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32"/>
  </p:notesMasterIdLst>
  <p:sldIdLst>
    <p:sldId id="259" r:id="rId6"/>
    <p:sldId id="264" r:id="rId7"/>
    <p:sldId id="265" r:id="rId8"/>
    <p:sldId id="267" r:id="rId9"/>
    <p:sldId id="266" r:id="rId10"/>
    <p:sldId id="269" r:id="rId11"/>
    <p:sldId id="272" r:id="rId12"/>
    <p:sldId id="270" r:id="rId13"/>
    <p:sldId id="268" r:id="rId14"/>
    <p:sldId id="273" r:id="rId15"/>
    <p:sldId id="275" r:id="rId16"/>
    <p:sldId id="276" r:id="rId17"/>
    <p:sldId id="277" r:id="rId18"/>
    <p:sldId id="278" r:id="rId19"/>
    <p:sldId id="291" r:id="rId20"/>
    <p:sldId id="279" r:id="rId21"/>
    <p:sldId id="280" r:id="rId22"/>
    <p:sldId id="281" r:id="rId23"/>
    <p:sldId id="282" r:id="rId24"/>
    <p:sldId id="283" r:id="rId25"/>
    <p:sldId id="284" r:id="rId26"/>
    <p:sldId id="285" r:id="rId27"/>
    <p:sldId id="287" r:id="rId28"/>
    <p:sldId id="289" r:id="rId29"/>
    <p:sldId id="290" r:id="rId30"/>
    <p:sldId id="26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C1E6"/>
    <a:srgbClr val="0089B5"/>
    <a:srgbClr val="005872"/>
    <a:srgbClr val="284579"/>
    <a:srgbClr val="9CB0D5"/>
    <a:srgbClr val="3861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5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CD457-2C93-4605-B86D-F519940C8090}" type="datetimeFigureOut">
              <a:rPr lang="en-GB" smtClean="0"/>
              <a:t>12/05/2015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AD5AE1-8DAA-4720-851B-5749129BDBE5}" type="slidenum">
              <a:rPr lang="en-GB" smtClean="0"/>
              <a:t>‹#›</a:t>
            </a:fld>
            <a:endParaRPr lang="en-GB"/>
          </a:p>
        </p:txBody>
      </p:sp>
    </p:spTree>
    <p:extLst>
      <p:ext uri="{BB962C8B-B14F-4D97-AF65-F5344CB8AC3E}">
        <p14:creationId xmlns:p14="http://schemas.microsoft.com/office/powerpoint/2010/main" val="113630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708310" y="1608069"/>
            <a:ext cx="3978489" cy="2506731"/>
          </a:xfrm>
        </p:spPr>
        <p:txBody>
          <a:bodyPr/>
          <a:lstStyle>
            <a:lvl1pPr algn="l">
              <a:lnSpc>
                <a:spcPct val="100000"/>
              </a:lnSpc>
              <a:defRPr b="1" i="0">
                <a:solidFill>
                  <a:srgbClr val="005872"/>
                </a:solidFill>
                <a:effectLst/>
                <a:latin typeface="Calibri" pitchFamily="34" charset="0"/>
              </a:defRPr>
            </a:lvl1pPr>
          </a:lstStyle>
          <a:p>
            <a:endParaRPr lang="en-US" dirty="0"/>
          </a:p>
        </p:txBody>
      </p:sp>
      <p:sp>
        <p:nvSpPr>
          <p:cNvPr id="3" name="Subtitle 2"/>
          <p:cNvSpPr>
            <a:spLocks noGrp="1"/>
          </p:cNvSpPr>
          <p:nvPr>
            <p:ph type="subTitle" idx="1"/>
          </p:nvPr>
        </p:nvSpPr>
        <p:spPr>
          <a:xfrm>
            <a:off x="457200" y="4114800"/>
            <a:ext cx="8229600" cy="1828800"/>
          </a:xfrm>
        </p:spPr>
        <p:txBody>
          <a:bodyPr lIns="0" rIns="0">
            <a:normAutofit/>
          </a:bodyPr>
          <a:lstStyle>
            <a:lvl1pPr marL="0" indent="0" algn="ctr">
              <a:lnSpc>
                <a:spcPct val="100000"/>
              </a:lnSpc>
              <a:spcBef>
                <a:spcPts val="0"/>
              </a:spcBef>
              <a:buNone/>
              <a:defRPr sz="2500" b="1">
                <a:solidFill>
                  <a:schemeClr val="bg1">
                    <a:lumMod val="50000"/>
                  </a:schemeClr>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4561279" y="1967225"/>
            <a:ext cx="0" cy="1786759"/>
          </a:xfrm>
          <a:prstGeom prst="line">
            <a:avLst/>
          </a:prstGeom>
          <a:ln>
            <a:solidFill>
              <a:srgbClr val="5BC1E6"/>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692447" y="6117173"/>
            <a:ext cx="7683622" cy="461665"/>
          </a:xfrm>
          <a:prstGeom prst="rect">
            <a:avLst/>
          </a:prstGeom>
          <a:noFill/>
        </p:spPr>
        <p:txBody>
          <a:bodyPr wrap="square" rtlCol="0">
            <a:spAutoFit/>
          </a:bodyPr>
          <a:lstStyle/>
          <a:p>
            <a:pPr algn="ctr"/>
            <a:r>
              <a:rPr lang="en-US" sz="1200" dirty="0" smtClean="0">
                <a:solidFill>
                  <a:schemeClr val="accent5">
                    <a:lumMod val="75000"/>
                  </a:schemeClr>
                </a:solidFill>
              </a:rPr>
              <a:t>The </a:t>
            </a:r>
            <a:r>
              <a:rPr lang="en-US" sz="1200" dirty="0" err="1" smtClean="0">
                <a:solidFill>
                  <a:schemeClr val="accent5">
                    <a:lumMod val="75000"/>
                  </a:schemeClr>
                </a:solidFill>
              </a:rPr>
              <a:t>HiLumi</a:t>
            </a:r>
            <a:r>
              <a:rPr lang="en-US" sz="1200" dirty="0" smtClean="0">
                <a:solidFill>
                  <a:schemeClr val="accent5">
                    <a:lumMod val="75000"/>
                  </a:schemeClr>
                </a:solidFill>
              </a:rPr>
              <a:t> LHC Design Study is included in the High Luminosity LHC project and is partly funded by the European Commission within the Framework </a:t>
            </a:r>
            <a:r>
              <a:rPr lang="en-US" sz="1200" dirty="0" err="1" smtClean="0">
                <a:solidFill>
                  <a:schemeClr val="accent5">
                    <a:lumMod val="75000"/>
                  </a:schemeClr>
                </a:solidFill>
              </a:rPr>
              <a:t>Programme</a:t>
            </a:r>
            <a:r>
              <a:rPr lang="en-US" sz="1200" dirty="0" smtClean="0">
                <a:solidFill>
                  <a:schemeClr val="accent5">
                    <a:lumMod val="75000"/>
                  </a:schemeClr>
                </a:solidFill>
              </a:rPr>
              <a:t> 7 Capacities Specific </a:t>
            </a:r>
            <a:r>
              <a:rPr lang="en-US" sz="1200" dirty="0" err="1" smtClean="0">
                <a:solidFill>
                  <a:schemeClr val="accent5">
                    <a:lumMod val="75000"/>
                  </a:schemeClr>
                </a:solidFill>
              </a:rPr>
              <a:t>Programme</a:t>
            </a:r>
            <a:r>
              <a:rPr lang="en-US" sz="1200" dirty="0" smtClean="0">
                <a:solidFill>
                  <a:schemeClr val="accent5">
                    <a:lumMod val="75000"/>
                  </a:schemeClr>
                </a:solidFill>
              </a:rPr>
              <a:t>, Grant Agreement 284404. </a:t>
            </a:r>
            <a:endParaRPr lang="en-GB" sz="1200" dirty="0">
              <a:solidFill>
                <a:schemeClr val="accent5">
                  <a:lumMod val="75000"/>
                </a:schemeClr>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460290" y="6168005"/>
            <a:ext cx="417381" cy="281731"/>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50847" y="6128871"/>
            <a:ext cx="441600" cy="360000"/>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37239" y="1802165"/>
            <a:ext cx="4313433" cy="2079801"/>
          </a:xfrm>
          <a:prstGeom prst="rect">
            <a:avLst/>
          </a:prstGeom>
        </p:spPr>
      </p:pic>
    </p:spTree>
    <p:extLst>
      <p:ext uri="{BB962C8B-B14F-4D97-AF65-F5344CB8AC3E}">
        <p14:creationId xmlns:p14="http://schemas.microsoft.com/office/powerpoint/2010/main" val="3542879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smtClean="0"/>
            </a:lvl1pPr>
          </a:lstStyle>
          <a:p>
            <a:pPr>
              <a:defRPr/>
            </a:pPr>
            <a:r>
              <a:rPr lang="en-US">
                <a:solidFill>
                  <a:srgbClr val="000000"/>
                </a:solidFill>
              </a:rPr>
              <a:t>Y. Papaphilippou - HL-LHC LARP 2015 meeting</a:t>
            </a:r>
          </a:p>
        </p:txBody>
      </p:sp>
      <p:sp>
        <p:nvSpPr>
          <p:cNvPr id="6" name="Rectangle 3"/>
          <p:cNvSpPr>
            <a:spLocks noGrp="1" noChangeArrowheads="1"/>
          </p:cNvSpPr>
          <p:nvPr>
            <p:ph type="sldNum" sz="quarter" idx="11"/>
          </p:nvPr>
        </p:nvSpPr>
        <p:spPr/>
        <p:txBody>
          <a:bodyPr/>
          <a:lstStyle>
            <a:lvl1pPr>
              <a:defRPr/>
            </a:lvl1pPr>
          </a:lstStyle>
          <a:p>
            <a:pPr>
              <a:defRPr/>
            </a:pPr>
            <a:fld id="{7FAEB134-6EA8-5E45-B122-58ED561A2D3B}"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smtClean="0"/>
            </a:lvl1pPr>
          </a:lstStyle>
          <a:p>
            <a:pPr>
              <a:defRPr/>
            </a:pPr>
            <a:r>
              <a:rPr lang="en-US">
                <a:solidFill>
                  <a:srgbClr val="000000"/>
                </a:solidFill>
              </a:rPr>
              <a:t>12/05/2015</a:t>
            </a:r>
          </a:p>
        </p:txBody>
      </p:sp>
    </p:spTree>
    <p:extLst>
      <p:ext uri="{BB962C8B-B14F-4D97-AF65-F5344CB8AC3E}">
        <p14:creationId xmlns:p14="http://schemas.microsoft.com/office/powerpoint/2010/main" val="428484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smtClean="0"/>
            </a:lvl1pPr>
          </a:lstStyle>
          <a:p>
            <a:pPr>
              <a:defRPr/>
            </a:pPr>
            <a:r>
              <a:rPr lang="en-US">
                <a:solidFill>
                  <a:srgbClr val="000000"/>
                </a:solidFill>
              </a:rPr>
              <a:t>Y. Papaphilippou - HL-LHC LARP 2015 meeting</a:t>
            </a:r>
          </a:p>
        </p:txBody>
      </p:sp>
      <p:sp>
        <p:nvSpPr>
          <p:cNvPr id="6" name="Rectangle 3"/>
          <p:cNvSpPr>
            <a:spLocks noGrp="1" noChangeArrowheads="1"/>
          </p:cNvSpPr>
          <p:nvPr>
            <p:ph type="sldNum" sz="quarter" idx="11"/>
          </p:nvPr>
        </p:nvSpPr>
        <p:spPr/>
        <p:txBody>
          <a:bodyPr/>
          <a:lstStyle>
            <a:lvl1pPr>
              <a:defRPr/>
            </a:lvl1pPr>
          </a:lstStyle>
          <a:p>
            <a:pPr>
              <a:defRPr/>
            </a:pPr>
            <a:fld id="{98FB2BEA-0C1A-154C-B41E-DEB146B6CB01}"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smtClean="0"/>
            </a:lvl1pPr>
          </a:lstStyle>
          <a:p>
            <a:pPr>
              <a:defRPr/>
            </a:pPr>
            <a:r>
              <a:rPr lang="en-US">
                <a:solidFill>
                  <a:srgbClr val="000000"/>
                </a:solidFill>
              </a:rPr>
              <a:t>12/05/2015</a:t>
            </a:r>
          </a:p>
        </p:txBody>
      </p:sp>
    </p:spTree>
    <p:extLst>
      <p:ext uri="{BB962C8B-B14F-4D97-AF65-F5344CB8AC3E}">
        <p14:creationId xmlns:p14="http://schemas.microsoft.com/office/powerpoint/2010/main" val="3822788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6" name="Rectangle 2"/>
          <p:cNvSpPr>
            <a:spLocks noGrp="1" noChangeArrowheads="1"/>
          </p:cNvSpPr>
          <p:nvPr>
            <p:ph type="ftr" sz="quarter" idx="10"/>
          </p:nvPr>
        </p:nvSpPr>
        <p:spPr/>
        <p:txBody>
          <a:bodyPr/>
          <a:lstStyle>
            <a:lvl1pPr>
              <a:defRPr smtClean="0"/>
            </a:lvl1pPr>
          </a:lstStyle>
          <a:p>
            <a:pPr>
              <a:defRPr/>
            </a:pPr>
            <a:r>
              <a:rPr lang="en-US">
                <a:solidFill>
                  <a:srgbClr val="000000"/>
                </a:solidFill>
              </a:rPr>
              <a:t>Y. Papaphilippou - HL-LHC LARP 2015 meeting</a:t>
            </a:r>
          </a:p>
        </p:txBody>
      </p:sp>
      <p:sp>
        <p:nvSpPr>
          <p:cNvPr id="7" name="Rectangle 3"/>
          <p:cNvSpPr>
            <a:spLocks noGrp="1" noChangeArrowheads="1"/>
          </p:cNvSpPr>
          <p:nvPr>
            <p:ph type="sldNum" sz="quarter" idx="11"/>
          </p:nvPr>
        </p:nvSpPr>
        <p:spPr/>
        <p:txBody>
          <a:bodyPr/>
          <a:lstStyle>
            <a:lvl1pPr>
              <a:defRPr/>
            </a:lvl1pPr>
          </a:lstStyle>
          <a:p>
            <a:pPr>
              <a:defRPr/>
            </a:pPr>
            <a:fld id="{B46CFB42-A69B-984A-AA27-A168DA1AC718}" type="slidenum">
              <a:rPr lang="en-US">
                <a:solidFill>
                  <a:srgbClr val="000000"/>
                </a:solidFill>
              </a:rPr>
              <a:pPr>
                <a:defRPr/>
              </a:pPr>
              <a:t>‹#›</a:t>
            </a:fld>
            <a:endParaRPr lang="en-US">
              <a:solidFill>
                <a:srgbClr val="000000"/>
              </a:solidFill>
            </a:endParaRPr>
          </a:p>
        </p:txBody>
      </p:sp>
      <p:sp>
        <p:nvSpPr>
          <p:cNvPr id="9" name="Rectangle 16"/>
          <p:cNvSpPr>
            <a:spLocks noGrp="1" noChangeArrowheads="1"/>
          </p:cNvSpPr>
          <p:nvPr>
            <p:ph type="dt" sz="half" idx="12"/>
          </p:nvPr>
        </p:nvSpPr>
        <p:spPr/>
        <p:txBody>
          <a:bodyPr/>
          <a:lstStyle>
            <a:lvl1pPr>
              <a:defRPr smtClean="0"/>
            </a:lvl1pPr>
          </a:lstStyle>
          <a:p>
            <a:pPr>
              <a:defRPr/>
            </a:pPr>
            <a:r>
              <a:rPr lang="en-US">
                <a:solidFill>
                  <a:srgbClr val="000000"/>
                </a:solidFill>
              </a:rPr>
              <a:t>12/05/2015</a:t>
            </a:r>
          </a:p>
        </p:txBody>
      </p:sp>
    </p:spTree>
    <p:extLst>
      <p:ext uri="{BB962C8B-B14F-4D97-AF65-F5344CB8AC3E}">
        <p14:creationId xmlns:p14="http://schemas.microsoft.com/office/powerpoint/2010/main" val="2999039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2"/>
          <p:cNvSpPr>
            <a:spLocks noGrp="1" noChangeArrowheads="1"/>
          </p:cNvSpPr>
          <p:nvPr>
            <p:ph type="ftr" sz="quarter" idx="10"/>
          </p:nvPr>
        </p:nvSpPr>
        <p:spPr/>
        <p:txBody>
          <a:bodyPr/>
          <a:lstStyle>
            <a:lvl1pPr>
              <a:defRPr smtClean="0"/>
            </a:lvl1pPr>
          </a:lstStyle>
          <a:p>
            <a:pPr>
              <a:defRPr/>
            </a:pPr>
            <a:r>
              <a:rPr lang="en-US">
                <a:solidFill>
                  <a:srgbClr val="000000"/>
                </a:solidFill>
              </a:rPr>
              <a:t>Y. Papaphilippou - HL-LHC LARP 2015 meeting</a:t>
            </a:r>
          </a:p>
        </p:txBody>
      </p:sp>
      <p:sp>
        <p:nvSpPr>
          <p:cNvPr id="9" name="Rectangle 3"/>
          <p:cNvSpPr>
            <a:spLocks noGrp="1" noChangeArrowheads="1"/>
          </p:cNvSpPr>
          <p:nvPr>
            <p:ph type="sldNum" sz="quarter" idx="11"/>
          </p:nvPr>
        </p:nvSpPr>
        <p:spPr/>
        <p:txBody>
          <a:bodyPr/>
          <a:lstStyle>
            <a:lvl1pPr>
              <a:defRPr/>
            </a:lvl1pPr>
          </a:lstStyle>
          <a:p>
            <a:pPr>
              <a:defRPr/>
            </a:pPr>
            <a:fld id="{344A4396-7E91-914D-9646-5D3531330C7D}" type="slidenum">
              <a:rPr lang="en-US">
                <a:solidFill>
                  <a:srgbClr val="000000"/>
                </a:solidFill>
              </a:rPr>
              <a:pPr>
                <a:defRPr/>
              </a:pPr>
              <a:t>‹#›</a:t>
            </a:fld>
            <a:endParaRPr lang="en-US">
              <a:solidFill>
                <a:srgbClr val="000000"/>
              </a:solidFill>
            </a:endParaRPr>
          </a:p>
        </p:txBody>
      </p:sp>
      <p:sp>
        <p:nvSpPr>
          <p:cNvPr id="10" name="Rectangle 16"/>
          <p:cNvSpPr>
            <a:spLocks noGrp="1" noChangeArrowheads="1"/>
          </p:cNvSpPr>
          <p:nvPr>
            <p:ph type="dt" sz="half" idx="12"/>
          </p:nvPr>
        </p:nvSpPr>
        <p:spPr/>
        <p:txBody>
          <a:bodyPr/>
          <a:lstStyle>
            <a:lvl1pPr>
              <a:defRPr smtClean="0"/>
            </a:lvl1pPr>
          </a:lstStyle>
          <a:p>
            <a:pPr>
              <a:defRPr/>
            </a:pPr>
            <a:r>
              <a:rPr lang="en-US">
                <a:solidFill>
                  <a:srgbClr val="000000"/>
                </a:solidFill>
              </a:rPr>
              <a:t>12/05/2015</a:t>
            </a:r>
          </a:p>
        </p:txBody>
      </p:sp>
    </p:spTree>
    <p:extLst>
      <p:ext uri="{BB962C8B-B14F-4D97-AF65-F5344CB8AC3E}">
        <p14:creationId xmlns:p14="http://schemas.microsoft.com/office/powerpoint/2010/main" val="3591178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ftr" sz="quarter" idx="10"/>
          </p:nvPr>
        </p:nvSpPr>
        <p:spPr/>
        <p:txBody>
          <a:bodyPr/>
          <a:lstStyle>
            <a:lvl1pPr>
              <a:defRPr smtClean="0"/>
            </a:lvl1pPr>
          </a:lstStyle>
          <a:p>
            <a:pPr>
              <a:defRPr/>
            </a:pPr>
            <a:r>
              <a:rPr lang="en-US">
                <a:solidFill>
                  <a:srgbClr val="000000"/>
                </a:solidFill>
              </a:rPr>
              <a:t>Y. Papaphilippou - HL-LHC LARP 2015 meeting</a:t>
            </a:r>
          </a:p>
        </p:txBody>
      </p:sp>
      <p:sp>
        <p:nvSpPr>
          <p:cNvPr id="5" name="Rectangle 4"/>
          <p:cNvSpPr>
            <a:spLocks noGrp="1" noChangeArrowheads="1"/>
          </p:cNvSpPr>
          <p:nvPr>
            <p:ph type="sldNum" sz="quarter" idx="11"/>
          </p:nvPr>
        </p:nvSpPr>
        <p:spPr/>
        <p:txBody>
          <a:bodyPr/>
          <a:lstStyle>
            <a:lvl1pPr>
              <a:defRPr/>
            </a:lvl1pPr>
          </a:lstStyle>
          <a:p>
            <a:pPr>
              <a:defRPr/>
            </a:pPr>
            <a:fld id="{079C4DA4-A801-BB4A-BCDF-9F79BBDA5145}"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p:txBody>
          <a:bodyPr/>
          <a:lstStyle>
            <a:lvl1pPr>
              <a:defRPr smtClean="0"/>
            </a:lvl1pPr>
          </a:lstStyle>
          <a:p>
            <a:pPr>
              <a:defRPr/>
            </a:pPr>
            <a:r>
              <a:rPr lang="en-US">
                <a:solidFill>
                  <a:srgbClr val="000000"/>
                </a:solidFill>
              </a:rPr>
              <a:t>12/05/2015</a:t>
            </a:r>
          </a:p>
        </p:txBody>
      </p:sp>
    </p:spTree>
    <p:extLst>
      <p:ext uri="{BB962C8B-B14F-4D97-AF65-F5344CB8AC3E}">
        <p14:creationId xmlns:p14="http://schemas.microsoft.com/office/powerpoint/2010/main" val="158159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smtClean="0">
                <a:solidFill>
                  <a:srgbClr val="000000"/>
                </a:solidFill>
              </a:rPr>
              <a:t>Y. Papaphilippou - HL-LHC LARP 2015 meeting</a:t>
            </a:r>
            <a:endParaRPr lang="en-US" dirty="0">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436F1E66-1423-024E-ABC2-C80925378032}" type="slidenum">
              <a:rPr lang="en-US">
                <a:solidFill>
                  <a:srgbClr val="000000"/>
                </a:solidFill>
              </a:rPr>
              <a:pPr>
                <a:def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r>
              <a:rPr lang="en-US" smtClean="0">
                <a:solidFill>
                  <a:srgbClr val="000000"/>
                </a:solidFill>
              </a:rPr>
              <a:t>12/05/2015</a:t>
            </a:r>
            <a:endParaRPr lang="en-US">
              <a:solidFill>
                <a:srgbClr val="000000"/>
              </a:solidFill>
            </a:endParaRPr>
          </a:p>
        </p:txBody>
      </p:sp>
    </p:spTree>
    <p:extLst>
      <p:ext uri="{BB962C8B-B14F-4D97-AF65-F5344CB8AC3E}">
        <p14:creationId xmlns:p14="http://schemas.microsoft.com/office/powerpoint/2010/main" val="2235114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
          <p:cNvSpPr>
            <a:spLocks noGrp="1" noChangeArrowheads="1"/>
          </p:cNvSpPr>
          <p:nvPr>
            <p:ph type="ftr" sz="quarter" idx="10"/>
          </p:nvPr>
        </p:nvSpPr>
        <p:spPr/>
        <p:txBody>
          <a:bodyPr/>
          <a:lstStyle>
            <a:lvl1pPr>
              <a:defRPr smtClean="0"/>
            </a:lvl1pPr>
          </a:lstStyle>
          <a:p>
            <a:pPr>
              <a:defRPr/>
            </a:pPr>
            <a:r>
              <a:rPr lang="en-US">
                <a:solidFill>
                  <a:srgbClr val="000000"/>
                </a:solidFill>
              </a:rPr>
              <a:t>Y. Papaphilippou - HL-LHC LARP 2015 meeting</a:t>
            </a:r>
          </a:p>
        </p:txBody>
      </p:sp>
      <p:sp>
        <p:nvSpPr>
          <p:cNvPr id="7" name="Rectangle 3"/>
          <p:cNvSpPr>
            <a:spLocks noGrp="1" noChangeArrowheads="1"/>
          </p:cNvSpPr>
          <p:nvPr>
            <p:ph type="sldNum" sz="quarter" idx="11"/>
          </p:nvPr>
        </p:nvSpPr>
        <p:spPr/>
        <p:txBody>
          <a:bodyPr/>
          <a:lstStyle>
            <a:lvl1pPr>
              <a:defRPr/>
            </a:lvl1pPr>
          </a:lstStyle>
          <a:p>
            <a:pPr>
              <a:defRPr/>
            </a:pPr>
            <a:fld id="{ACB614DB-6F5C-F24F-A6AE-7A5B75B5EBD6}" type="slidenum">
              <a:rPr lang="en-US">
                <a:solidFill>
                  <a:srgbClr val="000000"/>
                </a:solidFill>
              </a:rPr>
              <a:pPr>
                <a:defRPr/>
              </a:pPr>
              <a:t>‹#›</a:t>
            </a:fld>
            <a:endParaRPr lang="en-US">
              <a:solidFill>
                <a:srgbClr val="000000"/>
              </a:solidFill>
            </a:endParaRPr>
          </a:p>
        </p:txBody>
      </p:sp>
      <p:sp>
        <p:nvSpPr>
          <p:cNvPr id="8" name="Rectangle 16"/>
          <p:cNvSpPr>
            <a:spLocks noGrp="1" noChangeArrowheads="1"/>
          </p:cNvSpPr>
          <p:nvPr>
            <p:ph type="dt" sz="half" idx="12"/>
          </p:nvPr>
        </p:nvSpPr>
        <p:spPr/>
        <p:txBody>
          <a:bodyPr/>
          <a:lstStyle>
            <a:lvl1pPr>
              <a:defRPr smtClean="0"/>
            </a:lvl1pPr>
          </a:lstStyle>
          <a:p>
            <a:pPr>
              <a:defRPr/>
            </a:pPr>
            <a:r>
              <a:rPr lang="en-US">
                <a:solidFill>
                  <a:srgbClr val="000000"/>
                </a:solidFill>
              </a:rPr>
              <a:t>12/05/2015</a:t>
            </a:r>
          </a:p>
        </p:txBody>
      </p:sp>
    </p:spTree>
    <p:extLst>
      <p:ext uri="{BB962C8B-B14F-4D97-AF65-F5344CB8AC3E}">
        <p14:creationId xmlns:p14="http://schemas.microsoft.com/office/powerpoint/2010/main" val="154509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
          <p:cNvSpPr>
            <a:spLocks noGrp="1" noChangeArrowheads="1"/>
          </p:cNvSpPr>
          <p:nvPr>
            <p:ph type="ftr" sz="quarter" idx="10"/>
          </p:nvPr>
        </p:nvSpPr>
        <p:spPr/>
        <p:txBody>
          <a:bodyPr/>
          <a:lstStyle>
            <a:lvl1pPr>
              <a:defRPr smtClean="0"/>
            </a:lvl1pPr>
          </a:lstStyle>
          <a:p>
            <a:pPr>
              <a:defRPr/>
            </a:pPr>
            <a:r>
              <a:rPr lang="en-US">
                <a:solidFill>
                  <a:srgbClr val="000000"/>
                </a:solidFill>
              </a:rPr>
              <a:t>Y. Papaphilippou - HL-LHC LARP 2015 meeting</a:t>
            </a:r>
          </a:p>
        </p:txBody>
      </p:sp>
      <p:sp>
        <p:nvSpPr>
          <p:cNvPr id="7" name="Rectangle 3"/>
          <p:cNvSpPr>
            <a:spLocks noGrp="1" noChangeArrowheads="1"/>
          </p:cNvSpPr>
          <p:nvPr>
            <p:ph type="sldNum" sz="quarter" idx="11"/>
          </p:nvPr>
        </p:nvSpPr>
        <p:spPr/>
        <p:txBody>
          <a:bodyPr/>
          <a:lstStyle>
            <a:lvl1pPr>
              <a:defRPr/>
            </a:lvl1pPr>
          </a:lstStyle>
          <a:p>
            <a:pPr>
              <a:defRPr/>
            </a:pPr>
            <a:fld id="{EBC64335-D120-CF43-889C-2293F0204CF1}" type="slidenum">
              <a:rPr lang="en-US">
                <a:solidFill>
                  <a:srgbClr val="000000"/>
                </a:solidFill>
              </a:rPr>
              <a:pPr>
                <a:defRPr/>
              </a:pPr>
              <a:t>‹#›</a:t>
            </a:fld>
            <a:endParaRPr lang="en-US">
              <a:solidFill>
                <a:srgbClr val="000000"/>
              </a:solidFill>
            </a:endParaRPr>
          </a:p>
        </p:txBody>
      </p:sp>
      <p:sp>
        <p:nvSpPr>
          <p:cNvPr id="8" name="Rectangle 16"/>
          <p:cNvSpPr>
            <a:spLocks noGrp="1" noChangeArrowheads="1"/>
          </p:cNvSpPr>
          <p:nvPr>
            <p:ph type="dt" sz="half" idx="12"/>
          </p:nvPr>
        </p:nvSpPr>
        <p:spPr/>
        <p:txBody>
          <a:bodyPr/>
          <a:lstStyle>
            <a:lvl1pPr>
              <a:defRPr smtClean="0"/>
            </a:lvl1pPr>
          </a:lstStyle>
          <a:p>
            <a:pPr>
              <a:defRPr/>
            </a:pPr>
            <a:r>
              <a:rPr lang="en-US">
                <a:solidFill>
                  <a:srgbClr val="000000"/>
                </a:solidFill>
              </a:rPr>
              <a:t>12/05/2015</a:t>
            </a:r>
          </a:p>
        </p:txBody>
      </p:sp>
    </p:spTree>
    <p:extLst>
      <p:ext uri="{BB962C8B-B14F-4D97-AF65-F5344CB8AC3E}">
        <p14:creationId xmlns:p14="http://schemas.microsoft.com/office/powerpoint/2010/main" val="1922807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smtClean="0"/>
            </a:lvl1pPr>
          </a:lstStyle>
          <a:p>
            <a:pPr>
              <a:defRPr/>
            </a:pPr>
            <a:r>
              <a:rPr lang="en-US">
                <a:solidFill>
                  <a:srgbClr val="000000"/>
                </a:solidFill>
              </a:rPr>
              <a:t>Y. Papaphilippou - HL-LHC LARP 2015 meeting</a:t>
            </a:r>
          </a:p>
        </p:txBody>
      </p:sp>
      <p:sp>
        <p:nvSpPr>
          <p:cNvPr id="6" name="Rectangle 3"/>
          <p:cNvSpPr>
            <a:spLocks noGrp="1" noChangeArrowheads="1"/>
          </p:cNvSpPr>
          <p:nvPr>
            <p:ph type="sldNum" sz="quarter" idx="11"/>
          </p:nvPr>
        </p:nvSpPr>
        <p:spPr/>
        <p:txBody>
          <a:bodyPr/>
          <a:lstStyle>
            <a:lvl1pPr>
              <a:defRPr/>
            </a:lvl1pPr>
          </a:lstStyle>
          <a:p>
            <a:pPr>
              <a:defRPr/>
            </a:pPr>
            <a:fld id="{6B5E52ED-301D-FC40-98E5-8458748FEB86}"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smtClean="0"/>
            </a:lvl1pPr>
          </a:lstStyle>
          <a:p>
            <a:pPr>
              <a:defRPr/>
            </a:pPr>
            <a:r>
              <a:rPr lang="en-US">
                <a:solidFill>
                  <a:srgbClr val="000000"/>
                </a:solidFill>
              </a:rPr>
              <a:t>12/05/2015</a:t>
            </a:r>
          </a:p>
        </p:txBody>
      </p:sp>
    </p:spTree>
    <p:extLst>
      <p:ext uri="{BB962C8B-B14F-4D97-AF65-F5344CB8AC3E}">
        <p14:creationId xmlns:p14="http://schemas.microsoft.com/office/powerpoint/2010/main" val="1832700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smtClean="0"/>
            </a:lvl1pPr>
          </a:lstStyle>
          <a:p>
            <a:pPr>
              <a:defRPr/>
            </a:pPr>
            <a:r>
              <a:rPr lang="en-US">
                <a:solidFill>
                  <a:srgbClr val="000000"/>
                </a:solidFill>
              </a:rPr>
              <a:t>Y. Papaphilippou - HL-LHC LARP 2015 meeting</a:t>
            </a:r>
          </a:p>
        </p:txBody>
      </p:sp>
      <p:sp>
        <p:nvSpPr>
          <p:cNvPr id="6" name="Rectangle 3"/>
          <p:cNvSpPr>
            <a:spLocks noGrp="1" noChangeArrowheads="1"/>
          </p:cNvSpPr>
          <p:nvPr>
            <p:ph type="sldNum" sz="quarter" idx="11"/>
          </p:nvPr>
        </p:nvSpPr>
        <p:spPr/>
        <p:txBody>
          <a:bodyPr/>
          <a:lstStyle>
            <a:lvl1pPr>
              <a:defRPr/>
            </a:lvl1pPr>
          </a:lstStyle>
          <a:p>
            <a:pPr>
              <a:defRPr/>
            </a:pPr>
            <a:fld id="{90197294-C099-6B4F-8DF9-2B1C2C97DFE0}"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smtClean="0"/>
            </a:lvl1pPr>
          </a:lstStyle>
          <a:p>
            <a:pPr>
              <a:defRPr/>
            </a:pPr>
            <a:r>
              <a:rPr lang="en-US">
                <a:solidFill>
                  <a:srgbClr val="000000"/>
                </a:solidFill>
              </a:rPr>
              <a:t>12/05/2015</a:t>
            </a:r>
          </a:p>
        </p:txBody>
      </p:sp>
    </p:spTree>
    <p:extLst>
      <p:ext uri="{BB962C8B-B14F-4D97-AF65-F5344CB8AC3E}">
        <p14:creationId xmlns:p14="http://schemas.microsoft.com/office/powerpoint/2010/main" val="102684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FA004B2-1541-5046-B6F2-22AF56585712}" type="slidenum">
              <a:rPr lang="en-US" smtClean="0"/>
              <a:t>‹#›</a:t>
            </a:fld>
            <a:endParaRPr lang="en-US"/>
          </a:p>
        </p:txBody>
      </p:sp>
      <p:sp>
        <p:nvSpPr>
          <p:cNvPr id="2" name="Title 1"/>
          <p:cNvSpPr>
            <a:spLocks noGrp="1"/>
          </p:cNvSpPr>
          <p:nvPr>
            <p:ph type="title"/>
          </p:nvPr>
        </p:nvSpPr>
        <p:spPr/>
        <p:txBody>
          <a:bodyPr/>
          <a:lstStyle>
            <a:lvl1pPr>
              <a:defRPr>
                <a:solidFill>
                  <a:schemeClr val="accent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3124200" y="631196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Tree>
    <p:extLst>
      <p:ext uri="{BB962C8B-B14F-4D97-AF65-F5344CB8AC3E}">
        <p14:creationId xmlns:p14="http://schemas.microsoft.com/office/powerpoint/2010/main" val="35578561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5" name="Rectangle 2"/>
          <p:cNvSpPr>
            <a:spLocks noGrp="1" noChangeArrowheads="1"/>
          </p:cNvSpPr>
          <p:nvPr>
            <p:ph type="ftr" sz="quarter" idx="10"/>
          </p:nvPr>
        </p:nvSpPr>
        <p:spPr/>
        <p:txBody>
          <a:bodyPr/>
          <a:lstStyle>
            <a:lvl1pPr>
              <a:defRPr smtClean="0"/>
            </a:lvl1pPr>
          </a:lstStyle>
          <a:p>
            <a:pPr>
              <a:defRPr/>
            </a:pPr>
            <a:r>
              <a:rPr lang="en-US">
                <a:solidFill>
                  <a:srgbClr val="000000"/>
                </a:solidFill>
              </a:rPr>
              <a:t>Y. Papaphilippou - HL-LHC LARP 2015 meeting</a:t>
            </a:r>
          </a:p>
        </p:txBody>
      </p:sp>
      <p:sp>
        <p:nvSpPr>
          <p:cNvPr id="6" name="Rectangle 3"/>
          <p:cNvSpPr>
            <a:spLocks noGrp="1" noChangeArrowheads="1"/>
          </p:cNvSpPr>
          <p:nvPr>
            <p:ph type="sldNum" sz="quarter" idx="11"/>
          </p:nvPr>
        </p:nvSpPr>
        <p:spPr/>
        <p:txBody>
          <a:bodyPr/>
          <a:lstStyle>
            <a:lvl1pPr>
              <a:defRPr/>
            </a:lvl1pPr>
          </a:lstStyle>
          <a:p>
            <a:pPr>
              <a:defRPr/>
            </a:pPr>
            <a:fld id="{9A8CCED6-B0DF-2D47-AEA6-68AC9F3CC6E8}"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p:txBody>
          <a:bodyPr/>
          <a:lstStyle>
            <a:lvl1pPr>
              <a:defRPr smtClean="0"/>
            </a:lvl1pPr>
          </a:lstStyle>
          <a:p>
            <a:pPr>
              <a:defRPr/>
            </a:pPr>
            <a:r>
              <a:rPr lang="en-US">
                <a:solidFill>
                  <a:srgbClr val="000000"/>
                </a:solidFill>
              </a:rPr>
              <a:t>12/05/2015</a:t>
            </a:r>
          </a:p>
        </p:txBody>
      </p:sp>
    </p:spTree>
    <p:extLst>
      <p:ext uri="{BB962C8B-B14F-4D97-AF65-F5344CB8AC3E}">
        <p14:creationId xmlns:p14="http://schemas.microsoft.com/office/powerpoint/2010/main" val="3348883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71802" y="0"/>
            <a:ext cx="5357850" cy="614346"/>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p:txBody>
          <a:bodyPr/>
          <a:lstStyle>
            <a:lvl1pPr>
              <a:defRPr smtClean="0"/>
            </a:lvl1pPr>
          </a:lstStyle>
          <a:p>
            <a:pPr>
              <a:defRPr/>
            </a:pPr>
            <a:r>
              <a:rPr lang="en-US">
                <a:solidFill>
                  <a:srgbClr val="000000"/>
                </a:solidFill>
              </a:rPr>
              <a:t>Y. Papaphilippou - HL-LHC LARP 2015 meeting</a:t>
            </a:r>
          </a:p>
        </p:txBody>
      </p:sp>
      <p:sp>
        <p:nvSpPr>
          <p:cNvPr id="7" name="Rectangle 3"/>
          <p:cNvSpPr>
            <a:spLocks noGrp="1" noChangeArrowheads="1"/>
          </p:cNvSpPr>
          <p:nvPr>
            <p:ph type="sldNum" sz="quarter" idx="11"/>
          </p:nvPr>
        </p:nvSpPr>
        <p:spPr/>
        <p:txBody>
          <a:bodyPr/>
          <a:lstStyle>
            <a:lvl1pPr>
              <a:defRPr/>
            </a:lvl1pPr>
          </a:lstStyle>
          <a:p>
            <a:pPr>
              <a:defRPr/>
            </a:pPr>
            <a:fld id="{2B7A1417-EBE1-8C4E-BCDA-10CD1151C40A}" type="slidenum">
              <a:rPr lang="en-US">
                <a:solidFill>
                  <a:srgbClr val="000000"/>
                </a:solidFill>
              </a:rPr>
              <a:pPr>
                <a:defRPr/>
              </a:pPr>
              <a:t>‹#›</a:t>
            </a:fld>
            <a:endParaRPr lang="en-US">
              <a:solidFill>
                <a:srgbClr val="000000"/>
              </a:solidFill>
            </a:endParaRPr>
          </a:p>
        </p:txBody>
      </p:sp>
      <p:sp>
        <p:nvSpPr>
          <p:cNvPr id="8" name="Rectangle 16"/>
          <p:cNvSpPr>
            <a:spLocks noGrp="1" noChangeArrowheads="1"/>
          </p:cNvSpPr>
          <p:nvPr>
            <p:ph type="dt" sz="half" idx="12"/>
          </p:nvPr>
        </p:nvSpPr>
        <p:spPr/>
        <p:txBody>
          <a:bodyPr/>
          <a:lstStyle>
            <a:lvl1pPr>
              <a:defRPr smtClean="0"/>
            </a:lvl1pPr>
          </a:lstStyle>
          <a:p>
            <a:pPr>
              <a:defRPr/>
            </a:pPr>
            <a:r>
              <a:rPr lang="en-US">
                <a:solidFill>
                  <a:srgbClr val="000000"/>
                </a:solidFill>
              </a:rPr>
              <a:t>12/05/2015</a:t>
            </a:r>
          </a:p>
        </p:txBody>
      </p:sp>
    </p:spTree>
    <p:extLst>
      <p:ext uri="{BB962C8B-B14F-4D97-AF65-F5344CB8AC3E}">
        <p14:creationId xmlns:p14="http://schemas.microsoft.com/office/powerpoint/2010/main" val="792719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6" name="Rectangle 2"/>
          <p:cNvSpPr>
            <a:spLocks noGrp="1" noChangeArrowheads="1"/>
          </p:cNvSpPr>
          <p:nvPr>
            <p:ph type="ftr" sz="quarter" idx="10"/>
          </p:nvPr>
        </p:nvSpPr>
        <p:spPr/>
        <p:txBody>
          <a:bodyPr/>
          <a:lstStyle>
            <a:lvl1pPr>
              <a:defRPr smtClean="0"/>
            </a:lvl1pPr>
          </a:lstStyle>
          <a:p>
            <a:pPr>
              <a:defRPr/>
            </a:pPr>
            <a:r>
              <a:rPr lang="en-US">
                <a:solidFill>
                  <a:srgbClr val="000000"/>
                </a:solidFill>
              </a:rPr>
              <a:t>Y. Papaphilippou - HL-LHC LARP 2015 meeting</a:t>
            </a:r>
          </a:p>
        </p:txBody>
      </p:sp>
      <p:sp>
        <p:nvSpPr>
          <p:cNvPr id="7" name="Rectangle 3"/>
          <p:cNvSpPr>
            <a:spLocks noGrp="1" noChangeArrowheads="1"/>
          </p:cNvSpPr>
          <p:nvPr>
            <p:ph type="sldNum" sz="quarter" idx="11"/>
          </p:nvPr>
        </p:nvSpPr>
        <p:spPr/>
        <p:txBody>
          <a:bodyPr/>
          <a:lstStyle>
            <a:lvl1pPr>
              <a:defRPr/>
            </a:lvl1pPr>
          </a:lstStyle>
          <a:p>
            <a:pPr>
              <a:defRPr/>
            </a:pPr>
            <a:fld id="{B46CFB42-A69B-984A-AA27-A168DA1AC718}" type="slidenum">
              <a:rPr lang="en-US">
                <a:solidFill>
                  <a:srgbClr val="000000"/>
                </a:solidFill>
              </a:rPr>
              <a:pPr>
                <a:defRPr/>
              </a:pPr>
              <a:t>‹#›</a:t>
            </a:fld>
            <a:endParaRPr lang="en-US">
              <a:solidFill>
                <a:srgbClr val="000000"/>
              </a:solidFill>
            </a:endParaRPr>
          </a:p>
        </p:txBody>
      </p:sp>
      <p:sp>
        <p:nvSpPr>
          <p:cNvPr id="9" name="Rectangle 16"/>
          <p:cNvSpPr>
            <a:spLocks noGrp="1" noChangeArrowheads="1"/>
          </p:cNvSpPr>
          <p:nvPr>
            <p:ph type="dt" sz="half" idx="12"/>
          </p:nvPr>
        </p:nvSpPr>
        <p:spPr/>
        <p:txBody>
          <a:bodyPr/>
          <a:lstStyle>
            <a:lvl1pPr>
              <a:defRPr smtClean="0"/>
            </a:lvl1pPr>
          </a:lstStyle>
          <a:p>
            <a:pPr>
              <a:defRPr/>
            </a:pPr>
            <a:r>
              <a:rPr lang="en-US">
                <a:solidFill>
                  <a:srgbClr val="000000"/>
                </a:solidFill>
              </a:rPr>
              <a:t>12/05/2015</a:t>
            </a:r>
          </a:p>
        </p:txBody>
      </p:sp>
    </p:spTree>
    <p:extLst>
      <p:ext uri="{BB962C8B-B14F-4D97-AF65-F5344CB8AC3E}">
        <p14:creationId xmlns:p14="http://schemas.microsoft.com/office/powerpoint/2010/main" val="295019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A004B2-1541-5046-B6F2-22AF56585712}" type="slidenum">
              <a:rPr lang="en-US" smtClean="0"/>
              <a:pPr/>
              <a:t>‹#›</a:t>
            </a:fld>
            <a:endParaRPr lang="en-US"/>
          </a:p>
        </p:txBody>
      </p:sp>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7" name="Content Placeholder 6"/>
          <p:cNvSpPr>
            <a:spLocks noGrp="1"/>
          </p:cNvSpPr>
          <p:nvPr>
            <p:ph sz="quarter" idx="13"/>
          </p:nvPr>
        </p:nvSpPr>
        <p:spPr>
          <a:xfrm>
            <a:off x="457200" y="1189037"/>
            <a:ext cx="8229600" cy="5349240"/>
          </a:xfrm>
        </p:spPr>
        <p:txBody>
          <a:bodyPr anchor="ctr" anchorCtr="1">
            <a:noAutofit/>
          </a:bodyPr>
          <a:lstStyle>
            <a:lvl1pPr marL="0" indent="0">
              <a:buFontTx/>
              <a:buNone/>
              <a:defRPr sz="4000" baseline="0">
                <a:solidFill>
                  <a:srgbClr val="005872"/>
                </a:solidFill>
                <a:effectLst/>
                <a:latin typeface="Calibri" pitchFamily="34" charset="0"/>
              </a:defRPr>
            </a:lvl1pPr>
          </a:lstStyle>
          <a:p>
            <a:pPr lvl="0"/>
            <a:r>
              <a:rPr lang="en-US" dirty="0" smtClean="0"/>
              <a:t>Click to edit Master text styles</a:t>
            </a:r>
          </a:p>
        </p:txBody>
      </p:sp>
      <p:sp>
        <p:nvSpPr>
          <p:cNvPr id="6" name="Footer Placeholder 4"/>
          <p:cNvSpPr>
            <a:spLocks noGrp="1"/>
          </p:cNvSpPr>
          <p:nvPr>
            <p:ph type="ftr" sz="quarter" idx="3"/>
          </p:nvPr>
        </p:nvSpPr>
        <p:spPr>
          <a:xfrm>
            <a:off x="3124200" y="631196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Tree>
    <p:extLst>
      <p:ext uri="{BB962C8B-B14F-4D97-AF65-F5344CB8AC3E}">
        <p14:creationId xmlns:p14="http://schemas.microsoft.com/office/powerpoint/2010/main" val="36381266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FA004B2-1541-5046-B6F2-22AF56585712}" type="slidenum">
              <a:rPr lang="en-US" smtClean="0"/>
              <a:t>‹#›</a:t>
            </a:fld>
            <a:endParaRPr lang="en-US"/>
          </a:p>
        </p:txBody>
      </p:sp>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89038"/>
            <a:ext cx="4038600" cy="5348922"/>
          </a:xfrm>
        </p:spPr>
        <p:txBody>
          <a:bodyPr/>
          <a:lstStyle>
            <a:lvl1pPr>
              <a:defRPr sz="3200">
                <a:latin typeface="Calibri" pitchFamily="34" charset="0"/>
              </a:defRPr>
            </a:lvl1pPr>
            <a:lvl2pPr marL="346075" indent="-228600">
              <a:defRPr sz="3200">
                <a:latin typeface="Calibri" pitchFamily="34" charset="0"/>
              </a:defRPr>
            </a:lvl2pPr>
            <a:lvl3pPr marL="452438" indent="-228600">
              <a:defRPr sz="2800">
                <a:latin typeface="Calibri" pitchFamily="34" charset="0"/>
              </a:defRPr>
            </a:lvl3pPr>
            <a:lvl4pPr marL="569913" indent="-228600">
              <a:defRPr sz="2800">
                <a:latin typeface="Calibri" pitchFamily="34" charset="0"/>
              </a:defRPr>
            </a:lvl4pPr>
            <a:lvl5pPr marL="685800" indent="-228600">
              <a:defRPr sz="2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89038"/>
            <a:ext cx="4038600" cy="5348922"/>
          </a:xfrm>
        </p:spPr>
        <p:txBody>
          <a:bodyPr/>
          <a:lstStyle>
            <a:lvl1pPr>
              <a:defRPr sz="3200">
                <a:latin typeface="Calibri" pitchFamily="34" charset="0"/>
              </a:defRPr>
            </a:lvl1pPr>
            <a:lvl2pPr marL="346075" indent="-228600">
              <a:defRPr sz="3200">
                <a:latin typeface="Calibri" pitchFamily="34" charset="0"/>
              </a:defRPr>
            </a:lvl2pPr>
            <a:lvl3pPr marL="452438" indent="-228600">
              <a:defRPr sz="2800">
                <a:latin typeface="Calibri" pitchFamily="34" charset="0"/>
              </a:defRPr>
            </a:lvl3pPr>
            <a:lvl4pPr marL="569913" indent="-228600">
              <a:defRPr sz="2800">
                <a:latin typeface="Calibri" pitchFamily="34" charset="0"/>
              </a:defRPr>
            </a:lvl4pPr>
            <a:lvl5pPr marL="685800" indent="-228600">
              <a:defRPr sz="2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3124200" y="631196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Tree>
    <p:extLst>
      <p:ext uri="{BB962C8B-B14F-4D97-AF65-F5344CB8AC3E}">
        <p14:creationId xmlns:p14="http://schemas.microsoft.com/office/powerpoint/2010/main" val="7291446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A004B2-1541-5046-B6F2-22AF56585712}" type="slidenum">
              <a:rPr lang="en-US" smtClean="0"/>
              <a:t>‹#›</a:t>
            </a:fld>
            <a:endParaRPr lang="en-US"/>
          </a:p>
        </p:txBody>
      </p:sp>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3124200" y="631196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Tree>
    <p:extLst>
      <p:ext uri="{BB962C8B-B14F-4D97-AF65-F5344CB8AC3E}">
        <p14:creationId xmlns:p14="http://schemas.microsoft.com/office/powerpoint/2010/main" val="9277959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A004B2-1541-5046-B6F2-22AF56585712}" type="slidenum">
              <a:rPr lang="en-US" smtClean="0"/>
              <a:pPr/>
              <a:t>‹#›</a:t>
            </a:fld>
            <a:endParaRPr lang="en-US"/>
          </a:p>
        </p:txBody>
      </p:sp>
      <p:sp>
        <p:nvSpPr>
          <p:cNvPr id="7" name="Content Placeholder 6"/>
          <p:cNvSpPr>
            <a:spLocks noGrp="1"/>
          </p:cNvSpPr>
          <p:nvPr>
            <p:ph sz="quarter" idx="13"/>
          </p:nvPr>
        </p:nvSpPr>
        <p:spPr>
          <a:xfrm>
            <a:off x="457200" y="274638"/>
            <a:ext cx="8229600" cy="6263639"/>
          </a:xfrm>
        </p:spPr>
        <p:txBody>
          <a:bodyPr anchor="ctr" anchorCtr="1">
            <a:noAutofit/>
          </a:bodyPr>
          <a:lstStyle>
            <a:lvl1pPr marL="0" indent="0">
              <a:buFontTx/>
              <a:buNone/>
              <a:defRPr sz="4000" baseline="0">
                <a:solidFill>
                  <a:srgbClr val="005872"/>
                </a:solidFill>
                <a:effectLst/>
                <a:latin typeface="Calibri" pitchFamily="34" charset="0"/>
              </a:defRPr>
            </a:lvl1pPr>
          </a:lstStyle>
          <a:p>
            <a:pPr lvl="0"/>
            <a:r>
              <a:rPr lang="en-US" dirty="0" smtClean="0"/>
              <a:t>Click to edit Master text styles</a:t>
            </a:r>
          </a:p>
        </p:txBody>
      </p:sp>
      <p:sp>
        <p:nvSpPr>
          <p:cNvPr id="6" name="Footer Placeholder 4"/>
          <p:cNvSpPr>
            <a:spLocks noGrp="1"/>
          </p:cNvSpPr>
          <p:nvPr>
            <p:ph type="ftr" sz="quarter" idx="3"/>
          </p:nvPr>
        </p:nvSpPr>
        <p:spPr>
          <a:xfrm>
            <a:off x="3124200" y="631196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Tree>
    <p:extLst>
      <p:ext uri="{BB962C8B-B14F-4D97-AF65-F5344CB8AC3E}">
        <p14:creationId xmlns:p14="http://schemas.microsoft.com/office/powerpoint/2010/main" val="27857947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004B2-1541-5046-B6F2-22AF56585712}" type="slidenum">
              <a:rPr lang="en-US" smtClean="0"/>
              <a:t>‹#›</a:t>
            </a:fld>
            <a:endParaRPr lang="en-US"/>
          </a:p>
        </p:txBody>
      </p:sp>
      <p:sp>
        <p:nvSpPr>
          <p:cNvPr id="5" name="Footer Placeholder 4"/>
          <p:cNvSpPr>
            <a:spLocks noGrp="1"/>
          </p:cNvSpPr>
          <p:nvPr>
            <p:ph type="ftr" sz="quarter" idx="3"/>
          </p:nvPr>
        </p:nvSpPr>
        <p:spPr>
          <a:xfrm>
            <a:off x="3124200" y="631196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Tree>
    <p:extLst>
      <p:ext uri="{BB962C8B-B14F-4D97-AF65-F5344CB8AC3E}">
        <p14:creationId xmlns:p14="http://schemas.microsoft.com/office/powerpoint/2010/main" val="37884513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Final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userDrawn="1"/>
        </p:nvSpPr>
        <p:spPr>
          <a:xfrm>
            <a:off x="692447" y="6117173"/>
            <a:ext cx="7683622" cy="461665"/>
          </a:xfrm>
          <a:prstGeom prst="rect">
            <a:avLst/>
          </a:prstGeom>
          <a:noFill/>
        </p:spPr>
        <p:txBody>
          <a:bodyPr wrap="square" rtlCol="0">
            <a:spAutoFit/>
          </a:bodyPr>
          <a:lstStyle/>
          <a:p>
            <a:pPr algn="ctr"/>
            <a:r>
              <a:rPr lang="en-US" sz="1200" dirty="0" smtClean="0">
                <a:solidFill>
                  <a:schemeClr val="accent5">
                    <a:lumMod val="75000"/>
                  </a:schemeClr>
                </a:solidFill>
              </a:rPr>
              <a:t>The </a:t>
            </a:r>
            <a:r>
              <a:rPr lang="en-US" sz="1200" dirty="0" err="1" smtClean="0">
                <a:solidFill>
                  <a:schemeClr val="accent5">
                    <a:lumMod val="75000"/>
                  </a:schemeClr>
                </a:solidFill>
              </a:rPr>
              <a:t>HiLumi</a:t>
            </a:r>
            <a:r>
              <a:rPr lang="en-US" sz="1200" dirty="0" smtClean="0">
                <a:solidFill>
                  <a:schemeClr val="accent5">
                    <a:lumMod val="75000"/>
                  </a:schemeClr>
                </a:solidFill>
              </a:rPr>
              <a:t> LHC Design Study is included in the High Luminosity LHC project and is partly funded by the European Commission within the Framework </a:t>
            </a:r>
            <a:r>
              <a:rPr lang="en-US" sz="1200" dirty="0" err="1" smtClean="0">
                <a:solidFill>
                  <a:schemeClr val="accent5">
                    <a:lumMod val="75000"/>
                  </a:schemeClr>
                </a:solidFill>
              </a:rPr>
              <a:t>Programme</a:t>
            </a:r>
            <a:r>
              <a:rPr lang="en-US" sz="1200" dirty="0" smtClean="0">
                <a:solidFill>
                  <a:schemeClr val="accent5">
                    <a:lumMod val="75000"/>
                  </a:schemeClr>
                </a:solidFill>
              </a:rPr>
              <a:t> 7 Capacities Specific </a:t>
            </a:r>
            <a:r>
              <a:rPr lang="en-US" sz="1200" dirty="0" err="1" smtClean="0">
                <a:solidFill>
                  <a:schemeClr val="accent5">
                    <a:lumMod val="75000"/>
                  </a:schemeClr>
                </a:solidFill>
              </a:rPr>
              <a:t>Programme</a:t>
            </a:r>
            <a:r>
              <a:rPr lang="en-US" sz="1200" dirty="0" smtClean="0">
                <a:solidFill>
                  <a:schemeClr val="accent5">
                    <a:lumMod val="75000"/>
                  </a:schemeClr>
                </a:solidFill>
              </a:rPr>
              <a:t>, Grant Agreement 284404. </a:t>
            </a:r>
            <a:endParaRPr lang="en-GB" sz="1200" dirty="0">
              <a:solidFill>
                <a:schemeClr val="accent5">
                  <a:lumMod val="75000"/>
                </a:schemeClr>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460290" y="6168005"/>
            <a:ext cx="417381" cy="281731"/>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50847" y="6128871"/>
            <a:ext cx="441600" cy="360000"/>
          </a:xfrm>
          <a:prstGeom prst="rect">
            <a:avLst/>
          </a:prstGeom>
        </p:spPr>
      </p:pic>
      <p:pic>
        <p:nvPicPr>
          <p:cNvPr id="3" name="Picture 2"/>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625292" y="2108488"/>
            <a:ext cx="3817931" cy="1840885"/>
          </a:xfrm>
          <a:prstGeom prst="rect">
            <a:avLst/>
          </a:prstGeom>
        </p:spPr>
      </p:pic>
    </p:spTree>
    <p:extLst>
      <p:ext uri="{BB962C8B-B14F-4D97-AF65-F5344CB8AC3E}">
        <p14:creationId xmlns:p14="http://schemas.microsoft.com/office/powerpoint/2010/main" val="39835898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074"/>
          <p:cNvGrpSpPr>
            <a:grpSpLocks/>
          </p:cNvGrpSpPr>
          <p:nvPr/>
        </p:nvGrpSpPr>
        <p:grpSpPr bwMode="auto">
          <a:xfrm>
            <a:off x="0" y="1690687"/>
            <a:ext cx="9144000" cy="2533650"/>
            <a:chOff x="0" y="1065"/>
            <a:chExt cx="5760" cy="1596"/>
          </a:xfrm>
        </p:grpSpPr>
        <p:sp>
          <p:nvSpPr>
            <p:cNvPr id="5" name="Rectangle 3076"/>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defTabSz="914400" fontAlgn="base">
                <a:spcBef>
                  <a:spcPct val="0"/>
                </a:spcBef>
                <a:spcAft>
                  <a:spcPct val="0"/>
                </a:spcAft>
                <a:defRPr/>
              </a:pPr>
              <a:endParaRPr lang="en-GB" sz="2400">
                <a:solidFill>
                  <a:srgbClr val="000000"/>
                </a:solidFill>
                <a:latin typeface="Times New Roman" charset="0"/>
                <a:ea typeface="ＭＳ Ｐゴシック" charset="-128"/>
                <a:cs typeface="ＭＳ Ｐゴシック" charset="-128"/>
              </a:endParaRPr>
            </a:p>
          </p:txBody>
        </p:sp>
        <p:grpSp>
          <p:nvGrpSpPr>
            <p:cNvPr id="6" name="Group 3077"/>
            <p:cNvGrpSpPr>
              <a:grpSpLocks/>
            </p:cNvGrpSpPr>
            <p:nvPr/>
          </p:nvGrpSpPr>
          <p:grpSpPr bwMode="auto">
            <a:xfrm>
              <a:off x="0" y="1065"/>
              <a:ext cx="1806" cy="1596"/>
              <a:chOff x="0" y="1065"/>
              <a:chExt cx="1806" cy="1596"/>
            </a:xfrm>
          </p:grpSpPr>
          <p:sp>
            <p:nvSpPr>
              <p:cNvPr id="7" name="Rectangle 3078"/>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defTabSz="914400" fontAlgn="base">
                  <a:spcBef>
                    <a:spcPct val="0"/>
                  </a:spcBef>
                  <a:spcAft>
                    <a:spcPct val="0"/>
                  </a:spcAft>
                  <a:defRPr/>
                </a:pPr>
                <a:endParaRPr lang="en-GB" sz="2400">
                  <a:solidFill>
                    <a:srgbClr val="000000"/>
                  </a:solidFill>
                  <a:latin typeface="Times New Roman" charset="0"/>
                  <a:ea typeface="ＭＳ Ｐゴシック" charset="-128"/>
                  <a:cs typeface="ＭＳ Ｐゴシック" charset="-128"/>
                </a:endParaRPr>
              </a:p>
            </p:txBody>
          </p:sp>
          <p:sp>
            <p:nvSpPr>
              <p:cNvPr id="8" name="Rectangle 3079"/>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defTabSz="914400" fontAlgn="base">
                  <a:spcBef>
                    <a:spcPct val="0"/>
                  </a:spcBef>
                  <a:spcAft>
                    <a:spcPct val="0"/>
                  </a:spcAft>
                  <a:defRPr/>
                </a:pPr>
                <a:endParaRPr lang="en-GB" sz="2400">
                  <a:solidFill>
                    <a:srgbClr val="000000"/>
                  </a:solidFill>
                  <a:latin typeface="Times New Roman" charset="0"/>
                  <a:ea typeface="ＭＳ Ｐゴシック" charset="-128"/>
                  <a:cs typeface="ＭＳ Ｐゴシック" charset="-128"/>
                </a:endParaRPr>
              </a:p>
            </p:txBody>
          </p:sp>
          <p:sp>
            <p:nvSpPr>
              <p:cNvPr id="10" name="Rectangle 3081"/>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defTabSz="914400" fontAlgn="base">
                  <a:spcBef>
                    <a:spcPct val="0"/>
                  </a:spcBef>
                  <a:spcAft>
                    <a:spcPct val="0"/>
                  </a:spcAft>
                  <a:defRPr/>
                </a:pPr>
                <a:endParaRPr lang="en-GB" sz="2400">
                  <a:solidFill>
                    <a:srgbClr val="000000"/>
                  </a:solidFill>
                  <a:latin typeface="Times New Roman" charset="0"/>
                  <a:ea typeface="ＭＳ Ｐゴシック" charset="-128"/>
                  <a:cs typeface="ＭＳ Ｐゴシック" charset="-128"/>
                </a:endParaRPr>
              </a:p>
            </p:txBody>
          </p:sp>
          <p:sp>
            <p:nvSpPr>
              <p:cNvPr id="11" name="Rectangle 3082"/>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defTabSz="914400" fontAlgn="base">
                  <a:spcBef>
                    <a:spcPct val="0"/>
                  </a:spcBef>
                  <a:spcAft>
                    <a:spcPct val="0"/>
                  </a:spcAft>
                  <a:defRPr/>
                </a:pPr>
                <a:endParaRPr lang="en-GB" sz="2400">
                  <a:solidFill>
                    <a:srgbClr val="000000"/>
                  </a:solidFill>
                  <a:latin typeface="Times New Roman" charset="0"/>
                  <a:ea typeface="ＭＳ Ｐゴシック" charset="-128"/>
                  <a:cs typeface="ＭＳ Ｐゴシック" charset="-128"/>
                </a:endParaRPr>
              </a:p>
            </p:txBody>
          </p:sp>
          <p:sp>
            <p:nvSpPr>
              <p:cNvPr id="12" name="Rectangle 3083"/>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defTabSz="914400" fontAlgn="base">
                  <a:spcBef>
                    <a:spcPct val="0"/>
                  </a:spcBef>
                  <a:spcAft>
                    <a:spcPct val="0"/>
                  </a:spcAft>
                  <a:defRPr/>
                </a:pPr>
                <a:endParaRPr lang="en-GB" sz="2400">
                  <a:solidFill>
                    <a:srgbClr val="000000"/>
                  </a:solidFill>
                  <a:latin typeface="Times New Roman" charset="0"/>
                  <a:ea typeface="ＭＳ Ｐゴシック" charset="-128"/>
                  <a:cs typeface="ＭＳ Ｐゴシック" charset="-128"/>
                </a:endParaRPr>
              </a:p>
            </p:txBody>
          </p:sp>
          <p:sp>
            <p:nvSpPr>
              <p:cNvPr id="13" name="Rectangle 3084"/>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defTabSz="914400" fontAlgn="base">
                  <a:spcBef>
                    <a:spcPct val="0"/>
                  </a:spcBef>
                  <a:spcAft>
                    <a:spcPct val="0"/>
                  </a:spcAft>
                  <a:defRPr/>
                </a:pPr>
                <a:endParaRPr lang="en-GB" sz="2400">
                  <a:solidFill>
                    <a:srgbClr val="000000"/>
                  </a:solidFill>
                  <a:latin typeface="Times New Roman" charset="0"/>
                  <a:ea typeface="ＭＳ Ｐゴシック" charset="-128"/>
                  <a:cs typeface="ＭＳ Ｐゴシック" charset="-128"/>
                </a:endParaRPr>
              </a:p>
            </p:txBody>
          </p:sp>
          <p:sp>
            <p:nvSpPr>
              <p:cNvPr id="14" name="Rectangle 3085"/>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defTabSz="914400" fontAlgn="base">
                  <a:spcBef>
                    <a:spcPct val="0"/>
                  </a:spcBef>
                  <a:spcAft>
                    <a:spcPct val="0"/>
                  </a:spcAft>
                  <a:defRPr/>
                </a:pPr>
                <a:endParaRPr lang="en-GB" sz="2400">
                  <a:solidFill>
                    <a:srgbClr val="000000"/>
                  </a:solidFill>
                  <a:latin typeface="Times New Roman" charset="0"/>
                  <a:ea typeface="ＭＳ Ｐゴシック" charset="-128"/>
                  <a:cs typeface="ＭＳ Ｐゴシック" charset="-128"/>
                </a:endParaRPr>
              </a:p>
            </p:txBody>
          </p:sp>
          <p:sp>
            <p:nvSpPr>
              <p:cNvPr id="15" name="Rectangle 3086"/>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defTabSz="914400" fontAlgn="base">
                  <a:spcBef>
                    <a:spcPct val="0"/>
                  </a:spcBef>
                  <a:spcAft>
                    <a:spcPct val="0"/>
                  </a:spcAft>
                  <a:defRPr/>
                </a:pPr>
                <a:endParaRPr lang="en-GB" sz="2400">
                  <a:solidFill>
                    <a:srgbClr val="000000"/>
                  </a:solidFill>
                  <a:latin typeface="Times New Roman" charset="0"/>
                  <a:ea typeface="ＭＳ Ｐゴシック" charset="-128"/>
                  <a:cs typeface="ＭＳ Ｐゴシック" charset="-128"/>
                </a:endParaRPr>
              </a:p>
            </p:txBody>
          </p:sp>
          <p:sp>
            <p:nvSpPr>
              <p:cNvPr id="16" name="Rectangle 3087"/>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defTabSz="914400" fontAlgn="base">
                  <a:spcBef>
                    <a:spcPct val="0"/>
                  </a:spcBef>
                  <a:spcAft>
                    <a:spcPct val="0"/>
                  </a:spcAft>
                  <a:defRPr/>
                </a:pPr>
                <a:endParaRPr lang="en-GB" sz="2400">
                  <a:solidFill>
                    <a:srgbClr val="000000"/>
                  </a:solidFill>
                  <a:latin typeface="Times New Roman" charset="0"/>
                  <a:ea typeface="ＭＳ Ｐゴシック" charset="-128"/>
                  <a:cs typeface="ＭＳ Ｐゴシック" charset="-128"/>
                </a:endParaRPr>
              </a:p>
            </p:txBody>
          </p:sp>
        </p:grpSp>
      </p:grpSp>
      <p:sp>
        <p:nvSpPr>
          <p:cNvPr id="17" name="Rectangle 3130"/>
          <p:cNvSpPr>
            <a:spLocks noChangeArrowheads="1"/>
          </p:cNvSpPr>
          <p:nvPr/>
        </p:nvSpPr>
        <p:spPr bwMode="auto">
          <a:xfrm>
            <a:off x="4060825" y="3017838"/>
            <a:ext cx="9144000" cy="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8" name="Rectangle 3131"/>
          <p:cNvSpPr>
            <a:spLocks noChangeArrowheads="1"/>
          </p:cNvSpPr>
          <p:nvPr/>
        </p:nvSpPr>
        <p:spPr bwMode="auto">
          <a:xfrm>
            <a:off x="3678238" y="2630488"/>
            <a:ext cx="9144000" cy="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278547" name="Rectangle 3091"/>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dirty="0" smtClean="0"/>
              <a:t>Click to edit Master title style</a:t>
            </a:r>
            <a:endParaRPr lang="en-US" dirty="0"/>
          </a:p>
        </p:txBody>
      </p:sp>
      <p:sp>
        <p:nvSpPr>
          <p:cNvPr id="278548" name="Rectangle 3092"/>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21" name="Rectangle 3088"/>
          <p:cNvSpPr>
            <a:spLocks noGrp="1" noChangeArrowheads="1"/>
          </p:cNvSpPr>
          <p:nvPr>
            <p:ph type="dt" sz="half" idx="10"/>
          </p:nvPr>
        </p:nvSpPr>
        <p:spPr>
          <a:xfrm>
            <a:off x="457200" y="6248400"/>
            <a:ext cx="2133600" cy="457200"/>
          </a:xfrm>
        </p:spPr>
        <p:txBody>
          <a:bodyPr/>
          <a:lstStyle>
            <a:lvl1pPr>
              <a:defRPr sz="1200" smtClean="0">
                <a:latin typeface="Arial" pitchFamily="34" charset="0"/>
              </a:defRPr>
            </a:lvl1pPr>
          </a:lstStyle>
          <a:p>
            <a:pPr>
              <a:defRPr/>
            </a:pPr>
            <a:r>
              <a:rPr lang="en-US">
                <a:solidFill>
                  <a:srgbClr val="000000"/>
                </a:solidFill>
              </a:rPr>
              <a:t>12/05/2015</a:t>
            </a:r>
          </a:p>
        </p:txBody>
      </p:sp>
      <p:sp>
        <p:nvSpPr>
          <p:cNvPr id="22" name="Rectangle 3089"/>
          <p:cNvSpPr>
            <a:spLocks noGrp="1" noChangeArrowheads="1"/>
          </p:cNvSpPr>
          <p:nvPr>
            <p:ph type="ftr" sz="quarter" idx="11"/>
          </p:nvPr>
        </p:nvSpPr>
        <p:spPr/>
        <p:txBody>
          <a:bodyPr/>
          <a:lstStyle>
            <a:lvl1pPr>
              <a:defRPr sz="1200" smtClean="0">
                <a:latin typeface="Arial" pitchFamily="34" charset="0"/>
              </a:defRPr>
            </a:lvl1pPr>
          </a:lstStyle>
          <a:p>
            <a:pPr>
              <a:defRPr/>
            </a:pPr>
            <a:r>
              <a:rPr lang="en-US">
                <a:solidFill>
                  <a:srgbClr val="000000"/>
                </a:solidFill>
              </a:rPr>
              <a:t>Y. Papaphilippou - HL-LHC LARP 2015 meeting</a:t>
            </a:r>
          </a:p>
        </p:txBody>
      </p:sp>
      <p:sp>
        <p:nvSpPr>
          <p:cNvPr id="23" name="Rectangle 3090"/>
          <p:cNvSpPr>
            <a:spLocks noGrp="1" noChangeArrowheads="1"/>
          </p:cNvSpPr>
          <p:nvPr>
            <p:ph type="sldNum" sz="quarter" idx="12"/>
          </p:nvPr>
        </p:nvSpPr>
        <p:spPr/>
        <p:txBody>
          <a:bodyPr/>
          <a:lstStyle>
            <a:lvl1pPr>
              <a:defRPr sz="1200">
                <a:latin typeface="Arial Black" charset="0"/>
              </a:defRPr>
            </a:lvl1pPr>
          </a:lstStyle>
          <a:p>
            <a:pPr>
              <a:defRPr/>
            </a:pPr>
            <a:fld id="{A2CEDCC2-E9EA-6147-86E7-944945F6A8FB}" type="slidenum">
              <a:rPr lang="en-US">
                <a:solidFill>
                  <a:srgbClr val="000000"/>
                </a:solidFill>
              </a:rPr>
              <a:pPr>
                <a:defRPr/>
              </a:pPr>
              <a:t>‹#›</a:t>
            </a:fld>
            <a:endParaRPr lang="en-US">
              <a:solidFill>
                <a:srgbClr val="000000"/>
              </a:solidFill>
            </a:endParaRPr>
          </a:p>
        </p:txBody>
      </p:sp>
      <p:pic>
        <p:nvPicPr>
          <p:cNvPr id="25" name="Picture 19" descr="Logo CERN width=144,      height=144"/>
          <p:cNvPicPr>
            <a:picLocks noChangeAspect="1" noChangeArrowheads="1"/>
          </p:cNvPicPr>
          <p:nvPr userDrawn="1"/>
        </p:nvPicPr>
        <p:blipFill>
          <a:blip r:embed="rId2"/>
          <a:srcRect/>
          <a:stretch>
            <a:fillRect/>
          </a:stretch>
        </p:blipFill>
        <p:spPr bwMode="auto">
          <a:xfrm>
            <a:off x="7829468" y="0"/>
            <a:ext cx="1314532" cy="1314532"/>
          </a:xfrm>
          <a:prstGeom prst="rect">
            <a:avLst/>
          </a:prstGeom>
          <a:noFill/>
          <a:ln w="9525">
            <a:noFill/>
            <a:miter lim="800000"/>
            <a:headEnd/>
            <a:tailEnd/>
          </a:ln>
        </p:spPr>
      </p:pic>
    </p:spTree>
    <p:extLst>
      <p:ext uri="{BB962C8B-B14F-4D97-AF65-F5344CB8AC3E}">
        <p14:creationId xmlns:p14="http://schemas.microsoft.com/office/powerpoint/2010/main" val="11526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7.png"/><Relationship Id="rId2" Type="http://schemas.openxmlformats.org/officeDocument/2006/relationships/slideLayout" Target="../slideLayouts/slideLayout10.xml"/><Relationship Id="rId16"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8686800" y="6537960"/>
            <a:ext cx="457200" cy="320040"/>
          </a:xfrm>
          <a:prstGeom prst="rect">
            <a:avLst/>
          </a:prstGeom>
        </p:spPr>
        <p:txBody>
          <a:bodyPr vert="horz" lIns="91440" tIns="0" rIns="91440" bIns="0" rtlCol="0" anchor="ctr" anchorCtr="0"/>
          <a:lstStyle>
            <a:lvl1pPr algn="r">
              <a:defRPr sz="1200" b="1" baseline="0">
                <a:solidFill>
                  <a:schemeClr val="tx1"/>
                </a:solidFill>
              </a:defRPr>
            </a:lvl1pPr>
          </a:lstStyle>
          <a:p>
            <a:fld id="{0FA004B2-1541-5046-B6F2-22AF56585712}" type="slidenum">
              <a:rPr lang="en-US" smtClean="0"/>
              <a:pPr/>
              <a:t>‹#›</a:t>
            </a:fld>
            <a:endParaRPr lang="en-US" dirty="0"/>
          </a:p>
        </p:txBody>
      </p:sp>
      <p:sp>
        <p:nvSpPr>
          <p:cNvPr id="2" name="Title Placeholder 1"/>
          <p:cNvSpPr>
            <a:spLocks noGrp="1"/>
          </p:cNvSpPr>
          <p:nvPr>
            <p:ph type="title"/>
          </p:nvPr>
        </p:nvSpPr>
        <p:spPr>
          <a:xfrm>
            <a:off x="457200" y="274638"/>
            <a:ext cx="8229600" cy="914400"/>
          </a:xfrm>
          <a:prstGeom prst="rect">
            <a:avLst/>
          </a:prstGeom>
        </p:spPr>
        <p:txBody>
          <a:bodyPr vert="horz" lIns="36000" tIns="0" rIns="3600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88719"/>
            <a:ext cx="8229600" cy="5349240"/>
          </a:xfrm>
          <a:prstGeom prst="rect">
            <a:avLst/>
          </a:prstGeom>
        </p:spPr>
        <p:txBody>
          <a:bodyPr vert="horz" lIns="91440"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2011-10-04_logoHiLumi561px.jp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8275" y="6163009"/>
            <a:ext cx="777850" cy="374952"/>
          </a:xfrm>
          <a:prstGeom prst="rect">
            <a:avLst/>
          </a:prstGeom>
        </p:spPr>
      </p:pic>
      <p:sp>
        <p:nvSpPr>
          <p:cNvPr id="5" name="Footer Placeholder 4"/>
          <p:cNvSpPr>
            <a:spLocks noGrp="1"/>
          </p:cNvSpPr>
          <p:nvPr>
            <p:ph type="ftr" sz="quarter" idx="3"/>
          </p:nvPr>
        </p:nvSpPr>
        <p:spPr>
          <a:xfrm>
            <a:off x="3124200" y="631196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Tree>
    <p:extLst>
      <p:ext uri="{BB962C8B-B14F-4D97-AF65-F5344CB8AC3E}">
        <p14:creationId xmlns:p14="http://schemas.microsoft.com/office/powerpoint/2010/main" val="3049953712"/>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9" r:id="rId3"/>
    <p:sldLayoutId id="2147483657" r:id="rId4"/>
    <p:sldLayoutId id="2147483654" r:id="rId5"/>
    <p:sldLayoutId id="2147483658" r:id="rId6"/>
    <p:sldLayoutId id="2147483655" r:id="rId7"/>
    <p:sldLayoutId id="2147483660" r:id="rId8"/>
  </p:sldLayoutIdLst>
  <p:timing>
    <p:tnLst>
      <p:par>
        <p:cTn id="1" dur="indefinite" restart="never" nodeType="tmRoot"/>
      </p:par>
    </p:tnLst>
  </p:timing>
  <p:hf hdr="0" dt="0"/>
  <p:txStyles>
    <p:titleStyle>
      <a:lvl1pPr algn="l" defTabSz="457200" rtl="0" eaLnBrk="1" latinLnBrk="0" hangingPunct="1">
        <a:spcBef>
          <a:spcPct val="0"/>
        </a:spcBef>
        <a:buNone/>
        <a:defRPr sz="4000" kern="1200" baseline="0">
          <a:solidFill>
            <a:schemeClr val="tx1">
              <a:lumMod val="75000"/>
              <a:lumOff val="25000"/>
            </a:schemeClr>
          </a:solidFill>
          <a:effectLst/>
          <a:latin typeface="+mj-lt"/>
          <a:ea typeface="+mj-ea"/>
          <a:cs typeface="+mj-cs"/>
        </a:defRPr>
      </a:lvl1pPr>
    </p:titleStyle>
    <p:bodyStyle>
      <a:lvl1pPr marL="228600" indent="-228600" algn="l" defTabSz="457200" rtl="0" eaLnBrk="1" latinLnBrk="0" hangingPunct="1">
        <a:lnSpc>
          <a:spcPct val="120000"/>
        </a:lnSpc>
        <a:spcBef>
          <a:spcPts val="600"/>
        </a:spcBef>
        <a:buClr>
          <a:srgbClr val="0089B5"/>
        </a:buClr>
        <a:buFont typeface="Arial"/>
        <a:buChar char="•"/>
        <a:defRPr sz="3200" kern="1200">
          <a:solidFill>
            <a:schemeClr val="tx1">
              <a:lumMod val="75000"/>
              <a:lumOff val="25000"/>
            </a:schemeClr>
          </a:solidFill>
          <a:effectLst/>
          <a:latin typeface="+mn-lt"/>
          <a:ea typeface="+mn-ea"/>
          <a:cs typeface="+mn-cs"/>
        </a:defRPr>
      </a:lvl1pPr>
      <a:lvl2pPr marL="457200" indent="-228600" algn="l" defTabSz="457200" rtl="0" eaLnBrk="1" latinLnBrk="0" hangingPunct="1">
        <a:lnSpc>
          <a:spcPct val="120000"/>
        </a:lnSpc>
        <a:spcBef>
          <a:spcPts val="400"/>
        </a:spcBef>
        <a:buClr>
          <a:srgbClr val="0089B5"/>
        </a:buClr>
        <a:buSzPct val="95000"/>
        <a:buFont typeface="Arial"/>
        <a:buChar char="•"/>
        <a:defRPr sz="3200" kern="1200" baseline="0">
          <a:solidFill>
            <a:schemeClr val="tx1">
              <a:lumMod val="75000"/>
              <a:lumOff val="25000"/>
            </a:schemeClr>
          </a:solidFill>
          <a:effectLst/>
          <a:latin typeface="+mn-lt"/>
          <a:ea typeface="+mn-ea"/>
          <a:cs typeface="+mn-cs"/>
        </a:defRPr>
      </a:lvl2pPr>
      <a:lvl3pPr marL="6858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latin typeface="+mn-lt"/>
          <a:ea typeface="+mn-ea"/>
          <a:cs typeface="+mn-cs"/>
        </a:defRPr>
      </a:lvl3pPr>
      <a:lvl4pPr marL="914400" indent="-228600" algn="l" defTabSz="457200" rtl="0" eaLnBrk="1" latinLnBrk="0" hangingPunct="1">
        <a:lnSpc>
          <a:spcPct val="120000"/>
        </a:lnSpc>
        <a:spcBef>
          <a:spcPts val="200"/>
        </a:spcBef>
        <a:buClr>
          <a:srgbClr val="0089B5"/>
        </a:buClr>
        <a:buSzPct val="90000"/>
        <a:buFont typeface="Arial"/>
        <a:buChar char="•"/>
        <a:defRPr sz="2800" kern="1200" baseline="0">
          <a:solidFill>
            <a:schemeClr val="tx1">
              <a:lumMod val="75000"/>
              <a:lumOff val="25000"/>
            </a:schemeClr>
          </a:solidFill>
          <a:effectLst/>
          <a:latin typeface="+mn-lt"/>
          <a:ea typeface="+mn-ea"/>
          <a:cs typeface="+mn-cs"/>
        </a:defRPr>
      </a:lvl4pPr>
      <a:lvl5pPr marL="1143000" indent="-228600" algn="l" defTabSz="457200" rtl="0" eaLnBrk="1" latinLnBrk="0" hangingPunct="1">
        <a:lnSpc>
          <a:spcPct val="120000"/>
        </a:lnSpc>
        <a:spcBef>
          <a:spcPts val="0"/>
        </a:spcBef>
        <a:buClr>
          <a:schemeClr val="bg1">
            <a:lumMod val="50000"/>
          </a:schemeClr>
        </a:buClr>
        <a:buSzPct val="90000"/>
        <a:buFont typeface="Arial"/>
        <a:buChar char="•"/>
        <a:defRPr sz="2800" kern="1200" baseline="0">
          <a:solidFill>
            <a:schemeClr val="tx1">
              <a:lumMod val="50000"/>
              <a:lumOff val="50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6"/>
          <a:stretch>
            <a:fillRect/>
          </a:stretch>
        </p:blipFill>
        <p:spPr>
          <a:xfrm>
            <a:off x="17882" y="8230"/>
            <a:ext cx="1304970" cy="628901"/>
          </a:xfrm>
          <a:prstGeom prst="rect">
            <a:avLst/>
          </a:prstGeom>
        </p:spPr>
      </p:pic>
      <p:sp>
        <p:nvSpPr>
          <p:cNvPr id="277506" name="Rectangle 2"/>
          <p:cNvSpPr>
            <a:spLocks noGrp="1" noChangeArrowheads="1"/>
          </p:cNvSpPr>
          <p:nvPr>
            <p:ph type="ftr" sz="quarter" idx="3"/>
          </p:nvPr>
        </p:nvSpPr>
        <p:spPr bwMode="auto">
          <a:xfrm>
            <a:off x="2811451" y="6248400"/>
            <a:ext cx="3741749"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smtClean="0">
                <a:latin typeface="Garamond" pitchFamily="18" charset="0"/>
                <a:cs typeface="+mn-cs"/>
              </a:defRPr>
            </a:lvl1pPr>
          </a:lstStyle>
          <a:p>
            <a:pPr defTabSz="914400" fontAlgn="base">
              <a:spcBef>
                <a:spcPct val="0"/>
              </a:spcBef>
              <a:spcAft>
                <a:spcPct val="0"/>
              </a:spcAft>
              <a:defRPr/>
            </a:pPr>
            <a:r>
              <a:rPr lang="en-US">
                <a:solidFill>
                  <a:srgbClr val="000000"/>
                </a:solidFill>
                <a:ea typeface="ＭＳ Ｐゴシック" charset="-128"/>
              </a:rPr>
              <a:t>Y. Papaphilippou - HL-LHC LARP 2015 meeting</a:t>
            </a:r>
            <a:endParaRPr lang="en-US" dirty="0">
              <a:solidFill>
                <a:srgbClr val="000000"/>
              </a:solidFill>
              <a:ea typeface="ＭＳ Ｐゴシック" charset="-128"/>
            </a:endParaRPr>
          </a:p>
        </p:txBody>
      </p:sp>
      <p:sp>
        <p:nvSpPr>
          <p:cNvPr id="2775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latin typeface="Garamond" charset="0"/>
              </a:defRPr>
            </a:lvl1pPr>
          </a:lstStyle>
          <a:p>
            <a:pPr defTabSz="914400" fontAlgn="base">
              <a:spcBef>
                <a:spcPct val="0"/>
              </a:spcBef>
              <a:spcAft>
                <a:spcPct val="0"/>
              </a:spcAft>
              <a:defRPr/>
            </a:pPr>
            <a:fld id="{B6F7ACD8-AFF6-DE4D-8BAD-314ECE0EAD34}" type="slidenum">
              <a:rPr lang="en-US">
                <a:solidFill>
                  <a:srgbClr val="000000"/>
                </a:solidFill>
                <a:ea typeface="ＭＳ Ｐゴシック" charset="-128"/>
                <a:cs typeface="ＭＳ Ｐゴシック" charset="-128"/>
              </a:rPr>
              <a:pPr defTabSz="914400" fontAlgn="base">
                <a:spcBef>
                  <a:spcPct val="0"/>
                </a:spcBef>
                <a:spcAft>
                  <a:spcPct val="0"/>
                </a:spcAft>
                <a:defRPr/>
              </a:pPr>
              <a:t>‹#›</a:t>
            </a:fld>
            <a:endParaRPr lang="en-US">
              <a:solidFill>
                <a:srgbClr val="000000"/>
              </a:solidFill>
              <a:ea typeface="ＭＳ Ｐゴシック" charset="-128"/>
              <a:cs typeface="ＭＳ Ｐゴシック" charset="-128"/>
            </a:endParaRPr>
          </a:p>
        </p:txBody>
      </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5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smtClean="0">
                <a:latin typeface="Garamond" pitchFamily="18" charset="0"/>
                <a:cs typeface="+mn-cs"/>
              </a:defRPr>
            </a:lvl1pPr>
          </a:lstStyle>
          <a:p>
            <a:pPr defTabSz="914400" fontAlgn="base">
              <a:spcBef>
                <a:spcPct val="0"/>
              </a:spcBef>
              <a:spcAft>
                <a:spcPct val="0"/>
              </a:spcAft>
              <a:defRPr/>
            </a:pPr>
            <a:r>
              <a:rPr lang="en-US">
                <a:solidFill>
                  <a:srgbClr val="000000"/>
                </a:solidFill>
                <a:ea typeface="ＭＳ Ｐゴシック" charset="-128"/>
              </a:rPr>
              <a:t>12/05/2015</a:t>
            </a:r>
          </a:p>
        </p:txBody>
      </p:sp>
      <p:sp>
        <p:nvSpPr>
          <p:cNvPr id="277558" name="Rectangle 54"/>
          <p:cNvSpPr>
            <a:spLocks noChangeArrowheads="1"/>
          </p:cNvSpPr>
          <p:nvPr/>
        </p:nvSpPr>
        <p:spPr bwMode="auto">
          <a:xfrm>
            <a:off x="4060825" y="3017838"/>
            <a:ext cx="9144000" cy="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277559" name="Rectangle 55"/>
          <p:cNvSpPr>
            <a:spLocks noChangeArrowheads="1"/>
          </p:cNvSpPr>
          <p:nvPr/>
        </p:nvSpPr>
        <p:spPr bwMode="auto">
          <a:xfrm>
            <a:off x="3678238" y="2630488"/>
            <a:ext cx="9144000" cy="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pic>
        <p:nvPicPr>
          <p:cNvPr id="9" name="Picture 19" descr="Logo CERN width=144,      height=144"/>
          <p:cNvPicPr>
            <a:picLocks noChangeAspect="1" noChangeArrowheads="1"/>
          </p:cNvPicPr>
          <p:nvPr userDrawn="1"/>
        </p:nvPicPr>
        <p:blipFill>
          <a:blip r:embed="rId17"/>
          <a:srcRect/>
          <a:stretch>
            <a:fillRect/>
          </a:stretch>
        </p:blipFill>
        <p:spPr bwMode="auto">
          <a:xfrm>
            <a:off x="8495862" y="0"/>
            <a:ext cx="648138" cy="648138"/>
          </a:xfrm>
          <a:prstGeom prst="rect">
            <a:avLst/>
          </a:prstGeom>
          <a:noFill/>
          <a:ln w="9525">
            <a:noFill/>
            <a:miter lim="800000"/>
            <a:headEnd/>
            <a:tailEnd/>
          </a:ln>
        </p:spPr>
      </p:pic>
    </p:spTree>
    <p:extLst>
      <p:ext uri="{BB962C8B-B14F-4D97-AF65-F5344CB8AC3E}">
        <p14:creationId xmlns:p14="http://schemas.microsoft.com/office/powerpoint/2010/main" val="30021262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ctr" rtl="0" eaLnBrk="0" fontAlgn="base" hangingPunct="0">
        <a:spcBef>
          <a:spcPct val="0"/>
        </a:spcBef>
        <a:spcAft>
          <a:spcPct val="0"/>
        </a:spcAft>
        <a:defRPr sz="5400" b="1">
          <a:solidFill>
            <a:schemeClr val="bg2"/>
          </a:solidFill>
          <a:latin typeface="+mj-lt"/>
          <a:ea typeface="ＭＳ Ｐゴシック" pitchFamily="22" charset="-128"/>
          <a:cs typeface="ＭＳ Ｐゴシック" pitchFamily="22" charset="-128"/>
        </a:defRPr>
      </a:lvl1pPr>
      <a:lvl2pPr algn="ctr" rtl="0" eaLnBrk="0" fontAlgn="base" hangingPunct="0">
        <a:spcBef>
          <a:spcPct val="0"/>
        </a:spcBef>
        <a:spcAft>
          <a:spcPct val="0"/>
        </a:spcAft>
        <a:defRPr sz="5400" b="1">
          <a:solidFill>
            <a:schemeClr val="bg2"/>
          </a:solidFill>
          <a:latin typeface="Garamond" pitchFamily="18" charset="0"/>
          <a:ea typeface="ＭＳ Ｐゴシック" pitchFamily="22" charset="-128"/>
          <a:cs typeface="ＭＳ Ｐゴシック" pitchFamily="22" charset="-128"/>
        </a:defRPr>
      </a:lvl2pPr>
      <a:lvl3pPr algn="ctr" rtl="0" eaLnBrk="0" fontAlgn="base" hangingPunct="0">
        <a:spcBef>
          <a:spcPct val="0"/>
        </a:spcBef>
        <a:spcAft>
          <a:spcPct val="0"/>
        </a:spcAft>
        <a:defRPr sz="5400" b="1">
          <a:solidFill>
            <a:schemeClr val="bg2"/>
          </a:solidFill>
          <a:latin typeface="Garamond" pitchFamily="18" charset="0"/>
          <a:ea typeface="ＭＳ Ｐゴシック" pitchFamily="22" charset="-128"/>
          <a:cs typeface="ＭＳ Ｐゴシック" pitchFamily="22" charset="-128"/>
        </a:defRPr>
      </a:lvl3pPr>
      <a:lvl4pPr algn="ctr" rtl="0" eaLnBrk="0" fontAlgn="base" hangingPunct="0">
        <a:spcBef>
          <a:spcPct val="0"/>
        </a:spcBef>
        <a:spcAft>
          <a:spcPct val="0"/>
        </a:spcAft>
        <a:defRPr sz="5400" b="1">
          <a:solidFill>
            <a:schemeClr val="bg2"/>
          </a:solidFill>
          <a:latin typeface="Garamond" pitchFamily="18" charset="0"/>
          <a:ea typeface="ＭＳ Ｐゴシック" pitchFamily="22" charset="-128"/>
          <a:cs typeface="ＭＳ Ｐゴシック" pitchFamily="22" charset="-128"/>
        </a:defRPr>
      </a:lvl4pPr>
      <a:lvl5pPr algn="ctr" rtl="0" eaLnBrk="0" fontAlgn="base" hangingPunct="0">
        <a:spcBef>
          <a:spcPct val="0"/>
        </a:spcBef>
        <a:spcAft>
          <a:spcPct val="0"/>
        </a:spcAft>
        <a:defRPr sz="5400" b="1">
          <a:solidFill>
            <a:schemeClr val="bg2"/>
          </a:solidFill>
          <a:latin typeface="Garamond" pitchFamily="18" charset="0"/>
          <a:ea typeface="ＭＳ Ｐゴシック" pitchFamily="22" charset="-128"/>
          <a:cs typeface="ＭＳ Ｐゴシック" pitchFamily="22" charset="-128"/>
        </a:defRPr>
      </a:lvl5pPr>
      <a:lvl6pPr marL="457200" algn="l" rtl="0" fontAlgn="base">
        <a:spcBef>
          <a:spcPct val="0"/>
        </a:spcBef>
        <a:spcAft>
          <a:spcPct val="0"/>
        </a:spcAft>
        <a:defRPr sz="4400" b="1">
          <a:solidFill>
            <a:schemeClr val="bg2"/>
          </a:solidFill>
          <a:latin typeface="Garamond" pitchFamily="18" charset="0"/>
        </a:defRPr>
      </a:lvl6pPr>
      <a:lvl7pPr marL="914400" algn="l" rtl="0" fontAlgn="base">
        <a:spcBef>
          <a:spcPct val="0"/>
        </a:spcBef>
        <a:spcAft>
          <a:spcPct val="0"/>
        </a:spcAft>
        <a:defRPr sz="4400" b="1">
          <a:solidFill>
            <a:schemeClr val="bg2"/>
          </a:solidFill>
          <a:latin typeface="Garamond" pitchFamily="18" charset="0"/>
        </a:defRPr>
      </a:lvl7pPr>
      <a:lvl8pPr marL="1371600" algn="l" rtl="0" fontAlgn="base">
        <a:spcBef>
          <a:spcPct val="0"/>
        </a:spcBef>
        <a:spcAft>
          <a:spcPct val="0"/>
        </a:spcAft>
        <a:defRPr sz="4400" b="1">
          <a:solidFill>
            <a:schemeClr val="bg2"/>
          </a:solidFill>
          <a:latin typeface="Garamond" pitchFamily="18" charset="0"/>
        </a:defRPr>
      </a:lvl8pPr>
      <a:lvl9pPr marL="1828800" algn="l" rtl="0" fontAlgn="base">
        <a:spcBef>
          <a:spcPct val="0"/>
        </a:spcBef>
        <a:spcAft>
          <a:spcPct val="0"/>
        </a:spcAft>
        <a:defRPr sz="4400" b="1">
          <a:solidFill>
            <a:schemeClr val="bg2"/>
          </a:solidFill>
          <a:latin typeface="Garamond" pitchFamily="18" charset="0"/>
        </a:defRPr>
      </a:lvl9pPr>
    </p:titleStyle>
    <p:bodyStyle>
      <a:lvl1pPr marL="341313" indent="-341313" algn="l" rtl="0" eaLnBrk="0" fontAlgn="base" hangingPunct="0">
        <a:spcBef>
          <a:spcPct val="20000"/>
        </a:spcBef>
        <a:spcAft>
          <a:spcPct val="0"/>
        </a:spcAft>
        <a:buClr>
          <a:schemeClr val="bg2"/>
        </a:buClr>
        <a:buSzPct val="75000"/>
        <a:buFont typeface="Wingdings" charset="2"/>
        <a:buChar char="n"/>
        <a:defRPr sz="3200">
          <a:solidFill>
            <a:schemeClr val="tx1"/>
          </a:solidFill>
          <a:latin typeface="+mn-lt"/>
          <a:ea typeface="ＭＳ Ｐゴシック" pitchFamily="22" charset="-128"/>
          <a:cs typeface="ＭＳ Ｐゴシック" pitchFamily="22" charset="-128"/>
        </a:defRPr>
      </a:lvl1pPr>
      <a:lvl2pPr marL="741363" indent="-284163"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mn-lt"/>
          <a:ea typeface="ＭＳ Ｐゴシック" pitchFamily="22" charset="-128"/>
        </a:defRPr>
      </a:lvl2pPr>
      <a:lvl3pPr marL="1141413" indent="-227013"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ea typeface="ＭＳ Ｐゴシック" pitchFamily="22" charset="-128"/>
        </a:defRPr>
      </a:lvl3pPr>
      <a:lvl4pPr marL="1598613" indent="-227013"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ea typeface="ＭＳ Ｐゴシック" pitchFamily="22" charset="-128"/>
        </a:defRPr>
      </a:lvl4pPr>
      <a:lvl5pPr marL="2055813" indent="-227013" algn="l" rtl="0" eaLnBrk="0" fontAlgn="base" hangingPunct="0">
        <a:spcBef>
          <a:spcPct val="20000"/>
        </a:spcBef>
        <a:spcAft>
          <a:spcPct val="0"/>
        </a:spcAft>
        <a:buClr>
          <a:schemeClr val="bg2"/>
        </a:buClr>
        <a:buFont typeface="Wingdings" charset="2"/>
        <a:buChar char="§"/>
        <a:defRPr sz="2000">
          <a:solidFill>
            <a:schemeClr val="tx1"/>
          </a:solidFill>
          <a:latin typeface="+mn-lt"/>
          <a:ea typeface="ＭＳ Ｐゴシック" pitchFamily="22"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0.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SPS MD Program</a:t>
            </a:r>
            <a:endParaRPr lang="en-GB" dirty="0"/>
          </a:p>
        </p:txBody>
      </p:sp>
      <p:sp>
        <p:nvSpPr>
          <p:cNvPr id="5" name="Subtitle 4"/>
          <p:cNvSpPr>
            <a:spLocks noGrp="1"/>
          </p:cNvSpPr>
          <p:nvPr>
            <p:ph type="subTitle" idx="1"/>
          </p:nvPr>
        </p:nvSpPr>
        <p:spPr/>
        <p:txBody>
          <a:bodyPr>
            <a:normAutofit lnSpcReduction="10000"/>
          </a:bodyPr>
          <a:lstStyle/>
          <a:p>
            <a:r>
              <a:rPr lang="en-GB" dirty="0" smtClean="0"/>
              <a:t>N. Biancacci, E. </a:t>
            </a:r>
            <a:r>
              <a:rPr lang="en-GB" dirty="0" smtClean="0"/>
              <a:t>Métral </a:t>
            </a:r>
            <a:r>
              <a:rPr lang="en-GB" dirty="0" smtClean="0"/>
              <a:t>and B. Salvant for the impedance team</a:t>
            </a:r>
          </a:p>
          <a:p>
            <a:r>
              <a:rPr lang="en-GB" dirty="0" smtClean="0"/>
              <a:t>Y. </a:t>
            </a:r>
            <a:r>
              <a:rPr lang="en-GB" dirty="0" smtClean="0"/>
              <a:t>Papaphilippou</a:t>
            </a:r>
            <a:r>
              <a:rPr lang="en-GB" dirty="0" smtClean="0"/>
              <a:t>, S. Redaelli.</a:t>
            </a:r>
          </a:p>
          <a:p>
            <a:endParaRPr lang="en-GB" dirty="0"/>
          </a:p>
          <a:p>
            <a:r>
              <a:rPr lang="en-GB" dirty="0" smtClean="0"/>
              <a:t>Acknowledgments: G. Arduini, G. Burt, R. Calaga, J. Delayen, </a:t>
            </a:r>
            <a:br>
              <a:rPr lang="en-GB" dirty="0" smtClean="0"/>
            </a:br>
            <a:r>
              <a:rPr lang="en-GB" dirty="0" smtClean="0"/>
              <a:t>S. De Silva, E. Jensen, A. </a:t>
            </a:r>
            <a:r>
              <a:rPr lang="en-GB" dirty="0" smtClean="0"/>
              <a:t>Ratti, G. Rumolo.</a:t>
            </a:r>
            <a:endParaRPr lang="en-GB" dirty="0"/>
          </a:p>
        </p:txBody>
      </p:sp>
    </p:spTree>
    <p:extLst>
      <p:ext uri="{BB962C8B-B14F-4D97-AF65-F5344CB8AC3E}">
        <p14:creationId xmlns:p14="http://schemas.microsoft.com/office/powerpoint/2010/main" val="3994055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10</a:t>
            </a:fld>
            <a:endParaRPr lang="en-US"/>
          </a:p>
        </p:txBody>
      </p:sp>
      <p:sp>
        <p:nvSpPr>
          <p:cNvPr id="3" name="Title 2"/>
          <p:cNvSpPr>
            <a:spLocks noGrp="1"/>
          </p:cNvSpPr>
          <p:nvPr>
            <p:ph type="title"/>
          </p:nvPr>
        </p:nvSpPr>
        <p:spPr/>
        <p:txBody>
          <a:bodyPr/>
          <a:lstStyle/>
          <a:p>
            <a:pPr algn="ctr"/>
            <a:r>
              <a:rPr lang="en-GB" dirty="0" smtClean="0"/>
              <a:t>1</a:t>
            </a:r>
            <a:r>
              <a:rPr lang="en-GB" baseline="30000" dirty="0" smtClean="0"/>
              <a:t>st</a:t>
            </a:r>
            <a:r>
              <a:rPr lang="en-GB" dirty="0" smtClean="0"/>
              <a:t> DQW transverse HOM: </a:t>
            </a:r>
            <a:br>
              <a:rPr lang="en-GB" dirty="0" smtClean="0"/>
            </a:br>
            <a:r>
              <a:rPr lang="en-GB" sz="3200" dirty="0" smtClean="0"/>
              <a:t>f=685 MHz, Q=1880,  R=467 </a:t>
            </a:r>
            <a:r>
              <a:rPr lang="en-GB" sz="3200" dirty="0" err="1" smtClean="0"/>
              <a:t>kOhm</a:t>
            </a:r>
            <a:r>
              <a:rPr lang="en-GB" sz="3200" dirty="0" smtClean="0"/>
              <a:t>/m</a:t>
            </a:r>
            <a:endParaRPr lang="en-GB" dirty="0"/>
          </a:p>
        </p:txBody>
      </p:sp>
      <p:sp>
        <p:nvSpPr>
          <p:cNvPr id="5" name="Footer Placeholder 4"/>
          <p:cNvSpPr>
            <a:spLocks noGrp="1"/>
          </p:cNvSpPr>
          <p:nvPr>
            <p:ph type="ftr" sz="quarter" idx="3"/>
          </p:nvPr>
        </p:nvSpPr>
        <p:spPr/>
        <p:txBody>
          <a:bodyPr/>
          <a:lstStyle/>
          <a:p>
            <a:endParaRPr lang="en-GB" dirty="0"/>
          </a:p>
        </p:txBody>
      </p:sp>
      <p:pic>
        <p:nvPicPr>
          <p:cNvPr id="1026" name="Picture 2" descr="E:\Benoit\System2\Benoit\2015\Sacherer\knmodes.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903618"/>
            <a:ext cx="4332254" cy="32433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Benoit\System2\Benoit\2015\Sacherer\kmode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3694" y="1900052"/>
            <a:ext cx="4443958" cy="33270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p:cNvSpPr txBox="1"/>
              <p:nvPr/>
            </p:nvSpPr>
            <p:spPr>
              <a:xfrm>
                <a:off x="2604570" y="1342571"/>
                <a:ext cx="36454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𝑓</m:t>
                      </m:r>
                      <m:r>
                        <a:rPr lang="en-GB" b="0" i="1" smtClean="0">
                          <a:latin typeface="Cambria Math"/>
                        </a:rPr>
                        <m:t>=</m:t>
                      </m:r>
                      <m:d>
                        <m:dPr>
                          <m:ctrlPr>
                            <a:rPr lang="en-GB" b="0" i="1" smtClean="0">
                              <a:latin typeface="Cambria Math"/>
                            </a:rPr>
                          </m:ctrlPr>
                        </m:dPr>
                        <m:e>
                          <m:sSub>
                            <m:sSubPr>
                              <m:ctrlPr>
                                <a:rPr lang="en-GB" b="0" i="1" smtClean="0">
                                  <a:latin typeface="Cambria Math"/>
                                </a:rPr>
                              </m:ctrlPr>
                            </m:sSubPr>
                            <m:e>
                              <m:sSub>
                                <m:sSubPr>
                                  <m:ctrlPr>
                                    <a:rPr lang="en-GB" i="1">
                                      <a:latin typeface="Cambria Math"/>
                                    </a:rPr>
                                  </m:ctrlPr>
                                </m:sSubPr>
                                <m:e>
                                  <m:r>
                                    <a:rPr lang="en-GB" i="1">
                                      <a:latin typeface="Cambria Math"/>
                                    </a:rPr>
                                    <m:t>𝑄</m:t>
                                  </m:r>
                                </m:e>
                                <m:sub>
                                  <m:r>
                                    <a:rPr lang="en-GB" i="1">
                                      <a:latin typeface="Cambria Math"/>
                                    </a:rPr>
                                    <m:t>𝑥</m:t>
                                  </m:r>
                                </m:sub>
                              </m:sSub>
                              <m:r>
                                <a:rPr lang="en-GB" b="0" i="1" smtClean="0">
                                  <a:latin typeface="Cambria Math"/>
                                </a:rPr>
                                <m:t>+</m:t>
                              </m:r>
                              <m:r>
                                <a:rPr lang="en-GB" b="0" i="1" smtClean="0">
                                  <a:latin typeface="Cambria Math"/>
                                </a:rPr>
                                <m:t>𝑛</m:t>
                              </m:r>
                            </m:e>
                            <m:sub>
                              <m:r>
                                <a:rPr lang="en-GB" b="0" i="1" smtClean="0">
                                  <a:latin typeface="Cambria Math"/>
                                </a:rPr>
                                <m:t>𝑥</m:t>
                              </m:r>
                            </m:sub>
                          </m:sSub>
                          <m:r>
                            <a:rPr lang="en-GB" b="0" i="1" smtClean="0">
                              <a:latin typeface="Cambria Math"/>
                            </a:rPr>
                            <m:t>+</m:t>
                          </m:r>
                          <m:r>
                            <a:rPr lang="en-GB" b="0" i="1" smtClean="0">
                              <a:latin typeface="Cambria Math"/>
                            </a:rPr>
                            <m:t>𝑘</m:t>
                          </m:r>
                          <m:r>
                            <a:rPr lang="en-GB" b="0" i="1" smtClean="0">
                              <a:latin typeface="Cambria Math"/>
                            </a:rPr>
                            <m:t>.</m:t>
                          </m:r>
                          <m:r>
                            <a:rPr lang="en-GB" b="0" i="1" smtClean="0">
                              <a:latin typeface="Cambria Math"/>
                            </a:rPr>
                            <m:t>𝑀</m:t>
                          </m:r>
                          <m:r>
                            <a:rPr lang="en-GB" b="0" i="1" smtClean="0">
                              <a:latin typeface="Cambria Math"/>
                            </a:rPr>
                            <m:t>+</m:t>
                          </m:r>
                          <m:r>
                            <a:rPr lang="en-GB" b="0" i="1" smtClean="0">
                              <a:latin typeface="Cambria Math"/>
                            </a:rPr>
                            <m:t>𝑚</m:t>
                          </m:r>
                          <m:sSub>
                            <m:sSubPr>
                              <m:ctrlPr>
                                <a:rPr lang="en-GB" b="0" i="1" smtClean="0">
                                  <a:latin typeface="Cambria Math"/>
                                </a:rPr>
                              </m:ctrlPr>
                            </m:sSubPr>
                            <m:e>
                              <m:r>
                                <a:rPr lang="en-GB" b="0" i="1" smtClean="0">
                                  <a:latin typeface="Cambria Math"/>
                                </a:rPr>
                                <m:t>.</m:t>
                              </m:r>
                              <m:r>
                                <a:rPr lang="en-GB" b="0" i="1" smtClean="0">
                                  <a:latin typeface="Cambria Math"/>
                                </a:rPr>
                                <m:t>𝑄</m:t>
                              </m:r>
                            </m:e>
                            <m:sub>
                              <m:r>
                                <a:rPr lang="en-GB" b="0" i="1" smtClean="0">
                                  <a:latin typeface="Cambria Math"/>
                                </a:rPr>
                                <m:t>𝑠</m:t>
                              </m:r>
                            </m:sub>
                          </m:sSub>
                        </m:e>
                      </m:d>
                      <m:sSub>
                        <m:sSubPr>
                          <m:ctrlPr>
                            <a:rPr lang="en-GB" b="0" i="1" smtClean="0">
                              <a:latin typeface="Cambria Math"/>
                            </a:rPr>
                          </m:ctrlPr>
                        </m:sSubPr>
                        <m:e>
                          <m:r>
                            <a:rPr lang="en-GB" b="0" i="1" smtClean="0">
                              <a:latin typeface="Cambria Math"/>
                            </a:rPr>
                            <m:t>.</m:t>
                          </m:r>
                          <m:r>
                            <a:rPr lang="en-GB" b="0" i="1" smtClean="0">
                              <a:latin typeface="Cambria Math"/>
                            </a:rPr>
                            <m:t>𝑓</m:t>
                          </m:r>
                        </m:e>
                        <m:sub>
                          <m:r>
                            <a:rPr lang="en-GB" b="0" i="1" smtClean="0">
                              <a:latin typeface="Cambria Math"/>
                            </a:rPr>
                            <m:t>𝑟𝑒𝑣</m:t>
                          </m:r>
                        </m:sub>
                      </m:sSub>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604570" y="1342571"/>
                <a:ext cx="3645485" cy="369332"/>
              </a:xfrm>
              <a:prstGeom prst="rect">
                <a:avLst/>
              </a:prstGeom>
              <a:blipFill rotWithShape="1">
                <a:blip r:embed="rId4"/>
                <a:stretch>
                  <a:fillRect b="-11475"/>
                </a:stretch>
              </a:blipFill>
            </p:spPr>
            <p:txBody>
              <a:bodyPr/>
              <a:lstStyle/>
              <a:p>
                <a:r>
                  <a:rPr lang="en-GB">
                    <a:noFill/>
                  </a:rPr>
                  <a:t> </a:t>
                </a:r>
              </a:p>
            </p:txBody>
          </p:sp>
        </mc:Fallback>
      </mc:AlternateContent>
      <p:sp>
        <p:nvSpPr>
          <p:cNvPr id="8" name="Oval 7"/>
          <p:cNvSpPr/>
          <p:nvPr/>
        </p:nvSpPr>
        <p:spPr>
          <a:xfrm>
            <a:off x="4245429" y="1342571"/>
            <a:ext cx="289969" cy="3781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3735978" y="1303382"/>
            <a:ext cx="391885" cy="47316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 name="Straight Arrow Connector 10"/>
          <p:cNvCxnSpPr>
            <a:stCxn id="13" idx="3"/>
          </p:cNvCxnSpPr>
          <p:nvPr/>
        </p:nvCxnSpPr>
        <p:spPr>
          <a:xfrm flipH="1">
            <a:off x="3579223" y="1707254"/>
            <a:ext cx="214145" cy="395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497486" y="1702119"/>
            <a:ext cx="322708" cy="4010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904411" y="5434146"/>
            <a:ext cx="2040302" cy="369332"/>
          </a:xfrm>
          <a:prstGeom prst="rect">
            <a:avLst/>
          </a:prstGeom>
          <a:noFill/>
        </p:spPr>
        <p:txBody>
          <a:bodyPr wrap="none" rtlCol="0">
            <a:spAutoFit/>
          </a:bodyPr>
          <a:lstStyle/>
          <a:p>
            <a:r>
              <a:rPr lang="en-GB" dirty="0" smtClean="0"/>
              <a:t>1 line every 40 MHz</a:t>
            </a:r>
            <a:endParaRPr lang="en-GB" dirty="0"/>
          </a:p>
        </p:txBody>
      </p:sp>
      <p:sp>
        <p:nvSpPr>
          <p:cNvPr id="19" name="TextBox 18"/>
          <p:cNvSpPr txBox="1"/>
          <p:nvPr/>
        </p:nvSpPr>
        <p:spPr>
          <a:xfrm>
            <a:off x="1145976" y="5434146"/>
            <a:ext cx="1947328" cy="369332"/>
          </a:xfrm>
          <a:prstGeom prst="rect">
            <a:avLst/>
          </a:prstGeom>
          <a:noFill/>
        </p:spPr>
        <p:txBody>
          <a:bodyPr wrap="none" rtlCol="0">
            <a:spAutoFit/>
          </a:bodyPr>
          <a:lstStyle/>
          <a:p>
            <a:r>
              <a:rPr lang="en-GB" dirty="0" smtClean="0"/>
              <a:t>1 line every 44 kHz</a:t>
            </a:r>
            <a:endParaRPr lang="en-GB" dirty="0"/>
          </a:p>
        </p:txBody>
      </p:sp>
      <p:sp>
        <p:nvSpPr>
          <p:cNvPr id="17" name="TextBox 16"/>
          <p:cNvSpPr txBox="1"/>
          <p:nvPr/>
        </p:nvSpPr>
        <p:spPr>
          <a:xfrm>
            <a:off x="1912231" y="5995850"/>
            <a:ext cx="7283469" cy="369332"/>
          </a:xfrm>
          <a:prstGeom prst="rect">
            <a:avLst/>
          </a:prstGeom>
          <a:noFill/>
        </p:spPr>
        <p:txBody>
          <a:bodyPr wrap="none" rtlCol="0">
            <a:spAutoFit/>
          </a:bodyPr>
          <a:lstStyle/>
          <a:p>
            <a:r>
              <a:rPr lang="en-GB" dirty="0" smtClean="0">
                <a:sym typeface="Wingdings" panose="05000000000000000000" pitchFamily="2" charset="2"/>
              </a:rPr>
              <a:t> Chance of hitting a line with significant </a:t>
            </a:r>
            <a:r>
              <a:rPr lang="en-GB" dirty="0" smtClean="0">
                <a:sym typeface="Wingdings" panose="05000000000000000000" pitchFamily="2" charset="2"/>
              </a:rPr>
              <a:t>impedance with this mode: </a:t>
            </a:r>
            <a:r>
              <a:rPr lang="en-GB" dirty="0" smtClean="0">
                <a:sym typeface="Wingdings" panose="05000000000000000000" pitchFamily="2" charset="2"/>
              </a:rPr>
              <a:t>100%</a:t>
            </a:r>
            <a:endParaRPr lang="en-GB" dirty="0"/>
          </a:p>
        </p:txBody>
      </p:sp>
    </p:spTree>
    <p:extLst>
      <p:ext uri="{BB962C8B-B14F-4D97-AF65-F5344CB8AC3E}">
        <p14:creationId xmlns:p14="http://schemas.microsoft.com/office/powerpoint/2010/main" val="4042097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11</a:t>
            </a:fld>
            <a:endParaRPr lang="en-US"/>
          </a:p>
        </p:txBody>
      </p:sp>
      <p:sp>
        <p:nvSpPr>
          <p:cNvPr id="3" name="Title 2"/>
          <p:cNvSpPr>
            <a:spLocks noGrp="1"/>
          </p:cNvSpPr>
          <p:nvPr>
            <p:ph type="title"/>
          </p:nvPr>
        </p:nvSpPr>
        <p:spPr/>
        <p:txBody>
          <a:bodyPr/>
          <a:lstStyle/>
          <a:p>
            <a:pPr algn="ctr"/>
            <a:r>
              <a:rPr lang="en-GB" sz="2400" dirty="0" smtClean="0"/>
              <a:t>1</a:t>
            </a:r>
            <a:r>
              <a:rPr lang="en-GB" sz="2400" baseline="30000" dirty="0" smtClean="0"/>
              <a:t>st</a:t>
            </a:r>
            <a:r>
              <a:rPr lang="en-GB" sz="2400" dirty="0" smtClean="0"/>
              <a:t> DQW transverse </a:t>
            </a:r>
            <a:r>
              <a:rPr lang="en-GB" sz="2400" dirty="0" smtClean="0"/>
              <a:t>HOM with </a:t>
            </a:r>
            <a:r>
              <a:rPr lang="en-GB" sz="2400" dirty="0" smtClean="0">
                <a:solidFill>
                  <a:srgbClr val="FF0000"/>
                </a:solidFill>
              </a:rPr>
              <a:t>factor 100 reduced damping</a:t>
            </a:r>
            <a:r>
              <a:rPr lang="en-GB" sz="2400" dirty="0" smtClean="0"/>
              <a:t>: </a:t>
            </a:r>
            <a:r>
              <a:rPr lang="en-GB" sz="2400" dirty="0" smtClean="0"/>
              <a:t/>
            </a:r>
            <a:br>
              <a:rPr lang="en-GB" sz="2400" dirty="0" smtClean="0"/>
            </a:br>
            <a:r>
              <a:rPr lang="en-GB" sz="1800" dirty="0" smtClean="0"/>
              <a:t>f=685 MHz, </a:t>
            </a:r>
            <a:r>
              <a:rPr lang="en-GB" sz="1800" dirty="0" smtClean="0">
                <a:solidFill>
                  <a:srgbClr val="FF0000"/>
                </a:solidFill>
              </a:rPr>
              <a:t>Q=188,000,  R=46700 </a:t>
            </a:r>
            <a:r>
              <a:rPr lang="en-GB" sz="1800" dirty="0" err="1" smtClean="0">
                <a:solidFill>
                  <a:srgbClr val="FF0000"/>
                </a:solidFill>
              </a:rPr>
              <a:t>kOhm</a:t>
            </a:r>
            <a:r>
              <a:rPr lang="en-GB" sz="1800" dirty="0" smtClean="0">
                <a:solidFill>
                  <a:srgbClr val="FF0000"/>
                </a:solidFill>
              </a:rPr>
              <a:t>/m</a:t>
            </a:r>
            <a:endParaRPr lang="en-GB" sz="2400" dirty="0">
              <a:solidFill>
                <a:srgbClr val="FF0000"/>
              </a:solidFill>
            </a:endParaRPr>
          </a:p>
        </p:txBody>
      </p:sp>
      <p:sp>
        <p:nvSpPr>
          <p:cNvPr id="5" name="Footer Placeholder 4"/>
          <p:cNvSpPr>
            <a:spLocks noGrp="1"/>
          </p:cNvSpPr>
          <p:nvPr>
            <p:ph type="ftr" sz="quarter" idx="3"/>
          </p:nvPr>
        </p:nvSpPr>
        <p:spPr/>
        <p:txBody>
          <a:bodyPr/>
          <a:lstStyle/>
          <a:p>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2604570" y="1342571"/>
                <a:ext cx="36454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𝑓</m:t>
                      </m:r>
                      <m:r>
                        <a:rPr lang="en-GB" b="0" i="1" smtClean="0">
                          <a:latin typeface="Cambria Math"/>
                        </a:rPr>
                        <m:t>=</m:t>
                      </m:r>
                      <m:d>
                        <m:dPr>
                          <m:ctrlPr>
                            <a:rPr lang="en-GB" b="0" i="1" smtClean="0">
                              <a:latin typeface="Cambria Math"/>
                            </a:rPr>
                          </m:ctrlPr>
                        </m:dPr>
                        <m:e>
                          <m:sSub>
                            <m:sSubPr>
                              <m:ctrlPr>
                                <a:rPr lang="en-GB" b="0" i="1" smtClean="0">
                                  <a:latin typeface="Cambria Math"/>
                                </a:rPr>
                              </m:ctrlPr>
                            </m:sSubPr>
                            <m:e>
                              <m:sSub>
                                <m:sSubPr>
                                  <m:ctrlPr>
                                    <a:rPr lang="en-GB" i="1">
                                      <a:latin typeface="Cambria Math"/>
                                    </a:rPr>
                                  </m:ctrlPr>
                                </m:sSubPr>
                                <m:e>
                                  <m:r>
                                    <a:rPr lang="en-GB" i="1">
                                      <a:latin typeface="Cambria Math"/>
                                    </a:rPr>
                                    <m:t>𝑄</m:t>
                                  </m:r>
                                </m:e>
                                <m:sub>
                                  <m:r>
                                    <a:rPr lang="en-GB" i="1">
                                      <a:latin typeface="Cambria Math"/>
                                    </a:rPr>
                                    <m:t>𝑥</m:t>
                                  </m:r>
                                </m:sub>
                              </m:sSub>
                              <m:r>
                                <a:rPr lang="en-GB" b="0" i="1" smtClean="0">
                                  <a:latin typeface="Cambria Math"/>
                                </a:rPr>
                                <m:t>+</m:t>
                              </m:r>
                              <m:r>
                                <a:rPr lang="en-GB" b="0" i="1" smtClean="0">
                                  <a:latin typeface="Cambria Math"/>
                                </a:rPr>
                                <m:t>𝑛</m:t>
                              </m:r>
                            </m:e>
                            <m:sub>
                              <m:r>
                                <a:rPr lang="en-GB" b="0" i="1" smtClean="0">
                                  <a:latin typeface="Cambria Math"/>
                                </a:rPr>
                                <m:t>𝑥</m:t>
                              </m:r>
                            </m:sub>
                          </m:sSub>
                          <m:r>
                            <a:rPr lang="en-GB" b="0" i="1" smtClean="0">
                              <a:latin typeface="Cambria Math"/>
                            </a:rPr>
                            <m:t>+</m:t>
                          </m:r>
                          <m:r>
                            <a:rPr lang="en-GB" b="0" i="1" smtClean="0">
                              <a:latin typeface="Cambria Math"/>
                            </a:rPr>
                            <m:t>𝑘</m:t>
                          </m:r>
                          <m:r>
                            <a:rPr lang="en-GB" b="0" i="1" smtClean="0">
                              <a:latin typeface="Cambria Math"/>
                            </a:rPr>
                            <m:t>.</m:t>
                          </m:r>
                          <m:r>
                            <a:rPr lang="en-GB" b="0" i="1" smtClean="0">
                              <a:latin typeface="Cambria Math"/>
                            </a:rPr>
                            <m:t>𝑀</m:t>
                          </m:r>
                          <m:r>
                            <a:rPr lang="en-GB" b="0" i="1" smtClean="0">
                              <a:latin typeface="Cambria Math"/>
                            </a:rPr>
                            <m:t>+</m:t>
                          </m:r>
                          <m:r>
                            <a:rPr lang="en-GB" b="0" i="1" smtClean="0">
                              <a:latin typeface="Cambria Math"/>
                            </a:rPr>
                            <m:t>𝑚</m:t>
                          </m:r>
                          <m:sSub>
                            <m:sSubPr>
                              <m:ctrlPr>
                                <a:rPr lang="en-GB" b="0" i="1" smtClean="0">
                                  <a:latin typeface="Cambria Math"/>
                                </a:rPr>
                              </m:ctrlPr>
                            </m:sSubPr>
                            <m:e>
                              <m:r>
                                <a:rPr lang="en-GB" b="0" i="1" smtClean="0">
                                  <a:latin typeface="Cambria Math"/>
                                </a:rPr>
                                <m:t>.</m:t>
                              </m:r>
                              <m:r>
                                <a:rPr lang="en-GB" b="0" i="1" smtClean="0">
                                  <a:latin typeface="Cambria Math"/>
                                </a:rPr>
                                <m:t>𝑄</m:t>
                              </m:r>
                            </m:e>
                            <m:sub>
                              <m:r>
                                <a:rPr lang="en-GB" b="0" i="1" smtClean="0">
                                  <a:latin typeface="Cambria Math"/>
                                </a:rPr>
                                <m:t>𝑠</m:t>
                              </m:r>
                            </m:sub>
                          </m:sSub>
                        </m:e>
                      </m:d>
                      <m:sSub>
                        <m:sSubPr>
                          <m:ctrlPr>
                            <a:rPr lang="en-GB" b="0" i="1" smtClean="0">
                              <a:latin typeface="Cambria Math"/>
                            </a:rPr>
                          </m:ctrlPr>
                        </m:sSubPr>
                        <m:e>
                          <m:r>
                            <a:rPr lang="en-GB" b="0" i="1" smtClean="0">
                              <a:latin typeface="Cambria Math"/>
                            </a:rPr>
                            <m:t>.</m:t>
                          </m:r>
                          <m:r>
                            <a:rPr lang="en-GB" b="0" i="1" smtClean="0">
                              <a:latin typeface="Cambria Math"/>
                            </a:rPr>
                            <m:t>𝑓</m:t>
                          </m:r>
                        </m:e>
                        <m:sub>
                          <m:r>
                            <a:rPr lang="en-GB" b="0" i="1" smtClean="0">
                              <a:latin typeface="Cambria Math"/>
                            </a:rPr>
                            <m:t>𝑟𝑒𝑣</m:t>
                          </m:r>
                        </m:sub>
                      </m:sSub>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604570" y="1342571"/>
                <a:ext cx="3645485" cy="369332"/>
              </a:xfrm>
              <a:prstGeom prst="rect">
                <a:avLst/>
              </a:prstGeom>
              <a:blipFill rotWithShape="1">
                <a:blip r:embed="rId2"/>
                <a:stretch>
                  <a:fillRect b="-11475"/>
                </a:stretch>
              </a:blipFill>
            </p:spPr>
            <p:txBody>
              <a:bodyPr/>
              <a:lstStyle/>
              <a:p>
                <a:r>
                  <a:rPr lang="en-GB">
                    <a:noFill/>
                  </a:rPr>
                  <a:t> </a:t>
                </a:r>
              </a:p>
            </p:txBody>
          </p:sp>
        </mc:Fallback>
      </mc:AlternateContent>
      <p:sp>
        <p:nvSpPr>
          <p:cNvPr id="8" name="Oval 7"/>
          <p:cNvSpPr/>
          <p:nvPr/>
        </p:nvSpPr>
        <p:spPr>
          <a:xfrm>
            <a:off x="4245429" y="1342571"/>
            <a:ext cx="289969" cy="3781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3735978" y="1303382"/>
            <a:ext cx="391885" cy="47316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 name="Straight Arrow Connector 10"/>
          <p:cNvCxnSpPr>
            <a:stCxn id="13" idx="3"/>
          </p:cNvCxnSpPr>
          <p:nvPr/>
        </p:nvCxnSpPr>
        <p:spPr>
          <a:xfrm flipH="1">
            <a:off x="3579223" y="1707254"/>
            <a:ext cx="214145" cy="395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497486" y="1702119"/>
            <a:ext cx="322708" cy="4010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904411" y="5434146"/>
            <a:ext cx="2040302" cy="369332"/>
          </a:xfrm>
          <a:prstGeom prst="rect">
            <a:avLst/>
          </a:prstGeom>
          <a:noFill/>
        </p:spPr>
        <p:txBody>
          <a:bodyPr wrap="none" rtlCol="0">
            <a:spAutoFit/>
          </a:bodyPr>
          <a:lstStyle/>
          <a:p>
            <a:r>
              <a:rPr lang="en-GB" dirty="0" smtClean="0"/>
              <a:t>1 line every 40 MHz</a:t>
            </a:r>
            <a:endParaRPr lang="en-GB" dirty="0"/>
          </a:p>
        </p:txBody>
      </p:sp>
      <p:sp>
        <p:nvSpPr>
          <p:cNvPr id="19" name="TextBox 18"/>
          <p:cNvSpPr txBox="1"/>
          <p:nvPr/>
        </p:nvSpPr>
        <p:spPr>
          <a:xfrm>
            <a:off x="1145976" y="5434146"/>
            <a:ext cx="1947328" cy="369332"/>
          </a:xfrm>
          <a:prstGeom prst="rect">
            <a:avLst/>
          </a:prstGeom>
          <a:noFill/>
        </p:spPr>
        <p:txBody>
          <a:bodyPr wrap="none" rtlCol="0">
            <a:spAutoFit/>
          </a:bodyPr>
          <a:lstStyle/>
          <a:p>
            <a:r>
              <a:rPr lang="en-GB" dirty="0" smtClean="0"/>
              <a:t>1 line every 44 kHz</a:t>
            </a:r>
            <a:endParaRPr lang="en-GB" dirty="0"/>
          </a:p>
        </p:txBody>
      </p:sp>
      <p:sp>
        <p:nvSpPr>
          <p:cNvPr id="17" name="TextBox 16"/>
          <p:cNvSpPr txBox="1"/>
          <p:nvPr/>
        </p:nvSpPr>
        <p:spPr>
          <a:xfrm>
            <a:off x="1097729" y="5955689"/>
            <a:ext cx="7912935" cy="369332"/>
          </a:xfrm>
          <a:prstGeom prst="rect">
            <a:avLst/>
          </a:prstGeom>
          <a:noFill/>
        </p:spPr>
        <p:txBody>
          <a:bodyPr wrap="none" rtlCol="0">
            <a:spAutoFit/>
          </a:bodyPr>
          <a:lstStyle/>
          <a:p>
            <a:r>
              <a:rPr lang="en-GB" dirty="0" smtClean="0">
                <a:sym typeface="Wingdings" panose="05000000000000000000" pitchFamily="2" charset="2"/>
              </a:rPr>
              <a:t> Chance of hitting a line with significant impedance (</a:t>
            </a:r>
            <a:r>
              <a:rPr lang="en-GB" dirty="0" err="1" smtClean="0">
                <a:sym typeface="Wingdings" panose="05000000000000000000" pitchFamily="2" charset="2"/>
              </a:rPr>
              <a:t>Rmax</a:t>
            </a:r>
            <a:r>
              <a:rPr lang="en-GB" dirty="0" smtClean="0">
                <a:sym typeface="Wingdings" panose="05000000000000000000" pitchFamily="2" charset="2"/>
              </a:rPr>
              <a:t>/2): 4kHz/44 kHz~10%</a:t>
            </a:r>
            <a:endParaRPr lang="en-GB" dirty="0"/>
          </a:p>
        </p:txBody>
      </p:sp>
      <p:pic>
        <p:nvPicPr>
          <p:cNvPr id="2051" name="Picture 3" descr="E:\Benoit\System2\Benoit\2015\Sacherer\knmodesdeQ.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8282" y="2116183"/>
            <a:ext cx="4309717" cy="32265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Benoit\System2\Benoit\2015\Sacherer\kmodesdeQ.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09995" y="2116183"/>
            <a:ext cx="4234557" cy="317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125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12</a:t>
            </a:fld>
            <a:endParaRPr lang="en-US"/>
          </a:p>
        </p:txBody>
      </p:sp>
      <p:sp>
        <p:nvSpPr>
          <p:cNvPr id="3" name="Title 2"/>
          <p:cNvSpPr>
            <a:spLocks noGrp="1"/>
          </p:cNvSpPr>
          <p:nvPr>
            <p:ph type="title"/>
          </p:nvPr>
        </p:nvSpPr>
        <p:spPr/>
        <p:txBody>
          <a:bodyPr/>
          <a:lstStyle/>
          <a:p>
            <a:r>
              <a:rPr lang="en-GB" dirty="0" smtClean="0"/>
              <a:t>What about the azimuthal mode m?</a:t>
            </a:r>
            <a:endParaRPr lang="en-GB" dirty="0"/>
          </a:p>
        </p:txBody>
      </p:sp>
      <p:sp>
        <p:nvSpPr>
          <p:cNvPr id="4" name="Content Placeholder 3"/>
          <p:cNvSpPr>
            <a:spLocks noGrp="1"/>
          </p:cNvSpPr>
          <p:nvPr>
            <p:ph idx="1"/>
          </p:nvPr>
        </p:nvSpPr>
        <p:spPr/>
        <p:txBody>
          <a:bodyPr/>
          <a:lstStyle/>
          <a:p>
            <a:r>
              <a:rPr lang="en-GB" sz="2400" dirty="0" smtClean="0"/>
              <a:t>If we assume that only up to 3 consecutive azimuthal modes have significant power spectrum for a given mode frequency, </a:t>
            </a:r>
            <a:endParaRPr lang="en-GB" dirty="0"/>
          </a:p>
        </p:txBody>
      </p:sp>
      <p:sp>
        <p:nvSpPr>
          <p:cNvPr id="5" name="Footer Placeholder 4"/>
          <p:cNvSpPr>
            <a:spLocks noGrp="1"/>
          </p:cNvSpPr>
          <p:nvPr>
            <p:ph type="ftr" sz="quarter" idx="3"/>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7" y="2563610"/>
            <a:ext cx="4114251" cy="251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E:\Benoit\System2\Benoit\2015\Sacherer\knmmodesdeQ.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09545" y="2521130"/>
            <a:ext cx="5063464" cy="37908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4773005" y="2034902"/>
                <a:ext cx="36454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𝑓</m:t>
                      </m:r>
                      <m:r>
                        <a:rPr lang="en-GB" b="0" i="1" smtClean="0">
                          <a:latin typeface="Cambria Math"/>
                        </a:rPr>
                        <m:t>=</m:t>
                      </m:r>
                      <m:d>
                        <m:dPr>
                          <m:ctrlPr>
                            <a:rPr lang="en-GB" b="0" i="1" smtClean="0">
                              <a:latin typeface="Cambria Math"/>
                            </a:rPr>
                          </m:ctrlPr>
                        </m:dPr>
                        <m:e>
                          <m:sSub>
                            <m:sSubPr>
                              <m:ctrlPr>
                                <a:rPr lang="en-GB" b="0" i="1" smtClean="0">
                                  <a:latin typeface="Cambria Math"/>
                                </a:rPr>
                              </m:ctrlPr>
                            </m:sSubPr>
                            <m:e>
                              <m:sSub>
                                <m:sSubPr>
                                  <m:ctrlPr>
                                    <a:rPr lang="en-GB" i="1">
                                      <a:latin typeface="Cambria Math"/>
                                    </a:rPr>
                                  </m:ctrlPr>
                                </m:sSubPr>
                                <m:e>
                                  <m:r>
                                    <a:rPr lang="en-GB" i="1">
                                      <a:latin typeface="Cambria Math"/>
                                    </a:rPr>
                                    <m:t>𝑄</m:t>
                                  </m:r>
                                </m:e>
                                <m:sub>
                                  <m:r>
                                    <a:rPr lang="en-GB" i="1">
                                      <a:latin typeface="Cambria Math"/>
                                    </a:rPr>
                                    <m:t>𝑥</m:t>
                                  </m:r>
                                </m:sub>
                              </m:sSub>
                              <m:r>
                                <a:rPr lang="en-GB" b="0" i="1" smtClean="0">
                                  <a:latin typeface="Cambria Math"/>
                                </a:rPr>
                                <m:t>+</m:t>
                              </m:r>
                              <m:r>
                                <a:rPr lang="en-GB" b="0" i="1" smtClean="0">
                                  <a:latin typeface="Cambria Math"/>
                                </a:rPr>
                                <m:t>𝑛</m:t>
                              </m:r>
                            </m:e>
                            <m:sub>
                              <m:r>
                                <a:rPr lang="en-GB" b="0" i="1" smtClean="0">
                                  <a:latin typeface="Cambria Math"/>
                                </a:rPr>
                                <m:t>𝑥</m:t>
                              </m:r>
                            </m:sub>
                          </m:sSub>
                          <m:r>
                            <a:rPr lang="en-GB" b="0" i="1" smtClean="0">
                              <a:latin typeface="Cambria Math"/>
                            </a:rPr>
                            <m:t>+</m:t>
                          </m:r>
                          <m:r>
                            <a:rPr lang="en-GB" b="0" i="1" smtClean="0">
                              <a:latin typeface="Cambria Math"/>
                            </a:rPr>
                            <m:t>𝑘</m:t>
                          </m:r>
                          <m:r>
                            <a:rPr lang="en-GB" b="0" i="1" smtClean="0">
                              <a:latin typeface="Cambria Math"/>
                            </a:rPr>
                            <m:t>.</m:t>
                          </m:r>
                          <m:r>
                            <a:rPr lang="en-GB" b="0" i="1" smtClean="0">
                              <a:latin typeface="Cambria Math"/>
                            </a:rPr>
                            <m:t>𝑀</m:t>
                          </m:r>
                          <m:r>
                            <a:rPr lang="en-GB" b="0" i="1" smtClean="0">
                              <a:latin typeface="Cambria Math"/>
                            </a:rPr>
                            <m:t>+</m:t>
                          </m:r>
                          <m:r>
                            <a:rPr lang="en-GB" b="0" i="1" smtClean="0">
                              <a:latin typeface="Cambria Math"/>
                            </a:rPr>
                            <m:t>𝑚</m:t>
                          </m:r>
                          <m:sSub>
                            <m:sSubPr>
                              <m:ctrlPr>
                                <a:rPr lang="en-GB" b="0" i="1" smtClean="0">
                                  <a:latin typeface="Cambria Math"/>
                                </a:rPr>
                              </m:ctrlPr>
                            </m:sSubPr>
                            <m:e>
                              <m:r>
                                <a:rPr lang="en-GB" b="0" i="1" smtClean="0">
                                  <a:latin typeface="Cambria Math"/>
                                </a:rPr>
                                <m:t>.</m:t>
                              </m:r>
                              <m:r>
                                <a:rPr lang="en-GB" b="0" i="1" smtClean="0">
                                  <a:latin typeface="Cambria Math"/>
                                </a:rPr>
                                <m:t>𝑄</m:t>
                              </m:r>
                            </m:e>
                            <m:sub>
                              <m:r>
                                <a:rPr lang="en-GB" b="0" i="1" smtClean="0">
                                  <a:latin typeface="Cambria Math"/>
                                </a:rPr>
                                <m:t>𝑠</m:t>
                              </m:r>
                            </m:sub>
                          </m:sSub>
                        </m:e>
                      </m:d>
                      <m:sSub>
                        <m:sSubPr>
                          <m:ctrlPr>
                            <a:rPr lang="en-GB" b="0" i="1" smtClean="0">
                              <a:latin typeface="Cambria Math"/>
                            </a:rPr>
                          </m:ctrlPr>
                        </m:sSubPr>
                        <m:e>
                          <m:r>
                            <a:rPr lang="en-GB" b="0" i="1" smtClean="0">
                              <a:latin typeface="Cambria Math"/>
                            </a:rPr>
                            <m:t>.</m:t>
                          </m:r>
                          <m:r>
                            <a:rPr lang="en-GB" b="0" i="1" smtClean="0">
                              <a:latin typeface="Cambria Math"/>
                            </a:rPr>
                            <m:t>𝑓</m:t>
                          </m:r>
                        </m:e>
                        <m:sub>
                          <m:r>
                            <a:rPr lang="en-GB" b="0" i="1" smtClean="0">
                              <a:latin typeface="Cambria Math"/>
                            </a:rPr>
                            <m:t>𝑟𝑒𝑣</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773005" y="2034902"/>
                <a:ext cx="3645485" cy="369332"/>
              </a:xfrm>
              <a:prstGeom prst="rect">
                <a:avLst/>
              </a:prstGeom>
              <a:blipFill rotWithShape="1">
                <a:blip r:embed="rId4"/>
                <a:stretch>
                  <a:fillRect b="-13333"/>
                </a:stretch>
              </a:blipFill>
            </p:spPr>
            <p:txBody>
              <a:bodyPr/>
              <a:lstStyle/>
              <a:p>
                <a:r>
                  <a:rPr lang="en-GB">
                    <a:noFill/>
                  </a:rPr>
                  <a:t> </a:t>
                </a:r>
              </a:p>
            </p:txBody>
          </p:sp>
        </mc:Fallback>
      </mc:AlternateContent>
      <p:sp>
        <p:nvSpPr>
          <p:cNvPr id="6" name="TextBox 5"/>
          <p:cNvSpPr txBox="1"/>
          <p:nvPr/>
        </p:nvSpPr>
        <p:spPr>
          <a:xfrm>
            <a:off x="7837714" y="3213463"/>
            <a:ext cx="614271" cy="923330"/>
          </a:xfrm>
          <a:prstGeom prst="rect">
            <a:avLst/>
          </a:prstGeom>
          <a:noFill/>
        </p:spPr>
        <p:txBody>
          <a:bodyPr wrap="none" rtlCol="0">
            <a:spAutoFit/>
          </a:bodyPr>
          <a:lstStyle/>
          <a:p>
            <a:r>
              <a:rPr lang="en-GB" dirty="0" smtClean="0"/>
              <a:t>m=0</a:t>
            </a:r>
          </a:p>
          <a:p>
            <a:r>
              <a:rPr lang="en-GB" dirty="0"/>
              <a:t>m</a:t>
            </a:r>
            <a:r>
              <a:rPr lang="en-GB" dirty="0" smtClean="0"/>
              <a:t>=1</a:t>
            </a:r>
          </a:p>
          <a:p>
            <a:r>
              <a:rPr lang="en-GB" dirty="0"/>
              <a:t>m</a:t>
            </a:r>
            <a:r>
              <a:rPr lang="en-GB" dirty="0" smtClean="0"/>
              <a:t>=2</a:t>
            </a:r>
          </a:p>
        </p:txBody>
      </p:sp>
      <p:cxnSp>
        <p:nvCxnSpPr>
          <p:cNvPr id="9" name="Straight Connector 8"/>
          <p:cNvCxnSpPr/>
          <p:nvPr/>
        </p:nvCxnSpPr>
        <p:spPr>
          <a:xfrm flipV="1">
            <a:off x="7524206" y="3435531"/>
            <a:ext cx="313508" cy="130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7524206" y="3675128"/>
            <a:ext cx="313508" cy="130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7524206" y="3975574"/>
            <a:ext cx="313508" cy="13063"/>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5313" y="5355764"/>
            <a:ext cx="4800545" cy="707886"/>
          </a:xfrm>
          <a:prstGeom prst="rect">
            <a:avLst/>
          </a:prstGeom>
          <a:noFill/>
        </p:spPr>
        <p:txBody>
          <a:bodyPr wrap="none" rtlCol="0">
            <a:spAutoFit/>
          </a:bodyPr>
          <a:lstStyle/>
          <a:p>
            <a:r>
              <a:rPr lang="en-GB" sz="2000" dirty="0" smtClean="0">
                <a:sym typeface="Wingdings" panose="05000000000000000000" pitchFamily="2" charset="2"/>
              </a:rPr>
              <a:t> Effective widening of the cross-section by</a:t>
            </a:r>
            <a:br>
              <a:rPr lang="en-GB" sz="2000" dirty="0" smtClean="0">
                <a:sym typeface="Wingdings" panose="05000000000000000000" pitchFamily="2" charset="2"/>
              </a:rPr>
            </a:br>
            <a:r>
              <a:rPr lang="en-GB" sz="2000" dirty="0" smtClean="0">
                <a:sym typeface="Wingdings" panose="05000000000000000000" pitchFamily="2" charset="2"/>
              </a:rPr>
              <a:t>2*Qs*frev~700 Hz in this SPS case</a:t>
            </a:r>
            <a:endParaRPr lang="en-GB" sz="2000" dirty="0">
              <a:sym typeface="Wingdings" panose="05000000000000000000" pitchFamily="2" charset="2"/>
            </a:endParaRPr>
          </a:p>
        </p:txBody>
      </p:sp>
    </p:spTree>
    <p:extLst>
      <p:ext uri="{BB962C8B-B14F-4D97-AF65-F5344CB8AC3E}">
        <p14:creationId xmlns:p14="http://schemas.microsoft.com/office/powerpoint/2010/main" val="352938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13</a:t>
            </a:fld>
            <a:endParaRPr lang="en-US"/>
          </a:p>
        </p:txBody>
      </p:sp>
      <p:sp>
        <p:nvSpPr>
          <p:cNvPr id="3" name="Title 2"/>
          <p:cNvSpPr>
            <a:spLocks noGrp="1"/>
          </p:cNvSpPr>
          <p:nvPr>
            <p:ph type="title"/>
          </p:nvPr>
        </p:nvSpPr>
        <p:spPr/>
        <p:txBody>
          <a:bodyPr/>
          <a:lstStyle/>
          <a:p>
            <a:r>
              <a:rPr lang="en-GB" sz="2800" dirty="0" smtClean="0"/>
              <a:t>Are </a:t>
            </a:r>
            <a:r>
              <a:rPr lang="en-GB" sz="2800" dirty="0" smtClean="0"/>
              <a:t>the crab cavity modes </a:t>
            </a:r>
            <a:r>
              <a:rPr lang="en-GB" sz="2800" dirty="0" smtClean="0"/>
              <a:t>growth rates significant?</a:t>
            </a:r>
            <a:endParaRPr lang="en-GB" sz="2800" dirty="0"/>
          </a:p>
        </p:txBody>
      </p:sp>
      <p:sp>
        <p:nvSpPr>
          <p:cNvPr id="4" name="Content Placeholder 3"/>
          <p:cNvSpPr>
            <a:spLocks noGrp="1"/>
          </p:cNvSpPr>
          <p:nvPr>
            <p:ph idx="1"/>
          </p:nvPr>
        </p:nvSpPr>
        <p:spPr>
          <a:xfrm>
            <a:off x="169817" y="1188719"/>
            <a:ext cx="8843554" cy="5349240"/>
          </a:xfrm>
        </p:spPr>
        <p:txBody>
          <a:bodyPr>
            <a:normAutofit lnSpcReduction="10000"/>
          </a:bodyPr>
          <a:lstStyle/>
          <a:p>
            <a:r>
              <a:rPr lang="en-GB" sz="2400" dirty="0" smtClean="0"/>
              <a:t>PhD thesis of Alex </a:t>
            </a:r>
            <a:r>
              <a:rPr lang="en-GB" sz="2400" dirty="0" err="1" smtClean="0"/>
              <a:t>Koschik</a:t>
            </a:r>
            <a:r>
              <a:rPr lang="en-GB" sz="2400" dirty="0" smtClean="0"/>
              <a:t>: measurements of growth rates with fixed target beams without damper of the </a:t>
            </a:r>
            <a:r>
              <a:rPr lang="en-GB" sz="2400" dirty="0"/>
              <a:t>o</a:t>
            </a:r>
            <a:r>
              <a:rPr lang="en-GB" sz="2400" dirty="0" smtClean="0"/>
              <a:t>rder of:</a:t>
            </a:r>
          </a:p>
          <a:p>
            <a:pPr lvl="2"/>
            <a:r>
              <a:rPr lang="en-GB" sz="2000" dirty="0" smtClean="0"/>
              <a:t> 75 turns (for the vertical plane) ~60turns found with </a:t>
            </a:r>
            <a:r>
              <a:rPr lang="en-GB" sz="2000" dirty="0" err="1" smtClean="0"/>
              <a:t>Sacherer</a:t>
            </a:r>
            <a:r>
              <a:rPr lang="en-GB" sz="2000" dirty="0" smtClean="0"/>
              <a:t> formula and 								110 </a:t>
            </a:r>
            <a:r>
              <a:rPr lang="en-GB" sz="2000" dirty="0" err="1" smtClean="0"/>
              <a:t>MOhm</a:t>
            </a:r>
            <a:r>
              <a:rPr lang="en-GB" sz="2000" dirty="0" smtClean="0"/>
              <a:t>/m (Re(</a:t>
            </a:r>
            <a:r>
              <a:rPr lang="en-GB" sz="2000" dirty="0" err="1" smtClean="0"/>
              <a:t>Zdip</a:t>
            </a:r>
            <a:r>
              <a:rPr lang="en-GB" sz="2000" dirty="0" smtClean="0"/>
              <a:t>) from SPS model)</a:t>
            </a:r>
          </a:p>
          <a:p>
            <a:pPr lvl="2"/>
            <a:r>
              <a:rPr lang="en-GB" sz="2000" dirty="0" smtClean="0"/>
              <a:t>150 turns (for the horizontal plane) ~120 turns found with </a:t>
            </a:r>
            <a:r>
              <a:rPr lang="en-GB" sz="2000" dirty="0" err="1" smtClean="0"/>
              <a:t>Sacherer</a:t>
            </a:r>
            <a:r>
              <a:rPr lang="en-GB" sz="2000" dirty="0" smtClean="0"/>
              <a:t> formula</a:t>
            </a:r>
          </a:p>
          <a:p>
            <a:pPr lvl="2"/>
            <a:endParaRPr lang="en-GB" sz="2000" dirty="0"/>
          </a:p>
          <a:p>
            <a:r>
              <a:rPr lang="en-GB" sz="2400" dirty="0" smtClean="0"/>
              <a:t>Computations for a crab cavity mode:</a:t>
            </a:r>
          </a:p>
          <a:p>
            <a:pPr lvl="2"/>
            <a:r>
              <a:rPr lang="en-GB" sz="2000" dirty="0" smtClean="0"/>
              <a:t> 0.5 </a:t>
            </a:r>
            <a:r>
              <a:rPr lang="en-GB" sz="2000" dirty="0" err="1" smtClean="0"/>
              <a:t>MOhm</a:t>
            </a:r>
            <a:r>
              <a:rPr lang="en-GB" sz="2000" dirty="0" smtClean="0"/>
              <a:t>/m </a:t>
            </a:r>
            <a:r>
              <a:rPr lang="en-GB" sz="2000" dirty="0" smtClean="0">
                <a:sym typeface="Wingdings" panose="05000000000000000000" pitchFamily="2" charset="2"/>
              </a:rPr>
              <a:t> growth rate of 14000 turns (Q~2000)</a:t>
            </a:r>
          </a:p>
          <a:p>
            <a:pPr lvl="2"/>
            <a:r>
              <a:rPr lang="en-GB" sz="2000" dirty="0" smtClean="0">
                <a:sym typeface="Wingdings" panose="05000000000000000000" pitchFamily="2" charset="2"/>
              </a:rPr>
              <a:t>Reduce damping by a factor 1000 is needed to reach the same order of magnitude as the resistive wall instability (Q~2e6).</a:t>
            </a:r>
          </a:p>
          <a:p>
            <a:pPr lvl="2"/>
            <a:r>
              <a:rPr lang="en-GB" sz="2000" dirty="0" smtClean="0">
                <a:sym typeface="Wingdings" panose="05000000000000000000" pitchFamily="2" charset="2"/>
              </a:rPr>
              <a:t>For this HOM, undamped Q at 10</a:t>
            </a:r>
            <a:r>
              <a:rPr lang="en-GB" sz="2000" baseline="30000" dirty="0" smtClean="0">
                <a:sym typeface="Wingdings" panose="05000000000000000000" pitchFamily="2" charset="2"/>
              </a:rPr>
              <a:t>9</a:t>
            </a:r>
            <a:r>
              <a:rPr lang="en-GB" sz="2000" dirty="0" smtClean="0">
                <a:sym typeface="Wingdings" panose="05000000000000000000" pitchFamily="2" charset="2"/>
              </a:rPr>
              <a:t>, therefore, possibility in theory to reach growth rates of a few turns with crab cavity HOMs.</a:t>
            </a:r>
          </a:p>
          <a:p>
            <a:pPr lvl="2"/>
            <a:r>
              <a:rPr lang="en-GB" sz="2000" dirty="0" smtClean="0">
                <a:solidFill>
                  <a:srgbClr val="FF0000"/>
                </a:solidFill>
                <a:sym typeface="Wingdings" panose="05000000000000000000" pitchFamily="2" charset="2"/>
              </a:rPr>
              <a:t>This would enable to see whether such high Q modes can indeed drive instabilities, and learn for the LHC case.</a:t>
            </a:r>
          </a:p>
          <a:p>
            <a:pPr lvl="2"/>
            <a:r>
              <a:rPr lang="en-GB" sz="2000" dirty="0" smtClean="0">
                <a:solidFill>
                  <a:srgbClr val="FF0000"/>
                </a:solidFill>
                <a:sym typeface="Wingdings" panose="05000000000000000000" pitchFamily="2" charset="2"/>
              </a:rPr>
              <a:t>Can such reduced damping be implemented in the </a:t>
            </a:r>
            <a:r>
              <a:rPr lang="en-GB" sz="2000" dirty="0" smtClean="0">
                <a:solidFill>
                  <a:srgbClr val="FF0000"/>
                </a:solidFill>
                <a:sym typeface="Wingdings" panose="05000000000000000000" pitchFamily="2" charset="2"/>
              </a:rPr>
              <a:t>SPS cryomodules?</a:t>
            </a:r>
            <a:endParaRPr lang="en-GB" sz="2000" dirty="0">
              <a:solidFill>
                <a:srgbClr val="FF0000"/>
              </a:solidFill>
            </a:endParaRPr>
          </a:p>
        </p:txBody>
      </p:sp>
      <p:sp>
        <p:nvSpPr>
          <p:cNvPr id="5" name="Footer Placeholder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1804336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14</a:t>
            </a:fld>
            <a:endParaRPr lang="en-US"/>
          </a:p>
        </p:txBody>
      </p:sp>
      <p:sp>
        <p:nvSpPr>
          <p:cNvPr id="3" name="Title 2"/>
          <p:cNvSpPr>
            <a:spLocks noGrp="1"/>
          </p:cNvSpPr>
          <p:nvPr>
            <p:ph type="title"/>
          </p:nvPr>
        </p:nvSpPr>
        <p:spPr/>
        <p:txBody>
          <a:bodyPr/>
          <a:lstStyle/>
          <a:p>
            <a:r>
              <a:rPr lang="en-GB" dirty="0" smtClean="0"/>
              <a:t>With full undamped modes</a:t>
            </a:r>
            <a:endParaRPr lang="en-GB" dirty="0"/>
          </a:p>
        </p:txBody>
      </p:sp>
      <p:sp>
        <p:nvSpPr>
          <p:cNvPr id="4" name="Content Placeholder 3"/>
          <p:cNvSpPr>
            <a:spLocks noGrp="1"/>
          </p:cNvSpPr>
          <p:nvPr>
            <p:ph idx="1"/>
          </p:nvPr>
        </p:nvSpPr>
        <p:spPr/>
        <p:txBody>
          <a:bodyPr>
            <a:normAutofit/>
          </a:bodyPr>
          <a:lstStyle/>
          <a:p>
            <a:r>
              <a:rPr lang="en-GB" sz="2400" dirty="0" smtClean="0"/>
              <a:t>If some modes can be fully undamped, their width will be very small. Chance to interact with a transverse beam line?</a:t>
            </a:r>
          </a:p>
          <a:p>
            <a:r>
              <a:rPr lang="en-GB" sz="2400" dirty="0" smtClean="0"/>
              <a:t>Let’s assume for instance the mode that is properly damped in the DQW cavity at 1.75 GHz (Q=4e6, R=0.18 </a:t>
            </a:r>
            <a:r>
              <a:rPr lang="en-GB" sz="2400" dirty="0" err="1" smtClean="0"/>
              <a:t>MOhm</a:t>
            </a:r>
            <a:r>
              <a:rPr lang="en-GB" sz="2400" dirty="0" smtClean="0"/>
              <a:t>/m).</a:t>
            </a:r>
          </a:p>
          <a:p>
            <a:pPr marL="0" indent="0">
              <a:buNone/>
            </a:pPr>
            <a:r>
              <a:rPr lang="en-GB" sz="2400" dirty="0" smtClean="0">
                <a:sym typeface="Wingdings" panose="05000000000000000000" pitchFamily="2" charset="2"/>
              </a:rPr>
              <a:t>		 </a:t>
            </a:r>
            <a:r>
              <a:rPr lang="en-GB" sz="2400" dirty="0" smtClean="0"/>
              <a:t>Growth rate should be of the order of 40 turns</a:t>
            </a:r>
          </a:p>
          <a:p>
            <a:pPr marL="0" indent="0">
              <a:buNone/>
            </a:pPr>
            <a:r>
              <a:rPr lang="en-GB" sz="2400" dirty="0"/>
              <a:t>	</a:t>
            </a:r>
            <a:r>
              <a:rPr lang="en-GB" sz="2400" dirty="0" smtClean="0"/>
              <a:t>	</a:t>
            </a:r>
            <a:r>
              <a:rPr lang="en-GB" sz="2400" dirty="0" smtClean="0">
                <a:sym typeface="Wingdings" panose="05000000000000000000" pitchFamily="2" charset="2"/>
              </a:rPr>
              <a:t> but deltaf~400 Hz</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 probability to hit a line is ~1%</a:t>
            </a:r>
          </a:p>
          <a:p>
            <a:pPr marL="0" indent="0">
              <a:buNone/>
            </a:pPr>
            <a:endParaRPr lang="en-GB" sz="2400" dirty="0" smtClean="0">
              <a:sym typeface="Wingdings" panose="05000000000000000000" pitchFamily="2" charset="2"/>
            </a:endParaRPr>
          </a:p>
          <a:p>
            <a:r>
              <a:rPr lang="en-GB" sz="2400" dirty="0" smtClean="0">
                <a:sym typeface="Wingdings" panose="05000000000000000000" pitchFamily="2" charset="2"/>
              </a:rPr>
              <a:t>Can we change the tune?</a:t>
            </a:r>
            <a:endParaRPr lang="en-GB" sz="2400" dirty="0" smtClean="0">
              <a:sym typeface="Wingdings" panose="05000000000000000000" pitchFamily="2" charset="2"/>
            </a:endParaRPr>
          </a:p>
          <a:p>
            <a:pPr marL="0" indent="0">
              <a:buNone/>
            </a:pPr>
            <a:endParaRPr lang="en-GB" sz="2400" dirty="0">
              <a:sym typeface="Wingdings" panose="05000000000000000000" pitchFamily="2" charset="2"/>
            </a:endParaRPr>
          </a:p>
          <a:p>
            <a:pPr marL="0" indent="0">
              <a:buNone/>
            </a:pPr>
            <a:endParaRPr lang="en-GB" sz="2400" dirty="0" smtClean="0">
              <a:sym typeface="Wingdings" panose="05000000000000000000" pitchFamily="2" charset="2"/>
            </a:endParaRPr>
          </a:p>
          <a:p>
            <a:pPr marL="0" indent="0">
              <a:buNone/>
            </a:pPr>
            <a:endParaRPr lang="en-GB" sz="2400" dirty="0" smtClean="0"/>
          </a:p>
          <a:p>
            <a:endParaRPr lang="en-GB" dirty="0"/>
          </a:p>
        </p:txBody>
      </p:sp>
      <p:sp>
        <p:nvSpPr>
          <p:cNvPr id="5" name="Footer Placeholder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1722414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15</a:t>
            </a:fld>
            <a:endParaRPr lang="en-US"/>
          </a:p>
        </p:txBody>
      </p:sp>
      <p:sp>
        <p:nvSpPr>
          <p:cNvPr id="3" name="Title 2"/>
          <p:cNvSpPr>
            <a:spLocks noGrp="1"/>
          </p:cNvSpPr>
          <p:nvPr>
            <p:ph type="title"/>
          </p:nvPr>
        </p:nvSpPr>
        <p:spPr>
          <a:xfrm>
            <a:off x="102086" y="274638"/>
            <a:ext cx="8877022" cy="914400"/>
          </a:xfrm>
        </p:spPr>
        <p:txBody>
          <a:bodyPr/>
          <a:lstStyle/>
          <a:p>
            <a:r>
              <a:rPr lang="en-GB" sz="2800" dirty="0" smtClean="0"/>
              <a:t>Changing the tune to look for a sharp resonance (Q~4e6)</a:t>
            </a:r>
            <a:endParaRPr lang="en-GB" sz="2800" dirty="0"/>
          </a:p>
        </p:txBody>
      </p:sp>
      <p:sp>
        <p:nvSpPr>
          <p:cNvPr id="5" name="Footer Placeholder 4"/>
          <p:cNvSpPr>
            <a:spLocks noGrp="1"/>
          </p:cNvSpPr>
          <p:nvPr>
            <p:ph type="ftr" sz="quarter" idx="3"/>
          </p:nvPr>
        </p:nvSpPr>
        <p:spPr/>
        <p:txBody>
          <a:bodyPr/>
          <a:lstStyle/>
          <a:p>
            <a:endParaRPr lang="en-GB" dirty="0"/>
          </a:p>
        </p:txBody>
      </p:sp>
      <p:pic>
        <p:nvPicPr>
          <p:cNvPr id="1026" name="Picture 2" descr="E:\Benoit\System2\Benoit\2015\Sacherer\tuneShif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28750"/>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86" y="5791200"/>
            <a:ext cx="8414098" cy="646331"/>
          </a:xfrm>
          <a:prstGeom prst="rect">
            <a:avLst/>
          </a:prstGeom>
          <a:noFill/>
        </p:spPr>
        <p:txBody>
          <a:bodyPr wrap="none" rtlCol="0">
            <a:spAutoFit/>
          </a:bodyPr>
          <a:lstStyle/>
          <a:p>
            <a:r>
              <a:rPr lang="en-GB" dirty="0" smtClean="0"/>
              <a:t>Changing the tune by 0.15 allows scanning </a:t>
            </a:r>
            <a:r>
              <a:rPr lang="en-GB" dirty="0" err="1" smtClean="0"/>
              <a:t>Qx</a:t>
            </a:r>
            <a:r>
              <a:rPr lang="en-GB" dirty="0" smtClean="0"/>
              <a:t>*frev=6 kHz </a:t>
            </a:r>
          </a:p>
          <a:p>
            <a:r>
              <a:rPr lang="en-GB" dirty="0" smtClean="0">
                <a:sym typeface="Wingdings" panose="05000000000000000000" pitchFamily="2" charset="2"/>
              </a:rPr>
              <a:t> promising but the whole frequency range</a:t>
            </a:r>
            <a:r>
              <a:rPr lang="en-GB" dirty="0" smtClean="0"/>
              <a:t> will be difficult to scan with high intensity</a:t>
            </a:r>
            <a:endParaRPr lang="en-GB" dirty="0"/>
          </a:p>
        </p:txBody>
      </p:sp>
    </p:spTree>
    <p:extLst>
      <p:ext uri="{BB962C8B-B14F-4D97-AF65-F5344CB8AC3E}">
        <p14:creationId xmlns:p14="http://schemas.microsoft.com/office/powerpoint/2010/main" val="374648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16</a:t>
            </a:fld>
            <a:endParaRPr lang="en-US"/>
          </a:p>
        </p:txBody>
      </p:sp>
      <p:sp>
        <p:nvSpPr>
          <p:cNvPr id="3" name="Title 2"/>
          <p:cNvSpPr>
            <a:spLocks noGrp="1"/>
          </p:cNvSpPr>
          <p:nvPr>
            <p:ph type="title"/>
          </p:nvPr>
        </p:nvSpPr>
        <p:spPr/>
        <p:txBody>
          <a:bodyPr/>
          <a:lstStyle/>
          <a:p>
            <a:r>
              <a:rPr lang="en-GB" dirty="0" smtClean="0"/>
              <a:t>COLDEX</a:t>
            </a:r>
            <a:endParaRPr lang="en-GB" dirty="0"/>
          </a:p>
        </p:txBody>
      </p:sp>
      <p:sp>
        <p:nvSpPr>
          <p:cNvPr id="4" name="Content Placeholder 3"/>
          <p:cNvSpPr>
            <a:spLocks noGrp="1"/>
          </p:cNvSpPr>
          <p:nvPr>
            <p:ph idx="1"/>
          </p:nvPr>
        </p:nvSpPr>
        <p:spPr>
          <a:xfrm>
            <a:off x="457200" y="1110341"/>
            <a:ext cx="8229600" cy="5349240"/>
          </a:xfrm>
        </p:spPr>
        <p:txBody>
          <a:bodyPr>
            <a:normAutofit/>
          </a:bodyPr>
          <a:lstStyle/>
          <a:p>
            <a:r>
              <a:rPr lang="en-GB" sz="2400" dirty="0" smtClean="0"/>
              <a:t>COLDEX aims at qualifying </a:t>
            </a:r>
            <a:r>
              <a:rPr lang="en-GB" sz="2400" dirty="0"/>
              <a:t>the performance of amorphous </a:t>
            </a:r>
            <a:r>
              <a:rPr lang="en-GB" sz="2400" dirty="0" smtClean="0"/>
              <a:t>coatings </a:t>
            </a:r>
            <a:r>
              <a:rPr lang="en-GB" sz="2400" dirty="0"/>
              <a:t>at cryogenic </a:t>
            </a:r>
            <a:r>
              <a:rPr lang="en-GB" sz="2400" dirty="0" smtClean="0"/>
              <a:t>temperatures.</a:t>
            </a:r>
          </a:p>
          <a:p>
            <a:r>
              <a:rPr lang="en-GB" sz="2400" dirty="0" smtClean="0"/>
              <a:t>Similar setup as the SPS crab cavities</a:t>
            </a:r>
            <a:endParaRPr lang="en-GB" sz="2400" dirty="0" smtClean="0"/>
          </a:p>
          <a:p>
            <a:r>
              <a:rPr lang="en-GB" sz="2400" dirty="0" smtClean="0"/>
              <a:t>COLDEX </a:t>
            </a:r>
            <a:r>
              <a:rPr lang="en-GB" sz="2400" dirty="0" smtClean="0"/>
              <a:t>was replaced by a </a:t>
            </a:r>
            <a:r>
              <a:rPr lang="en-GB" sz="2400" dirty="0" smtClean="0"/>
              <a:t>straight pipe </a:t>
            </a:r>
            <a:br>
              <a:rPr lang="en-GB" sz="2400" dirty="0" smtClean="0"/>
            </a:br>
            <a:r>
              <a:rPr lang="en-GB" sz="2400" dirty="0" smtClean="0"/>
              <a:t>due </a:t>
            </a:r>
            <a:r>
              <a:rPr lang="en-GB" sz="2400" dirty="0" smtClean="0"/>
              <a:t>to a broken fixation that led to bad </a:t>
            </a:r>
            <a:r>
              <a:rPr lang="en-GB" sz="2400" dirty="0" smtClean="0"/>
              <a:t/>
            </a:r>
            <a:br>
              <a:rPr lang="en-GB" sz="2400" dirty="0" smtClean="0"/>
            </a:br>
            <a:r>
              <a:rPr lang="en-GB" sz="2400" dirty="0" smtClean="0"/>
              <a:t>alignment </a:t>
            </a:r>
            <a:r>
              <a:rPr lang="en-GB" sz="2400" dirty="0" smtClean="0"/>
              <a:t>and </a:t>
            </a:r>
            <a:r>
              <a:rPr lang="en-GB" sz="2400" dirty="0" smtClean="0"/>
              <a:t>beam losses </a:t>
            </a:r>
            <a:r>
              <a:rPr lang="en-GB" sz="2400" dirty="0" smtClean="0"/>
              <a:t>with first </a:t>
            </a:r>
            <a:r>
              <a:rPr lang="en-GB" sz="2400" dirty="0" smtClean="0"/>
              <a:t/>
            </a:r>
            <a:br>
              <a:rPr lang="en-GB" sz="2400" dirty="0" smtClean="0"/>
            </a:br>
            <a:r>
              <a:rPr lang="en-GB" sz="2400" dirty="0" smtClean="0"/>
              <a:t>LHC </a:t>
            </a:r>
            <a:r>
              <a:rPr lang="en-GB" sz="2400" dirty="0" smtClean="0"/>
              <a:t>beam injections.</a:t>
            </a:r>
          </a:p>
          <a:p>
            <a:r>
              <a:rPr lang="en-GB" sz="2400" dirty="0" smtClean="0"/>
              <a:t>It should be reinstalled during the </a:t>
            </a:r>
            <a:r>
              <a:rPr lang="en-GB" sz="2400" dirty="0" smtClean="0"/>
              <a:t>technical  </a:t>
            </a:r>
            <a:br>
              <a:rPr lang="en-GB" sz="2400" dirty="0" smtClean="0"/>
            </a:br>
            <a:r>
              <a:rPr lang="en-GB" sz="2400" dirty="0" smtClean="0"/>
              <a:t>stop </a:t>
            </a:r>
            <a:r>
              <a:rPr lang="en-GB" sz="2400" dirty="0" smtClean="0"/>
              <a:t>in June 2015 at the latest, but they </a:t>
            </a:r>
            <a:r>
              <a:rPr lang="en-GB" sz="2400" dirty="0" smtClean="0"/>
              <a:t/>
            </a:r>
            <a:br>
              <a:rPr lang="en-GB" sz="2400" dirty="0" smtClean="0"/>
            </a:br>
            <a:r>
              <a:rPr lang="en-GB" sz="2400" dirty="0" smtClean="0"/>
              <a:t>may </a:t>
            </a:r>
            <a:r>
              <a:rPr lang="en-GB" sz="2400" dirty="0" smtClean="0"/>
              <a:t>miss </a:t>
            </a:r>
            <a:r>
              <a:rPr lang="en-GB" sz="2400" dirty="0" smtClean="0"/>
              <a:t>the measurement opportunity at </a:t>
            </a:r>
            <a:br>
              <a:rPr lang="en-GB" sz="2400" dirty="0" smtClean="0"/>
            </a:br>
            <a:r>
              <a:rPr lang="en-GB" sz="2400" dirty="0" smtClean="0"/>
              <a:t>the </a:t>
            </a:r>
            <a:r>
              <a:rPr lang="en-GB" sz="2400" dirty="0" smtClean="0"/>
              <a:t>next SPS scrubbing </a:t>
            </a:r>
            <a:r>
              <a:rPr lang="en-GB" sz="2400" dirty="0" smtClean="0"/>
              <a:t>run, which was the </a:t>
            </a:r>
            <a:br>
              <a:rPr lang="en-GB" sz="2400" dirty="0" smtClean="0"/>
            </a:br>
            <a:r>
              <a:rPr lang="en-GB" sz="2400" dirty="0" smtClean="0"/>
              <a:t>main measurement possibility this year.</a:t>
            </a:r>
            <a:endParaRPr lang="en-GB" sz="2400" dirty="0"/>
          </a:p>
        </p:txBody>
      </p:sp>
      <p:sp>
        <p:nvSpPr>
          <p:cNvPr id="5" name="Footer Placeholder 4"/>
          <p:cNvSpPr>
            <a:spLocks noGrp="1"/>
          </p:cNvSpPr>
          <p:nvPr>
            <p:ph type="ftr" sz="quarter" idx="3"/>
          </p:nvPr>
        </p:nvSpPr>
        <p:spPr/>
        <p:txBody>
          <a:bodyPr/>
          <a:lstStyle/>
          <a:p>
            <a:endParaRPr lang="en-GB" dirty="0"/>
          </a:p>
        </p:txBody>
      </p:sp>
      <p:pic>
        <p:nvPicPr>
          <p:cNvPr id="7" name="Picture 5" descr="C:\coldex\20150406_210933_resize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31817" y="3050237"/>
            <a:ext cx="2050020" cy="364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338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17</a:t>
            </a:fld>
            <a:endParaRPr lang="en-US"/>
          </a:p>
        </p:txBody>
      </p:sp>
      <p:sp>
        <p:nvSpPr>
          <p:cNvPr id="3" name="Title 2"/>
          <p:cNvSpPr>
            <a:spLocks noGrp="1"/>
          </p:cNvSpPr>
          <p:nvPr>
            <p:ph type="title"/>
          </p:nvPr>
        </p:nvSpPr>
        <p:spPr/>
        <p:txBody>
          <a:bodyPr/>
          <a:lstStyle/>
          <a:p>
            <a:r>
              <a:rPr lang="en-GB" dirty="0" smtClean="0"/>
              <a:t>BBLR (slides from Yannis)</a:t>
            </a:r>
            <a:endParaRPr lang="en-GB" dirty="0"/>
          </a:p>
        </p:txBody>
      </p:sp>
      <p:sp>
        <p:nvSpPr>
          <p:cNvPr id="4" name="Content Placeholder 3"/>
          <p:cNvSpPr>
            <a:spLocks noGrp="1"/>
          </p:cNvSpPr>
          <p:nvPr>
            <p:ph idx="1"/>
          </p:nvPr>
        </p:nvSpPr>
        <p:spPr/>
        <p:txBody>
          <a:bodyPr/>
          <a:lstStyle/>
          <a:p>
            <a:endParaRPr lang="en-GB"/>
          </a:p>
        </p:txBody>
      </p:sp>
      <p:sp>
        <p:nvSpPr>
          <p:cNvPr id="5" name="Footer Placeholder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1582715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25" y="123894"/>
            <a:ext cx="8850584" cy="440550"/>
          </a:xfrm>
        </p:spPr>
        <p:txBody>
          <a:bodyPr>
            <a:noAutofit/>
          </a:bodyPr>
          <a:lstStyle/>
          <a:p>
            <a:r>
              <a:rPr lang="en-GB" sz="6000" dirty="0" smtClean="0"/>
              <a:t>Wires at SPS</a:t>
            </a:r>
            <a:endParaRPr lang="en-GB" sz="6000" dirty="0"/>
          </a:p>
        </p:txBody>
      </p:sp>
      <p:sp>
        <p:nvSpPr>
          <p:cNvPr id="3" name="Content Placeholder 2"/>
          <p:cNvSpPr>
            <a:spLocks noGrp="1"/>
          </p:cNvSpPr>
          <p:nvPr>
            <p:ph idx="1"/>
          </p:nvPr>
        </p:nvSpPr>
        <p:spPr>
          <a:xfrm>
            <a:off x="107504" y="668933"/>
            <a:ext cx="4473872" cy="4247663"/>
          </a:xfrm>
        </p:spPr>
        <p:txBody>
          <a:bodyPr>
            <a:normAutofit fontScale="77500" lnSpcReduction="20000"/>
          </a:bodyPr>
          <a:lstStyle/>
          <a:p>
            <a:pPr>
              <a:lnSpc>
                <a:spcPct val="110000"/>
              </a:lnSpc>
            </a:pPr>
            <a:r>
              <a:rPr lang="en-US" dirty="0" smtClean="0"/>
              <a:t>Two 60cm long 3-wire </a:t>
            </a:r>
            <a:r>
              <a:rPr lang="en-US" dirty="0"/>
              <a:t>compensators </a:t>
            </a:r>
            <a:r>
              <a:rPr lang="en-US" dirty="0" smtClean="0"/>
              <a:t>installed </a:t>
            </a:r>
            <a:r>
              <a:rPr lang="en-US" dirty="0"/>
              <a:t>in the CERN </a:t>
            </a:r>
            <a:r>
              <a:rPr lang="en-US" dirty="0" smtClean="0"/>
              <a:t>SPS </a:t>
            </a:r>
          </a:p>
          <a:p>
            <a:pPr lvl="1">
              <a:lnSpc>
                <a:spcPct val="110000"/>
              </a:lnSpc>
            </a:pPr>
            <a:r>
              <a:rPr lang="en-US" dirty="0" smtClean="0"/>
              <a:t>Different “crossing” plane and even @ 45deg</a:t>
            </a:r>
          </a:p>
          <a:p>
            <a:pPr>
              <a:lnSpc>
                <a:spcPct val="110000"/>
              </a:lnSpc>
            </a:pPr>
            <a:r>
              <a:rPr lang="en-US" dirty="0" smtClean="0"/>
              <a:t>Movable in vertical by +/- 5mm (remote controlled)</a:t>
            </a:r>
          </a:p>
          <a:p>
            <a:pPr>
              <a:lnSpc>
                <a:spcPct val="110000"/>
              </a:lnSpc>
            </a:pPr>
            <a:r>
              <a:rPr lang="en-US" dirty="0" smtClean="0"/>
              <a:t>Water cooled </a:t>
            </a:r>
            <a:endParaRPr lang="en-US" dirty="0"/>
          </a:p>
          <a:p>
            <a:pPr>
              <a:lnSpc>
                <a:spcPct val="110000"/>
              </a:lnSpc>
            </a:pPr>
            <a:r>
              <a:rPr lang="en-US" dirty="0"/>
              <a:t>A</a:t>
            </a:r>
            <a:r>
              <a:rPr lang="en-US" dirty="0" smtClean="0"/>
              <a:t>bout equal beta </a:t>
            </a:r>
            <a:r>
              <a:rPr lang="en-US" dirty="0"/>
              <a:t>functions in the transverse planes </a:t>
            </a:r>
            <a:r>
              <a:rPr lang="en-US" dirty="0" smtClean="0"/>
              <a:t>(~50m)</a:t>
            </a:r>
            <a:endParaRPr lang="en-US" dirty="0"/>
          </a:p>
        </p:txBody>
      </p:sp>
      <p:pic>
        <p:nvPicPr>
          <p:cNvPr id="4" name="Picture 3" descr="DSCF1796-New"/>
          <p:cNvPicPr>
            <a:picLocks noChangeAspect="1" noChangeArrowheads="1"/>
          </p:cNvPicPr>
          <p:nvPr/>
        </p:nvPicPr>
        <p:blipFill>
          <a:blip r:embed="rId2" cstate="print"/>
          <a:srcRect/>
          <a:stretch>
            <a:fillRect/>
          </a:stretch>
        </p:blipFill>
        <p:spPr bwMode="auto">
          <a:xfrm>
            <a:off x="4581376" y="1111785"/>
            <a:ext cx="4562624" cy="3417879"/>
          </a:xfrm>
          <a:prstGeom prst="rect">
            <a:avLst/>
          </a:prstGeom>
          <a:noFill/>
        </p:spPr>
      </p:pic>
      <p:sp>
        <p:nvSpPr>
          <p:cNvPr id="5" name="Rectangle 4"/>
          <p:cNvSpPr/>
          <p:nvPr/>
        </p:nvSpPr>
        <p:spPr>
          <a:xfrm>
            <a:off x="93392" y="4627768"/>
            <a:ext cx="8864339" cy="2029411"/>
          </a:xfrm>
          <a:prstGeom prst="rect">
            <a:avLst/>
          </a:prstGeom>
        </p:spPr>
        <p:txBody>
          <a:bodyPr wrap="square">
            <a:normAutofit/>
          </a:bodyPr>
          <a:lstStyle/>
          <a:p>
            <a:pPr marL="341313" indent="-341313" defTabSz="914400" eaLnBrk="0" fontAlgn="base" hangingPunct="0">
              <a:spcBef>
                <a:spcPct val="20000"/>
              </a:spcBef>
              <a:spcAft>
                <a:spcPct val="0"/>
              </a:spcAft>
              <a:buClr>
                <a:srgbClr val="00007D"/>
              </a:buClr>
              <a:buSzPct val="75000"/>
              <a:buFont typeface="Wingdings" charset="2"/>
              <a:buChar char="n"/>
            </a:pPr>
            <a:r>
              <a:rPr lang="en-US" sz="2700" kern="0" dirty="0" smtClean="0">
                <a:solidFill>
                  <a:srgbClr val="000000"/>
                </a:solidFill>
                <a:ea typeface="ＭＳ Ｐゴシック" pitchFamily="22" charset="-128"/>
                <a:cs typeface="ＭＳ Ｐゴシック" pitchFamily="22" charset="-128"/>
              </a:rPr>
              <a:t>Separated </a:t>
            </a:r>
            <a:r>
              <a:rPr lang="en-US" sz="2700" kern="0" dirty="0">
                <a:solidFill>
                  <a:srgbClr val="000000"/>
                </a:solidFill>
                <a:ea typeface="ＭＳ Ｐゴシック" pitchFamily="22" charset="-128"/>
                <a:cs typeface="ＭＳ Ｐゴシック" pitchFamily="22" charset="-128"/>
              </a:rPr>
              <a:t>by a phase advance of  3deg (similar between BBC and long range interactions in LHC)</a:t>
            </a:r>
          </a:p>
          <a:p>
            <a:pPr marL="341313" indent="-341313" defTabSz="914400" eaLnBrk="0" fontAlgn="base" hangingPunct="0">
              <a:spcBef>
                <a:spcPct val="20000"/>
              </a:spcBef>
              <a:spcAft>
                <a:spcPct val="0"/>
              </a:spcAft>
              <a:buClr>
                <a:srgbClr val="00007D"/>
              </a:buClr>
              <a:buSzPct val="75000"/>
              <a:buFont typeface="Wingdings" charset="2"/>
              <a:buChar char="n"/>
            </a:pPr>
            <a:r>
              <a:rPr lang="en-US" sz="2700" kern="0" dirty="0">
                <a:solidFill>
                  <a:srgbClr val="000000"/>
                </a:solidFill>
                <a:ea typeface="ＭＳ Ｐゴシック" pitchFamily="22" charset="-128"/>
                <a:cs typeface="ＭＳ Ｐゴシック" pitchFamily="22" charset="-128"/>
              </a:rPr>
              <a:t>Powered with integrated DC current of up to 360A m (60 LR collisions in LHC)</a:t>
            </a:r>
          </a:p>
        </p:txBody>
      </p:sp>
      <p:sp>
        <p:nvSpPr>
          <p:cNvPr id="6" name="Date Placeholder 5"/>
          <p:cNvSpPr>
            <a:spLocks noGrp="1"/>
          </p:cNvSpPr>
          <p:nvPr>
            <p:ph type="dt" sz="half" idx="12"/>
          </p:nvPr>
        </p:nvSpPr>
        <p:spPr/>
        <p:txBody>
          <a:bodyPr/>
          <a:lstStyle/>
          <a:p>
            <a:pPr>
              <a:defRPr/>
            </a:pPr>
            <a:r>
              <a:rPr lang="en-US">
                <a:solidFill>
                  <a:srgbClr val="000000"/>
                </a:solidFill>
              </a:rPr>
              <a:t>12/05/2015</a:t>
            </a:r>
            <a:endParaRPr lang="en-US" dirty="0">
              <a:solidFill>
                <a:srgbClr val="000000"/>
              </a:solidFill>
            </a:endParaRPr>
          </a:p>
        </p:txBody>
      </p:sp>
      <p:sp>
        <p:nvSpPr>
          <p:cNvPr id="7" name="Footer Placeholder 6"/>
          <p:cNvSpPr>
            <a:spLocks noGrp="1"/>
          </p:cNvSpPr>
          <p:nvPr>
            <p:ph type="ftr" sz="quarter" idx="10"/>
          </p:nvPr>
        </p:nvSpPr>
        <p:spPr/>
        <p:txBody>
          <a:bodyPr/>
          <a:lstStyle/>
          <a:p>
            <a:pPr>
              <a:defRPr/>
            </a:pPr>
            <a:r>
              <a:rPr lang="en-US">
                <a:solidFill>
                  <a:srgbClr val="000000"/>
                </a:solidFill>
              </a:rPr>
              <a:t>Y. Papaphilippou - HL-LHC LARP 2015 meeting</a:t>
            </a:r>
          </a:p>
        </p:txBody>
      </p:sp>
      <p:sp>
        <p:nvSpPr>
          <p:cNvPr id="8" name="Slide Number Placeholder 7"/>
          <p:cNvSpPr>
            <a:spLocks noGrp="1"/>
          </p:cNvSpPr>
          <p:nvPr>
            <p:ph type="sldNum" sz="quarter" idx="11"/>
          </p:nvPr>
        </p:nvSpPr>
        <p:spPr/>
        <p:txBody>
          <a:bodyPr/>
          <a:lstStyle/>
          <a:p>
            <a:pPr>
              <a:defRPr/>
            </a:pPr>
            <a:fld id="{7FAEB134-6EA8-5E45-B122-58ED561A2D3B}"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2988416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25" y="123894"/>
            <a:ext cx="8850584" cy="440550"/>
          </a:xfrm>
        </p:spPr>
        <p:txBody>
          <a:bodyPr>
            <a:noAutofit/>
          </a:bodyPr>
          <a:lstStyle/>
          <a:p>
            <a:r>
              <a:rPr lang="en-GB" sz="6000" dirty="0" smtClean="0"/>
              <a:t>Wires at SPS</a:t>
            </a:r>
            <a:endParaRPr lang="en-GB" sz="6000" dirty="0"/>
          </a:p>
        </p:txBody>
      </p:sp>
      <p:sp>
        <p:nvSpPr>
          <p:cNvPr id="3" name="Content Placeholder 2"/>
          <p:cNvSpPr>
            <a:spLocks noGrp="1"/>
          </p:cNvSpPr>
          <p:nvPr>
            <p:ph idx="1"/>
          </p:nvPr>
        </p:nvSpPr>
        <p:spPr>
          <a:xfrm>
            <a:off x="107504" y="815453"/>
            <a:ext cx="4473872" cy="3714211"/>
          </a:xfrm>
        </p:spPr>
        <p:txBody>
          <a:bodyPr>
            <a:normAutofit fontScale="85000" lnSpcReduction="10000"/>
          </a:bodyPr>
          <a:lstStyle/>
          <a:p>
            <a:pPr>
              <a:buClr>
                <a:srgbClr val="00007D"/>
              </a:buClr>
            </a:pPr>
            <a:r>
              <a:rPr lang="en-US" dirty="0">
                <a:solidFill>
                  <a:srgbClr val="000000"/>
                </a:solidFill>
              </a:rPr>
              <a:t>Set-up </a:t>
            </a:r>
            <a:r>
              <a:rPr lang="en-US" dirty="0" smtClean="0">
                <a:solidFill>
                  <a:srgbClr val="000000"/>
                </a:solidFill>
              </a:rPr>
              <a:t>currently re</a:t>
            </a:r>
            <a:r>
              <a:rPr lang="en-US" dirty="0">
                <a:solidFill>
                  <a:srgbClr val="000000"/>
                </a:solidFill>
              </a:rPr>
              <a:t>-evaluated during </a:t>
            </a:r>
            <a:r>
              <a:rPr lang="en-US" dirty="0" smtClean="0">
                <a:solidFill>
                  <a:srgbClr val="000000"/>
                </a:solidFill>
              </a:rPr>
              <a:t>2014</a:t>
            </a:r>
          </a:p>
          <a:p>
            <a:pPr lvl="1">
              <a:buClr>
                <a:srgbClr val="00007D"/>
              </a:buClr>
            </a:pPr>
            <a:r>
              <a:rPr lang="en-US" dirty="0" smtClean="0">
                <a:solidFill>
                  <a:srgbClr val="000000"/>
                </a:solidFill>
              </a:rPr>
              <a:t>New power convertor able to pulse in PPM mode Powering H or V wire, with a switch</a:t>
            </a:r>
          </a:p>
          <a:p>
            <a:pPr lvl="1">
              <a:buClr>
                <a:srgbClr val="00007D"/>
              </a:buClr>
            </a:pPr>
            <a:r>
              <a:rPr lang="en-US" dirty="0" smtClean="0">
                <a:solidFill>
                  <a:srgbClr val="000000"/>
                </a:solidFill>
              </a:rPr>
              <a:t>Step motors verified and controller in good shape</a:t>
            </a:r>
          </a:p>
          <a:p>
            <a:pPr lvl="1">
              <a:buClr>
                <a:srgbClr val="00007D"/>
              </a:buClr>
            </a:pPr>
            <a:r>
              <a:rPr lang="en-US" dirty="0" smtClean="0">
                <a:solidFill>
                  <a:srgbClr val="000000"/>
                </a:solidFill>
              </a:rPr>
              <a:t>Vacuum integrity to be checked during next technical stop (June 2015)</a:t>
            </a:r>
            <a:endParaRPr lang="en-GB" dirty="0">
              <a:solidFill>
                <a:srgbClr val="000000"/>
              </a:solidFill>
            </a:endParaRPr>
          </a:p>
        </p:txBody>
      </p:sp>
      <p:sp>
        <p:nvSpPr>
          <p:cNvPr id="6" name="Date Placeholder 5"/>
          <p:cNvSpPr>
            <a:spLocks noGrp="1"/>
          </p:cNvSpPr>
          <p:nvPr>
            <p:ph type="dt" sz="half" idx="12"/>
          </p:nvPr>
        </p:nvSpPr>
        <p:spPr/>
        <p:txBody>
          <a:bodyPr/>
          <a:lstStyle/>
          <a:p>
            <a:pPr>
              <a:defRPr/>
            </a:pPr>
            <a:r>
              <a:rPr lang="en-US">
                <a:solidFill>
                  <a:srgbClr val="000000"/>
                </a:solidFill>
              </a:rPr>
              <a:t>12/05/2015</a:t>
            </a:r>
            <a:endParaRPr lang="en-US" dirty="0">
              <a:solidFill>
                <a:srgbClr val="000000"/>
              </a:solidFill>
            </a:endParaRPr>
          </a:p>
        </p:txBody>
      </p:sp>
      <p:sp>
        <p:nvSpPr>
          <p:cNvPr id="7" name="Footer Placeholder 6"/>
          <p:cNvSpPr>
            <a:spLocks noGrp="1"/>
          </p:cNvSpPr>
          <p:nvPr>
            <p:ph type="ftr" sz="quarter" idx="10"/>
          </p:nvPr>
        </p:nvSpPr>
        <p:spPr/>
        <p:txBody>
          <a:bodyPr/>
          <a:lstStyle/>
          <a:p>
            <a:pPr>
              <a:defRPr/>
            </a:pPr>
            <a:r>
              <a:rPr lang="en-US">
                <a:solidFill>
                  <a:srgbClr val="000000"/>
                </a:solidFill>
              </a:rPr>
              <a:t>Y. Papaphilippou - HL-LHC LARP 2015 meeting</a:t>
            </a:r>
          </a:p>
        </p:txBody>
      </p:sp>
      <p:sp>
        <p:nvSpPr>
          <p:cNvPr id="8" name="Slide Number Placeholder 7"/>
          <p:cNvSpPr>
            <a:spLocks noGrp="1"/>
          </p:cNvSpPr>
          <p:nvPr>
            <p:ph type="sldNum" sz="quarter" idx="11"/>
          </p:nvPr>
        </p:nvSpPr>
        <p:spPr/>
        <p:txBody>
          <a:bodyPr/>
          <a:lstStyle/>
          <a:p>
            <a:pPr>
              <a:defRPr/>
            </a:pPr>
            <a:fld id="{7FAEB134-6EA8-5E45-B122-58ED561A2D3B}" type="slidenum">
              <a:rPr lang="en-US" smtClean="0">
                <a:solidFill>
                  <a:srgbClr val="000000"/>
                </a:solidFill>
              </a:rPr>
              <a:pPr>
                <a:defRPr/>
              </a:pPr>
              <a:t>19</a:t>
            </a:fld>
            <a:endParaRPr lang="en-US">
              <a:solidFill>
                <a:srgbClr val="000000"/>
              </a:solidFill>
            </a:endParaRPr>
          </a:p>
        </p:txBody>
      </p:sp>
      <p:sp>
        <p:nvSpPr>
          <p:cNvPr id="10" name="Content Placeholder 2"/>
          <p:cNvSpPr txBox="1">
            <a:spLocks/>
          </p:cNvSpPr>
          <p:nvPr/>
        </p:nvSpPr>
        <p:spPr bwMode="auto">
          <a:xfrm>
            <a:off x="0" y="4553271"/>
            <a:ext cx="9144000" cy="1909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341313" indent="-341313" algn="l" rtl="0" eaLnBrk="0" fontAlgn="base" hangingPunct="0">
              <a:spcBef>
                <a:spcPct val="20000"/>
              </a:spcBef>
              <a:spcAft>
                <a:spcPct val="0"/>
              </a:spcAft>
              <a:buClr>
                <a:schemeClr val="bg2"/>
              </a:buClr>
              <a:buSzPct val="75000"/>
              <a:buFont typeface="Wingdings" charset="2"/>
              <a:buChar char="n"/>
              <a:defRPr sz="3200">
                <a:solidFill>
                  <a:schemeClr val="tx1"/>
                </a:solidFill>
                <a:latin typeface="+mn-lt"/>
                <a:ea typeface="ＭＳ Ｐゴシック" pitchFamily="22" charset="-128"/>
                <a:cs typeface="ＭＳ Ｐゴシック" pitchFamily="22" charset="-128"/>
              </a:defRPr>
            </a:lvl1pPr>
            <a:lvl2pPr marL="741363" indent="-284163"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mn-lt"/>
                <a:ea typeface="ＭＳ Ｐゴシック" pitchFamily="22" charset="-128"/>
              </a:defRPr>
            </a:lvl2pPr>
            <a:lvl3pPr marL="1141413" indent="-227013"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ea typeface="ＭＳ Ｐゴシック" pitchFamily="22" charset="-128"/>
              </a:defRPr>
            </a:lvl3pPr>
            <a:lvl4pPr marL="1598613" indent="-227013"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ea typeface="ＭＳ Ｐゴシック" pitchFamily="22" charset="-128"/>
              </a:defRPr>
            </a:lvl4pPr>
            <a:lvl5pPr marL="2055813" indent="-227013" algn="l" rtl="0" eaLnBrk="0" fontAlgn="base" hangingPunct="0">
              <a:spcBef>
                <a:spcPct val="20000"/>
              </a:spcBef>
              <a:spcAft>
                <a:spcPct val="0"/>
              </a:spcAft>
              <a:buClr>
                <a:schemeClr val="bg2"/>
              </a:buClr>
              <a:buFont typeface="Wingdings" charset="2"/>
              <a:buChar char="§"/>
              <a:defRPr sz="2000">
                <a:solidFill>
                  <a:schemeClr val="tx1"/>
                </a:solidFill>
                <a:latin typeface="+mn-lt"/>
                <a:ea typeface="ＭＳ Ｐゴシック" pitchFamily="22"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defTabSz="914400">
              <a:buClr>
                <a:srgbClr val="00007D"/>
              </a:buClr>
            </a:pPr>
            <a:r>
              <a:rPr lang="en-GB" kern="0" dirty="0">
                <a:solidFill>
                  <a:srgbClr val="000000"/>
                </a:solidFill>
              </a:rPr>
              <a:t>MDs in 2015 </a:t>
            </a:r>
            <a:r>
              <a:rPr lang="en-GB" kern="0" dirty="0" smtClean="0">
                <a:solidFill>
                  <a:srgbClr val="000000"/>
                </a:solidFill>
              </a:rPr>
              <a:t>for benchmarking </a:t>
            </a:r>
            <a:r>
              <a:rPr lang="en-GB" kern="0" dirty="0">
                <a:solidFill>
                  <a:srgbClr val="000000"/>
                </a:solidFill>
              </a:rPr>
              <a:t>wire </a:t>
            </a:r>
            <a:r>
              <a:rPr lang="en-GB" kern="0" dirty="0" smtClean="0">
                <a:solidFill>
                  <a:srgbClr val="000000"/>
                </a:solidFill>
              </a:rPr>
              <a:t>models</a:t>
            </a:r>
          </a:p>
          <a:p>
            <a:pPr lvl="1" defTabSz="914400">
              <a:buClr>
                <a:srgbClr val="00007D"/>
              </a:buClr>
            </a:pPr>
            <a:r>
              <a:rPr lang="en-US" dirty="0" smtClean="0">
                <a:solidFill>
                  <a:srgbClr val="000000"/>
                </a:solidFill>
              </a:rPr>
              <a:t>At SPS </a:t>
            </a:r>
            <a:r>
              <a:rPr lang="en-GB" dirty="0" smtClean="0">
                <a:solidFill>
                  <a:srgbClr val="000000"/>
                </a:solidFill>
              </a:rPr>
              <a:t>flat </a:t>
            </a:r>
            <a:r>
              <a:rPr lang="en-GB" dirty="0">
                <a:solidFill>
                  <a:srgbClr val="000000"/>
                </a:solidFill>
              </a:rPr>
              <a:t>bottom in parallel MD </a:t>
            </a:r>
            <a:r>
              <a:rPr lang="en-GB" dirty="0" smtClean="0">
                <a:solidFill>
                  <a:srgbClr val="000000"/>
                </a:solidFill>
              </a:rPr>
              <a:t>cycle (single LHC-type bunches)</a:t>
            </a:r>
            <a:endParaRPr lang="en-US" dirty="0">
              <a:solidFill>
                <a:srgbClr val="000000"/>
              </a:solidFill>
            </a:endParaRPr>
          </a:p>
          <a:p>
            <a:pPr lvl="1" defTabSz="914400">
              <a:buClr>
                <a:srgbClr val="00007D"/>
              </a:buClr>
            </a:pPr>
            <a:r>
              <a:rPr lang="en-GB" kern="0" dirty="0" smtClean="0">
                <a:solidFill>
                  <a:srgbClr val="000000"/>
                </a:solidFill>
              </a:rPr>
              <a:t>Beam </a:t>
            </a:r>
            <a:r>
              <a:rPr lang="en-GB" kern="0" dirty="0">
                <a:solidFill>
                  <a:srgbClr val="000000"/>
                </a:solidFill>
              </a:rPr>
              <a:t>brought close to the wire with closed bump </a:t>
            </a:r>
            <a:r>
              <a:rPr lang="en-GB" kern="0" dirty="0" smtClean="0">
                <a:solidFill>
                  <a:srgbClr val="000000"/>
                </a:solidFill>
              </a:rPr>
              <a:t>(already checked)</a:t>
            </a:r>
            <a:endParaRPr lang="en-GB" kern="0" dirty="0">
              <a:solidFill>
                <a:srgbClr val="000000"/>
              </a:solidFill>
            </a:endParaRPr>
          </a:p>
          <a:p>
            <a:pPr lvl="1" defTabSz="914400">
              <a:buClr>
                <a:srgbClr val="00007D"/>
              </a:buClr>
            </a:pPr>
            <a:r>
              <a:rPr lang="en-GB" kern="0" dirty="0">
                <a:solidFill>
                  <a:srgbClr val="000000"/>
                </a:solidFill>
              </a:rPr>
              <a:t>Effect of wire on orbit, tune, tunes-spread, coupling (alignment), resonance driving terms, beam distribution (tails</a:t>
            </a:r>
            <a:r>
              <a:rPr lang="en-GB" kern="0" dirty="0" smtClean="0">
                <a:solidFill>
                  <a:srgbClr val="000000"/>
                </a:solidFill>
              </a:rPr>
              <a:t>), impedance.</a:t>
            </a:r>
            <a:endParaRPr lang="en-GB" kern="0" dirty="0">
              <a:solidFill>
                <a:srgbClr val="000000"/>
              </a:solidFill>
            </a:endParaRPr>
          </a:p>
        </p:txBody>
      </p:sp>
      <p:pic>
        <p:nvPicPr>
          <p:cNvPr id="11" name="Picture 10" descr="IMG_068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92630" y="1124775"/>
            <a:ext cx="3981434" cy="2986076"/>
          </a:xfrm>
          <a:prstGeom prst="rect">
            <a:avLst/>
          </a:prstGeom>
        </p:spPr>
      </p:pic>
      <p:sp>
        <p:nvSpPr>
          <p:cNvPr id="13" name="Rectangle 12"/>
          <p:cNvSpPr/>
          <p:nvPr/>
        </p:nvSpPr>
        <p:spPr>
          <a:xfrm>
            <a:off x="6099612" y="755443"/>
            <a:ext cx="1308171" cy="369332"/>
          </a:xfrm>
          <a:prstGeom prst="rect">
            <a:avLst/>
          </a:prstGeom>
        </p:spPr>
        <p:txBody>
          <a:bodyPr wrap="none">
            <a:spAutoFit/>
          </a:bodyPr>
          <a:lstStyle/>
          <a:p>
            <a:pPr algn="ctr"/>
            <a:r>
              <a:rPr lang="en-US" b="1" dirty="0">
                <a:solidFill>
                  <a:srgbClr val="17375E"/>
                </a:solidFill>
                <a:latin typeface="Calibri" charset="0"/>
              </a:rPr>
              <a:t>BBLR 51772</a:t>
            </a:r>
          </a:p>
        </p:txBody>
      </p:sp>
    </p:spTree>
    <p:extLst>
      <p:ext uri="{BB962C8B-B14F-4D97-AF65-F5344CB8AC3E}">
        <p14:creationId xmlns:p14="http://schemas.microsoft.com/office/powerpoint/2010/main" val="3047620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effectLst/>
              </a:rPr>
              <a:t>Context </a:t>
            </a:r>
            <a:endParaRPr lang="en-US" dirty="0">
              <a:solidFill>
                <a:schemeClr val="accent1"/>
              </a:solidFill>
              <a:effectLst/>
            </a:endParaRPr>
          </a:p>
        </p:txBody>
      </p:sp>
      <p:sp>
        <p:nvSpPr>
          <p:cNvPr id="3" name="Content Placeholder 2"/>
          <p:cNvSpPr>
            <a:spLocks noGrp="1"/>
          </p:cNvSpPr>
          <p:nvPr>
            <p:ph idx="1"/>
          </p:nvPr>
        </p:nvSpPr>
        <p:spPr>
          <a:xfrm>
            <a:off x="370115" y="1188719"/>
            <a:ext cx="8527143" cy="5349240"/>
          </a:xfrm>
        </p:spPr>
        <p:txBody>
          <a:bodyPr>
            <a:normAutofit fontScale="92500" lnSpcReduction="10000"/>
          </a:bodyPr>
          <a:lstStyle/>
          <a:p>
            <a:r>
              <a:rPr lang="en-US" sz="2400" dirty="0" smtClean="0">
                <a:effectLst/>
              </a:rPr>
              <a:t>SPS as </a:t>
            </a:r>
            <a:r>
              <a:rPr lang="en-US" sz="2400" dirty="0" err="1" smtClean="0">
                <a:effectLst/>
              </a:rPr>
              <a:t>testbed</a:t>
            </a:r>
            <a:r>
              <a:rPr lang="en-US" sz="2400" dirty="0" smtClean="0">
                <a:effectLst/>
              </a:rPr>
              <a:t> fo</a:t>
            </a:r>
            <a:r>
              <a:rPr lang="en-US" sz="2400" dirty="0" smtClean="0"/>
              <a:t>r HL-LHC/HiLumi/LARP</a:t>
            </a:r>
            <a:r>
              <a:rPr lang="en-US" sz="2400" dirty="0" smtClean="0">
                <a:effectLst/>
              </a:rPr>
              <a:t> hardware</a:t>
            </a:r>
          </a:p>
          <a:p>
            <a:pPr lvl="1"/>
            <a:r>
              <a:rPr lang="en-US" sz="2400" dirty="0" smtClean="0"/>
              <a:t>Topic already discussed at recent workshops:</a:t>
            </a:r>
          </a:p>
          <a:p>
            <a:pPr lvl="2"/>
            <a:r>
              <a:rPr lang="en-US" sz="2000" dirty="0" smtClean="0"/>
              <a:t>Nicolo Biancacci and Y. </a:t>
            </a:r>
            <a:r>
              <a:rPr lang="en-US" sz="2000" dirty="0" smtClean="0"/>
              <a:t>Papaphilippou </a:t>
            </a:r>
            <a:r>
              <a:rPr lang="en-US" sz="2000" dirty="0" smtClean="0"/>
              <a:t>at KEK 2014</a:t>
            </a:r>
          </a:p>
          <a:p>
            <a:pPr lvl="2"/>
            <a:r>
              <a:rPr lang="en-US" sz="2000" dirty="0" smtClean="0"/>
              <a:t>Several talks at this workshop will also touch this subject</a:t>
            </a:r>
            <a:endParaRPr lang="en-US" sz="2000" dirty="0"/>
          </a:p>
          <a:p>
            <a:r>
              <a:rPr lang="en-US" sz="2400" dirty="0" smtClean="0">
                <a:effectLst/>
              </a:rPr>
              <a:t>Constraints of SPS:</a:t>
            </a:r>
          </a:p>
          <a:p>
            <a:pPr lvl="2"/>
            <a:r>
              <a:rPr lang="en-US" sz="2000" dirty="0" smtClean="0">
                <a:effectLst/>
              </a:rPr>
              <a:t>LHC beam performance should be maintained and even ramped up during run 2 and run </a:t>
            </a:r>
            <a:r>
              <a:rPr lang="en-US" sz="2000" dirty="0"/>
              <a:t>3 </a:t>
            </a:r>
            <a:r>
              <a:rPr lang="en-US" sz="2000" dirty="0" smtClean="0"/>
              <a:t>(e.g. with RF upgrade, </a:t>
            </a:r>
            <a:r>
              <a:rPr lang="en-US" sz="2000" dirty="0"/>
              <a:t>impedance </a:t>
            </a:r>
            <a:r>
              <a:rPr lang="en-US" sz="2000" dirty="0" smtClean="0">
                <a:effectLst/>
              </a:rPr>
              <a:t>reduction campaign) </a:t>
            </a:r>
          </a:p>
          <a:p>
            <a:pPr marL="457200" lvl="2" indent="0">
              <a:buNone/>
            </a:pPr>
            <a:r>
              <a:rPr lang="en-US" sz="2000" dirty="0">
                <a:sym typeface="Wingdings" panose="05000000000000000000" pitchFamily="2" charset="2"/>
              </a:rPr>
              <a:t>	</a:t>
            </a:r>
            <a:r>
              <a:rPr lang="en-US" sz="2000" dirty="0" smtClean="0">
                <a:effectLst/>
                <a:sym typeface="Wingdings" panose="05000000000000000000" pitchFamily="2" charset="2"/>
              </a:rPr>
              <a:t> </a:t>
            </a:r>
            <a:r>
              <a:rPr lang="en-US" sz="2000" dirty="0" smtClean="0">
                <a:solidFill>
                  <a:srgbClr val="FF0000"/>
                </a:solidFill>
                <a:effectLst/>
                <a:sym typeface="Wingdings" panose="05000000000000000000" pitchFamily="2" charset="2"/>
              </a:rPr>
              <a:t>tight requirements</a:t>
            </a:r>
            <a:r>
              <a:rPr lang="en-US" sz="2000" dirty="0" smtClean="0">
                <a:effectLst/>
                <a:sym typeface="Wingdings" panose="05000000000000000000" pitchFamily="2" charset="2"/>
              </a:rPr>
              <a:t> on aperture, vacuum and impedance </a:t>
            </a:r>
          </a:p>
          <a:p>
            <a:pPr marL="457200" lvl="2" indent="0">
              <a:buNone/>
            </a:pPr>
            <a:r>
              <a:rPr lang="en-US" sz="2000" dirty="0">
                <a:sym typeface="Wingdings" panose="05000000000000000000" pitchFamily="2" charset="2"/>
              </a:rPr>
              <a:t>	</a:t>
            </a:r>
            <a:r>
              <a:rPr lang="en-US" sz="2000" dirty="0" smtClean="0">
                <a:sym typeface="Wingdings" panose="05000000000000000000" pitchFamily="2" charset="2"/>
              </a:rPr>
              <a:t></a:t>
            </a:r>
            <a:r>
              <a:rPr lang="en-US" sz="2000" dirty="0" smtClean="0"/>
              <a:t>Test systems are not allowed </a:t>
            </a:r>
            <a:r>
              <a:rPr lang="en-US" sz="2000" dirty="0"/>
              <a:t>to put </a:t>
            </a:r>
            <a:r>
              <a:rPr lang="en-US" sz="2000" dirty="0">
                <a:solidFill>
                  <a:srgbClr val="FF0000"/>
                </a:solidFill>
              </a:rPr>
              <a:t>additional </a:t>
            </a:r>
            <a:r>
              <a:rPr lang="en-US" sz="2000" dirty="0" smtClean="0">
                <a:solidFill>
                  <a:srgbClr val="FF0000"/>
                </a:solidFill>
              </a:rPr>
              <a:t>constraints </a:t>
            </a:r>
            <a:r>
              <a:rPr lang="en-US" sz="2000" dirty="0"/>
              <a:t>(ex: </a:t>
            </a:r>
            <a:r>
              <a:rPr lang="en-US" sz="2000" dirty="0" smtClean="0"/>
              <a:t>			COLDEX </a:t>
            </a:r>
            <a:r>
              <a:rPr lang="en-US" sz="2000" dirty="0"/>
              <a:t>was taken out last month following an alignment issue</a:t>
            </a:r>
            <a:r>
              <a:rPr lang="en-US" sz="2000" dirty="0" smtClean="0"/>
              <a:t>).</a:t>
            </a:r>
          </a:p>
          <a:p>
            <a:pPr marL="457200" lvl="2" indent="0">
              <a:buNone/>
            </a:pPr>
            <a:r>
              <a:rPr lang="en-US" sz="2000" dirty="0"/>
              <a:t>	</a:t>
            </a:r>
            <a:r>
              <a:rPr lang="en-US" sz="2000" dirty="0" smtClean="0">
                <a:sym typeface="Wingdings" panose="05000000000000000000" pitchFamily="2" charset="2"/>
              </a:rPr>
              <a:t> </a:t>
            </a:r>
            <a:r>
              <a:rPr lang="en-US" sz="2000" dirty="0" smtClean="0">
                <a:solidFill>
                  <a:srgbClr val="FF0000"/>
                </a:solidFill>
                <a:sym typeface="Wingdings" panose="05000000000000000000" pitchFamily="2" charset="2"/>
              </a:rPr>
              <a:t>space competition </a:t>
            </a:r>
            <a:r>
              <a:rPr lang="en-US" sz="2000" dirty="0" smtClean="0">
                <a:sym typeface="Wingdings" panose="05000000000000000000" pitchFamily="2" charset="2"/>
              </a:rPr>
              <a:t>with consolidation/upgrade projects (ex: the  		choice of LSS5 for both the new dump and crab cavities).</a:t>
            </a:r>
            <a:endParaRPr lang="en-US" sz="2000" dirty="0" smtClean="0">
              <a:effectLst/>
            </a:endParaRPr>
          </a:p>
          <a:p>
            <a:pPr lvl="2"/>
            <a:r>
              <a:rPr lang="en-US" sz="2000" dirty="0" smtClean="0"/>
              <a:t>Should be done in parallel with the Fixed target physics program and the studies to improve the performance of the LHC beams (LIU).</a:t>
            </a:r>
          </a:p>
          <a:p>
            <a:pPr marL="457200" lvl="2" indent="0">
              <a:buNone/>
            </a:pPr>
            <a:r>
              <a:rPr lang="en-US" sz="2000" dirty="0"/>
              <a:t>	</a:t>
            </a:r>
            <a:r>
              <a:rPr lang="en-US" sz="2000" dirty="0" smtClean="0">
                <a:sym typeface="Wingdings" panose="05000000000000000000" pitchFamily="2" charset="2"/>
              </a:rPr>
              <a:t> </a:t>
            </a:r>
            <a:r>
              <a:rPr lang="en-US" sz="2000" dirty="0" smtClean="0">
                <a:solidFill>
                  <a:srgbClr val="FF0000"/>
                </a:solidFill>
                <a:sym typeface="Wingdings" panose="05000000000000000000" pitchFamily="2" charset="2"/>
              </a:rPr>
              <a:t>time for dedicated MDs </a:t>
            </a:r>
            <a:r>
              <a:rPr lang="en-US" sz="2000" dirty="0" smtClean="0">
                <a:sym typeface="Wingdings" panose="05000000000000000000" pitchFamily="2" charset="2"/>
              </a:rPr>
              <a:t>is (very) limited.</a:t>
            </a:r>
            <a:endParaRPr lang="en-US" sz="2000" dirty="0" smtClean="0"/>
          </a:p>
          <a:p>
            <a:pPr lvl="2"/>
            <a:endParaRPr lang="en-US" sz="2000" dirty="0">
              <a:effectLst/>
            </a:endParaRPr>
          </a:p>
        </p:txBody>
      </p:sp>
      <p:sp>
        <p:nvSpPr>
          <p:cNvPr id="5" name="Slide Number Placeholder 4"/>
          <p:cNvSpPr>
            <a:spLocks noGrp="1"/>
          </p:cNvSpPr>
          <p:nvPr>
            <p:ph type="sldNum" sz="quarter" idx="12"/>
          </p:nvPr>
        </p:nvSpPr>
        <p:spPr/>
        <p:txBody>
          <a:bodyPr/>
          <a:lstStyle/>
          <a:p>
            <a:fld id="{0FA004B2-1541-5046-B6F2-22AF56585712}" type="slidenum">
              <a:rPr lang="en-US" smtClean="0"/>
              <a:t>2</a:t>
            </a:fld>
            <a:endParaRPr lang="en-US"/>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361183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25" y="123894"/>
            <a:ext cx="8850584" cy="440550"/>
          </a:xfrm>
        </p:spPr>
        <p:txBody>
          <a:bodyPr>
            <a:noAutofit/>
          </a:bodyPr>
          <a:lstStyle/>
          <a:p>
            <a:r>
              <a:rPr lang="en-GB" sz="6000" dirty="0" smtClean="0"/>
              <a:t>Optics at the SPS wires</a:t>
            </a:r>
            <a:endParaRPr lang="en-GB" sz="6000" dirty="0"/>
          </a:p>
        </p:txBody>
      </p:sp>
      <p:sp>
        <p:nvSpPr>
          <p:cNvPr id="6" name="Date Placeholder 5"/>
          <p:cNvSpPr>
            <a:spLocks noGrp="1"/>
          </p:cNvSpPr>
          <p:nvPr>
            <p:ph type="dt" sz="half" idx="12"/>
          </p:nvPr>
        </p:nvSpPr>
        <p:spPr/>
        <p:txBody>
          <a:bodyPr/>
          <a:lstStyle/>
          <a:p>
            <a:pPr>
              <a:defRPr/>
            </a:pPr>
            <a:r>
              <a:rPr lang="en-US">
                <a:solidFill>
                  <a:srgbClr val="000000"/>
                </a:solidFill>
              </a:rPr>
              <a:t>12/05/2015</a:t>
            </a:r>
            <a:endParaRPr lang="en-US" dirty="0">
              <a:solidFill>
                <a:srgbClr val="000000"/>
              </a:solidFill>
            </a:endParaRPr>
          </a:p>
        </p:txBody>
      </p:sp>
      <p:sp>
        <p:nvSpPr>
          <p:cNvPr id="7" name="Footer Placeholder 6"/>
          <p:cNvSpPr>
            <a:spLocks noGrp="1"/>
          </p:cNvSpPr>
          <p:nvPr>
            <p:ph type="ftr" sz="quarter" idx="10"/>
          </p:nvPr>
        </p:nvSpPr>
        <p:spPr/>
        <p:txBody>
          <a:bodyPr/>
          <a:lstStyle/>
          <a:p>
            <a:pPr>
              <a:defRPr/>
            </a:pPr>
            <a:r>
              <a:rPr lang="en-US">
                <a:solidFill>
                  <a:srgbClr val="000000"/>
                </a:solidFill>
              </a:rPr>
              <a:t>Y. Papaphilippou - HL-LHC LARP 2015 meeting</a:t>
            </a:r>
          </a:p>
        </p:txBody>
      </p:sp>
      <p:sp>
        <p:nvSpPr>
          <p:cNvPr id="8" name="Slide Number Placeholder 7"/>
          <p:cNvSpPr>
            <a:spLocks noGrp="1"/>
          </p:cNvSpPr>
          <p:nvPr>
            <p:ph type="sldNum" sz="quarter" idx="11"/>
          </p:nvPr>
        </p:nvSpPr>
        <p:spPr/>
        <p:txBody>
          <a:bodyPr/>
          <a:lstStyle/>
          <a:p>
            <a:pPr>
              <a:defRPr/>
            </a:pPr>
            <a:fld id="{7FAEB134-6EA8-5E45-B122-58ED561A2D3B}" type="slidenum">
              <a:rPr lang="en-US" smtClean="0">
                <a:solidFill>
                  <a:srgbClr val="000000"/>
                </a:solidFill>
              </a:rPr>
              <a:pPr>
                <a:defRPr/>
              </a:pPr>
              <a:t>20</a:t>
            </a:fld>
            <a:endParaRPr lang="en-US">
              <a:solidFill>
                <a:srgbClr val="000000"/>
              </a:solidFill>
            </a:endParaRPr>
          </a:p>
        </p:txBody>
      </p:sp>
      <p:sp>
        <p:nvSpPr>
          <p:cNvPr id="10" name="Content Placeholder 2"/>
          <p:cNvSpPr txBox="1">
            <a:spLocks/>
          </p:cNvSpPr>
          <p:nvPr/>
        </p:nvSpPr>
        <p:spPr bwMode="auto">
          <a:xfrm>
            <a:off x="0" y="4004909"/>
            <a:ext cx="4586922" cy="24582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1313" indent="-341313" algn="l" rtl="0" eaLnBrk="0" fontAlgn="base" hangingPunct="0">
              <a:spcBef>
                <a:spcPct val="20000"/>
              </a:spcBef>
              <a:spcAft>
                <a:spcPct val="0"/>
              </a:spcAft>
              <a:buClr>
                <a:schemeClr val="bg2"/>
              </a:buClr>
              <a:buSzPct val="75000"/>
              <a:buFont typeface="Wingdings" charset="2"/>
              <a:buChar char="n"/>
              <a:defRPr sz="3200">
                <a:solidFill>
                  <a:schemeClr val="tx1"/>
                </a:solidFill>
                <a:latin typeface="+mn-lt"/>
                <a:ea typeface="ＭＳ Ｐゴシック" pitchFamily="22" charset="-128"/>
                <a:cs typeface="ＭＳ Ｐゴシック" pitchFamily="22" charset="-128"/>
              </a:defRPr>
            </a:lvl1pPr>
            <a:lvl2pPr marL="741363" indent="-284163"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mn-lt"/>
                <a:ea typeface="ＭＳ Ｐゴシック" pitchFamily="22" charset="-128"/>
              </a:defRPr>
            </a:lvl2pPr>
            <a:lvl3pPr marL="1141413" indent="-227013"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ea typeface="ＭＳ Ｐゴシック" pitchFamily="22" charset="-128"/>
              </a:defRPr>
            </a:lvl3pPr>
            <a:lvl4pPr marL="1598613" indent="-227013"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ea typeface="ＭＳ Ｐゴシック" pitchFamily="22" charset="-128"/>
              </a:defRPr>
            </a:lvl4pPr>
            <a:lvl5pPr marL="2055813" indent="-227013" algn="l" rtl="0" eaLnBrk="0" fontAlgn="base" hangingPunct="0">
              <a:spcBef>
                <a:spcPct val="20000"/>
              </a:spcBef>
              <a:spcAft>
                <a:spcPct val="0"/>
              </a:spcAft>
              <a:buClr>
                <a:schemeClr val="bg2"/>
              </a:buClr>
              <a:buFont typeface="Wingdings" charset="2"/>
              <a:buChar char="§"/>
              <a:defRPr sz="2000">
                <a:solidFill>
                  <a:schemeClr val="tx1"/>
                </a:solidFill>
                <a:latin typeface="+mn-lt"/>
                <a:ea typeface="ＭＳ Ｐゴシック" pitchFamily="22"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defTabSz="914400">
              <a:buClr>
                <a:srgbClr val="00007D"/>
              </a:buClr>
            </a:pPr>
            <a:r>
              <a:rPr lang="en-US" kern="0" dirty="0" smtClean="0">
                <a:solidFill>
                  <a:srgbClr val="000000"/>
                </a:solidFill>
              </a:rPr>
              <a:t>Q26 </a:t>
            </a:r>
            <a:r>
              <a:rPr lang="en-US" kern="0" dirty="0">
                <a:solidFill>
                  <a:srgbClr val="000000"/>
                </a:solidFill>
              </a:rPr>
              <a:t>optics</a:t>
            </a:r>
            <a:r>
              <a:rPr lang="el-GR" kern="0" dirty="0">
                <a:solidFill>
                  <a:srgbClr val="000000"/>
                </a:solidFill>
              </a:rPr>
              <a:t> (</a:t>
            </a:r>
            <a:r>
              <a:rPr lang="en-US" kern="0" dirty="0">
                <a:solidFill>
                  <a:srgbClr val="000000"/>
                </a:solidFill>
              </a:rPr>
              <a:t>nominal for </a:t>
            </a:r>
            <a:r>
              <a:rPr lang="en-US" kern="0" dirty="0" smtClean="0">
                <a:solidFill>
                  <a:srgbClr val="000000"/>
                </a:solidFill>
              </a:rPr>
              <a:t>FT beam)</a:t>
            </a:r>
          </a:p>
          <a:p>
            <a:pPr lvl="1" defTabSz="914400">
              <a:buClr>
                <a:srgbClr val="00007D"/>
              </a:buClr>
            </a:pPr>
            <a:r>
              <a:rPr lang="el-GR" b="1" kern="0" dirty="0">
                <a:solidFill>
                  <a:srgbClr val="3366FF"/>
                </a:solidFill>
                <a:latin typeface="Times"/>
                <a:cs typeface="Times"/>
              </a:rPr>
              <a:t>β</a:t>
            </a:r>
            <a:r>
              <a:rPr lang="en-US" b="1" kern="0" baseline="-25000" dirty="0">
                <a:solidFill>
                  <a:srgbClr val="3366FF"/>
                </a:solidFill>
              </a:rPr>
              <a:t>x</a:t>
            </a:r>
            <a:r>
              <a:rPr lang="en-US" b="1" kern="0" dirty="0">
                <a:solidFill>
                  <a:srgbClr val="3366FF"/>
                </a:solidFill>
              </a:rPr>
              <a:t> ~</a:t>
            </a:r>
            <a:r>
              <a:rPr lang="el-GR" b="1" kern="0" dirty="0">
                <a:solidFill>
                  <a:srgbClr val="3366FF"/>
                </a:solidFill>
              </a:rPr>
              <a:t>53</a:t>
            </a:r>
            <a:r>
              <a:rPr lang="en-US" b="1" kern="0" dirty="0">
                <a:solidFill>
                  <a:srgbClr val="3366FF"/>
                </a:solidFill>
              </a:rPr>
              <a:t>m</a:t>
            </a:r>
            <a:r>
              <a:rPr lang="en-US" kern="0" dirty="0">
                <a:solidFill>
                  <a:srgbClr val="000000"/>
                </a:solidFill>
              </a:rPr>
              <a:t>, </a:t>
            </a:r>
            <a:r>
              <a:rPr lang="el-GR" b="1" kern="0" dirty="0">
                <a:solidFill>
                  <a:srgbClr val="FF0000"/>
                </a:solidFill>
                <a:latin typeface="Times"/>
                <a:cs typeface="Times"/>
              </a:rPr>
              <a:t>β</a:t>
            </a:r>
            <a:r>
              <a:rPr lang="en-US" b="1" kern="0" baseline="-25000" dirty="0">
                <a:solidFill>
                  <a:srgbClr val="FF0000"/>
                </a:solidFill>
              </a:rPr>
              <a:t>y</a:t>
            </a:r>
            <a:r>
              <a:rPr lang="en-US" b="1" kern="0" dirty="0">
                <a:solidFill>
                  <a:srgbClr val="FF0000"/>
                </a:solidFill>
              </a:rPr>
              <a:t> ~45m</a:t>
            </a:r>
            <a:r>
              <a:rPr lang="en-US" kern="0" dirty="0">
                <a:solidFill>
                  <a:srgbClr val="000000"/>
                </a:solidFill>
              </a:rPr>
              <a:t>,</a:t>
            </a:r>
            <a:r>
              <a:rPr lang="en-US" kern="0" dirty="0">
                <a:solidFill>
                  <a:srgbClr val="008000"/>
                </a:solidFill>
              </a:rPr>
              <a:t> </a:t>
            </a:r>
            <a:r>
              <a:rPr lang="en-US" b="1" kern="0" dirty="0" err="1">
                <a:solidFill>
                  <a:srgbClr val="008000"/>
                </a:solidFill>
              </a:rPr>
              <a:t>D</a:t>
            </a:r>
            <a:r>
              <a:rPr lang="en-US" b="1" kern="0" baseline="-25000" dirty="0" err="1">
                <a:solidFill>
                  <a:srgbClr val="008000"/>
                </a:solidFill>
              </a:rPr>
              <a:t>x</a:t>
            </a:r>
            <a:r>
              <a:rPr lang="en-US" b="1" kern="0" dirty="0">
                <a:solidFill>
                  <a:srgbClr val="008000"/>
                </a:solidFill>
              </a:rPr>
              <a:t>~-</a:t>
            </a:r>
            <a:r>
              <a:rPr lang="en-US" b="1" kern="0" dirty="0" smtClean="0">
                <a:solidFill>
                  <a:srgbClr val="008000"/>
                </a:solidFill>
              </a:rPr>
              <a:t>0.65m</a:t>
            </a:r>
            <a:endParaRPr lang="en-US" b="1" kern="0" dirty="0">
              <a:solidFill>
                <a:srgbClr val="FF0000"/>
              </a:solidFill>
            </a:endParaRPr>
          </a:p>
        </p:txBody>
      </p:sp>
      <p:pic>
        <p:nvPicPr>
          <p:cNvPr id="9" name="Picture 8"/>
          <p:cNvPicPr>
            <a:picLocks noChangeAspect="1"/>
          </p:cNvPicPr>
          <p:nvPr/>
        </p:nvPicPr>
        <p:blipFill rotWithShape="1">
          <a:blip r:embed="rId2"/>
          <a:srcRect r="8247"/>
          <a:stretch/>
        </p:blipFill>
        <p:spPr>
          <a:xfrm>
            <a:off x="-1" y="750812"/>
            <a:ext cx="4586923" cy="3053175"/>
          </a:xfrm>
          <a:prstGeom prst="rect">
            <a:avLst/>
          </a:prstGeom>
        </p:spPr>
      </p:pic>
      <p:pic>
        <p:nvPicPr>
          <p:cNvPr id="16" name="Picture 15"/>
          <p:cNvPicPr>
            <a:picLocks noChangeAspect="1"/>
          </p:cNvPicPr>
          <p:nvPr/>
        </p:nvPicPr>
        <p:blipFill rotWithShape="1">
          <a:blip r:embed="rId3"/>
          <a:srcRect l="6560"/>
          <a:stretch/>
        </p:blipFill>
        <p:spPr>
          <a:xfrm>
            <a:off x="4472728" y="750812"/>
            <a:ext cx="4671271" cy="3053176"/>
          </a:xfrm>
          <a:prstGeom prst="rect">
            <a:avLst/>
          </a:prstGeom>
        </p:spPr>
      </p:pic>
      <p:sp>
        <p:nvSpPr>
          <p:cNvPr id="19" name="Rectangle 18"/>
          <p:cNvSpPr/>
          <p:nvPr/>
        </p:nvSpPr>
        <p:spPr>
          <a:xfrm>
            <a:off x="2004089" y="727244"/>
            <a:ext cx="794984" cy="523220"/>
          </a:xfrm>
          <a:prstGeom prst="rect">
            <a:avLst/>
          </a:prstGeom>
        </p:spPr>
        <p:txBody>
          <a:bodyPr wrap="none">
            <a:spAutoFit/>
          </a:bodyPr>
          <a:lstStyle/>
          <a:p>
            <a:pPr algn="ctr"/>
            <a:r>
              <a:rPr lang="en-US" sz="2800" b="1" dirty="0">
                <a:solidFill>
                  <a:srgbClr val="17375E"/>
                </a:solidFill>
                <a:latin typeface="Calibri" charset="0"/>
              </a:rPr>
              <a:t>Q26</a:t>
            </a:r>
          </a:p>
        </p:txBody>
      </p:sp>
      <p:sp>
        <p:nvSpPr>
          <p:cNvPr id="20" name="Rectangle 19"/>
          <p:cNvSpPr/>
          <p:nvPr/>
        </p:nvSpPr>
        <p:spPr>
          <a:xfrm>
            <a:off x="6209540" y="740340"/>
            <a:ext cx="794984" cy="523220"/>
          </a:xfrm>
          <a:prstGeom prst="rect">
            <a:avLst/>
          </a:prstGeom>
        </p:spPr>
        <p:txBody>
          <a:bodyPr wrap="none">
            <a:spAutoFit/>
          </a:bodyPr>
          <a:lstStyle/>
          <a:p>
            <a:pPr algn="ctr"/>
            <a:r>
              <a:rPr lang="en-US" sz="2800" b="1" dirty="0">
                <a:solidFill>
                  <a:srgbClr val="17375E"/>
                </a:solidFill>
                <a:latin typeface="Calibri" charset="0"/>
              </a:rPr>
              <a:t>Q20</a:t>
            </a:r>
          </a:p>
        </p:txBody>
      </p:sp>
      <p:sp>
        <p:nvSpPr>
          <p:cNvPr id="23" name="Rectangle 22"/>
          <p:cNvSpPr/>
          <p:nvPr/>
        </p:nvSpPr>
        <p:spPr bwMode="auto">
          <a:xfrm>
            <a:off x="3321391" y="3207179"/>
            <a:ext cx="358189" cy="260482"/>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a:solidFill>
                <a:srgbClr val="000000"/>
              </a:solidFill>
              <a:latin typeface="Arial" charset="0"/>
            </a:endParaRPr>
          </a:p>
        </p:txBody>
      </p:sp>
      <p:sp>
        <p:nvSpPr>
          <p:cNvPr id="24" name="Rectangle 23"/>
          <p:cNvSpPr/>
          <p:nvPr/>
        </p:nvSpPr>
        <p:spPr bwMode="auto">
          <a:xfrm>
            <a:off x="2881797" y="3213055"/>
            <a:ext cx="358189" cy="260482"/>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a:solidFill>
                <a:srgbClr val="000000"/>
              </a:solidFill>
              <a:latin typeface="Arial" charset="0"/>
            </a:endParaRPr>
          </a:p>
        </p:txBody>
      </p:sp>
      <p:sp>
        <p:nvSpPr>
          <p:cNvPr id="25" name="Rectangle 24"/>
          <p:cNvSpPr/>
          <p:nvPr/>
        </p:nvSpPr>
        <p:spPr>
          <a:xfrm>
            <a:off x="2859879" y="2837847"/>
            <a:ext cx="788009" cy="369332"/>
          </a:xfrm>
          <a:prstGeom prst="rect">
            <a:avLst/>
          </a:prstGeom>
        </p:spPr>
        <p:txBody>
          <a:bodyPr wrap="none">
            <a:spAutoFit/>
          </a:bodyPr>
          <a:lstStyle/>
          <a:p>
            <a:pPr algn="ctr"/>
            <a:r>
              <a:rPr lang="en-US" b="1" dirty="0">
                <a:solidFill>
                  <a:srgbClr val="17375E"/>
                </a:solidFill>
                <a:latin typeface="Calibri" charset="0"/>
              </a:rPr>
              <a:t>BBLR2</a:t>
            </a:r>
          </a:p>
        </p:txBody>
      </p:sp>
      <p:sp>
        <p:nvSpPr>
          <p:cNvPr id="30" name="Rectangle 29"/>
          <p:cNvSpPr/>
          <p:nvPr/>
        </p:nvSpPr>
        <p:spPr bwMode="auto">
          <a:xfrm>
            <a:off x="7444118" y="3207179"/>
            <a:ext cx="358189" cy="260482"/>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a:solidFill>
                <a:srgbClr val="000000"/>
              </a:solidFill>
              <a:latin typeface="Arial" charset="0"/>
            </a:endParaRPr>
          </a:p>
        </p:txBody>
      </p:sp>
      <p:sp>
        <p:nvSpPr>
          <p:cNvPr id="31" name="Rectangle 30"/>
          <p:cNvSpPr/>
          <p:nvPr/>
        </p:nvSpPr>
        <p:spPr bwMode="auto">
          <a:xfrm>
            <a:off x="7004524" y="3213055"/>
            <a:ext cx="358189" cy="260482"/>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a:solidFill>
                <a:srgbClr val="000000"/>
              </a:solidFill>
              <a:latin typeface="Arial" charset="0"/>
            </a:endParaRPr>
          </a:p>
        </p:txBody>
      </p:sp>
      <p:sp>
        <p:nvSpPr>
          <p:cNvPr id="32" name="Rectangle 31"/>
          <p:cNvSpPr/>
          <p:nvPr/>
        </p:nvSpPr>
        <p:spPr>
          <a:xfrm>
            <a:off x="6982606" y="2837847"/>
            <a:ext cx="788009" cy="369332"/>
          </a:xfrm>
          <a:prstGeom prst="rect">
            <a:avLst/>
          </a:prstGeom>
        </p:spPr>
        <p:txBody>
          <a:bodyPr wrap="none">
            <a:spAutoFit/>
          </a:bodyPr>
          <a:lstStyle/>
          <a:p>
            <a:pPr algn="ctr"/>
            <a:r>
              <a:rPr lang="en-US" b="1" dirty="0">
                <a:solidFill>
                  <a:srgbClr val="17375E"/>
                </a:solidFill>
                <a:latin typeface="Calibri" charset="0"/>
              </a:rPr>
              <a:t>BBLR2</a:t>
            </a:r>
          </a:p>
        </p:txBody>
      </p:sp>
      <p:sp>
        <p:nvSpPr>
          <p:cNvPr id="33" name="Content Placeholder 2"/>
          <p:cNvSpPr txBox="1">
            <a:spLocks/>
          </p:cNvSpPr>
          <p:nvPr/>
        </p:nvSpPr>
        <p:spPr bwMode="auto">
          <a:xfrm>
            <a:off x="4557077" y="4004909"/>
            <a:ext cx="4586922" cy="24582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1313" indent="-341313" algn="l" rtl="0" eaLnBrk="0" fontAlgn="base" hangingPunct="0">
              <a:spcBef>
                <a:spcPct val="20000"/>
              </a:spcBef>
              <a:spcAft>
                <a:spcPct val="0"/>
              </a:spcAft>
              <a:buClr>
                <a:schemeClr val="bg2"/>
              </a:buClr>
              <a:buSzPct val="75000"/>
              <a:buFont typeface="Wingdings" charset="2"/>
              <a:buChar char="n"/>
              <a:defRPr sz="3200">
                <a:solidFill>
                  <a:schemeClr val="tx1"/>
                </a:solidFill>
                <a:latin typeface="+mn-lt"/>
                <a:ea typeface="ＭＳ Ｐゴシック" pitchFamily="22" charset="-128"/>
                <a:cs typeface="ＭＳ Ｐゴシック" pitchFamily="22" charset="-128"/>
              </a:defRPr>
            </a:lvl1pPr>
            <a:lvl2pPr marL="741363" indent="-284163"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mn-lt"/>
                <a:ea typeface="ＭＳ Ｐゴシック" pitchFamily="22" charset="-128"/>
              </a:defRPr>
            </a:lvl2pPr>
            <a:lvl3pPr marL="1141413" indent="-227013"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ea typeface="ＭＳ Ｐゴシック" pitchFamily="22" charset="-128"/>
              </a:defRPr>
            </a:lvl3pPr>
            <a:lvl4pPr marL="1598613" indent="-227013"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ea typeface="ＭＳ Ｐゴシック" pitchFamily="22" charset="-128"/>
              </a:defRPr>
            </a:lvl4pPr>
            <a:lvl5pPr marL="2055813" indent="-227013" algn="l" rtl="0" eaLnBrk="0" fontAlgn="base" hangingPunct="0">
              <a:spcBef>
                <a:spcPct val="20000"/>
              </a:spcBef>
              <a:spcAft>
                <a:spcPct val="0"/>
              </a:spcAft>
              <a:buClr>
                <a:schemeClr val="bg2"/>
              </a:buClr>
              <a:buFont typeface="Wingdings" charset="2"/>
              <a:buChar char="§"/>
              <a:defRPr sz="2000">
                <a:solidFill>
                  <a:schemeClr val="tx1"/>
                </a:solidFill>
                <a:latin typeface="+mn-lt"/>
                <a:ea typeface="ＭＳ Ｐゴシック" pitchFamily="22"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defTabSz="914400">
              <a:buClr>
                <a:srgbClr val="00007D"/>
              </a:buClr>
            </a:pPr>
            <a:r>
              <a:rPr lang="en-US" kern="0" dirty="0" smtClean="0">
                <a:solidFill>
                  <a:srgbClr val="000000"/>
                </a:solidFill>
              </a:rPr>
              <a:t>Q2</a:t>
            </a:r>
            <a:r>
              <a:rPr lang="el-GR" kern="0" dirty="0" smtClean="0">
                <a:solidFill>
                  <a:srgbClr val="000000"/>
                </a:solidFill>
              </a:rPr>
              <a:t>0</a:t>
            </a:r>
            <a:r>
              <a:rPr lang="en-US" kern="0" dirty="0" smtClean="0">
                <a:solidFill>
                  <a:srgbClr val="000000"/>
                </a:solidFill>
              </a:rPr>
              <a:t> optics</a:t>
            </a:r>
            <a:r>
              <a:rPr lang="el-GR" kern="0" dirty="0" smtClean="0">
                <a:solidFill>
                  <a:srgbClr val="000000"/>
                </a:solidFill>
              </a:rPr>
              <a:t> (</a:t>
            </a:r>
            <a:r>
              <a:rPr lang="en-US" kern="0" dirty="0" smtClean="0">
                <a:solidFill>
                  <a:srgbClr val="000000"/>
                </a:solidFill>
              </a:rPr>
              <a:t>nominal for LHC beam)</a:t>
            </a:r>
          </a:p>
          <a:p>
            <a:pPr lvl="1" defTabSz="914400">
              <a:buClr>
                <a:srgbClr val="00007D"/>
              </a:buClr>
            </a:pPr>
            <a:r>
              <a:rPr lang="el-GR" b="1" kern="0" dirty="0">
                <a:solidFill>
                  <a:srgbClr val="3366FF"/>
                </a:solidFill>
                <a:latin typeface="Times"/>
                <a:cs typeface="Times"/>
              </a:rPr>
              <a:t>β</a:t>
            </a:r>
            <a:r>
              <a:rPr lang="en-US" b="1" kern="0" baseline="-25000" dirty="0" smtClean="0">
                <a:solidFill>
                  <a:srgbClr val="3366FF"/>
                </a:solidFill>
              </a:rPr>
              <a:t>x</a:t>
            </a:r>
            <a:r>
              <a:rPr lang="en-US" b="1" kern="0" dirty="0" smtClean="0">
                <a:solidFill>
                  <a:srgbClr val="3366FF"/>
                </a:solidFill>
              </a:rPr>
              <a:t> ~</a:t>
            </a:r>
            <a:r>
              <a:rPr lang="en-US" b="1" kern="0" dirty="0">
                <a:solidFill>
                  <a:srgbClr val="3366FF"/>
                </a:solidFill>
              </a:rPr>
              <a:t>6</a:t>
            </a:r>
            <a:r>
              <a:rPr lang="el-GR" b="1" kern="0" dirty="0" smtClean="0">
                <a:solidFill>
                  <a:srgbClr val="3366FF"/>
                </a:solidFill>
              </a:rPr>
              <a:t>3</a:t>
            </a:r>
            <a:r>
              <a:rPr lang="en-US" b="1" kern="0" dirty="0" smtClean="0">
                <a:solidFill>
                  <a:srgbClr val="3366FF"/>
                </a:solidFill>
              </a:rPr>
              <a:t>m</a:t>
            </a:r>
            <a:r>
              <a:rPr lang="en-US" kern="0" dirty="0" smtClean="0">
                <a:solidFill>
                  <a:srgbClr val="000000"/>
                </a:solidFill>
              </a:rPr>
              <a:t>, </a:t>
            </a:r>
            <a:r>
              <a:rPr lang="el-GR" b="1" kern="0" dirty="0" smtClean="0">
                <a:solidFill>
                  <a:srgbClr val="FF0000"/>
                </a:solidFill>
                <a:latin typeface="Times"/>
                <a:cs typeface="Times"/>
              </a:rPr>
              <a:t>β</a:t>
            </a:r>
            <a:r>
              <a:rPr lang="en-US" b="1" kern="0" baseline="-25000" dirty="0" smtClean="0">
                <a:solidFill>
                  <a:srgbClr val="FF0000"/>
                </a:solidFill>
              </a:rPr>
              <a:t>y</a:t>
            </a:r>
            <a:r>
              <a:rPr lang="en-US" b="1" kern="0" dirty="0" smtClean="0">
                <a:solidFill>
                  <a:srgbClr val="FF0000"/>
                </a:solidFill>
              </a:rPr>
              <a:t> ~55m</a:t>
            </a:r>
            <a:r>
              <a:rPr lang="en-US" kern="0" dirty="0" smtClean="0">
                <a:solidFill>
                  <a:srgbClr val="000000"/>
                </a:solidFill>
              </a:rPr>
              <a:t>,</a:t>
            </a:r>
            <a:r>
              <a:rPr lang="en-US" kern="0" dirty="0" smtClean="0">
                <a:solidFill>
                  <a:srgbClr val="008000"/>
                </a:solidFill>
              </a:rPr>
              <a:t> </a:t>
            </a:r>
            <a:r>
              <a:rPr lang="en-US" b="1" kern="0" dirty="0" err="1" smtClean="0">
                <a:solidFill>
                  <a:srgbClr val="008000"/>
                </a:solidFill>
              </a:rPr>
              <a:t>D</a:t>
            </a:r>
            <a:r>
              <a:rPr lang="en-US" b="1" kern="0" baseline="-25000" dirty="0" err="1" smtClean="0">
                <a:solidFill>
                  <a:srgbClr val="008000"/>
                </a:solidFill>
              </a:rPr>
              <a:t>x</a:t>
            </a:r>
            <a:r>
              <a:rPr lang="en-US" b="1" kern="0" dirty="0" smtClean="0">
                <a:solidFill>
                  <a:srgbClr val="008000"/>
                </a:solidFill>
              </a:rPr>
              <a:t>~-0.75m</a:t>
            </a:r>
            <a:endParaRPr lang="en-US" b="1" kern="0" dirty="0" smtClean="0">
              <a:solidFill>
                <a:srgbClr val="FF0000"/>
              </a:solidFill>
            </a:endParaRPr>
          </a:p>
        </p:txBody>
      </p:sp>
    </p:spTree>
    <p:extLst>
      <p:ext uri="{BB962C8B-B14F-4D97-AF65-F5344CB8AC3E}">
        <p14:creationId xmlns:p14="http://schemas.microsoft.com/office/powerpoint/2010/main" val="952287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25" y="123894"/>
            <a:ext cx="8850584" cy="440550"/>
          </a:xfrm>
        </p:spPr>
        <p:txBody>
          <a:bodyPr>
            <a:noAutofit/>
          </a:bodyPr>
          <a:lstStyle/>
          <a:p>
            <a:r>
              <a:rPr lang="en-GB" sz="6000" dirty="0" smtClean="0"/>
              <a:t>SPS wire calibration</a:t>
            </a:r>
            <a:endParaRPr lang="en-GB" sz="6000" dirty="0"/>
          </a:p>
        </p:txBody>
      </p:sp>
      <p:sp>
        <p:nvSpPr>
          <p:cNvPr id="6" name="Date Placeholder 5"/>
          <p:cNvSpPr>
            <a:spLocks noGrp="1"/>
          </p:cNvSpPr>
          <p:nvPr>
            <p:ph type="dt" sz="half" idx="12"/>
          </p:nvPr>
        </p:nvSpPr>
        <p:spPr/>
        <p:txBody>
          <a:bodyPr/>
          <a:lstStyle/>
          <a:p>
            <a:pPr>
              <a:defRPr/>
            </a:pPr>
            <a:r>
              <a:rPr lang="en-US">
                <a:solidFill>
                  <a:srgbClr val="000000"/>
                </a:solidFill>
              </a:rPr>
              <a:t>12/05/2015</a:t>
            </a:r>
            <a:endParaRPr lang="en-US" dirty="0">
              <a:solidFill>
                <a:srgbClr val="000000"/>
              </a:solidFill>
            </a:endParaRPr>
          </a:p>
        </p:txBody>
      </p:sp>
      <p:sp>
        <p:nvSpPr>
          <p:cNvPr id="7" name="Footer Placeholder 6"/>
          <p:cNvSpPr>
            <a:spLocks noGrp="1"/>
          </p:cNvSpPr>
          <p:nvPr>
            <p:ph type="ftr" sz="quarter" idx="10"/>
          </p:nvPr>
        </p:nvSpPr>
        <p:spPr/>
        <p:txBody>
          <a:bodyPr/>
          <a:lstStyle/>
          <a:p>
            <a:pPr>
              <a:defRPr/>
            </a:pPr>
            <a:r>
              <a:rPr lang="en-US">
                <a:solidFill>
                  <a:srgbClr val="000000"/>
                </a:solidFill>
              </a:rPr>
              <a:t>Y. Papaphilippou - HL-LHC LARP 2015 meeting</a:t>
            </a:r>
          </a:p>
        </p:txBody>
      </p:sp>
      <p:sp>
        <p:nvSpPr>
          <p:cNvPr id="8" name="Slide Number Placeholder 7"/>
          <p:cNvSpPr>
            <a:spLocks noGrp="1"/>
          </p:cNvSpPr>
          <p:nvPr>
            <p:ph type="sldNum" sz="quarter" idx="11"/>
          </p:nvPr>
        </p:nvSpPr>
        <p:spPr/>
        <p:txBody>
          <a:bodyPr/>
          <a:lstStyle/>
          <a:p>
            <a:pPr>
              <a:defRPr/>
            </a:pPr>
            <a:fld id="{7FAEB134-6EA8-5E45-B122-58ED561A2D3B}" type="slidenum">
              <a:rPr lang="en-US" smtClean="0">
                <a:solidFill>
                  <a:srgbClr val="000000"/>
                </a:solidFill>
              </a:rPr>
              <a:pPr>
                <a:defRPr/>
              </a:pPr>
              <a:t>21</a:t>
            </a:fld>
            <a:endParaRPr lang="en-US">
              <a:solidFill>
                <a:srgbClr val="000000"/>
              </a:solidFill>
            </a:endParaRPr>
          </a:p>
        </p:txBody>
      </p:sp>
      <p:sp>
        <p:nvSpPr>
          <p:cNvPr id="10" name="Content Placeholder 2"/>
          <p:cNvSpPr txBox="1">
            <a:spLocks/>
          </p:cNvSpPr>
          <p:nvPr/>
        </p:nvSpPr>
        <p:spPr bwMode="auto">
          <a:xfrm>
            <a:off x="0" y="4004909"/>
            <a:ext cx="4586922" cy="24582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1313" indent="-341313" algn="l" rtl="0" eaLnBrk="0" fontAlgn="base" hangingPunct="0">
              <a:spcBef>
                <a:spcPct val="20000"/>
              </a:spcBef>
              <a:spcAft>
                <a:spcPct val="0"/>
              </a:spcAft>
              <a:buClr>
                <a:schemeClr val="bg2"/>
              </a:buClr>
              <a:buSzPct val="75000"/>
              <a:buFont typeface="Wingdings" charset="2"/>
              <a:buChar char="n"/>
              <a:defRPr sz="3200">
                <a:solidFill>
                  <a:schemeClr val="tx1"/>
                </a:solidFill>
                <a:latin typeface="+mn-lt"/>
                <a:ea typeface="ＭＳ Ｐゴシック" pitchFamily="22" charset="-128"/>
                <a:cs typeface="ＭＳ Ｐゴシック" pitchFamily="22" charset="-128"/>
              </a:defRPr>
            </a:lvl1pPr>
            <a:lvl2pPr marL="741363" indent="-284163"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mn-lt"/>
                <a:ea typeface="ＭＳ Ｐゴシック" pitchFamily="22" charset="-128"/>
              </a:defRPr>
            </a:lvl2pPr>
            <a:lvl3pPr marL="1141413" indent="-227013"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ea typeface="ＭＳ Ｐゴシック" pitchFamily="22" charset="-128"/>
              </a:defRPr>
            </a:lvl3pPr>
            <a:lvl4pPr marL="1598613" indent="-227013"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ea typeface="ＭＳ Ｐゴシック" pitchFamily="22" charset="-128"/>
              </a:defRPr>
            </a:lvl4pPr>
            <a:lvl5pPr marL="2055813" indent="-227013" algn="l" rtl="0" eaLnBrk="0" fontAlgn="base" hangingPunct="0">
              <a:spcBef>
                <a:spcPct val="20000"/>
              </a:spcBef>
              <a:spcAft>
                <a:spcPct val="0"/>
              </a:spcAft>
              <a:buClr>
                <a:schemeClr val="bg2"/>
              </a:buClr>
              <a:buFont typeface="Wingdings" charset="2"/>
              <a:buChar char="§"/>
              <a:defRPr sz="2000">
                <a:solidFill>
                  <a:schemeClr val="tx1"/>
                </a:solidFill>
                <a:latin typeface="+mn-lt"/>
                <a:ea typeface="ＭＳ Ｐゴシック" pitchFamily="22"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defTabSz="914400">
              <a:buClr>
                <a:srgbClr val="00007D"/>
              </a:buClr>
            </a:pPr>
            <a:r>
              <a:rPr lang="en-US" kern="0" dirty="0" smtClean="0">
                <a:solidFill>
                  <a:srgbClr val="000000"/>
                </a:solidFill>
              </a:rPr>
              <a:t>Q26 </a:t>
            </a:r>
            <a:r>
              <a:rPr lang="en-US" kern="0" dirty="0">
                <a:solidFill>
                  <a:srgbClr val="000000"/>
                </a:solidFill>
              </a:rPr>
              <a:t>optics</a:t>
            </a:r>
            <a:r>
              <a:rPr lang="el-GR" kern="0" dirty="0">
                <a:solidFill>
                  <a:srgbClr val="000000"/>
                </a:solidFill>
              </a:rPr>
              <a:t> (</a:t>
            </a:r>
            <a:r>
              <a:rPr lang="en-US" kern="0" dirty="0">
                <a:solidFill>
                  <a:srgbClr val="000000"/>
                </a:solidFill>
              </a:rPr>
              <a:t>nominal for </a:t>
            </a:r>
            <a:r>
              <a:rPr lang="en-US" kern="0" dirty="0" smtClean="0">
                <a:solidFill>
                  <a:srgbClr val="000000"/>
                </a:solidFill>
              </a:rPr>
              <a:t>FT beam)</a:t>
            </a:r>
          </a:p>
          <a:p>
            <a:pPr lvl="1" defTabSz="914400">
              <a:buClr>
                <a:srgbClr val="00007D"/>
              </a:buClr>
            </a:pPr>
            <a:r>
              <a:rPr lang="el-GR" b="1" kern="0" dirty="0">
                <a:solidFill>
                  <a:srgbClr val="3366FF"/>
                </a:solidFill>
                <a:latin typeface="Times"/>
                <a:cs typeface="Times"/>
              </a:rPr>
              <a:t>β</a:t>
            </a:r>
            <a:r>
              <a:rPr lang="en-US" b="1" kern="0" baseline="-25000" dirty="0">
                <a:solidFill>
                  <a:srgbClr val="3366FF"/>
                </a:solidFill>
              </a:rPr>
              <a:t>x</a:t>
            </a:r>
            <a:r>
              <a:rPr lang="en-US" b="1" kern="0" dirty="0">
                <a:solidFill>
                  <a:srgbClr val="3366FF"/>
                </a:solidFill>
              </a:rPr>
              <a:t> ~</a:t>
            </a:r>
            <a:r>
              <a:rPr lang="el-GR" b="1" kern="0" dirty="0">
                <a:solidFill>
                  <a:srgbClr val="3366FF"/>
                </a:solidFill>
              </a:rPr>
              <a:t>53</a:t>
            </a:r>
            <a:r>
              <a:rPr lang="en-US" b="1" kern="0" dirty="0">
                <a:solidFill>
                  <a:srgbClr val="3366FF"/>
                </a:solidFill>
              </a:rPr>
              <a:t>m</a:t>
            </a:r>
            <a:r>
              <a:rPr lang="en-US" kern="0" dirty="0">
                <a:solidFill>
                  <a:srgbClr val="000000"/>
                </a:solidFill>
              </a:rPr>
              <a:t>, </a:t>
            </a:r>
            <a:r>
              <a:rPr lang="el-GR" b="1" kern="0" dirty="0">
                <a:solidFill>
                  <a:srgbClr val="FF0000"/>
                </a:solidFill>
                <a:latin typeface="Times"/>
                <a:cs typeface="Times"/>
              </a:rPr>
              <a:t>β</a:t>
            </a:r>
            <a:r>
              <a:rPr lang="en-US" b="1" kern="0" baseline="-25000" dirty="0">
                <a:solidFill>
                  <a:srgbClr val="FF0000"/>
                </a:solidFill>
              </a:rPr>
              <a:t>y</a:t>
            </a:r>
            <a:r>
              <a:rPr lang="en-US" b="1" kern="0" dirty="0">
                <a:solidFill>
                  <a:srgbClr val="FF0000"/>
                </a:solidFill>
              </a:rPr>
              <a:t> ~45m</a:t>
            </a:r>
            <a:r>
              <a:rPr lang="en-US" kern="0" dirty="0">
                <a:solidFill>
                  <a:srgbClr val="000000"/>
                </a:solidFill>
              </a:rPr>
              <a:t>,</a:t>
            </a:r>
            <a:r>
              <a:rPr lang="en-US" kern="0" dirty="0">
                <a:solidFill>
                  <a:srgbClr val="008000"/>
                </a:solidFill>
              </a:rPr>
              <a:t> </a:t>
            </a:r>
            <a:r>
              <a:rPr lang="en-US" b="1" kern="0" dirty="0" err="1">
                <a:solidFill>
                  <a:srgbClr val="008000"/>
                </a:solidFill>
              </a:rPr>
              <a:t>D</a:t>
            </a:r>
            <a:r>
              <a:rPr lang="en-US" b="1" kern="0" baseline="-25000" dirty="0" err="1">
                <a:solidFill>
                  <a:srgbClr val="008000"/>
                </a:solidFill>
              </a:rPr>
              <a:t>x</a:t>
            </a:r>
            <a:r>
              <a:rPr lang="en-US" b="1" kern="0" dirty="0">
                <a:solidFill>
                  <a:srgbClr val="008000"/>
                </a:solidFill>
              </a:rPr>
              <a:t>~-</a:t>
            </a:r>
            <a:r>
              <a:rPr lang="en-US" b="1" kern="0" dirty="0" smtClean="0">
                <a:solidFill>
                  <a:srgbClr val="008000"/>
                </a:solidFill>
              </a:rPr>
              <a:t>0.65m</a:t>
            </a:r>
            <a:endParaRPr lang="en-US" b="1" kern="0" dirty="0">
              <a:solidFill>
                <a:srgbClr val="FF0000"/>
              </a:solidFill>
            </a:endParaRPr>
          </a:p>
        </p:txBody>
      </p:sp>
      <p:sp>
        <p:nvSpPr>
          <p:cNvPr id="33" name="Content Placeholder 2"/>
          <p:cNvSpPr txBox="1">
            <a:spLocks/>
          </p:cNvSpPr>
          <p:nvPr/>
        </p:nvSpPr>
        <p:spPr bwMode="auto">
          <a:xfrm>
            <a:off x="4557077" y="4004909"/>
            <a:ext cx="4586922" cy="24582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1313" indent="-341313" algn="l" rtl="0" eaLnBrk="0" fontAlgn="base" hangingPunct="0">
              <a:spcBef>
                <a:spcPct val="20000"/>
              </a:spcBef>
              <a:spcAft>
                <a:spcPct val="0"/>
              </a:spcAft>
              <a:buClr>
                <a:schemeClr val="bg2"/>
              </a:buClr>
              <a:buSzPct val="75000"/>
              <a:buFont typeface="Wingdings" charset="2"/>
              <a:buChar char="n"/>
              <a:defRPr sz="3200">
                <a:solidFill>
                  <a:schemeClr val="tx1"/>
                </a:solidFill>
                <a:latin typeface="+mn-lt"/>
                <a:ea typeface="ＭＳ Ｐゴシック" pitchFamily="22" charset="-128"/>
                <a:cs typeface="ＭＳ Ｐゴシック" pitchFamily="22" charset="-128"/>
              </a:defRPr>
            </a:lvl1pPr>
            <a:lvl2pPr marL="741363" indent="-284163"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mn-lt"/>
                <a:ea typeface="ＭＳ Ｐゴシック" pitchFamily="22" charset="-128"/>
              </a:defRPr>
            </a:lvl2pPr>
            <a:lvl3pPr marL="1141413" indent="-227013"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ea typeface="ＭＳ Ｐゴシック" pitchFamily="22" charset="-128"/>
              </a:defRPr>
            </a:lvl3pPr>
            <a:lvl4pPr marL="1598613" indent="-227013"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ea typeface="ＭＳ Ｐゴシック" pitchFamily="22" charset="-128"/>
              </a:defRPr>
            </a:lvl4pPr>
            <a:lvl5pPr marL="2055813" indent="-227013" algn="l" rtl="0" eaLnBrk="0" fontAlgn="base" hangingPunct="0">
              <a:spcBef>
                <a:spcPct val="20000"/>
              </a:spcBef>
              <a:spcAft>
                <a:spcPct val="0"/>
              </a:spcAft>
              <a:buClr>
                <a:schemeClr val="bg2"/>
              </a:buClr>
              <a:buFont typeface="Wingdings" charset="2"/>
              <a:buChar char="§"/>
              <a:defRPr sz="2000">
                <a:solidFill>
                  <a:schemeClr val="tx1"/>
                </a:solidFill>
                <a:latin typeface="+mn-lt"/>
                <a:ea typeface="ＭＳ Ｐゴシック" pitchFamily="22"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defTabSz="914400">
              <a:buClr>
                <a:srgbClr val="00007D"/>
              </a:buClr>
            </a:pPr>
            <a:r>
              <a:rPr lang="en-US" kern="0" dirty="0" smtClean="0">
                <a:solidFill>
                  <a:srgbClr val="000000"/>
                </a:solidFill>
              </a:rPr>
              <a:t>Q2</a:t>
            </a:r>
            <a:r>
              <a:rPr lang="el-GR" kern="0" dirty="0" smtClean="0">
                <a:solidFill>
                  <a:srgbClr val="000000"/>
                </a:solidFill>
              </a:rPr>
              <a:t>0</a:t>
            </a:r>
            <a:r>
              <a:rPr lang="en-US" kern="0" dirty="0" smtClean="0">
                <a:solidFill>
                  <a:srgbClr val="000000"/>
                </a:solidFill>
              </a:rPr>
              <a:t> optics</a:t>
            </a:r>
            <a:r>
              <a:rPr lang="el-GR" kern="0" dirty="0" smtClean="0">
                <a:solidFill>
                  <a:srgbClr val="000000"/>
                </a:solidFill>
              </a:rPr>
              <a:t> (</a:t>
            </a:r>
            <a:r>
              <a:rPr lang="en-US" kern="0" dirty="0" smtClean="0">
                <a:solidFill>
                  <a:srgbClr val="000000"/>
                </a:solidFill>
              </a:rPr>
              <a:t>nominal for LHC beam)</a:t>
            </a:r>
          </a:p>
          <a:p>
            <a:pPr lvl="1" defTabSz="914400">
              <a:buClr>
                <a:srgbClr val="00007D"/>
              </a:buClr>
            </a:pPr>
            <a:r>
              <a:rPr lang="el-GR" b="1" kern="0" dirty="0">
                <a:solidFill>
                  <a:srgbClr val="3366FF"/>
                </a:solidFill>
                <a:latin typeface="Times"/>
                <a:cs typeface="Times"/>
              </a:rPr>
              <a:t>β</a:t>
            </a:r>
            <a:r>
              <a:rPr lang="en-US" b="1" kern="0" baseline="-25000" dirty="0" smtClean="0">
                <a:solidFill>
                  <a:srgbClr val="3366FF"/>
                </a:solidFill>
              </a:rPr>
              <a:t>x</a:t>
            </a:r>
            <a:r>
              <a:rPr lang="en-US" b="1" kern="0" dirty="0" smtClean="0">
                <a:solidFill>
                  <a:srgbClr val="3366FF"/>
                </a:solidFill>
              </a:rPr>
              <a:t> ~</a:t>
            </a:r>
            <a:r>
              <a:rPr lang="en-US" b="1" kern="0" dirty="0">
                <a:solidFill>
                  <a:srgbClr val="3366FF"/>
                </a:solidFill>
              </a:rPr>
              <a:t>6</a:t>
            </a:r>
            <a:r>
              <a:rPr lang="el-GR" b="1" kern="0" dirty="0" smtClean="0">
                <a:solidFill>
                  <a:srgbClr val="3366FF"/>
                </a:solidFill>
              </a:rPr>
              <a:t>3</a:t>
            </a:r>
            <a:r>
              <a:rPr lang="en-US" b="1" kern="0" dirty="0" smtClean="0">
                <a:solidFill>
                  <a:srgbClr val="3366FF"/>
                </a:solidFill>
              </a:rPr>
              <a:t>m</a:t>
            </a:r>
            <a:r>
              <a:rPr lang="en-US" kern="0" dirty="0" smtClean="0">
                <a:solidFill>
                  <a:srgbClr val="000000"/>
                </a:solidFill>
              </a:rPr>
              <a:t>, </a:t>
            </a:r>
            <a:r>
              <a:rPr lang="el-GR" b="1" kern="0" dirty="0" smtClean="0">
                <a:solidFill>
                  <a:srgbClr val="FF0000"/>
                </a:solidFill>
                <a:latin typeface="Times"/>
                <a:cs typeface="Times"/>
              </a:rPr>
              <a:t>β</a:t>
            </a:r>
            <a:r>
              <a:rPr lang="en-US" b="1" kern="0" baseline="-25000" dirty="0" smtClean="0">
                <a:solidFill>
                  <a:srgbClr val="FF0000"/>
                </a:solidFill>
              </a:rPr>
              <a:t>y</a:t>
            </a:r>
            <a:r>
              <a:rPr lang="en-US" b="1" kern="0" dirty="0" smtClean="0">
                <a:solidFill>
                  <a:srgbClr val="FF0000"/>
                </a:solidFill>
              </a:rPr>
              <a:t> ~55m</a:t>
            </a:r>
            <a:r>
              <a:rPr lang="en-US" kern="0" dirty="0" smtClean="0">
                <a:solidFill>
                  <a:srgbClr val="000000"/>
                </a:solidFill>
              </a:rPr>
              <a:t>,</a:t>
            </a:r>
            <a:r>
              <a:rPr lang="en-US" kern="0" dirty="0" smtClean="0">
                <a:solidFill>
                  <a:srgbClr val="008000"/>
                </a:solidFill>
              </a:rPr>
              <a:t> </a:t>
            </a:r>
            <a:r>
              <a:rPr lang="en-US" b="1" kern="0" dirty="0" err="1" smtClean="0">
                <a:solidFill>
                  <a:srgbClr val="008000"/>
                </a:solidFill>
              </a:rPr>
              <a:t>D</a:t>
            </a:r>
            <a:r>
              <a:rPr lang="en-US" b="1" kern="0" baseline="-25000" dirty="0" err="1" smtClean="0">
                <a:solidFill>
                  <a:srgbClr val="008000"/>
                </a:solidFill>
              </a:rPr>
              <a:t>x</a:t>
            </a:r>
            <a:r>
              <a:rPr lang="en-US" b="1" kern="0" dirty="0" smtClean="0">
                <a:solidFill>
                  <a:srgbClr val="008000"/>
                </a:solidFill>
              </a:rPr>
              <a:t>~-0.75m</a:t>
            </a:r>
            <a:endParaRPr lang="en-US" b="1" kern="0" dirty="0" smtClean="0">
              <a:solidFill>
                <a:srgbClr val="FF0000"/>
              </a:solidFill>
            </a:endParaRPr>
          </a:p>
        </p:txBody>
      </p:sp>
      <p:pic>
        <p:nvPicPr>
          <p:cNvPr id="18" name="Picture 2" descr="WEPLT045f3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219200"/>
            <a:ext cx="43434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descr="WEPLT045f3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075113"/>
            <a:ext cx="441960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WEPLT045f3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95800" y="3956050"/>
            <a:ext cx="46482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8"/>
          <p:cNvSpPr txBox="1">
            <a:spLocks noChangeArrowheads="1"/>
          </p:cNvSpPr>
          <p:nvPr/>
        </p:nvSpPr>
        <p:spPr bwMode="auto">
          <a:xfrm>
            <a:off x="2514600" y="2286000"/>
            <a:ext cx="1514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a:solidFill>
                  <a:srgbClr val="FF0000"/>
                </a:solidFill>
              </a:rPr>
              <a:t>y orbit </a:t>
            </a:r>
          </a:p>
          <a:p>
            <a:pPr eaLnBrk="1" hangingPunct="1"/>
            <a:r>
              <a:rPr lang="en-US" sz="3200">
                <a:solidFill>
                  <a:srgbClr val="FF0000"/>
                </a:solidFill>
              </a:rPr>
              <a:t>change</a:t>
            </a:r>
          </a:p>
        </p:txBody>
      </p:sp>
      <p:sp>
        <p:nvSpPr>
          <p:cNvPr id="29" name="Text Box 9"/>
          <p:cNvSpPr txBox="1">
            <a:spLocks noChangeArrowheads="1"/>
          </p:cNvSpPr>
          <p:nvPr/>
        </p:nvSpPr>
        <p:spPr bwMode="auto">
          <a:xfrm>
            <a:off x="2590800" y="5029200"/>
            <a:ext cx="1514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a:solidFill>
                  <a:srgbClr val="FF0000"/>
                </a:solidFill>
              </a:rPr>
              <a:t>y tune </a:t>
            </a:r>
          </a:p>
          <a:p>
            <a:pPr eaLnBrk="1" hangingPunct="1"/>
            <a:r>
              <a:rPr lang="en-US" sz="3200">
                <a:solidFill>
                  <a:srgbClr val="FF0000"/>
                </a:solidFill>
              </a:rPr>
              <a:t>change</a:t>
            </a:r>
          </a:p>
        </p:txBody>
      </p:sp>
      <p:sp>
        <p:nvSpPr>
          <p:cNvPr id="34" name="Text Box 10"/>
          <p:cNvSpPr txBox="1">
            <a:spLocks noChangeArrowheads="1"/>
          </p:cNvSpPr>
          <p:nvPr/>
        </p:nvSpPr>
        <p:spPr bwMode="auto">
          <a:xfrm>
            <a:off x="6172200" y="4114800"/>
            <a:ext cx="2732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a:solidFill>
                  <a:srgbClr val="FF0000"/>
                </a:solidFill>
              </a:rPr>
              <a:t>x tune change</a:t>
            </a:r>
          </a:p>
        </p:txBody>
      </p:sp>
      <p:sp>
        <p:nvSpPr>
          <p:cNvPr id="37" name="Rectangle 36"/>
          <p:cNvSpPr/>
          <p:nvPr/>
        </p:nvSpPr>
        <p:spPr>
          <a:xfrm>
            <a:off x="5161181" y="757392"/>
            <a:ext cx="3373219" cy="492443"/>
          </a:xfrm>
          <a:prstGeom prst="rect">
            <a:avLst/>
          </a:prstGeom>
        </p:spPr>
        <p:txBody>
          <a:bodyPr wrap="square">
            <a:spAutoFit/>
          </a:bodyPr>
          <a:lstStyle/>
          <a:p>
            <a:r>
              <a:rPr lang="en-US" sz="2600" b="1" kern="0" dirty="0">
                <a:solidFill>
                  <a:srgbClr val="3366FF"/>
                </a:solidFill>
                <a:ea typeface="ＭＳ Ｐゴシック" pitchFamily="22" charset="-128"/>
                <a:cs typeface="ＭＳ Ｐゴシック" pitchFamily="22" charset="-128"/>
              </a:rPr>
              <a:t>F. Zimmermann et al.</a:t>
            </a:r>
            <a:endParaRPr lang="en-US" dirty="0">
              <a:solidFill>
                <a:srgbClr val="3366FF"/>
              </a:solidFill>
            </a:endParaRPr>
          </a:p>
        </p:txBody>
      </p:sp>
      <p:pic>
        <p:nvPicPr>
          <p:cNvPr id="3" name="Picture 2"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07713" y="1397000"/>
            <a:ext cx="2816669" cy="966389"/>
          </a:xfrm>
          <a:prstGeom prst="rect">
            <a:avLst/>
          </a:prstGeom>
        </p:spPr>
      </p:pic>
      <p:pic>
        <p:nvPicPr>
          <p:cNvPr id="4" name="Picture 3" descr="latex-image-1.pd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93328" y="2375465"/>
            <a:ext cx="4203700" cy="1092200"/>
          </a:xfrm>
          <a:prstGeom prst="rect">
            <a:avLst/>
          </a:prstGeom>
        </p:spPr>
      </p:pic>
    </p:spTree>
    <p:extLst>
      <p:ext uri="{BB962C8B-B14F-4D97-AF65-F5344CB8AC3E}">
        <p14:creationId xmlns:p14="http://schemas.microsoft.com/office/powerpoint/2010/main" val="1840029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1232688" y="-32319"/>
            <a:ext cx="7130261" cy="580999"/>
          </a:xfrm>
        </p:spPr>
        <p:txBody>
          <a:bodyPr/>
          <a:lstStyle/>
          <a:p>
            <a:r>
              <a:rPr lang="en-GB" sz="4000" dirty="0" smtClean="0">
                <a:latin typeface="Bookman Old Style" pitchFamily="18" charset="0"/>
              </a:rPr>
              <a:t>SPS frequency loss maps</a:t>
            </a:r>
          </a:p>
        </p:txBody>
      </p:sp>
      <p:sp>
        <p:nvSpPr>
          <p:cNvPr id="3" name="Footer Placeholder 2"/>
          <p:cNvSpPr>
            <a:spLocks noGrp="1"/>
          </p:cNvSpPr>
          <p:nvPr>
            <p:ph type="ftr" sz="quarter" idx="10"/>
          </p:nvPr>
        </p:nvSpPr>
        <p:spPr/>
        <p:txBody>
          <a:bodyPr/>
          <a:lstStyle/>
          <a:p>
            <a:pPr>
              <a:defRPr/>
            </a:pPr>
            <a:r>
              <a:rPr lang="en-US">
                <a:solidFill>
                  <a:srgbClr val="000000"/>
                </a:solidFill>
              </a:rPr>
              <a:t>HL-LHC LARP 2014 meeting</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fld id="{52ABBD3D-0831-9444-BC35-A71AEB7864A0}" type="slidenum">
              <a:rPr lang="en-US" smtClean="0">
                <a:solidFill>
                  <a:srgbClr val="000000"/>
                </a:solidFill>
              </a:rPr>
              <a:pPr>
                <a:defRPr/>
              </a:pPr>
              <a:t>22</a:t>
            </a:fld>
            <a:endParaRPr lang="en-US">
              <a:solidFill>
                <a:srgbClr val="000000"/>
              </a:solidFill>
            </a:endParaRPr>
          </a:p>
        </p:txBody>
      </p:sp>
      <p:sp>
        <p:nvSpPr>
          <p:cNvPr id="2" name="Date Placeholder 1"/>
          <p:cNvSpPr>
            <a:spLocks noGrp="1"/>
          </p:cNvSpPr>
          <p:nvPr>
            <p:ph type="dt" sz="half" idx="12"/>
          </p:nvPr>
        </p:nvSpPr>
        <p:spPr/>
        <p:txBody>
          <a:bodyPr/>
          <a:lstStyle/>
          <a:p>
            <a:pPr>
              <a:defRPr/>
            </a:pPr>
            <a:r>
              <a:rPr lang="en-US">
                <a:solidFill>
                  <a:srgbClr val="000000"/>
                </a:solidFill>
              </a:rPr>
              <a:t>20/11/2014</a:t>
            </a:r>
          </a:p>
        </p:txBody>
      </p:sp>
      <p:sp>
        <p:nvSpPr>
          <p:cNvPr id="6" name="Rectangle 5"/>
          <p:cNvSpPr/>
          <p:nvPr/>
        </p:nvSpPr>
        <p:spPr bwMode="auto">
          <a:xfrm>
            <a:off x="4860032" y="2060848"/>
            <a:ext cx="576064" cy="288032"/>
          </a:xfrm>
          <a:prstGeom prst="rect">
            <a:avLst/>
          </a:prstGeom>
          <a:solidFill>
            <a:schemeClr val="bg1"/>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a:solidFill>
                <a:srgbClr val="000000"/>
              </a:solidFill>
              <a:latin typeface="Arial" charset="0"/>
            </a:endParaRPr>
          </a:p>
        </p:txBody>
      </p:sp>
      <p:sp>
        <p:nvSpPr>
          <p:cNvPr id="5" name="Content Placeholder 4"/>
          <p:cNvSpPr>
            <a:spLocks noGrp="1"/>
          </p:cNvSpPr>
          <p:nvPr>
            <p:ph idx="1"/>
          </p:nvPr>
        </p:nvSpPr>
        <p:spPr>
          <a:xfrm>
            <a:off x="214706" y="4159373"/>
            <a:ext cx="8876922" cy="2338003"/>
          </a:xfrm>
        </p:spPr>
        <p:txBody>
          <a:bodyPr>
            <a:normAutofit fontScale="85000" lnSpcReduction="20000"/>
          </a:bodyPr>
          <a:lstStyle/>
          <a:p>
            <a:r>
              <a:rPr lang="en-US" dirty="0"/>
              <a:t>Experimental tune scans in the SPS with the nominal Q26 </a:t>
            </a:r>
            <a:r>
              <a:rPr lang="en-US" dirty="0" smtClean="0"/>
              <a:t>(</a:t>
            </a:r>
            <a:r>
              <a:rPr lang="en-US" dirty="0"/>
              <a:t>left</a:t>
            </a:r>
            <a:r>
              <a:rPr lang="en-US" dirty="0" smtClean="0"/>
              <a:t>) and Q20 </a:t>
            </a:r>
            <a:r>
              <a:rPr lang="en-US" dirty="0"/>
              <a:t>optics (right). </a:t>
            </a:r>
            <a:endParaRPr lang="en-US" dirty="0" smtClean="0"/>
          </a:p>
          <a:p>
            <a:r>
              <a:rPr lang="en-US" dirty="0"/>
              <a:t>C</a:t>
            </a:r>
            <a:r>
              <a:rPr lang="en-US" dirty="0" smtClean="0"/>
              <a:t>olor</a:t>
            </a:r>
            <a:r>
              <a:rPr lang="en-US" dirty="0"/>
              <a:t>-code indicates the loss rate </a:t>
            </a:r>
            <a:r>
              <a:rPr lang="en-US" dirty="0" smtClean="0"/>
              <a:t>during </a:t>
            </a:r>
            <a:r>
              <a:rPr lang="en-US" dirty="0"/>
              <a:t>a dynamic scan of the fractional tunes, as </a:t>
            </a:r>
            <a:r>
              <a:rPr lang="en-US" dirty="0" smtClean="0"/>
              <a:t>(averaging </a:t>
            </a:r>
            <a:r>
              <a:rPr lang="en-US" dirty="0"/>
              <a:t>over 4 </a:t>
            </a:r>
            <a:r>
              <a:rPr lang="en-US" dirty="0" smtClean="0"/>
              <a:t>scan directions) </a:t>
            </a:r>
          </a:p>
          <a:p>
            <a:r>
              <a:rPr lang="en-US" dirty="0" smtClean="0"/>
              <a:t>Study effect of wire in both optics (measure resonance driving terms)</a:t>
            </a:r>
          </a:p>
        </p:txBody>
      </p:sp>
      <p:pic>
        <p:nvPicPr>
          <p:cNvPr id="9" name="Picture 8"/>
          <p:cNvPicPr>
            <a:picLocks noChangeAspect="1"/>
          </p:cNvPicPr>
          <p:nvPr/>
        </p:nvPicPr>
        <p:blipFill>
          <a:blip r:embed="rId2"/>
          <a:stretch>
            <a:fillRect/>
          </a:stretch>
        </p:blipFill>
        <p:spPr>
          <a:xfrm>
            <a:off x="0" y="845330"/>
            <a:ext cx="9144000" cy="3380704"/>
          </a:xfrm>
          <a:prstGeom prst="rect">
            <a:avLst/>
          </a:prstGeom>
        </p:spPr>
      </p:pic>
      <p:sp>
        <p:nvSpPr>
          <p:cNvPr id="11" name="Rectangle 10"/>
          <p:cNvSpPr/>
          <p:nvPr/>
        </p:nvSpPr>
        <p:spPr>
          <a:xfrm>
            <a:off x="4811857" y="515505"/>
            <a:ext cx="3936593" cy="492443"/>
          </a:xfrm>
          <a:prstGeom prst="rect">
            <a:avLst/>
          </a:prstGeom>
        </p:spPr>
        <p:txBody>
          <a:bodyPr wrap="square">
            <a:spAutoFit/>
          </a:bodyPr>
          <a:lstStyle/>
          <a:p>
            <a:r>
              <a:rPr lang="en-US" sz="2600" b="1" kern="0" dirty="0">
                <a:solidFill>
                  <a:srgbClr val="3366FF"/>
                </a:solidFill>
                <a:ea typeface="ＭＳ Ｐゴシック" pitchFamily="22" charset="-128"/>
                <a:cs typeface="ＭＳ Ｐゴシック" pitchFamily="22" charset="-128"/>
              </a:rPr>
              <a:t>H. </a:t>
            </a:r>
            <a:r>
              <a:rPr lang="en-US" sz="2600" b="1" kern="0" dirty="0" err="1">
                <a:solidFill>
                  <a:srgbClr val="3366FF"/>
                </a:solidFill>
                <a:ea typeface="ＭＳ Ｐゴシック" pitchFamily="22" charset="-128"/>
                <a:cs typeface="ＭＳ Ｐゴシック" pitchFamily="22" charset="-128"/>
              </a:rPr>
              <a:t>Bartosik</a:t>
            </a:r>
            <a:r>
              <a:rPr lang="en-US" sz="2600" b="1" kern="0" dirty="0">
                <a:solidFill>
                  <a:srgbClr val="3366FF"/>
                </a:solidFill>
                <a:ea typeface="ＭＳ Ｐゴシック" pitchFamily="22" charset="-128"/>
                <a:cs typeface="ＭＳ Ｐゴシック" pitchFamily="22" charset="-128"/>
              </a:rPr>
              <a:t>, PhD thesis</a:t>
            </a:r>
            <a:endParaRPr lang="en-US" dirty="0">
              <a:solidFill>
                <a:srgbClr val="3366FF"/>
              </a:solidFill>
            </a:endParaRPr>
          </a:p>
        </p:txBody>
      </p:sp>
    </p:spTree>
    <p:extLst>
      <p:ext uri="{BB962C8B-B14F-4D97-AF65-F5344CB8AC3E}">
        <p14:creationId xmlns:p14="http://schemas.microsoft.com/office/powerpoint/2010/main" val="3957982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23</a:t>
            </a:fld>
            <a:endParaRPr lang="en-US"/>
          </a:p>
        </p:txBody>
      </p:sp>
      <p:sp>
        <p:nvSpPr>
          <p:cNvPr id="3" name="Title 2"/>
          <p:cNvSpPr>
            <a:spLocks noGrp="1"/>
          </p:cNvSpPr>
          <p:nvPr>
            <p:ph type="title"/>
          </p:nvPr>
        </p:nvSpPr>
        <p:spPr/>
        <p:txBody>
          <a:bodyPr/>
          <a:lstStyle/>
          <a:p>
            <a:r>
              <a:rPr lang="en-GB" dirty="0" smtClean="0"/>
              <a:t>Collimation </a:t>
            </a:r>
            <a:r>
              <a:rPr lang="en-GB" dirty="0" smtClean="0"/>
              <a:t>(S. Redaelli et al)</a:t>
            </a:r>
            <a:endParaRPr lang="en-GB" dirty="0"/>
          </a:p>
        </p:txBody>
      </p:sp>
      <p:sp>
        <p:nvSpPr>
          <p:cNvPr id="4" name="Content Placeholder 3"/>
          <p:cNvSpPr>
            <a:spLocks noGrp="1"/>
          </p:cNvSpPr>
          <p:nvPr>
            <p:ph idx="1"/>
          </p:nvPr>
        </p:nvSpPr>
        <p:spPr/>
        <p:txBody>
          <a:bodyPr>
            <a:normAutofit lnSpcReduction="10000"/>
          </a:bodyPr>
          <a:lstStyle/>
          <a:p>
            <a:r>
              <a:rPr lang="en-GB" sz="2800" dirty="0" smtClean="0"/>
              <a:t>SLAC rotatable collimator is planned to be installed during the next technical stop in June (and removed during the year end technical stop).</a:t>
            </a:r>
          </a:p>
          <a:p>
            <a:endParaRPr lang="en-GB" sz="2800" dirty="0"/>
          </a:p>
          <a:p>
            <a:r>
              <a:rPr lang="en-GB" sz="2800" dirty="0" smtClean="0"/>
              <a:t>MD program includes alignment tests and impedance measurements.</a:t>
            </a:r>
          </a:p>
          <a:p>
            <a:endParaRPr lang="en-GB" sz="2800" dirty="0"/>
          </a:p>
          <a:p>
            <a:r>
              <a:rPr lang="en-GB" sz="2800" dirty="0" smtClean="0"/>
              <a:t>No plan for electron lens installation.</a:t>
            </a:r>
          </a:p>
          <a:p>
            <a:endParaRPr lang="en-GB" sz="2800" dirty="0"/>
          </a:p>
          <a:p>
            <a:r>
              <a:rPr lang="en-GB" sz="2800" dirty="0" smtClean="0"/>
              <a:t>In case, collimators with new materials (and ferrite) could be checked for impedance and heating in the SPS before being installed in the LHC.</a:t>
            </a:r>
          </a:p>
          <a:p>
            <a:endParaRPr lang="en-GB" sz="2800" dirty="0"/>
          </a:p>
        </p:txBody>
      </p:sp>
      <p:sp>
        <p:nvSpPr>
          <p:cNvPr id="5" name="Footer Placeholder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2228724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24</a:t>
            </a:fld>
            <a:endParaRPr lang="en-US"/>
          </a:p>
        </p:txBody>
      </p:sp>
      <p:sp>
        <p:nvSpPr>
          <p:cNvPr id="3" name="Title 2"/>
          <p:cNvSpPr>
            <a:spLocks noGrp="1"/>
          </p:cNvSpPr>
          <p:nvPr>
            <p:ph type="title"/>
          </p:nvPr>
        </p:nvSpPr>
        <p:spPr/>
        <p:txBody>
          <a:bodyPr/>
          <a:lstStyle/>
          <a:p>
            <a:r>
              <a:rPr lang="en-GB" dirty="0" smtClean="0"/>
              <a:t>High bandwidth feedback (J. Fox et al)</a:t>
            </a:r>
            <a:endParaRPr lang="en-GB" dirty="0"/>
          </a:p>
        </p:txBody>
      </p:sp>
      <p:sp>
        <p:nvSpPr>
          <p:cNvPr id="4" name="Content Placeholder 3"/>
          <p:cNvSpPr>
            <a:spLocks noGrp="1"/>
          </p:cNvSpPr>
          <p:nvPr>
            <p:ph idx="1"/>
          </p:nvPr>
        </p:nvSpPr>
        <p:spPr/>
        <p:txBody>
          <a:bodyPr>
            <a:normAutofit/>
          </a:bodyPr>
          <a:lstStyle/>
          <a:p>
            <a:r>
              <a:rPr lang="en-GB" sz="2400" dirty="0" smtClean="0"/>
              <a:t>See talk by J. Fox in this workshop</a:t>
            </a:r>
          </a:p>
          <a:p>
            <a:r>
              <a:rPr lang="en-GB" sz="2400" dirty="0" smtClean="0"/>
              <a:t>We managed to reproduce the TMCI after injection by reducing chromaticity, and it will be very interesting to study the effect of the high bandwidth feedback and the regular bunch by bunch transverse damper on this instability.</a:t>
            </a:r>
          </a:p>
          <a:p>
            <a:r>
              <a:rPr lang="en-GB" sz="2400" dirty="0" smtClean="0"/>
              <a:t>If crab cavity related </a:t>
            </a:r>
            <a:r>
              <a:rPr lang="en-GB" sz="2400" dirty="0" err="1" smtClean="0"/>
              <a:t>headtail</a:t>
            </a:r>
            <a:r>
              <a:rPr lang="en-GB" sz="2400" dirty="0" smtClean="0"/>
              <a:t> modes are observed, the high bandwidth feedback could also be more efficient than the regular damper for azimuthal modes &gt;0.</a:t>
            </a:r>
          </a:p>
          <a:p>
            <a:endParaRPr lang="en-GB" sz="2400" dirty="0"/>
          </a:p>
        </p:txBody>
      </p:sp>
      <p:sp>
        <p:nvSpPr>
          <p:cNvPr id="5" name="Footer Placeholder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288139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25</a:t>
            </a:fld>
            <a:endParaRPr lang="en-US"/>
          </a:p>
        </p:txBody>
      </p:sp>
      <p:sp>
        <p:nvSpPr>
          <p:cNvPr id="3" name="Title 2"/>
          <p:cNvSpPr>
            <a:spLocks noGrp="1"/>
          </p:cNvSpPr>
          <p:nvPr>
            <p:ph type="title"/>
          </p:nvPr>
        </p:nvSpPr>
        <p:spPr/>
        <p:txBody>
          <a:bodyPr/>
          <a:lstStyle/>
          <a:p>
            <a:r>
              <a:rPr lang="en-GB" dirty="0" smtClean="0"/>
              <a:t>Outlook</a:t>
            </a:r>
            <a:endParaRPr lang="en-GB" dirty="0"/>
          </a:p>
        </p:txBody>
      </p:sp>
      <p:sp>
        <p:nvSpPr>
          <p:cNvPr id="4" name="Content Placeholder 3"/>
          <p:cNvSpPr>
            <a:spLocks noGrp="1"/>
          </p:cNvSpPr>
          <p:nvPr>
            <p:ph idx="1"/>
          </p:nvPr>
        </p:nvSpPr>
        <p:spPr/>
        <p:txBody>
          <a:bodyPr>
            <a:normAutofit lnSpcReduction="10000"/>
          </a:bodyPr>
          <a:lstStyle/>
          <a:p>
            <a:r>
              <a:rPr lang="en-GB" dirty="0" smtClean="0"/>
              <a:t>There are many ideas and plans to perform tests of HL-LHC hardware in the SPS.</a:t>
            </a:r>
          </a:p>
          <a:p>
            <a:endParaRPr lang="en-GB" dirty="0"/>
          </a:p>
          <a:p>
            <a:r>
              <a:rPr lang="en-GB" dirty="0" smtClean="0"/>
              <a:t>However there is little dedicated MD time.</a:t>
            </a:r>
          </a:p>
          <a:p>
            <a:endParaRPr lang="en-GB" dirty="0"/>
          </a:p>
          <a:p>
            <a:r>
              <a:rPr lang="en-GB" dirty="0" smtClean="0"/>
              <a:t>Finding parallel time is however very easy and it could be useful to find ways to perform tests in parallel with physics or LHC fillings.</a:t>
            </a:r>
          </a:p>
          <a:p>
            <a:endParaRPr lang="en-GB" dirty="0"/>
          </a:p>
          <a:p>
            <a:r>
              <a:rPr lang="en-GB" dirty="0" smtClean="0"/>
              <a:t>Crab cavity modes will be hard to detect in the SPS, but there is still hope.</a:t>
            </a:r>
            <a:endParaRPr lang="en-GB" dirty="0"/>
          </a:p>
        </p:txBody>
      </p:sp>
      <p:sp>
        <p:nvSpPr>
          <p:cNvPr id="5" name="Footer Placeholder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843129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83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3</a:t>
            </a:fld>
            <a:endParaRPr lang="en-US"/>
          </a:p>
        </p:txBody>
      </p:sp>
      <p:sp>
        <p:nvSpPr>
          <p:cNvPr id="3" name="Title 2"/>
          <p:cNvSpPr>
            <a:spLocks noGrp="1"/>
          </p:cNvSpPr>
          <p:nvPr>
            <p:ph type="title"/>
          </p:nvPr>
        </p:nvSpPr>
        <p:spPr/>
        <p:txBody>
          <a:bodyPr/>
          <a:lstStyle/>
          <a:p>
            <a:r>
              <a:rPr lang="en-GB" dirty="0" smtClean="0"/>
              <a:t>Considered HL-LHC hardware</a:t>
            </a:r>
            <a:endParaRPr lang="en-GB" dirty="0"/>
          </a:p>
        </p:txBody>
      </p:sp>
      <p:sp>
        <p:nvSpPr>
          <p:cNvPr id="4" name="Content Placeholder 3"/>
          <p:cNvSpPr>
            <a:spLocks noGrp="1"/>
          </p:cNvSpPr>
          <p:nvPr>
            <p:ph idx="1"/>
          </p:nvPr>
        </p:nvSpPr>
        <p:spPr/>
        <p:txBody>
          <a:bodyPr>
            <a:normAutofit/>
          </a:bodyPr>
          <a:lstStyle/>
          <a:p>
            <a:r>
              <a:rPr lang="en-GB" sz="2800" dirty="0" smtClean="0"/>
              <a:t>Crab cavity prototypes</a:t>
            </a:r>
          </a:p>
          <a:p>
            <a:r>
              <a:rPr lang="en-GB" sz="2800" dirty="0" smtClean="0"/>
              <a:t>COLDEX for cold beam screen experiments</a:t>
            </a:r>
          </a:p>
          <a:p>
            <a:r>
              <a:rPr lang="en-GB" sz="2800" dirty="0" smtClean="0"/>
              <a:t>Beam </a:t>
            </a:r>
            <a:r>
              <a:rPr lang="en-GB" sz="2800" dirty="0" err="1" smtClean="0"/>
              <a:t>Beam</a:t>
            </a:r>
            <a:r>
              <a:rPr lang="en-GB" sz="2800" dirty="0" smtClean="0"/>
              <a:t> Long range wire experiments</a:t>
            </a:r>
          </a:p>
          <a:p>
            <a:r>
              <a:rPr lang="en-GB" sz="2800" dirty="0" smtClean="0"/>
              <a:t>Collimators (including the SLAC rotatable collimators)</a:t>
            </a:r>
          </a:p>
          <a:p>
            <a:r>
              <a:rPr lang="en-GB" sz="2800" dirty="0" smtClean="0"/>
              <a:t>High Bandwidth feedback</a:t>
            </a:r>
          </a:p>
          <a:p>
            <a:endParaRPr lang="en-GB" sz="2800" dirty="0"/>
          </a:p>
        </p:txBody>
      </p:sp>
      <p:sp>
        <p:nvSpPr>
          <p:cNvPr id="5" name="Footer Placeholder 4"/>
          <p:cNvSpPr>
            <a:spLocks noGrp="1"/>
          </p:cNvSpPr>
          <p:nvPr>
            <p:ph type="ftr" sz="quarter" idx="3"/>
          </p:nvPr>
        </p:nvSpPr>
        <p:spPr/>
        <p:txBody>
          <a:bodyPr/>
          <a:lstStyle/>
          <a:p>
            <a:endParaRPr lang="en-GB" dirty="0"/>
          </a:p>
        </p:txBody>
      </p:sp>
      <p:sp>
        <p:nvSpPr>
          <p:cNvPr id="6" name="TextBox 5"/>
          <p:cNvSpPr txBox="1"/>
          <p:nvPr/>
        </p:nvSpPr>
        <p:spPr>
          <a:xfrm>
            <a:off x="1204686" y="5021943"/>
            <a:ext cx="6501139" cy="400110"/>
          </a:xfrm>
          <a:prstGeom prst="rect">
            <a:avLst/>
          </a:prstGeom>
          <a:noFill/>
        </p:spPr>
        <p:txBody>
          <a:bodyPr wrap="none" rtlCol="0">
            <a:spAutoFit/>
          </a:bodyPr>
          <a:lstStyle/>
          <a:p>
            <a:r>
              <a:rPr lang="en-GB" sz="2000" dirty="0" smtClean="0">
                <a:solidFill>
                  <a:srgbClr val="FF0000"/>
                </a:solidFill>
                <a:sym typeface="Wingdings" panose="05000000000000000000" pitchFamily="2" charset="2"/>
              </a:rPr>
              <a:t> Will primarily focus on impedance aspects of crab cavities</a:t>
            </a:r>
            <a:endParaRPr lang="en-GB" sz="2000" dirty="0">
              <a:solidFill>
                <a:srgbClr val="FF0000"/>
              </a:solidFill>
            </a:endParaRPr>
          </a:p>
        </p:txBody>
      </p:sp>
    </p:spTree>
    <p:extLst>
      <p:ext uri="{BB962C8B-B14F-4D97-AF65-F5344CB8AC3E}">
        <p14:creationId xmlns:p14="http://schemas.microsoft.com/office/powerpoint/2010/main" val="266349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4</a:t>
            </a:fld>
            <a:endParaRPr lang="en-US"/>
          </a:p>
        </p:txBody>
      </p:sp>
      <p:sp>
        <p:nvSpPr>
          <p:cNvPr id="3" name="Title 2"/>
          <p:cNvSpPr>
            <a:spLocks noGrp="1"/>
          </p:cNvSpPr>
          <p:nvPr>
            <p:ph type="title"/>
          </p:nvPr>
        </p:nvSpPr>
        <p:spPr>
          <a:xfrm>
            <a:off x="457200" y="274638"/>
            <a:ext cx="8229600" cy="639762"/>
          </a:xfrm>
        </p:spPr>
        <p:txBody>
          <a:bodyPr/>
          <a:lstStyle/>
          <a:p>
            <a:r>
              <a:rPr lang="en-GB" dirty="0" smtClean="0"/>
              <a:t>SPS impedance</a:t>
            </a:r>
            <a:endParaRPr lang="en-GB" dirty="0"/>
          </a:p>
        </p:txBody>
      </p:sp>
      <p:sp>
        <p:nvSpPr>
          <p:cNvPr id="4" name="Content Placeholder 3"/>
          <p:cNvSpPr>
            <a:spLocks noGrp="1"/>
          </p:cNvSpPr>
          <p:nvPr>
            <p:ph idx="1"/>
          </p:nvPr>
        </p:nvSpPr>
        <p:spPr>
          <a:xfrm>
            <a:off x="91441" y="1123404"/>
            <a:ext cx="8888660" cy="5349240"/>
          </a:xfrm>
        </p:spPr>
        <p:txBody>
          <a:bodyPr>
            <a:normAutofit/>
          </a:bodyPr>
          <a:lstStyle/>
          <a:p>
            <a:r>
              <a:rPr lang="en-GB" sz="2000" dirty="0" smtClean="0"/>
              <a:t>SPS impedance model progressively built over the years</a:t>
            </a:r>
          </a:p>
          <a:p>
            <a:pPr marL="0" indent="0">
              <a:buNone/>
            </a:pPr>
            <a:r>
              <a:rPr lang="en-GB" sz="2000" dirty="0" smtClean="0"/>
              <a:t>	</a:t>
            </a:r>
            <a:r>
              <a:rPr lang="en-GB" sz="2000" dirty="0" smtClean="0">
                <a:sym typeface="Wingdings" panose="05000000000000000000" pitchFamily="2" charset="2"/>
              </a:rPr>
              <a:t> </a:t>
            </a:r>
            <a:r>
              <a:rPr lang="en-GB" sz="2000" dirty="0" smtClean="0"/>
              <a:t>very good agreement now achieved with measurements </a:t>
            </a:r>
            <a:r>
              <a:rPr lang="en-GB" sz="2000" dirty="0" smtClean="0"/>
              <a:t>of longitudinal </a:t>
            </a:r>
            <a:r>
              <a:rPr lang="en-GB" sz="2000" dirty="0" smtClean="0"/>
              <a:t>and </a:t>
            </a:r>
            <a:r>
              <a:rPr lang="en-GB" sz="2000" dirty="0" smtClean="0"/>
              <a:t>	transverse </a:t>
            </a:r>
            <a:r>
              <a:rPr lang="en-GB" sz="2000" dirty="0" smtClean="0"/>
              <a:t>single bunch observables </a:t>
            </a:r>
            <a:br>
              <a:rPr lang="en-GB" sz="2000" dirty="0" smtClean="0"/>
            </a:br>
            <a:r>
              <a:rPr lang="en-GB" sz="2000" dirty="0" smtClean="0"/>
              <a:t>	(T. 	Argyropoulos, H. Bartosik, J. Varela, C. Zannini et al).</a:t>
            </a:r>
          </a:p>
          <a:p>
            <a:pPr marL="0" indent="0">
              <a:buNone/>
            </a:pPr>
            <a:r>
              <a:rPr lang="en-GB" sz="2000" dirty="0"/>
              <a:t>	</a:t>
            </a:r>
            <a:r>
              <a:rPr lang="en-GB" sz="2000" dirty="0" smtClean="0">
                <a:sym typeface="Wingdings" panose="05000000000000000000" pitchFamily="2" charset="2"/>
              </a:rPr>
              <a:t> now will attack the multibunch observables (MDs planned 	in 2015)</a:t>
            </a:r>
            <a:endParaRPr lang="en-GB" sz="2000" dirty="0" smtClean="0"/>
          </a:p>
          <a:p>
            <a:endParaRPr lang="en-GB" sz="2000" dirty="0"/>
          </a:p>
        </p:txBody>
      </p:sp>
      <p:sp>
        <p:nvSpPr>
          <p:cNvPr id="5" name="Footer Placeholder 4"/>
          <p:cNvSpPr>
            <a:spLocks noGrp="1"/>
          </p:cNvSpPr>
          <p:nvPr>
            <p:ph type="ftr" sz="quarter" idx="3"/>
          </p:nvPr>
        </p:nvSpPr>
        <p:spPr/>
        <p:txBody>
          <a:bodyPr/>
          <a:lstStyle/>
          <a:p>
            <a:endParaRPr lang="en-GB" dirty="0"/>
          </a:p>
        </p:txBody>
      </p:sp>
      <p:pic>
        <p:nvPicPr>
          <p:cNvPr id="6" name="Content Placeholder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59535" y="3510453"/>
            <a:ext cx="4120566" cy="2932137"/>
          </a:xfrm>
          <a:prstGeom prst="rect">
            <a:avLst/>
          </a:prstGeom>
        </p:spPr>
      </p:pic>
      <p:sp>
        <p:nvSpPr>
          <p:cNvPr id="7" name="TextBox 6"/>
          <p:cNvSpPr txBox="1"/>
          <p:nvPr/>
        </p:nvSpPr>
        <p:spPr>
          <a:xfrm>
            <a:off x="6818812" y="5355770"/>
            <a:ext cx="1729961" cy="646331"/>
          </a:xfrm>
          <a:prstGeom prst="rect">
            <a:avLst/>
          </a:prstGeom>
          <a:solidFill>
            <a:srgbClr val="FFFF00"/>
          </a:solidFill>
        </p:spPr>
        <p:txBody>
          <a:bodyPr wrap="none" rtlCol="0">
            <a:spAutoFit/>
          </a:bodyPr>
          <a:lstStyle/>
          <a:p>
            <a:r>
              <a:rPr lang="en-GB" dirty="0" smtClean="0"/>
              <a:t>C. Zannini et al, </a:t>
            </a:r>
            <a:br>
              <a:rPr lang="en-GB" dirty="0" smtClean="0"/>
            </a:br>
            <a:r>
              <a:rPr lang="en-GB" dirty="0" smtClean="0"/>
              <a:t>LIU-SPS BD 2014</a:t>
            </a:r>
            <a:endParaRPr lang="en-GB" dirty="0"/>
          </a:p>
        </p:txBody>
      </p:sp>
      <p:sp>
        <p:nvSpPr>
          <p:cNvPr id="8" name="TextBox 7"/>
          <p:cNvSpPr txBox="1"/>
          <p:nvPr/>
        </p:nvSpPr>
        <p:spPr>
          <a:xfrm>
            <a:off x="5264328" y="3301445"/>
            <a:ext cx="3456074" cy="369332"/>
          </a:xfrm>
          <a:prstGeom prst="rect">
            <a:avLst/>
          </a:prstGeom>
          <a:noFill/>
        </p:spPr>
        <p:txBody>
          <a:bodyPr wrap="none" rtlCol="0">
            <a:spAutoFit/>
          </a:bodyPr>
          <a:lstStyle/>
          <a:p>
            <a:r>
              <a:rPr lang="en-GB" dirty="0" smtClean="0"/>
              <a:t>Single bunch Headtail growth rates</a:t>
            </a:r>
            <a:endParaRPr lang="en-GB"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4941" y="3171114"/>
            <a:ext cx="4436950" cy="3321781"/>
          </a:xfrm>
          <a:prstGeom prst="rect">
            <a:avLst/>
          </a:prstGeom>
        </p:spPr>
      </p:pic>
      <p:sp>
        <p:nvSpPr>
          <p:cNvPr id="10" name="TextBox 9"/>
          <p:cNvSpPr txBox="1"/>
          <p:nvPr/>
        </p:nvSpPr>
        <p:spPr>
          <a:xfrm>
            <a:off x="2313903" y="3564061"/>
            <a:ext cx="1996840" cy="584775"/>
          </a:xfrm>
          <a:prstGeom prst="rect">
            <a:avLst/>
          </a:prstGeom>
          <a:solidFill>
            <a:srgbClr val="FFFF00"/>
          </a:solidFill>
        </p:spPr>
        <p:txBody>
          <a:bodyPr wrap="square" rtlCol="0">
            <a:spAutoFit/>
          </a:bodyPr>
          <a:lstStyle/>
          <a:p>
            <a:r>
              <a:rPr lang="en-GB" sz="1600" dirty="0" smtClean="0"/>
              <a:t>T. </a:t>
            </a:r>
            <a:r>
              <a:rPr lang="en-GB" sz="1600" dirty="0" smtClean="0"/>
              <a:t>Argyropoulos et al </a:t>
            </a:r>
            <a:br>
              <a:rPr lang="en-GB" sz="1600" dirty="0" smtClean="0"/>
            </a:br>
            <a:r>
              <a:rPr lang="en-US" sz="1600" dirty="0" smtClean="0"/>
              <a:t>LIU-SPS </a:t>
            </a:r>
            <a:r>
              <a:rPr lang="en-US" sz="1600" dirty="0"/>
              <a:t>BD </a:t>
            </a:r>
            <a:r>
              <a:rPr lang="en-GB" sz="1600" dirty="0" smtClean="0"/>
              <a:t>2015</a:t>
            </a:r>
            <a:endParaRPr lang="en-GB" sz="1600" dirty="0"/>
          </a:p>
        </p:txBody>
      </p:sp>
      <p:sp>
        <p:nvSpPr>
          <p:cNvPr id="11" name="TextBox 10"/>
          <p:cNvSpPr txBox="1"/>
          <p:nvPr/>
        </p:nvSpPr>
        <p:spPr>
          <a:xfrm>
            <a:off x="457200" y="2855818"/>
            <a:ext cx="4114653" cy="646331"/>
          </a:xfrm>
          <a:prstGeom prst="rect">
            <a:avLst/>
          </a:prstGeom>
          <a:noFill/>
        </p:spPr>
        <p:txBody>
          <a:bodyPr wrap="none" rtlCol="0">
            <a:spAutoFit/>
          </a:bodyPr>
          <a:lstStyle/>
          <a:p>
            <a:pPr algn="ctr"/>
            <a:r>
              <a:rPr lang="en-GB" dirty="0" smtClean="0"/>
              <a:t>Longitudinal instabilities with 12 bunches </a:t>
            </a:r>
            <a:br>
              <a:rPr lang="en-GB" dirty="0" smtClean="0"/>
            </a:br>
            <a:r>
              <a:rPr lang="en-GB" dirty="0" smtClean="0"/>
              <a:t>during the ramp</a:t>
            </a:r>
            <a:endParaRPr lang="en-GB" dirty="0"/>
          </a:p>
        </p:txBody>
      </p:sp>
    </p:spTree>
    <p:extLst>
      <p:ext uri="{BB962C8B-B14F-4D97-AF65-F5344CB8AC3E}">
        <p14:creationId xmlns:p14="http://schemas.microsoft.com/office/powerpoint/2010/main" val="45258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5</a:t>
            </a:fld>
            <a:endParaRPr lang="en-US"/>
          </a:p>
        </p:txBody>
      </p:sp>
      <p:sp>
        <p:nvSpPr>
          <p:cNvPr id="3" name="Title 2"/>
          <p:cNvSpPr>
            <a:spLocks noGrp="1"/>
          </p:cNvSpPr>
          <p:nvPr>
            <p:ph type="title"/>
          </p:nvPr>
        </p:nvSpPr>
        <p:spPr/>
        <p:txBody>
          <a:bodyPr/>
          <a:lstStyle/>
          <a:p>
            <a:r>
              <a:rPr lang="en-GB" dirty="0" smtClean="0"/>
              <a:t>Crab cavities</a:t>
            </a:r>
            <a:endParaRPr lang="en-GB" dirty="0"/>
          </a:p>
        </p:txBody>
      </p:sp>
      <p:sp>
        <p:nvSpPr>
          <p:cNvPr id="4" name="Content Placeholder 3"/>
          <p:cNvSpPr>
            <a:spLocks noGrp="1"/>
          </p:cNvSpPr>
          <p:nvPr>
            <p:ph idx="1"/>
          </p:nvPr>
        </p:nvSpPr>
        <p:spPr>
          <a:xfrm>
            <a:off x="268515" y="1145177"/>
            <a:ext cx="8686800" cy="5349240"/>
          </a:xfrm>
        </p:spPr>
        <p:txBody>
          <a:bodyPr>
            <a:normAutofit/>
          </a:bodyPr>
          <a:lstStyle/>
          <a:p>
            <a:pPr>
              <a:lnSpc>
                <a:spcPct val="100000"/>
              </a:lnSpc>
            </a:pPr>
            <a:r>
              <a:rPr lang="en-GB" sz="2400" dirty="0" smtClean="0"/>
              <a:t>Crab cavities in LHC are a worry for the impedance team due to:</a:t>
            </a:r>
          </a:p>
          <a:p>
            <a:pPr lvl="2"/>
            <a:r>
              <a:rPr lang="en-GB" sz="2000" dirty="0"/>
              <a:t>The very large transverse beta functions at their planned location (~4 km)</a:t>
            </a:r>
          </a:p>
          <a:p>
            <a:pPr lvl="2"/>
            <a:r>
              <a:rPr lang="en-GB" sz="2000" dirty="0"/>
              <a:t>The large number of cavities (16 in the final stage)</a:t>
            </a:r>
          </a:p>
          <a:p>
            <a:pPr lvl="2"/>
            <a:r>
              <a:rPr lang="en-GB" sz="2000" dirty="0"/>
              <a:t>The large number of HOMs and their high Q if undamped.</a:t>
            </a:r>
          </a:p>
          <a:p>
            <a:pPr lvl="2"/>
            <a:r>
              <a:rPr lang="en-GB" sz="2000" dirty="0" smtClean="0"/>
              <a:t>The already optimized LHC impedance to reach high brightness beams.</a:t>
            </a:r>
          </a:p>
          <a:p>
            <a:pPr lvl="2"/>
            <a:endParaRPr lang="en-GB" sz="2000" dirty="0"/>
          </a:p>
          <a:p>
            <a:r>
              <a:rPr lang="en-GB" sz="2400" dirty="0" smtClean="0"/>
              <a:t>In the SPS, however:</a:t>
            </a:r>
          </a:p>
          <a:p>
            <a:pPr lvl="2"/>
            <a:r>
              <a:rPr lang="en-GB" sz="2000" dirty="0" smtClean="0">
                <a:solidFill>
                  <a:srgbClr val="FF0000"/>
                </a:solidFill>
              </a:rPr>
              <a:t>The beta function can not be very high.</a:t>
            </a:r>
          </a:p>
          <a:p>
            <a:pPr lvl="2"/>
            <a:r>
              <a:rPr lang="en-GB" sz="2000" dirty="0" smtClean="0">
                <a:solidFill>
                  <a:srgbClr val="FF0000"/>
                </a:solidFill>
              </a:rPr>
              <a:t>There are only 2 cavities.</a:t>
            </a:r>
          </a:p>
          <a:p>
            <a:pPr lvl="2"/>
            <a:r>
              <a:rPr lang="en-GB" sz="2000" dirty="0" smtClean="0">
                <a:solidFill>
                  <a:srgbClr val="00B050"/>
                </a:solidFill>
              </a:rPr>
              <a:t>The large number of HOMs and their high Q if undamped.</a:t>
            </a:r>
          </a:p>
          <a:p>
            <a:pPr lvl="2"/>
            <a:r>
              <a:rPr lang="en-GB" sz="2000" dirty="0" smtClean="0">
                <a:solidFill>
                  <a:srgbClr val="FF0000"/>
                </a:solidFill>
              </a:rPr>
              <a:t>The SPS impedance is large compared to LHC, in particular in the longitudinal plane.</a:t>
            </a:r>
          </a:p>
          <a:p>
            <a:pPr lvl="2"/>
            <a:endParaRPr lang="en-GB" sz="2000" dirty="0" smtClean="0"/>
          </a:p>
          <a:p>
            <a:pPr lvl="2"/>
            <a:endParaRPr lang="en-GB" sz="2000" dirty="0"/>
          </a:p>
        </p:txBody>
      </p:sp>
      <p:sp>
        <p:nvSpPr>
          <p:cNvPr id="5" name="Footer Placeholder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257277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r>
              <a:rPr lang="en-GB" sz="2400" dirty="0" smtClean="0"/>
              <a:t>Superimposition of crab cavity modes with SPS impedance model from Jose Varela </a:t>
            </a:r>
            <a:r>
              <a:rPr lang="en-GB" sz="2400" dirty="0"/>
              <a:t>(</a:t>
            </a:r>
            <a:r>
              <a:rPr lang="en-GB" sz="2400" dirty="0" smtClean="0"/>
              <a:t>BE/RF-BR)</a:t>
            </a:r>
            <a:endParaRPr lang="en-GB" sz="2400" dirty="0"/>
          </a:p>
        </p:txBody>
      </p:sp>
      <p:sp>
        <p:nvSpPr>
          <p:cNvPr id="3" name="Content Placeholder 2"/>
          <p:cNvSpPr>
            <a:spLocks noGrp="1"/>
          </p:cNvSpPr>
          <p:nvPr>
            <p:ph idx="1"/>
          </p:nvPr>
        </p:nvSpPr>
        <p:spPr/>
        <p:txBody>
          <a:bodyPr/>
          <a:lstStyle/>
          <a:p>
            <a:endParaRPr lang="en-GB"/>
          </a:p>
        </p:txBody>
      </p:sp>
      <p:pic>
        <p:nvPicPr>
          <p:cNvPr id="8194" name="Picture 2" descr="E:\Benoit\System2\Benoit\2014\DELPHI\ReZSPS.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496" y="1412776"/>
            <a:ext cx="5290016"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5517232"/>
            <a:ext cx="8424936" cy="1200329"/>
          </a:xfrm>
          <a:prstGeom prst="rect">
            <a:avLst/>
          </a:prstGeom>
          <a:noFill/>
        </p:spPr>
        <p:txBody>
          <a:bodyPr wrap="square" rtlCol="0">
            <a:spAutoFit/>
          </a:bodyPr>
          <a:lstStyle/>
          <a:p>
            <a:r>
              <a:rPr lang="en-GB" dirty="0" smtClean="0">
                <a:sym typeface="Wingdings" panose="05000000000000000000" pitchFamily="2" charset="2"/>
              </a:rPr>
              <a:t> The first 3 modes of the BNL cavities are coming out of the SPS background, while the SLAC cavity modes remain below the background.</a:t>
            </a:r>
          </a:p>
          <a:p>
            <a:r>
              <a:rPr lang="en-GB" dirty="0" smtClean="0">
                <a:sym typeface="Wingdings" panose="05000000000000000000" pitchFamily="2" charset="2"/>
              </a:rPr>
              <a:t> Can the first BNL mode at 580 MHz lead to more instabilities in SPS or be observed with a </a:t>
            </a:r>
            <a:r>
              <a:rPr lang="en-GB" dirty="0" err="1" smtClean="0">
                <a:sym typeface="Wingdings" panose="05000000000000000000" pitchFamily="2" charset="2"/>
              </a:rPr>
              <a:t>debunching</a:t>
            </a:r>
            <a:r>
              <a:rPr lang="en-GB" dirty="0" smtClean="0">
                <a:sym typeface="Wingdings" panose="05000000000000000000" pitchFamily="2" charset="2"/>
              </a:rPr>
              <a:t> bunch?</a:t>
            </a:r>
            <a:endParaRPr lang="en-GB" dirty="0"/>
          </a:p>
        </p:txBody>
      </p:sp>
      <p:pic>
        <p:nvPicPr>
          <p:cNvPr id="8196" name="Picture 4" descr="E:\Benoit\System2\Benoit\2014\DELPHI\ReZSPSlin.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8703" y="1988840"/>
            <a:ext cx="403964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48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descr="E:\Benoit\System2\Benoit\2014\DELPHI\ReZSPStrans.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1560" y="370749"/>
            <a:ext cx="5322962" cy="34823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5877272"/>
            <a:ext cx="9142759" cy="646331"/>
          </a:xfrm>
          <a:prstGeom prst="rect">
            <a:avLst/>
          </a:prstGeom>
          <a:noFill/>
        </p:spPr>
        <p:txBody>
          <a:bodyPr wrap="none" rtlCol="0">
            <a:spAutoFit/>
          </a:bodyPr>
          <a:lstStyle/>
          <a:p>
            <a:pPr marL="285750" indent="-285750">
              <a:buFont typeface="Wingdings" pitchFamily="2" charset="2"/>
              <a:buChar char="à"/>
            </a:pPr>
            <a:r>
              <a:rPr lang="en-GB" dirty="0" smtClean="0">
                <a:sym typeface="Wingdings" panose="05000000000000000000" pitchFamily="2" charset="2"/>
              </a:rPr>
              <a:t>Apart from the large modes beyond 1.4 GHz, not much should be detected by the SPS beam </a:t>
            </a:r>
            <a:br>
              <a:rPr lang="en-GB" dirty="0" smtClean="0">
                <a:sym typeface="Wingdings" panose="05000000000000000000" pitchFamily="2" charset="2"/>
              </a:rPr>
            </a:br>
            <a:r>
              <a:rPr lang="en-GB" dirty="0" smtClean="0">
                <a:sym typeface="Wingdings" panose="05000000000000000000" pitchFamily="2" charset="2"/>
              </a:rPr>
              <a:t>from the crabs transverse modes (assuming the deflecting mode is always </a:t>
            </a:r>
            <a:r>
              <a:rPr lang="en-GB" dirty="0" err="1" smtClean="0">
                <a:sym typeface="Wingdings" panose="05000000000000000000" pitchFamily="2" charset="2"/>
              </a:rPr>
              <a:t>feedbacked</a:t>
            </a:r>
            <a:r>
              <a:rPr lang="en-GB" dirty="0" smtClean="0">
                <a:sym typeface="Wingdings" panose="05000000000000000000" pitchFamily="2" charset="2"/>
              </a:rPr>
              <a:t> on).</a:t>
            </a:r>
          </a:p>
        </p:txBody>
      </p:sp>
      <p:pic>
        <p:nvPicPr>
          <p:cNvPr id="10243" name="Picture 3" descr="E:\Benoit\System2\Benoit\2014\DELPHI\ReZspsSLAC.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95935" y="2852936"/>
            <a:ext cx="5075363"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506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8</a:t>
            </a:fld>
            <a:endParaRPr lang="en-US"/>
          </a:p>
        </p:txBody>
      </p:sp>
      <p:sp>
        <p:nvSpPr>
          <p:cNvPr id="3" name="Title 2"/>
          <p:cNvSpPr>
            <a:spLocks noGrp="1"/>
          </p:cNvSpPr>
          <p:nvPr>
            <p:ph type="title"/>
          </p:nvPr>
        </p:nvSpPr>
        <p:spPr/>
        <p:txBody>
          <a:bodyPr/>
          <a:lstStyle/>
          <a:p>
            <a:r>
              <a:rPr lang="en-GB" dirty="0" smtClean="0"/>
              <a:t>Is there hope to see anything?</a:t>
            </a:r>
            <a:endParaRPr lang="en-GB" dirty="0"/>
          </a:p>
        </p:txBody>
      </p:sp>
      <p:sp>
        <p:nvSpPr>
          <p:cNvPr id="4" name="Content Placeholder 3"/>
          <p:cNvSpPr>
            <a:spLocks noGrp="1"/>
          </p:cNvSpPr>
          <p:nvPr>
            <p:ph idx="1"/>
          </p:nvPr>
        </p:nvSpPr>
        <p:spPr/>
        <p:txBody>
          <a:bodyPr>
            <a:normAutofit fontScale="92500" lnSpcReduction="10000"/>
          </a:bodyPr>
          <a:lstStyle/>
          <a:p>
            <a:r>
              <a:rPr lang="en-GB" sz="2400" dirty="0" smtClean="0"/>
              <a:t>With the damping of the modes achieved by the cavity and HOM designers, we do not expect to see an impedance effect of the crab cavities in the </a:t>
            </a:r>
            <a:r>
              <a:rPr lang="en-GB" sz="2400" dirty="0" smtClean="0"/>
              <a:t>SPS (expect maybe the potential undamped modes beyond 1.75 GHz).</a:t>
            </a:r>
            <a:endParaRPr lang="en-GB" sz="2400" dirty="0" smtClean="0"/>
          </a:p>
          <a:p>
            <a:endParaRPr lang="en-GB" sz="2400" dirty="0"/>
          </a:p>
          <a:p>
            <a:r>
              <a:rPr lang="en-GB" sz="2400" dirty="0" smtClean="0"/>
              <a:t>If increasing the Q of some or all crab cavity modes is possible, then we could hope to see an impact.</a:t>
            </a:r>
          </a:p>
          <a:p>
            <a:endParaRPr lang="en-GB" sz="2400" dirty="0"/>
          </a:p>
          <a:p>
            <a:r>
              <a:rPr lang="en-GB" sz="2400" dirty="0" smtClean="0"/>
              <a:t>However, increasing the Q of a mode reduces the width of the resonance and decreases the probability for the mode to interact with beam resonant frequencies:</a:t>
            </a:r>
          </a:p>
          <a:p>
            <a:pPr lvl="1"/>
            <a:r>
              <a:rPr lang="en-GB" sz="2400" dirty="0" smtClean="0"/>
              <a:t>Either we have a low shunt impedance but high chance of hitting a beam frequency</a:t>
            </a:r>
          </a:p>
          <a:p>
            <a:pPr lvl="1"/>
            <a:r>
              <a:rPr lang="en-GB" sz="2400" dirty="0" smtClean="0"/>
              <a:t>Or we have a high shunt impedance with lower chance of hitting a beam frequency</a:t>
            </a:r>
          </a:p>
          <a:p>
            <a:endParaRPr lang="en-GB" sz="2400" dirty="0"/>
          </a:p>
        </p:txBody>
      </p:sp>
      <p:sp>
        <p:nvSpPr>
          <p:cNvPr id="5" name="Footer Placeholder 4"/>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174626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004B2-1541-5046-B6F2-22AF56585712}" type="slidenum">
              <a:rPr lang="en-US" smtClean="0"/>
              <a:t>9</a:t>
            </a:fld>
            <a:endParaRPr lang="en-US"/>
          </a:p>
        </p:txBody>
      </p:sp>
      <p:sp>
        <p:nvSpPr>
          <p:cNvPr id="3" name="Title 2"/>
          <p:cNvSpPr>
            <a:spLocks noGrp="1"/>
          </p:cNvSpPr>
          <p:nvPr>
            <p:ph type="title"/>
          </p:nvPr>
        </p:nvSpPr>
        <p:spPr>
          <a:xfrm>
            <a:off x="457200" y="274638"/>
            <a:ext cx="8229600" cy="612868"/>
          </a:xfrm>
        </p:spPr>
        <p:txBody>
          <a:bodyPr/>
          <a:lstStyle/>
          <a:p>
            <a:r>
              <a:rPr lang="en-GB" sz="3200" dirty="0" smtClean="0"/>
              <a:t>Frequencies for the transverse resonant lines?</a:t>
            </a:r>
            <a:endParaRPr lang="en-GB" sz="3200" dirty="0"/>
          </a:p>
        </p:txBody>
      </p:sp>
      <p:sp>
        <p:nvSpPr>
          <p:cNvPr id="5" name="Footer Placeholder 4"/>
          <p:cNvSpPr>
            <a:spLocks noGrp="1"/>
          </p:cNvSpPr>
          <p:nvPr>
            <p:ph type="ftr" sz="quarter" idx="3"/>
          </p:nvPr>
        </p:nvSpPr>
        <p:spPr/>
        <p:txBody>
          <a:bodyPr/>
          <a:lstStyle/>
          <a:p>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1964483" y="1989902"/>
                <a:ext cx="478926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𝑓</m:t>
                      </m:r>
                      <m:r>
                        <a:rPr lang="en-GB" sz="2400" b="0" i="1" smtClean="0">
                          <a:latin typeface="Cambria Math"/>
                        </a:rPr>
                        <m:t>=</m:t>
                      </m:r>
                      <m:d>
                        <m:dPr>
                          <m:ctrlPr>
                            <a:rPr lang="en-GB" sz="2400" b="0" i="1" smtClean="0">
                              <a:latin typeface="Cambria Math"/>
                            </a:rPr>
                          </m:ctrlPr>
                        </m:dPr>
                        <m:e>
                          <m:sSub>
                            <m:sSubPr>
                              <m:ctrlPr>
                                <a:rPr lang="en-GB" sz="2400" b="0" i="1" smtClean="0">
                                  <a:latin typeface="Cambria Math"/>
                                </a:rPr>
                              </m:ctrlPr>
                            </m:sSubPr>
                            <m:e>
                              <m:sSub>
                                <m:sSubPr>
                                  <m:ctrlPr>
                                    <a:rPr lang="en-GB" sz="2400" i="1">
                                      <a:latin typeface="Cambria Math"/>
                                    </a:rPr>
                                  </m:ctrlPr>
                                </m:sSubPr>
                                <m:e>
                                  <m:r>
                                    <a:rPr lang="en-GB" sz="2400" i="1">
                                      <a:latin typeface="Cambria Math"/>
                                    </a:rPr>
                                    <m:t>𝑄</m:t>
                                  </m:r>
                                </m:e>
                                <m:sub>
                                  <m:r>
                                    <a:rPr lang="en-GB" sz="2400" i="1">
                                      <a:latin typeface="Cambria Math"/>
                                    </a:rPr>
                                    <m:t>𝑥</m:t>
                                  </m:r>
                                </m:sub>
                              </m:sSub>
                              <m:r>
                                <a:rPr lang="en-GB" sz="2400" b="0" i="1" smtClean="0">
                                  <a:latin typeface="Cambria Math"/>
                                </a:rPr>
                                <m:t>+</m:t>
                              </m:r>
                              <m:r>
                                <a:rPr lang="en-GB" sz="2400" b="0" i="1" smtClean="0">
                                  <a:latin typeface="Cambria Math"/>
                                </a:rPr>
                                <m:t>𝑛</m:t>
                              </m:r>
                            </m:e>
                            <m:sub>
                              <m:r>
                                <a:rPr lang="en-GB" sz="2400" b="0" i="1" smtClean="0">
                                  <a:latin typeface="Cambria Math"/>
                                </a:rPr>
                                <m:t>𝑥</m:t>
                              </m:r>
                            </m:sub>
                          </m:sSub>
                          <m:r>
                            <a:rPr lang="en-GB" sz="2400" b="0" i="1" smtClean="0">
                              <a:latin typeface="Cambria Math"/>
                            </a:rPr>
                            <m:t>+</m:t>
                          </m:r>
                          <m:r>
                            <a:rPr lang="en-GB" sz="2400" b="0" i="1" smtClean="0">
                              <a:latin typeface="Cambria Math"/>
                            </a:rPr>
                            <m:t>𝑘</m:t>
                          </m:r>
                          <m:r>
                            <a:rPr lang="en-GB" sz="2400" b="0" i="1" smtClean="0">
                              <a:latin typeface="Cambria Math"/>
                            </a:rPr>
                            <m:t>.</m:t>
                          </m:r>
                          <m:r>
                            <a:rPr lang="en-GB" sz="2400" b="0" i="1" smtClean="0">
                              <a:latin typeface="Cambria Math"/>
                            </a:rPr>
                            <m:t>𝑀</m:t>
                          </m:r>
                          <m:r>
                            <a:rPr lang="en-GB" sz="2400" b="0" i="1" smtClean="0">
                              <a:latin typeface="Cambria Math"/>
                            </a:rPr>
                            <m:t>+</m:t>
                          </m:r>
                          <m:r>
                            <a:rPr lang="en-GB" sz="2400" b="0" i="1" smtClean="0">
                              <a:latin typeface="Cambria Math"/>
                            </a:rPr>
                            <m:t>𝑚</m:t>
                          </m:r>
                          <m:sSub>
                            <m:sSubPr>
                              <m:ctrlPr>
                                <a:rPr lang="en-GB" sz="2400" b="0" i="1" smtClean="0">
                                  <a:latin typeface="Cambria Math"/>
                                </a:rPr>
                              </m:ctrlPr>
                            </m:sSubPr>
                            <m:e>
                              <m:r>
                                <a:rPr lang="en-GB" sz="2400" b="0" i="1" smtClean="0">
                                  <a:latin typeface="Cambria Math"/>
                                </a:rPr>
                                <m:t>.</m:t>
                              </m:r>
                              <m:r>
                                <a:rPr lang="en-GB" sz="2400" b="0" i="1" smtClean="0">
                                  <a:latin typeface="Cambria Math"/>
                                </a:rPr>
                                <m:t>𝑄</m:t>
                              </m:r>
                            </m:e>
                            <m:sub>
                              <m:r>
                                <a:rPr lang="en-GB" sz="2400" b="0" i="1" smtClean="0">
                                  <a:latin typeface="Cambria Math"/>
                                </a:rPr>
                                <m:t>𝑠</m:t>
                              </m:r>
                            </m:sub>
                          </m:sSub>
                        </m:e>
                      </m:d>
                      <m:sSub>
                        <m:sSubPr>
                          <m:ctrlPr>
                            <a:rPr lang="en-GB" sz="2400" b="0" i="1" smtClean="0">
                              <a:latin typeface="Cambria Math"/>
                            </a:rPr>
                          </m:ctrlPr>
                        </m:sSubPr>
                        <m:e>
                          <m:r>
                            <a:rPr lang="en-GB" sz="2400" b="0" i="1" smtClean="0">
                              <a:latin typeface="Cambria Math"/>
                            </a:rPr>
                            <m:t>.</m:t>
                          </m:r>
                          <m:r>
                            <a:rPr lang="en-GB" sz="2400" b="0" i="1" smtClean="0">
                              <a:latin typeface="Cambria Math"/>
                            </a:rPr>
                            <m:t>𝑓</m:t>
                          </m:r>
                        </m:e>
                        <m:sub>
                          <m:r>
                            <a:rPr lang="en-GB" sz="2400" b="0" i="1" smtClean="0">
                              <a:latin typeface="Cambria Math"/>
                            </a:rPr>
                            <m:t>𝑟𝑒𝑣</m:t>
                          </m:r>
                        </m:sub>
                      </m:sSub>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964483" y="1989902"/>
                <a:ext cx="4789260" cy="461665"/>
              </a:xfrm>
              <a:prstGeom prst="rect">
                <a:avLst/>
              </a:prstGeom>
              <a:blipFill rotWithShape="1">
                <a:blip r:embed="rId2"/>
                <a:stretch>
                  <a:fillRect b="-17105"/>
                </a:stretch>
              </a:blipFill>
            </p:spPr>
            <p:txBody>
              <a:bodyPr/>
              <a:lstStyle/>
              <a:p>
                <a:r>
                  <a:rPr lang="en-GB">
                    <a:noFill/>
                  </a:rPr>
                  <a:t> </a:t>
                </a:r>
              </a:p>
            </p:txBody>
          </p:sp>
        </mc:Fallback>
      </mc:AlternateContent>
      <p:sp>
        <p:nvSpPr>
          <p:cNvPr id="7" name="TextBox 6"/>
          <p:cNvSpPr txBox="1"/>
          <p:nvPr/>
        </p:nvSpPr>
        <p:spPr>
          <a:xfrm>
            <a:off x="137781" y="2854737"/>
            <a:ext cx="3194208" cy="1477328"/>
          </a:xfrm>
          <a:prstGeom prst="rect">
            <a:avLst/>
          </a:prstGeom>
          <a:noFill/>
        </p:spPr>
        <p:txBody>
          <a:bodyPr wrap="none" rtlCol="0">
            <a:spAutoFit/>
          </a:bodyPr>
          <a:lstStyle/>
          <a:p>
            <a:r>
              <a:rPr lang="en-GB" dirty="0" err="1" smtClean="0"/>
              <a:t>n</a:t>
            </a:r>
            <a:r>
              <a:rPr lang="en-GB" baseline="-25000" dirty="0" err="1" smtClean="0"/>
              <a:t>x</a:t>
            </a:r>
            <a:r>
              <a:rPr lang="en-GB" dirty="0" smtClean="0"/>
              <a:t> : coupled bunch mode</a:t>
            </a:r>
          </a:p>
          <a:p>
            <a:r>
              <a:rPr lang="en-GB" dirty="0" smtClean="0">
                <a:sym typeface="Symbol"/>
              </a:rPr>
              <a:t>f between two modes: f</a:t>
            </a:r>
            <a:r>
              <a:rPr lang="en-GB" baseline="-25000" dirty="0" smtClean="0">
                <a:sym typeface="Symbol"/>
              </a:rPr>
              <a:t>rev</a:t>
            </a:r>
          </a:p>
          <a:p>
            <a:pPr marL="285750" indent="-285750">
              <a:buFont typeface="Wingdings" pitchFamily="2" charset="2"/>
              <a:buChar char="à"/>
            </a:pPr>
            <a:r>
              <a:rPr lang="en-GB" dirty="0" smtClean="0">
                <a:sym typeface="Symbol"/>
              </a:rPr>
              <a:t>In SPS, f=44 kHz</a:t>
            </a:r>
          </a:p>
          <a:p>
            <a:pPr marL="285750" indent="-285750">
              <a:buFont typeface="Wingdings" pitchFamily="2" charset="2"/>
              <a:buChar char="à"/>
            </a:pPr>
            <a:r>
              <a:rPr lang="en-GB" dirty="0" smtClean="0">
                <a:sym typeface="Symbol"/>
              </a:rPr>
              <a:t>In LHC, </a:t>
            </a:r>
            <a:r>
              <a:rPr lang="en-GB" dirty="0">
                <a:sym typeface="Symbol"/>
              </a:rPr>
              <a:t></a:t>
            </a:r>
            <a:r>
              <a:rPr lang="en-GB" dirty="0" smtClean="0">
                <a:sym typeface="Symbol"/>
              </a:rPr>
              <a:t>f=11 kHz</a:t>
            </a:r>
          </a:p>
          <a:p>
            <a:r>
              <a:rPr lang="en-GB" i="1" dirty="0" smtClean="0">
                <a:sym typeface="Symbol"/>
              </a:rPr>
              <a:t>Same contribution for all modes</a:t>
            </a:r>
            <a:endParaRPr lang="en-GB" i="1" dirty="0"/>
          </a:p>
        </p:txBody>
      </p:sp>
      <p:cxnSp>
        <p:nvCxnSpPr>
          <p:cNvPr id="9" name="Straight Arrow Connector 8"/>
          <p:cNvCxnSpPr/>
          <p:nvPr/>
        </p:nvCxnSpPr>
        <p:spPr>
          <a:xfrm flipV="1">
            <a:off x="2690949" y="2451567"/>
            <a:ext cx="718000" cy="5006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5" idx="0"/>
          </p:cNvCxnSpPr>
          <p:nvPr/>
        </p:nvCxnSpPr>
        <p:spPr>
          <a:xfrm flipV="1">
            <a:off x="3408949" y="2451567"/>
            <a:ext cx="785684" cy="20058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788698" y="4457387"/>
            <a:ext cx="3240502" cy="1477328"/>
          </a:xfrm>
          <a:prstGeom prst="rect">
            <a:avLst/>
          </a:prstGeom>
          <a:noFill/>
        </p:spPr>
        <p:txBody>
          <a:bodyPr wrap="none" rtlCol="0">
            <a:spAutoFit/>
          </a:bodyPr>
          <a:lstStyle/>
          <a:p>
            <a:r>
              <a:rPr lang="en-GB" dirty="0"/>
              <a:t>k</a:t>
            </a:r>
            <a:r>
              <a:rPr lang="en-GB" dirty="0" smtClean="0"/>
              <a:t> scans integers in</a:t>
            </a:r>
            <a:r>
              <a:rPr lang="en-GB" dirty="0" smtClean="0">
                <a:sym typeface="Symbol"/>
              </a:rPr>
              <a:t> ]-;+[</a:t>
            </a:r>
            <a:endParaRPr lang="en-GB" dirty="0" smtClean="0"/>
          </a:p>
          <a:p>
            <a:r>
              <a:rPr lang="en-GB" dirty="0" smtClean="0">
                <a:sym typeface="Symbol"/>
              </a:rPr>
              <a:t>f between two modes: M*f</a:t>
            </a:r>
            <a:r>
              <a:rPr lang="en-GB" baseline="-25000" dirty="0" smtClean="0">
                <a:sym typeface="Symbol"/>
              </a:rPr>
              <a:t>rev</a:t>
            </a:r>
            <a:endParaRPr lang="en-GB" dirty="0" smtClean="0">
              <a:sym typeface="Symbol"/>
            </a:endParaRPr>
          </a:p>
          <a:p>
            <a:pPr marL="285750" indent="-285750">
              <a:buFont typeface="Wingdings" pitchFamily="2" charset="2"/>
              <a:buChar char="à"/>
            </a:pPr>
            <a:r>
              <a:rPr lang="en-GB" dirty="0">
                <a:sym typeface="Symbol"/>
              </a:rPr>
              <a:t>In SPS, </a:t>
            </a:r>
            <a:r>
              <a:rPr lang="en-GB" dirty="0" smtClean="0">
                <a:sym typeface="Symbol"/>
              </a:rPr>
              <a:t>f=40 MHz (for 25 ns)</a:t>
            </a:r>
            <a:endParaRPr lang="en-GB" dirty="0">
              <a:sym typeface="Symbol"/>
            </a:endParaRPr>
          </a:p>
          <a:p>
            <a:pPr marL="285750" indent="-285750">
              <a:buFont typeface="Wingdings" pitchFamily="2" charset="2"/>
              <a:buChar char="à"/>
            </a:pPr>
            <a:r>
              <a:rPr lang="en-GB" dirty="0">
                <a:sym typeface="Symbol"/>
              </a:rPr>
              <a:t>In LHC, </a:t>
            </a:r>
            <a:r>
              <a:rPr lang="en-GB" dirty="0" smtClean="0">
                <a:sym typeface="Symbol"/>
              </a:rPr>
              <a:t>f=40 MHz </a:t>
            </a:r>
            <a:r>
              <a:rPr lang="en-GB" dirty="0">
                <a:sym typeface="Symbol"/>
              </a:rPr>
              <a:t>(for 25 ns</a:t>
            </a:r>
            <a:r>
              <a:rPr lang="en-GB" dirty="0" smtClean="0">
                <a:sym typeface="Symbol"/>
              </a:rPr>
              <a:t>)</a:t>
            </a:r>
          </a:p>
          <a:p>
            <a:r>
              <a:rPr lang="en-GB" i="1" dirty="0">
                <a:sym typeface="Symbol"/>
              </a:rPr>
              <a:t>Same contribution for all </a:t>
            </a:r>
            <a:r>
              <a:rPr lang="en-GB" i="1" dirty="0" smtClean="0">
                <a:sym typeface="Symbol"/>
              </a:rPr>
              <a:t>modes</a:t>
            </a:r>
            <a:endParaRPr lang="en-GB" i="1" dirty="0"/>
          </a:p>
        </p:txBody>
      </p:sp>
      <p:cxnSp>
        <p:nvCxnSpPr>
          <p:cNvPr id="18" name="Straight Arrow Connector 17"/>
          <p:cNvCxnSpPr/>
          <p:nvPr/>
        </p:nvCxnSpPr>
        <p:spPr>
          <a:xfrm flipH="1" flipV="1">
            <a:off x="5284694" y="2451567"/>
            <a:ext cx="384589" cy="1846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014664" y="4297955"/>
            <a:ext cx="3986604" cy="2031325"/>
          </a:xfrm>
          <a:prstGeom prst="rect">
            <a:avLst/>
          </a:prstGeom>
          <a:noFill/>
        </p:spPr>
        <p:txBody>
          <a:bodyPr wrap="none" rtlCol="0">
            <a:spAutoFit/>
          </a:bodyPr>
          <a:lstStyle/>
          <a:p>
            <a:r>
              <a:rPr lang="en-GB" dirty="0" smtClean="0"/>
              <a:t>m: azimuthal mode</a:t>
            </a:r>
          </a:p>
          <a:p>
            <a:r>
              <a:rPr lang="en-GB" dirty="0" smtClean="0">
                <a:sym typeface="Symbol"/>
              </a:rPr>
              <a:t>f between two modes: Q</a:t>
            </a:r>
            <a:r>
              <a:rPr lang="en-GB" baseline="-25000" dirty="0" smtClean="0">
                <a:sym typeface="Symbol"/>
              </a:rPr>
              <a:t>s</a:t>
            </a:r>
            <a:r>
              <a:rPr lang="en-GB" dirty="0" smtClean="0">
                <a:sym typeface="Symbol"/>
              </a:rPr>
              <a:t>*f</a:t>
            </a:r>
            <a:r>
              <a:rPr lang="en-GB" baseline="-25000" dirty="0" smtClean="0">
                <a:sym typeface="Symbol"/>
              </a:rPr>
              <a:t>rev</a:t>
            </a:r>
            <a:endParaRPr lang="en-GB" dirty="0" smtClean="0">
              <a:sym typeface="Symbol"/>
            </a:endParaRPr>
          </a:p>
          <a:p>
            <a:pPr marL="285750" indent="-285750">
              <a:buFont typeface="Wingdings" pitchFamily="2" charset="2"/>
              <a:buChar char="à"/>
            </a:pPr>
            <a:r>
              <a:rPr lang="en-GB" dirty="0">
                <a:sym typeface="Symbol"/>
              </a:rPr>
              <a:t>In SPS, </a:t>
            </a:r>
            <a:r>
              <a:rPr lang="en-GB" dirty="0" smtClean="0">
                <a:sym typeface="Symbol"/>
              </a:rPr>
              <a:t>f=370 Hz (for Q20)</a:t>
            </a:r>
            <a:endParaRPr lang="en-GB" dirty="0">
              <a:sym typeface="Symbol"/>
            </a:endParaRPr>
          </a:p>
          <a:p>
            <a:pPr marL="285750" indent="-285750">
              <a:buFont typeface="Wingdings" pitchFamily="2" charset="2"/>
              <a:buChar char="à"/>
            </a:pPr>
            <a:r>
              <a:rPr lang="en-GB" dirty="0">
                <a:sym typeface="Symbol"/>
              </a:rPr>
              <a:t>In LHC, </a:t>
            </a:r>
            <a:r>
              <a:rPr lang="en-GB" dirty="0" smtClean="0">
                <a:sym typeface="Symbol"/>
              </a:rPr>
              <a:t>f=22 Hz (at flat top)</a:t>
            </a:r>
          </a:p>
          <a:p>
            <a:r>
              <a:rPr lang="en-GB" i="1" dirty="0">
                <a:sym typeface="Symbol"/>
              </a:rPr>
              <a:t>C</a:t>
            </a:r>
            <a:r>
              <a:rPr lang="en-GB" i="1" dirty="0" smtClean="0">
                <a:sym typeface="Symbol"/>
              </a:rPr>
              <a:t>ontribution decreases with 1/(m+1)</a:t>
            </a:r>
          </a:p>
          <a:p>
            <a:r>
              <a:rPr lang="en-GB" i="1" dirty="0" smtClean="0"/>
              <a:t>Contribution strongly depends on mode </a:t>
            </a:r>
            <a:br>
              <a:rPr lang="en-GB" i="1" dirty="0" smtClean="0"/>
            </a:br>
            <a:r>
              <a:rPr lang="en-GB" i="1" dirty="0" smtClean="0"/>
              <a:t>frequency and chromaticity</a:t>
            </a:r>
            <a:endParaRPr lang="en-GB" i="1" dirty="0"/>
          </a:p>
        </p:txBody>
      </p:sp>
      <p:sp>
        <p:nvSpPr>
          <p:cNvPr id="36" name="TextBox 35"/>
          <p:cNvSpPr txBox="1"/>
          <p:nvPr/>
        </p:nvSpPr>
        <p:spPr>
          <a:xfrm>
            <a:off x="301030" y="917915"/>
            <a:ext cx="8234370" cy="830997"/>
          </a:xfrm>
          <a:prstGeom prst="rect">
            <a:avLst/>
          </a:prstGeom>
          <a:noFill/>
        </p:spPr>
        <p:txBody>
          <a:bodyPr wrap="none" rtlCol="0">
            <a:spAutoFit/>
          </a:bodyPr>
          <a:lstStyle/>
          <a:p>
            <a:r>
              <a:rPr lang="en-GB" sz="1600" dirty="0" err="1" smtClean="0"/>
              <a:t>Sacherer’s</a:t>
            </a:r>
            <a:r>
              <a:rPr lang="en-GB" sz="1600" dirty="0" smtClean="0"/>
              <a:t> formula:</a:t>
            </a:r>
          </a:p>
          <a:p>
            <a:r>
              <a:rPr lang="en-GB" sz="1600" dirty="0" smtClean="0"/>
              <a:t>See for </a:t>
            </a:r>
            <a:r>
              <a:rPr lang="en-GB" sz="1600" dirty="0" smtClean="0"/>
              <a:t>instance E</a:t>
            </a:r>
            <a:r>
              <a:rPr lang="en-GB" sz="1600" dirty="0" smtClean="0"/>
              <a:t>. </a:t>
            </a:r>
            <a:r>
              <a:rPr lang="en-GB" sz="1600" dirty="0" smtClean="0"/>
              <a:t>Métral</a:t>
            </a:r>
            <a:r>
              <a:rPr lang="en-GB" sz="1600" dirty="0" smtClean="0"/>
              <a:t>, overview of single beam coherent </a:t>
            </a:r>
            <a:r>
              <a:rPr lang="en-GB" sz="1600" dirty="0" smtClean="0"/>
              <a:t>instabilities </a:t>
            </a:r>
            <a:r>
              <a:rPr lang="en-GB" sz="1600" dirty="0" smtClean="0"/>
              <a:t>in circular </a:t>
            </a:r>
            <a:r>
              <a:rPr lang="en-GB" sz="1600" dirty="0" smtClean="0"/>
              <a:t>accelerators, </a:t>
            </a:r>
            <a:br>
              <a:rPr lang="en-GB" sz="1600" dirty="0" smtClean="0"/>
            </a:br>
            <a:r>
              <a:rPr lang="en-GB" sz="1600" i="1" dirty="0" smtClean="0"/>
              <a:t>CARE </a:t>
            </a:r>
            <a:r>
              <a:rPr lang="en-GB" sz="1600" i="1" dirty="0"/>
              <a:t>workshop proceeding 2005 </a:t>
            </a:r>
            <a:endParaRPr lang="en-GB" sz="1600" dirty="0"/>
          </a:p>
        </p:txBody>
      </p:sp>
    </p:spTree>
    <p:extLst>
      <p:ext uri="{BB962C8B-B14F-4D97-AF65-F5344CB8AC3E}">
        <p14:creationId xmlns:p14="http://schemas.microsoft.com/office/powerpoint/2010/main" val="1809120218"/>
      </p:ext>
    </p:extLst>
  </p:cSld>
  <p:clrMapOvr>
    <a:masterClrMapping/>
  </p:clrMapOvr>
</p:sld>
</file>

<file path=ppt/theme/theme1.xml><?xml version="1.0" encoding="utf-8"?>
<a:theme xmlns:a="http://schemas.openxmlformats.org/drawingml/2006/main" name="HiLumiLHC_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65F00B9AFF9D4DB8D423D62D364FE5" ma:contentTypeVersion="0" ma:contentTypeDescription="Create a new document." ma:contentTypeScope="" ma:versionID="1f5c5222447e6795847028ce554a3f6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553D58-F42B-43B9-BDA1-90638D0CBA0D}">
  <ds:schemaRef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8A7ED259-6AEE-4E24-A95A-9729541A612D}">
  <ds:schemaRefs>
    <ds:schemaRef ds:uri="http://schemas.microsoft.com/sharepoint/v3/contenttype/forms"/>
  </ds:schemaRefs>
</ds:datastoreItem>
</file>

<file path=customXml/itemProps3.xml><?xml version="1.0" encoding="utf-8"?>
<ds:datastoreItem xmlns:ds="http://schemas.openxmlformats.org/officeDocument/2006/customXml" ds:itemID="{C82125E1-CCB4-4909-BE88-A72A822A6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HiLumiLHC_PresentationTemplate</Template>
  <TotalTime>1129</TotalTime>
  <Words>1678</Words>
  <Application>Microsoft Office PowerPoint</Application>
  <PresentationFormat>On-screen Show (4:3)</PresentationFormat>
  <Paragraphs>218</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HiLumiLHC_PresentationTemplate</vt:lpstr>
      <vt:lpstr>Pixel</vt:lpstr>
      <vt:lpstr>SPS MD Program</vt:lpstr>
      <vt:lpstr>Context </vt:lpstr>
      <vt:lpstr>Considered HL-LHC hardware</vt:lpstr>
      <vt:lpstr>SPS impedance</vt:lpstr>
      <vt:lpstr>Crab cavities</vt:lpstr>
      <vt:lpstr>Superimposition of crab cavity modes with SPS impedance model from Jose Varela (BE/RF-BR)</vt:lpstr>
      <vt:lpstr>PowerPoint Presentation</vt:lpstr>
      <vt:lpstr>Is there hope to see anything?</vt:lpstr>
      <vt:lpstr>Frequencies for the transverse resonant lines?</vt:lpstr>
      <vt:lpstr>1st DQW transverse HOM:  f=685 MHz, Q=1880,  R=467 kOhm/m</vt:lpstr>
      <vt:lpstr>1st DQW transverse HOM with factor 100 reduced damping:  f=685 MHz, Q=188,000,  R=46700 kOhm/m</vt:lpstr>
      <vt:lpstr>What about the azimuthal mode m?</vt:lpstr>
      <vt:lpstr>Are the crab cavity modes growth rates significant?</vt:lpstr>
      <vt:lpstr>With full undamped modes</vt:lpstr>
      <vt:lpstr>Changing the tune to look for a sharp resonance (Q~4e6)</vt:lpstr>
      <vt:lpstr>COLDEX</vt:lpstr>
      <vt:lpstr>BBLR (slides from Yannis)</vt:lpstr>
      <vt:lpstr>Wires at SPS</vt:lpstr>
      <vt:lpstr>Wires at SPS</vt:lpstr>
      <vt:lpstr>Optics at the SPS wires</vt:lpstr>
      <vt:lpstr>SPS wire calibration</vt:lpstr>
      <vt:lpstr>SPS frequency loss maps</vt:lpstr>
      <vt:lpstr>Collimation (S. Redaelli et al)</vt:lpstr>
      <vt:lpstr>High bandwidth feedback (J. Fox et al)</vt:lpstr>
      <vt:lpstr>Outlook</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HiLumi collaborators</dc:title>
  <dc:creator>Cecile Noels</dc:creator>
  <cp:lastModifiedBy>Benoit Salvant</cp:lastModifiedBy>
  <cp:revision>111</cp:revision>
  <dcterms:created xsi:type="dcterms:W3CDTF">2011-12-13T14:40:13Z</dcterms:created>
  <dcterms:modified xsi:type="dcterms:W3CDTF">2015-05-12T12:29:25Z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0x0101003D65F00B9AFF9D4DB8D423D62D364FE5</vt:lpwstr>
  </property>
</Properties>
</file>