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5"/>
  </p:notesMasterIdLst>
  <p:handoutMasterIdLst>
    <p:handoutMasterId r:id="rId36"/>
  </p:handoutMasterIdLst>
  <p:sldIdLst>
    <p:sldId id="729" r:id="rId2"/>
    <p:sldId id="730" r:id="rId3"/>
    <p:sldId id="731" r:id="rId4"/>
    <p:sldId id="732" r:id="rId5"/>
    <p:sldId id="733" r:id="rId6"/>
    <p:sldId id="734" r:id="rId7"/>
    <p:sldId id="735" r:id="rId8"/>
    <p:sldId id="736" r:id="rId9"/>
    <p:sldId id="737" r:id="rId10"/>
    <p:sldId id="738" r:id="rId11"/>
    <p:sldId id="739" r:id="rId12"/>
    <p:sldId id="740" r:id="rId13"/>
    <p:sldId id="741" r:id="rId14"/>
    <p:sldId id="742" r:id="rId15"/>
    <p:sldId id="578" r:id="rId16"/>
    <p:sldId id="728" r:id="rId17"/>
    <p:sldId id="723" r:id="rId18"/>
    <p:sldId id="719" r:id="rId19"/>
    <p:sldId id="724" r:id="rId20"/>
    <p:sldId id="720" r:id="rId21"/>
    <p:sldId id="722" r:id="rId22"/>
    <p:sldId id="707" r:id="rId23"/>
    <p:sldId id="708" r:id="rId24"/>
    <p:sldId id="709" r:id="rId25"/>
    <p:sldId id="726" r:id="rId26"/>
    <p:sldId id="711" r:id="rId27"/>
    <p:sldId id="727" r:id="rId28"/>
    <p:sldId id="712" r:id="rId29"/>
    <p:sldId id="717" r:id="rId30"/>
    <p:sldId id="718" r:id="rId31"/>
    <p:sldId id="675" r:id="rId32"/>
    <p:sldId id="694" r:id="rId33"/>
    <p:sldId id="701" r:id="rId34"/>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6600"/>
    <a:srgbClr val="FF0000"/>
    <a:srgbClr val="339933"/>
    <a:srgbClr val="006600"/>
    <a:srgbClr val="339966"/>
    <a:srgbClr val="00CC66"/>
    <a:srgbClr val="CC0000"/>
    <a:srgbClr val="00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95468" autoAdjust="0"/>
  </p:normalViewPr>
  <p:slideViewPr>
    <p:cSldViewPr>
      <p:cViewPr varScale="1">
        <p:scale>
          <a:sx n="111" d="100"/>
          <a:sy n="111" d="100"/>
        </p:scale>
        <p:origin x="-35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621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106488" y="566738"/>
            <a:ext cx="5103812" cy="3827462"/>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46" tIns="46984" rIns="95646" bIns="46984"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14536731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xfrm>
            <a:off x="4143064" y="9120156"/>
            <a:ext cx="3170475" cy="479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9" tIns="47540" rIns="95079" bIns="47540"/>
          <a:lstStyle>
            <a:lvl1pPr eaLnBrk="0" hangingPunct="0">
              <a:defRPr sz="2300">
                <a:solidFill>
                  <a:schemeClr val="tx1"/>
                </a:solidFill>
                <a:latin typeface="Arial" pitchFamily="34" charset="0"/>
                <a:cs typeface="Arial" pitchFamily="34" charset="0"/>
              </a:defRPr>
            </a:lvl1pPr>
            <a:lvl2pPr marL="772519" indent="-297123" eaLnBrk="0" hangingPunct="0">
              <a:defRPr sz="2300">
                <a:solidFill>
                  <a:schemeClr val="tx1"/>
                </a:solidFill>
                <a:latin typeface="Arial" pitchFamily="34" charset="0"/>
                <a:cs typeface="Arial" pitchFamily="34" charset="0"/>
              </a:defRPr>
            </a:lvl2pPr>
            <a:lvl3pPr marL="1188491" indent="-237698" eaLnBrk="0" hangingPunct="0">
              <a:defRPr sz="2300">
                <a:solidFill>
                  <a:schemeClr val="tx1"/>
                </a:solidFill>
                <a:latin typeface="Arial" pitchFamily="34" charset="0"/>
                <a:cs typeface="Arial" pitchFamily="34" charset="0"/>
              </a:defRPr>
            </a:lvl3pPr>
            <a:lvl4pPr marL="1663888" indent="-237698" eaLnBrk="0" hangingPunct="0">
              <a:defRPr sz="2300">
                <a:solidFill>
                  <a:schemeClr val="tx1"/>
                </a:solidFill>
                <a:latin typeface="Arial" pitchFamily="34" charset="0"/>
                <a:cs typeface="Arial" pitchFamily="34" charset="0"/>
              </a:defRPr>
            </a:lvl4pPr>
            <a:lvl5pPr marL="2139285" indent="-237698" eaLnBrk="0" hangingPunct="0">
              <a:defRPr sz="2300">
                <a:solidFill>
                  <a:schemeClr val="tx1"/>
                </a:solidFill>
                <a:latin typeface="Arial" pitchFamily="34" charset="0"/>
                <a:cs typeface="Arial" pitchFamily="34" charset="0"/>
              </a:defRPr>
            </a:lvl5pPr>
            <a:lvl6pPr marL="2614681" indent="-237698" eaLnBrk="0" fontAlgn="base" hangingPunct="0">
              <a:spcBef>
                <a:spcPct val="0"/>
              </a:spcBef>
              <a:spcAft>
                <a:spcPct val="0"/>
              </a:spcAft>
              <a:defRPr sz="2300">
                <a:solidFill>
                  <a:schemeClr val="tx1"/>
                </a:solidFill>
                <a:latin typeface="Arial" pitchFamily="34" charset="0"/>
                <a:cs typeface="Arial" pitchFamily="34" charset="0"/>
              </a:defRPr>
            </a:lvl6pPr>
            <a:lvl7pPr marL="3090078" indent="-237698" eaLnBrk="0" fontAlgn="base" hangingPunct="0">
              <a:spcBef>
                <a:spcPct val="0"/>
              </a:spcBef>
              <a:spcAft>
                <a:spcPct val="0"/>
              </a:spcAft>
              <a:defRPr sz="2300">
                <a:solidFill>
                  <a:schemeClr val="tx1"/>
                </a:solidFill>
                <a:latin typeface="Arial" pitchFamily="34" charset="0"/>
                <a:cs typeface="Arial" pitchFamily="34" charset="0"/>
              </a:defRPr>
            </a:lvl7pPr>
            <a:lvl8pPr marL="3565474" indent="-237698" eaLnBrk="0" fontAlgn="base" hangingPunct="0">
              <a:spcBef>
                <a:spcPct val="0"/>
              </a:spcBef>
              <a:spcAft>
                <a:spcPct val="0"/>
              </a:spcAft>
              <a:defRPr sz="2300">
                <a:solidFill>
                  <a:schemeClr val="tx1"/>
                </a:solidFill>
                <a:latin typeface="Arial" pitchFamily="34" charset="0"/>
                <a:cs typeface="Arial" pitchFamily="34" charset="0"/>
              </a:defRPr>
            </a:lvl8pPr>
            <a:lvl9pPr marL="4040871" indent="-237698" eaLnBrk="0" fontAlgn="base" hangingPunct="0">
              <a:spcBef>
                <a:spcPct val="0"/>
              </a:spcBef>
              <a:spcAft>
                <a:spcPct val="0"/>
              </a:spcAft>
              <a:defRPr sz="2300">
                <a:solidFill>
                  <a:schemeClr val="tx1"/>
                </a:solidFill>
                <a:latin typeface="Arial" pitchFamily="34" charset="0"/>
                <a:cs typeface="Arial" pitchFamily="34" charset="0"/>
              </a:defRPr>
            </a:lvl9pPr>
          </a:lstStyle>
          <a:p>
            <a:pPr eaLnBrk="1" hangingPunct="1"/>
            <a:fld id="{ED66B4E0-99B2-418D-A518-3D228D3A2C83}" type="slidenum">
              <a:rPr lang="en-US" altLang="zh-CN" sz="1200">
                <a:latin typeface="Helvetica" charset="0"/>
              </a:rPr>
              <a:pPr eaLnBrk="1" hangingPunct="1"/>
              <a:t>1</a:t>
            </a:fld>
            <a:endParaRPr lang="en-US" altLang="zh-CN" sz="1200">
              <a:latin typeface="Helvetica"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Times New Roman" pitchFamily="18" charset="0"/>
                <a:ea typeface="ＭＳ Ｐゴシック" pitchFamily="34" charset="-128"/>
              </a:rPr>
              <a:t>30 slides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10</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11</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12</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13</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14</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r>
              <a:rPr lang="en-US" dirty="0" smtClean="0"/>
              <a:t>60 min, 45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Have phase</a:t>
            </a:r>
            <a:r>
              <a:rPr lang="en-US" baseline="0" dirty="0" smtClean="0">
                <a:latin typeface="Times New Roman" charset="0"/>
              </a:rPr>
              <a:t> space picture – also </a:t>
            </a:r>
            <a:r>
              <a:rPr lang="en-US" baseline="0" dirty="0" err="1" smtClean="0">
                <a:latin typeface="Times New Roman" charset="0"/>
              </a:rPr>
              <a:t>pics</a:t>
            </a:r>
            <a:r>
              <a:rPr lang="en-US" baseline="0" dirty="0" smtClean="0">
                <a:latin typeface="Times New Roman" charset="0"/>
              </a:rPr>
              <a:t> of footprint compression and resonance driving terms</a:t>
            </a:r>
          </a:p>
          <a:p>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Run-15</a:t>
            </a:r>
            <a:r>
              <a:rPr lang="en-US" baseline="0" dirty="0" smtClean="0"/>
              <a:t> </a:t>
            </a:r>
            <a:r>
              <a:rPr lang="en-US" baseline="0" dirty="0" err="1" smtClean="0"/>
              <a:t>fillno</a:t>
            </a:r>
            <a:r>
              <a:rPr lang="en-US" baseline="0" dirty="0" smtClean="0"/>
              <a:t> 18917, beginning of store (typical good store)</a:t>
            </a:r>
            <a:endParaRPr lang="en-US" dirty="0"/>
          </a:p>
        </p:txBody>
      </p:sp>
    </p:spTree>
    <p:extLst>
      <p:ext uri="{BB962C8B-B14F-4D97-AF65-F5344CB8AC3E}">
        <p14:creationId xmlns:p14="http://schemas.microsoft.com/office/powerpoint/2010/main" val="5271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Fillno</a:t>
            </a:r>
            <a:r>
              <a:rPr lang="en-US" dirty="0" smtClean="0"/>
              <a:t> 18849, 18855 with Yellow e-lens on for 6.75h</a:t>
            </a:r>
            <a:r>
              <a:rPr lang="en-US" baseline="0" dirty="0" smtClean="0"/>
              <a:t> and 5.25 h (400 mA)</a:t>
            </a:r>
            <a:endParaRPr lang="en-US" dirty="0"/>
          </a:p>
        </p:txBody>
      </p:sp>
    </p:spTree>
    <p:extLst>
      <p:ext uri="{BB962C8B-B14F-4D97-AF65-F5344CB8AC3E}">
        <p14:creationId xmlns:p14="http://schemas.microsoft.com/office/powerpoint/2010/main" val="74168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a:t>
            </a:r>
            <a:r>
              <a:rPr lang="en-US" baseline="0" dirty="0" smtClean="0"/>
              <a:t> </a:t>
            </a:r>
            <a:r>
              <a:rPr lang="en-US" baseline="0" dirty="0" err="1" smtClean="0"/>
              <a:t>fillno</a:t>
            </a:r>
            <a:r>
              <a:rPr lang="en-US" baseline="0" dirty="0" smtClean="0"/>
              <a:t> 16470; 2015: </a:t>
            </a:r>
            <a:r>
              <a:rPr lang="en-US" baseline="0" dirty="0" err="1" smtClean="0"/>
              <a:t>fillno</a:t>
            </a:r>
            <a:r>
              <a:rPr lang="en-US" baseline="0" dirty="0" smtClean="0"/>
              <a:t> 18917</a:t>
            </a:r>
            <a:endParaRPr lang="en-US" dirty="0"/>
          </a:p>
        </p:txBody>
      </p:sp>
    </p:spTree>
    <p:extLst>
      <p:ext uri="{BB962C8B-B14F-4D97-AF65-F5344CB8AC3E}">
        <p14:creationId xmlns:p14="http://schemas.microsoft.com/office/powerpoint/2010/main" val="28279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2</a:t>
            </a:fld>
            <a:endParaRPr lang="en-US" altLang="zh-CN"/>
          </a:p>
        </p:txBody>
      </p:sp>
    </p:spTree>
    <p:extLst>
      <p:ext uri="{BB962C8B-B14F-4D97-AF65-F5344CB8AC3E}">
        <p14:creationId xmlns:p14="http://schemas.microsoft.com/office/powerpoint/2010/main" val="65027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31</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32</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33</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3</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4</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5</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6</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7</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8</a:t>
            </a:fld>
            <a:endParaRPr lang="en-US" altLang="zh-CN"/>
          </a:p>
        </p:txBody>
      </p:sp>
    </p:spTree>
    <p:extLst>
      <p:ext uri="{BB962C8B-B14F-4D97-AF65-F5344CB8AC3E}">
        <p14:creationId xmlns:p14="http://schemas.microsoft.com/office/powerpoint/2010/main" val="17166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064" y="9120156"/>
            <a:ext cx="3170475" cy="479403"/>
          </a:xfrm>
          <a:prstGeom prst="rect">
            <a:avLst/>
          </a:prstGeom>
        </p:spPr>
        <p:txBody>
          <a:bodyPr lIns="95079" tIns="47540" rIns="95079" bIns="47540"/>
          <a:lstStyle/>
          <a:p>
            <a:fld id="{78F1E046-8952-4353-93A3-F33A5EB4E3AB}" type="slidenum">
              <a:rPr lang="en-US" altLang="zh-CN" smtClean="0"/>
              <a:pPr/>
              <a:t>9</a:t>
            </a:fld>
            <a:endParaRPr lang="en-US" altLang="zh-CN"/>
          </a:p>
        </p:txBody>
      </p:sp>
    </p:spTree>
    <p:extLst>
      <p:ext uri="{BB962C8B-B14F-4D97-AF65-F5344CB8AC3E}">
        <p14:creationId xmlns:p14="http://schemas.microsoft.com/office/powerpoint/2010/main" val="17166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7315200" y="5867400"/>
            <a:ext cx="1371600" cy="4572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6" name="Rectangle 5"/>
          <p:cNvSpPr/>
          <p:nvPr userDrawn="1"/>
        </p:nvSpPr>
        <p:spPr bwMode="auto">
          <a:xfrm>
            <a:off x="7086600" y="6324600"/>
            <a:ext cx="1524000" cy="533400"/>
          </a:xfrm>
          <a:prstGeom prst="rect">
            <a:avLst/>
          </a:prstGeom>
          <a:no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7" name="Rectangle 6"/>
          <p:cNvSpPr/>
          <p:nvPr userDrawn="1"/>
        </p:nvSpPr>
        <p:spPr bwMode="auto">
          <a:xfrm>
            <a:off x="6934200" y="6248400"/>
            <a:ext cx="1752600" cy="6096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19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txBox="1">
            <a:spLocks noChangeArrowheads="1"/>
          </p:cNvSpPr>
          <p:nvPr userDrawn="1"/>
        </p:nvSpPr>
        <p:spPr bwMode="auto">
          <a:xfrm>
            <a:off x="20125" y="6477000"/>
            <a:ext cx="1981200" cy="3810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tabLst>
                <a:tab pos="1714500" algn="r"/>
              </a:tabLst>
              <a:defRPr sz="10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600" b="1" dirty="0" smtClean="0"/>
              <a:t>Wolfram Fischer</a:t>
            </a:r>
            <a:endParaRPr lang="en-US" sz="1600" b="1" dirty="0">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Rectangle 8"/>
          <p:cNvSpPr>
            <a:spLocks noGrp="1" noChangeArrowheads="1"/>
          </p:cNvSpPr>
          <p:nvPr>
            <p:ph type="dt" sz="half" idx="10"/>
          </p:nvPr>
        </p:nvSpPr>
        <p:spPr>
          <a:xfrm>
            <a:off x="25577" y="6477000"/>
            <a:ext cx="1752600" cy="304800"/>
          </a:xfrm>
          <a:prstGeom prst="rect">
            <a:avLst/>
          </a:prstGeom>
        </p:spPr>
        <p:txBody>
          <a:bodyPr/>
          <a:lstStyle>
            <a:lvl1pPr>
              <a:defRPr/>
            </a:lvl1pPr>
          </a:lstStyle>
          <a:p>
            <a:pPr>
              <a:defRPr/>
            </a:pPr>
            <a:r>
              <a:rPr lang="en-US" smtClean="0"/>
              <a:t>Wolfram Fischer</a:t>
            </a:r>
            <a:endParaRPr lang="en-US" dirty="0">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25577" y="6477000"/>
            <a:ext cx="1752600" cy="304800"/>
          </a:xfrm>
          <a:prstGeom prst="rect">
            <a:avLst/>
          </a:prstGeom>
        </p:spPr>
        <p:txBody>
          <a:bodyPr/>
          <a:lstStyle>
            <a:lvl1pPr>
              <a:defRPr/>
            </a:lvl1pPr>
          </a:lstStyle>
          <a:p>
            <a:pPr>
              <a:defRPr/>
            </a:pPr>
            <a:r>
              <a:rPr lang="en-US" smtClean="0"/>
              <a:t>Wolfram Fischer</a:t>
            </a:r>
            <a:endParaRPr lang="en-US" dirty="0">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667817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7" descr="2000 BNL.gif"/>
          <p:cNvPicPr>
            <a:picLocks noChangeAspect="1"/>
          </p:cNvPicPr>
          <p:nvPr userDrawn="1"/>
        </p:nvPicPr>
        <p:blipFill>
          <a:blip r:embed="rId7"/>
          <a:srcRect/>
          <a:stretch>
            <a:fillRect/>
          </a:stretch>
        </p:blipFill>
        <p:spPr bwMode="auto">
          <a:xfrm>
            <a:off x="7438145" y="6453056"/>
            <a:ext cx="1317625" cy="381000"/>
          </a:xfrm>
          <a:prstGeom prst="rect">
            <a:avLst/>
          </a:prstGeom>
          <a:noFill/>
          <a:ln w="9525">
            <a:noFill/>
            <a:miter lim="800000"/>
            <a:headEnd/>
            <a:tailEnd/>
          </a:ln>
        </p:spPr>
      </p:pic>
      <p:sp>
        <p:nvSpPr>
          <p:cNvPr id="8" name="Rectangle 9"/>
          <p:cNvSpPr txBox="1">
            <a:spLocks noChangeArrowheads="1"/>
          </p:cNvSpPr>
          <p:nvPr userDrawn="1"/>
        </p:nvSpPr>
        <p:spPr bwMode="auto">
          <a:xfrm>
            <a:off x="8610600" y="64770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smtClean="0"/>
              <a:t> </a:t>
            </a:r>
            <a:fld id="{DEC58EA8-6C47-4982-B136-D0CCA47332B2}" type="slidenum">
              <a:rPr lang="en-US" sz="1400" smtClean="0"/>
              <a:pPr>
                <a:defRPr/>
              </a:pPr>
              <a:t>‹#›</a:t>
            </a:fld>
            <a:r>
              <a:rPr lang="en-US" sz="1400" dirty="0" smtClean="0"/>
              <a:t> </a:t>
            </a:r>
            <a:endParaRPr lang="en-US" sz="1400" dirty="0" smtClean="0">
              <a:latin typeface="Times New Roman" pitchFamily="18" charset="0"/>
            </a:endParaRPr>
          </a:p>
          <a:p>
            <a:pPr>
              <a:defRPr/>
            </a:pPr>
            <a:endParaRPr lang="en-US" sz="1050" dirty="0"/>
          </a:p>
        </p:txBody>
      </p:sp>
      <p:sp>
        <p:nvSpPr>
          <p:cNvPr id="9" name="Date Placeholder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dirty="0"/>
              <a:t>Wolfram Fischer</a:t>
            </a:r>
            <a:endParaRPr lang="en-US"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oleObject" Target="../embeddings/oleObject1.bin"/><Relationship Id="rId7" Type="http://schemas.openxmlformats.org/officeDocument/2006/relationships/image" Target="../media/image19.emf"/><Relationship Id="rId8" Type="http://schemas.openxmlformats.org/officeDocument/2006/relationships/oleObject" Target="../embeddings/oleObject2.bin"/><Relationship Id="rId9"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g"/><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quarter" idx="10"/>
          </p:nvPr>
        </p:nvSpPr>
        <p:spPr>
          <a:xfrm>
            <a:off x="152400" y="3657600"/>
            <a:ext cx="8686800" cy="571500"/>
          </a:xfrm>
        </p:spPr>
        <p:txBody>
          <a:bodyPr/>
          <a:lstStyle/>
          <a:p>
            <a:pPr algn="ctr" eaLnBrk="1" hangingPunct="1"/>
            <a:r>
              <a:rPr lang="en-US" altLang="zh-CN" sz="2800" dirty="0" smtClean="0"/>
              <a:t>X. Gu</a:t>
            </a:r>
            <a:endParaRPr lang="en-US" altLang="zh-CN" sz="2800" dirty="0"/>
          </a:p>
        </p:txBody>
      </p:sp>
      <p:sp>
        <p:nvSpPr>
          <p:cNvPr id="8195" name="Text Placeholder 6"/>
          <p:cNvSpPr>
            <a:spLocks noGrp="1"/>
          </p:cNvSpPr>
          <p:nvPr>
            <p:ph type="body" sz="quarter" idx="11"/>
          </p:nvPr>
        </p:nvSpPr>
        <p:spPr>
          <a:xfrm>
            <a:off x="228600" y="1371600"/>
            <a:ext cx="8686800" cy="685800"/>
          </a:xfrm>
        </p:spPr>
        <p:txBody>
          <a:bodyPr/>
          <a:lstStyle/>
          <a:p>
            <a:pPr algn="ctr"/>
            <a:r>
              <a:rPr lang="en-US" altLang="zh-CN" sz="3600" dirty="0"/>
              <a:t>E-lens operation and electron beam characterization</a:t>
            </a:r>
            <a:endParaRPr lang="en-US" sz="2400" dirty="0"/>
          </a:p>
        </p:txBody>
      </p:sp>
      <p:sp>
        <p:nvSpPr>
          <p:cNvPr id="8196" name="Text Box 6"/>
          <p:cNvSpPr txBox="1">
            <a:spLocks noChangeArrowheads="1"/>
          </p:cNvSpPr>
          <p:nvPr/>
        </p:nvSpPr>
        <p:spPr bwMode="auto">
          <a:xfrm>
            <a:off x="8229600" y="6205538"/>
            <a:ext cx="6096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r" eaLnBrk="1" hangingPunct="1">
              <a:spcBef>
                <a:spcPct val="50000"/>
              </a:spcBef>
            </a:pPr>
            <a:endParaRPr lang="zh-CN" altLang="en-US" sz="600">
              <a:solidFill>
                <a:schemeClr val="bg2"/>
              </a:solidFill>
              <a:latin typeface="Helvetica" charset="0"/>
            </a:endParaRPr>
          </a:p>
        </p:txBody>
      </p:sp>
    </p:spTree>
    <p:extLst>
      <p:ext uri="{BB962C8B-B14F-4D97-AF65-F5344CB8AC3E}">
        <p14:creationId xmlns:p14="http://schemas.microsoft.com/office/powerpoint/2010/main" val="3806143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z="2400" dirty="0" smtClean="0"/>
              <a:t>Reasons for Blue Electron Beam Issue</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10</a:t>
            </a:fld>
            <a:endParaRPr lang="en-US" altLang="zh-CN" sz="1200"/>
          </a:p>
        </p:txBody>
      </p:sp>
      <p:pic>
        <p:nvPicPr>
          <p:cNvPr id="3" name="Picture 2"/>
          <p:cNvPicPr>
            <a:picLocks noChangeAspect="1"/>
          </p:cNvPicPr>
          <p:nvPr/>
        </p:nvPicPr>
        <p:blipFill>
          <a:blip r:embed="rId3"/>
          <a:stretch>
            <a:fillRect/>
          </a:stretch>
        </p:blipFill>
        <p:spPr>
          <a:xfrm>
            <a:off x="152400" y="838200"/>
            <a:ext cx="4495800" cy="3565486"/>
          </a:xfrm>
          <a:prstGeom prst="rect">
            <a:avLst/>
          </a:prstGeom>
        </p:spPr>
      </p:pic>
      <p:pic>
        <p:nvPicPr>
          <p:cNvPr id="5" name="Picture 4"/>
          <p:cNvPicPr>
            <a:picLocks noChangeAspect="1"/>
          </p:cNvPicPr>
          <p:nvPr/>
        </p:nvPicPr>
        <p:blipFill>
          <a:blip r:embed="rId4"/>
          <a:stretch>
            <a:fillRect/>
          </a:stretch>
        </p:blipFill>
        <p:spPr>
          <a:xfrm>
            <a:off x="4648200" y="838200"/>
            <a:ext cx="4495800" cy="3580957"/>
          </a:xfrm>
          <a:prstGeom prst="rect">
            <a:avLst/>
          </a:prstGeom>
        </p:spPr>
      </p:pic>
      <p:sp>
        <p:nvSpPr>
          <p:cNvPr id="2" name="Rectangle 1"/>
          <p:cNvSpPr/>
          <p:nvPr/>
        </p:nvSpPr>
        <p:spPr>
          <a:xfrm>
            <a:off x="152400" y="4573250"/>
            <a:ext cx="8991600" cy="1446550"/>
          </a:xfrm>
          <a:prstGeom prst="rect">
            <a:avLst/>
          </a:prstGeom>
        </p:spPr>
        <p:txBody>
          <a:bodyPr wrap="square">
            <a:spAutoFit/>
          </a:bodyPr>
          <a:lstStyle/>
          <a:p>
            <a:r>
              <a:rPr lang="en-US" altLang="zh-CN" dirty="0" smtClean="0">
                <a:solidFill>
                  <a:srgbClr val="0000E7"/>
                </a:solidFill>
                <a:latin typeface="+mn-lt"/>
                <a:cs typeface="Helvetica"/>
              </a:rPr>
              <a:t>Yellow electron </a:t>
            </a:r>
            <a:r>
              <a:rPr lang="en-US" altLang="zh-CN" dirty="0">
                <a:solidFill>
                  <a:srgbClr val="0000E7"/>
                </a:solidFill>
                <a:latin typeface="+mn-lt"/>
                <a:cs typeface="Helvetica"/>
              </a:rPr>
              <a:t>beam is Off-axis inside of </a:t>
            </a:r>
            <a:r>
              <a:rPr lang="en-US" altLang="zh-CN" dirty="0" smtClean="0">
                <a:solidFill>
                  <a:srgbClr val="0000E7"/>
                </a:solidFill>
                <a:latin typeface="+mn-lt"/>
                <a:cs typeface="Helvetica"/>
              </a:rPr>
              <a:t>Collector</a:t>
            </a:r>
            <a:r>
              <a:rPr lang="en-US" altLang="zh-CN" dirty="0">
                <a:solidFill>
                  <a:srgbClr val="0000E7"/>
                </a:solidFill>
                <a:latin typeface="+mn-lt"/>
                <a:cs typeface="Helvetica"/>
              </a:rPr>
              <a:t>.</a:t>
            </a:r>
            <a:endParaRPr lang="en-US" altLang="zh-CN" dirty="0" smtClean="0">
              <a:solidFill>
                <a:srgbClr val="0000E7"/>
              </a:solidFill>
              <a:latin typeface="+mn-lt"/>
              <a:cs typeface="Helvetica"/>
            </a:endParaRPr>
          </a:p>
          <a:p>
            <a:pPr marL="457200" indent="-457200">
              <a:buFont typeface="+mj-lt"/>
              <a:buAutoNum type="arabicPeriod"/>
            </a:pPr>
            <a:r>
              <a:rPr lang="en-US" altLang="zh-CN" dirty="0" smtClean="0">
                <a:solidFill>
                  <a:srgbClr val="FF0000"/>
                </a:solidFill>
                <a:latin typeface="+mn-lt"/>
                <a:cs typeface="Helvetica"/>
              </a:rPr>
              <a:t>Reflected electron </a:t>
            </a:r>
            <a:r>
              <a:rPr lang="en-US" altLang="zh-CN" dirty="0" smtClean="0">
                <a:solidFill>
                  <a:srgbClr val="0000E7"/>
                </a:solidFill>
                <a:latin typeface="+mn-lt"/>
                <a:cs typeface="Helvetica"/>
              </a:rPr>
              <a:t>beam from collector (30 mm </a:t>
            </a:r>
            <a:r>
              <a:rPr lang="en-US" altLang="zh-CN" dirty="0" err="1" smtClean="0">
                <a:solidFill>
                  <a:srgbClr val="0000E7"/>
                </a:solidFill>
                <a:latin typeface="+mn-lt"/>
                <a:cs typeface="Helvetica"/>
              </a:rPr>
              <a:t>vs</a:t>
            </a:r>
            <a:r>
              <a:rPr lang="en-US" altLang="zh-CN" dirty="0" smtClean="0">
                <a:solidFill>
                  <a:srgbClr val="0000E7"/>
                </a:solidFill>
                <a:latin typeface="+mn-lt"/>
                <a:cs typeface="Helvetica"/>
              </a:rPr>
              <a:t> 22 mm ID)</a:t>
            </a:r>
          </a:p>
          <a:p>
            <a:pPr marL="457200" indent="-457200">
              <a:buFont typeface="+mj-lt"/>
              <a:buAutoNum type="arabicPeriod"/>
            </a:pPr>
            <a:r>
              <a:rPr lang="en-US" altLang="zh-CN" dirty="0" smtClean="0">
                <a:solidFill>
                  <a:srgbClr val="FF0000"/>
                </a:solidFill>
                <a:latin typeface="+mn-lt"/>
                <a:cs typeface="Helvetica"/>
              </a:rPr>
              <a:t>Ion accumulation </a:t>
            </a:r>
            <a:r>
              <a:rPr lang="en-US" altLang="zh-CN" dirty="0" smtClean="0">
                <a:solidFill>
                  <a:srgbClr val="0000E7"/>
                </a:solidFill>
                <a:latin typeface="+mn-lt"/>
                <a:cs typeface="Helvetica"/>
              </a:rPr>
              <a:t>(ion collector transmitter failures) </a:t>
            </a:r>
          </a:p>
          <a:p>
            <a:pPr marL="457200" indent="-457200">
              <a:buFont typeface="+mj-lt"/>
              <a:buAutoNum type="arabicPeriod"/>
            </a:pPr>
            <a:r>
              <a:rPr lang="en-US" altLang="zh-CN" dirty="0" smtClean="0">
                <a:solidFill>
                  <a:srgbClr val="0000E7"/>
                </a:solidFill>
                <a:latin typeface="+mn-lt"/>
                <a:cs typeface="Helvetica"/>
              </a:rPr>
              <a:t>Cathode/gun and collector </a:t>
            </a:r>
            <a:r>
              <a:rPr lang="en-US" altLang="zh-CN" dirty="0" smtClean="0">
                <a:solidFill>
                  <a:srgbClr val="FF0000"/>
                </a:solidFill>
                <a:latin typeface="+mn-lt"/>
                <a:cs typeface="Helvetica"/>
              </a:rPr>
              <a:t>contamination</a:t>
            </a:r>
            <a:r>
              <a:rPr lang="en-US" altLang="zh-CN" dirty="0" smtClean="0">
                <a:solidFill>
                  <a:srgbClr val="0000E7"/>
                </a:solidFill>
                <a:latin typeface="+mn-lt"/>
                <a:cs typeface="Helvetica"/>
              </a:rPr>
              <a:t> (high-pot vacuum spikes).</a:t>
            </a:r>
            <a:endParaRPr lang="zh-CN" altLang="en-US" dirty="0">
              <a:solidFill>
                <a:srgbClr val="0000E7"/>
              </a:solidFill>
              <a:latin typeface="+mn-lt"/>
              <a:cs typeface="Helvetica"/>
            </a:endParaRPr>
          </a:p>
        </p:txBody>
      </p:sp>
      <p:sp>
        <p:nvSpPr>
          <p:cNvPr id="7" name="Rectangle 6"/>
          <p:cNvSpPr/>
          <p:nvPr/>
        </p:nvSpPr>
        <p:spPr>
          <a:xfrm>
            <a:off x="685800" y="2526268"/>
            <a:ext cx="3810000" cy="369332"/>
          </a:xfrm>
          <a:prstGeom prst="rect">
            <a:avLst/>
          </a:prstGeom>
        </p:spPr>
        <p:txBody>
          <a:bodyPr wrap="square">
            <a:spAutoFit/>
          </a:bodyPr>
          <a:lstStyle/>
          <a:p>
            <a:r>
              <a:rPr lang="en-US" altLang="zh-CN" sz="1800" dirty="0" smtClean="0">
                <a:solidFill>
                  <a:srgbClr val="0000E7"/>
                </a:solidFill>
                <a:latin typeface="+mn-lt"/>
                <a:cs typeface="Helvetica"/>
              </a:rPr>
              <a:t>Blue Collector Temperature</a:t>
            </a:r>
            <a:endParaRPr lang="zh-CN" altLang="en-US" sz="1800" dirty="0">
              <a:solidFill>
                <a:srgbClr val="0000E7"/>
              </a:solidFill>
              <a:latin typeface="+mn-lt"/>
              <a:cs typeface="Helvetica"/>
            </a:endParaRPr>
          </a:p>
        </p:txBody>
      </p:sp>
      <p:sp>
        <p:nvSpPr>
          <p:cNvPr id="9" name="Rectangle 8"/>
          <p:cNvSpPr/>
          <p:nvPr/>
        </p:nvSpPr>
        <p:spPr>
          <a:xfrm>
            <a:off x="5105400" y="2450068"/>
            <a:ext cx="3810000" cy="369332"/>
          </a:xfrm>
          <a:prstGeom prst="rect">
            <a:avLst/>
          </a:prstGeom>
        </p:spPr>
        <p:txBody>
          <a:bodyPr wrap="square">
            <a:spAutoFit/>
          </a:bodyPr>
          <a:lstStyle/>
          <a:p>
            <a:r>
              <a:rPr lang="en-US" altLang="zh-CN" sz="1800" dirty="0" smtClean="0">
                <a:solidFill>
                  <a:srgbClr val="0000E7"/>
                </a:solidFill>
                <a:latin typeface="+mn-lt"/>
                <a:cs typeface="Helvetica"/>
              </a:rPr>
              <a:t>Yellow Collector Temperature</a:t>
            </a:r>
            <a:endParaRPr lang="zh-CN" altLang="en-US" sz="1800" dirty="0">
              <a:solidFill>
                <a:srgbClr val="0000E7"/>
              </a:solidFill>
              <a:latin typeface="+mn-lt"/>
              <a:cs typeface="Helvetica"/>
            </a:endParaRPr>
          </a:p>
        </p:txBody>
      </p:sp>
      <p:sp>
        <p:nvSpPr>
          <p:cNvPr id="10" name="Rectangle 9"/>
          <p:cNvSpPr/>
          <p:nvPr/>
        </p:nvSpPr>
        <p:spPr>
          <a:xfrm>
            <a:off x="3352800" y="1600200"/>
            <a:ext cx="3810000" cy="369332"/>
          </a:xfrm>
          <a:prstGeom prst="rect">
            <a:avLst/>
          </a:prstGeom>
        </p:spPr>
        <p:txBody>
          <a:bodyPr wrap="square">
            <a:spAutoFit/>
          </a:bodyPr>
          <a:lstStyle/>
          <a:p>
            <a:r>
              <a:rPr lang="en-US" altLang="zh-CN" sz="1800" dirty="0" smtClean="0">
                <a:solidFill>
                  <a:srgbClr val="0000E7"/>
                </a:solidFill>
                <a:latin typeface="+mn-lt"/>
                <a:cs typeface="Helvetica"/>
              </a:rPr>
              <a:t>Same DC </a:t>
            </a:r>
            <a:r>
              <a:rPr lang="en-US" altLang="zh-CN" sz="1800" dirty="0">
                <a:solidFill>
                  <a:srgbClr val="0000E7"/>
                </a:solidFill>
                <a:latin typeface="+mn-lt"/>
                <a:cs typeface="Helvetica"/>
              </a:rPr>
              <a:t>B</a:t>
            </a:r>
            <a:r>
              <a:rPr lang="en-US" altLang="zh-CN" sz="1800" dirty="0" smtClean="0">
                <a:solidFill>
                  <a:srgbClr val="0000E7"/>
                </a:solidFill>
                <a:latin typeface="+mn-lt"/>
                <a:cs typeface="Helvetica"/>
              </a:rPr>
              <a:t>eam Current 1100 mA</a:t>
            </a:r>
            <a:endParaRPr lang="zh-CN" altLang="en-US" sz="1800" dirty="0">
              <a:solidFill>
                <a:srgbClr val="0000E7"/>
              </a:solidFill>
              <a:latin typeface="+mn-lt"/>
              <a:cs typeface="Helvetica"/>
            </a:endParaRPr>
          </a:p>
        </p:txBody>
      </p:sp>
    </p:spTree>
    <p:extLst>
      <p:ext uri="{BB962C8B-B14F-4D97-AF65-F5344CB8AC3E}">
        <p14:creationId xmlns:p14="http://schemas.microsoft.com/office/powerpoint/2010/main" val="729083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z="2400" dirty="0" smtClean="0"/>
              <a:t>Electron beam profile</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11</a:t>
            </a:fld>
            <a:endParaRPr lang="en-US" altLang="zh-CN" sz="120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308" y="1219200"/>
            <a:ext cx="428756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apture.PNG"/>
          <p:cNvPicPr/>
          <p:nvPr/>
        </p:nvPicPr>
        <p:blipFill rotWithShape="1">
          <a:blip r:embed="rId4">
            <a:extLst>
              <a:ext uri="{28A0092B-C50C-407E-A947-70E740481C1C}">
                <a14:useLocalDpi xmlns:a14="http://schemas.microsoft.com/office/drawing/2010/main" val="0"/>
              </a:ext>
            </a:extLst>
          </a:blip>
          <a:srcRect l="11636" t="15521" r="7353" b="10330"/>
          <a:stretch/>
        </p:blipFill>
        <p:spPr bwMode="auto">
          <a:xfrm>
            <a:off x="228600" y="1143000"/>
            <a:ext cx="4362184" cy="391389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556000" y="2384778"/>
            <a:ext cx="184666" cy="430887"/>
          </a:xfrm>
          <a:prstGeom prst="rect">
            <a:avLst/>
          </a:prstGeom>
          <a:noFill/>
        </p:spPr>
        <p:txBody>
          <a:bodyPr wrap="none" rtlCol="0">
            <a:spAutoFit/>
          </a:bodyPr>
          <a:lstStyle/>
          <a:p>
            <a:endParaRPr kumimoji="1" lang="zh-CN" altLang="en-US" dirty="0"/>
          </a:p>
        </p:txBody>
      </p:sp>
      <p:sp>
        <p:nvSpPr>
          <p:cNvPr id="7" name="Rectangle 6"/>
          <p:cNvSpPr/>
          <p:nvPr/>
        </p:nvSpPr>
        <p:spPr>
          <a:xfrm>
            <a:off x="304800" y="5250359"/>
            <a:ext cx="8763000" cy="769441"/>
          </a:xfrm>
          <a:prstGeom prst="rect">
            <a:avLst/>
          </a:prstGeom>
        </p:spPr>
        <p:txBody>
          <a:bodyPr wrap="square">
            <a:spAutoFit/>
          </a:bodyPr>
          <a:lstStyle/>
          <a:p>
            <a:pPr marL="457200" indent="-457200">
              <a:buFont typeface="+mj-lt"/>
              <a:buAutoNum type="arabicPeriod"/>
            </a:pPr>
            <a:r>
              <a:rPr lang="en-US" altLang="zh-CN" dirty="0">
                <a:solidFill>
                  <a:srgbClr val="0000E7"/>
                </a:solidFill>
                <a:latin typeface="+mn-lt"/>
                <a:cs typeface="Helvetica"/>
              </a:rPr>
              <a:t>Beam profile can be </a:t>
            </a:r>
            <a:r>
              <a:rPr lang="en-US" altLang="zh-CN" dirty="0">
                <a:solidFill>
                  <a:srgbClr val="FF0000"/>
                </a:solidFill>
                <a:latin typeface="+mn-lt"/>
                <a:cs typeface="Helvetica"/>
              </a:rPr>
              <a:t>fitted well to Gaussian</a:t>
            </a:r>
            <a:r>
              <a:rPr lang="en-US" altLang="zh-CN" dirty="0">
                <a:solidFill>
                  <a:srgbClr val="0000E7"/>
                </a:solidFill>
                <a:latin typeface="+mn-lt"/>
                <a:cs typeface="Helvetica"/>
              </a:rPr>
              <a:t>.</a:t>
            </a:r>
          </a:p>
          <a:p>
            <a:pPr marL="457200" indent="-457200">
              <a:buFont typeface="+mj-lt"/>
              <a:buAutoNum type="arabicPeriod"/>
            </a:pPr>
            <a:r>
              <a:rPr lang="en-US" altLang="zh-CN" dirty="0">
                <a:solidFill>
                  <a:srgbClr val="0000E7"/>
                </a:solidFill>
                <a:latin typeface="+mn-lt"/>
                <a:cs typeface="Helvetica"/>
              </a:rPr>
              <a:t>Reason for </a:t>
            </a:r>
            <a:r>
              <a:rPr lang="en-GB" altLang="zh-CN" dirty="0">
                <a:solidFill>
                  <a:srgbClr val="0000E7"/>
                </a:solidFill>
                <a:latin typeface="+mn-lt"/>
                <a:cs typeface="Helvetica"/>
              </a:rPr>
              <a:t>small discrepancies in the </a:t>
            </a:r>
            <a:r>
              <a:rPr lang="en-GB" altLang="zh-CN" dirty="0" err="1">
                <a:solidFill>
                  <a:srgbClr val="0000E7"/>
                </a:solidFill>
                <a:latin typeface="+mn-lt"/>
                <a:cs typeface="Helvetica"/>
              </a:rPr>
              <a:t>center</a:t>
            </a:r>
            <a:r>
              <a:rPr lang="en-GB" altLang="zh-CN" dirty="0">
                <a:solidFill>
                  <a:srgbClr val="0000E7"/>
                </a:solidFill>
                <a:latin typeface="+mn-lt"/>
                <a:cs typeface="Helvetica"/>
              </a:rPr>
              <a:t> area: unknown .</a:t>
            </a:r>
            <a:r>
              <a:rPr lang="en-US" altLang="zh-CN" dirty="0">
                <a:solidFill>
                  <a:srgbClr val="0000E7"/>
                </a:solidFill>
                <a:latin typeface="+mn-lt"/>
                <a:cs typeface="Helvetica"/>
              </a:rPr>
              <a:t> </a:t>
            </a:r>
            <a:endParaRPr lang="zh-CN" altLang="en-US" dirty="0">
              <a:solidFill>
                <a:srgbClr val="0000E7"/>
              </a:solidFill>
              <a:latin typeface="+mn-lt"/>
              <a:cs typeface="Helvetica"/>
            </a:endParaRPr>
          </a:p>
        </p:txBody>
      </p:sp>
      <p:sp>
        <p:nvSpPr>
          <p:cNvPr id="8" name="Rectangle 7"/>
          <p:cNvSpPr/>
          <p:nvPr/>
        </p:nvSpPr>
        <p:spPr>
          <a:xfrm>
            <a:off x="4953000" y="838200"/>
            <a:ext cx="4047264" cy="430887"/>
          </a:xfrm>
          <a:prstGeom prst="rect">
            <a:avLst/>
          </a:prstGeom>
        </p:spPr>
        <p:txBody>
          <a:bodyPr wrap="none">
            <a:spAutoFit/>
          </a:bodyPr>
          <a:lstStyle/>
          <a:p>
            <a:r>
              <a:rPr lang="en-US" dirty="0" smtClean="0">
                <a:solidFill>
                  <a:srgbClr val="0000E7"/>
                </a:solidFill>
                <a:latin typeface="+mn-lt"/>
                <a:cs typeface="Helvetica"/>
              </a:rPr>
              <a:t>Beam Image from YAG Screen</a:t>
            </a:r>
            <a:endParaRPr lang="en-US" dirty="0">
              <a:solidFill>
                <a:srgbClr val="0000E7"/>
              </a:solidFill>
              <a:latin typeface="+mn-lt"/>
              <a:cs typeface="Helvetica"/>
            </a:endParaRPr>
          </a:p>
        </p:txBody>
      </p:sp>
      <p:sp>
        <p:nvSpPr>
          <p:cNvPr id="3" name="Rectangle 2"/>
          <p:cNvSpPr/>
          <p:nvPr/>
        </p:nvSpPr>
        <p:spPr>
          <a:xfrm>
            <a:off x="5943600" y="4114800"/>
            <a:ext cx="2223210" cy="430887"/>
          </a:xfrm>
          <a:prstGeom prst="rect">
            <a:avLst/>
          </a:prstGeom>
        </p:spPr>
        <p:txBody>
          <a:bodyPr wrap="none">
            <a:spAutoFit/>
          </a:bodyPr>
          <a:lstStyle/>
          <a:p>
            <a:r>
              <a:rPr lang="en-US" altLang="zh-CN" dirty="0" smtClean="0">
                <a:solidFill>
                  <a:srgbClr val="0000E7"/>
                </a:solidFill>
                <a:cs typeface="Helvetica"/>
              </a:rPr>
              <a:t>Gaussian Fitting</a:t>
            </a:r>
            <a:endParaRPr lang="zh-CN" altLang="en-US" dirty="0"/>
          </a:p>
        </p:txBody>
      </p:sp>
    </p:spTree>
    <p:extLst>
      <p:ext uri="{BB962C8B-B14F-4D97-AF65-F5344CB8AC3E}">
        <p14:creationId xmlns:p14="http://schemas.microsoft.com/office/powerpoint/2010/main" val="328338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z="2400" dirty="0" smtClean="0"/>
              <a:t>Superconducting Magnet Current and Field </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12</a:t>
            </a:fld>
            <a:endParaRPr lang="en-US" altLang="zh-CN" sz="1200"/>
          </a:p>
        </p:txBody>
      </p:sp>
      <p:pic>
        <p:nvPicPr>
          <p:cNvPr id="2" name="Picture 1" descr="Screenshot 2015-05-11 13.13.47.png"/>
          <p:cNvPicPr>
            <a:picLocks noChangeAspect="1"/>
          </p:cNvPicPr>
          <p:nvPr/>
        </p:nvPicPr>
        <p:blipFill rotWithShape="1">
          <a:blip r:embed="rId3">
            <a:extLst>
              <a:ext uri="{28A0092B-C50C-407E-A947-70E740481C1C}">
                <a14:useLocalDpi xmlns:a14="http://schemas.microsoft.com/office/drawing/2010/main" val="0"/>
              </a:ext>
            </a:extLst>
          </a:blip>
          <a:srcRect b="9694"/>
          <a:stretch/>
        </p:blipFill>
        <p:spPr>
          <a:xfrm>
            <a:off x="609600" y="457200"/>
            <a:ext cx="7620000" cy="4580283"/>
          </a:xfrm>
          <a:prstGeom prst="rect">
            <a:avLst/>
          </a:prstGeom>
        </p:spPr>
      </p:pic>
      <p:sp>
        <p:nvSpPr>
          <p:cNvPr id="5" name="Rectangle 4"/>
          <p:cNvSpPr/>
          <p:nvPr/>
        </p:nvSpPr>
        <p:spPr>
          <a:xfrm>
            <a:off x="533400" y="5029200"/>
            <a:ext cx="8153400" cy="1107996"/>
          </a:xfrm>
          <a:prstGeom prst="rect">
            <a:avLst/>
          </a:prstGeom>
        </p:spPr>
        <p:txBody>
          <a:bodyPr wrap="square">
            <a:spAutoFit/>
          </a:bodyPr>
          <a:lstStyle/>
          <a:p>
            <a:pPr marL="457200" indent="-457200">
              <a:buFont typeface="+mj-lt"/>
              <a:buAutoNum type="arabicPeriod"/>
            </a:pPr>
            <a:r>
              <a:rPr lang="en-US" altLang="zh-CN" dirty="0" smtClean="0">
                <a:solidFill>
                  <a:srgbClr val="0000E7"/>
                </a:solidFill>
                <a:latin typeface="+mn-lt"/>
                <a:cs typeface="Helvetica"/>
              </a:rPr>
              <a:t>Both blue and yellow solenoid can run </a:t>
            </a:r>
            <a:r>
              <a:rPr lang="en-US" altLang="zh-CN" dirty="0" smtClean="0">
                <a:solidFill>
                  <a:srgbClr val="FF0000"/>
                </a:solidFill>
                <a:latin typeface="+mn-lt"/>
                <a:cs typeface="Helvetica"/>
              </a:rPr>
              <a:t>6T</a:t>
            </a:r>
            <a:r>
              <a:rPr lang="en-US" altLang="zh-CN" dirty="0">
                <a:solidFill>
                  <a:srgbClr val="FF0000"/>
                </a:solidFill>
                <a:latin typeface="+mn-lt"/>
                <a:cs typeface="Helvetica"/>
              </a:rPr>
              <a:t>;</a:t>
            </a:r>
            <a:endParaRPr lang="en-US" altLang="zh-CN" dirty="0" smtClean="0">
              <a:solidFill>
                <a:srgbClr val="FF0000"/>
              </a:solidFill>
              <a:latin typeface="+mn-lt"/>
              <a:cs typeface="Helvetica"/>
            </a:endParaRPr>
          </a:p>
          <a:p>
            <a:pPr marL="457200" indent="-457200">
              <a:buFont typeface="+mj-lt"/>
              <a:buAutoNum type="arabicPeriod"/>
            </a:pPr>
            <a:r>
              <a:rPr lang="en-US" altLang="zh-CN" dirty="0" smtClean="0">
                <a:solidFill>
                  <a:srgbClr val="0000E7"/>
                </a:solidFill>
                <a:latin typeface="+mn-lt"/>
                <a:cs typeface="Helvetica"/>
              </a:rPr>
              <a:t>Reliability is good;</a:t>
            </a:r>
          </a:p>
          <a:p>
            <a:pPr marL="457200" indent="-457200">
              <a:buFont typeface="+mj-lt"/>
              <a:buAutoNum type="arabicPeriod"/>
            </a:pPr>
            <a:r>
              <a:rPr lang="en-US" altLang="zh-CN" dirty="0" smtClean="0">
                <a:solidFill>
                  <a:srgbClr val="0000E7"/>
                </a:solidFill>
                <a:latin typeface="+mn-lt"/>
                <a:cs typeface="Helvetica"/>
              </a:rPr>
              <a:t>SRF cavity could cause yellow quenches</a:t>
            </a:r>
            <a:r>
              <a:rPr lang="en-US" altLang="zh-CN" dirty="0">
                <a:solidFill>
                  <a:srgbClr val="0000E7"/>
                </a:solidFill>
                <a:latin typeface="+mn-lt"/>
                <a:cs typeface="Helvetica"/>
              </a:rPr>
              <a:t>;</a:t>
            </a:r>
            <a:endParaRPr lang="zh-CN" altLang="en-US" dirty="0">
              <a:solidFill>
                <a:srgbClr val="0000E7"/>
              </a:solidFill>
              <a:latin typeface="+mn-lt"/>
              <a:cs typeface="Helvetica"/>
            </a:endParaRPr>
          </a:p>
        </p:txBody>
      </p:sp>
    </p:spTree>
    <p:extLst>
      <p:ext uri="{BB962C8B-B14F-4D97-AF65-F5344CB8AC3E}">
        <p14:creationId xmlns:p14="http://schemas.microsoft.com/office/powerpoint/2010/main" val="40098544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z="2400" dirty="0" smtClean="0"/>
              <a:t>RHIC beam Fill Pattern Imprinted on DT05</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13</a:t>
            </a:fld>
            <a:endParaRPr lang="en-US" altLang="zh-CN" sz="1200"/>
          </a:p>
        </p:txBody>
      </p:sp>
      <p:pic>
        <p:nvPicPr>
          <p:cNvPr id="3" name="Picture 2" descr="DT05 e-beam RHIC Pattern1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85800"/>
            <a:ext cx="8305800" cy="5020705"/>
          </a:xfrm>
          <a:prstGeom prst="rect">
            <a:avLst/>
          </a:prstGeom>
        </p:spPr>
      </p:pic>
      <p:sp>
        <p:nvSpPr>
          <p:cNvPr id="5" name="Rectangle 4"/>
          <p:cNvSpPr/>
          <p:nvPr/>
        </p:nvSpPr>
        <p:spPr>
          <a:xfrm>
            <a:off x="1828800" y="5402759"/>
            <a:ext cx="5486400" cy="769441"/>
          </a:xfrm>
          <a:prstGeom prst="rect">
            <a:avLst/>
          </a:prstGeom>
        </p:spPr>
        <p:txBody>
          <a:bodyPr wrap="square">
            <a:spAutoFit/>
          </a:bodyPr>
          <a:lstStyle/>
          <a:p>
            <a:pPr marL="457200" indent="-457200">
              <a:buFont typeface="+mj-lt"/>
              <a:buAutoNum type="arabicPeriod"/>
            </a:pPr>
            <a:r>
              <a:rPr lang="en-US" altLang="zh-CN" dirty="0" smtClean="0">
                <a:solidFill>
                  <a:srgbClr val="0000E7"/>
                </a:solidFill>
                <a:latin typeface="+mn-lt"/>
                <a:cs typeface="Helvetica"/>
              </a:rPr>
              <a:t>Electron beam can ‘see’ the proton beam even without colliding with it. </a:t>
            </a:r>
            <a:endParaRPr lang="zh-CN" altLang="en-US" dirty="0">
              <a:solidFill>
                <a:srgbClr val="0000E7"/>
              </a:solidFill>
              <a:latin typeface="+mn-lt"/>
              <a:cs typeface="Helvetica"/>
            </a:endParaRPr>
          </a:p>
        </p:txBody>
      </p:sp>
    </p:spTree>
    <p:extLst>
      <p:ext uri="{BB962C8B-B14F-4D97-AF65-F5344CB8AC3E}">
        <p14:creationId xmlns:p14="http://schemas.microsoft.com/office/powerpoint/2010/main" val="966068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zh-CN" altLang="en-US" sz="18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14</a:t>
            </a:fld>
            <a:endParaRPr lang="en-US" altLang="zh-CN" sz="1200"/>
          </a:p>
        </p:txBody>
      </p:sp>
      <p:sp>
        <p:nvSpPr>
          <p:cNvPr id="4" name="Rectangle 3"/>
          <p:cNvSpPr/>
          <p:nvPr/>
        </p:nvSpPr>
        <p:spPr>
          <a:xfrm>
            <a:off x="1371600" y="3048000"/>
            <a:ext cx="5486400" cy="430887"/>
          </a:xfrm>
          <a:prstGeom prst="rect">
            <a:avLst/>
          </a:prstGeom>
        </p:spPr>
        <p:txBody>
          <a:bodyPr wrap="square">
            <a:spAutoFit/>
          </a:bodyPr>
          <a:lstStyle/>
          <a:p>
            <a:r>
              <a:rPr lang="en-US" altLang="zh-CN" dirty="0" smtClean="0">
                <a:solidFill>
                  <a:srgbClr val="0000E7"/>
                </a:solidFill>
                <a:latin typeface="+mn-lt"/>
                <a:cs typeface="Helvetica"/>
              </a:rPr>
              <a:t>Thank you !</a:t>
            </a:r>
            <a:endParaRPr lang="zh-CN" altLang="en-US" dirty="0">
              <a:solidFill>
                <a:srgbClr val="0000E7"/>
              </a:solidFill>
              <a:latin typeface="+mn-lt"/>
              <a:cs typeface="Helvetica"/>
            </a:endParaRPr>
          </a:p>
        </p:txBody>
      </p:sp>
    </p:spTree>
    <p:extLst>
      <p:ext uri="{BB962C8B-B14F-4D97-AF65-F5344CB8AC3E}">
        <p14:creationId xmlns:p14="http://schemas.microsoft.com/office/powerpoint/2010/main" val="36572151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0" y="228600"/>
            <a:ext cx="9144000" cy="2895600"/>
          </a:xfrm>
          <a:solidFill>
            <a:schemeClr val="bg1">
              <a:alpha val="85000"/>
            </a:schemeClr>
          </a:solidFill>
        </p:spPr>
        <p:txBody>
          <a:bodyPr/>
          <a:lstStyle/>
          <a:p>
            <a:r>
              <a:rPr lang="en-US" sz="600" dirty="0" smtClean="0"/>
              <a:t/>
            </a:r>
            <a:br>
              <a:rPr lang="en-US" sz="600" dirty="0" smtClean="0"/>
            </a:br>
            <a:r>
              <a:rPr lang="en-US" sz="3600" dirty="0"/>
              <a:t>H</a:t>
            </a:r>
            <a:r>
              <a:rPr lang="en-US" sz="3600" dirty="0" smtClean="0"/>
              <a:t>ead-on beam-beam compensation in RHIC</a:t>
            </a:r>
            <a:r>
              <a:rPr lang="en-US" sz="1400" dirty="0">
                <a:solidFill>
                  <a:schemeClr val="tx1"/>
                </a:solidFill>
              </a:rPr>
              <a:t/>
            </a:r>
            <a:br>
              <a:rPr lang="en-US" sz="1400" dirty="0">
                <a:solidFill>
                  <a:schemeClr val="tx1"/>
                </a:solidFill>
              </a:rPr>
            </a:br>
            <a:r>
              <a:rPr lang="en-US" sz="1200" dirty="0" smtClean="0">
                <a:solidFill>
                  <a:schemeClr val="tx1"/>
                </a:solidFill>
              </a:rPr>
              <a:t/>
            </a:r>
            <a:br>
              <a:rPr lang="en-US" sz="1200" dirty="0" smtClean="0">
                <a:solidFill>
                  <a:schemeClr val="tx1"/>
                </a:solidFill>
              </a:rPr>
            </a:br>
            <a:r>
              <a:rPr lang="en-US" b="0" u="sng" dirty="0" smtClean="0">
                <a:solidFill>
                  <a:schemeClr val="accent2"/>
                </a:solidFill>
              </a:rPr>
              <a:t>W. Fischer, X. Gu</a:t>
            </a:r>
            <a:r>
              <a:rPr lang="en-US" sz="1800" b="0" dirty="0" smtClean="0">
                <a:solidFill>
                  <a:schemeClr val="accent2"/>
                </a:solidFill>
              </a:rPr>
              <a:t>, </a:t>
            </a:r>
            <a:r>
              <a:rPr lang="en-US" sz="1800" b="0" dirty="0">
                <a:solidFill>
                  <a:schemeClr val="accent2"/>
                </a:solidFill>
              </a:rPr>
              <a:t>S.M. </a:t>
            </a:r>
            <a:r>
              <a:rPr lang="en-US" sz="1800" b="0" dirty="0" smtClean="0">
                <a:solidFill>
                  <a:schemeClr val="accent2"/>
                </a:solidFill>
              </a:rPr>
              <a:t>White, Z. Altinbas, D. Bruno, M. Costanzo, J. Hock, </a:t>
            </a:r>
            <a:br>
              <a:rPr lang="en-US" sz="1800" b="0" dirty="0" smtClean="0">
                <a:solidFill>
                  <a:schemeClr val="accent2"/>
                </a:solidFill>
              </a:rPr>
            </a:br>
            <a:r>
              <a:rPr lang="en-US" sz="1800" b="0" dirty="0" smtClean="0">
                <a:solidFill>
                  <a:schemeClr val="accent2"/>
                </a:solidFill>
              </a:rPr>
              <a:t>A. Jain, Y. Luo, C. Mi, R. Michnoff, T.A. Miller, A.I. Pikin, T. Samms, Y. Tan, </a:t>
            </a:r>
            <a:br>
              <a:rPr lang="en-US" sz="1800" b="0" dirty="0" smtClean="0">
                <a:solidFill>
                  <a:schemeClr val="accent2"/>
                </a:solidFill>
              </a:rPr>
            </a:br>
            <a:r>
              <a:rPr lang="en-US" sz="1800" b="0" dirty="0" smtClean="0">
                <a:solidFill>
                  <a:schemeClr val="accent2"/>
                </a:solidFill>
              </a:rPr>
              <a:t>R. Than, P. Thieberger, ...</a:t>
            </a:r>
            <a:r>
              <a:rPr lang="en-US" sz="700" b="0" dirty="0" smtClean="0">
                <a:solidFill>
                  <a:schemeClr val="accent2"/>
                </a:solidFill>
              </a:rPr>
              <a:t/>
            </a:r>
            <a:br>
              <a:rPr lang="en-US" sz="700" b="0" dirty="0" smtClean="0">
                <a:solidFill>
                  <a:schemeClr val="accent2"/>
                </a:solidFill>
              </a:rPr>
            </a:br>
            <a:r>
              <a:rPr lang="en-US" sz="700" b="0" dirty="0" smtClean="0">
                <a:solidFill>
                  <a:schemeClr val="accent2"/>
                </a:solidFill>
              </a:rPr>
              <a:t>,</a:t>
            </a:r>
            <a:br>
              <a:rPr lang="en-US" sz="700" b="0" dirty="0" smtClean="0">
                <a:solidFill>
                  <a:schemeClr val="accent2"/>
                </a:solidFill>
              </a:rPr>
            </a:br>
            <a:r>
              <a:rPr lang="en-US" sz="2000" dirty="0" smtClean="0"/>
              <a:t>Brookhaven National Laboratory</a:t>
            </a:r>
            <a:r>
              <a:rPr lang="en-US" sz="600" dirty="0" smtClean="0"/>
              <a:t> </a:t>
            </a:r>
            <a:br>
              <a:rPr lang="en-US" sz="600" dirty="0" smtClean="0"/>
            </a:br>
            <a:endParaRPr lang="en-US" sz="600" dirty="0" smtClean="0"/>
          </a:p>
        </p:txBody>
      </p:sp>
      <p:sp>
        <p:nvSpPr>
          <p:cNvPr id="5" name="Rectangle 4"/>
          <p:cNvSpPr/>
          <p:nvPr/>
        </p:nvSpPr>
        <p:spPr bwMode="auto">
          <a:xfrm>
            <a:off x="3886200" y="1346200"/>
            <a:ext cx="825500" cy="5334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Rectangle 1026"/>
          <p:cNvSpPr txBox="1">
            <a:spLocks noChangeArrowheads="1"/>
          </p:cNvSpPr>
          <p:nvPr/>
        </p:nvSpPr>
        <p:spPr bwMode="auto">
          <a:xfrm>
            <a:off x="5867400" y="6477000"/>
            <a:ext cx="3276600" cy="381000"/>
          </a:xfrm>
          <a:prstGeom prst="rect">
            <a:avLst/>
          </a:prstGeom>
          <a:solidFill>
            <a:schemeClr val="bg1"/>
          </a:solidFill>
          <a:ln w="12700">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lgn="l"/>
            <a:r>
              <a:rPr lang="en-US" sz="2000" b="0" dirty="0" smtClean="0">
                <a:solidFill>
                  <a:schemeClr val="tx1"/>
                </a:solidFill>
              </a:rPr>
              <a:t>LARP CM24, 12 May 2015</a:t>
            </a:r>
            <a:endParaRPr lang="en-US" sz="8800" b="0" dirty="0" smtClean="0"/>
          </a:p>
        </p:txBody>
      </p:sp>
      <p:pic>
        <p:nvPicPr>
          <p:cNvPr id="8" name="Picture 7" descr="elensblueinstl_mod8.jpg"/>
          <p:cNvPicPr>
            <a:picLocks noChangeAspect="1"/>
          </p:cNvPicPr>
          <p:nvPr/>
        </p:nvPicPr>
        <p:blipFill>
          <a:blip r:embed="rId3" cstate="print"/>
          <a:stretch>
            <a:fillRect/>
          </a:stretch>
        </p:blipFill>
        <p:spPr>
          <a:xfrm>
            <a:off x="53520" y="2971800"/>
            <a:ext cx="9067800" cy="3313304"/>
          </a:xfrm>
          <a:prstGeom prst="rect">
            <a:avLst/>
          </a:prstGeom>
        </p:spPr>
      </p:pic>
      <p:sp>
        <p:nvSpPr>
          <p:cNvPr id="2" name="TextBox 1"/>
          <p:cNvSpPr txBox="1"/>
          <p:nvPr/>
        </p:nvSpPr>
        <p:spPr>
          <a:xfrm>
            <a:off x="0" y="5943600"/>
            <a:ext cx="6667759" cy="400110"/>
          </a:xfrm>
          <a:prstGeom prst="rect">
            <a:avLst/>
          </a:prstGeom>
          <a:noFill/>
        </p:spPr>
        <p:txBody>
          <a:bodyPr wrap="none" rtlCol="0">
            <a:spAutoFit/>
          </a:bodyPr>
          <a:lstStyle/>
          <a:p>
            <a:pPr algn="l"/>
            <a:r>
              <a:rPr lang="en-US" sz="2000" i="1" dirty="0" smtClean="0"/>
              <a:t>LARP supported beam-beam simulations 2005 – 2009. </a:t>
            </a:r>
          </a:p>
        </p:txBody>
      </p:sp>
    </p:spTree>
    <p:extLst>
      <p:ext uri="{BB962C8B-B14F-4D97-AF65-F5344CB8AC3E}">
        <p14:creationId xmlns:p14="http://schemas.microsoft.com/office/powerpoint/2010/main" val="17016332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81000" y="685800"/>
            <a:ext cx="8382000" cy="5562600"/>
          </a:xfrm>
        </p:spPr>
        <p:txBody>
          <a:bodyPr/>
          <a:lstStyle/>
          <a:p>
            <a:endParaRPr lang="en-US" sz="1800" b="1" dirty="0" smtClean="0">
              <a:solidFill>
                <a:srgbClr val="0000FF"/>
              </a:solidFill>
            </a:endParaRPr>
          </a:p>
          <a:p>
            <a:r>
              <a:rPr lang="en-US" sz="1800" b="1" dirty="0" smtClean="0">
                <a:solidFill>
                  <a:srgbClr val="0000FF"/>
                </a:solidFill>
              </a:rPr>
              <a:t>Brookhaven National Laboratory</a:t>
            </a:r>
            <a:endParaRPr lang="en-US" sz="1800" b="1" dirty="0">
              <a:solidFill>
                <a:srgbClr val="0000FF"/>
              </a:solidFill>
            </a:endParaRPr>
          </a:p>
          <a:p>
            <a:r>
              <a:rPr lang="en-US" sz="1600" dirty="0"/>
              <a:t>	</a:t>
            </a:r>
            <a:r>
              <a:rPr lang="de-DE" sz="1800" dirty="0" smtClean="0"/>
              <a:t>M</a:t>
            </a:r>
            <a:r>
              <a:rPr lang="de-DE" sz="1800" dirty="0"/>
              <a:t>. Anerella, </a:t>
            </a:r>
            <a:r>
              <a:rPr lang="de-DE" sz="1800" dirty="0" smtClean="0"/>
              <a:t>M. Bai, </a:t>
            </a:r>
            <a:r>
              <a:rPr lang="en-US" sz="1800" dirty="0" smtClean="0"/>
              <a:t>C.D</a:t>
            </a:r>
            <a:r>
              <a:rPr lang="en-US" sz="1800" dirty="0"/>
              <a:t>. Dawson, A.K. </a:t>
            </a:r>
            <a:r>
              <a:rPr lang="en-US" sz="1800" dirty="0" err="1"/>
              <a:t>Drees</a:t>
            </a:r>
            <a:r>
              <a:rPr lang="en-US" sz="1800" dirty="0"/>
              <a:t>, </a:t>
            </a:r>
            <a:r>
              <a:rPr lang="en-US" sz="1800" dirty="0" smtClean="0"/>
              <a:t>B. Frak, G. </a:t>
            </a:r>
            <a:r>
              <a:rPr lang="en-US" sz="1800" dirty="0" err="1" smtClean="0"/>
              <a:t>Ganetis</a:t>
            </a:r>
            <a:r>
              <a:rPr lang="en-US" sz="1800" dirty="0" smtClean="0"/>
              <a:t>, D.M</a:t>
            </a:r>
            <a:r>
              <a:rPr lang="en-US" sz="1800" dirty="0"/>
              <a:t>. Gassner, </a:t>
            </a:r>
            <a:r>
              <a:rPr lang="en-US" sz="1800" dirty="0" smtClean="0"/>
              <a:t>R.C</a:t>
            </a:r>
            <a:r>
              <a:rPr lang="en-US" sz="1800" dirty="0"/>
              <a:t>. Gupta, P. Joshi, </a:t>
            </a:r>
            <a:r>
              <a:rPr lang="en-US" sz="1800" dirty="0" smtClean="0"/>
              <a:t>K. Hock, </a:t>
            </a:r>
            <a:r>
              <a:rPr lang="en-US" sz="1800" dirty="0"/>
              <a:t>L. Hoff, </a:t>
            </a:r>
            <a:r>
              <a:rPr lang="en-US" sz="1800" dirty="0" smtClean="0"/>
              <a:t>P</a:t>
            </a:r>
            <a:r>
              <a:rPr lang="en-US" sz="1800" dirty="0"/>
              <a:t>. Kovach, R. Lambiase, </a:t>
            </a:r>
            <a:r>
              <a:rPr lang="en-US" sz="1800" dirty="0" smtClean="0"/>
              <a:t>K. Mirabella, M</a:t>
            </a:r>
            <a:r>
              <a:rPr lang="en-US" sz="1800" dirty="0"/>
              <a:t>. </a:t>
            </a:r>
            <a:r>
              <a:rPr lang="en-US" sz="1800" dirty="0" err="1"/>
              <a:t>Mapes</a:t>
            </a:r>
            <a:r>
              <a:rPr lang="en-US" sz="1800" dirty="0"/>
              <a:t>, A. </a:t>
            </a:r>
            <a:r>
              <a:rPr lang="en-US" sz="1800" dirty="0" err="1"/>
              <a:t>Marone</a:t>
            </a:r>
            <a:r>
              <a:rPr lang="en-US" sz="1800" dirty="0"/>
              <a:t>, A. </a:t>
            </a:r>
            <a:r>
              <a:rPr lang="en-US" sz="1800" dirty="0" err="1"/>
              <a:t>Marusic</a:t>
            </a:r>
            <a:r>
              <a:rPr lang="en-US" sz="1800" dirty="0"/>
              <a:t>, </a:t>
            </a:r>
            <a:r>
              <a:rPr lang="en-US" sz="1800" dirty="0" smtClean="0"/>
              <a:t>K. Mernick, M</a:t>
            </a:r>
            <a:r>
              <a:rPr lang="en-US" sz="1800" dirty="0"/>
              <a:t>. Minty, C. Montag, </a:t>
            </a:r>
            <a:r>
              <a:rPr lang="en-US" sz="1800" dirty="0" smtClean="0"/>
              <a:t>J. </a:t>
            </a:r>
            <a:r>
              <a:rPr lang="en-US" sz="1800" dirty="0" err="1" smtClean="0"/>
              <a:t>Muratore</a:t>
            </a:r>
            <a:r>
              <a:rPr lang="en-US" sz="1800" dirty="0" smtClean="0"/>
              <a:t>, S</a:t>
            </a:r>
            <a:r>
              <a:rPr lang="en-US" sz="1800" dirty="0"/>
              <a:t>. </a:t>
            </a:r>
            <a:r>
              <a:rPr lang="en-US" sz="1800" dirty="0" err="1"/>
              <a:t>Nemesure</a:t>
            </a:r>
            <a:r>
              <a:rPr lang="en-US" sz="1800" dirty="0"/>
              <a:t>, S. Plate, </a:t>
            </a:r>
            <a:r>
              <a:rPr lang="en-US" sz="1800" dirty="0" smtClean="0"/>
              <a:t>G. Robert-Demolaize, L</a:t>
            </a:r>
            <a:r>
              <a:rPr lang="en-US" sz="1800" dirty="0"/>
              <a:t>. Snydstrup, </a:t>
            </a:r>
            <a:r>
              <a:rPr lang="en-US" sz="1800" dirty="0" smtClean="0"/>
              <a:t>S</a:t>
            </a:r>
            <a:r>
              <a:rPr lang="en-US" sz="1800" dirty="0"/>
              <a:t>. Tepikian, </a:t>
            </a:r>
            <a:r>
              <a:rPr lang="en-US" sz="1800" dirty="0" smtClean="0"/>
              <a:t>C.W</a:t>
            </a:r>
            <a:r>
              <a:rPr lang="en-US" sz="1800" dirty="0"/>
              <a:t>. Theisen, </a:t>
            </a:r>
            <a:r>
              <a:rPr lang="en-US" sz="1800" dirty="0" smtClean="0"/>
              <a:t>J</a:t>
            </a:r>
            <a:r>
              <a:rPr lang="en-US" sz="1800" dirty="0"/>
              <a:t>. </a:t>
            </a:r>
            <a:r>
              <a:rPr lang="en-US" sz="1800" dirty="0" err="1"/>
              <a:t>Tuozzolo</a:t>
            </a:r>
            <a:r>
              <a:rPr lang="en-US" sz="1800" dirty="0"/>
              <a:t>, P. Wanderer, </a:t>
            </a:r>
            <a:r>
              <a:rPr lang="en-US" sz="1800" dirty="0" smtClean="0"/>
              <a:t>W</a:t>
            </a:r>
            <a:r>
              <a:rPr lang="en-US" sz="1800" dirty="0"/>
              <a:t>. </a:t>
            </a:r>
            <a:r>
              <a:rPr lang="en-US" sz="1800" dirty="0" smtClean="0"/>
              <a:t>Zhang</a:t>
            </a:r>
            <a:br>
              <a:rPr lang="en-US" sz="1800" dirty="0" smtClean="0"/>
            </a:br>
            <a:r>
              <a:rPr lang="en-US" sz="1800" b="1" dirty="0" smtClean="0"/>
              <a:t>STAR</a:t>
            </a:r>
            <a:r>
              <a:rPr lang="en-US" sz="1800" dirty="0" smtClean="0"/>
              <a:t> and </a:t>
            </a:r>
            <a:r>
              <a:rPr lang="en-US" sz="1800" b="1" dirty="0" smtClean="0"/>
              <a:t>PHENIX</a:t>
            </a:r>
            <a:r>
              <a:rPr lang="en-US" sz="1800" dirty="0" smtClean="0"/>
              <a:t> experiments – supported parasitic commissioning</a:t>
            </a:r>
            <a:endParaRPr lang="en-US" sz="1000" dirty="0"/>
          </a:p>
          <a:p>
            <a:endParaRPr lang="en-US" sz="1000" b="1" dirty="0">
              <a:solidFill>
                <a:srgbClr val="0000FF"/>
              </a:solidFill>
            </a:endParaRPr>
          </a:p>
          <a:p>
            <a:r>
              <a:rPr lang="en-US" sz="1800" b="1" dirty="0" smtClean="0">
                <a:solidFill>
                  <a:srgbClr val="0000FF"/>
                </a:solidFill>
              </a:rPr>
              <a:t>Institutions</a:t>
            </a:r>
          </a:p>
          <a:p>
            <a:r>
              <a:rPr lang="en-US" sz="1600" dirty="0" smtClean="0"/>
              <a:t>	</a:t>
            </a:r>
            <a:r>
              <a:rPr lang="en-US" sz="1800" b="1" dirty="0"/>
              <a:t>FNAL:</a:t>
            </a:r>
            <a:r>
              <a:rPr lang="en-US" sz="1800" dirty="0"/>
              <a:t> TEL experience, beam-beam experiments and simulations</a:t>
            </a:r>
            <a:br>
              <a:rPr lang="en-US" sz="1800" dirty="0"/>
            </a:br>
            <a:r>
              <a:rPr lang="en-US" sz="1800" b="1" dirty="0"/>
              <a:t>US LARP:</a:t>
            </a:r>
            <a:r>
              <a:rPr lang="en-US" sz="1800" dirty="0"/>
              <a:t> beam-beam </a:t>
            </a:r>
            <a:r>
              <a:rPr lang="en-US" sz="1800" dirty="0" smtClean="0"/>
              <a:t>simulation</a:t>
            </a:r>
            <a:br>
              <a:rPr lang="en-US" sz="1800" dirty="0" smtClean="0"/>
            </a:br>
            <a:r>
              <a:rPr lang="en-US" sz="1800" b="1" dirty="0" smtClean="0"/>
              <a:t>CERN:</a:t>
            </a:r>
            <a:r>
              <a:rPr lang="en-US" sz="1800" dirty="0" smtClean="0"/>
              <a:t> beam-beam experiments and simulations</a:t>
            </a:r>
            <a:br>
              <a:rPr lang="en-US" sz="1800" dirty="0" smtClean="0"/>
            </a:br>
            <a:endParaRPr lang="en-US" sz="1000" dirty="0" smtClean="0"/>
          </a:p>
          <a:p>
            <a:r>
              <a:rPr lang="en-US" sz="1800" b="1" dirty="0" smtClean="0">
                <a:solidFill>
                  <a:srgbClr val="0000FF"/>
                </a:solidFill>
              </a:rPr>
              <a:t>Individuals</a:t>
            </a:r>
            <a:br>
              <a:rPr lang="en-US" sz="1800" b="1" dirty="0" smtClean="0">
                <a:solidFill>
                  <a:srgbClr val="0000FF"/>
                </a:solidFill>
              </a:rPr>
            </a:br>
            <a:r>
              <a:rPr lang="en-US" sz="1800" dirty="0" smtClean="0"/>
              <a:t>H.-J. Kim, V. Shiltsev, T. </a:t>
            </a:r>
            <a:r>
              <a:rPr lang="en-US" sz="1800" dirty="0" err="1" smtClean="0"/>
              <a:t>Sen</a:t>
            </a:r>
            <a:r>
              <a:rPr lang="en-US" sz="1800" dirty="0" smtClean="0"/>
              <a:t>, G. Stancari, A. Valishev, G. </a:t>
            </a:r>
            <a:r>
              <a:rPr lang="en-US" sz="1800" dirty="0" err="1" smtClean="0"/>
              <a:t>Kuznezov</a:t>
            </a:r>
            <a:r>
              <a:rPr lang="en-US" sz="1800" dirty="0" smtClean="0"/>
              <a:t>, FNAL;  G. </a:t>
            </a:r>
            <a:r>
              <a:rPr lang="en-US" sz="1800" dirty="0" err="1" smtClean="0"/>
              <a:t>Kuznezov</a:t>
            </a:r>
            <a:r>
              <a:rPr lang="en-US" sz="1800" dirty="0" smtClean="0"/>
              <a:t>, </a:t>
            </a:r>
            <a:r>
              <a:rPr lang="en-US" sz="1800" b="1" dirty="0" smtClean="0"/>
              <a:t>BINP</a:t>
            </a:r>
            <a:r>
              <a:rPr lang="en-US" sz="1800" dirty="0" smtClean="0"/>
              <a:t>; X</a:t>
            </a:r>
            <a:r>
              <a:rPr lang="en-US" sz="1800" dirty="0"/>
              <a:t>. </a:t>
            </a:r>
            <a:r>
              <a:rPr lang="en-US" sz="1800" dirty="0" err="1"/>
              <a:t>Buffat</a:t>
            </a:r>
            <a:r>
              <a:rPr lang="en-US" sz="1800" dirty="0"/>
              <a:t>, R. DeMaria, J.-P. </a:t>
            </a:r>
            <a:r>
              <a:rPr lang="en-US" sz="1800" dirty="0" err="1"/>
              <a:t>Koutchouk</a:t>
            </a:r>
            <a:r>
              <a:rPr lang="en-US" sz="1800" dirty="0"/>
              <a:t>, T. </a:t>
            </a:r>
            <a:r>
              <a:rPr lang="en-US" sz="1800" dirty="0" err="1"/>
              <a:t>Pieloni</a:t>
            </a:r>
            <a:r>
              <a:rPr lang="en-US" sz="1800" dirty="0"/>
              <a:t>, F. Schmidt, </a:t>
            </a:r>
            <a:r>
              <a:rPr lang="en-US" sz="1800" dirty="0" smtClean="0"/>
              <a:t>F</a:t>
            </a:r>
            <a:r>
              <a:rPr lang="en-US" sz="1800" dirty="0"/>
              <a:t>. </a:t>
            </a:r>
            <a:r>
              <a:rPr lang="en-US" sz="1800" dirty="0" smtClean="0"/>
              <a:t>Zimmermann, </a:t>
            </a:r>
            <a:r>
              <a:rPr lang="en-US" sz="1800" b="1" dirty="0" smtClean="0"/>
              <a:t>CERN</a:t>
            </a:r>
            <a:r>
              <a:rPr lang="en-US" sz="1800" dirty="0" smtClean="0"/>
              <a:t>; V. </a:t>
            </a:r>
            <a:r>
              <a:rPr lang="en-US" sz="1800" dirty="0" err="1" smtClean="0"/>
              <a:t>Kamerdzhiev</a:t>
            </a:r>
            <a:r>
              <a:rPr lang="en-US" sz="1800" dirty="0" smtClean="0"/>
              <a:t>, </a:t>
            </a:r>
            <a:r>
              <a:rPr lang="en-US" sz="1800" b="1" dirty="0" smtClean="0"/>
              <a:t>FZJ</a:t>
            </a:r>
            <a:r>
              <a:rPr lang="en-US" sz="1800" dirty="0" smtClean="0"/>
              <a:t>; A. </a:t>
            </a:r>
            <a:r>
              <a:rPr lang="en-US" sz="1800" dirty="0" err="1" smtClean="0"/>
              <a:t>Kabel</a:t>
            </a:r>
            <a:r>
              <a:rPr lang="en-US" sz="1800" dirty="0" smtClean="0"/>
              <a:t>, </a:t>
            </a:r>
            <a:r>
              <a:rPr lang="en-US" sz="1800" b="1" dirty="0" smtClean="0"/>
              <a:t>SLAC</a:t>
            </a:r>
            <a:r>
              <a:rPr lang="en-US" sz="1800" dirty="0" smtClean="0"/>
              <a:t>; </a:t>
            </a:r>
            <a:br>
              <a:rPr lang="en-US" sz="1800" dirty="0" smtClean="0"/>
            </a:br>
            <a:r>
              <a:rPr lang="en-US" sz="1800" dirty="0" smtClean="0"/>
              <a:t>P. Goergen, </a:t>
            </a:r>
            <a:r>
              <a:rPr lang="en-US" sz="1800" b="1" dirty="0" smtClean="0"/>
              <a:t>TU Darmstadt</a:t>
            </a:r>
          </a:p>
          <a:p>
            <a:r>
              <a:rPr lang="en-US" sz="1800" dirty="0"/>
              <a:t>	</a:t>
            </a:r>
          </a:p>
          <a:p>
            <a:r>
              <a:rPr lang="en-US" sz="1800" dirty="0" smtClean="0"/>
              <a:t> </a:t>
            </a:r>
            <a:endParaRPr lang="en-US" sz="1800" dirty="0"/>
          </a:p>
        </p:txBody>
      </p:sp>
    </p:spTree>
    <p:extLst>
      <p:ext uri="{BB962C8B-B14F-4D97-AF65-F5344CB8AC3E}">
        <p14:creationId xmlns:p14="http://schemas.microsoft.com/office/powerpoint/2010/main" val="1616088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en-US" dirty="0"/>
          </a:p>
        </p:txBody>
      </p:sp>
      <p:sp>
        <p:nvSpPr>
          <p:cNvPr id="3" name="Content Placeholder 2"/>
          <p:cNvSpPr>
            <a:spLocks noGrp="1"/>
          </p:cNvSpPr>
          <p:nvPr>
            <p:ph idx="1"/>
          </p:nvPr>
        </p:nvSpPr>
        <p:spPr/>
        <p:txBody>
          <a:bodyPr/>
          <a:lstStyle/>
          <a:p>
            <a:pPr marL="342900" indent="-342900">
              <a:buFont typeface="Arial"/>
              <a:buChar char="•"/>
            </a:pPr>
            <a:endParaRPr lang="en-US" dirty="0" smtClean="0"/>
          </a:p>
          <a:p>
            <a:pPr marL="342900" indent="-342900">
              <a:buFont typeface="Arial"/>
              <a:buChar char="•"/>
            </a:pPr>
            <a:r>
              <a:rPr lang="en-US" sz="2800" dirty="0" smtClean="0"/>
              <a:t>Head-on beam-beam compensation principle</a:t>
            </a:r>
            <a:r>
              <a:rPr lang="en-US" dirty="0" smtClean="0"/>
              <a:t/>
            </a:r>
            <a:br>
              <a:rPr lang="en-US" dirty="0" smtClean="0"/>
            </a:br>
            <a:endParaRPr lang="en-US" dirty="0" smtClean="0"/>
          </a:p>
          <a:p>
            <a:pPr marL="342900" indent="-342900">
              <a:buFont typeface="Arial"/>
              <a:buChar char="•"/>
            </a:pPr>
            <a:r>
              <a:rPr lang="en-US" sz="2800" dirty="0" smtClean="0"/>
              <a:t>Electron lenses in RHIC</a:t>
            </a:r>
          </a:p>
          <a:p>
            <a:pPr marL="681037" lvl="1" indent="-342900">
              <a:buFont typeface="Arial"/>
              <a:buChar char="•"/>
            </a:pPr>
            <a:r>
              <a:rPr lang="en-US" dirty="0" smtClean="0">
                <a:solidFill>
                  <a:srgbClr val="0000E7"/>
                </a:solidFill>
              </a:rPr>
              <a:t>Tune spread from lens</a:t>
            </a:r>
          </a:p>
          <a:p>
            <a:pPr marL="681037" lvl="1" indent="-342900">
              <a:buFont typeface="Arial"/>
              <a:buChar char="•"/>
            </a:pPr>
            <a:r>
              <a:rPr lang="en-US" dirty="0" smtClean="0">
                <a:solidFill>
                  <a:srgbClr val="0000E7"/>
                </a:solidFill>
              </a:rPr>
              <a:t>Additional emittance growth and loss rate from lens</a:t>
            </a:r>
          </a:p>
          <a:p>
            <a:pPr marL="342900" indent="-342900">
              <a:buFont typeface="Arial"/>
              <a:buChar char="•"/>
            </a:pPr>
            <a:endParaRPr lang="en-US" dirty="0" smtClean="0"/>
          </a:p>
          <a:p>
            <a:pPr marL="342900" indent="-342900">
              <a:buFont typeface="Arial"/>
              <a:buChar char="•"/>
            </a:pPr>
            <a:r>
              <a:rPr lang="en-US" sz="2800" dirty="0" smtClean="0"/>
              <a:t>Head-on beam-beam compensation in operation</a:t>
            </a:r>
            <a:br>
              <a:rPr lang="en-US" sz="2800" dirty="0" smtClean="0"/>
            </a:br>
            <a:r>
              <a:rPr lang="en-US" sz="1800" dirty="0" smtClean="0"/>
              <a:t>(100 GeV polarized protons) </a:t>
            </a:r>
          </a:p>
          <a:p>
            <a:pPr marL="681037" lvl="1" indent="-342900">
              <a:buFont typeface="Arial"/>
              <a:buChar char="•"/>
            </a:pPr>
            <a:r>
              <a:rPr lang="en-US" dirty="0" smtClean="0">
                <a:solidFill>
                  <a:srgbClr val="0000E7"/>
                </a:solidFill>
              </a:rPr>
              <a:t>Beam-beam parameters and luminosity in 2012 and 2015</a:t>
            </a:r>
          </a:p>
          <a:p>
            <a:pPr marL="681037" lvl="1" indent="-342900">
              <a:buFont typeface="Arial"/>
              <a:buChar char="•"/>
            </a:pPr>
            <a:r>
              <a:rPr lang="en-US" dirty="0" smtClean="0">
                <a:solidFill>
                  <a:srgbClr val="0000E7"/>
                </a:solidFill>
              </a:rPr>
              <a:t>Operational use</a:t>
            </a:r>
          </a:p>
          <a:p>
            <a:pPr marL="681037" lvl="1" indent="-342900">
              <a:buFont typeface="Arial"/>
              <a:buChar char="•"/>
            </a:pPr>
            <a:r>
              <a:rPr lang="en-US" dirty="0" smtClean="0">
                <a:solidFill>
                  <a:srgbClr val="0000E7"/>
                </a:solidFill>
              </a:rPr>
              <a:t>Emittance growth going into collisions</a:t>
            </a:r>
          </a:p>
          <a:p>
            <a:pPr marL="338137" lvl="1" indent="0"/>
            <a:endParaRPr lang="en-US" dirty="0" smtClean="0">
              <a:solidFill>
                <a:srgbClr val="0000E7"/>
              </a:solidFill>
            </a:endParaRPr>
          </a:p>
        </p:txBody>
      </p:sp>
    </p:spTree>
    <p:extLst>
      <p:ext uri="{BB962C8B-B14F-4D97-AF65-F5344CB8AC3E}">
        <p14:creationId xmlns:p14="http://schemas.microsoft.com/office/powerpoint/2010/main" val="11457918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228600"/>
            <a:ext cx="8991600" cy="414338"/>
          </a:xfrm>
        </p:spPr>
        <p:txBody>
          <a:bodyPr/>
          <a:lstStyle/>
          <a:p>
            <a:r>
              <a:rPr lang="en-US" dirty="0" smtClean="0">
                <a:latin typeface="Arial" charset="0"/>
              </a:rPr>
              <a:t>Head-on beam-beam compensation                   </a:t>
            </a:r>
            <a:r>
              <a:rPr lang="en-US" sz="2800" b="0" dirty="0" smtClean="0">
                <a:solidFill>
                  <a:srgbClr val="FF0000"/>
                </a:solidFill>
                <a:latin typeface="Arial" charset="0"/>
              </a:rPr>
              <a:t>Phase space</a:t>
            </a:r>
            <a:endParaRPr lang="en-US" sz="2800" b="0" dirty="0">
              <a:solidFill>
                <a:srgbClr val="FF0000"/>
              </a:solidFill>
              <a:latin typeface="Arial" charset="0"/>
            </a:endParaRPr>
          </a:p>
        </p:txBody>
      </p:sp>
      <p:sp>
        <p:nvSpPr>
          <p:cNvPr id="11267" name="Content Placeholder 2"/>
          <p:cNvSpPr>
            <a:spLocks noGrp="1"/>
          </p:cNvSpPr>
          <p:nvPr>
            <p:ph idx="1"/>
          </p:nvPr>
        </p:nvSpPr>
        <p:spPr>
          <a:xfrm>
            <a:off x="152400" y="4648200"/>
            <a:ext cx="8763000" cy="2133600"/>
          </a:xfrm>
        </p:spPr>
        <p:txBody>
          <a:bodyPr/>
          <a:lstStyle/>
          <a:p>
            <a:pPr>
              <a:buFontTx/>
              <a:buAutoNum type="arabicPeriod"/>
            </a:pPr>
            <a:r>
              <a:rPr lang="en-US" b="1" dirty="0" smtClean="0">
                <a:latin typeface="Arial" charset="0"/>
              </a:rPr>
              <a:t>Tune spread compensation </a:t>
            </a:r>
            <a:r>
              <a:rPr lang="en-US" dirty="0" smtClean="0">
                <a:latin typeface="Arial" charset="0"/>
              </a:rPr>
              <a:t>		     </a:t>
            </a:r>
            <a:br>
              <a:rPr lang="en-US" dirty="0" smtClean="0">
                <a:latin typeface="Arial" charset="0"/>
              </a:rPr>
            </a:br>
            <a:r>
              <a:rPr lang="en-US" dirty="0" smtClean="0">
                <a:latin typeface="Arial" charset="0"/>
              </a:rPr>
              <a:t>	</a:t>
            </a:r>
            <a:r>
              <a:rPr lang="en-US" sz="1800" dirty="0" smtClean="0">
                <a:latin typeface="Arial" charset="0"/>
              </a:rPr>
              <a:t>=&gt; </a:t>
            </a:r>
            <a:r>
              <a:rPr lang="en-US" sz="1800" dirty="0" smtClean="0">
                <a:solidFill>
                  <a:srgbClr val="FF0000"/>
                </a:solidFill>
                <a:latin typeface="Arial" charset="0"/>
              </a:rPr>
              <a:t>e-p</a:t>
            </a:r>
            <a:r>
              <a:rPr lang="en-US" sz="1800" dirty="0" smtClean="0">
                <a:latin typeface="Arial" charset="0"/>
              </a:rPr>
              <a:t> has same amplitude dependent force as </a:t>
            </a:r>
            <a:r>
              <a:rPr lang="en-US" sz="1800" dirty="0" smtClean="0">
                <a:solidFill>
                  <a:schemeClr val="accent2"/>
                </a:solidFill>
                <a:latin typeface="Arial" charset="0"/>
              </a:rPr>
              <a:t>p-p</a:t>
            </a:r>
            <a:r>
              <a:rPr lang="en-US" sz="1800" dirty="0" smtClean="0">
                <a:latin typeface="Arial" charset="0"/>
              </a:rPr>
              <a:t>  </a:t>
            </a:r>
            <a:br>
              <a:rPr lang="en-US" sz="1800" dirty="0" smtClean="0">
                <a:latin typeface="Arial" charset="0"/>
              </a:rPr>
            </a:br>
            <a:r>
              <a:rPr lang="en-US" sz="1800" dirty="0" smtClean="0">
                <a:latin typeface="Arial" charset="0"/>
              </a:rPr>
              <a:t>	=&gt; provided by electron lens    </a:t>
            </a:r>
          </a:p>
          <a:p>
            <a:pPr>
              <a:buFontTx/>
              <a:buAutoNum type="arabicPeriod"/>
            </a:pPr>
            <a:r>
              <a:rPr lang="en-US" b="1" dirty="0" smtClean="0">
                <a:latin typeface="Arial" charset="0"/>
              </a:rPr>
              <a:t>Resonance driving terms compensation</a:t>
            </a:r>
            <a:br>
              <a:rPr lang="en-US" b="1" dirty="0" smtClean="0">
                <a:latin typeface="Arial" charset="0"/>
              </a:rPr>
            </a:br>
            <a:r>
              <a:rPr lang="en-US" b="1" dirty="0" smtClean="0">
                <a:latin typeface="Arial" charset="0"/>
              </a:rPr>
              <a:t>	</a:t>
            </a:r>
            <a:r>
              <a:rPr lang="en-US" sz="1800" dirty="0" smtClean="0">
                <a:latin typeface="Arial" charset="0"/>
              </a:rPr>
              <a:t>=&gt; phase </a:t>
            </a:r>
            <a:r>
              <a:rPr lang="en-US" sz="1800" dirty="0">
                <a:latin typeface="Arial" charset="0"/>
              </a:rPr>
              <a:t>advance between </a:t>
            </a:r>
            <a:r>
              <a:rPr lang="en-US" sz="1800" dirty="0">
                <a:solidFill>
                  <a:schemeClr val="accent2"/>
                </a:solidFill>
                <a:latin typeface="Arial" charset="0"/>
              </a:rPr>
              <a:t>p</a:t>
            </a:r>
            <a:r>
              <a:rPr lang="en-US" sz="1800" dirty="0" smtClean="0">
                <a:solidFill>
                  <a:schemeClr val="accent2"/>
                </a:solidFill>
                <a:latin typeface="Arial" charset="0"/>
              </a:rPr>
              <a:t>-p </a:t>
            </a:r>
            <a:r>
              <a:rPr lang="en-US" sz="1800" dirty="0" smtClean="0">
                <a:latin typeface="Arial" charset="0"/>
              </a:rPr>
              <a:t>and </a:t>
            </a:r>
            <a:r>
              <a:rPr lang="en-US" sz="1800" dirty="0">
                <a:solidFill>
                  <a:srgbClr val="FF0000"/>
                </a:solidFill>
                <a:latin typeface="Arial" charset="0"/>
              </a:rPr>
              <a:t>e</a:t>
            </a:r>
            <a:r>
              <a:rPr lang="en-US" sz="1800" dirty="0" smtClean="0">
                <a:solidFill>
                  <a:srgbClr val="FF0000"/>
                </a:solidFill>
                <a:latin typeface="Arial" charset="0"/>
              </a:rPr>
              <a:t>-p</a:t>
            </a:r>
            <a:r>
              <a:rPr lang="en-US" sz="1800" dirty="0" smtClean="0">
                <a:latin typeface="Arial" charset="0"/>
              </a:rPr>
              <a:t> is </a:t>
            </a:r>
            <a:r>
              <a:rPr lang="en-US" sz="1800" dirty="0" err="1" smtClean="0">
                <a:latin typeface="Symbol" charset="0"/>
              </a:rPr>
              <a:t>D</a:t>
            </a:r>
            <a:r>
              <a:rPr lang="en-US" sz="1800" i="1" dirty="0" err="1" smtClean="0">
                <a:latin typeface="Symbol" charset="0"/>
              </a:rPr>
              <a:t>y</a:t>
            </a:r>
            <a:r>
              <a:rPr lang="en-US" sz="1800" dirty="0" smtClean="0">
                <a:latin typeface="Arial" charset="0"/>
              </a:rPr>
              <a:t> </a:t>
            </a:r>
            <a:r>
              <a:rPr lang="en-US" sz="1800" dirty="0">
                <a:latin typeface="Arial" charset="0"/>
              </a:rPr>
              <a:t>= </a:t>
            </a:r>
            <a:r>
              <a:rPr lang="en-US" sz="1800" i="1" dirty="0" smtClean="0">
                <a:latin typeface="Times New Roman" charset="0"/>
                <a:cs typeface="Times New Roman" charset="0"/>
              </a:rPr>
              <a:t>k</a:t>
            </a:r>
            <a:r>
              <a:rPr lang="en-US" sz="700" i="1" dirty="0" smtClean="0">
                <a:latin typeface="Times New Roman" charset="0"/>
                <a:cs typeface="Times New Roman" charset="0"/>
              </a:rPr>
              <a:t> </a:t>
            </a:r>
            <a:r>
              <a:rPr lang="en-US" sz="1800" dirty="0" smtClean="0">
                <a:latin typeface="Symbol" charset="0"/>
              </a:rPr>
              <a:t>p</a:t>
            </a:r>
            <a:r>
              <a:rPr lang="en-US" sz="1800" dirty="0" smtClean="0">
                <a:latin typeface="Arial" charset="0"/>
              </a:rPr>
              <a:t>   </a:t>
            </a:r>
            <a:br>
              <a:rPr lang="en-US" sz="1800" dirty="0" smtClean="0">
                <a:latin typeface="Arial" charset="0"/>
              </a:rPr>
            </a:br>
            <a:r>
              <a:rPr lang="en-US" sz="1800" dirty="0" smtClean="0">
                <a:latin typeface="Arial" charset="0"/>
              </a:rPr>
              <a:t>	=&gt; provided by lattice (new lattice in 2015, based on ATS – S. </a:t>
            </a:r>
            <a:r>
              <a:rPr lang="en-US" sz="1800" smtClean="0">
                <a:latin typeface="Arial" charset="0"/>
              </a:rPr>
              <a:t>White)</a:t>
            </a:r>
            <a:endParaRPr lang="en-US" sz="1800" dirty="0">
              <a:latin typeface="Arial" charset="0"/>
            </a:endParaRPr>
          </a:p>
          <a:p>
            <a:endParaRPr lang="en-US" dirty="0">
              <a:latin typeface="Arial" charset="0"/>
            </a:endParaRPr>
          </a:p>
        </p:txBody>
      </p:sp>
      <p:sp>
        <p:nvSpPr>
          <p:cNvPr id="10248" name="TextBox 7"/>
          <p:cNvSpPr txBox="1">
            <a:spLocks noChangeArrowheads="1"/>
          </p:cNvSpPr>
          <p:nvPr/>
        </p:nvSpPr>
        <p:spPr bwMode="auto">
          <a:xfrm>
            <a:off x="3124200" y="4419600"/>
            <a:ext cx="2078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0000"/>
                </a:solidFill>
              </a:rPr>
              <a:t>e-beam lens </a:t>
            </a:r>
            <a:r>
              <a:rPr lang="en-US" sz="1600" u="sng" dirty="0">
                <a:solidFill>
                  <a:srgbClr val="FF0000"/>
                </a:solidFill>
              </a:rPr>
              <a:t>focuses</a:t>
            </a:r>
          </a:p>
        </p:txBody>
      </p:sp>
      <p:pic>
        <p:nvPicPr>
          <p:cNvPr id="2" name="Picture 1" descr="pic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19200"/>
            <a:ext cx="2971800" cy="3029585"/>
          </a:xfrm>
          <a:prstGeom prst="rect">
            <a:avLst/>
          </a:prstGeom>
        </p:spPr>
      </p:pic>
      <p:pic>
        <p:nvPicPr>
          <p:cNvPr id="3" name="Picture 2" descr="pic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219200"/>
            <a:ext cx="3048000" cy="3098800"/>
          </a:xfrm>
          <a:prstGeom prst="rect">
            <a:avLst/>
          </a:prstGeom>
        </p:spPr>
      </p:pic>
      <p:sp>
        <p:nvSpPr>
          <p:cNvPr id="10247" name="TextBox 6"/>
          <p:cNvSpPr txBox="1">
            <a:spLocks noChangeArrowheads="1"/>
          </p:cNvSpPr>
          <p:nvPr/>
        </p:nvSpPr>
        <p:spPr bwMode="auto">
          <a:xfrm>
            <a:off x="3962400" y="838200"/>
            <a:ext cx="2305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chemeClr val="accent2"/>
                </a:solidFill>
              </a:rPr>
              <a:t>p-beam lens </a:t>
            </a:r>
            <a:r>
              <a:rPr lang="en-US" sz="1600" u="sng" dirty="0">
                <a:solidFill>
                  <a:schemeClr val="accent2"/>
                </a:solidFill>
              </a:rPr>
              <a:t>defocuses</a:t>
            </a:r>
          </a:p>
        </p:txBody>
      </p:sp>
      <p:cxnSp>
        <p:nvCxnSpPr>
          <p:cNvPr id="5" name="Straight Arrow Connector 4"/>
          <p:cNvCxnSpPr/>
          <p:nvPr/>
        </p:nvCxnSpPr>
        <p:spPr bwMode="auto">
          <a:xfrm flipV="1">
            <a:off x="3124200" y="1676400"/>
            <a:ext cx="0" cy="228600"/>
          </a:xfrm>
          <a:prstGeom prst="straightConnector1">
            <a:avLst/>
          </a:prstGeom>
          <a:noFill/>
          <a:ln w="25400" cap="flat" cmpd="sng" algn="ctr">
            <a:solidFill>
              <a:schemeClr val="accent2"/>
            </a:solidFill>
            <a:prstDash val="solid"/>
            <a:round/>
            <a:headEnd type="none" w="med" len="med"/>
            <a:tailEnd type="arrow"/>
          </a:ln>
          <a:effectLst/>
        </p:spPr>
      </p:cxnSp>
      <p:cxnSp>
        <p:nvCxnSpPr>
          <p:cNvPr id="25" name="Straight Arrow Connector 24"/>
          <p:cNvCxnSpPr/>
          <p:nvPr/>
        </p:nvCxnSpPr>
        <p:spPr bwMode="auto">
          <a:xfrm flipV="1">
            <a:off x="7467600" y="1752600"/>
            <a:ext cx="0" cy="228600"/>
          </a:xfrm>
          <a:prstGeom prst="straightConnector1">
            <a:avLst/>
          </a:prstGeom>
          <a:noFill/>
          <a:ln w="25400" cap="flat" cmpd="sng" algn="ctr">
            <a:solidFill>
              <a:srgbClr val="FF0000"/>
            </a:solidFill>
            <a:prstDash val="solid"/>
            <a:round/>
            <a:headEnd type="arrow" w="med" len="med"/>
            <a:tailEnd type="none"/>
          </a:ln>
          <a:effectLst/>
        </p:spPr>
      </p:cxnSp>
      <p:cxnSp>
        <p:nvCxnSpPr>
          <p:cNvPr id="26" name="Straight Arrow Connector 25"/>
          <p:cNvCxnSpPr/>
          <p:nvPr/>
        </p:nvCxnSpPr>
        <p:spPr bwMode="auto">
          <a:xfrm flipV="1">
            <a:off x="7391400" y="1676400"/>
            <a:ext cx="0" cy="228600"/>
          </a:xfrm>
          <a:prstGeom prst="straightConnector1">
            <a:avLst/>
          </a:prstGeom>
          <a:noFill/>
          <a:ln w="25400" cap="flat" cmpd="sng" algn="ctr">
            <a:solidFill>
              <a:schemeClr val="accent2"/>
            </a:solidFill>
            <a:prstDash val="solid"/>
            <a:round/>
            <a:headEnd type="none" w="med" len="med"/>
            <a:tailEnd type="arrow"/>
          </a:ln>
          <a:effectLst/>
        </p:spPr>
      </p:cxnSp>
      <p:cxnSp>
        <p:nvCxnSpPr>
          <p:cNvPr id="27" name="Straight Arrow Connector 26"/>
          <p:cNvCxnSpPr/>
          <p:nvPr/>
        </p:nvCxnSpPr>
        <p:spPr bwMode="auto">
          <a:xfrm flipV="1">
            <a:off x="1480208" y="3810000"/>
            <a:ext cx="0" cy="228600"/>
          </a:xfrm>
          <a:prstGeom prst="straightConnector1">
            <a:avLst/>
          </a:prstGeom>
          <a:noFill/>
          <a:ln w="25400" cap="flat" cmpd="sng" algn="ctr">
            <a:solidFill>
              <a:srgbClr val="FF0000"/>
            </a:solidFill>
            <a:prstDash val="solid"/>
            <a:round/>
            <a:headEnd type="none" w="med" len="med"/>
            <a:tailEnd type="arrow"/>
          </a:ln>
          <a:effectLst/>
        </p:spPr>
      </p:cxnSp>
      <p:cxnSp>
        <p:nvCxnSpPr>
          <p:cNvPr id="7" name="Straight Connector 6"/>
          <p:cNvCxnSpPr/>
          <p:nvPr/>
        </p:nvCxnSpPr>
        <p:spPr bwMode="auto">
          <a:xfrm flipH="1">
            <a:off x="3200400" y="1143000"/>
            <a:ext cx="838200" cy="533400"/>
          </a:xfrm>
          <a:prstGeom prst="line">
            <a:avLst/>
          </a:prstGeom>
          <a:no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6172200" y="1143000"/>
            <a:ext cx="1143000" cy="533400"/>
          </a:xfrm>
          <a:prstGeom prst="line">
            <a:avLst/>
          </a:prstGeom>
          <a:no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flipV="1">
            <a:off x="1524000" y="4038600"/>
            <a:ext cx="1524000" cy="609600"/>
          </a:xfrm>
          <a:prstGeom prst="line">
            <a:avLst/>
          </a:prstGeom>
          <a:noFill/>
          <a:ln w="12700" cap="flat" cmpd="sng" algn="ctr">
            <a:solidFill>
              <a:schemeClr val="tx1"/>
            </a:solidFill>
            <a:prstDash val="solid"/>
            <a:round/>
            <a:headEnd type="none" w="med" len="med"/>
            <a:tailEnd type="none" w="med" len="med"/>
          </a:ln>
          <a:effectLst/>
        </p:spPr>
      </p:cxnSp>
      <p:cxnSp>
        <p:nvCxnSpPr>
          <p:cNvPr id="37" name="Straight Connector 36"/>
          <p:cNvCxnSpPr>
            <a:endCxn id="10248" idx="3"/>
          </p:cNvCxnSpPr>
          <p:nvPr/>
        </p:nvCxnSpPr>
        <p:spPr bwMode="auto">
          <a:xfrm flipH="1">
            <a:off x="5202238" y="1981200"/>
            <a:ext cx="2265362" cy="2607469"/>
          </a:xfrm>
          <a:prstGeom prst="line">
            <a:avLst/>
          </a:prstGeom>
          <a:noFill/>
          <a:ln w="12700" cap="flat" cmpd="sng" algn="ctr">
            <a:solidFill>
              <a:schemeClr val="tx1"/>
            </a:solidFill>
            <a:prstDash val="solid"/>
            <a:round/>
            <a:headEnd type="none" w="med" len="med"/>
            <a:tailEnd type="none" w="med" len="med"/>
          </a:ln>
          <a:effectLst/>
        </p:spPr>
      </p:cxnSp>
      <p:graphicFrame>
        <p:nvGraphicFramePr>
          <p:cNvPr id="14" name="Object 13"/>
          <p:cNvGraphicFramePr>
            <a:graphicFrameLocks noChangeAspect="1"/>
          </p:cNvGraphicFramePr>
          <p:nvPr>
            <p:extLst>
              <p:ext uri="{D42A27DB-BD31-4B8C-83A1-F6EECF244321}">
                <p14:modId xmlns:p14="http://schemas.microsoft.com/office/powerpoint/2010/main" val="4019183721"/>
              </p:ext>
            </p:extLst>
          </p:nvPr>
        </p:nvGraphicFramePr>
        <p:xfrm>
          <a:off x="228600" y="1828800"/>
          <a:ext cx="866775" cy="355600"/>
        </p:xfrm>
        <a:graphic>
          <a:graphicData uri="http://schemas.openxmlformats.org/presentationml/2006/ole">
            <mc:AlternateContent xmlns:mc="http://schemas.openxmlformats.org/markup-compatibility/2006">
              <mc:Choice xmlns:v="urn:schemas-microsoft-com:vml" Requires="v">
                <p:oleObj spid="_x0000_s53884" name="Equation" r:id="rId6" imgW="495300" imgH="203200" progId="Equation.3">
                  <p:embed/>
                </p:oleObj>
              </mc:Choice>
              <mc:Fallback>
                <p:oleObj name="Equation" r:id="rId6" imgW="495300" imgH="203200" progId="Equation.3">
                  <p:embed/>
                  <p:pic>
                    <p:nvPicPr>
                      <p:cNvPr id="0" name=""/>
                      <p:cNvPicPr/>
                      <p:nvPr/>
                    </p:nvPicPr>
                    <p:blipFill>
                      <a:blip r:embed="rId7"/>
                      <a:stretch>
                        <a:fillRect/>
                      </a:stretch>
                    </p:blipFill>
                    <p:spPr>
                      <a:xfrm>
                        <a:off x="228600" y="1828800"/>
                        <a:ext cx="866775" cy="3556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832469444"/>
              </p:ext>
            </p:extLst>
          </p:nvPr>
        </p:nvGraphicFramePr>
        <p:xfrm>
          <a:off x="4418013" y="1752600"/>
          <a:ext cx="1022350" cy="355600"/>
        </p:xfrm>
        <a:graphic>
          <a:graphicData uri="http://schemas.openxmlformats.org/presentationml/2006/ole">
            <mc:AlternateContent xmlns:mc="http://schemas.openxmlformats.org/markup-compatibility/2006">
              <mc:Choice xmlns:v="urn:schemas-microsoft-com:vml" Requires="v">
                <p:oleObj spid="_x0000_s53885" name="Equation" r:id="rId8" imgW="584200" imgH="203200" progId="Equation.3">
                  <p:embed/>
                </p:oleObj>
              </mc:Choice>
              <mc:Fallback>
                <p:oleObj name="Equation" r:id="rId8" imgW="584200" imgH="203200" progId="Equation.3">
                  <p:embed/>
                  <p:pic>
                    <p:nvPicPr>
                      <p:cNvPr id="0" name=""/>
                      <p:cNvPicPr/>
                      <p:nvPr/>
                    </p:nvPicPr>
                    <p:blipFill>
                      <a:blip r:embed="rId9"/>
                      <a:stretch>
                        <a:fillRect/>
                      </a:stretch>
                    </p:blipFill>
                    <p:spPr>
                      <a:xfrm>
                        <a:off x="4418013" y="1752600"/>
                        <a:ext cx="1022350" cy="355600"/>
                      </a:xfrm>
                      <a:prstGeom prst="rect">
                        <a:avLst/>
                      </a:prstGeom>
                    </p:spPr>
                  </p:pic>
                </p:oleObj>
              </mc:Fallback>
            </mc:AlternateContent>
          </a:graphicData>
        </a:graphic>
      </p:graphicFrame>
    </p:spTree>
    <p:extLst>
      <p:ext uri="{BB962C8B-B14F-4D97-AF65-F5344CB8AC3E}">
        <p14:creationId xmlns:p14="http://schemas.microsoft.com/office/powerpoint/2010/main" val="181751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RHIC BTF with coherent modes</a:t>
            </a:r>
            <a:endParaRPr lang="en-US" dirty="0"/>
          </a:p>
        </p:txBody>
      </p:sp>
      <p:pic>
        <p:nvPicPr>
          <p:cNvPr id="5" name="Picture 4" descr="RhicBT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90600"/>
            <a:ext cx="6950968" cy="5319724"/>
          </a:xfrm>
          <a:prstGeom prst="rect">
            <a:avLst/>
          </a:prstGeom>
        </p:spPr>
      </p:pic>
      <p:sp>
        <p:nvSpPr>
          <p:cNvPr id="6" name="TextBox 5"/>
          <p:cNvSpPr txBox="1"/>
          <p:nvPr/>
        </p:nvSpPr>
        <p:spPr>
          <a:xfrm>
            <a:off x="6553200" y="1428214"/>
            <a:ext cx="2665213" cy="4616648"/>
          </a:xfrm>
          <a:prstGeom prst="rect">
            <a:avLst/>
          </a:prstGeom>
          <a:noFill/>
        </p:spPr>
        <p:txBody>
          <a:bodyPr wrap="none" rtlCol="0">
            <a:spAutoFit/>
          </a:bodyPr>
          <a:lstStyle/>
          <a:p>
            <a:pPr algn="l"/>
            <a:r>
              <a:rPr lang="en-US" dirty="0" smtClean="0">
                <a:solidFill>
                  <a:schemeClr val="accent6"/>
                </a:solidFill>
              </a:rPr>
              <a:t>Coherent </a:t>
            </a:r>
            <a:br>
              <a:rPr lang="en-US" dirty="0" smtClean="0">
                <a:solidFill>
                  <a:schemeClr val="accent6"/>
                </a:solidFill>
              </a:rPr>
            </a:br>
            <a:r>
              <a:rPr lang="en-US" dirty="0" smtClean="0">
                <a:solidFill>
                  <a:schemeClr val="accent6"/>
                </a:solidFill>
                <a:latin typeface="Symbol" charset="2"/>
                <a:cs typeface="Symbol" charset="2"/>
              </a:rPr>
              <a:t>s</a:t>
            </a:r>
            <a:r>
              <a:rPr lang="en-US" dirty="0" smtClean="0">
                <a:solidFill>
                  <a:schemeClr val="accent6"/>
                </a:solidFill>
              </a:rPr>
              <a:t>- and </a:t>
            </a:r>
            <a:r>
              <a:rPr lang="en-US" dirty="0" smtClean="0">
                <a:solidFill>
                  <a:schemeClr val="accent6"/>
                </a:solidFill>
                <a:latin typeface="Symbol" charset="2"/>
                <a:cs typeface="Symbol" charset="2"/>
              </a:rPr>
              <a:t>p</a:t>
            </a:r>
            <a:r>
              <a:rPr lang="en-US" dirty="0" smtClean="0">
                <a:solidFill>
                  <a:schemeClr val="accent6"/>
                </a:solidFill>
              </a:rPr>
              <a:t>-modes</a:t>
            </a:r>
            <a:br>
              <a:rPr lang="en-US" dirty="0" smtClean="0">
                <a:solidFill>
                  <a:schemeClr val="accent6"/>
                </a:solidFill>
              </a:rPr>
            </a:br>
            <a:r>
              <a:rPr lang="en-US" dirty="0" smtClean="0">
                <a:solidFill>
                  <a:schemeClr val="accent6"/>
                </a:solidFill>
              </a:rPr>
              <a:t>in all BTF</a:t>
            </a:r>
            <a:r>
              <a:rPr lang="en-US" dirty="0">
                <a:solidFill>
                  <a:schemeClr val="accent6"/>
                </a:solidFill>
              </a:rPr>
              <a:t/>
            </a:r>
            <a:br>
              <a:rPr lang="en-US" dirty="0">
                <a:solidFill>
                  <a:schemeClr val="accent6"/>
                </a:solidFill>
              </a:rPr>
            </a:br>
            <a:r>
              <a:rPr lang="en-US" sz="1800" dirty="0" smtClean="0">
                <a:solidFill>
                  <a:schemeClr val="accent6"/>
                </a:solidFill>
              </a:rPr>
              <a:t>(amplitude response)</a:t>
            </a:r>
          </a:p>
          <a:p>
            <a:pPr algn="l"/>
            <a:endParaRPr lang="en-US" sz="1800" dirty="0" smtClean="0">
              <a:solidFill>
                <a:schemeClr val="accent6"/>
              </a:solidFill>
            </a:endParaRPr>
          </a:p>
          <a:p>
            <a:pPr algn="l"/>
            <a:endParaRPr lang="en-US" sz="1800" dirty="0" smtClean="0">
              <a:solidFill>
                <a:schemeClr val="accent6"/>
              </a:solidFill>
            </a:endParaRPr>
          </a:p>
          <a:p>
            <a:pPr algn="l"/>
            <a:endParaRPr lang="en-US" sz="1800" dirty="0">
              <a:solidFill>
                <a:schemeClr val="accent6"/>
              </a:solidFill>
            </a:endParaRPr>
          </a:p>
          <a:p>
            <a:pPr algn="l"/>
            <a:endParaRPr lang="en-US" sz="1800" dirty="0">
              <a:solidFill>
                <a:schemeClr val="accent6"/>
              </a:solidFill>
            </a:endParaRPr>
          </a:p>
          <a:p>
            <a:pPr algn="l"/>
            <a:endParaRPr lang="en-US" dirty="0" smtClean="0">
              <a:solidFill>
                <a:schemeClr val="accent6"/>
              </a:solidFill>
            </a:endParaRPr>
          </a:p>
          <a:p>
            <a:pPr algn="l"/>
            <a:r>
              <a:rPr lang="en-US" dirty="0" smtClean="0">
                <a:solidFill>
                  <a:schemeClr val="accent6"/>
                </a:solidFill>
              </a:rPr>
              <a:t>Prevent extraction</a:t>
            </a:r>
            <a:br>
              <a:rPr lang="en-US" dirty="0" smtClean="0">
                <a:solidFill>
                  <a:schemeClr val="accent6"/>
                </a:solidFill>
              </a:rPr>
            </a:br>
            <a:r>
              <a:rPr lang="en-US" dirty="0" smtClean="0">
                <a:solidFill>
                  <a:schemeClr val="accent6"/>
                </a:solidFill>
              </a:rPr>
              <a:t>of incoherent</a:t>
            </a:r>
            <a:br>
              <a:rPr lang="en-US" dirty="0" smtClean="0">
                <a:solidFill>
                  <a:schemeClr val="accent6"/>
                </a:solidFill>
              </a:rPr>
            </a:br>
            <a:r>
              <a:rPr lang="en-US" dirty="0" smtClean="0">
                <a:solidFill>
                  <a:schemeClr val="accent6"/>
                </a:solidFill>
              </a:rPr>
              <a:t>tune spread</a:t>
            </a:r>
            <a:br>
              <a:rPr lang="en-US" dirty="0" smtClean="0">
                <a:solidFill>
                  <a:schemeClr val="accent6"/>
                </a:solidFill>
              </a:rPr>
            </a:br>
            <a:r>
              <a:rPr lang="en-US" sz="1800" dirty="0" smtClean="0">
                <a:solidFill>
                  <a:schemeClr val="accent6"/>
                </a:solidFill>
              </a:rPr>
              <a:t>(imaginary part of </a:t>
            </a:r>
            <a:br>
              <a:rPr lang="en-US" sz="1800" dirty="0" smtClean="0">
                <a:solidFill>
                  <a:schemeClr val="accent6"/>
                </a:solidFill>
              </a:rPr>
            </a:br>
            <a:r>
              <a:rPr lang="en-US" sz="1800" dirty="0" smtClean="0">
                <a:solidFill>
                  <a:schemeClr val="accent6"/>
                </a:solidFill>
              </a:rPr>
              <a:t>complex BTF) </a:t>
            </a:r>
          </a:p>
        </p:txBody>
      </p:sp>
    </p:spTree>
    <p:extLst>
      <p:ext uri="{BB962C8B-B14F-4D97-AF65-F5344CB8AC3E}">
        <p14:creationId xmlns:p14="http://schemas.microsoft.com/office/powerpoint/2010/main" val="3240128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new_gu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r>
              <a:rPr lang="en-US" dirty="0" smtClean="0"/>
              <a:t>RHIC electron lenses - 2015</a:t>
            </a:r>
            <a:endParaRPr lang="en-US" dirty="0"/>
          </a:p>
        </p:txBody>
      </p:sp>
      <p:sp>
        <p:nvSpPr>
          <p:cNvPr id="3" name="Content Placeholder 2"/>
          <p:cNvSpPr>
            <a:spLocks noGrp="1"/>
          </p:cNvSpPr>
          <p:nvPr>
            <p:ph idx="1"/>
          </p:nvPr>
        </p:nvSpPr>
        <p:spPr>
          <a:xfrm>
            <a:off x="381000" y="1066800"/>
            <a:ext cx="8382000" cy="4953000"/>
          </a:xfrm>
        </p:spPr>
        <p:txBody>
          <a:bodyPr/>
          <a:lstStyle/>
          <a:p>
            <a:pPr marL="0" indent="0">
              <a:buFontTx/>
              <a:buNone/>
            </a:pPr>
            <a:r>
              <a:rPr lang="en-US" dirty="0" smtClean="0"/>
              <a:t>2015 – First proton run with electron lenses =&gt; compensation</a:t>
            </a:r>
            <a:r>
              <a:rPr lang="en-US" sz="500" dirty="0" smtClean="0"/>
              <a:t> </a:t>
            </a:r>
          </a:p>
          <a:p>
            <a:pPr marL="0" indent="0"/>
            <a:endParaRPr lang="en-US" sz="500" dirty="0" smtClean="0"/>
          </a:p>
          <a:p>
            <a:pPr marL="0" indent="0">
              <a:spcAft>
                <a:spcPts val="1600"/>
              </a:spcAft>
            </a:pPr>
            <a:r>
              <a:rPr lang="en-US" sz="2400" dirty="0" smtClean="0">
                <a:solidFill>
                  <a:schemeClr val="tx2"/>
                </a:solidFill>
              </a:rPr>
              <a:t>Larger cathodes (7.5 vs. 4.1 mm radius) </a:t>
            </a:r>
            <a:br>
              <a:rPr lang="en-US" sz="2400" dirty="0" smtClean="0">
                <a:solidFill>
                  <a:schemeClr val="tx2"/>
                </a:solidFill>
              </a:rPr>
            </a:br>
            <a:r>
              <a:rPr lang="en-US" sz="2400" dirty="0" smtClean="0">
                <a:solidFill>
                  <a:schemeClr val="tx2"/>
                </a:solidFill>
              </a:rPr>
              <a:t>  </a:t>
            </a:r>
            <a:r>
              <a:rPr lang="en-US" dirty="0" smtClean="0">
                <a:solidFill>
                  <a:srgbClr val="0000E7"/>
                </a:solidFill>
              </a:rPr>
              <a:t>=&gt; allows for matched beam size with high solenoid field </a:t>
            </a:r>
            <a:br>
              <a:rPr lang="en-US" dirty="0" smtClean="0">
                <a:solidFill>
                  <a:srgbClr val="0000E7"/>
                </a:solidFill>
              </a:rPr>
            </a:br>
            <a:r>
              <a:rPr lang="en-US" dirty="0" smtClean="0">
                <a:solidFill>
                  <a:srgbClr val="0000E7"/>
                </a:solidFill>
              </a:rPr>
              <a:t>  =&gt; raises instability threshold</a:t>
            </a:r>
            <a:br>
              <a:rPr lang="en-US" dirty="0" smtClean="0">
                <a:solidFill>
                  <a:srgbClr val="0000E7"/>
                </a:solidFill>
              </a:rPr>
            </a:br>
            <a:r>
              <a:rPr lang="en-US" dirty="0" smtClean="0">
                <a:solidFill>
                  <a:srgbClr val="0000E7"/>
                </a:solidFill>
              </a:rPr>
              <a:t>  =&gt; easier alignment </a:t>
            </a:r>
          </a:p>
          <a:p>
            <a:pPr marL="0" indent="0">
              <a:spcAft>
                <a:spcPts val="1600"/>
              </a:spcAft>
            </a:pPr>
            <a:r>
              <a:rPr lang="en-US" sz="2400" dirty="0" smtClean="0">
                <a:solidFill>
                  <a:srgbClr val="000000"/>
                </a:solidFill>
              </a:rPr>
              <a:t>Transverse damper </a:t>
            </a:r>
            <a:br>
              <a:rPr lang="en-US" sz="2400" dirty="0" smtClean="0">
                <a:solidFill>
                  <a:srgbClr val="000000"/>
                </a:solidFill>
              </a:rPr>
            </a:br>
            <a:r>
              <a:rPr lang="en-US" sz="2400" dirty="0" smtClean="0">
                <a:solidFill>
                  <a:srgbClr val="000000"/>
                </a:solidFill>
              </a:rPr>
              <a:t>  </a:t>
            </a:r>
            <a:r>
              <a:rPr lang="en-US" dirty="0" smtClean="0">
                <a:solidFill>
                  <a:srgbClr val="0000E7"/>
                </a:solidFill>
              </a:rPr>
              <a:t>=&gt; raises instability threshold</a:t>
            </a:r>
          </a:p>
          <a:p>
            <a:pPr marL="0" indent="0">
              <a:spcAft>
                <a:spcPts val="1600"/>
              </a:spcAft>
            </a:pPr>
            <a:r>
              <a:rPr lang="en-US" sz="2400" dirty="0" smtClean="0">
                <a:solidFill>
                  <a:srgbClr val="000000"/>
                </a:solidFill>
              </a:rPr>
              <a:t>New lattice, based on ATS optics </a:t>
            </a:r>
            <a:r>
              <a:rPr lang="en-US" dirty="0" smtClean="0">
                <a:solidFill>
                  <a:srgbClr val="000000"/>
                </a:solidFill>
              </a:rPr>
              <a:t>(S. </a:t>
            </a:r>
            <a:r>
              <a:rPr lang="en-US" dirty="0" err="1" smtClean="0">
                <a:solidFill>
                  <a:srgbClr val="000000"/>
                </a:solidFill>
              </a:rPr>
              <a:t>Fartoukh</a:t>
            </a:r>
            <a:r>
              <a:rPr lang="en-US" dirty="0" smtClean="0">
                <a:solidFill>
                  <a:srgbClr val="000000"/>
                </a:solidFill>
              </a:rPr>
              <a:t>, CERN)</a:t>
            </a:r>
            <a:br>
              <a:rPr lang="en-US" dirty="0" smtClean="0">
                <a:solidFill>
                  <a:srgbClr val="000000"/>
                </a:solidFill>
              </a:rPr>
            </a:br>
            <a:r>
              <a:rPr lang="en-US" sz="2400" dirty="0" smtClean="0">
                <a:solidFill>
                  <a:srgbClr val="000000"/>
                </a:solidFill>
              </a:rPr>
              <a:t> </a:t>
            </a:r>
            <a:r>
              <a:rPr lang="en-US" dirty="0" smtClean="0">
                <a:solidFill>
                  <a:srgbClr val="000000"/>
                </a:solidFill>
              </a:rPr>
              <a:t> </a:t>
            </a:r>
            <a:r>
              <a:rPr lang="en-US" dirty="0" smtClean="0">
                <a:solidFill>
                  <a:srgbClr val="0000E7"/>
                </a:solidFill>
              </a:rPr>
              <a:t>=&gt; phase advance </a:t>
            </a:r>
            <a:r>
              <a:rPr lang="en-US" dirty="0" err="1" smtClean="0">
                <a:solidFill>
                  <a:srgbClr val="0000E7"/>
                </a:solidFill>
              </a:rPr>
              <a:t>kp</a:t>
            </a:r>
            <a:r>
              <a:rPr lang="en-US" dirty="0" smtClean="0">
                <a:solidFill>
                  <a:srgbClr val="0000E7"/>
                </a:solidFill>
              </a:rPr>
              <a:t> between p-p and p-e interactions</a:t>
            </a:r>
            <a:br>
              <a:rPr lang="en-US" dirty="0" smtClean="0">
                <a:solidFill>
                  <a:srgbClr val="0000E7"/>
                </a:solidFill>
              </a:rPr>
            </a:br>
            <a:r>
              <a:rPr lang="en-US" dirty="0" smtClean="0">
                <a:solidFill>
                  <a:srgbClr val="0000E7"/>
                </a:solidFill>
              </a:rPr>
              <a:t>  =&gt; </a:t>
            </a:r>
            <a:r>
              <a:rPr lang="en-US" dirty="0" smtClean="0">
                <a:solidFill>
                  <a:srgbClr val="FF0000"/>
                </a:solidFill>
              </a:rPr>
              <a:t>small nonlinear chromaticity</a:t>
            </a:r>
            <a:r>
              <a:rPr lang="en-US" dirty="0" smtClean="0">
                <a:solidFill>
                  <a:srgbClr val="0000E7"/>
                </a:solidFill>
              </a:rPr>
              <a:t/>
            </a:r>
            <a:br>
              <a:rPr lang="en-US" dirty="0" smtClean="0">
                <a:solidFill>
                  <a:srgbClr val="0000E7"/>
                </a:solidFill>
              </a:rPr>
            </a:br>
            <a:r>
              <a:rPr lang="en-US" dirty="0" smtClean="0">
                <a:solidFill>
                  <a:srgbClr val="0000E7"/>
                </a:solidFill>
              </a:rPr>
              <a:t>  =&gt; no depolarization</a:t>
            </a:r>
            <a:endParaRPr lang="en-US" dirty="0" smtClean="0"/>
          </a:p>
        </p:txBody>
      </p:sp>
      <p:sp>
        <p:nvSpPr>
          <p:cNvPr id="6" name="Bent Arrow 5"/>
          <p:cNvSpPr/>
          <p:nvPr/>
        </p:nvSpPr>
        <p:spPr bwMode="auto">
          <a:xfrm>
            <a:off x="7467611" y="1828800"/>
            <a:ext cx="914389" cy="685936"/>
          </a:xfrm>
          <a:prstGeom prst="bentArrow">
            <a:avLst/>
          </a:prstGeom>
          <a:solidFill>
            <a:srgbClr val="FF0000"/>
          </a:solidFill>
          <a:ln w="12700" cap="flat" cmpd="sng" algn="ctr">
            <a:solidFill>
              <a:srgbClr val="FF0000"/>
            </a:solidFill>
            <a:prstDash val="solid"/>
            <a:round/>
            <a:headEnd type="none" w="med" len="med"/>
            <a:tailEnd type="none" w="med" len="med"/>
          </a:ln>
          <a:effectLst/>
          <a:scene3d>
            <a:camera prst="orthographicFront">
              <a:rot lat="0" lon="0" rev="16200000"/>
            </a:camera>
            <a:lightRig rig="threePt" dir="t"/>
          </a:scene3d>
        </p:spPr>
        <p:txBody>
          <a:bodyPr/>
          <a:lstStyle/>
          <a:p>
            <a:pPr algn="r">
              <a:defRPr/>
            </a:pPr>
            <a:endParaRPr lang="en-US" dirty="0">
              <a:latin typeface="Arial" charset="0"/>
              <a:ea typeface="+mn-ea"/>
            </a:endParaRPr>
          </a:p>
        </p:txBody>
      </p:sp>
    </p:spTree>
    <p:extLst>
      <p:ext uri="{BB962C8B-B14F-4D97-AF65-F5344CB8AC3E}">
        <p14:creationId xmlns:p14="http://schemas.microsoft.com/office/powerpoint/2010/main" val="1080746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414338"/>
          </a:xfrm>
        </p:spPr>
        <p:txBody>
          <a:bodyPr/>
          <a:lstStyle/>
          <a:p>
            <a:pPr algn="l"/>
            <a:r>
              <a:rPr lang="en-US" dirty="0" smtClean="0"/>
              <a:t>Tune spread from BTF      </a:t>
            </a:r>
            <a:r>
              <a:rPr lang="en-US" sz="2800" b="0" dirty="0" smtClean="0">
                <a:solidFill>
                  <a:srgbClr val="FF0000"/>
                </a:solidFill>
              </a:rPr>
              <a:t>in presence of coherent modes</a:t>
            </a:r>
            <a:r>
              <a:rPr lang="en-US" dirty="0" smtClean="0"/>
              <a:t>                                     </a:t>
            </a:r>
            <a:endParaRPr lang="en-US" sz="2800" b="0" dirty="0">
              <a:solidFill>
                <a:srgbClr val="FF0000"/>
              </a:solidFill>
            </a:endParaRPr>
          </a:p>
        </p:txBody>
      </p:sp>
      <p:sp>
        <p:nvSpPr>
          <p:cNvPr id="4" name="TextBox 3"/>
          <p:cNvSpPr txBox="1"/>
          <p:nvPr/>
        </p:nvSpPr>
        <p:spPr>
          <a:xfrm>
            <a:off x="5584648" y="739914"/>
            <a:ext cx="3406952" cy="707886"/>
          </a:xfrm>
          <a:prstGeom prst="rect">
            <a:avLst/>
          </a:prstGeom>
          <a:noFill/>
        </p:spPr>
        <p:txBody>
          <a:bodyPr wrap="none" rtlCol="0">
            <a:spAutoFit/>
          </a:bodyPr>
          <a:lstStyle/>
          <a:p>
            <a:pPr algn="l"/>
            <a:r>
              <a:rPr lang="en-US" sz="2000" dirty="0" smtClean="0"/>
              <a:t>P. Görgen, TU Darmstadt, </a:t>
            </a:r>
            <a:br>
              <a:rPr lang="en-US" sz="2000" dirty="0" smtClean="0"/>
            </a:br>
            <a:r>
              <a:rPr lang="en-US" sz="2000" dirty="0" smtClean="0"/>
              <a:t>NIM A 777, pp. 43-53 (2015)</a:t>
            </a:r>
          </a:p>
        </p:txBody>
      </p:sp>
      <p:grpSp>
        <p:nvGrpSpPr>
          <p:cNvPr id="12" name="Group 11"/>
          <p:cNvGrpSpPr/>
          <p:nvPr/>
        </p:nvGrpSpPr>
        <p:grpSpPr>
          <a:xfrm>
            <a:off x="76200" y="1371600"/>
            <a:ext cx="6339988" cy="5029200"/>
            <a:chOff x="228600" y="1676400"/>
            <a:chExt cx="6339988" cy="5029200"/>
          </a:xfrm>
        </p:grpSpPr>
        <p:pic>
          <p:nvPicPr>
            <p:cNvPr id="5" name="Picture 4"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40884"/>
              <a:ext cx="6339988" cy="4364716"/>
            </a:xfrm>
            <a:prstGeom prst="rect">
              <a:avLst/>
            </a:prstGeom>
          </p:spPr>
        </p:pic>
        <p:sp>
          <p:nvSpPr>
            <p:cNvPr id="6" name="TextBox 5"/>
            <p:cNvSpPr txBox="1"/>
            <p:nvPr/>
          </p:nvSpPr>
          <p:spPr>
            <a:xfrm>
              <a:off x="1210179" y="1676400"/>
              <a:ext cx="1228221" cy="461665"/>
            </a:xfrm>
            <a:prstGeom prst="rect">
              <a:avLst/>
            </a:prstGeom>
            <a:noFill/>
          </p:spPr>
          <p:txBody>
            <a:bodyPr wrap="none" rtlCol="0">
              <a:spAutoFit/>
            </a:bodyPr>
            <a:lstStyle/>
            <a:p>
              <a:pPr algn="l"/>
              <a:r>
                <a:rPr lang="en-US" dirty="0" smtClean="0">
                  <a:latin typeface="Symbol" charset="2"/>
                  <a:cs typeface="Symbol" charset="2"/>
                </a:rPr>
                <a:t>p</a:t>
              </a:r>
              <a:r>
                <a:rPr lang="en-US" dirty="0" smtClean="0"/>
                <a:t>-mode</a:t>
              </a:r>
            </a:p>
          </p:txBody>
        </p:sp>
        <p:sp>
          <p:nvSpPr>
            <p:cNvPr id="7" name="TextBox 6"/>
            <p:cNvSpPr txBox="1"/>
            <p:nvPr/>
          </p:nvSpPr>
          <p:spPr>
            <a:xfrm>
              <a:off x="3877179" y="1676400"/>
              <a:ext cx="1242648" cy="461665"/>
            </a:xfrm>
            <a:prstGeom prst="rect">
              <a:avLst/>
            </a:prstGeom>
            <a:noFill/>
          </p:spPr>
          <p:txBody>
            <a:bodyPr wrap="none" rtlCol="0">
              <a:spAutoFit/>
            </a:bodyPr>
            <a:lstStyle/>
            <a:p>
              <a:pPr algn="l"/>
              <a:r>
                <a:rPr lang="en-US" dirty="0" smtClean="0">
                  <a:latin typeface="Symbol" charset="2"/>
                  <a:cs typeface="Symbol" charset="2"/>
                </a:rPr>
                <a:t>s</a:t>
              </a:r>
              <a:r>
                <a:rPr lang="en-US" dirty="0" smtClean="0"/>
                <a:t>-mode</a:t>
              </a:r>
            </a:p>
          </p:txBody>
        </p:sp>
        <p:cxnSp>
          <p:nvCxnSpPr>
            <p:cNvPr id="9" name="Straight Arrow Connector 8"/>
            <p:cNvCxnSpPr>
              <a:stCxn id="6" idx="2"/>
            </p:cNvCxnSpPr>
            <p:nvPr/>
          </p:nvCxnSpPr>
          <p:spPr bwMode="auto">
            <a:xfrm>
              <a:off x="1824290" y="2138065"/>
              <a:ext cx="4510" cy="452735"/>
            </a:xfrm>
            <a:prstGeom prst="straightConnector1">
              <a:avLst/>
            </a:prstGeom>
            <a:noFill/>
            <a:ln w="254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495800" y="2138065"/>
              <a:ext cx="4510" cy="452735"/>
            </a:xfrm>
            <a:prstGeom prst="straightConnector1">
              <a:avLst/>
            </a:prstGeom>
            <a:noFill/>
            <a:ln w="25400" cap="flat" cmpd="sng" algn="ctr">
              <a:solidFill>
                <a:schemeClr val="tx1"/>
              </a:solidFill>
              <a:prstDash val="solid"/>
              <a:round/>
              <a:headEnd type="none" w="med" len="med"/>
              <a:tailEnd type="arrow"/>
            </a:ln>
            <a:effectLst/>
          </p:spPr>
        </p:cxnSp>
      </p:grpSp>
      <p:sp>
        <p:nvSpPr>
          <p:cNvPr id="11" name="TextBox 10"/>
          <p:cNvSpPr txBox="1"/>
          <p:nvPr/>
        </p:nvSpPr>
        <p:spPr>
          <a:xfrm>
            <a:off x="6172200" y="2011343"/>
            <a:ext cx="2737949" cy="4237057"/>
          </a:xfrm>
          <a:prstGeom prst="rect">
            <a:avLst/>
          </a:prstGeom>
          <a:noFill/>
        </p:spPr>
        <p:txBody>
          <a:bodyPr wrap="none" rtlCol="0">
            <a:spAutoFit/>
          </a:bodyPr>
          <a:lstStyle/>
          <a:p>
            <a:pPr marL="342900" indent="-342900" algn="l">
              <a:spcAft>
                <a:spcPts val="800"/>
              </a:spcAft>
              <a:buFont typeface="Arial"/>
              <a:buChar char="•"/>
            </a:pPr>
            <a:r>
              <a:rPr lang="en-US" dirty="0" smtClean="0">
                <a:solidFill>
                  <a:schemeClr val="accent6"/>
                </a:solidFill>
              </a:rPr>
              <a:t>Determine </a:t>
            </a:r>
            <a:br>
              <a:rPr lang="en-US" dirty="0" smtClean="0">
                <a:solidFill>
                  <a:schemeClr val="accent6"/>
                </a:solidFill>
              </a:rPr>
            </a:br>
            <a:r>
              <a:rPr lang="en-US" i="1" dirty="0" err="1" smtClean="0">
                <a:solidFill>
                  <a:schemeClr val="accent6"/>
                </a:solidFill>
                <a:latin typeface="Apple Chancery"/>
                <a:cs typeface="Apple Chancery"/>
              </a:rPr>
              <a:t>Im</a:t>
            </a:r>
            <a:r>
              <a:rPr lang="en-US" dirty="0" smtClean="0">
                <a:solidFill>
                  <a:schemeClr val="accent6"/>
                </a:solidFill>
              </a:rPr>
              <a:t>(BTF)</a:t>
            </a:r>
          </a:p>
          <a:p>
            <a:pPr marL="342900" indent="-342900" algn="l">
              <a:spcAft>
                <a:spcPts val="800"/>
              </a:spcAft>
              <a:buFont typeface="Arial"/>
              <a:buChar char="•"/>
            </a:pPr>
            <a:r>
              <a:rPr lang="en-US" dirty="0" smtClean="0">
                <a:solidFill>
                  <a:schemeClr val="accent6"/>
                </a:solidFill>
              </a:rPr>
              <a:t>Suppress</a:t>
            </a:r>
            <a:br>
              <a:rPr lang="en-US" dirty="0" smtClean="0">
                <a:solidFill>
                  <a:schemeClr val="accent6"/>
                </a:solidFill>
              </a:rPr>
            </a:br>
            <a:r>
              <a:rPr lang="en-US" dirty="0" smtClean="0">
                <a:solidFill>
                  <a:schemeClr val="accent6"/>
                </a:solidFill>
              </a:rPr>
              <a:t>coherent modes</a:t>
            </a:r>
            <a:br>
              <a:rPr lang="en-US" dirty="0" smtClean="0">
                <a:solidFill>
                  <a:schemeClr val="accent6"/>
                </a:solidFill>
              </a:rPr>
            </a:br>
            <a:r>
              <a:rPr lang="en-US" dirty="0" smtClean="0">
                <a:solidFill>
                  <a:schemeClr val="accent6"/>
                </a:solidFill>
              </a:rPr>
              <a:t>in analysis </a:t>
            </a:r>
            <a:br>
              <a:rPr lang="en-US" dirty="0" smtClean="0">
                <a:solidFill>
                  <a:schemeClr val="accent6"/>
                </a:solidFill>
              </a:rPr>
            </a:br>
            <a:r>
              <a:rPr lang="en-US" sz="2000" dirty="0" smtClean="0">
                <a:solidFill>
                  <a:schemeClr val="accent6"/>
                </a:solidFill>
              </a:rPr>
              <a:t>(location known)</a:t>
            </a:r>
            <a:br>
              <a:rPr lang="en-US" sz="2000" dirty="0" smtClean="0">
                <a:solidFill>
                  <a:schemeClr val="accent6"/>
                </a:solidFill>
              </a:rPr>
            </a:br>
            <a:endParaRPr lang="en-US" sz="2000" dirty="0" smtClean="0">
              <a:solidFill>
                <a:schemeClr val="accent6"/>
              </a:solidFill>
            </a:endParaRPr>
          </a:p>
          <a:p>
            <a:pPr marL="342900" indent="-342900" algn="l">
              <a:spcAft>
                <a:spcPts val="800"/>
              </a:spcAft>
              <a:buFont typeface="Arial"/>
              <a:buChar char="•"/>
            </a:pPr>
            <a:r>
              <a:rPr lang="en-US" dirty="0" smtClean="0">
                <a:solidFill>
                  <a:schemeClr val="accent6"/>
                </a:solidFill>
              </a:rPr>
              <a:t>Coherent mode</a:t>
            </a:r>
            <a:br>
              <a:rPr lang="en-US" dirty="0" smtClean="0">
                <a:solidFill>
                  <a:schemeClr val="accent6"/>
                </a:solidFill>
              </a:rPr>
            </a:br>
            <a:r>
              <a:rPr lang="en-US" dirty="0" smtClean="0">
                <a:solidFill>
                  <a:schemeClr val="accent6"/>
                </a:solidFill>
              </a:rPr>
              <a:t>suppression</a:t>
            </a:r>
            <a:br>
              <a:rPr lang="en-US" dirty="0" smtClean="0">
                <a:solidFill>
                  <a:schemeClr val="accent6"/>
                </a:solidFill>
              </a:rPr>
            </a:br>
            <a:r>
              <a:rPr lang="en-US" dirty="0" smtClean="0">
                <a:solidFill>
                  <a:schemeClr val="accent6"/>
                </a:solidFill>
              </a:rPr>
              <a:t>did not work</a:t>
            </a:r>
            <a:br>
              <a:rPr lang="en-US" dirty="0" smtClean="0">
                <a:solidFill>
                  <a:schemeClr val="accent6"/>
                </a:solidFill>
              </a:rPr>
            </a:br>
            <a:r>
              <a:rPr lang="en-US" dirty="0" smtClean="0">
                <a:solidFill>
                  <a:schemeClr val="accent6"/>
                </a:solidFill>
              </a:rPr>
              <a:t>in practice </a:t>
            </a:r>
          </a:p>
        </p:txBody>
      </p:sp>
      <p:grpSp>
        <p:nvGrpSpPr>
          <p:cNvPr id="16" name="Group 15"/>
          <p:cNvGrpSpPr/>
          <p:nvPr/>
        </p:nvGrpSpPr>
        <p:grpSpPr>
          <a:xfrm>
            <a:off x="2075939" y="762000"/>
            <a:ext cx="1810261" cy="1524000"/>
            <a:chOff x="1999739" y="914400"/>
            <a:chExt cx="1810261" cy="1676400"/>
          </a:xfrm>
        </p:grpSpPr>
        <p:sp>
          <p:nvSpPr>
            <p:cNvPr id="13" name="TextBox 12"/>
            <p:cNvSpPr txBox="1"/>
            <p:nvPr/>
          </p:nvSpPr>
          <p:spPr>
            <a:xfrm>
              <a:off x="1999739" y="914400"/>
              <a:ext cx="1810261" cy="830997"/>
            </a:xfrm>
            <a:prstGeom prst="rect">
              <a:avLst/>
            </a:prstGeom>
            <a:noFill/>
          </p:spPr>
          <p:txBody>
            <a:bodyPr wrap="none" rtlCol="0">
              <a:spAutoFit/>
            </a:bodyPr>
            <a:lstStyle/>
            <a:p>
              <a:pPr algn="ctr"/>
              <a:r>
                <a:rPr lang="en-US" dirty="0">
                  <a:solidFill>
                    <a:srgbClr val="339933"/>
                  </a:solidFill>
                </a:rPr>
                <a:t>i</a:t>
              </a:r>
              <a:r>
                <a:rPr lang="en-US" dirty="0" smtClean="0">
                  <a:solidFill>
                    <a:srgbClr val="339933"/>
                  </a:solidFill>
                </a:rPr>
                <a:t>ncoherent </a:t>
              </a:r>
              <a:br>
                <a:rPr lang="en-US" dirty="0" smtClean="0">
                  <a:solidFill>
                    <a:srgbClr val="339933"/>
                  </a:solidFill>
                </a:rPr>
              </a:br>
              <a:r>
                <a:rPr lang="en-US" dirty="0" smtClean="0">
                  <a:solidFill>
                    <a:srgbClr val="339933"/>
                  </a:solidFill>
                </a:rPr>
                <a:t>tune spread</a:t>
              </a:r>
            </a:p>
          </p:txBody>
        </p:sp>
        <p:cxnSp>
          <p:nvCxnSpPr>
            <p:cNvPr id="15" name="Straight Arrow Connector 14"/>
            <p:cNvCxnSpPr/>
            <p:nvPr/>
          </p:nvCxnSpPr>
          <p:spPr bwMode="auto">
            <a:xfrm>
              <a:off x="2895600" y="1999129"/>
              <a:ext cx="0" cy="591671"/>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42096782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414338"/>
          </a:xfrm>
        </p:spPr>
        <p:txBody>
          <a:bodyPr/>
          <a:lstStyle/>
          <a:p>
            <a:pPr algn="l"/>
            <a:r>
              <a:rPr lang="en-US" dirty="0" smtClean="0"/>
              <a:t>Tune spread with 0, 1, 2 </a:t>
            </a:r>
            <a:r>
              <a:rPr lang="en-US" dirty="0" err="1" smtClean="0"/>
              <a:t>pp</a:t>
            </a:r>
            <a:r>
              <a:rPr lang="en-US" dirty="0" smtClean="0"/>
              <a:t> collisions, + e-lens</a:t>
            </a:r>
            <a:endParaRPr lang="en-US" dirty="0"/>
          </a:p>
        </p:txBody>
      </p:sp>
      <p:pic>
        <p:nvPicPr>
          <p:cNvPr id="3" name="Picture 2" descr="BTF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704"/>
            <a:ext cx="7315200" cy="2971096"/>
          </a:xfrm>
          <a:prstGeom prst="rect">
            <a:avLst/>
          </a:prstGeom>
        </p:spPr>
      </p:pic>
      <p:pic>
        <p:nvPicPr>
          <p:cNvPr id="4" name="Picture 3" descr="BT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2158"/>
            <a:ext cx="7467600" cy="3032995"/>
          </a:xfrm>
          <a:prstGeom prst="rect">
            <a:avLst/>
          </a:prstGeom>
        </p:spPr>
      </p:pic>
      <p:sp>
        <p:nvSpPr>
          <p:cNvPr id="5" name="TextBox 4"/>
          <p:cNvSpPr txBox="1"/>
          <p:nvPr/>
        </p:nvSpPr>
        <p:spPr>
          <a:xfrm>
            <a:off x="7086600" y="1371600"/>
            <a:ext cx="1882096" cy="1200328"/>
          </a:xfrm>
          <a:prstGeom prst="rect">
            <a:avLst/>
          </a:prstGeom>
          <a:noFill/>
        </p:spPr>
        <p:txBody>
          <a:bodyPr wrap="none" rtlCol="0">
            <a:spAutoFit/>
          </a:bodyPr>
          <a:lstStyle/>
          <a:p>
            <a:pPr algn="l"/>
            <a:r>
              <a:rPr lang="en-US" dirty="0" smtClean="0">
                <a:solidFill>
                  <a:srgbClr val="0000E7"/>
                </a:solidFill>
                <a:latin typeface="Wingdings"/>
                <a:ea typeface="Wingdings"/>
                <a:cs typeface="Wingdings"/>
                <a:sym typeface="Wingdings"/>
              </a:rPr>
              <a:t></a:t>
            </a:r>
            <a:r>
              <a:rPr lang="en-US" dirty="0" smtClean="0">
                <a:solidFill>
                  <a:srgbClr val="0000E7"/>
                </a:solidFill>
              </a:rPr>
              <a:t> 0, 1, 2 </a:t>
            </a:r>
            <a:r>
              <a:rPr lang="en-US" dirty="0" err="1" smtClean="0">
                <a:solidFill>
                  <a:srgbClr val="0000E7"/>
                </a:solidFill>
              </a:rPr>
              <a:t>pp</a:t>
            </a:r>
            <a:r>
              <a:rPr lang="en-US" dirty="0" smtClean="0">
                <a:solidFill>
                  <a:srgbClr val="0000E7"/>
                </a:solidFill>
              </a:rPr>
              <a:t/>
            </a:r>
            <a:br>
              <a:rPr lang="en-US" dirty="0" smtClean="0">
                <a:solidFill>
                  <a:srgbClr val="0000E7"/>
                </a:solidFill>
              </a:rPr>
            </a:br>
            <a:r>
              <a:rPr lang="en-US" dirty="0" smtClean="0">
                <a:solidFill>
                  <a:srgbClr val="0000E7"/>
                </a:solidFill>
              </a:rPr>
              <a:t>     without</a:t>
            </a:r>
            <a:br>
              <a:rPr lang="en-US" dirty="0" smtClean="0">
                <a:solidFill>
                  <a:srgbClr val="0000E7"/>
                </a:solidFill>
              </a:rPr>
            </a:br>
            <a:r>
              <a:rPr lang="en-US" dirty="0" smtClean="0">
                <a:solidFill>
                  <a:srgbClr val="0000E7"/>
                </a:solidFill>
              </a:rPr>
              <a:t>     e-lens</a:t>
            </a:r>
          </a:p>
        </p:txBody>
      </p:sp>
      <p:sp>
        <p:nvSpPr>
          <p:cNvPr id="6" name="TextBox 5"/>
          <p:cNvSpPr txBox="1"/>
          <p:nvPr/>
        </p:nvSpPr>
        <p:spPr>
          <a:xfrm>
            <a:off x="7162800" y="4221540"/>
            <a:ext cx="1758564" cy="1569660"/>
          </a:xfrm>
          <a:prstGeom prst="rect">
            <a:avLst/>
          </a:prstGeom>
          <a:noFill/>
        </p:spPr>
        <p:txBody>
          <a:bodyPr wrap="none" rtlCol="0">
            <a:spAutoFit/>
          </a:bodyPr>
          <a:lstStyle/>
          <a:p>
            <a:pPr algn="l"/>
            <a:r>
              <a:rPr lang="en-US" dirty="0" smtClean="0">
                <a:solidFill>
                  <a:srgbClr val="0000E7"/>
                </a:solidFill>
                <a:latin typeface="Wingdings"/>
                <a:ea typeface="Wingdings"/>
                <a:cs typeface="Wingdings"/>
                <a:sym typeface="Wingdings"/>
              </a:rPr>
              <a:t></a:t>
            </a:r>
            <a:r>
              <a:rPr lang="en-US" dirty="0" smtClean="0">
                <a:solidFill>
                  <a:srgbClr val="0000E7"/>
                </a:solidFill>
              </a:rPr>
              <a:t> 2 </a:t>
            </a:r>
            <a:r>
              <a:rPr lang="en-US" dirty="0" err="1" smtClean="0">
                <a:solidFill>
                  <a:srgbClr val="0000E7"/>
                </a:solidFill>
              </a:rPr>
              <a:t>pp</a:t>
            </a:r>
            <a:r>
              <a:rPr lang="en-US" dirty="0" smtClean="0">
                <a:solidFill>
                  <a:srgbClr val="0000E7"/>
                </a:solidFill>
              </a:rPr>
              <a:t/>
            </a:r>
            <a:br>
              <a:rPr lang="en-US" dirty="0" smtClean="0">
                <a:solidFill>
                  <a:srgbClr val="0000E7"/>
                </a:solidFill>
              </a:rPr>
            </a:br>
            <a:r>
              <a:rPr lang="en-US" dirty="0" smtClean="0">
                <a:solidFill>
                  <a:srgbClr val="0000E7"/>
                </a:solidFill>
              </a:rPr>
              <a:t>     without</a:t>
            </a:r>
            <a:br>
              <a:rPr lang="en-US" dirty="0" smtClean="0">
                <a:solidFill>
                  <a:srgbClr val="0000E7"/>
                </a:solidFill>
              </a:rPr>
            </a:br>
            <a:r>
              <a:rPr lang="en-US" dirty="0" smtClean="0">
                <a:solidFill>
                  <a:srgbClr val="0000E7"/>
                </a:solidFill>
              </a:rPr>
              <a:t>     and with</a:t>
            </a:r>
            <a:br>
              <a:rPr lang="en-US" dirty="0" smtClean="0">
                <a:solidFill>
                  <a:srgbClr val="0000E7"/>
                </a:solidFill>
              </a:rPr>
            </a:br>
            <a:r>
              <a:rPr lang="en-US" dirty="0" smtClean="0">
                <a:solidFill>
                  <a:srgbClr val="0000E7"/>
                </a:solidFill>
              </a:rPr>
              <a:t>     e-lens</a:t>
            </a:r>
          </a:p>
        </p:txBody>
      </p:sp>
      <p:cxnSp>
        <p:nvCxnSpPr>
          <p:cNvPr id="8" name="Straight Arrow Connector 7"/>
          <p:cNvCxnSpPr/>
          <p:nvPr/>
        </p:nvCxnSpPr>
        <p:spPr bwMode="auto">
          <a:xfrm>
            <a:off x="1676400" y="3048000"/>
            <a:ext cx="3810000" cy="0"/>
          </a:xfrm>
          <a:prstGeom prst="straightConnector1">
            <a:avLst/>
          </a:prstGeom>
          <a:noFill/>
          <a:ln w="25400" cap="flat" cmpd="sng" algn="ctr">
            <a:solidFill>
              <a:schemeClr val="accent6"/>
            </a:solidFill>
            <a:prstDash val="solid"/>
            <a:round/>
            <a:headEnd type="arrow"/>
            <a:tailEnd type="arrow"/>
          </a:ln>
          <a:effectLst/>
        </p:spPr>
      </p:cxnSp>
      <p:sp>
        <p:nvSpPr>
          <p:cNvPr id="9" name="TextBox 8"/>
          <p:cNvSpPr txBox="1"/>
          <p:nvPr/>
        </p:nvSpPr>
        <p:spPr>
          <a:xfrm>
            <a:off x="1873254" y="2667000"/>
            <a:ext cx="3536946" cy="338554"/>
          </a:xfrm>
          <a:prstGeom prst="rect">
            <a:avLst/>
          </a:prstGeom>
          <a:noFill/>
        </p:spPr>
        <p:txBody>
          <a:bodyPr wrap="none" rtlCol="0">
            <a:spAutoFit/>
          </a:bodyPr>
          <a:lstStyle/>
          <a:p>
            <a:pPr algn="l"/>
            <a:r>
              <a:rPr lang="en-US" sz="1600" i="1" dirty="0" smtClean="0">
                <a:solidFill>
                  <a:srgbClr val="0000E7"/>
                </a:solidFill>
                <a:latin typeface="Symbol" charset="2"/>
                <a:cs typeface="Symbol" charset="2"/>
              </a:rPr>
              <a:t>D</a:t>
            </a:r>
            <a:r>
              <a:rPr lang="en-US" sz="1600" i="1" dirty="0" smtClean="0">
                <a:solidFill>
                  <a:srgbClr val="0000E7"/>
                </a:solidFill>
              </a:rPr>
              <a:t>Q</a:t>
            </a:r>
            <a:r>
              <a:rPr lang="en-US" sz="1600" dirty="0" smtClean="0">
                <a:solidFill>
                  <a:srgbClr val="0000E7"/>
                </a:solidFill>
              </a:rPr>
              <a:t> = 0.024 given by </a:t>
            </a:r>
            <a:r>
              <a:rPr lang="en-US" sz="1600" dirty="0" smtClean="0">
                <a:solidFill>
                  <a:srgbClr val="0000E7"/>
                </a:solidFill>
                <a:latin typeface="Symbol" charset="2"/>
                <a:cs typeface="Symbol" charset="2"/>
              </a:rPr>
              <a:t>s</a:t>
            </a:r>
            <a:r>
              <a:rPr lang="en-US" sz="1600" dirty="0" smtClean="0">
                <a:solidFill>
                  <a:srgbClr val="0000E7"/>
                </a:solidFill>
              </a:rPr>
              <a:t>- and </a:t>
            </a:r>
            <a:r>
              <a:rPr lang="en-US" sz="1600" dirty="0" smtClean="0">
                <a:solidFill>
                  <a:srgbClr val="0000E7"/>
                </a:solidFill>
                <a:latin typeface="Symbol" charset="2"/>
                <a:cs typeface="Symbol" charset="2"/>
              </a:rPr>
              <a:t>p</a:t>
            </a:r>
            <a:r>
              <a:rPr lang="en-US" sz="1600" dirty="0" smtClean="0">
                <a:solidFill>
                  <a:srgbClr val="0000E7"/>
                </a:solidFill>
              </a:rPr>
              <a:t>-modes</a:t>
            </a:r>
          </a:p>
        </p:txBody>
      </p:sp>
      <p:sp>
        <p:nvSpPr>
          <p:cNvPr id="10" name="TextBox 9"/>
          <p:cNvSpPr txBox="1"/>
          <p:nvPr/>
        </p:nvSpPr>
        <p:spPr>
          <a:xfrm>
            <a:off x="1905000" y="5334000"/>
            <a:ext cx="2443397" cy="830997"/>
          </a:xfrm>
          <a:prstGeom prst="rect">
            <a:avLst/>
          </a:prstGeom>
          <a:noFill/>
        </p:spPr>
        <p:txBody>
          <a:bodyPr wrap="none" rtlCol="0">
            <a:spAutoFit/>
          </a:bodyPr>
          <a:lstStyle/>
          <a:p>
            <a:pPr algn="l"/>
            <a:r>
              <a:rPr lang="en-US" sz="1600" dirty="0" smtClean="0">
                <a:solidFill>
                  <a:srgbClr val="0000E7"/>
                </a:solidFill>
              </a:rPr>
              <a:t>change due to e-lens but</a:t>
            </a:r>
            <a:br>
              <a:rPr lang="en-US" sz="1600" dirty="0" smtClean="0">
                <a:solidFill>
                  <a:srgbClr val="0000E7"/>
                </a:solidFill>
              </a:rPr>
            </a:br>
            <a:r>
              <a:rPr lang="en-US" sz="1600" dirty="0" smtClean="0">
                <a:solidFill>
                  <a:srgbClr val="0000E7"/>
                </a:solidFill>
              </a:rPr>
              <a:t>incoherent distribution </a:t>
            </a:r>
            <a:br>
              <a:rPr lang="en-US" sz="1600" dirty="0" smtClean="0">
                <a:solidFill>
                  <a:srgbClr val="0000E7"/>
                </a:solidFill>
              </a:rPr>
            </a:br>
            <a:r>
              <a:rPr lang="en-US" sz="1600" dirty="0" smtClean="0">
                <a:solidFill>
                  <a:srgbClr val="0000E7"/>
                </a:solidFill>
              </a:rPr>
              <a:t>cannot be determined</a:t>
            </a:r>
          </a:p>
        </p:txBody>
      </p:sp>
      <p:cxnSp>
        <p:nvCxnSpPr>
          <p:cNvPr id="12" name="Straight Arrow Connector 11"/>
          <p:cNvCxnSpPr/>
          <p:nvPr/>
        </p:nvCxnSpPr>
        <p:spPr bwMode="auto">
          <a:xfrm flipV="1">
            <a:off x="2286000" y="4648200"/>
            <a:ext cx="228600" cy="762000"/>
          </a:xfrm>
          <a:prstGeom prst="straightConnector1">
            <a:avLst/>
          </a:prstGeom>
          <a:noFill/>
          <a:ln w="25400" cap="flat" cmpd="sng" algn="ctr">
            <a:solidFill>
              <a:schemeClr val="accent6"/>
            </a:solidFill>
            <a:prstDash val="solid"/>
            <a:round/>
            <a:headEnd type="none" w="med" len="med"/>
            <a:tailEnd type="arrow"/>
          </a:ln>
          <a:effectLst/>
        </p:spPr>
      </p:cxnSp>
    </p:spTree>
    <p:extLst>
      <p:ext uri="{BB962C8B-B14F-4D97-AF65-F5344CB8AC3E}">
        <p14:creationId xmlns:p14="http://schemas.microsoft.com/office/powerpoint/2010/main" val="17492830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414338"/>
          </a:xfrm>
        </p:spPr>
        <p:txBody>
          <a:bodyPr/>
          <a:lstStyle/>
          <a:p>
            <a:pPr algn="l"/>
            <a:r>
              <a:rPr lang="en-US" dirty="0" smtClean="0"/>
              <a:t>Tune spread from e-lens                           </a:t>
            </a:r>
            <a:r>
              <a:rPr lang="en-US" b="0" dirty="0" smtClean="0">
                <a:solidFill>
                  <a:srgbClr val="FF0000"/>
                </a:solidFill>
              </a:rPr>
              <a:t> Current dependence</a:t>
            </a:r>
            <a:endParaRPr lang="en-US" b="0" dirty="0">
              <a:solidFill>
                <a:srgbClr val="FF0000"/>
              </a:solidFill>
            </a:endParaRPr>
          </a:p>
        </p:txBody>
      </p:sp>
      <p:pic>
        <p:nvPicPr>
          <p:cNvPr id="4" name="Picture 3" descr="E-lens-BTF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0"/>
            <a:ext cx="7346964" cy="5707457"/>
          </a:xfrm>
          <a:prstGeom prst="rect">
            <a:avLst/>
          </a:prstGeom>
        </p:spPr>
      </p:pic>
      <p:cxnSp>
        <p:nvCxnSpPr>
          <p:cNvPr id="5" name="Straight Arrow Connector 4"/>
          <p:cNvCxnSpPr/>
          <p:nvPr/>
        </p:nvCxnSpPr>
        <p:spPr bwMode="auto">
          <a:xfrm>
            <a:off x="1143000" y="5334000"/>
            <a:ext cx="5715000" cy="0"/>
          </a:xfrm>
          <a:prstGeom prst="straightConnector1">
            <a:avLst/>
          </a:prstGeom>
          <a:noFill/>
          <a:ln w="25400" cap="flat" cmpd="sng" algn="ctr">
            <a:solidFill>
              <a:schemeClr val="accent2"/>
            </a:solidFill>
            <a:prstDash val="solid"/>
            <a:round/>
            <a:headEnd type="arrow"/>
            <a:tailEnd type="arrow"/>
          </a:ln>
          <a:effectLst/>
        </p:spPr>
      </p:cxnSp>
      <p:sp>
        <p:nvSpPr>
          <p:cNvPr id="7" name="TextBox 6"/>
          <p:cNvSpPr txBox="1"/>
          <p:nvPr/>
        </p:nvSpPr>
        <p:spPr>
          <a:xfrm>
            <a:off x="4038600" y="4800600"/>
            <a:ext cx="1758965" cy="461665"/>
          </a:xfrm>
          <a:prstGeom prst="rect">
            <a:avLst/>
          </a:prstGeom>
          <a:noFill/>
        </p:spPr>
        <p:txBody>
          <a:bodyPr wrap="none" rtlCol="0">
            <a:spAutoFit/>
          </a:bodyPr>
          <a:lstStyle/>
          <a:p>
            <a:pPr algn="l"/>
            <a:r>
              <a:rPr lang="en-US" i="1" dirty="0" smtClean="0">
                <a:solidFill>
                  <a:srgbClr val="0000E7"/>
                </a:solidFill>
                <a:latin typeface="Symbol" charset="2"/>
                <a:cs typeface="Symbol" charset="2"/>
              </a:rPr>
              <a:t>D</a:t>
            </a:r>
            <a:r>
              <a:rPr lang="en-US" i="1" dirty="0" smtClean="0">
                <a:solidFill>
                  <a:srgbClr val="0000E7"/>
                </a:solidFill>
              </a:rPr>
              <a:t>Q</a:t>
            </a:r>
            <a:r>
              <a:rPr lang="en-US" dirty="0" smtClean="0">
                <a:solidFill>
                  <a:srgbClr val="0000E7"/>
                </a:solidFill>
              </a:rPr>
              <a:t> = 0.013</a:t>
            </a:r>
          </a:p>
        </p:txBody>
      </p:sp>
      <p:sp>
        <p:nvSpPr>
          <p:cNvPr id="8" name="TextBox 7"/>
          <p:cNvSpPr txBox="1"/>
          <p:nvPr/>
        </p:nvSpPr>
        <p:spPr>
          <a:xfrm>
            <a:off x="6858000" y="2263676"/>
            <a:ext cx="2254493" cy="2308324"/>
          </a:xfrm>
          <a:prstGeom prst="rect">
            <a:avLst/>
          </a:prstGeom>
          <a:noFill/>
        </p:spPr>
        <p:txBody>
          <a:bodyPr wrap="none" rtlCol="0">
            <a:spAutoFit/>
          </a:bodyPr>
          <a:lstStyle/>
          <a:p>
            <a:pPr algn="l"/>
            <a:r>
              <a:rPr lang="en-US" dirty="0" smtClean="0">
                <a:solidFill>
                  <a:srgbClr val="0000E7"/>
                </a:solidFill>
                <a:latin typeface="Wingdings"/>
                <a:ea typeface="Wingdings"/>
                <a:cs typeface="Wingdings"/>
                <a:sym typeface="Wingdings"/>
              </a:rPr>
              <a:t></a:t>
            </a:r>
            <a:r>
              <a:rPr lang="en-US" dirty="0" smtClean="0">
                <a:solidFill>
                  <a:srgbClr val="0000E7"/>
                </a:solidFill>
              </a:rPr>
              <a:t> e-lens</a:t>
            </a:r>
            <a:br>
              <a:rPr lang="en-US" dirty="0" smtClean="0">
                <a:solidFill>
                  <a:srgbClr val="0000E7"/>
                </a:solidFill>
              </a:rPr>
            </a:br>
            <a:r>
              <a:rPr lang="en-US" dirty="0" smtClean="0">
                <a:solidFill>
                  <a:srgbClr val="0000E7"/>
                </a:solidFill>
              </a:rPr>
              <a:t>     creates </a:t>
            </a:r>
          </a:p>
          <a:p>
            <a:pPr algn="l"/>
            <a:r>
              <a:rPr lang="en-US" dirty="0" smtClean="0">
                <a:solidFill>
                  <a:srgbClr val="0000E7"/>
                </a:solidFill>
              </a:rPr>
              <a:t>     as much</a:t>
            </a:r>
            <a:br>
              <a:rPr lang="en-US" dirty="0" smtClean="0">
                <a:solidFill>
                  <a:srgbClr val="0000E7"/>
                </a:solidFill>
              </a:rPr>
            </a:br>
            <a:r>
              <a:rPr lang="en-US" dirty="0" smtClean="0">
                <a:solidFill>
                  <a:srgbClr val="0000E7"/>
                </a:solidFill>
              </a:rPr>
              <a:t>     </a:t>
            </a:r>
            <a:r>
              <a:rPr lang="en-US" i="1" dirty="0" smtClean="0">
                <a:solidFill>
                  <a:srgbClr val="0000E7"/>
                </a:solidFill>
                <a:latin typeface="Symbol" charset="2"/>
                <a:cs typeface="Symbol" charset="2"/>
              </a:rPr>
              <a:t>D</a:t>
            </a:r>
            <a:r>
              <a:rPr lang="en-US" i="1" dirty="0" smtClean="0">
                <a:solidFill>
                  <a:srgbClr val="0000E7"/>
                </a:solidFill>
              </a:rPr>
              <a:t>Q</a:t>
            </a:r>
            <a:r>
              <a:rPr lang="en-US" dirty="0" smtClean="0">
                <a:solidFill>
                  <a:srgbClr val="0000E7"/>
                </a:solidFill>
              </a:rPr>
              <a:t> as one</a:t>
            </a:r>
            <a:br>
              <a:rPr lang="en-US" dirty="0" smtClean="0">
                <a:solidFill>
                  <a:srgbClr val="0000E7"/>
                </a:solidFill>
              </a:rPr>
            </a:br>
            <a:r>
              <a:rPr lang="en-US" dirty="0" smtClean="0">
                <a:solidFill>
                  <a:srgbClr val="0000E7"/>
                </a:solidFill>
              </a:rPr>
              <a:t>     beam-beam</a:t>
            </a:r>
            <a:br>
              <a:rPr lang="en-US" dirty="0" smtClean="0">
                <a:solidFill>
                  <a:srgbClr val="0000E7"/>
                </a:solidFill>
              </a:rPr>
            </a:br>
            <a:r>
              <a:rPr lang="en-US" dirty="0" smtClean="0">
                <a:solidFill>
                  <a:srgbClr val="0000E7"/>
                </a:solidFill>
              </a:rPr>
              <a:t>     collision</a:t>
            </a:r>
          </a:p>
        </p:txBody>
      </p:sp>
    </p:spTree>
    <p:extLst>
      <p:ext uri="{BB962C8B-B14F-4D97-AF65-F5344CB8AC3E}">
        <p14:creationId xmlns:p14="http://schemas.microsoft.com/office/powerpoint/2010/main" val="2196924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ns-BT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7315200" cy="5682781"/>
          </a:xfrm>
          <a:prstGeom prst="rect">
            <a:avLst/>
          </a:prstGeom>
        </p:spPr>
      </p:pic>
      <p:sp>
        <p:nvSpPr>
          <p:cNvPr id="5" name="Title 1"/>
          <p:cNvSpPr>
            <a:spLocks noGrp="1"/>
          </p:cNvSpPr>
          <p:nvPr>
            <p:ph type="title"/>
          </p:nvPr>
        </p:nvSpPr>
        <p:spPr>
          <a:xfrm>
            <a:off x="152400" y="228600"/>
            <a:ext cx="8839200" cy="414338"/>
          </a:xfrm>
        </p:spPr>
        <p:txBody>
          <a:bodyPr/>
          <a:lstStyle/>
          <a:p>
            <a:pPr algn="l"/>
            <a:r>
              <a:rPr lang="en-US" dirty="0" smtClean="0"/>
              <a:t>Tune spread from e-lens                   </a:t>
            </a:r>
            <a:r>
              <a:rPr lang="en-US" b="0" dirty="0" smtClean="0">
                <a:solidFill>
                  <a:srgbClr val="FF0000"/>
                </a:solidFill>
              </a:rPr>
              <a:t> e-beam size dependence</a:t>
            </a:r>
            <a:endParaRPr lang="en-US" b="0" dirty="0">
              <a:solidFill>
                <a:srgbClr val="FF0000"/>
              </a:solidFill>
            </a:endParaRPr>
          </a:p>
        </p:txBody>
      </p:sp>
      <p:sp>
        <p:nvSpPr>
          <p:cNvPr id="6" name="TextBox 5"/>
          <p:cNvSpPr txBox="1"/>
          <p:nvPr/>
        </p:nvSpPr>
        <p:spPr>
          <a:xfrm>
            <a:off x="6858000" y="2263676"/>
            <a:ext cx="2254493" cy="2308324"/>
          </a:xfrm>
          <a:prstGeom prst="rect">
            <a:avLst/>
          </a:prstGeom>
          <a:noFill/>
        </p:spPr>
        <p:txBody>
          <a:bodyPr wrap="none" rtlCol="0">
            <a:spAutoFit/>
          </a:bodyPr>
          <a:lstStyle/>
          <a:p>
            <a:pPr algn="l"/>
            <a:r>
              <a:rPr lang="en-US" dirty="0" smtClean="0">
                <a:solidFill>
                  <a:srgbClr val="0000E7"/>
                </a:solidFill>
                <a:latin typeface="Wingdings"/>
                <a:ea typeface="Wingdings"/>
                <a:cs typeface="Wingdings"/>
                <a:sym typeface="Wingdings"/>
              </a:rPr>
              <a:t></a:t>
            </a:r>
            <a:r>
              <a:rPr lang="en-US" dirty="0" smtClean="0">
                <a:solidFill>
                  <a:srgbClr val="0000E7"/>
                </a:solidFill>
              </a:rPr>
              <a:t> e-lens</a:t>
            </a:r>
            <a:br>
              <a:rPr lang="en-US" dirty="0" smtClean="0">
                <a:solidFill>
                  <a:srgbClr val="0000E7"/>
                </a:solidFill>
              </a:rPr>
            </a:br>
            <a:r>
              <a:rPr lang="en-US" dirty="0" smtClean="0">
                <a:solidFill>
                  <a:srgbClr val="0000E7"/>
                </a:solidFill>
              </a:rPr>
              <a:t>     creates </a:t>
            </a:r>
          </a:p>
          <a:p>
            <a:pPr algn="l"/>
            <a:r>
              <a:rPr lang="en-US" dirty="0" smtClean="0">
                <a:solidFill>
                  <a:srgbClr val="0000E7"/>
                </a:solidFill>
              </a:rPr>
              <a:t>     as much</a:t>
            </a:r>
            <a:br>
              <a:rPr lang="en-US" dirty="0" smtClean="0">
                <a:solidFill>
                  <a:srgbClr val="0000E7"/>
                </a:solidFill>
              </a:rPr>
            </a:br>
            <a:r>
              <a:rPr lang="en-US" dirty="0" smtClean="0">
                <a:solidFill>
                  <a:srgbClr val="0000E7"/>
                </a:solidFill>
              </a:rPr>
              <a:t>     </a:t>
            </a:r>
            <a:r>
              <a:rPr lang="en-US" i="1" dirty="0" smtClean="0">
                <a:solidFill>
                  <a:srgbClr val="0000E7"/>
                </a:solidFill>
                <a:latin typeface="Symbol" charset="2"/>
                <a:cs typeface="Symbol" charset="2"/>
              </a:rPr>
              <a:t>D</a:t>
            </a:r>
            <a:r>
              <a:rPr lang="en-US" i="1" dirty="0" smtClean="0">
                <a:solidFill>
                  <a:srgbClr val="0000E7"/>
                </a:solidFill>
              </a:rPr>
              <a:t>Q</a:t>
            </a:r>
            <a:r>
              <a:rPr lang="en-US" dirty="0" smtClean="0">
                <a:solidFill>
                  <a:srgbClr val="0000E7"/>
                </a:solidFill>
              </a:rPr>
              <a:t> as one</a:t>
            </a:r>
            <a:br>
              <a:rPr lang="en-US" dirty="0" smtClean="0">
                <a:solidFill>
                  <a:srgbClr val="0000E7"/>
                </a:solidFill>
              </a:rPr>
            </a:br>
            <a:r>
              <a:rPr lang="en-US" dirty="0" smtClean="0">
                <a:solidFill>
                  <a:srgbClr val="0000E7"/>
                </a:solidFill>
              </a:rPr>
              <a:t>     beam-beam</a:t>
            </a:r>
            <a:br>
              <a:rPr lang="en-US" dirty="0" smtClean="0">
                <a:solidFill>
                  <a:srgbClr val="0000E7"/>
                </a:solidFill>
              </a:rPr>
            </a:br>
            <a:r>
              <a:rPr lang="en-US" dirty="0" smtClean="0">
                <a:solidFill>
                  <a:srgbClr val="0000E7"/>
                </a:solidFill>
              </a:rPr>
              <a:t>     collision</a:t>
            </a:r>
          </a:p>
        </p:txBody>
      </p:sp>
      <p:cxnSp>
        <p:nvCxnSpPr>
          <p:cNvPr id="7" name="Straight Arrow Connector 6"/>
          <p:cNvCxnSpPr/>
          <p:nvPr/>
        </p:nvCxnSpPr>
        <p:spPr bwMode="auto">
          <a:xfrm>
            <a:off x="1143000" y="5334000"/>
            <a:ext cx="5715000" cy="0"/>
          </a:xfrm>
          <a:prstGeom prst="straightConnector1">
            <a:avLst/>
          </a:prstGeom>
          <a:noFill/>
          <a:ln w="25400" cap="flat" cmpd="sng" algn="ctr">
            <a:solidFill>
              <a:schemeClr val="accent2"/>
            </a:solidFill>
            <a:prstDash val="solid"/>
            <a:round/>
            <a:headEnd type="arrow"/>
            <a:tailEnd type="arrow"/>
          </a:ln>
          <a:effectLst/>
        </p:spPr>
      </p:cxnSp>
      <p:sp>
        <p:nvSpPr>
          <p:cNvPr id="8" name="TextBox 7"/>
          <p:cNvSpPr txBox="1"/>
          <p:nvPr/>
        </p:nvSpPr>
        <p:spPr>
          <a:xfrm>
            <a:off x="3352800" y="4800600"/>
            <a:ext cx="1758965" cy="461665"/>
          </a:xfrm>
          <a:prstGeom prst="rect">
            <a:avLst/>
          </a:prstGeom>
          <a:noFill/>
        </p:spPr>
        <p:txBody>
          <a:bodyPr wrap="none" rtlCol="0">
            <a:spAutoFit/>
          </a:bodyPr>
          <a:lstStyle/>
          <a:p>
            <a:pPr algn="l"/>
            <a:r>
              <a:rPr lang="en-US" i="1" dirty="0" smtClean="0">
                <a:solidFill>
                  <a:srgbClr val="0000E7"/>
                </a:solidFill>
                <a:latin typeface="Symbol" charset="2"/>
                <a:cs typeface="Symbol" charset="2"/>
              </a:rPr>
              <a:t>D</a:t>
            </a:r>
            <a:r>
              <a:rPr lang="en-US" i="1" dirty="0" smtClean="0">
                <a:solidFill>
                  <a:srgbClr val="0000E7"/>
                </a:solidFill>
              </a:rPr>
              <a:t>Q</a:t>
            </a:r>
            <a:r>
              <a:rPr lang="en-US" dirty="0" smtClean="0">
                <a:solidFill>
                  <a:srgbClr val="0000E7"/>
                </a:solidFill>
              </a:rPr>
              <a:t> = 0.013</a:t>
            </a:r>
          </a:p>
        </p:txBody>
      </p:sp>
    </p:spTree>
    <p:extLst>
      <p:ext uri="{BB962C8B-B14F-4D97-AF65-F5344CB8AC3E}">
        <p14:creationId xmlns:p14="http://schemas.microsoft.com/office/powerpoint/2010/main" val="14494822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emittance growth and loss rates from e-lens</a:t>
            </a:r>
            <a:endParaRPr lang="en-US" dirty="0"/>
          </a:p>
        </p:txBody>
      </p:sp>
      <p:pic>
        <p:nvPicPr>
          <p:cNvPr id="5" name="Picture 4" descr="Emitta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90600"/>
            <a:ext cx="8052816" cy="3816096"/>
          </a:xfrm>
          <a:prstGeom prst="rect">
            <a:avLst/>
          </a:prstGeom>
        </p:spPr>
      </p:pic>
      <p:sp>
        <p:nvSpPr>
          <p:cNvPr id="6" name="TextBox 5"/>
          <p:cNvSpPr txBox="1"/>
          <p:nvPr/>
        </p:nvSpPr>
        <p:spPr>
          <a:xfrm>
            <a:off x="0" y="609600"/>
            <a:ext cx="9121244" cy="646331"/>
          </a:xfrm>
          <a:prstGeom prst="rect">
            <a:avLst/>
          </a:prstGeom>
          <a:noFill/>
        </p:spPr>
        <p:txBody>
          <a:bodyPr wrap="none" rtlCol="0">
            <a:spAutoFit/>
          </a:bodyPr>
          <a:lstStyle/>
          <a:p>
            <a:pPr algn="l"/>
            <a:r>
              <a:rPr lang="en-US" sz="1800" dirty="0" smtClean="0">
                <a:solidFill>
                  <a:srgbClr val="0000E7"/>
                </a:solidFill>
              </a:rPr>
              <a:t>E-lens in operation typically on for ~1h. </a:t>
            </a:r>
          </a:p>
          <a:p>
            <a:pPr algn="l"/>
            <a:r>
              <a:rPr lang="en-US" sz="1800" dirty="0" smtClean="0">
                <a:solidFill>
                  <a:srgbClr val="0000E7"/>
                </a:solidFill>
              </a:rPr>
              <a:t>Tested additional emittance growth and loss in Yellow with 2 stores </a:t>
            </a:r>
            <a:r>
              <a:rPr lang="en-US" sz="1600" dirty="0" smtClean="0">
                <a:solidFill>
                  <a:srgbClr val="0000E7"/>
                </a:solidFill>
              </a:rPr>
              <a:t>(6.75 h, 5.25 h long)</a:t>
            </a:r>
            <a:r>
              <a:rPr lang="en-US" sz="1800" dirty="0" smtClean="0">
                <a:solidFill>
                  <a:srgbClr val="0000E7"/>
                </a:solidFill>
              </a:rPr>
              <a:t>.</a:t>
            </a:r>
          </a:p>
        </p:txBody>
      </p:sp>
      <p:sp>
        <p:nvSpPr>
          <p:cNvPr id="7" name="TextBox 6"/>
          <p:cNvSpPr txBox="1"/>
          <p:nvPr/>
        </p:nvSpPr>
        <p:spPr>
          <a:xfrm>
            <a:off x="152400" y="4724400"/>
            <a:ext cx="4044697" cy="1200329"/>
          </a:xfrm>
          <a:prstGeom prst="rect">
            <a:avLst/>
          </a:prstGeom>
          <a:noFill/>
        </p:spPr>
        <p:txBody>
          <a:bodyPr wrap="none" rtlCol="0">
            <a:spAutoFit/>
          </a:bodyPr>
          <a:lstStyle/>
          <a:p>
            <a:pPr marL="285750" indent="-285750" algn="l">
              <a:buFont typeface="Arial"/>
              <a:buChar char="•"/>
            </a:pPr>
            <a:r>
              <a:rPr lang="en-US" sz="1800" dirty="0" smtClean="0">
                <a:solidFill>
                  <a:srgbClr val="0000E7"/>
                </a:solidFill>
              </a:rPr>
              <a:t>8 good stores, e-lenses on for </a:t>
            </a:r>
            <a:r>
              <a:rPr lang="en-US" sz="1800" dirty="0" smtClean="0">
                <a:solidFill>
                  <a:srgbClr val="FF0000"/>
                </a:solidFill>
              </a:rPr>
              <a:t>~1 h</a:t>
            </a:r>
          </a:p>
          <a:p>
            <a:pPr marL="285750" indent="-285750" algn="l">
              <a:buFont typeface="Arial"/>
              <a:buChar char="•"/>
            </a:pPr>
            <a:r>
              <a:rPr lang="en-US" sz="1800" dirty="0" smtClean="0">
                <a:solidFill>
                  <a:srgbClr val="0000E7"/>
                </a:solidFill>
              </a:rPr>
              <a:t>Yellow emittance growth </a:t>
            </a:r>
            <a:r>
              <a:rPr lang="en-US" sz="1800" dirty="0" smtClean="0">
                <a:solidFill>
                  <a:srgbClr val="FF0000"/>
                </a:solidFill>
              </a:rPr>
              <a:t>~0.1 </a:t>
            </a:r>
            <a:r>
              <a:rPr lang="en-US" sz="1800" dirty="0" smtClean="0">
                <a:solidFill>
                  <a:srgbClr val="FF0000"/>
                </a:solidFill>
                <a:latin typeface="Symbol" charset="2"/>
                <a:cs typeface="Symbol" charset="2"/>
              </a:rPr>
              <a:t>m</a:t>
            </a:r>
            <a:r>
              <a:rPr lang="en-US" sz="1800" dirty="0" smtClean="0">
                <a:solidFill>
                  <a:srgbClr val="FF0000"/>
                </a:solidFill>
              </a:rPr>
              <a:t>m/h</a:t>
            </a:r>
          </a:p>
          <a:p>
            <a:pPr marL="285750" indent="-285750" algn="l">
              <a:buFont typeface="Arial"/>
              <a:buChar char="•"/>
            </a:pPr>
            <a:r>
              <a:rPr lang="en-US" sz="1800" dirty="0" smtClean="0">
                <a:solidFill>
                  <a:srgbClr val="0000E7"/>
                </a:solidFill>
              </a:rPr>
              <a:t>Yellow intensity decay time </a:t>
            </a:r>
            <a:r>
              <a:rPr lang="en-US" sz="1800" dirty="0" smtClean="0">
                <a:solidFill>
                  <a:srgbClr val="FF0000"/>
                </a:solidFill>
              </a:rPr>
              <a:t>~90 h</a:t>
            </a:r>
            <a:br>
              <a:rPr lang="en-US" sz="1800" dirty="0" smtClean="0">
                <a:solidFill>
                  <a:srgbClr val="FF0000"/>
                </a:solidFill>
              </a:rPr>
            </a:br>
            <a:r>
              <a:rPr lang="en-US" sz="1600" dirty="0" smtClean="0">
                <a:solidFill>
                  <a:srgbClr val="0000E7"/>
                </a:solidFill>
              </a:rPr>
              <a:t>[loss rate </a:t>
            </a:r>
            <a:r>
              <a:rPr lang="en-US" sz="1600" dirty="0" smtClean="0">
                <a:solidFill>
                  <a:srgbClr val="FF0000"/>
                </a:solidFill>
              </a:rPr>
              <a:t>≤1%/h</a:t>
            </a:r>
            <a:r>
              <a:rPr lang="en-US" sz="1600" dirty="0" smtClean="0">
                <a:solidFill>
                  <a:srgbClr val="0000E7"/>
                </a:solidFill>
              </a:rPr>
              <a:t>]</a:t>
            </a:r>
          </a:p>
        </p:txBody>
      </p:sp>
      <p:sp>
        <p:nvSpPr>
          <p:cNvPr id="8" name="TextBox 7"/>
          <p:cNvSpPr txBox="1"/>
          <p:nvPr/>
        </p:nvSpPr>
        <p:spPr>
          <a:xfrm>
            <a:off x="4565903" y="4724400"/>
            <a:ext cx="4044697" cy="1200329"/>
          </a:xfrm>
          <a:prstGeom prst="rect">
            <a:avLst/>
          </a:prstGeom>
          <a:noFill/>
        </p:spPr>
        <p:txBody>
          <a:bodyPr wrap="none" rtlCol="0">
            <a:spAutoFit/>
          </a:bodyPr>
          <a:lstStyle/>
          <a:p>
            <a:pPr marL="285750" indent="-285750" algn="l">
              <a:buFont typeface="Arial"/>
              <a:buChar char="•"/>
            </a:pPr>
            <a:r>
              <a:rPr lang="en-US" sz="1800" dirty="0">
                <a:solidFill>
                  <a:srgbClr val="0000E7"/>
                </a:solidFill>
              </a:rPr>
              <a:t>e</a:t>
            </a:r>
            <a:r>
              <a:rPr lang="en-US" sz="1800" dirty="0" smtClean="0">
                <a:solidFill>
                  <a:srgbClr val="0000E7"/>
                </a:solidFill>
              </a:rPr>
              <a:t>-lenses on for </a:t>
            </a:r>
            <a:r>
              <a:rPr lang="en-US" sz="1800" dirty="0" smtClean="0">
                <a:solidFill>
                  <a:srgbClr val="FF0000"/>
                </a:solidFill>
              </a:rPr>
              <a:t>6.75, 5.25 h</a:t>
            </a:r>
          </a:p>
          <a:p>
            <a:pPr marL="285750" indent="-285750" algn="l">
              <a:buFont typeface="Arial"/>
              <a:buChar char="•"/>
            </a:pPr>
            <a:r>
              <a:rPr lang="en-US" sz="1800" dirty="0" smtClean="0">
                <a:solidFill>
                  <a:srgbClr val="0000E7"/>
                </a:solidFill>
              </a:rPr>
              <a:t>Yellow emittance growth </a:t>
            </a:r>
            <a:r>
              <a:rPr lang="en-US" sz="1800" dirty="0" smtClean="0">
                <a:solidFill>
                  <a:srgbClr val="FF0000"/>
                </a:solidFill>
              </a:rPr>
              <a:t>~0.1 </a:t>
            </a:r>
            <a:r>
              <a:rPr lang="en-US" sz="1800" dirty="0" smtClean="0">
                <a:solidFill>
                  <a:srgbClr val="FF0000"/>
                </a:solidFill>
                <a:latin typeface="Symbol" charset="2"/>
                <a:cs typeface="Symbol" charset="2"/>
              </a:rPr>
              <a:t>m</a:t>
            </a:r>
            <a:r>
              <a:rPr lang="en-US" sz="1800" dirty="0" smtClean="0">
                <a:solidFill>
                  <a:srgbClr val="FF0000"/>
                </a:solidFill>
              </a:rPr>
              <a:t>m/h</a:t>
            </a:r>
          </a:p>
          <a:p>
            <a:pPr marL="285750" indent="-285750" algn="l">
              <a:buFont typeface="Arial"/>
              <a:buChar char="•"/>
            </a:pPr>
            <a:r>
              <a:rPr lang="en-US" sz="1800" dirty="0" smtClean="0">
                <a:solidFill>
                  <a:srgbClr val="0000E7"/>
                </a:solidFill>
              </a:rPr>
              <a:t>Yellow intensity decay time </a:t>
            </a:r>
            <a:r>
              <a:rPr lang="en-US" sz="1800" dirty="0" smtClean="0">
                <a:solidFill>
                  <a:srgbClr val="FF0000"/>
                </a:solidFill>
              </a:rPr>
              <a:t>~50 h</a:t>
            </a:r>
            <a:br>
              <a:rPr lang="en-US" sz="1800" dirty="0" smtClean="0">
                <a:solidFill>
                  <a:srgbClr val="FF0000"/>
                </a:solidFill>
              </a:rPr>
            </a:br>
            <a:r>
              <a:rPr lang="en-US" sz="1600" dirty="0" smtClean="0">
                <a:solidFill>
                  <a:srgbClr val="0000E7"/>
                </a:solidFill>
              </a:rPr>
              <a:t>[loss rate </a:t>
            </a:r>
            <a:r>
              <a:rPr lang="en-US" sz="1600" dirty="0" smtClean="0">
                <a:solidFill>
                  <a:srgbClr val="FF0000"/>
                </a:solidFill>
              </a:rPr>
              <a:t>2.5%/h</a:t>
            </a:r>
            <a:r>
              <a:rPr lang="en-US" sz="1600" dirty="0" smtClean="0">
                <a:solidFill>
                  <a:srgbClr val="0000E7"/>
                </a:solidFill>
              </a:rPr>
              <a:t>]</a:t>
            </a:r>
          </a:p>
        </p:txBody>
      </p:sp>
      <p:cxnSp>
        <p:nvCxnSpPr>
          <p:cNvPr id="10" name="Straight Arrow Connector 9"/>
          <p:cNvCxnSpPr/>
          <p:nvPr/>
        </p:nvCxnSpPr>
        <p:spPr bwMode="auto">
          <a:xfrm flipV="1">
            <a:off x="5715000" y="3733800"/>
            <a:ext cx="0" cy="1066800"/>
          </a:xfrm>
          <a:prstGeom prst="straightConnector1">
            <a:avLst/>
          </a:prstGeom>
          <a:no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1752600" y="3429000"/>
            <a:ext cx="2286000" cy="1371600"/>
          </a:xfrm>
          <a:prstGeom prst="straightConnector1">
            <a:avLst/>
          </a:prstGeom>
          <a:noFill/>
          <a:ln w="25400" cap="flat" cmpd="sng" algn="ctr">
            <a:solidFill>
              <a:schemeClr val="tx1"/>
            </a:solidFill>
            <a:prstDash val="solid"/>
            <a:round/>
            <a:headEnd type="none" w="med" len="med"/>
            <a:tailEnd type="arrow"/>
          </a:ln>
          <a:effectLst/>
        </p:spPr>
      </p:cxnSp>
      <p:sp>
        <p:nvSpPr>
          <p:cNvPr id="13" name="TextBox 12"/>
          <p:cNvSpPr txBox="1"/>
          <p:nvPr/>
        </p:nvSpPr>
        <p:spPr>
          <a:xfrm>
            <a:off x="914400" y="5867400"/>
            <a:ext cx="7094085" cy="646331"/>
          </a:xfrm>
          <a:prstGeom prst="rect">
            <a:avLst/>
          </a:prstGeom>
          <a:noFill/>
        </p:spPr>
        <p:txBody>
          <a:bodyPr wrap="none" rtlCol="0">
            <a:spAutoFit/>
          </a:bodyPr>
          <a:lstStyle/>
          <a:p>
            <a:pPr algn="l"/>
            <a:r>
              <a:rPr lang="en-US" sz="1800" dirty="0" smtClean="0"/>
              <a:t>When not limited by beam-beam there is no additional emittance </a:t>
            </a:r>
            <a:br>
              <a:rPr lang="en-US" sz="1800" dirty="0" smtClean="0"/>
            </a:br>
            <a:r>
              <a:rPr lang="en-US" sz="1800" dirty="0" smtClean="0"/>
              <a:t>growth from the Yellow lens (400 mA), additional losses of 1−2%/h. </a:t>
            </a:r>
          </a:p>
        </p:txBody>
      </p:sp>
    </p:spTree>
    <p:extLst>
      <p:ext uri="{BB962C8B-B14F-4D97-AF65-F5344CB8AC3E}">
        <p14:creationId xmlns:p14="http://schemas.microsoft.com/office/powerpoint/2010/main" val="22459705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Run1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4618858" cy="5257800"/>
          </a:xfrm>
          <a:prstGeom prst="rect">
            <a:avLst/>
          </a:prstGeom>
        </p:spPr>
      </p:pic>
      <p:sp>
        <p:nvSpPr>
          <p:cNvPr id="2" name="Title 1"/>
          <p:cNvSpPr>
            <a:spLocks noGrp="1"/>
          </p:cNvSpPr>
          <p:nvPr>
            <p:ph type="title"/>
          </p:nvPr>
        </p:nvSpPr>
        <p:spPr>
          <a:xfrm>
            <a:off x="152400" y="228600"/>
            <a:ext cx="8610600" cy="414338"/>
          </a:xfrm>
        </p:spPr>
        <p:txBody>
          <a:bodyPr/>
          <a:lstStyle/>
          <a:p>
            <a:pPr algn="l"/>
            <a:r>
              <a:rPr lang="en-US" dirty="0" smtClean="0"/>
              <a:t>100 GeV </a:t>
            </a:r>
            <a:r>
              <a:rPr lang="en-US" dirty="0" err="1" smtClean="0"/>
              <a:t>pp</a:t>
            </a:r>
            <a:r>
              <a:rPr lang="en-US" dirty="0" smtClean="0"/>
              <a:t> stores in 2012 and 2015 </a:t>
            </a:r>
            <a:r>
              <a:rPr lang="en-US" sz="1800" b="0" dirty="0" smtClean="0"/>
              <a:t>(typical good)</a:t>
            </a:r>
            <a:endParaRPr lang="en-US" b="0" dirty="0"/>
          </a:p>
        </p:txBody>
      </p:sp>
      <p:sp>
        <p:nvSpPr>
          <p:cNvPr id="7" name="TextBox 6"/>
          <p:cNvSpPr txBox="1"/>
          <p:nvPr/>
        </p:nvSpPr>
        <p:spPr>
          <a:xfrm>
            <a:off x="1721451" y="685800"/>
            <a:ext cx="869349" cy="461665"/>
          </a:xfrm>
          <a:prstGeom prst="rect">
            <a:avLst/>
          </a:prstGeom>
          <a:noFill/>
        </p:spPr>
        <p:txBody>
          <a:bodyPr wrap="none" rtlCol="0">
            <a:spAutoFit/>
          </a:bodyPr>
          <a:lstStyle/>
          <a:p>
            <a:pPr algn="l"/>
            <a:r>
              <a:rPr lang="en-US" dirty="0" smtClean="0">
                <a:solidFill>
                  <a:srgbClr val="0000E7"/>
                </a:solidFill>
              </a:rPr>
              <a:t>2012</a:t>
            </a:r>
          </a:p>
        </p:txBody>
      </p:sp>
      <p:sp>
        <p:nvSpPr>
          <p:cNvPr id="8" name="TextBox 7"/>
          <p:cNvSpPr txBox="1"/>
          <p:nvPr/>
        </p:nvSpPr>
        <p:spPr>
          <a:xfrm>
            <a:off x="6477000" y="685800"/>
            <a:ext cx="869349" cy="461665"/>
          </a:xfrm>
          <a:prstGeom prst="rect">
            <a:avLst/>
          </a:prstGeom>
          <a:noFill/>
        </p:spPr>
        <p:txBody>
          <a:bodyPr wrap="none" rtlCol="0">
            <a:spAutoFit/>
          </a:bodyPr>
          <a:lstStyle/>
          <a:p>
            <a:pPr algn="l"/>
            <a:r>
              <a:rPr lang="en-US" dirty="0" smtClean="0">
                <a:solidFill>
                  <a:srgbClr val="0000E7"/>
                </a:solidFill>
              </a:rPr>
              <a:t>2015</a:t>
            </a:r>
          </a:p>
        </p:txBody>
      </p:sp>
      <p:grpSp>
        <p:nvGrpSpPr>
          <p:cNvPr id="31" name="Group 30"/>
          <p:cNvGrpSpPr/>
          <p:nvPr/>
        </p:nvGrpSpPr>
        <p:grpSpPr>
          <a:xfrm>
            <a:off x="445961" y="903162"/>
            <a:ext cx="8698039" cy="5322332"/>
            <a:chOff x="445961" y="1154668"/>
            <a:chExt cx="8698039" cy="5322332"/>
          </a:xfrm>
        </p:grpSpPr>
        <p:pic>
          <p:nvPicPr>
            <p:cNvPr id="27" name="Picture 26" descr="Run1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755" y="1295400"/>
              <a:ext cx="4494245" cy="5181600"/>
            </a:xfrm>
            <a:prstGeom prst="rect">
              <a:avLst/>
            </a:prstGeom>
          </p:spPr>
        </p:pic>
        <p:sp>
          <p:nvSpPr>
            <p:cNvPr id="9" name="TextBox 8"/>
            <p:cNvSpPr txBox="1"/>
            <p:nvPr/>
          </p:nvSpPr>
          <p:spPr>
            <a:xfrm>
              <a:off x="2626135" y="1752600"/>
              <a:ext cx="1031465" cy="369332"/>
            </a:xfrm>
            <a:prstGeom prst="rect">
              <a:avLst/>
            </a:prstGeom>
            <a:noFill/>
          </p:spPr>
          <p:txBody>
            <a:bodyPr wrap="none" rtlCol="0">
              <a:spAutoFit/>
            </a:bodyPr>
            <a:lstStyle/>
            <a:p>
              <a:pPr algn="l"/>
              <a:r>
                <a:rPr lang="en-US" sz="1800" dirty="0" smtClean="0">
                  <a:solidFill>
                    <a:srgbClr val="0000E7"/>
                  </a:solidFill>
                </a:rPr>
                <a:t>intensity</a:t>
              </a:r>
            </a:p>
          </p:txBody>
        </p:sp>
        <p:sp>
          <p:nvSpPr>
            <p:cNvPr id="10" name="TextBox 9"/>
            <p:cNvSpPr txBox="1"/>
            <p:nvPr/>
          </p:nvSpPr>
          <p:spPr>
            <a:xfrm>
              <a:off x="5630061" y="1905000"/>
              <a:ext cx="2218539" cy="369332"/>
            </a:xfrm>
            <a:prstGeom prst="rect">
              <a:avLst/>
            </a:prstGeom>
            <a:noFill/>
          </p:spPr>
          <p:txBody>
            <a:bodyPr wrap="none" rtlCol="0">
              <a:spAutoFit/>
            </a:bodyPr>
            <a:lstStyle/>
            <a:p>
              <a:pPr algn="l"/>
              <a:r>
                <a:rPr lang="en-US" sz="1800" dirty="0">
                  <a:solidFill>
                    <a:srgbClr val="0000E7"/>
                  </a:solidFill>
                </a:rPr>
                <a:t>b</a:t>
              </a:r>
              <a:r>
                <a:rPr lang="en-US" sz="1800" dirty="0" smtClean="0">
                  <a:solidFill>
                    <a:srgbClr val="0000E7"/>
                  </a:solidFill>
                </a:rPr>
                <a:t>b parameter +50%</a:t>
              </a:r>
            </a:p>
          </p:txBody>
        </p:sp>
        <p:sp>
          <p:nvSpPr>
            <p:cNvPr id="11" name="TextBox 10"/>
            <p:cNvSpPr txBox="1"/>
            <p:nvPr/>
          </p:nvSpPr>
          <p:spPr>
            <a:xfrm>
              <a:off x="2133600" y="4126468"/>
              <a:ext cx="1634131" cy="369332"/>
            </a:xfrm>
            <a:prstGeom prst="rect">
              <a:avLst/>
            </a:prstGeom>
            <a:noFill/>
          </p:spPr>
          <p:txBody>
            <a:bodyPr wrap="none" rtlCol="0">
              <a:spAutoFit/>
            </a:bodyPr>
            <a:lstStyle/>
            <a:p>
              <a:pPr algn="l"/>
              <a:r>
                <a:rPr lang="en-US" sz="1800" dirty="0" smtClean="0">
                  <a:solidFill>
                    <a:srgbClr val="0000E7"/>
                  </a:solidFill>
                </a:rPr>
                <a:t>rms emittance</a:t>
              </a:r>
            </a:p>
          </p:txBody>
        </p:sp>
        <p:sp>
          <p:nvSpPr>
            <p:cNvPr id="12" name="TextBox 11"/>
            <p:cNvSpPr txBox="1"/>
            <p:nvPr/>
          </p:nvSpPr>
          <p:spPr>
            <a:xfrm>
              <a:off x="5867400" y="5181600"/>
              <a:ext cx="2564900" cy="369332"/>
            </a:xfrm>
            <a:prstGeom prst="rect">
              <a:avLst/>
            </a:prstGeom>
            <a:noFill/>
          </p:spPr>
          <p:txBody>
            <a:bodyPr wrap="none" rtlCol="0">
              <a:spAutoFit/>
            </a:bodyPr>
            <a:lstStyle/>
            <a:p>
              <a:pPr algn="l"/>
              <a:r>
                <a:rPr lang="en-US" sz="1800" dirty="0">
                  <a:solidFill>
                    <a:srgbClr val="0000E7"/>
                  </a:solidFill>
                </a:rPr>
                <a:t>p</a:t>
              </a:r>
              <a:r>
                <a:rPr lang="en-US" sz="1800" dirty="0" smtClean="0">
                  <a:solidFill>
                    <a:srgbClr val="0000E7"/>
                  </a:solidFill>
                </a:rPr>
                <a:t>eak luminosity +120%</a:t>
              </a:r>
            </a:p>
          </p:txBody>
        </p:sp>
        <p:sp>
          <p:nvSpPr>
            <p:cNvPr id="13" name="TextBox 12"/>
            <p:cNvSpPr txBox="1"/>
            <p:nvPr/>
          </p:nvSpPr>
          <p:spPr>
            <a:xfrm>
              <a:off x="4419600" y="1207962"/>
              <a:ext cx="569800" cy="369332"/>
            </a:xfrm>
            <a:prstGeom prst="rect">
              <a:avLst/>
            </a:prstGeom>
            <a:solidFill>
              <a:schemeClr val="bg1"/>
            </a:solidFill>
          </p:spPr>
          <p:txBody>
            <a:bodyPr wrap="none" rtlCol="0">
              <a:spAutoFit/>
            </a:bodyPr>
            <a:lstStyle/>
            <a:p>
              <a:pPr algn="l"/>
              <a:r>
                <a:rPr lang="en-US" sz="1800" dirty="0" smtClean="0"/>
                <a:t>300</a:t>
              </a:r>
            </a:p>
          </p:txBody>
        </p:sp>
        <p:sp>
          <p:nvSpPr>
            <p:cNvPr id="14" name="TextBox 13"/>
            <p:cNvSpPr txBox="1"/>
            <p:nvPr/>
          </p:nvSpPr>
          <p:spPr>
            <a:xfrm>
              <a:off x="4343400" y="2983468"/>
              <a:ext cx="313044" cy="369332"/>
            </a:xfrm>
            <a:prstGeom prst="rect">
              <a:avLst/>
            </a:prstGeom>
            <a:solidFill>
              <a:schemeClr val="bg1"/>
            </a:solidFill>
          </p:spPr>
          <p:txBody>
            <a:bodyPr wrap="none" rtlCol="0">
              <a:spAutoFit/>
            </a:bodyPr>
            <a:lstStyle/>
            <a:p>
              <a:pPr algn="l"/>
              <a:r>
                <a:rPr lang="en-US" sz="1800" dirty="0" smtClean="0"/>
                <a:t>5</a:t>
              </a:r>
            </a:p>
          </p:txBody>
        </p:sp>
        <p:sp>
          <p:nvSpPr>
            <p:cNvPr id="15" name="TextBox 14"/>
            <p:cNvSpPr txBox="1"/>
            <p:nvPr/>
          </p:nvSpPr>
          <p:spPr>
            <a:xfrm>
              <a:off x="4289678" y="4769782"/>
              <a:ext cx="569800" cy="369332"/>
            </a:xfrm>
            <a:prstGeom prst="rect">
              <a:avLst/>
            </a:prstGeom>
            <a:solidFill>
              <a:schemeClr val="bg1"/>
            </a:solidFill>
          </p:spPr>
          <p:txBody>
            <a:bodyPr wrap="none" rtlCol="0">
              <a:spAutoFit/>
            </a:bodyPr>
            <a:lstStyle/>
            <a:p>
              <a:pPr algn="l"/>
              <a:r>
                <a:rPr lang="en-US" sz="1800" dirty="0" smtClean="0"/>
                <a:t>140</a:t>
              </a:r>
            </a:p>
          </p:txBody>
        </p:sp>
        <p:sp>
          <p:nvSpPr>
            <p:cNvPr id="16" name="TextBox 15"/>
            <p:cNvSpPr txBox="1"/>
            <p:nvPr/>
          </p:nvSpPr>
          <p:spPr>
            <a:xfrm>
              <a:off x="8458200" y="1154668"/>
              <a:ext cx="441422" cy="369332"/>
            </a:xfrm>
            <a:prstGeom prst="rect">
              <a:avLst/>
            </a:prstGeom>
            <a:solidFill>
              <a:schemeClr val="bg1"/>
            </a:solidFill>
          </p:spPr>
          <p:txBody>
            <a:bodyPr wrap="none" rtlCol="0">
              <a:spAutoFit/>
            </a:bodyPr>
            <a:lstStyle/>
            <a:p>
              <a:pPr algn="l"/>
              <a:r>
                <a:rPr lang="en-US" sz="1800" dirty="0" smtClean="0"/>
                <a:t>12</a:t>
              </a:r>
            </a:p>
          </p:txBody>
        </p:sp>
        <p:sp>
          <p:nvSpPr>
            <p:cNvPr id="17" name="TextBox 16"/>
            <p:cNvSpPr txBox="1"/>
            <p:nvPr/>
          </p:nvSpPr>
          <p:spPr>
            <a:xfrm>
              <a:off x="8678556" y="2743200"/>
              <a:ext cx="313044" cy="369332"/>
            </a:xfrm>
            <a:prstGeom prst="rect">
              <a:avLst/>
            </a:prstGeom>
            <a:solidFill>
              <a:schemeClr val="bg1"/>
            </a:solidFill>
          </p:spPr>
          <p:txBody>
            <a:bodyPr wrap="none" rtlCol="0">
              <a:spAutoFit/>
            </a:bodyPr>
            <a:lstStyle/>
            <a:p>
              <a:pPr algn="l"/>
              <a:r>
                <a:rPr lang="en-US" sz="1800" dirty="0" smtClean="0"/>
                <a:t>4</a:t>
              </a:r>
            </a:p>
          </p:txBody>
        </p:sp>
        <p:cxnSp>
          <p:nvCxnSpPr>
            <p:cNvPr id="19" name="Straight Connector 18"/>
            <p:cNvCxnSpPr/>
            <p:nvPr/>
          </p:nvCxnSpPr>
          <p:spPr bwMode="auto">
            <a:xfrm flipH="1">
              <a:off x="457200" y="2362200"/>
              <a:ext cx="4572000" cy="0"/>
            </a:xfrm>
            <a:prstGeom prst="line">
              <a:avLst/>
            </a:prstGeom>
            <a:noFill/>
            <a:ln w="19050" cap="flat" cmpd="sng" algn="ctr">
              <a:solidFill>
                <a:srgbClr val="003399"/>
              </a:solidFill>
              <a:prstDash val="solid"/>
              <a:round/>
              <a:headEnd type="none" w="med" len="med"/>
              <a:tailEnd type="none"/>
            </a:ln>
            <a:effectLst/>
          </p:spPr>
        </p:cxnSp>
        <p:cxnSp>
          <p:nvCxnSpPr>
            <p:cNvPr id="22" name="Straight Arrow Connector 21"/>
            <p:cNvCxnSpPr/>
            <p:nvPr/>
          </p:nvCxnSpPr>
          <p:spPr bwMode="auto">
            <a:xfrm flipV="1">
              <a:off x="5029200" y="1676400"/>
              <a:ext cx="0" cy="685800"/>
            </a:xfrm>
            <a:prstGeom prst="straightConnector1">
              <a:avLst/>
            </a:prstGeom>
            <a:noFill/>
            <a:ln w="19050" cap="flat" cmpd="sng" algn="ctr">
              <a:solidFill>
                <a:schemeClr val="accent2"/>
              </a:solidFill>
              <a:prstDash val="solid"/>
              <a:round/>
              <a:headEnd type="arrow"/>
              <a:tailEnd type="arrow"/>
            </a:ln>
            <a:effectLst/>
          </p:spPr>
        </p:cxnSp>
        <p:cxnSp>
          <p:nvCxnSpPr>
            <p:cNvPr id="23" name="Straight Connector 22"/>
            <p:cNvCxnSpPr/>
            <p:nvPr/>
          </p:nvCxnSpPr>
          <p:spPr bwMode="auto">
            <a:xfrm flipH="1">
              <a:off x="445961" y="5746248"/>
              <a:ext cx="4572000" cy="0"/>
            </a:xfrm>
            <a:prstGeom prst="line">
              <a:avLst/>
            </a:prstGeom>
            <a:noFill/>
            <a:ln w="19050" cap="flat" cmpd="sng" algn="ctr">
              <a:solidFill>
                <a:schemeClr val="accent6"/>
              </a:solidFill>
              <a:prstDash val="solid"/>
              <a:round/>
              <a:headEnd type="none" w="med" len="med"/>
              <a:tailEnd type="none"/>
            </a:ln>
            <a:effectLst/>
          </p:spPr>
        </p:cxnSp>
        <p:cxnSp>
          <p:nvCxnSpPr>
            <p:cNvPr id="24" name="Straight Arrow Connector 23"/>
            <p:cNvCxnSpPr/>
            <p:nvPr/>
          </p:nvCxnSpPr>
          <p:spPr bwMode="auto">
            <a:xfrm flipV="1">
              <a:off x="5029200" y="5105400"/>
              <a:ext cx="0" cy="609600"/>
            </a:xfrm>
            <a:prstGeom prst="straightConnector1">
              <a:avLst/>
            </a:prstGeom>
            <a:noFill/>
            <a:ln w="19050" cap="flat" cmpd="sng" algn="ctr">
              <a:solidFill>
                <a:schemeClr val="accent2"/>
              </a:solidFill>
              <a:prstDash val="solid"/>
              <a:round/>
              <a:headEnd type="arrow"/>
              <a:tailEnd type="arrow"/>
            </a:ln>
            <a:effectLst/>
          </p:spPr>
        </p:cxnSp>
      </p:grpSp>
      <p:sp>
        <p:nvSpPr>
          <p:cNvPr id="30" name="TextBox 29"/>
          <p:cNvSpPr txBox="1"/>
          <p:nvPr/>
        </p:nvSpPr>
        <p:spPr>
          <a:xfrm>
            <a:off x="0" y="6519446"/>
            <a:ext cx="4017346" cy="338554"/>
          </a:xfrm>
          <a:prstGeom prst="rect">
            <a:avLst/>
          </a:prstGeom>
          <a:noFill/>
        </p:spPr>
        <p:txBody>
          <a:bodyPr wrap="none" rtlCol="0">
            <a:spAutoFit/>
          </a:bodyPr>
          <a:lstStyle/>
          <a:p>
            <a:pPr algn="l"/>
            <a:r>
              <a:rPr lang="en-US" sz="1600" dirty="0" smtClean="0">
                <a:solidFill>
                  <a:srgbClr val="0000E7"/>
                </a:solidFill>
              </a:rPr>
              <a:t>[2012: 9 pb</a:t>
            </a:r>
            <a:r>
              <a:rPr lang="en-US" sz="1600" baseline="30000" dirty="0" smtClean="0">
                <a:solidFill>
                  <a:srgbClr val="0000E7"/>
                </a:solidFill>
              </a:rPr>
              <a:t>-1</a:t>
            </a:r>
            <a:r>
              <a:rPr lang="en-US" sz="1600" dirty="0" smtClean="0">
                <a:solidFill>
                  <a:srgbClr val="0000E7"/>
                </a:solidFill>
              </a:rPr>
              <a:t>/week    2015: 25 pb</a:t>
            </a:r>
            <a:r>
              <a:rPr lang="en-US" sz="1600" baseline="30000" dirty="0" smtClean="0">
                <a:solidFill>
                  <a:srgbClr val="0000E7"/>
                </a:solidFill>
              </a:rPr>
              <a:t>-1</a:t>
            </a:r>
            <a:r>
              <a:rPr lang="en-US" sz="1600" dirty="0" smtClean="0">
                <a:solidFill>
                  <a:srgbClr val="0000E7"/>
                </a:solidFill>
              </a:rPr>
              <a:t>/week]</a:t>
            </a:r>
          </a:p>
        </p:txBody>
      </p:sp>
    </p:spTree>
    <p:extLst>
      <p:ext uri="{BB962C8B-B14F-4D97-AF65-F5344CB8AC3E}">
        <p14:creationId xmlns:p14="http://schemas.microsoft.com/office/powerpoint/2010/main" val="35181479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e-lens use in operation – collisions at 2 experiments</a:t>
            </a:r>
            <a:endParaRPr lang="en-US" dirty="0"/>
          </a:p>
        </p:txBody>
      </p:sp>
      <p:pic>
        <p:nvPicPr>
          <p:cNvPr id="5" name="Picture 4" descr="Col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6800"/>
            <a:ext cx="6041292" cy="5791200"/>
          </a:xfrm>
          <a:prstGeom prst="rect">
            <a:avLst/>
          </a:prstGeom>
        </p:spPr>
      </p:pic>
      <p:sp>
        <p:nvSpPr>
          <p:cNvPr id="6" name="TextBox 5"/>
          <p:cNvSpPr txBox="1"/>
          <p:nvPr/>
        </p:nvSpPr>
        <p:spPr>
          <a:xfrm>
            <a:off x="1326644" y="652086"/>
            <a:ext cx="1795308" cy="400110"/>
          </a:xfrm>
          <a:prstGeom prst="rect">
            <a:avLst/>
          </a:prstGeom>
          <a:noFill/>
        </p:spPr>
        <p:txBody>
          <a:bodyPr wrap="none" rtlCol="0">
            <a:spAutoFit/>
          </a:bodyPr>
          <a:lstStyle/>
          <a:p>
            <a:pPr algn="l"/>
            <a:r>
              <a:rPr lang="en-US" sz="2000" dirty="0"/>
              <a:t>c</a:t>
            </a:r>
            <a:r>
              <a:rPr lang="en-US" sz="2000" dirty="0" smtClean="0"/>
              <a:t>ollisions start</a:t>
            </a:r>
          </a:p>
        </p:txBody>
      </p:sp>
      <p:cxnSp>
        <p:nvCxnSpPr>
          <p:cNvPr id="8" name="Straight Arrow Connector 7"/>
          <p:cNvCxnSpPr/>
          <p:nvPr/>
        </p:nvCxnSpPr>
        <p:spPr bwMode="auto">
          <a:xfrm>
            <a:off x="1329117" y="741990"/>
            <a:ext cx="0" cy="381000"/>
          </a:xfrm>
          <a:prstGeom prst="straightConnector1">
            <a:avLst/>
          </a:prstGeom>
          <a:noFill/>
          <a:ln w="25400" cap="flat" cmpd="sng" algn="ctr">
            <a:solidFill>
              <a:schemeClr val="tx1"/>
            </a:solidFill>
            <a:prstDash val="solid"/>
            <a:round/>
            <a:headEnd type="none" w="med" len="med"/>
            <a:tailEnd type="arrow"/>
          </a:ln>
          <a:effectLst/>
        </p:spPr>
      </p:cxnSp>
      <p:sp>
        <p:nvSpPr>
          <p:cNvPr id="11" name="TextBox 10"/>
          <p:cNvSpPr txBox="1"/>
          <p:nvPr/>
        </p:nvSpPr>
        <p:spPr>
          <a:xfrm>
            <a:off x="1295400" y="1200090"/>
            <a:ext cx="2023360" cy="400110"/>
          </a:xfrm>
          <a:prstGeom prst="rect">
            <a:avLst/>
          </a:prstGeom>
          <a:noFill/>
        </p:spPr>
        <p:txBody>
          <a:bodyPr wrap="none" rtlCol="0">
            <a:spAutoFit/>
          </a:bodyPr>
          <a:lstStyle/>
          <a:p>
            <a:pPr algn="l"/>
            <a:r>
              <a:rPr lang="en-US" sz="2000" dirty="0" smtClean="0"/>
              <a:t>IPM emittances</a:t>
            </a:r>
          </a:p>
        </p:txBody>
      </p:sp>
      <p:sp>
        <p:nvSpPr>
          <p:cNvPr id="12" name="TextBox 11"/>
          <p:cNvSpPr txBox="1"/>
          <p:nvPr/>
        </p:nvSpPr>
        <p:spPr>
          <a:xfrm>
            <a:off x="1786640" y="3200400"/>
            <a:ext cx="1995057" cy="400110"/>
          </a:xfrm>
          <a:prstGeom prst="rect">
            <a:avLst/>
          </a:prstGeom>
          <a:noFill/>
        </p:spPr>
        <p:txBody>
          <a:bodyPr wrap="none" rtlCol="0">
            <a:spAutoFit/>
          </a:bodyPr>
          <a:lstStyle/>
          <a:p>
            <a:pPr algn="l"/>
            <a:r>
              <a:rPr lang="en-US" sz="2000" dirty="0"/>
              <a:t>b</a:t>
            </a:r>
            <a:r>
              <a:rPr lang="en-US" sz="2000" dirty="0" smtClean="0"/>
              <a:t>eam loss rates</a:t>
            </a:r>
          </a:p>
        </p:txBody>
      </p:sp>
      <p:sp>
        <p:nvSpPr>
          <p:cNvPr id="13" name="TextBox 12"/>
          <p:cNvSpPr txBox="1"/>
          <p:nvPr/>
        </p:nvSpPr>
        <p:spPr>
          <a:xfrm>
            <a:off x="1295400" y="5269038"/>
            <a:ext cx="2821856" cy="400110"/>
          </a:xfrm>
          <a:prstGeom prst="rect">
            <a:avLst/>
          </a:prstGeom>
          <a:noFill/>
        </p:spPr>
        <p:txBody>
          <a:bodyPr wrap="none" rtlCol="0">
            <a:spAutoFit/>
          </a:bodyPr>
          <a:lstStyle/>
          <a:p>
            <a:pPr algn="l"/>
            <a:r>
              <a:rPr lang="en-US" sz="2000" dirty="0" smtClean="0"/>
              <a:t>e-lens e-beam currents</a:t>
            </a:r>
          </a:p>
        </p:txBody>
      </p:sp>
      <p:sp>
        <p:nvSpPr>
          <p:cNvPr id="14" name="TextBox 13"/>
          <p:cNvSpPr txBox="1"/>
          <p:nvPr/>
        </p:nvSpPr>
        <p:spPr>
          <a:xfrm>
            <a:off x="3628793" y="5562600"/>
            <a:ext cx="1781407" cy="707886"/>
          </a:xfrm>
          <a:prstGeom prst="rect">
            <a:avLst/>
          </a:prstGeom>
          <a:noFill/>
        </p:spPr>
        <p:txBody>
          <a:bodyPr wrap="none" rtlCol="0">
            <a:spAutoFit/>
          </a:bodyPr>
          <a:lstStyle/>
          <a:p>
            <a:pPr algn="l"/>
            <a:r>
              <a:rPr lang="en-US" sz="2000" dirty="0"/>
              <a:t>b</a:t>
            </a:r>
            <a:r>
              <a:rPr lang="en-US" sz="2000" dirty="0" smtClean="0"/>
              <a:t>ackscattered </a:t>
            </a:r>
            <a:br>
              <a:rPr lang="en-US" sz="2000" dirty="0" smtClean="0"/>
            </a:br>
            <a:r>
              <a:rPr lang="en-US" sz="2000" dirty="0" smtClean="0"/>
              <a:t>electron rates</a:t>
            </a:r>
          </a:p>
        </p:txBody>
      </p:sp>
      <p:sp>
        <p:nvSpPr>
          <p:cNvPr id="15" name="Rectangle 14"/>
          <p:cNvSpPr/>
          <p:nvPr/>
        </p:nvSpPr>
        <p:spPr bwMode="auto">
          <a:xfrm>
            <a:off x="0" y="2590800"/>
            <a:ext cx="5943600" cy="533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76200" y="4876800"/>
            <a:ext cx="5943600" cy="2286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8" name="Straight Arrow Connector 17"/>
          <p:cNvCxnSpPr>
            <a:stCxn id="14" idx="1"/>
          </p:cNvCxnSpPr>
          <p:nvPr/>
        </p:nvCxnSpPr>
        <p:spPr bwMode="auto">
          <a:xfrm flipH="1">
            <a:off x="2438400" y="5916543"/>
            <a:ext cx="1190393" cy="103257"/>
          </a:xfrm>
          <a:prstGeom prst="straightConnector1">
            <a:avLst/>
          </a:prstGeom>
          <a:noFill/>
          <a:ln w="25400" cap="flat" cmpd="sng" algn="ctr">
            <a:solidFill>
              <a:schemeClr val="tx1"/>
            </a:solidFill>
            <a:prstDash val="solid"/>
            <a:round/>
            <a:headEnd type="none" w="med" len="med"/>
            <a:tailEnd type="arrow"/>
          </a:ln>
          <a:effectLst/>
        </p:spPr>
      </p:cxnSp>
      <p:sp>
        <p:nvSpPr>
          <p:cNvPr id="9" name="TextBox 8"/>
          <p:cNvSpPr txBox="1"/>
          <p:nvPr/>
        </p:nvSpPr>
        <p:spPr>
          <a:xfrm>
            <a:off x="5867400" y="1221383"/>
            <a:ext cx="3065613" cy="5334794"/>
          </a:xfrm>
          <a:prstGeom prst="rect">
            <a:avLst/>
          </a:prstGeom>
          <a:solidFill>
            <a:schemeClr val="bg1"/>
          </a:solidFill>
        </p:spPr>
        <p:txBody>
          <a:bodyPr wrap="none" rtlCol="0">
            <a:spAutoFit/>
          </a:bodyPr>
          <a:lstStyle/>
          <a:p>
            <a:pPr marL="457200" indent="-457200" algn="l">
              <a:spcAft>
                <a:spcPts val="800"/>
              </a:spcAft>
              <a:buFont typeface="+mj-lt"/>
              <a:buAutoNum type="arabicPeriod"/>
            </a:pPr>
            <a:r>
              <a:rPr lang="en-US" sz="2000" dirty="0" smtClean="0">
                <a:solidFill>
                  <a:schemeClr val="accent6"/>
                </a:solidFill>
              </a:rPr>
              <a:t>e-lenses turn on</a:t>
            </a:r>
            <a:br>
              <a:rPr lang="en-US" sz="2000" dirty="0" smtClean="0">
                <a:solidFill>
                  <a:schemeClr val="accent6"/>
                </a:solidFill>
              </a:rPr>
            </a:br>
            <a:r>
              <a:rPr lang="en-US" sz="2000" dirty="0" smtClean="0">
                <a:solidFill>
                  <a:schemeClr val="accent6"/>
                </a:solidFill>
              </a:rPr>
              <a:t>before collision</a:t>
            </a:r>
            <a:endParaRPr lang="en-US" sz="2000" dirty="0">
              <a:solidFill>
                <a:schemeClr val="accent6"/>
              </a:solidFill>
            </a:endParaRPr>
          </a:p>
          <a:p>
            <a:pPr marL="457200" indent="-457200" algn="l">
              <a:spcAft>
                <a:spcPts val="800"/>
              </a:spcAft>
              <a:buFont typeface="+mj-lt"/>
              <a:buAutoNum type="arabicPeriod"/>
            </a:pPr>
            <a:r>
              <a:rPr lang="en-US" sz="2000" dirty="0" smtClean="0">
                <a:solidFill>
                  <a:schemeClr val="accent6"/>
                </a:solidFill>
              </a:rPr>
              <a:t>Beams go into</a:t>
            </a:r>
            <a:br>
              <a:rPr lang="en-US" sz="2000" dirty="0" smtClean="0">
                <a:solidFill>
                  <a:schemeClr val="accent6"/>
                </a:solidFill>
              </a:rPr>
            </a:br>
            <a:r>
              <a:rPr lang="en-US" sz="2000" dirty="0" smtClean="0">
                <a:solidFill>
                  <a:schemeClr val="accent6"/>
                </a:solidFill>
              </a:rPr>
              <a:t>collision at PHENIX</a:t>
            </a:r>
          </a:p>
          <a:p>
            <a:pPr marL="457200" indent="-457200" algn="l">
              <a:spcAft>
                <a:spcPts val="800"/>
              </a:spcAft>
              <a:buFont typeface="+mj-lt"/>
              <a:buAutoNum type="arabicPeriod"/>
            </a:pPr>
            <a:r>
              <a:rPr lang="en-US" sz="2000" dirty="0" smtClean="0">
                <a:solidFill>
                  <a:schemeClr val="accent6"/>
                </a:solidFill>
              </a:rPr>
              <a:t>collimators go to</a:t>
            </a:r>
            <a:br>
              <a:rPr lang="en-US" sz="2000" dirty="0" smtClean="0">
                <a:solidFill>
                  <a:schemeClr val="accent6"/>
                </a:solidFill>
              </a:rPr>
            </a:br>
            <a:r>
              <a:rPr lang="en-US" sz="2000" dirty="0" smtClean="0">
                <a:solidFill>
                  <a:schemeClr val="accent6"/>
                </a:solidFill>
              </a:rPr>
              <a:t>store positions</a:t>
            </a:r>
            <a:br>
              <a:rPr lang="en-US" sz="2000" dirty="0" smtClean="0">
                <a:solidFill>
                  <a:schemeClr val="accent6"/>
                </a:solidFill>
              </a:rPr>
            </a:br>
            <a:r>
              <a:rPr lang="en-US" sz="1400" dirty="0" smtClean="0">
                <a:solidFill>
                  <a:schemeClr val="accent6"/>
                </a:solidFill>
              </a:rPr>
              <a:t>(requires PHENIX collisions)</a:t>
            </a:r>
            <a:endParaRPr lang="en-US" sz="2000" dirty="0">
              <a:solidFill>
                <a:schemeClr val="accent6"/>
              </a:solidFill>
            </a:endParaRPr>
          </a:p>
          <a:p>
            <a:pPr marL="457200" indent="-457200" algn="l">
              <a:spcAft>
                <a:spcPts val="800"/>
              </a:spcAft>
              <a:buFont typeface="+mj-lt"/>
              <a:buAutoNum type="arabicPeriod"/>
            </a:pPr>
            <a:r>
              <a:rPr lang="en-US" sz="2000" dirty="0" smtClean="0">
                <a:solidFill>
                  <a:schemeClr val="accent6"/>
                </a:solidFill>
              </a:rPr>
              <a:t>Beams go into</a:t>
            </a:r>
            <a:br>
              <a:rPr lang="en-US" sz="2000" dirty="0" smtClean="0">
                <a:solidFill>
                  <a:schemeClr val="accent6"/>
                </a:solidFill>
              </a:rPr>
            </a:br>
            <a:r>
              <a:rPr lang="en-US" sz="2000" dirty="0" smtClean="0">
                <a:solidFill>
                  <a:schemeClr val="accent6"/>
                </a:solidFill>
              </a:rPr>
              <a:t>collision at STAR</a:t>
            </a:r>
            <a:br>
              <a:rPr lang="en-US" sz="2000" dirty="0" smtClean="0">
                <a:solidFill>
                  <a:schemeClr val="accent6"/>
                </a:solidFill>
              </a:rPr>
            </a:br>
            <a:r>
              <a:rPr lang="en-US" sz="2000" dirty="0" smtClean="0">
                <a:solidFill>
                  <a:srgbClr val="FF0000"/>
                </a:solidFill>
              </a:rPr>
              <a:t>e-lenses prevent </a:t>
            </a:r>
            <a:br>
              <a:rPr lang="en-US" sz="2000" dirty="0" smtClean="0">
                <a:solidFill>
                  <a:srgbClr val="FF0000"/>
                </a:solidFill>
              </a:rPr>
            </a:br>
            <a:r>
              <a:rPr lang="en-US" sz="2000" dirty="0" smtClean="0">
                <a:solidFill>
                  <a:srgbClr val="FF0000"/>
                </a:solidFill>
              </a:rPr>
              <a:t>emittance</a:t>
            </a:r>
            <a:r>
              <a:rPr lang="en-US" sz="2000" dirty="0">
                <a:solidFill>
                  <a:srgbClr val="FF0000"/>
                </a:solidFill>
              </a:rPr>
              <a:t> </a:t>
            </a:r>
            <a:r>
              <a:rPr lang="en-US" sz="2000" dirty="0" smtClean="0">
                <a:solidFill>
                  <a:srgbClr val="FF0000"/>
                </a:solidFill>
              </a:rPr>
              <a:t>growth </a:t>
            </a:r>
            <a:br>
              <a:rPr lang="en-US" sz="2000" dirty="0" smtClean="0">
                <a:solidFill>
                  <a:srgbClr val="FF0000"/>
                </a:solidFill>
              </a:rPr>
            </a:br>
            <a:r>
              <a:rPr lang="en-US" sz="2000" dirty="0" smtClean="0">
                <a:solidFill>
                  <a:srgbClr val="FF0000"/>
                </a:solidFill>
              </a:rPr>
              <a:t>for large bb param. </a:t>
            </a:r>
            <a:r>
              <a:rPr lang="en-US" sz="2000" dirty="0" smtClean="0">
                <a:solidFill>
                  <a:srgbClr val="FF0000"/>
                </a:solidFill>
                <a:latin typeface="Symbol" charset="2"/>
                <a:cs typeface="Symbol" charset="2"/>
              </a:rPr>
              <a:t>x</a:t>
            </a:r>
            <a:endParaRPr lang="en-US" sz="2000" dirty="0">
              <a:solidFill>
                <a:srgbClr val="FF0000"/>
              </a:solidFill>
            </a:endParaRPr>
          </a:p>
          <a:p>
            <a:pPr marL="457200" indent="-457200" algn="l">
              <a:spcAft>
                <a:spcPts val="800"/>
              </a:spcAft>
              <a:buFont typeface="+mj-lt"/>
              <a:buAutoNum type="arabicPeriod"/>
            </a:pPr>
            <a:r>
              <a:rPr lang="en-US" sz="2000" dirty="0" smtClean="0">
                <a:solidFill>
                  <a:schemeClr val="accent6"/>
                </a:solidFill>
              </a:rPr>
              <a:t>Lenses are </a:t>
            </a:r>
            <a:r>
              <a:rPr lang="en-US" sz="2000" dirty="0">
                <a:solidFill>
                  <a:schemeClr val="accent6"/>
                </a:solidFill>
              </a:rPr>
              <a:t>g</a:t>
            </a:r>
            <a:r>
              <a:rPr lang="en-US" sz="2000" dirty="0" smtClean="0">
                <a:solidFill>
                  <a:schemeClr val="accent6"/>
                </a:solidFill>
              </a:rPr>
              <a:t>radually</a:t>
            </a:r>
            <a:br>
              <a:rPr lang="en-US" sz="2000" dirty="0" smtClean="0">
                <a:solidFill>
                  <a:schemeClr val="accent6"/>
                </a:solidFill>
              </a:rPr>
            </a:br>
            <a:r>
              <a:rPr lang="en-US" sz="2000" dirty="0" smtClean="0">
                <a:solidFill>
                  <a:schemeClr val="accent6"/>
                </a:solidFill>
              </a:rPr>
              <a:t>turned off, linear tune</a:t>
            </a:r>
            <a:br>
              <a:rPr lang="en-US" sz="2000" dirty="0" smtClean="0">
                <a:solidFill>
                  <a:schemeClr val="accent6"/>
                </a:solidFill>
              </a:rPr>
            </a:br>
            <a:r>
              <a:rPr lang="en-US" sz="2000" dirty="0" smtClean="0">
                <a:solidFill>
                  <a:schemeClr val="accent6"/>
                </a:solidFill>
              </a:rPr>
              <a:t>shift compensated </a:t>
            </a:r>
            <a:br>
              <a:rPr lang="en-US" sz="2000" dirty="0" smtClean="0">
                <a:solidFill>
                  <a:schemeClr val="accent6"/>
                </a:solidFill>
              </a:rPr>
            </a:br>
            <a:r>
              <a:rPr lang="en-US" sz="1600" dirty="0" smtClean="0">
                <a:solidFill>
                  <a:schemeClr val="accent6"/>
                </a:solidFill>
              </a:rPr>
              <a:t>(off when </a:t>
            </a:r>
            <a:r>
              <a:rPr lang="en-US" sz="1600" dirty="0" smtClean="0">
                <a:solidFill>
                  <a:schemeClr val="accent6"/>
                </a:solidFill>
                <a:latin typeface="Symbol" charset="2"/>
                <a:cs typeface="Symbol" charset="2"/>
              </a:rPr>
              <a:t>x</a:t>
            </a:r>
            <a:r>
              <a:rPr lang="en-US" sz="1600" dirty="0" smtClean="0">
                <a:solidFill>
                  <a:schemeClr val="accent6"/>
                </a:solidFill>
              </a:rPr>
              <a:t> &lt; </a:t>
            </a:r>
            <a:r>
              <a:rPr lang="en-US" sz="1600" dirty="0" smtClean="0">
                <a:solidFill>
                  <a:schemeClr val="accent6"/>
                </a:solidFill>
                <a:latin typeface="Symbol" charset="2"/>
                <a:cs typeface="Symbol" charset="2"/>
              </a:rPr>
              <a:t>x</a:t>
            </a:r>
            <a:r>
              <a:rPr lang="en-US" sz="1600" baseline="-25000" dirty="0" smtClean="0">
                <a:solidFill>
                  <a:schemeClr val="accent6"/>
                </a:solidFill>
              </a:rPr>
              <a:t>max,2pp</a:t>
            </a:r>
            <a:r>
              <a:rPr lang="en-US" sz="1600" dirty="0" smtClean="0">
                <a:solidFill>
                  <a:schemeClr val="accent6"/>
                </a:solidFill>
              </a:rPr>
              <a:t>)</a:t>
            </a:r>
          </a:p>
        </p:txBody>
      </p:sp>
      <p:sp>
        <p:nvSpPr>
          <p:cNvPr id="20" name="TextBox 19"/>
          <p:cNvSpPr txBox="1"/>
          <p:nvPr/>
        </p:nvSpPr>
        <p:spPr>
          <a:xfrm>
            <a:off x="5497639" y="5326341"/>
            <a:ext cx="353943" cy="1150659"/>
          </a:xfrm>
          <a:prstGeom prst="rect">
            <a:avLst/>
          </a:prstGeom>
          <a:solidFill>
            <a:schemeClr val="bg1"/>
          </a:solidFill>
        </p:spPr>
        <p:txBody>
          <a:bodyPr vert="vert270" wrap="none" rtlCol="0">
            <a:spAutoFit/>
          </a:bodyPr>
          <a:lstStyle/>
          <a:p>
            <a:pPr algn="l"/>
            <a:r>
              <a:rPr lang="en-US" sz="1100" dirty="0" smtClean="0"/>
              <a:t>   eBSD rate [Hz] </a:t>
            </a:r>
          </a:p>
        </p:txBody>
      </p:sp>
    </p:spTree>
    <p:extLst>
      <p:ext uri="{BB962C8B-B14F-4D97-AF65-F5344CB8AC3E}">
        <p14:creationId xmlns:p14="http://schemas.microsoft.com/office/powerpoint/2010/main" val="1023143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414338"/>
          </a:xfrm>
        </p:spPr>
        <p:txBody>
          <a:bodyPr/>
          <a:lstStyle/>
          <a:p>
            <a:pPr algn="l"/>
            <a:r>
              <a:rPr lang="en-US" dirty="0" smtClean="0"/>
              <a:t>Max beam-beam parameter with and w/o e-lens in operation</a:t>
            </a:r>
            <a:endParaRPr lang="en-US" dirty="0"/>
          </a:p>
        </p:txBody>
      </p:sp>
      <p:grpSp>
        <p:nvGrpSpPr>
          <p:cNvPr id="26" name="Group 25"/>
          <p:cNvGrpSpPr/>
          <p:nvPr/>
        </p:nvGrpSpPr>
        <p:grpSpPr>
          <a:xfrm>
            <a:off x="304800" y="990600"/>
            <a:ext cx="8153400" cy="3024096"/>
            <a:chOff x="152400" y="1319304"/>
            <a:chExt cx="8153400" cy="3024096"/>
          </a:xfrm>
        </p:grpSpPr>
        <p:pic>
          <p:nvPicPr>
            <p:cNvPr id="5" name="Picture 4" descr="bbpara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19304"/>
              <a:ext cx="8153400" cy="3024096"/>
            </a:xfrm>
            <a:prstGeom prst="rect">
              <a:avLst/>
            </a:prstGeom>
          </p:spPr>
        </p:pic>
        <p:cxnSp>
          <p:nvCxnSpPr>
            <p:cNvPr id="9" name="Straight Arrow Connector 8"/>
            <p:cNvCxnSpPr/>
            <p:nvPr/>
          </p:nvCxnSpPr>
          <p:spPr bwMode="auto">
            <a:xfrm flipH="1">
              <a:off x="3048000" y="3124200"/>
              <a:ext cx="2971800" cy="0"/>
            </a:xfrm>
            <a:prstGeom prst="straightConnector1">
              <a:avLst/>
            </a:prstGeom>
            <a:noFill/>
            <a:ln w="25400" cap="flat" cmpd="sng" algn="ctr">
              <a:solidFill>
                <a:schemeClr val="tx1"/>
              </a:solidFill>
              <a:prstDash val="solid"/>
              <a:round/>
              <a:headEnd type="none" w="med" len="med"/>
              <a:tailEnd type="arrow"/>
            </a:ln>
            <a:effectLst/>
          </p:spPr>
        </p:cxnSp>
        <p:sp>
          <p:nvSpPr>
            <p:cNvPr id="10" name="TextBox 9"/>
            <p:cNvSpPr txBox="1"/>
            <p:nvPr/>
          </p:nvSpPr>
          <p:spPr>
            <a:xfrm>
              <a:off x="3844999" y="2640059"/>
              <a:ext cx="1950324" cy="461665"/>
            </a:xfrm>
            <a:prstGeom prst="rect">
              <a:avLst/>
            </a:prstGeom>
            <a:noFill/>
          </p:spPr>
          <p:txBody>
            <a:bodyPr wrap="none" rtlCol="0">
              <a:spAutoFit/>
            </a:bodyPr>
            <a:lstStyle/>
            <a:p>
              <a:pPr algn="l"/>
              <a:r>
                <a:rPr lang="en-US" dirty="0" smtClean="0">
                  <a:latin typeface="Symbol" charset="2"/>
                  <a:cs typeface="Symbol" charset="2"/>
                </a:rPr>
                <a:t>x</a:t>
              </a:r>
              <a:r>
                <a:rPr lang="en-US" baseline="-25000" dirty="0" smtClean="0"/>
                <a:t>max,2pp</a:t>
              </a:r>
              <a:r>
                <a:rPr lang="en-US" dirty="0" smtClean="0"/>
                <a:t> </a:t>
              </a:r>
              <a:r>
                <a:rPr lang="en-US" sz="1800" dirty="0" smtClean="0"/>
                <a:t>(2012)</a:t>
              </a:r>
              <a:endParaRPr lang="en-US" dirty="0" smtClean="0"/>
            </a:p>
          </p:txBody>
        </p:sp>
        <p:sp>
          <p:nvSpPr>
            <p:cNvPr id="12" name="TextBox 11"/>
            <p:cNvSpPr txBox="1"/>
            <p:nvPr/>
          </p:nvSpPr>
          <p:spPr>
            <a:xfrm>
              <a:off x="1600200" y="1497059"/>
              <a:ext cx="2298376" cy="461665"/>
            </a:xfrm>
            <a:prstGeom prst="rect">
              <a:avLst/>
            </a:prstGeom>
            <a:noFill/>
          </p:spPr>
          <p:txBody>
            <a:bodyPr wrap="none" rtlCol="0">
              <a:spAutoFit/>
            </a:bodyPr>
            <a:lstStyle/>
            <a:p>
              <a:pPr algn="l"/>
              <a:r>
                <a:rPr lang="en-US" dirty="0" smtClean="0">
                  <a:latin typeface="Symbol" charset="2"/>
                  <a:cs typeface="Symbol" charset="2"/>
                </a:rPr>
                <a:t>x</a:t>
              </a:r>
              <a:r>
                <a:rPr lang="en-US" baseline="-25000" dirty="0" smtClean="0"/>
                <a:t>max,2pp+pe</a:t>
              </a:r>
              <a:r>
                <a:rPr lang="en-US" dirty="0" smtClean="0"/>
                <a:t> </a:t>
              </a:r>
              <a:r>
                <a:rPr lang="en-US" sz="1800" dirty="0" smtClean="0"/>
                <a:t>(2015)</a:t>
              </a:r>
              <a:endParaRPr lang="en-US" dirty="0" smtClean="0"/>
            </a:p>
          </p:txBody>
        </p:sp>
        <p:cxnSp>
          <p:nvCxnSpPr>
            <p:cNvPr id="13" name="Straight Arrow Connector 12"/>
            <p:cNvCxnSpPr/>
            <p:nvPr/>
          </p:nvCxnSpPr>
          <p:spPr bwMode="auto">
            <a:xfrm flipH="1">
              <a:off x="838200" y="1981200"/>
              <a:ext cx="3124200" cy="0"/>
            </a:xfrm>
            <a:prstGeom prst="straightConnector1">
              <a:avLst/>
            </a:prstGeom>
            <a:noFill/>
            <a:ln w="25400" cap="flat" cmpd="sng" algn="ctr">
              <a:solidFill>
                <a:schemeClr val="tx1"/>
              </a:solidFill>
              <a:prstDash val="solid"/>
              <a:round/>
              <a:headEnd type="none" w="med" len="med"/>
              <a:tailEnd type="arrow"/>
            </a:ln>
            <a:effectLst/>
          </p:spPr>
        </p:cxnSp>
        <p:sp>
          <p:nvSpPr>
            <p:cNvPr id="17" name="TextBox 16"/>
            <p:cNvSpPr txBox="1"/>
            <p:nvPr/>
          </p:nvSpPr>
          <p:spPr>
            <a:xfrm>
              <a:off x="2671445" y="2112965"/>
              <a:ext cx="2126854" cy="584776"/>
            </a:xfrm>
            <a:prstGeom prst="rect">
              <a:avLst/>
            </a:prstGeom>
            <a:noFill/>
          </p:spPr>
          <p:txBody>
            <a:bodyPr wrap="none" rtlCol="0">
              <a:spAutoFit/>
            </a:bodyPr>
            <a:lstStyle/>
            <a:p>
              <a:pPr algn="l"/>
              <a:r>
                <a:rPr lang="en-US" dirty="0" smtClean="0">
                  <a:latin typeface="Symbol" charset="2"/>
                  <a:cs typeface="Symbol" charset="2"/>
                </a:rPr>
                <a:t>x</a:t>
              </a:r>
              <a:r>
                <a:rPr lang="en-US" baseline="-25000" dirty="0" smtClean="0"/>
                <a:t>max,2pp</a:t>
              </a:r>
              <a:r>
                <a:rPr lang="en-US" dirty="0" smtClean="0"/>
                <a:t> </a:t>
              </a:r>
              <a:r>
                <a:rPr lang="en-US" sz="1800" dirty="0" smtClean="0"/>
                <a:t>(2015)</a:t>
              </a:r>
              <a:r>
                <a:rPr lang="en-US" sz="3200" b="1" dirty="0" smtClean="0">
                  <a:solidFill>
                    <a:srgbClr val="FF0000"/>
                  </a:solidFill>
                </a:rPr>
                <a:t>?</a:t>
              </a:r>
              <a:endParaRPr lang="en-US" b="1" dirty="0" smtClean="0">
                <a:solidFill>
                  <a:srgbClr val="FF0000"/>
                </a:solidFill>
              </a:endParaRPr>
            </a:p>
          </p:txBody>
        </p:sp>
        <p:cxnSp>
          <p:nvCxnSpPr>
            <p:cNvPr id="21" name="Straight Arrow Connector 20"/>
            <p:cNvCxnSpPr/>
            <p:nvPr/>
          </p:nvCxnSpPr>
          <p:spPr bwMode="auto">
            <a:xfrm flipH="1">
              <a:off x="1467805" y="2667000"/>
              <a:ext cx="3352800" cy="0"/>
            </a:xfrm>
            <a:prstGeom prst="straightConnector1">
              <a:avLst/>
            </a:prstGeom>
            <a:noFill/>
            <a:ln w="25400" cap="flat" cmpd="sng" algn="ctr">
              <a:solidFill>
                <a:schemeClr val="tx1"/>
              </a:solidFill>
              <a:prstDash val="solid"/>
              <a:round/>
              <a:headEnd type="none" w="med" len="med"/>
              <a:tailEnd type="arrow"/>
            </a:ln>
            <a:effectLst/>
          </p:spPr>
        </p:cxnSp>
      </p:grpSp>
      <p:sp>
        <p:nvSpPr>
          <p:cNvPr id="23" name="TextBox 22"/>
          <p:cNvSpPr txBox="1"/>
          <p:nvPr/>
        </p:nvSpPr>
        <p:spPr>
          <a:xfrm>
            <a:off x="6637474" y="1524000"/>
            <a:ext cx="1211126" cy="369332"/>
          </a:xfrm>
          <a:prstGeom prst="rect">
            <a:avLst/>
          </a:prstGeom>
          <a:noFill/>
        </p:spPr>
        <p:txBody>
          <a:bodyPr wrap="none" rtlCol="0">
            <a:spAutoFit/>
          </a:bodyPr>
          <a:lstStyle/>
          <a:p>
            <a:pPr algn="l"/>
            <a:r>
              <a:rPr lang="en-US" sz="1800" dirty="0" smtClean="0"/>
              <a:t>intensities</a:t>
            </a:r>
          </a:p>
        </p:txBody>
      </p:sp>
      <p:sp>
        <p:nvSpPr>
          <p:cNvPr id="24" name="TextBox 23"/>
          <p:cNvSpPr txBox="1"/>
          <p:nvPr/>
        </p:nvSpPr>
        <p:spPr>
          <a:xfrm>
            <a:off x="4744603" y="3429000"/>
            <a:ext cx="3103997" cy="369332"/>
          </a:xfrm>
          <a:prstGeom prst="rect">
            <a:avLst/>
          </a:prstGeom>
          <a:noFill/>
        </p:spPr>
        <p:txBody>
          <a:bodyPr wrap="none" rtlCol="0">
            <a:spAutoFit/>
          </a:bodyPr>
          <a:lstStyle/>
          <a:p>
            <a:pPr algn="l"/>
            <a:r>
              <a:rPr lang="en-US" sz="1800" dirty="0"/>
              <a:t>b</a:t>
            </a:r>
            <a:r>
              <a:rPr lang="en-US" sz="1800" dirty="0" smtClean="0"/>
              <a:t>eam-beam parameters </a:t>
            </a:r>
            <a:r>
              <a:rPr lang="en-US" sz="1800" dirty="0" smtClean="0">
                <a:latin typeface="Symbol" charset="2"/>
                <a:cs typeface="Symbol" charset="2"/>
              </a:rPr>
              <a:t>x</a:t>
            </a:r>
            <a:r>
              <a:rPr lang="en-US" sz="1800" dirty="0" smtClean="0"/>
              <a:t>/IP</a:t>
            </a:r>
          </a:p>
        </p:txBody>
      </p:sp>
      <p:sp>
        <p:nvSpPr>
          <p:cNvPr id="25" name="TextBox 24"/>
          <p:cNvSpPr txBox="1"/>
          <p:nvPr/>
        </p:nvSpPr>
        <p:spPr>
          <a:xfrm>
            <a:off x="554216" y="4114800"/>
            <a:ext cx="7827784" cy="2169825"/>
          </a:xfrm>
          <a:prstGeom prst="rect">
            <a:avLst/>
          </a:prstGeom>
          <a:noFill/>
        </p:spPr>
        <p:txBody>
          <a:bodyPr wrap="none" rtlCol="0">
            <a:spAutoFit/>
          </a:bodyPr>
          <a:lstStyle/>
          <a:p>
            <a:pPr marL="342900" indent="-342900" algn="l">
              <a:spcAft>
                <a:spcPts val="600"/>
              </a:spcAft>
              <a:buFont typeface="Arial"/>
              <a:buChar char="•"/>
            </a:pPr>
            <a:r>
              <a:rPr lang="en-US" sz="2000" dirty="0"/>
              <a:t>l</a:t>
            </a:r>
            <a:r>
              <a:rPr lang="en-US" sz="2000" dirty="0" smtClean="0"/>
              <a:t>enses should turn off at </a:t>
            </a:r>
            <a:r>
              <a:rPr lang="en-US" sz="2000" dirty="0" smtClean="0">
                <a:latin typeface="Symbol" charset="2"/>
                <a:cs typeface="Symbol" charset="2"/>
              </a:rPr>
              <a:t>x</a:t>
            </a:r>
            <a:r>
              <a:rPr lang="en-US" sz="2000" baseline="-25000" dirty="0" smtClean="0"/>
              <a:t>max,2pp</a:t>
            </a:r>
            <a:r>
              <a:rPr lang="en-US" sz="2000" dirty="0" smtClean="0"/>
              <a:t> to avoid additional beam losses</a:t>
            </a:r>
          </a:p>
          <a:p>
            <a:pPr marL="342900" indent="-342900">
              <a:spcAft>
                <a:spcPts val="600"/>
              </a:spcAft>
              <a:buFont typeface="Arial"/>
              <a:buChar char="•"/>
            </a:pPr>
            <a:r>
              <a:rPr lang="en-US" sz="2000" dirty="0" smtClean="0">
                <a:latin typeface="Symbol" charset="2"/>
                <a:cs typeface="Symbol" charset="2"/>
              </a:rPr>
              <a:t>x</a:t>
            </a:r>
            <a:r>
              <a:rPr lang="en-US" sz="2000" baseline="-25000" dirty="0" smtClean="0"/>
              <a:t>max</a:t>
            </a:r>
            <a:r>
              <a:rPr lang="en-US" sz="2000" baseline="-25000" dirty="0"/>
              <a:t>,</a:t>
            </a:r>
            <a:r>
              <a:rPr lang="en-US" sz="2000" baseline="-25000" dirty="0" smtClean="0"/>
              <a:t>2pp </a:t>
            </a:r>
            <a:r>
              <a:rPr lang="en-US" sz="2000" dirty="0" smtClean="0"/>
              <a:t>also determines luminosity gain from lattice alone, </a:t>
            </a:r>
            <a:br>
              <a:rPr lang="en-US" sz="2000" dirty="0" smtClean="0"/>
            </a:br>
            <a:r>
              <a:rPr lang="en-US" sz="2000" dirty="0" smtClean="0"/>
              <a:t>and additional luminosity gain from e-lenses</a:t>
            </a:r>
          </a:p>
          <a:p>
            <a:pPr marL="342900" indent="-342900">
              <a:spcAft>
                <a:spcPts val="600"/>
              </a:spcAft>
              <a:buFont typeface="Arial"/>
              <a:buChar char="•"/>
            </a:pPr>
            <a:r>
              <a:rPr lang="en-US" sz="2000" dirty="0"/>
              <a:t>d</a:t>
            </a:r>
            <a:r>
              <a:rPr lang="en-US" sz="2000" dirty="0" smtClean="0"/>
              <a:t>etermination of </a:t>
            </a:r>
            <a:r>
              <a:rPr lang="en-US" sz="2000" dirty="0">
                <a:latin typeface="Symbol" charset="2"/>
                <a:cs typeface="Symbol" charset="2"/>
              </a:rPr>
              <a:t>x</a:t>
            </a:r>
            <a:r>
              <a:rPr lang="en-US" sz="2000" baseline="-25000" dirty="0"/>
              <a:t>max,2pp</a:t>
            </a:r>
            <a:r>
              <a:rPr lang="en-US" sz="2000" dirty="0"/>
              <a:t> </a:t>
            </a:r>
            <a:r>
              <a:rPr lang="en-US" sz="2000" dirty="0" smtClean="0"/>
              <a:t>would require about 1 week of operation </a:t>
            </a:r>
            <a:br>
              <a:rPr lang="en-US" sz="2000" dirty="0" smtClean="0"/>
            </a:br>
            <a:r>
              <a:rPr lang="en-US" sz="2000" dirty="0" smtClean="0"/>
              <a:t>without lenses </a:t>
            </a:r>
            <a:r>
              <a:rPr lang="en-US" sz="1800" dirty="0" smtClean="0"/>
              <a:t>(not done for fear of luminosity loss, only 11-week run)</a:t>
            </a:r>
          </a:p>
          <a:p>
            <a:pPr marL="342900" indent="-342900">
              <a:spcAft>
                <a:spcPts val="600"/>
              </a:spcAft>
              <a:buFont typeface="Arial"/>
              <a:buChar char="•"/>
            </a:pPr>
            <a:r>
              <a:rPr lang="en-US" sz="2000" dirty="0" smtClean="0"/>
              <a:t>Need to estimate </a:t>
            </a:r>
            <a:r>
              <a:rPr lang="en-US" sz="2000" dirty="0">
                <a:latin typeface="Symbol" charset="2"/>
                <a:cs typeface="Symbol" charset="2"/>
              </a:rPr>
              <a:t>x</a:t>
            </a:r>
            <a:r>
              <a:rPr lang="en-US" sz="2000" baseline="-25000" dirty="0"/>
              <a:t>max,2pp</a:t>
            </a:r>
            <a:r>
              <a:rPr lang="en-US" sz="2000" dirty="0"/>
              <a:t> </a:t>
            </a:r>
            <a:r>
              <a:rPr lang="en-US" sz="2000" dirty="0" smtClean="0"/>
              <a:t>from available data (still in progress)</a:t>
            </a:r>
            <a:endParaRPr lang="en-US" dirty="0" smtClean="0"/>
          </a:p>
        </p:txBody>
      </p:sp>
    </p:spTree>
    <p:extLst>
      <p:ext uri="{BB962C8B-B14F-4D97-AF65-F5344CB8AC3E}">
        <p14:creationId xmlns:p14="http://schemas.microsoft.com/office/powerpoint/2010/main" val="31074660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888"/>
            <a:ext cx="4495799" cy="337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947017"/>
            <a:ext cx="4724400" cy="35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8600" y="4503003"/>
            <a:ext cx="8294491" cy="830997"/>
          </a:xfrm>
          <a:prstGeom prst="rect">
            <a:avLst/>
          </a:prstGeom>
          <a:noFill/>
        </p:spPr>
        <p:txBody>
          <a:bodyPr wrap="none" rtlCol="0">
            <a:spAutoFit/>
          </a:bodyPr>
          <a:lstStyle/>
          <a:p>
            <a:pPr algn="l"/>
            <a:r>
              <a:rPr lang="en-US" sz="1600" dirty="0" smtClean="0"/>
              <a:t>Notes:</a:t>
            </a:r>
          </a:p>
          <a:p>
            <a:pPr algn="l"/>
            <a:r>
              <a:rPr lang="en-US" sz="1600" dirty="0" smtClean="0"/>
              <a:t>(1) Tests with 48x48 bunches (gives larger </a:t>
            </a:r>
            <a:r>
              <a:rPr lang="en-US" sz="1600" dirty="0" smtClean="0">
                <a:latin typeface="Symbol" charset="2"/>
                <a:cs typeface="Symbol" charset="2"/>
              </a:rPr>
              <a:t>x</a:t>
            </a:r>
            <a:r>
              <a:rPr lang="en-US" sz="1600" dirty="0" smtClean="0"/>
              <a:t> due to smaller </a:t>
            </a:r>
            <a:r>
              <a:rPr lang="en-US" sz="1600" dirty="0" smtClean="0">
                <a:latin typeface="Symbol" charset="2"/>
                <a:cs typeface="Symbol" charset="2"/>
              </a:rPr>
              <a:t>e</a:t>
            </a:r>
            <a:r>
              <a:rPr lang="en-US" sz="1600" baseline="-25000" dirty="0" smtClean="0"/>
              <a:t>n</a:t>
            </a:r>
            <a:r>
              <a:rPr lang="en-US" sz="1600" dirty="0" smtClean="0"/>
              <a:t>) – all but case 1 (ops store)</a:t>
            </a:r>
          </a:p>
          <a:p>
            <a:r>
              <a:rPr lang="en-US" sz="1600" dirty="0" smtClean="0"/>
              <a:t>(2) Use IPM for </a:t>
            </a:r>
            <a:r>
              <a:rPr lang="en-US" sz="1600" dirty="0" smtClean="0">
                <a:latin typeface="Symbol" charset="2"/>
                <a:cs typeface="Symbol" charset="2"/>
              </a:rPr>
              <a:t>e</a:t>
            </a:r>
            <a:r>
              <a:rPr lang="en-US" sz="1600" baseline="-25000" dirty="0" smtClean="0"/>
              <a:t>n </a:t>
            </a:r>
            <a:r>
              <a:rPr lang="en-US" sz="1600" dirty="0" smtClean="0"/>
              <a:t>(reports ~20% less than ZDC calculated </a:t>
            </a:r>
            <a:r>
              <a:rPr lang="en-US" sz="1600" dirty="0" smtClean="0">
                <a:latin typeface="Symbol" charset="2"/>
                <a:cs typeface="Symbol" charset="2"/>
              </a:rPr>
              <a:t>e</a:t>
            </a:r>
            <a:r>
              <a:rPr lang="en-US" sz="1600" baseline="-25000" dirty="0" smtClean="0"/>
              <a:t>n</a:t>
            </a:r>
            <a:r>
              <a:rPr lang="en-US" sz="1600" dirty="0" smtClean="0"/>
              <a:t>) – monitors emittance blow</a:t>
            </a:r>
          </a:p>
        </p:txBody>
      </p:sp>
      <p:sp>
        <p:nvSpPr>
          <p:cNvPr id="10" name="TextBox 9"/>
          <p:cNvSpPr txBox="1"/>
          <p:nvPr/>
        </p:nvSpPr>
        <p:spPr>
          <a:xfrm>
            <a:off x="294480" y="5417403"/>
            <a:ext cx="8339593" cy="830997"/>
          </a:xfrm>
          <a:prstGeom prst="rect">
            <a:avLst/>
          </a:prstGeom>
          <a:noFill/>
        </p:spPr>
        <p:txBody>
          <a:bodyPr wrap="none" rtlCol="0">
            <a:spAutoFit/>
          </a:bodyPr>
          <a:lstStyle/>
          <a:p>
            <a:pPr algn="l"/>
            <a:r>
              <a:rPr lang="en-US" dirty="0" smtClean="0">
                <a:solidFill>
                  <a:schemeClr val="accent6"/>
                </a:solidFill>
              </a:rPr>
              <a:t>Limit without e-lens: case 6 – emittance blow-up</a:t>
            </a:r>
          </a:p>
          <a:p>
            <a:pPr algn="l"/>
            <a:r>
              <a:rPr lang="en-US" dirty="0" smtClean="0">
                <a:solidFill>
                  <a:schemeClr val="accent6"/>
                </a:solidFill>
              </a:rPr>
              <a:t>Limit with      e-lens: not found – not enough </a:t>
            </a:r>
            <a:r>
              <a:rPr lang="en-US" i="1" dirty="0" smtClean="0">
                <a:solidFill>
                  <a:schemeClr val="accent6"/>
                </a:solidFill>
              </a:rPr>
              <a:t>N</a:t>
            </a:r>
            <a:r>
              <a:rPr lang="en-US" baseline="-25000" dirty="0" smtClean="0">
                <a:solidFill>
                  <a:schemeClr val="accent6"/>
                </a:solidFill>
              </a:rPr>
              <a:t>b</a:t>
            </a:r>
            <a:r>
              <a:rPr lang="en-US" dirty="0" smtClean="0">
                <a:solidFill>
                  <a:schemeClr val="accent6"/>
                </a:solidFill>
              </a:rPr>
              <a:t>/</a:t>
            </a:r>
            <a:r>
              <a:rPr lang="en-US" dirty="0" smtClean="0">
                <a:solidFill>
                  <a:schemeClr val="accent6"/>
                </a:solidFill>
                <a:latin typeface="Symbol" charset="2"/>
                <a:cs typeface="Symbol" charset="2"/>
              </a:rPr>
              <a:t>e</a:t>
            </a:r>
            <a:r>
              <a:rPr lang="en-US" baseline="-25000" dirty="0" smtClean="0">
                <a:solidFill>
                  <a:schemeClr val="accent6"/>
                </a:solidFill>
              </a:rPr>
              <a:t>n</a:t>
            </a:r>
            <a:r>
              <a:rPr lang="en-US" dirty="0" smtClean="0">
                <a:solidFill>
                  <a:schemeClr val="accent6"/>
                </a:solidFill>
              </a:rPr>
              <a:t> from AGS</a:t>
            </a:r>
          </a:p>
        </p:txBody>
      </p:sp>
      <p:sp>
        <p:nvSpPr>
          <p:cNvPr id="4" name="Title 1"/>
          <p:cNvSpPr txBox="1">
            <a:spLocks/>
          </p:cNvSpPr>
          <p:nvPr/>
        </p:nvSpPr>
        <p:spPr bwMode="auto">
          <a:xfrm>
            <a:off x="152400" y="304800"/>
            <a:ext cx="88392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r>
              <a:rPr lang="en-US" dirty="0" smtClean="0"/>
              <a:t>Max beam-beam parameter with and w/o e-lens in APEX</a:t>
            </a:r>
            <a:br>
              <a:rPr lang="en-US" dirty="0" smtClean="0"/>
            </a:br>
            <a:r>
              <a:rPr lang="en-US" b="0" dirty="0" smtClean="0"/>
              <a:t>(preliminary analysis X. Gu)</a:t>
            </a:r>
            <a:endParaRPr lang="en-US" sz="2000" b="0" dirty="0"/>
          </a:p>
        </p:txBody>
      </p:sp>
    </p:spTree>
    <p:extLst>
      <p:ext uri="{BB962C8B-B14F-4D97-AF65-F5344CB8AC3E}">
        <p14:creationId xmlns:p14="http://schemas.microsoft.com/office/powerpoint/2010/main" val="19142190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414338"/>
          </a:xfrm>
        </p:spPr>
        <p:txBody>
          <a:bodyPr/>
          <a:lstStyle/>
          <a:p>
            <a:r>
              <a:rPr lang="en-US" dirty="0" smtClean="0"/>
              <a:t>Summary       </a:t>
            </a:r>
            <a:r>
              <a:rPr lang="en-US" sz="2800" b="0" dirty="0" smtClean="0">
                <a:solidFill>
                  <a:srgbClr val="FF0000"/>
                </a:solidFill>
              </a:rPr>
              <a:t>RHIC head-on beam-beam compensation</a:t>
            </a:r>
            <a:endParaRPr lang="en-US" sz="2800" b="0" dirty="0">
              <a:solidFill>
                <a:srgbClr val="FF0000"/>
              </a:solidFill>
            </a:endParaRPr>
          </a:p>
        </p:txBody>
      </p:sp>
      <p:sp>
        <p:nvSpPr>
          <p:cNvPr id="3" name="Content Placeholder 2"/>
          <p:cNvSpPr>
            <a:spLocks noGrp="1"/>
          </p:cNvSpPr>
          <p:nvPr>
            <p:ph idx="1"/>
          </p:nvPr>
        </p:nvSpPr>
        <p:spPr>
          <a:xfrm>
            <a:off x="152400" y="685800"/>
            <a:ext cx="8839200" cy="5562600"/>
          </a:xfrm>
        </p:spPr>
        <p:txBody>
          <a:bodyPr/>
          <a:lstStyle/>
          <a:p>
            <a:pPr marL="342900" indent="-342900">
              <a:buFont typeface="Arial"/>
              <a:buChar char="•"/>
            </a:pPr>
            <a:r>
              <a:rPr lang="en-US" dirty="0" smtClean="0"/>
              <a:t>Head-on beam-beam compensation scheme in operation in 2015,</a:t>
            </a:r>
            <a:br>
              <a:rPr lang="en-US" dirty="0" smtClean="0"/>
            </a:br>
            <a:r>
              <a:rPr lang="en-US" dirty="0" smtClean="0"/>
              <a:t>consisting of new lattice </a:t>
            </a:r>
            <a:r>
              <a:rPr lang="en-US" sz="1800" dirty="0" smtClean="0"/>
              <a:t>(RDT compensation)</a:t>
            </a:r>
            <a:r>
              <a:rPr lang="en-US" dirty="0" smtClean="0"/>
              <a:t> + e-lenses </a:t>
            </a:r>
            <a:r>
              <a:rPr lang="en-US" sz="1800" dirty="0" smtClean="0"/>
              <a:t>(</a:t>
            </a:r>
            <a:r>
              <a:rPr lang="en-US" sz="1800" i="1" dirty="0" smtClean="0">
                <a:latin typeface="Symbol" charset="2"/>
                <a:cs typeface="Symbol" charset="2"/>
              </a:rPr>
              <a:t>D</a:t>
            </a:r>
            <a:r>
              <a:rPr lang="en-US" sz="1800" i="1" dirty="0" smtClean="0"/>
              <a:t>Q</a:t>
            </a:r>
            <a:r>
              <a:rPr lang="en-US" sz="1800" dirty="0" smtClean="0"/>
              <a:t> compensation)</a:t>
            </a:r>
            <a:r>
              <a:rPr lang="en-US" dirty="0" smtClean="0"/>
              <a:t/>
            </a:r>
            <a:br>
              <a:rPr lang="en-US" dirty="0" smtClean="0"/>
            </a:br>
            <a:r>
              <a:rPr lang="en-US" dirty="0" smtClean="0"/>
              <a:t>	</a:t>
            </a:r>
            <a:r>
              <a:rPr lang="en-US" i="1" dirty="0" err="1" smtClean="0">
                <a:solidFill>
                  <a:schemeClr val="accent6"/>
                </a:solidFill>
              </a:rPr>
              <a:t>L</a:t>
            </a:r>
            <a:r>
              <a:rPr lang="en-US" i="1" baseline="-25000" dirty="0" err="1" smtClean="0">
                <a:solidFill>
                  <a:schemeClr val="accent6"/>
                </a:solidFill>
              </a:rPr>
              <a:t>peak</a:t>
            </a:r>
            <a:r>
              <a:rPr lang="en-US" dirty="0" smtClean="0">
                <a:solidFill>
                  <a:schemeClr val="accent6"/>
                </a:solidFill>
              </a:rPr>
              <a:t> +150%     </a:t>
            </a:r>
            <a:r>
              <a:rPr lang="en-US" i="1" dirty="0" err="1" smtClean="0">
                <a:solidFill>
                  <a:schemeClr val="accent6"/>
                </a:solidFill>
              </a:rPr>
              <a:t>L</a:t>
            </a:r>
            <a:r>
              <a:rPr lang="en-US" i="1" baseline="-25000" dirty="0" err="1" smtClean="0">
                <a:solidFill>
                  <a:schemeClr val="accent6"/>
                </a:solidFill>
              </a:rPr>
              <a:t>avg</a:t>
            </a:r>
            <a:r>
              <a:rPr lang="en-US" dirty="0" smtClean="0">
                <a:solidFill>
                  <a:schemeClr val="accent6"/>
                </a:solidFill>
              </a:rPr>
              <a:t> +90%     </a:t>
            </a:r>
            <a:r>
              <a:rPr lang="en-US" i="1" dirty="0" err="1" smtClean="0">
                <a:solidFill>
                  <a:schemeClr val="accent6"/>
                </a:solidFill>
              </a:rPr>
              <a:t>L</a:t>
            </a:r>
            <a:r>
              <a:rPr lang="en-US" i="1" baseline="-25000" dirty="0" err="1" smtClean="0">
                <a:solidFill>
                  <a:schemeClr val="accent6"/>
                </a:solidFill>
              </a:rPr>
              <a:t>week</a:t>
            </a:r>
            <a:r>
              <a:rPr lang="en-US" dirty="0" smtClean="0">
                <a:solidFill>
                  <a:schemeClr val="accent6"/>
                </a:solidFill>
              </a:rPr>
              <a:t> +170% </a:t>
            </a:r>
          </a:p>
          <a:p>
            <a:pPr marL="342900" indent="-342900">
              <a:buFont typeface="Arial"/>
              <a:buChar char="•"/>
            </a:pPr>
            <a:r>
              <a:rPr lang="en-US" dirty="0" smtClean="0"/>
              <a:t>e-lens creates beam-beam tune spread without additional emittance growth, and small additional loss rate </a:t>
            </a:r>
            <a:r>
              <a:rPr lang="en-US" dirty="0"/>
              <a:t>(1−2%/h) </a:t>
            </a:r>
            <a:endParaRPr lang="en-US" dirty="0" smtClean="0"/>
          </a:p>
          <a:p>
            <a:pPr marL="342900" indent="-342900">
              <a:buFont typeface="Arial"/>
              <a:buChar char="•"/>
            </a:pPr>
            <a:r>
              <a:rPr lang="en-US" dirty="0"/>
              <a:t>e</a:t>
            </a:r>
            <a:r>
              <a:rPr lang="en-US" dirty="0" smtClean="0"/>
              <a:t>-lenses turned on before going into collision to prevent emittance growth, </a:t>
            </a:r>
            <a:br>
              <a:rPr lang="en-US" dirty="0" smtClean="0"/>
            </a:br>
            <a:r>
              <a:rPr lang="en-US" dirty="0" smtClean="0"/>
              <a:t>turned off gradually after ~1 h</a:t>
            </a:r>
          </a:p>
          <a:p>
            <a:pPr marL="342900" indent="-342900">
              <a:buFont typeface="Arial"/>
              <a:buChar char="•"/>
            </a:pPr>
            <a:r>
              <a:rPr lang="en-US" dirty="0" smtClean="0"/>
              <a:t>Higher </a:t>
            </a:r>
            <a:r>
              <a:rPr lang="en-US" dirty="0" smtClean="0">
                <a:latin typeface="Symbol" charset="2"/>
                <a:cs typeface="Symbol" charset="2"/>
              </a:rPr>
              <a:t>x</a:t>
            </a:r>
            <a:r>
              <a:rPr lang="en-US" dirty="0" smtClean="0"/>
              <a:t>/IP possible, presently constrained by injectors</a:t>
            </a:r>
            <a:br>
              <a:rPr lang="en-US" dirty="0" smtClean="0"/>
            </a:br>
            <a:r>
              <a:rPr lang="en-US" sz="1600" dirty="0" smtClean="0"/>
              <a:t>(potential for ~2× </a:t>
            </a:r>
            <a:r>
              <a:rPr lang="en-US" sz="1600" i="1" dirty="0" smtClean="0"/>
              <a:t>L</a:t>
            </a:r>
            <a:r>
              <a:rPr lang="en-US" sz="1600" dirty="0" smtClean="0"/>
              <a:t> in future runs)</a:t>
            </a:r>
            <a:r>
              <a:rPr lang="en-US" sz="1800" dirty="0" smtClean="0"/>
              <a:t> </a:t>
            </a:r>
          </a:p>
          <a:p>
            <a:pPr marL="342900" indent="-342900">
              <a:buFont typeface="Arial"/>
              <a:buChar char="•"/>
            </a:pPr>
            <a:endParaRPr lang="en-US" dirty="0"/>
          </a:p>
        </p:txBody>
      </p:sp>
      <p:pic>
        <p:nvPicPr>
          <p:cNvPr id="4" name="Picture 3" descr="E-lens-BTF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543044"/>
            <a:ext cx="4267201" cy="3314956"/>
          </a:xfrm>
          <a:prstGeom prst="rect">
            <a:avLst/>
          </a:prstGeom>
        </p:spPr>
      </p:pic>
      <p:pic>
        <p:nvPicPr>
          <p:cNvPr id="5" name="Picture 4" descr="100GeV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8" y="3733800"/>
            <a:ext cx="4311142" cy="3124201"/>
          </a:xfrm>
          <a:prstGeom prst="rect">
            <a:avLst/>
          </a:prstGeom>
        </p:spPr>
      </p:pic>
      <p:sp>
        <p:nvSpPr>
          <p:cNvPr id="6" name="Rectangle 5"/>
          <p:cNvSpPr/>
          <p:nvPr/>
        </p:nvSpPr>
        <p:spPr bwMode="auto">
          <a:xfrm>
            <a:off x="0" y="6324600"/>
            <a:ext cx="609600" cy="533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74696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3</a:t>
            </a:fld>
            <a:endParaRPr lang="en-US" altLang="zh-CN" sz="1200"/>
          </a:p>
        </p:txBody>
      </p:sp>
      <p:pic>
        <p:nvPicPr>
          <p:cNvPr id="5" name="Picture 2" descr="C:\Users\xgu\Dropbox\Elens Layout\Final - Building Steps\Final - Building Steps\CAD_eLens_Illustration_Final_Build_7_Vacu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2" y="760698"/>
            <a:ext cx="8623718" cy="50305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5402759"/>
            <a:ext cx="7924800" cy="769441"/>
          </a:xfrm>
          <a:prstGeom prst="rect">
            <a:avLst/>
          </a:prstGeom>
        </p:spPr>
        <p:txBody>
          <a:bodyPr wrap="square">
            <a:spAutoFit/>
          </a:bodyPr>
          <a:lstStyle/>
          <a:p>
            <a:r>
              <a:rPr lang="en-US" altLang="zh-CN" dirty="0">
                <a:solidFill>
                  <a:srgbClr val="0000E7"/>
                </a:solidFill>
                <a:cs typeface="Helvetica"/>
              </a:rPr>
              <a:t>1 Anode-Beam </a:t>
            </a:r>
            <a:r>
              <a:rPr lang="en-US" altLang="zh-CN" dirty="0" smtClean="0">
                <a:solidFill>
                  <a:srgbClr val="0000E7"/>
                </a:solidFill>
                <a:cs typeface="Helvetica"/>
              </a:rPr>
              <a:t>Current                  </a:t>
            </a:r>
            <a:r>
              <a:rPr lang="en-US" altLang="zh-CN" dirty="0">
                <a:solidFill>
                  <a:srgbClr val="0000E7"/>
                </a:solidFill>
                <a:cs typeface="Helvetica"/>
              </a:rPr>
              <a:t>3 Collector-Beam </a:t>
            </a:r>
            <a:r>
              <a:rPr lang="en-US" altLang="zh-CN" dirty="0" smtClean="0">
                <a:solidFill>
                  <a:srgbClr val="0000E7"/>
                </a:solidFill>
                <a:cs typeface="Helvetica"/>
              </a:rPr>
              <a:t>Power</a:t>
            </a:r>
            <a:endParaRPr lang="en-US" altLang="zh-CN" dirty="0">
              <a:solidFill>
                <a:srgbClr val="0000E7"/>
              </a:solidFill>
              <a:cs typeface="Helvetica"/>
            </a:endParaRPr>
          </a:p>
          <a:p>
            <a:r>
              <a:rPr lang="en-US" dirty="0" smtClean="0">
                <a:solidFill>
                  <a:srgbClr val="0000E7"/>
                </a:solidFill>
                <a:latin typeface="+mn-lt"/>
                <a:cs typeface="Helvetica"/>
              </a:rPr>
              <a:t>2 Bias-Beam Energy                      </a:t>
            </a:r>
            <a:r>
              <a:rPr lang="en-US" altLang="zh-CN" dirty="0" smtClean="0">
                <a:solidFill>
                  <a:srgbClr val="0000E7"/>
                </a:solidFill>
                <a:cs typeface="Helvetica"/>
              </a:rPr>
              <a:t>4 </a:t>
            </a:r>
            <a:r>
              <a:rPr lang="en-US" altLang="zh-CN" dirty="0">
                <a:solidFill>
                  <a:srgbClr val="0000E7"/>
                </a:solidFill>
                <a:cs typeface="Helvetica"/>
              </a:rPr>
              <a:t>GS1-Beam </a:t>
            </a:r>
            <a:r>
              <a:rPr lang="en-US" altLang="zh-CN" dirty="0" smtClean="0">
                <a:solidFill>
                  <a:srgbClr val="0000E7"/>
                </a:solidFill>
                <a:cs typeface="Helvetica"/>
              </a:rPr>
              <a:t>Size</a:t>
            </a:r>
            <a:endParaRPr lang="en-US" altLang="zh-CN" dirty="0">
              <a:solidFill>
                <a:srgbClr val="0000E7"/>
              </a:solidFill>
              <a:cs typeface="Helvetica"/>
            </a:endParaRPr>
          </a:p>
        </p:txBody>
      </p:sp>
      <p:sp>
        <p:nvSpPr>
          <p:cNvPr id="9" name="Title 1"/>
          <p:cNvSpPr>
            <a:spLocks noGrp="1"/>
          </p:cNvSpPr>
          <p:nvPr>
            <p:ph type="title"/>
          </p:nvPr>
        </p:nvSpPr>
        <p:spPr/>
        <p:txBody>
          <a:bodyPr/>
          <a:lstStyle/>
          <a:p>
            <a:r>
              <a:rPr lang="en-US" dirty="0" smtClean="0"/>
              <a:t>RHIC electron lens -- Layout</a:t>
            </a:r>
            <a:endParaRPr lang="en-US" dirty="0"/>
          </a:p>
        </p:txBody>
      </p:sp>
    </p:spTree>
    <p:extLst>
      <p:ext uri="{BB962C8B-B14F-4D97-AF65-F5344CB8AC3E}">
        <p14:creationId xmlns:p14="http://schemas.microsoft.com/office/powerpoint/2010/main" val="11060956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579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a:r>
              <a:rPr lang="en-US" altLang="zh-CN" sz="1800" dirty="0" smtClean="0"/>
              <a:t>APEX 03/11/2015                                           </a:t>
            </a:r>
            <a:r>
              <a:rPr lang="en-US" altLang="zh-CN" sz="2000" b="0" dirty="0" smtClean="0">
                <a:solidFill>
                  <a:srgbClr val="FF0000"/>
                </a:solidFill>
              </a:rPr>
              <a:t>Tune shift from e-lenses (X. Gu)</a:t>
            </a:r>
            <a:endParaRPr lang="zh-CN" altLang="en-US" sz="1800" b="0" dirty="0" smtClean="0">
              <a:solidFill>
                <a:srgbClr val="FF0000"/>
              </a:solidFill>
            </a:endParaRPr>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31</a:t>
            </a:fld>
            <a:endParaRPr lang="en-US" altLang="zh-CN" sz="120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19200"/>
            <a:ext cx="434848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4953000"/>
            <a:ext cx="4572000" cy="307777"/>
          </a:xfrm>
          <a:prstGeom prst="rect">
            <a:avLst/>
          </a:prstGeom>
        </p:spPr>
        <p:txBody>
          <a:bodyPr>
            <a:spAutoFit/>
          </a:bodyPr>
          <a:lstStyle/>
          <a:p>
            <a:r>
              <a:rPr lang="en-US" sz="1400" dirty="0">
                <a:solidFill>
                  <a:srgbClr val="FF0000"/>
                </a:solidFill>
              </a:rPr>
              <a:t>0.89E-3</a:t>
            </a:r>
            <a:r>
              <a:rPr lang="en-US" sz="1400" dirty="0"/>
              <a:t> for yellow, and 0.86E-3 for blue</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99989"/>
            <a:ext cx="4328006" cy="360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7043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a:r>
              <a:rPr lang="en-US" altLang="zh-CN" sz="1800" dirty="0" smtClean="0"/>
              <a:t>Tune shift as function of e-beam current (X. Gu)</a:t>
            </a:r>
            <a:endParaRPr lang="zh-CN" altLang="en-US" sz="18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32</a:t>
            </a:fld>
            <a:endParaRPr lang="en-US" altLang="zh-CN" sz="12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4170"/>
            <a:ext cx="6726408" cy="463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34200" y="1066800"/>
            <a:ext cx="1524000" cy="1754326"/>
          </a:xfrm>
          <a:prstGeom prst="rect">
            <a:avLst/>
          </a:prstGeom>
        </p:spPr>
        <p:txBody>
          <a:bodyPr wrap="square">
            <a:spAutoFit/>
          </a:bodyPr>
          <a:lstStyle/>
          <a:p>
            <a:r>
              <a:rPr lang="en-US" sz="1200" dirty="0" smtClean="0">
                <a:solidFill>
                  <a:srgbClr val="00B050"/>
                </a:solidFill>
              </a:rPr>
              <a:t>0.00203</a:t>
            </a:r>
          </a:p>
          <a:p>
            <a:endParaRPr lang="en-US" sz="1200" dirty="0">
              <a:solidFill>
                <a:srgbClr val="00B050"/>
              </a:solidFill>
            </a:endParaRPr>
          </a:p>
          <a:p>
            <a:r>
              <a:rPr lang="en-US" sz="1200" dirty="0" smtClean="0">
                <a:solidFill>
                  <a:srgbClr val="00B050"/>
                </a:solidFill>
              </a:rPr>
              <a:t>0.00171</a:t>
            </a:r>
          </a:p>
          <a:p>
            <a:endParaRPr lang="en-US" sz="1200" dirty="0">
              <a:solidFill>
                <a:srgbClr val="00B050"/>
              </a:solidFill>
            </a:endParaRPr>
          </a:p>
          <a:p>
            <a:r>
              <a:rPr lang="en-US" sz="1200" dirty="0" smtClean="0">
                <a:solidFill>
                  <a:srgbClr val="00B050"/>
                </a:solidFill>
              </a:rPr>
              <a:t>0.00145</a:t>
            </a:r>
          </a:p>
          <a:p>
            <a:endParaRPr lang="en-US" sz="1200" dirty="0">
              <a:solidFill>
                <a:srgbClr val="00B050"/>
              </a:solidFill>
            </a:endParaRPr>
          </a:p>
          <a:p>
            <a:r>
              <a:rPr lang="en-US" sz="1200" dirty="0" smtClean="0">
                <a:solidFill>
                  <a:srgbClr val="00B050"/>
                </a:solidFill>
              </a:rPr>
              <a:t>0.00125</a:t>
            </a:r>
          </a:p>
          <a:p>
            <a:endParaRPr lang="en-US" sz="1200" dirty="0">
              <a:solidFill>
                <a:srgbClr val="00B050"/>
              </a:solidFill>
            </a:endParaRPr>
          </a:p>
          <a:p>
            <a:r>
              <a:rPr lang="en-US" sz="1200" dirty="0" smtClean="0">
                <a:solidFill>
                  <a:srgbClr val="00B050"/>
                </a:solidFill>
              </a:rPr>
              <a:t>Per / 100 mA </a:t>
            </a:r>
            <a:endParaRPr lang="en-US" sz="1200" dirty="0">
              <a:solidFill>
                <a:srgbClr val="00B050"/>
              </a:solidFill>
            </a:endParaRPr>
          </a:p>
        </p:txBody>
      </p:sp>
    </p:spTree>
    <p:extLst>
      <p:ext uri="{BB962C8B-B14F-4D97-AF65-F5344CB8AC3E}">
        <p14:creationId xmlns:p14="http://schemas.microsoft.com/office/powerpoint/2010/main" val="28431661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a:r>
              <a:rPr lang="en-US" sz="2000" dirty="0"/>
              <a:t>Max beam-beam parameter with and w/o e-lens in </a:t>
            </a:r>
            <a:r>
              <a:rPr lang="en-US" sz="2000" dirty="0" smtClean="0"/>
              <a:t>APEX</a:t>
            </a:r>
            <a:endParaRPr lang="zh-CN" altLang="en-US" sz="20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33</a:t>
            </a:fld>
            <a:endParaRPr lang="en-US" altLang="zh-CN" sz="12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5375"/>
            <a:ext cx="8604496"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3810000"/>
            <a:ext cx="7918696" cy="923330"/>
          </a:xfrm>
          <a:prstGeom prst="rect">
            <a:avLst/>
          </a:prstGeom>
        </p:spPr>
        <p:txBody>
          <a:bodyPr wrap="square">
            <a:spAutoFit/>
          </a:bodyPr>
          <a:lstStyle/>
          <a:p>
            <a:r>
              <a:rPr lang="en-US" sz="1800" dirty="0">
                <a:solidFill>
                  <a:srgbClr val="0000FF"/>
                </a:solidFill>
              </a:rPr>
              <a:t>*Mark: no e-lens, same injection intensity</a:t>
            </a:r>
            <a:r>
              <a:rPr lang="en-US" sz="1800" dirty="0" smtClean="0">
                <a:solidFill>
                  <a:srgbClr val="0000FF"/>
                </a:solidFill>
              </a:rPr>
              <a:t>, y </a:t>
            </a:r>
            <a:r>
              <a:rPr lang="en-US" sz="1800" dirty="0">
                <a:solidFill>
                  <a:srgbClr val="0000FF"/>
                </a:solidFill>
              </a:rPr>
              <a:t>emittance blow </a:t>
            </a:r>
            <a:r>
              <a:rPr lang="en-US" sz="1800" dirty="0" smtClean="0">
                <a:solidFill>
                  <a:srgbClr val="0000FF"/>
                </a:solidFill>
              </a:rPr>
              <a:t>up</a:t>
            </a:r>
          </a:p>
          <a:p>
            <a:r>
              <a:rPr lang="en-US" sz="1800" dirty="0" smtClean="0">
                <a:solidFill>
                  <a:srgbClr val="0000FF"/>
                </a:solidFill>
              </a:rPr>
              <a:t>Calculated </a:t>
            </a:r>
            <a:r>
              <a:rPr lang="en-US" sz="1800" dirty="0">
                <a:solidFill>
                  <a:srgbClr val="0000FF"/>
                </a:solidFill>
              </a:rPr>
              <a:t>with average intensity per bunch and average IPM </a:t>
            </a:r>
            <a:r>
              <a:rPr lang="en-US" sz="1800" dirty="0" smtClean="0">
                <a:solidFill>
                  <a:srgbClr val="0000FF"/>
                </a:solidFill>
              </a:rPr>
              <a:t>emittance</a:t>
            </a:r>
          </a:p>
          <a:p>
            <a:r>
              <a:rPr lang="en-US" sz="1800" dirty="0" smtClean="0">
                <a:solidFill>
                  <a:srgbClr val="0000FF"/>
                </a:solidFill>
              </a:rPr>
              <a:t>No </a:t>
            </a:r>
            <a:r>
              <a:rPr lang="en-US" sz="1800" dirty="0">
                <a:solidFill>
                  <a:srgbClr val="0000FF"/>
                </a:solidFill>
              </a:rPr>
              <a:t>emittance blow-up when going into for any of the stores with the e-lenses</a:t>
            </a:r>
          </a:p>
        </p:txBody>
      </p:sp>
      <mc:AlternateContent xmlns:mc="http://schemas.openxmlformats.org/markup-compatibility/2006" xmlns:a14="http://schemas.microsoft.com/office/drawing/2010/main">
        <mc:Choice Requires="a14">
          <p:sp>
            <p:nvSpPr>
              <p:cNvPr id="6" name="Rectangle 5"/>
              <p:cNvSpPr/>
              <p:nvPr/>
            </p:nvSpPr>
            <p:spPr>
              <a:xfrm>
                <a:off x="152400" y="5124271"/>
                <a:ext cx="8604496" cy="1200329"/>
              </a:xfrm>
              <a:prstGeom prst="rect">
                <a:avLst/>
              </a:prstGeom>
            </p:spPr>
            <p:txBody>
              <a:bodyPr wrap="square">
                <a:spAutoFit/>
              </a:bodyPr>
              <a:lstStyle/>
              <a:p>
                <a:r>
                  <a:rPr lang="en-US" sz="1800" dirty="0" smtClean="0">
                    <a:solidFill>
                      <a:srgbClr val="0000FF"/>
                    </a:solidFill>
                  </a:rPr>
                  <a:t>Tune scan with e-lens, with IP6 and IP8, blue </a:t>
                </a:r>
                <a:r>
                  <a:rPr lang="en-US" sz="1800" dirty="0">
                    <a:solidFill>
                      <a:srgbClr val="0000FF"/>
                    </a:solidFill>
                  </a:rPr>
                  <a:t>/IP = 14.8, yellow /IP = 12.6: </a:t>
                </a:r>
              </a:p>
              <a:p>
                <a:r>
                  <a:rPr lang="en-US" sz="1800" dirty="0">
                    <a:solidFill>
                      <a:srgbClr val="0000FF"/>
                    </a:solidFill>
                  </a:rPr>
                  <a:t>Moving up tunes even 0.0005 will cause Blue beam decay increase. Moving tunes down 0.003, we observed </a:t>
                </a:r>
                <a:r>
                  <a:rPr lang="en-US" sz="1800" dirty="0" err="1">
                    <a:solidFill>
                      <a:srgbClr val="0000FF"/>
                    </a:solidFill>
                  </a:rPr>
                  <a:t>emittance</a:t>
                </a:r>
                <a:r>
                  <a:rPr lang="en-US" sz="1800" dirty="0">
                    <a:solidFill>
                      <a:srgbClr val="0000FF"/>
                    </a:solidFill>
                  </a:rPr>
                  <a:t> blow-up only in Blue ring. At that point, </a:t>
                </a:r>
                <a:r>
                  <a:rPr lang="en-US" sz="1800" dirty="0" err="1">
                    <a:solidFill>
                      <a:srgbClr val="0000FF"/>
                    </a:solidFill>
                  </a:rPr>
                  <a:t>Qy</a:t>
                </a:r>
                <a:r>
                  <a:rPr lang="en-US" sz="1800" dirty="0">
                    <a:solidFill>
                      <a:srgbClr val="0000FF"/>
                    </a:solidFill>
                  </a:rPr>
                  <a:t> from </a:t>
                </a:r>
                <a:r>
                  <a:rPr lang="en-US" sz="1800" dirty="0" err="1">
                    <a:solidFill>
                      <a:srgbClr val="0000FF"/>
                    </a:solidFill>
                  </a:rPr>
                  <a:t>schottky</a:t>
                </a:r>
                <a:r>
                  <a:rPr lang="en-US" sz="1800" dirty="0">
                    <a:solidFill>
                      <a:srgbClr val="0000FF"/>
                    </a:solidFill>
                  </a:rPr>
                  <a:t> was 0.681, which is similar to that from without BB compensation.</a:t>
                </a:r>
              </a:p>
            </p:txBody>
          </p:sp>
        </mc:Choice>
        <mc:Fallback xmlns="">
          <p:sp>
            <p:nvSpPr>
              <p:cNvPr id="6" name="Rectangle 5"/>
              <p:cNvSpPr>
                <a:spLocks noRot="1" noChangeAspect="1" noMove="1" noResize="1" noEditPoints="1" noAdjustHandles="1" noChangeArrowheads="1" noChangeShapeType="1" noTextEdit="1"/>
              </p:cNvSpPr>
              <p:nvPr/>
            </p:nvSpPr>
            <p:spPr>
              <a:xfrm>
                <a:off x="152400" y="5124271"/>
                <a:ext cx="8604496" cy="120032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26018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4</a:t>
            </a:fld>
            <a:endParaRPr lang="en-US" altLang="zh-CN" sz="1200"/>
          </a:p>
        </p:txBody>
      </p:sp>
      <p:sp>
        <p:nvSpPr>
          <p:cNvPr id="5" name="Title 1"/>
          <p:cNvSpPr>
            <a:spLocks noGrp="1"/>
          </p:cNvSpPr>
          <p:nvPr>
            <p:ph type="title"/>
          </p:nvPr>
        </p:nvSpPr>
        <p:spPr/>
        <p:txBody>
          <a:bodyPr/>
          <a:lstStyle/>
          <a:p>
            <a:r>
              <a:rPr lang="en-US" dirty="0" smtClean="0"/>
              <a:t>RHIC electron lens – </a:t>
            </a:r>
            <a:r>
              <a:rPr lang="en-US" dirty="0"/>
              <a:t>O</a:t>
            </a:r>
            <a:r>
              <a:rPr lang="en-US" altLang="zh-CN" dirty="0" smtClean="0"/>
              <a:t>perating </a:t>
            </a:r>
            <a:r>
              <a:rPr lang="en-US" altLang="zh-CN" dirty="0"/>
              <a:t>P</a:t>
            </a:r>
            <a:r>
              <a:rPr lang="en-US" altLang="zh-CN" dirty="0" smtClean="0"/>
              <a:t>arameters</a:t>
            </a:r>
            <a:endParaRPr lang="en-US" dirty="0"/>
          </a:p>
        </p:txBody>
      </p:sp>
      <p:pic>
        <p:nvPicPr>
          <p:cNvPr id="2" name="Picture 1"/>
          <p:cNvPicPr>
            <a:picLocks noChangeAspect="1"/>
          </p:cNvPicPr>
          <p:nvPr/>
        </p:nvPicPr>
        <p:blipFill>
          <a:blip r:embed="rId3"/>
          <a:stretch>
            <a:fillRect/>
          </a:stretch>
        </p:blipFill>
        <p:spPr>
          <a:xfrm>
            <a:off x="381000" y="857158"/>
            <a:ext cx="8534400" cy="5315042"/>
          </a:xfrm>
          <a:prstGeom prst="rect">
            <a:avLst/>
          </a:prstGeom>
        </p:spPr>
      </p:pic>
      <p:sp>
        <p:nvSpPr>
          <p:cNvPr id="3" name="Rounded Rectangle 2"/>
          <p:cNvSpPr/>
          <p:nvPr/>
        </p:nvSpPr>
        <p:spPr>
          <a:xfrm>
            <a:off x="5791200" y="4038600"/>
            <a:ext cx="1447800" cy="5334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Rounded Rectangle 6"/>
          <p:cNvSpPr/>
          <p:nvPr/>
        </p:nvSpPr>
        <p:spPr>
          <a:xfrm>
            <a:off x="3962400" y="4724400"/>
            <a:ext cx="1371600" cy="3048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Rounded Rectangle 8"/>
          <p:cNvSpPr/>
          <p:nvPr/>
        </p:nvSpPr>
        <p:spPr>
          <a:xfrm>
            <a:off x="5791200" y="4724400"/>
            <a:ext cx="1447800" cy="3048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447800" y="5512713"/>
            <a:ext cx="6049440" cy="430887"/>
          </a:xfrm>
          <a:prstGeom prst="rect">
            <a:avLst/>
          </a:prstGeom>
        </p:spPr>
        <p:txBody>
          <a:bodyPr wrap="none">
            <a:spAutoFit/>
          </a:bodyPr>
          <a:lstStyle/>
          <a:p>
            <a:r>
              <a:rPr lang="en-US" dirty="0" smtClean="0">
                <a:solidFill>
                  <a:srgbClr val="0000E7"/>
                </a:solidFill>
                <a:latin typeface="+mn-lt"/>
                <a:cs typeface="Helvetica"/>
              </a:rPr>
              <a:t> Easy to control - </a:t>
            </a:r>
            <a:r>
              <a:rPr lang="en-US" dirty="0">
                <a:solidFill>
                  <a:srgbClr val="0000E7"/>
                </a:solidFill>
                <a:latin typeface="+mn-lt"/>
                <a:cs typeface="Helvetica"/>
              </a:rPr>
              <a:t>o</a:t>
            </a:r>
            <a:r>
              <a:rPr lang="en-US" dirty="0" smtClean="0">
                <a:solidFill>
                  <a:srgbClr val="0000E7"/>
                </a:solidFill>
                <a:latin typeface="+mn-lt"/>
                <a:cs typeface="Helvetica"/>
              </a:rPr>
              <a:t>perators know how to use it.</a:t>
            </a:r>
            <a:endParaRPr lang="en-US" dirty="0">
              <a:solidFill>
                <a:srgbClr val="0000E7"/>
              </a:solidFill>
              <a:latin typeface="+mn-lt"/>
              <a:cs typeface="Helvetica"/>
            </a:endParaRPr>
          </a:p>
        </p:txBody>
      </p:sp>
    </p:spTree>
    <p:extLst>
      <p:ext uri="{BB962C8B-B14F-4D97-AF65-F5344CB8AC3E}">
        <p14:creationId xmlns:p14="http://schemas.microsoft.com/office/powerpoint/2010/main" val="25421034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dirty="0" smtClean="0"/>
              <a:t>RHIC Operation with E-lens</a:t>
            </a:r>
            <a:endParaRPr lang="zh-CN" altLang="en-US" dirty="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5</a:t>
            </a:fld>
            <a:endParaRPr lang="en-US" altLang="zh-CN" sz="1200"/>
          </a:p>
        </p:txBody>
      </p:sp>
      <p:pic>
        <p:nvPicPr>
          <p:cNvPr id="3" name="Picture 2"/>
          <p:cNvPicPr>
            <a:picLocks noChangeAspect="1"/>
          </p:cNvPicPr>
          <p:nvPr/>
        </p:nvPicPr>
        <p:blipFill>
          <a:blip r:embed="rId3"/>
          <a:stretch>
            <a:fillRect/>
          </a:stretch>
        </p:blipFill>
        <p:spPr>
          <a:xfrm>
            <a:off x="4495800" y="685800"/>
            <a:ext cx="4335421" cy="4814333"/>
          </a:xfrm>
          <a:prstGeom prst="rect">
            <a:avLst/>
          </a:prstGeom>
        </p:spPr>
      </p:pic>
      <p:pic>
        <p:nvPicPr>
          <p:cNvPr id="4" name="Picture 3"/>
          <p:cNvPicPr>
            <a:picLocks noChangeAspect="1"/>
          </p:cNvPicPr>
          <p:nvPr/>
        </p:nvPicPr>
        <p:blipFill>
          <a:blip r:embed="rId4"/>
          <a:stretch>
            <a:fillRect/>
          </a:stretch>
        </p:blipFill>
        <p:spPr>
          <a:xfrm>
            <a:off x="381000" y="685800"/>
            <a:ext cx="3886200" cy="4758612"/>
          </a:xfrm>
          <a:prstGeom prst="rect">
            <a:avLst/>
          </a:prstGeom>
        </p:spPr>
      </p:pic>
      <p:sp>
        <p:nvSpPr>
          <p:cNvPr id="8" name="Rectangle 7"/>
          <p:cNvSpPr/>
          <p:nvPr/>
        </p:nvSpPr>
        <p:spPr>
          <a:xfrm>
            <a:off x="680794" y="5410200"/>
            <a:ext cx="7045518" cy="769441"/>
          </a:xfrm>
          <a:prstGeom prst="rect">
            <a:avLst/>
          </a:prstGeom>
        </p:spPr>
        <p:txBody>
          <a:bodyPr wrap="none">
            <a:spAutoFit/>
          </a:bodyPr>
          <a:lstStyle/>
          <a:p>
            <a:pPr marL="457200" indent="-457200">
              <a:buFont typeface="+mj-lt"/>
              <a:buAutoNum type="arabicPeriod"/>
            </a:pPr>
            <a:r>
              <a:rPr lang="en-US" dirty="0" smtClean="0">
                <a:solidFill>
                  <a:srgbClr val="0000E7"/>
                </a:solidFill>
                <a:latin typeface="+mn-lt"/>
                <a:cs typeface="Helvetica"/>
              </a:rPr>
              <a:t>Turned on for every store (45~60 min.)</a:t>
            </a:r>
          </a:p>
          <a:p>
            <a:pPr marL="457200" indent="-457200">
              <a:buFont typeface="+mj-lt"/>
              <a:buAutoNum type="arabicPeriod"/>
            </a:pPr>
            <a:r>
              <a:rPr lang="en-US" dirty="0" smtClean="0">
                <a:solidFill>
                  <a:srgbClr val="FF0000"/>
                </a:solidFill>
                <a:latin typeface="+mn-lt"/>
                <a:cs typeface="Helvetica"/>
              </a:rPr>
              <a:t>High reliability</a:t>
            </a:r>
            <a:r>
              <a:rPr lang="en-US" dirty="0" smtClean="0">
                <a:solidFill>
                  <a:srgbClr val="0000E7"/>
                </a:solidFill>
                <a:latin typeface="+mn-lt"/>
                <a:cs typeface="Helvetica"/>
              </a:rPr>
              <a:t>: </a:t>
            </a:r>
            <a:r>
              <a:rPr lang="en-US" dirty="0">
                <a:solidFill>
                  <a:srgbClr val="0000E7"/>
                </a:solidFill>
                <a:latin typeface="+mn-lt"/>
                <a:cs typeface="Helvetica"/>
              </a:rPr>
              <a:t>a</a:t>
            </a:r>
            <a:r>
              <a:rPr lang="en-US" dirty="0" smtClean="0">
                <a:solidFill>
                  <a:srgbClr val="0000E7"/>
                </a:solidFill>
                <a:latin typeface="+mn-lt"/>
                <a:cs typeface="Helvetica"/>
              </a:rPr>
              <a:t>vailable for all stores after running</a:t>
            </a:r>
            <a:endParaRPr lang="en-US" dirty="0">
              <a:solidFill>
                <a:srgbClr val="0000E7"/>
              </a:solidFill>
              <a:latin typeface="+mn-lt"/>
              <a:cs typeface="Helvetica"/>
            </a:endParaRPr>
          </a:p>
        </p:txBody>
      </p:sp>
      <p:sp>
        <p:nvSpPr>
          <p:cNvPr id="9" name="Rectangle 8"/>
          <p:cNvSpPr/>
          <p:nvPr/>
        </p:nvSpPr>
        <p:spPr>
          <a:xfrm>
            <a:off x="2286000" y="990600"/>
            <a:ext cx="1775471" cy="369332"/>
          </a:xfrm>
          <a:prstGeom prst="rect">
            <a:avLst/>
          </a:prstGeom>
        </p:spPr>
        <p:txBody>
          <a:bodyPr wrap="none">
            <a:spAutoFit/>
          </a:bodyPr>
          <a:lstStyle/>
          <a:p>
            <a:r>
              <a:rPr lang="en-US" sz="1800" dirty="0" smtClean="0">
                <a:solidFill>
                  <a:srgbClr val="0000E7"/>
                </a:solidFill>
                <a:latin typeface="+mn-lt"/>
                <a:cs typeface="Helvetica"/>
              </a:rPr>
              <a:t>E-beam current</a:t>
            </a:r>
            <a:endParaRPr lang="en-US" sz="1800" dirty="0">
              <a:solidFill>
                <a:srgbClr val="0000E7"/>
              </a:solidFill>
              <a:latin typeface="+mn-lt"/>
              <a:cs typeface="Helvetica"/>
            </a:endParaRPr>
          </a:p>
        </p:txBody>
      </p:sp>
      <p:sp>
        <p:nvSpPr>
          <p:cNvPr id="10" name="Rectangle 9"/>
          <p:cNvSpPr/>
          <p:nvPr/>
        </p:nvSpPr>
        <p:spPr>
          <a:xfrm>
            <a:off x="914400" y="4431268"/>
            <a:ext cx="1044314" cy="369332"/>
          </a:xfrm>
          <a:prstGeom prst="rect">
            <a:avLst/>
          </a:prstGeom>
        </p:spPr>
        <p:txBody>
          <a:bodyPr wrap="none">
            <a:spAutoFit/>
          </a:bodyPr>
          <a:lstStyle/>
          <a:p>
            <a:r>
              <a:rPr lang="en-US" sz="1800" dirty="0" smtClean="0">
                <a:solidFill>
                  <a:srgbClr val="0000E7"/>
                </a:solidFill>
                <a:latin typeface="+mn-lt"/>
                <a:cs typeface="Helvetica"/>
              </a:rPr>
              <a:t>Intensity</a:t>
            </a:r>
            <a:endParaRPr lang="en-US" sz="1800" dirty="0">
              <a:solidFill>
                <a:srgbClr val="0000E7"/>
              </a:solidFill>
              <a:latin typeface="+mn-lt"/>
              <a:cs typeface="Helvetica"/>
            </a:endParaRPr>
          </a:p>
        </p:txBody>
      </p:sp>
      <p:sp>
        <p:nvSpPr>
          <p:cNvPr id="11" name="Rectangle 10"/>
          <p:cNvSpPr/>
          <p:nvPr/>
        </p:nvSpPr>
        <p:spPr>
          <a:xfrm>
            <a:off x="2362200" y="3059668"/>
            <a:ext cx="1839265" cy="369332"/>
          </a:xfrm>
          <a:prstGeom prst="rect">
            <a:avLst/>
          </a:prstGeom>
        </p:spPr>
        <p:txBody>
          <a:bodyPr wrap="none">
            <a:spAutoFit/>
          </a:bodyPr>
          <a:lstStyle/>
          <a:p>
            <a:r>
              <a:rPr lang="en-US" sz="1800" dirty="0" err="1" smtClean="0">
                <a:solidFill>
                  <a:srgbClr val="0000E7"/>
                </a:solidFill>
                <a:latin typeface="+mn-lt"/>
                <a:cs typeface="Helvetica"/>
              </a:rPr>
              <a:t>Emittance</a:t>
            </a:r>
            <a:r>
              <a:rPr lang="en-US" sz="1800" dirty="0" smtClean="0">
                <a:solidFill>
                  <a:srgbClr val="0000E7"/>
                </a:solidFill>
                <a:latin typeface="+mn-lt"/>
                <a:cs typeface="Helvetica"/>
              </a:rPr>
              <a:t> (IPM)</a:t>
            </a:r>
            <a:endParaRPr lang="en-US" sz="1800" dirty="0">
              <a:solidFill>
                <a:srgbClr val="0000E7"/>
              </a:solidFill>
              <a:latin typeface="+mn-lt"/>
              <a:cs typeface="Helvetica"/>
            </a:endParaRPr>
          </a:p>
        </p:txBody>
      </p:sp>
      <p:sp>
        <p:nvSpPr>
          <p:cNvPr id="12" name="Rectangle 11"/>
          <p:cNvSpPr/>
          <p:nvPr/>
        </p:nvSpPr>
        <p:spPr>
          <a:xfrm>
            <a:off x="6454129" y="3962400"/>
            <a:ext cx="1775471" cy="369332"/>
          </a:xfrm>
          <a:prstGeom prst="rect">
            <a:avLst/>
          </a:prstGeom>
        </p:spPr>
        <p:txBody>
          <a:bodyPr wrap="none">
            <a:spAutoFit/>
          </a:bodyPr>
          <a:lstStyle/>
          <a:p>
            <a:r>
              <a:rPr lang="en-US" sz="1800" dirty="0" smtClean="0">
                <a:solidFill>
                  <a:srgbClr val="0000E7"/>
                </a:solidFill>
                <a:latin typeface="+mn-lt"/>
                <a:cs typeface="Helvetica"/>
              </a:rPr>
              <a:t>E-beam current</a:t>
            </a:r>
            <a:endParaRPr lang="en-US" sz="1800" dirty="0">
              <a:solidFill>
                <a:srgbClr val="0000E7"/>
              </a:solidFill>
              <a:latin typeface="+mn-lt"/>
              <a:cs typeface="Helvetica"/>
            </a:endParaRPr>
          </a:p>
        </p:txBody>
      </p:sp>
      <p:sp>
        <p:nvSpPr>
          <p:cNvPr id="13" name="Rectangle 12"/>
          <p:cNvSpPr/>
          <p:nvPr/>
        </p:nvSpPr>
        <p:spPr>
          <a:xfrm>
            <a:off x="5018735" y="2590800"/>
            <a:ext cx="1839265" cy="369332"/>
          </a:xfrm>
          <a:prstGeom prst="rect">
            <a:avLst/>
          </a:prstGeom>
        </p:spPr>
        <p:txBody>
          <a:bodyPr wrap="none">
            <a:spAutoFit/>
          </a:bodyPr>
          <a:lstStyle/>
          <a:p>
            <a:r>
              <a:rPr lang="en-US" sz="1800" dirty="0" err="1" smtClean="0">
                <a:solidFill>
                  <a:srgbClr val="0000E7"/>
                </a:solidFill>
                <a:latin typeface="+mn-lt"/>
                <a:cs typeface="Helvetica"/>
              </a:rPr>
              <a:t>Emittance</a:t>
            </a:r>
            <a:r>
              <a:rPr lang="en-US" sz="1800" dirty="0" smtClean="0">
                <a:solidFill>
                  <a:srgbClr val="0000E7"/>
                </a:solidFill>
                <a:latin typeface="+mn-lt"/>
                <a:cs typeface="Helvetica"/>
              </a:rPr>
              <a:t> (IPM)</a:t>
            </a:r>
            <a:endParaRPr lang="en-US" sz="1800" dirty="0">
              <a:solidFill>
                <a:srgbClr val="0000E7"/>
              </a:solidFill>
              <a:latin typeface="+mn-lt"/>
              <a:cs typeface="Helvetica"/>
            </a:endParaRPr>
          </a:p>
        </p:txBody>
      </p:sp>
      <p:sp>
        <p:nvSpPr>
          <p:cNvPr id="14" name="Rectangle 13"/>
          <p:cNvSpPr/>
          <p:nvPr/>
        </p:nvSpPr>
        <p:spPr>
          <a:xfrm>
            <a:off x="5943600" y="990600"/>
            <a:ext cx="702236" cy="369332"/>
          </a:xfrm>
          <a:prstGeom prst="rect">
            <a:avLst/>
          </a:prstGeom>
        </p:spPr>
        <p:txBody>
          <a:bodyPr wrap="none">
            <a:spAutoFit/>
          </a:bodyPr>
          <a:lstStyle/>
          <a:p>
            <a:r>
              <a:rPr lang="en-US" sz="1800" dirty="0" smtClean="0">
                <a:solidFill>
                  <a:srgbClr val="0000E7"/>
                </a:solidFill>
                <a:latin typeface="+mn-lt"/>
                <a:cs typeface="Helvetica"/>
              </a:rPr>
              <a:t>Tune</a:t>
            </a:r>
            <a:endParaRPr lang="en-US" sz="1800" dirty="0">
              <a:solidFill>
                <a:srgbClr val="0000E7"/>
              </a:solidFill>
              <a:latin typeface="+mn-lt"/>
              <a:cs typeface="Helvetica"/>
            </a:endParaRPr>
          </a:p>
        </p:txBody>
      </p:sp>
    </p:spTree>
    <p:extLst>
      <p:ext uri="{BB962C8B-B14F-4D97-AF65-F5344CB8AC3E}">
        <p14:creationId xmlns:p14="http://schemas.microsoft.com/office/powerpoint/2010/main" val="8278549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zh-CN" sz="2400" dirty="0" smtClean="0"/>
              <a:t>Electron Gun </a:t>
            </a:r>
            <a:r>
              <a:rPr lang="en-US" altLang="zh-CN" sz="2400" dirty="0" err="1" smtClean="0"/>
              <a:t>Perveance</a:t>
            </a:r>
            <a:r>
              <a:rPr lang="en-US" altLang="zh-CN" sz="2400" dirty="0" smtClean="0"/>
              <a:t> -  Pulse Beam</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6</a:t>
            </a:fld>
            <a:endParaRPr lang="en-US" altLang="zh-CN" sz="1200"/>
          </a:p>
        </p:txBody>
      </p:sp>
      <p:pic>
        <p:nvPicPr>
          <p:cNvPr id="4" name="Picture 3"/>
          <p:cNvPicPr/>
          <p:nvPr/>
        </p:nvPicPr>
        <p:blipFill>
          <a:blip r:embed="rId3"/>
          <a:stretch>
            <a:fillRect/>
          </a:stretch>
        </p:blipFill>
        <p:spPr>
          <a:xfrm>
            <a:off x="1066800" y="609600"/>
            <a:ext cx="6324600" cy="4648200"/>
          </a:xfrm>
          <a:prstGeom prst="rect">
            <a:avLst/>
          </a:prstGeom>
        </p:spPr>
      </p:pic>
      <p:sp>
        <p:nvSpPr>
          <p:cNvPr id="5" name="Rectangle 4"/>
          <p:cNvSpPr/>
          <p:nvPr/>
        </p:nvSpPr>
        <p:spPr>
          <a:xfrm>
            <a:off x="1627418" y="2362200"/>
            <a:ext cx="3554182" cy="430887"/>
          </a:xfrm>
          <a:prstGeom prst="rect">
            <a:avLst/>
          </a:prstGeom>
        </p:spPr>
        <p:txBody>
          <a:bodyPr wrap="none">
            <a:spAutoFit/>
          </a:bodyPr>
          <a:lstStyle/>
          <a:p>
            <a:r>
              <a:rPr lang="en-US" dirty="0" smtClean="0">
                <a:solidFill>
                  <a:srgbClr val="0000E7"/>
                </a:solidFill>
                <a:latin typeface="+mn-lt"/>
                <a:cs typeface="Helvetica"/>
              </a:rPr>
              <a:t>Design Value = 3.0 </a:t>
            </a:r>
            <a:r>
              <a:rPr lang="en-US" dirty="0" err="1" smtClean="0">
                <a:solidFill>
                  <a:srgbClr val="0000E7"/>
                </a:solidFill>
                <a:latin typeface="+mn-lt"/>
                <a:cs typeface="Helvetica"/>
              </a:rPr>
              <a:t>uA</a:t>
            </a:r>
            <a:r>
              <a:rPr lang="en-US" dirty="0" smtClean="0">
                <a:solidFill>
                  <a:srgbClr val="0000E7"/>
                </a:solidFill>
                <a:latin typeface="+mn-lt"/>
                <a:cs typeface="Helvetica"/>
              </a:rPr>
              <a:t> V</a:t>
            </a:r>
            <a:r>
              <a:rPr lang="en-US" baseline="30000" dirty="0" smtClean="0">
                <a:solidFill>
                  <a:srgbClr val="0000E7"/>
                </a:solidFill>
                <a:latin typeface="+mn-lt"/>
                <a:cs typeface="Helvetica"/>
              </a:rPr>
              <a:t>-1.5</a:t>
            </a:r>
            <a:endParaRPr lang="en-US" baseline="30000" dirty="0">
              <a:solidFill>
                <a:srgbClr val="0000E7"/>
              </a:solidFill>
              <a:latin typeface="+mn-lt"/>
              <a:cs typeface="Helvetica"/>
            </a:endParaRPr>
          </a:p>
        </p:txBody>
      </p:sp>
      <p:sp>
        <p:nvSpPr>
          <p:cNvPr id="2" name="Rectangle 1"/>
          <p:cNvSpPr/>
          <p:nvPr/>
        </p:nvSpPr>
        <p:spPr>
          <a:xfrm>
            <a:off x="381000" y="5257800"/>
            <a:ext cx="8534400" cy="923330"/>
          </a:xfrm>
          <a:prstGeom prst="rect">
            <a:avLst/>
          </a:prstGeom>
        </p:spPr>
        <p:txBody>
          <a:bodyPr wrap="square">
            <a:spAutoFit/>
          </a:bodyPr>
          <a:lstStyle/>
          <a:p>
            <a:pPr marL="342900" indent="-342900">
              <a:buFont typeface="+mj-lt"/>
              <a:buAutoNum type="arabicPeriod"/>
            </a:pPr>
            <a:r>
              <a:rPr lang="en-GB" altLang="zh-CN" sz="1800" dirty="0">
                <a:solidFill>
                  <a:srgbClr val="0000E7"/>
                </a:solidFill>
                <a:latin typeface="+mn-lt"/>
                <a:cs typeface="Helvetica"/>
              </a:rPr>
              <a:t>The </a:t>
            </a:r>
            <a:r>
              <a:rPr lang="en-GB" altLang="zh-CN" sz="1800" dirty="0" err="1">
                <a:solidFill>
                  <a:srgbClr val="0000E7"/>
                </a:solidFill>
                <a:latin typeface="+mn-lt"/>
                <a:cs typeface="Helvetica"/>
              </a:rPr>
              <a:t>perveances</a:t>
            </a:r>
            <a:r>
              <a:rPr lang="en-GB" altLang="zh-CN" sz="1800" dirty="0">
                <a:solidFill>
                  <a:srgbClr val="0000E7"/>
                </a:solidFill>
                <a:latin typeface="+mn-lt"/>
                <a:cs typeface="Helvetica"/>
              </a:rPr>
              <a:t> of the electron guns are within 10% and 15% of the design value for </a:t>
            </a:r>
            <a:r>
              <a:rPr lang="en-GB" altLang="zh-CN" sz="1800" dirty="0" smtClean="0">
                <a:solidFill>
                  <a:srgbClr val="0000E7"/>
                </a:solidFill>
                <a:latin typeface="+mn-lt"/>
                <a:cs typeface="Helvetica"/>
              </a:rPr>
              <a:t>blue and yellow. </a:t>
            </a:r>
          </a:p>
          <a:p>
            <a:pPr marL="342900" indent="-342900">
              <a:buFont typeface="+mj-lt"/>
              <a:buAutoNum type="arabicPeriod"/>
            </a:pPr>
            <a:r>
              <a:rPr lang="en-GB" altLang="zh-CN" sz="1800" dirty="0" smtClean="0">
                <a:solidFill>
                  <a:srgbClr val="0000E7"/>
                </a:solidFill>
                <a:latin typeface="+mn-lt"/>
                <a:cs typeface="Helvetica"/>
              </a:rPr>
              <a:t>The variation in distance between anode and cathode could account for this.</a:t>
            </a:r>
            <a:endParaRPr lang="en-US" altLang="zh-CN" sz="1800" dirty="0">
              <a:solidFill>
                <a:srgbClr val="0000E7"/>
              </a:solidFill>
              <a:latin typeface="+mn-lt"/>
              <a:cs typeface="Helvetica"/>
            </a:endParaRPr>
          </a:p>
        </p:txBody>
      </p:sp>
    </p:spTree>
    <p:extLst>
      <p:ext uri="{BB962C8B-B14F-4D97-AF65-F5344CB8AC3E}">
        <p14:creationId xmlns:p14="http://schemas.microsoft.com/office/powerpoint/2010/main" val="1575202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277" b="6660"/>
          <a:stretch/>
        </p:blipFill>
        <p:spPr bwMode="auto">
          <a:xfrm>
            <a:off x="1005522" y="2819400"/>
            <a:ext cx="6995478" cy="204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3" name="Title 1"/>
          <p:cNvSpPr>
            <a:spLocks noGrp="1"/>
          </p:cNvSpPr>
          <p:nvPr>
            <p:ph type="title"/>
          </p:nvPr>
        </p:nvSpPr>
        <p:spPr/>
        <p:txBody>
          <a:bodyPr/>
          <a:lstStyle/>
          <a:p>
            <a:r>
              <a:rPr lang="en-US" dirty="0" smtClean="0"/>
              <a:t>Electron beam current</a:t>
            </a:r>
            <a:endParaRPr lang="zh-CN" altLang="en-US"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7</a:t>
            </a:fld>
            <a:endParaRPr lang="en-US" altLang="zh-CN" sz="120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56291"/>
          <a:stretch/>
        </p:blipFill>
        <p:spPr bwMode="auto">
          <a:xfrm>
            <a:off x="990600" y="676980"/>
            <a:ext cx="6995478" cy="218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2921913"/>
            <a:ext cx="5647700" cy="430887"/>
          </a:xfrm>
          <a:prstGeom prst="rect">
            <a:avLst/>
          </a:prstGeom>
        </p:spPr>
        <p:txBody>
          <a:bodyPr wrap="none">
            <a:spAutoFit/>
          </a:bodyPr>
          <a:lstStyle/>
          <a:p>
            <a:r>
              <a:rPr lang="en-US" dirty="0" smtClean="0">
                <a:solidFill>
                  <a:srgbClr val="0000E7"/>
                </a:solidFill>
                <a:latin typeface="+mn-lt"/>
                <a:cs typeface="Helvetica"/>
              </a:rPr>
              <a:t>Yellow </a:t>
            </a:r>
            <a:r>
              <a:rPr lang="en-US" dirty="0">
                <a:solidFill>
                  <a:srgbClr val="0000E7"/>
                </a:solidFill>
                <a:latin typeface="+mn-lt"/>
                <a:cs typeface="Helvetica"/>
              </a:rPr>
              <a:t>e-beam </a:t>
            </a:r>
            <a:r>
              <a:rPr lang="en-US" dirty="0" smtClean="0">
                <a:solidFill>
                  <a:srgbClr val="0000E7"/>
                </a:solidFill>
                <a:latin typeface="+mn-lt"/>
                <a:cs typeface="Helvetica"/>
              </a:rPr>
              <a:t>current – DC 1100 (</a:t>
            </a:r>
            <a:r>
              <a:rPr lang="en-US" dirty="0" smtClean="0">
                <a:solidFill>
                  <a:srgbClr val="FF0000"/>
                </a:solidFill>
                <a:latin typeface="+mn-lt"/>
                <a:cs typeface="Helvetica"/>
              </a:rPr>
              <a:t>700</a:t>
            </a:r>
            <a:r>
              <a:rPr lang="en-US" dirty="0" smtClean="0">
                <a:solidFill>
                  <a:srgbClr val="0000E7"/>
                </a:solidFill>
                <a:latin typeface="+mn-lt"/>
                <a:cs typeface="Helvetica"/>
              </a:rPr>
              <a:t>) mA</a:t>
            </a:r>
            <a:endParaRPr lang="en-US" dirty="0">
              <a:solidFill>
                <a:srgbClr val="0000E7"/>
              </a:solidFill>
              <a:latin typeface="+mn-lt"/>
              <a:cs typeface="Helvetica"/>
            </a:endParaRPr>
          </a:p>
        </p:txBody>
      </p:sp>
      <p:sp>
        <p:nvSpPr>
          <p:cNvPr id="6" name="Rectangle 5"/>
          <p:cNvSpPr/>
          <p:nvPr/>
        </p:nvSpPr>
        <p:spPr>
          <a:xfrm>
            <a:off x="2362200" y="838200"/>
            <a:ext cx="5275803" cy="430887"/>
          </a:xfrm>
          <a:prstGeom prst="rect">
            <a:avLst/>
          </a:prstGeom>
        </p:spPr>
        <p:txBody>
          <a:bodyPr wrap="none">
            <a:spAutoFit/>
          </a:bodyPr>
          <a:lstStyle/>
          <a:p>
            <a:r>
              <a:rPr lang="en-US" dirty="0" smtClean="0">
                <a:solidFill>
                  <a:srgbClr val="0000E7"/>
                </a:solidFill>
                <a:latin typeface="+mn-lt"/>
                <a:cs typeface="Helvetica"/>
              </a:rPr>
              <a:t>Blue </a:t>
            </a:r>
            <a:r>
              <a:rPr lang="en-US" dirty="0">
                <a:solidFill>
                  <a:srgbClr val="0000E7"/>
                </a:solidFill>
                <a:latin typeface="+mn-lt"/>
                <a:cs typeface="Helvetica"/>
              </a:rPr>
              <a:t>e-beam </a:t>
            </a:r>
            <a:r>
              <a:rPr lang="en-US" dirty="0" smtClean="0">
                <a:solidFill>
                  <a:srgbClr val="0000E7"/>
                </a:solidFill>
                <a:latin typeface="+mn-lt"/>
                <a:cs typeface="Helvetica"/>
              </a:rPr>
              <a:t>current  - DC 600 (</a:t>
            </a:r>
            <a:r>
              <a:rPr lang="en-US" dirty="0" smtClean="0">
                <a:solidFill>
                  <a:srgbClr val="FF0000"/>
                </a:solidFill>
                <a:latin typeface="+mn-lt"/>
                <a:cs typeface="Helvetica"/>
              </a:rPr>
              <a:t>400</a:t>
            </a:r>
            <a:r>
              <a:rPr lang="en-US" dirty="0" smtClean="0">
                <a:solidFill>
                  <a:srgbClr val="0000E7"/>
                </a:solidFill>
                <a:latin typeface="+mn-lt"/>
                <a:cs typeface="Helvetica"/>
              </a:rPr>
              <a:t>) mA</a:t>
            </a:r>
            <a:endParaRPr lang="en-US" dirty="0">
              <a:solidFill>
                <a:srgbClr val="0000E7"/>
              </a:solidFill>
              <a:latin typeface="+mn-lt"/>
              <a:cs typeface="Helvetica"/>
            </a:endParaRPr>
          </a:p>
        </p:txBody>
      </p:sp>
      <p:sp>
        <p:nvSpPr>
          <p:cNvPr id="2" name="Rectangle 1"/>
          <p:cNvSpPr/>
          <p:nvPr/>
        </p:nvSpPr>
        <p:spPr>
          <a:xfrm>
            <a:off x="609600" y="4988004"/>
            <a:ext cx="7772400" cy="1107996"/>
          </a:xfrm>
          <a:prstGeom prst="rect">
            <a:avLst/>
          </a:prstGeom>
        </p:spPr>
        <p:txBody>
          <a:bodyPr wrap="square">
            <a:spAutoFit/>
          </a:bodyPr>
          <a:lstStyle/>
          <a:p>
            <a:pPr marL="457200" indent="-457200">
              <a:buFont typeface="+mj-lt"/>
              <a:buAutoNum type="arabicPeriod"/>
            </a:pPr>
            <a:r>
              <a:rPr lang="en-GB" altLang="zh-CN" dirty="0">
                <a:solidFill>
                  <a:srgbClr val="0000E7"/>
                </a:solidFill>
                <a:latin typeface="+mn-lt"/>
                <a:cs typeface="Helvetica"/>
              </a:rPr>
              <a:t>With the pulsed mode, both blue and yellow electron currents can reach </a:t>
            </a:r>
            <a:r>
              <a:rPr lang="en-GB" altLang="zh-CN" dirty="0">
                <a:solidFill>
                  <a:srgbClr val="FF0000"/>
                </a:solidFill>
                <a:latin typeface="+mn-lt"/>
                <a:cs typeface="Helvetica"/>
              </a:rPr>
              <a:t>1 A</a:t>
            </a:r>
            <a:r>
              <a:rPr lang="en-GB" altLang="zh-CN" dirty="0">
                <a:solidFill>
                  <a:srgbClr val="0000E7"/>
                </a:solidFill>
                <a:latin typeface="+mn-lt"/>
                <a:cs typeface="Helvetica"/>
              </a:rPr>
              <a:t>. </a:t>
            </a:r>
          </a:p>
          <a:p>
            <a:pPr marL="457200" indent="-457200">
              <a:buFont typeface="+mj-lt"/>
              <a:buAutoNum type="arabicPeriod"/>
            </a:pPr>
            <a:r>
              <a:rPr lang="en-GB" altLang="zh-CN" dirty="0">
                <a:solidFill>
                  <a:srgbClr val="0000E7"/>
                </a:solidFill>
                <a:latin typeface="+mn-lt"/>
                <a:cs typeface="Helvetica"/>
              </a:rPr>
              <a:t>For a DC beam, the yellow e-lens can reach </a:t>
            </a:r>
            <a:r>
              <a:rPr lang="en-GB" altLang="zh-CN" dirty="0">
                <a:solidFill>
                  <a:srgbClr val="FF0000"/>
                </a:solidFill>
                <a:latin typeface="+mn-lt"/>
                <a:cs typeface="Helvetica"/>
              </a:rPr>
              <a:t>1.1 A</a:t>
            </a:r>
            <a:r>
              <a:rPr lang="en-GB" altLang="zh-CN" dirty="0">
                <a:solidFill>
                  <a:srgbClr val="0000E7"/>
                </a:solidFill>
                <a:latin typeface="+mn-lt"/>
                <a:cs typeface="Helvetica"/>
              </a:rPr>
              <a:t>. </a:t>
            </a:r>
            <a:endParaRPr lang="zh-CN" altLang="en-US" dirty="0">
              <a:solidFill>
                <a:srgbClr val="0000E7"/>
              </a:solidFill>
              <a:latin typeface="+mn-lt"/>
              <a:cs typeface="Helvetica"/>
            </a:endParaRPr>
          </a:p>
        </p:txBody>
      </p:sp>
    </p:spTree>
    <p:extLst>
      <p:ext uri="{BB962C8B-B14F-4D97-AF65-F5344CB8AC3E}">
        <p14:creationId xmlns:p14="http://schemas.microsoft.com/office/powerpoint/2010/main" val="1027632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2400" dirty="0" smtClean="0"/>
              <a:t>Blue e-beam current instability with ~800 mA</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8</a:t>
            </a:fld>
            <a:endParaRPr lang="en-US" altLang="zh-CN" sz="120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67" b="5200"/>
          <a:stretch/>
        </p:blipFill>
        <p:spPr bwMode="auto">
          <a:xfrm>
            <a:off x="762000" y="745510"/>
            <a:ext cx="7391400" cy="469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600" y="1752600"/>
            <a:ext cx="2364687" cy="430887"/>
          </a:xfrm>
          <a:prstGeom prst="rect">
            <a:avLst/>
          </a:prstGeom>
        </p:spPr>
        <p:txBody>
          <a:bodyPr wrap="none">
            <a:spAutoFit/>
          </a:bodyPr>
          <a:lstStyle/>
          <a:p>
            <a:r>
              <a:rPr lang="en-US" dirty="0">
                <a:solidFill>
                  <a:srgbClr val="0000E7"/>
                </a:solidFill>
                <a:latin typeface="+mn-lt"/>
                <a:cs typeface="Helvetica"/>
              </a:rPr>
              <a:t>Blue gun vacuum</a:t>
            </a:r>
          </a:p>
        </p:txBody>
      </p:sp>
      <p:sp>
        <p:nvSpPr>
          <p:cNvPr id="6" name="Rectangle 5"/>
          <p:cNvSpPr/>
          <p:nvPr/>
        </p:nvSpPr>
        <p:spPr>
          <a:xfrm>
            <a:off x="4419600" y="4141113"/>
            <a:ext cx="2740767" cy="430887"/>
          </a:xfrm>
          <a:prstGeom prst="rect">
            <a:avLst/>
          </a:prstGeom>
        </p:spPr>
        <p:txBody>
          <a:bodyPr wrap="none">
            <a:spAutoFit/>
          </a:bodyPr>
          <a:lstStyle/>
          <a:p>
            <a:r>
              <a:rPr lang="en-US" dirty="0">
                <a:solidFill>
                  <a:srgbClr val="0000E7"/>
                </a:solidFill>
                <a:latin typeface="+mn-lt"/>
                <a:cs typeface="Helvetica"/>
              </a:rPr>
              <a:t>Blue e-beam current</a:t>
            </a:r>
          </a:p>
        </p:txBody>
      </p:sp>
      <p:cxnSp>
        <p:nvCxnSpPr>
          <p:cNvPr id="3" name="Straight Arrow Connector 2"/>
          <p:cNvCxnSpPr/>
          <p:nvPr/>
        </p:nvCxnSpPr>
        <p:spPr>
          <a:xfrm flipV="1">
            <a:off x="4800600" y="37338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084466" y="5402759"/>
            <a:ext cx="6994222" cy="769441"/>
          </a:xfrm>
          <a:prstGeom prst="rect">
            <a:avLst/>
          </a:prstGeom>
        </p:spPr>
        <p:txBody>
          <a:bodyPr wrap="none">
            <a:spAutoFit/>
          </a:bodyPr>
          <a:lstStyle/>
          <a:p>
            <a:pPr marL="457200" indent="-457200">
              <a:buFont typeface="+mj-lt"/>
              <a:buAutoNum type="arabicPeriod"/>
            </a:pPr>
            <a:r>
              <a:rPr lang="en-US" dirty="0" smtClean="0">
                <a:solidFill>
                  <a:srgbClr val="0000E7"/>
                </a:solidFill>
                <a:latin typeface="+mn-lt"/>
                <a:cs typeface="Helvetica"/>
              </a:rPr>
              <a:t>Can cause beam loss even with 5 mm separation</a:t>
            </a:r>
          </a:p>
          <a:p>
            <a:pPr marL="457200" indent="-457200">
              <a:buFont typeface="+mj-lt"/>
              <a:buAutoNum type="arabicPeriod"/>
            </a:pPr>
            <a:r>
              <a:rPr lang="en-US" dirty="0" smtClean="0">
                <a:solidFill>
                  <a:srgbClr val="0000E7"/>
                </a:solidFill>
                <a:latin typeface="+mn-lt"/>
                <a:cs typeface="Helvetica"/>
              </a:rPr>
              <a:t>Can be impressed via higher collector voltage</a:t>
            </a:r>
            <a:endParaRPr lang="en-US" dirty="0">
              <a:solidFill>
                <a:srgbClr val="0000E7"/>
              </a:solidFill>
              <a:latin typeface="+mn-lt"/>
              <a:cs typeface="Helvetica"/>
            </a:endParaRPr>
          </a:p>
        </p:txBody>
      </p:sp>
    </p:spTree>
    <p:extLst>
      <p:ext uri="{BB962C8B-B14F-4D97-AF65-F5344CB8AC3E}">
        <p14:creationId xmlns:p14="http://schemas.microsoft.com/office/powerpoint/2010/main" val="1195080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2400" dirty="0" smtClean="0"/>
              <a:t>Blue electron beam current oscillation ( &lt; 200 mA) </a:t>
            </a:r>
            <a:endParaRPr lang="zh-CN" altLang="en-US" sz="2400" dirty="0" smtClean="0"/>
          </a:p>
        </p:txBody>
      </p:sp>
      <p:sp>
        <p:nvSpPr>
          <p:cNvPr id="440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fld id="{62CD00C2-1A56-4915-99CF-C8EDD75E905F}" type="slidenum">
              <a:rPr lang="en-US" altLang="zh-CN" sz="1200"/>
              <a:pPr eaLnBrk="1" hangingPunct="1"/>
              <a:t>9</a:t>
            </a:fld>
            <a:endParaRPr lang="en-US" altLang="zh-CN" sz="1200"/>
          </a:p>
        </p:txBody>
      </p:sp>
      <p:sp>
        <p:nvSpPr>
          <p:cNvPr id="6" name="Rectangle 5"/>
          <p:cNvSpPr/>
          <p:nvPr/>
        </p:nvSpPr>
        <p:spPr>
          <a:xfrm>
            <a:off x="2819400" y="4191000"/>
            <a:ext cx="2975495" cy="461665"/>
          </a:xfrm>
          <a:prstGeom prst="rect">
            <a:avLst/>
          </a:prstGeom>
        </p:spPr>
        <p:txBody>
          <a:bodyPr wrap="none">
            <a:spAutoFit/>
          </a:bodyPr>
          <a:lstStyle/>
          <a:p>
            <a:r>
              <a:rPr lang="en-US" sz="2400" dirty="0" smtClean="0"/>
              <a:t>Blue e-beam current</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001000" cy="4343400"/>
          </a:xfrm>
          <a:prstGeom prst="rect">
            <a:avLst/>
          </a:prstGeom>
          <a:noFill/>
          <a:ln>
            <a:noFill/>
          </a:ln>
        </p:spPr>
      </p:pic>
      <p:sp>
        <p:nvSpPr>
          <p:cNvPr id="7" name="Rectangle 6"/>
          <p:cNvSpPr/>
          <p:nvPr/>
        </p:nvSpPr>
        <p:spPr>
          <a:xfrm>
            <a:off x="228600" y="5029200"/>
            <a:ext cx="8763000" cy="1107996"/>
          </a:xfrm>
          <a:prstGeom prst="rect">
            <a:avLst/>
          </a:prstGeom>
        </p:spPr>
        <p:txBody>
          <a:bodyPr wrap="square">
            <a:spAutoFit/>
          </a:bodyPr>
          <a:lstStyle/>
          <a:p>
            <a:pPr marL="457200" indent="-457200">
              <a:buFont typeface="+mj-lt"/>
              <a:buAutoNum type="arabicPeriod"/>
            </a:pPr>
            <a:r>
              <a:rPr lang="en-GB" altLang="zh-CN" dirty="0">
                <a:solidFill>
                  <a:srgbClr val="0000E7"/>
                </a:solidFill>
                <a:latin typeface="+mn-lt"/>
                <a:cs typeface="Helvetica"/>
              </a:rPr>
              <a:t>Oscillations in the blue e-lens DC electron beam were observed when the current was below 200 mA. </a:t>
            </a:r>
            <a:endParaRPr lang="en-GB" altLang="zh-CN" dirty="0" smtClean="0">
              <a:solidFill>
                <a:srgbClr val="0000E7"/>
              </a:solidFill>
              <a:latin typeface="+mn-lt"/>
              <a:cs typeface="Helvetica"/>
            </a:endParaRPr>
          </a:p>
          <a:p>
            <a:pPr marL="457200" indent="-457200">
              <a:buFont typeface="+mj-lt"/>
              <a:buAutoNum type="arabicPeriod"/>
            </a:pPr>
            <a:r>
              <a:rPr lang="en-GB" altLang="zh-CN" dirty="0" smtClean="0">
                <a:solidFill>
                  <a:srgbClr val="0000E7"/>
                </a:solidFill>
                <a:latin typeface="+mn-lt"/>
                <a:cs typeface="Helvetica"/>
              </a:rPr>
              <a:t>The oscillations </a:t>
            </a:r>
            <a:r>
              <a:rPr lang="en-GB" altLang="zh-CN" dirty="0">
                <a:solidFill>
                  <a:srgbClr val="0000E7"/>
                </a:solidFill>
                <a:latin typeface="+mn-lt"/>
                <a:cs typeface="Helvetica"/>
              </a:rPr>
              <a:t>could be suppressed by using the split drift </a:t>
            </a:r>
            <a:r>
              <a:rPr lang="en-GB" altLang="zh-CN" dirty="0" smtClean="0">
                <a:solidFill>
                  <a:srgbClr val="0000E7"/>
                </a:solidFill>
                <a:latin typeface="+mn-lt"/>
                <a:cs typeface="Helvetica"/>
              </a:rPr>
              <a:t>tube</a:t>
            </a:r>
            <a:endParaRPr lang="en-US" dirty="0">
              <a:solidFill>
                <a:srgbClr val="0000E7"/>
              </a:solidFill>
              <a:latin typeface="+mn-lt"/>
              <a:cs typeface="Helvetica"/>
            </a:endParaRPr>
          </a:p>
        </p:txBody>
      </p:sp>
    </p:spTree>
    <p:extLst>
      <p:ext uri="{BB962C8B-B14F-4D97-AF65-F5344CB8AC3E}">
        <p14:creationId xmlns:p14="http://schemas.microsoft.com/office/powerpoint/2010/main" val="40608241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noFill/>
        <a:ln w="2540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46428548</TotalTime>
  <Words>1265</Words>
  <Application>Microsoft Macintosh PowerPoint</Application>
  <PresentationFormat>Letter Paper (8.5x11 in)</PresentationFormat>
  <Paragraphs>230</Paragraphs>
  <Slides>33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Uslhc</vt:lpstr>
      <vt:lpstr>Equation</vt:lpstr>
      <vt:lpstr>PowerPoint Presentation</vt:lpstr>
      <vt:lpstr>RHIC electron lenses - 2015</vt:lpstr>
      <vt:lpstr>RHIC electron lens -- Layout</vt:lpstr>
      <vt:lpstr>RHIC electron lens – Operating Parameters</vt:lpstr>
      <vt:lpstr>RHIC Operation with E-lens</vt:lpstr>
      <vt:lpstr>Electron Gun Perveance -  Pulse Beam</vt:lpstr>
      <vt:lpstr>Electron beam current</vt:lpstr>
      <vt:lpstr>Blue e-beam current instability with ~800 mA</vt:lpstr>
      <vt:lpstr>Blue electron beam current oscillation ( &lt; 200 mA) </vt:lpstr>
      <vt:lpstr>Reasons for Blue Electron Beam Issue</vt:lpstr>
      <vt:lpstr>Electron beam profile</vt:lpstr>
      <vt:lpstr>Superconducting Magnet Current and Field </vt:lpstr>
      <vt:lpstr>RHIC beam Fill Pattern Imprinted on DT05</vt:lpstr>
      <vt:lpstr>PowerPoint Presentation</vt:lpstr>
      <vt:lpstr> Head-on beam-beam compensation in RHIC  W. Fischer, X. Gu, S.M. White, Z. Altinbas, D. Bruno, M. Costanzo, J. Hock,  A. Jain, Y. Luo, C. Mi, R. Michnoff, T.A. Miller, A.I. Pikin, T. Samms, Y. Tan,  R. Than, P. Thieberger, ... , Brookhaven National Laboratory  </vt:lpstr>
      <vt:lpstr>Acknowledgements</vt:lpstr>
      <vt:lpstr>Contents</vt:lpstr>
      <vt:lpstr>Head-on beam-beam compensation                   Phase space</vt:lpstr>
      <vt:lpstr>RHIC BTF with coherent modes</vt:lpstr>
      <vt:lpstr>Tune spread from BTF      in presence of coherent modes                                     </vt:lpstr>
      <vt:lpstr>Tune spread with 0, 1, 2 pp collisions, + e-lens</vt:lpstr>
      <vt:lpstr>Tune spread from e-lens                            Current dependence</vt:lpstr>
      <vt:lpstr>Tune spread from e-lens                    e-beam size dependence</vt:lpstr>
      <vt:lpstr>Additional emittance growth and loss rates from e-lens</vt:lpstr>
      <vt:lpstr>100 GeV pp stores in 2012 and 2015 (typical good)</vt:lpstr>
      <vt:lpstr>e-lens use in operation – collisions at 2 experiments</vt:lpstr>
      <vt:lpstr>Max beam-beam parameter with and w/o e-lens in operation</vt:lpstr>
      <vt:lpstr>PowerPoint Presentation</vt:lpstr>
      <vt:lpstr>Summary       RHIC head-on beam-beam compensation</vt:lpstr>
      <vt:lpstr>PowerPoint Presentation</vt:lpstr>
      <vt:lpstr>APEX 03/11/2015                                           Tune shift from e-lenses (X. Gu)</vt:lpstr>
      <vt:lpstr>Tune shift as function of e-beam current (X. Gu)</vt:lpstr>
      <vt:lpstr>Max beam-beam parameter with and w/o e-lens in APEX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Jim Strait</dc:creator>
  <cp:lastModifiedBy>Wolfram Fischer</cp:lastModifiedBy>
  <cp:revision>3633</cp:revision>
  <cp:lastPrinted>2011-11-01T19:24:21Z</cp:lastPrinted>
  <dcterms:created xsi:type="dcterms:W3CDTF">2010-10-13T07:28:15Z</dcterms:created>
  <dcterms:modified xsi:type="dcterms:W3CDTF">2015-05-12T13:55:32Z</dcterms:modified>
</cp:coreProperties>
</file>