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2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3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4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5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6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7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  <p:sldMasterId id="2147483667" r:id="rId2"/>
    <p:sldMasterId id="2147483681" r:id="rId3"/>
    <p:sldMasterId id="2147483695" r:id="rId4"/>
    <p:sldMasterId id="2147483709" r:id="rId5"/>
    <p:sldMasterId id="2147483723" r:id="rId6"/>
    <p:sldMasterId id="2147483737" r:id="rId7"/>
    <p:sldMasterId id="2147483751" r:id="rId8"/>
    <p:sldMasterId id="2147483764" r:id="rId9"/>
    <p:sldMasterId id="2147483778" r:id="rId10"/>
    <p:sldMasterId id="2147483792" r:id="rId11"/>
    <p:sldMasterId id="2147483806" r:id="rId12"/>
    <p:sldMasterId id="2147483820" r:id="rId13"/>
    <p:sldMasterId id="2147483834" r:id="rId14"/>
    <p:sldMasterId id="2147483848" r:id="rId15"/>
    <p:sldMasterId id="2147483862" r:id="rId16"/>
    <p:sldMasterId id="2147483876" r:id="rId17"/>
    <p:sldMasterId id="2147483890" r:id="rId18"/>
  </p:sldMasterIdLst>
  <p:notesMasterIdLst>
    <p:notesMasterId r:id="rId43"/>
  </p:notesMasterIdLst>
  <p:handoutMasterIdLst>
    <p:handoutMasterId r:id="rId44"/>
  </p:handoutMasterIdLst>
  <p:sldIdLst>
    <p:sldId id="345" r:id="rId19"/>
    <p:sldId id="375" r:id="rId20"/>
    <p:sldId id="362" r:id="rId21"/>
    <p:sldId id="376" r:id="rId22"/>
    <p:sldId id="373" r:id="rId23"/>
    <p:sldId id="385" r:id="rId24"/>
    <p:sldId id="372" r:id="rId25"/>
    <p:sldId id="378" r:id="rId26"/>
    <p:sldId id="346" r:id="rId27"/>
    <p:sldId id="364" r:id="rId28"/>
    <p:sldId id="365" r:id="rId29"/>
    <p:sldId id="379" r:id="rId30"/>
    <p:sldId id="366" r:id="rId31"/>
    <p:sldId id="383" r:id="rId32"/>
    <p:sldId id="384" r:id="rId33"/>
    <p:sldId id="368" r:id="rId34"/>
    <p:sldId id="381" r:id="rId35"/>
    <p:sldId id="369" r:id="rId36"/>
    <p:sldId id="371" r:id="rId37"/>
    <p:sldId id="361" r:id="rId38"/>
    <p:sldId id="374" r:id="rId39"/>
    <p:sldId id="367" r:id="rId40"/>
    <p:sldId id="380" r:id="rId41"/>
    <p:sldId id="386" r:id="rId42"/>
  </p:sldIdLst>
  <p:sldSz cx="9144000" cy="6858000" type="screen4x3"/>
  <p:notesSz cx="6929438" cy="92868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D4F9F"/>
    <a:srgbClr val="ED8013"/>
    <a:srgbClr val="25408B"/>
    <a:srgbClr val="EEF7F8"/>
    <a:srgbClr val="FF9900"/>
    <a:srgbClr val="000000"/>
    <a:srgbClr val="0066FF"/>
    <a:srgbClr val="99CC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9340" autoAdjust="0"/>
  </p:normalViewPr>
  <p:slideViewPr>
    <p:cSldViewPr snapToGrid="0">
      <p:cViewPr varScale="1">
        <p:scale>
          <a:sx n="76" d="100"/>
          <a:sy n="76" d="100"/>
        </p:scale>
        <p:origin x="8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77518" y="8897764"/>
            <a:ext cx="411122" cy="276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6684" tIns="61717" rIns="126684" bIns="61717" anchor="ctr">
            <a:spAutoFit/>
          </a:bodyPr>
          <a:lstStyle/>
          <a:p>
            <a:pPr algn="r" defTabSz="1283382">
              <a:defRPr/>
            </a:pPr>
            <a:fld id="{F752B1B1-5586-4E15-8AED-7BA5A6AD5113}" type="slidenum">
              <a:rPr lang="en-US" sz="1000" b="0">
                <a:cs typeface="+mn-cs"/>
              </a:rPr>
              <a:pPr algn="r" defTabSz="1283382">
                <a:defRPr/>
              </a:pPr>
              <a:t>‹#›</a:t>
            </a:fld>
            <a:endParaRPr lang="en-US" sz="1000" b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1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809" y="4410442"/>
            <a:ext cx="5076253" cy="41782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6684" tIns="61717" rIns="126684" bIns="61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703263"/>
            <a:ext cx="4625975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36293" y="8820884"/>
            <a:ext cx="552347" cy="4142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6684" tIns="61717" rIns="126684" bIns="61717" anchor="ctr">
            <a:spAutoFit/>
          </a:bodyPr>
          <a:lstStyle/>
          <a:p>
            <a:pPr algn="r" defTabSz="1283382">
              <a:defRPr/>
            </a:pPr>
            <a:fld id="{AE436D56-BC2B-430C-A5AE-24920E72B34B}" type="slidenum">
              <a:rPr lang="en-US" sz="1900" b="0">
                <a:cs typeface="+mn-cs"/>
              </a:rPr>
              <a:pPr algn="r" defTabSz="1283382">
                <a:defRPr/>
              </a:pPr>
              <a:t>‹#›</a:t>
            </a:fld>
            <a:endParaRPr lang="en-US" sz="1900" b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811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83"/>
            <a:ext cx="6153150" cy="457200"/>
          </a:xfrm>
        </p:spPr>
        <p:txBody>
          <a:bodyPr/>
          <a:lstStyle>
            <a:lvl1pPr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Crab Cavity Manufacturing Readiness Meeting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33252" y="205867"/>
            <a:ext cx="3010748" cy="457200"/>
          </a:xfrm>
        </p:spPr>
        <p:txBody>
          <a:bodyPr/>
          <a:lstStyle>
            <a:lvl1pPr algn="r">
              <a:buNone/>
              <a:defRPr sz="18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October 1-2, 2014 CERN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 userDrawn="1"/>
        </p:nvSpPr>
        <p:spPr bwMode="auto">
          <a:xfrm>
            <a:off x="419100" y="1981692"/>
            <a:ext cx="8458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4F9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smtClean="0"/>
              <a:t>Higher Order Mode Couplers</a:t>
            </a:r>
          </a:p>
          <a:p>
            <a:r>
              <a:rPr lang="en-US" kern="0" dirty="0" smtClean="0"/>
              <a:t>for RFD Cavity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286000" y="391691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HyeKyoung Park</a:t>
            </a:r>
          </a:p>
          <a:p>
            <a:r>
              <a:rPr lang="en-US" sz="2000" b="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 for Accelerator Science</a:t>
            </a:r>
          </a:p>
          <a:p>
            <a:r>
              <a:rPr lang="en-US" sz="2000" b="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 Dominion University</a:t>
            </a:r>
            <a:endParaRPr lang="en-US" sz="2000" b="1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89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89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497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8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86640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95917"/>
            <a:ext cx="7772400" cy="1470025"/>
          </a:xfrm>
        </p:spPr>
        <p:txBody>
          <a:bodyPr/>
          <a:lstStyle>
            <a:lvl1pPr>
              <a:defRPr sz="3400" baseline="0">
                <a:solidFill>
                  <a:srgbClr val="1D4F9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83"/>
            <a:ext cx="5075853" cy="457200"/>
          </a:xfrm>
        </p:spPr>
        <p:txBody>
          <a:bodyPr/>
          <a:lstStyle>
            <a:lvl1pPr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location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60841" y="177292"/>
            <a:ext cx="2845907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767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69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442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582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57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08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227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283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92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16427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7728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89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165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77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047161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2321" y="6356350"/>
            <a:ext cx="3898618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LARP Crab Cavity HOM Coupler EM Design Internal Review   12/16/2014   Z. Li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17B12A-4F81-664D-9D82-FAACD85009F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70019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95917"/>
            <a:ext cx="7772400" cy="1470025"/>
          </a:xfrm>
        </p:spPr>
        <p:txBody>
          <a:bodyPr/>
          <a:lstStyle>
            <a:lvl1pPr>
              <a:defRPr sz="3400" baseline="0">
                <a:solidFill>
                  <a:srgbClr val="1D4F9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83"/>
            <a:ext cx="5075853" cy="457200"/>
          </a:xfrm>
        </p:spPr>
        <p:txBody>
          <a:bodyPr/>
          <a:lstStyle>
            <a:lvl1pPr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location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60841" y="177292"/>
            <a:ext cx="2845907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394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69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17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68052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60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08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416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5652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62672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3109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7914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89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759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067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6481395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2321" y="6356350"/>
            <a:ext cx="3898618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LARP Crab Cavity HOM Coupler EM Design Internal Review   12/16/2014   Z. Li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17B12A-4F81-664D-9D82-FAACD85009F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07511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95917"/>
            <a:ext cx="7772400" cy="1470025"/>
          </a:xfrm>
        </p:spPr>
        <p:txBody>
          <a:bodyPr/>
          <a:lstStyle>
            <a:lvl1pPr>
              <a:defRPr sz="3400" baseline="0">
                <a:solidFill>
                  <a:srgbClr val="1D4F9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83"/>
            <a:ext cx="5075853" cy="457200"/>
          </a:xfrm>
        </p:spPr>
        <p:txBody>
          <a:bodyPr/>
          <a:lstStyle>
            <a:lvl1pPr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location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60841" y="177292"/>
            <a:ext cx="2845907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09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95917"/>
            <a:ext cx="7772400" cy="1470025"/>
          </a:xfrm>
        </p:spPr>
        <p:txBody>
          <a:bodyPr/>
          <a:lstStyle>
            <a:lvl1pPr>
              <a:defRPr sz="3400" baseline="0">
                <a:solidFill>
                  <a:srgbClr val="1D4F9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83"/>
            <a:ext cx="5075853" cy="457200"/>
          </a:xfrm>
        </p:spPr>
        <p:txBody>
          <a:bodyPr/>
          <a:lstStyle>
            <a:lvl1pPr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location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60841" y="177292"/>
            <a:ext cx="2845907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727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69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690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774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363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08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8215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3370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0068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06890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34652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89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0800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7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69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628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6714377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2321" y="6356350"/>
            <a:ext cx="3898618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LARP Crab Cavity HOM Coupler EM Design Internal Review   12/16/2014   Z. Li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17B12A-4F81-664D-9D82-FAACD85009F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995269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95917"/>
            <a:ext cx="7772400" cy="1470025"/>
          </a:xfrm>
        </p:spPr>
        <p:txBody>
          <a:bodyPr/>
          <a:lstStyle>
            <a:lvl1pPr>
              <a:defRPr sz="3400" baseline="0">
                <a:solidFill>
                  <a:srgbClr val="1D4F9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83"/>
            <a:ext cx="5075853" cy="457200"/>
          </a:xfrm>
        </p:spPr>
        <p:txBody>
          <a:bodyPr/>
          <a:lstStyle>
            <a:lvl1pPr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location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60841" y="177292"/>
            <a:ext cx="2845907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8871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69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403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36433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4507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08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3659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070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04001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7257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77591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53071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89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9453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5357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827002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2321" y="6356350"/>
            <a:ext cx="3898618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LARP Crab Cavity HOM Coupler EM Design Internal Review   12/16/2014   Z. Li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17B12A-4F81-664D-9D82-FAACD85009F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467527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95917"/>
            <a:ext cx="7772400" cy="1470025"/>
          </a:xfrm>
        </p:spPr>
        <p:txBody>
          <a:bodyPr/>
          <a:lstStyle>
            <a:lvl1pPr>
              <a:defRPr sz="3400" baseline="0">
                <a:solidFill>
                  <a:srgbClr val="1D4F9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83"/>
            <a:ext cx="5075853" cy="457200"/>
          </a:xfrm>
        </p:spPr>
        <p:txBody>
          <a:bodyPr/>
          <a:lstStyle>
            <a:lvl1pPr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location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60841" y="177292"/>
            <a:ext cx="2845907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7806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69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6017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650131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6934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08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40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9582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1885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16194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550511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729707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89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8528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2199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4415385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2321" y="6356350"/>
            <a:ext cx="3898618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LARP Crab Cavity HOM Coupler EM Design Internal Review   12/16/2014   Z. Li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17B12A-4F81-664D-9D82-FAACD85009F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878182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95917"/>
            <a:ext cx="7772400" cy="1470025"/>
          </a:xfrm>
        </p:spPr>
        <p:txBody>
          <a:bodyPr/>
          <a:lstStyle>
            <a:lvl1pPr>
              <a:defRPr sz="3400" baseline="0">
                <a:solidFill>
                  <a:srgbClr val="1D4F9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83"/>
            <a:ext cx="5075853" cy="457200"/>
          </a:xfrm>
        </p:spPr>
        <p:txBody>
          <a:bodyPr/>
          <a:lstStyle>
            <a:lvl1pPr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location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60841" y="177292"/>
            <a:ext cx="2845907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4821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69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75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08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4472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27096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9503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08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7289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5566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4540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726240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738668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89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8279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639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18752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6845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2321" y="6356350"/>
            <a:ext cx="3898618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LARP Crab Cavity HOM Coupler EM Design Internal Review   12/16/2014   Z. Li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17B12A-4F81-664D-9D82-FAACD85009F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363006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95917"/>
            <a:ext cx="7772400" cy="1470025"/>
          </a:xfrm>
        </p:spPr>
        <p:txBody>
          <a:bodyPr/>
          <a:lstStyle>
            <a:lvl1pPr>
              <a:defRPr sz="3400" baseline="0">
                <a:solidFill>
                  <a:srgbClr val="1D4F9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83"/>
            <a:ext cx="5075853" cy="457200"/>
          </a:xfrm>
        </p:spPr>
        <p:txBody>
          <a:bodyPr/>
          <a:lstStyle>
            <a:lvl1pPr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location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60841" y="177292"/>
            <a:ext cx="2845907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3599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69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3729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821619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056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08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095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2337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94983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217957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312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20679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89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9151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9916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2454213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2321" y="6356350"/>
            <a:ext cx="3898618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LARP Crab Cavity HOM Coupler EM Design Internal Review   12/16/2014   Z. Li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17B12A-4F81-664D-9D82-FAACD85009F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61214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95917"/>
            <a:ext cx="7772400" cy="1470025"/>
          </a:xfrm>
        </p:spPr>
        <p:txBody>
          <a:bodyPr/>
          <a:lstStyle>
            <a:lvl1pPr>
              <a:defRPr sz="3400" baseline="0">
                <a:solidFill>
                  <a:srgbClr val="1D4F9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83"/>
            <a:ext cx="5075853" cy="457200"/>
          </a:xfrm>
        </p:spPr>
        <p:txBody>
          <a:bodyPr/>
          <a:lstStyle>
            <a:lvl1pPr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location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60841" y="177292"/>
            <a:ext cx="2845907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6050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69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5415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514788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2180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08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6186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8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693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198228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95818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235817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20605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89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9183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6424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6410925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2321" y="6356350"/>
            <a:ext cx="3898618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LARP Crab Cavity HOM Coupler EM Design Internal Review   12/16/2014   Z. Li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17B12A-4F81-664D-9D82-FAACD85009F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930626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95917"/>
            <a:ext cx="7772400" cy="1470025"/>
          </a:xfrm>
        </p:spPr>
        <p:txBody>
          <a:bodyPr/>
          <a:lstStyle>
            <a:lvl1pPr>
              <a:defRPr sz="3400" baseline="0">
                <a:solidFill>
                  <a:srgbClr val="1D4F9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83"/>
            <a:ext cx="5075853" cy="457200"/>
          </a:xfrm>
        </p:spPr>
        <p:txBody>
          <a:bodyPr/>
          <a:lstStyle>
            <a:lvl1pPr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location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60841" y="177292"/>
            <a:ext cx="2845907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8925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69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8618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493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13036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7059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08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1347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78076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69908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14425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28760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89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6560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1000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7383424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2321" y="6356350"/>
            <a:ext cx="3898618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LARP Crab Cavity HOM Coupler EM Design Internal Review   12/16/2014   Z. Li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17B12A-4F81-664D-9D82-FAACD85009F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0907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89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2212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95917"/>
            <a:ext cx="7772400" cy="1470025"/>
          </a:xfrm>
        </p:spPr>
        <p:txBody>
          <a:bodyPr/>
          <a:lstStyle>
            <a:lvl1pPr>
              <a:defRPr sz="3400" baseline="0">
                <a:solidFill>
                  <a:srgbClr val="1D4F9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83"/>
            <a:ext cx="5075853" cy="457200"/>
          </a:xfrm>
        </p:spPr>
        <p:txBody>
          <a:bodyPr/>
          <a:lstStyle>
            <a:lvl1pPr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location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60841" y="177292"/>
            <a:ext cx="2845907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6669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69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1249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22616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7430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08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764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0024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01109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46986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18096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89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72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4258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4889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6449726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2321" y="6356350"/>
            <a:ext cx="3898618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LARP Crab Cavity HOM Coupler EM Design Internal Review   12/16/2014   Z. Li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17B12A-4F81-664D-9D82-FAACD85009F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3814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46903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2321" y="6356350"/>
            <a:ext cx="3898618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LARP Crab Cavity HOM Coupler EM Design Internal Review   12/16/2014   Z. Li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17B12A-4F81-664D-9D82-FAACD85009F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143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95917"/>
            <a:ext cx="7772400" cy="1470025"/>
          </a:xfrm>
        </p:spPr>
        <p:txBody>
          <a:bodyPr/>
          <a:lstStyle>
            <a:lvl1pPr>
              <a:defRPr sz="3400" baseline="0">
                <a:solidFill>
                  <a:srgbClr val="1D4F9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83"/>
            <a:ext cx="5075853" cy="457200"/>
          </a:xfrm>
        </p:spPr>
        <p:txBody>
          <a:bodyPr/>
          <a:lstStyle>
            <a:lvl1pPr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location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60841" y="177292"/>
            <a:ext cx="2845907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25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69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18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094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08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11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20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680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58927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262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89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69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25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9726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2321" y="6356350"/>
            <a:ext cx="3898618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LARP Crab Cavity HOM Coupler EM Design Internal Review   12/16/2014   Z. Li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17B12A-4F81-664D-9D82-FAACD85009F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24981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95917"/>
            <a:ext cx="7772400" cy="1470025"/>
          </a:xfrm>
        </p:spPr>
        <p:txBody>
          <a:bodyPr/>
          <a:lstStyle>
            <a:lvl1pPr>
              <a:defRPr sz="3400" baseline="0">
                <a:solidFill>
                  <a:srgbClr val="1D4F9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83"/>
            <a:ext cx="5075853" cy="457200"/>
          </a:xfrm>
        </p:spPr>
        <p:txBody>
          <a:bodyPr/>
          <a:lstStyle>
            <a:lvl1pPr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location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60841" y="177292"/>
            <a:ext cx="2845907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69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309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1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52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08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441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808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7039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520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39679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89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787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3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0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014627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2321" y="6356350"/>
            <a:ext cx="3898618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LARP Crab Cavity HOM Coupler EM Design Internal Review   12/16/2014   Z. Li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17B12A-4F81-664D-9D82-FAACD85009F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5009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95917"/>
            <a:ext cx="7772400" cy="1470025"/>
          </a:xfrm>
        </p:spPr>
        <p:txBody>
          <a:bodyPr/>
          <a:lstStyle>
            <a:lvl1pPr>
              <a:defRPr sz="3400" baseline="0">
                <a:solidFill>
                  <a:srgbClr val="1D4F9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83"/>
            <a:ext cx="5075853" cy="457200"/>
          </a:xfrm>
        </p:spPr>
        <p:txBody>
          <a:bodyPr/>
          <a:lstStyle>
            <a:lvl1pPr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location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60841" y="177292"/>
            <a:ext cx="2845907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643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69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742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48711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270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08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450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082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7532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24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3673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89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153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158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498900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2321" y="6356350"/>
            <a:ext cx="3898618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LARP Crab Cavity HOM Coupler EM Design Internal Review   12/16/2014   Z. Li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17B12A-4F81-664D-9D82-FAACD85009F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60729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95917"/>
            <a:ext cx="7772400" cy="1470025"/>
          </a:xfrm>
        </p:spPr>
        <p:txBody>
          <a:bodyPr/>
          <a:lstStyle>
            <a:lvl1pPr>
              <a:defRPr sz="3400" baseline="0">
                <a:solidFill>
                  <a:srgbClr val="1D4F9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83"/>
            <a:ext cx="5075853" cy="457200"/>
          </a:xfrm>
        </p:spPr>
        <p:txBody>
          <a:bodyPr/>
          <a:lstStyle>
            <a:lvl1pPr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location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60841" y="177292"/>
            <a:ext cx="2845907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60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69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550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2189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508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08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8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067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6773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549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05890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89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528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792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54306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2321" y="6356350"/>
            <a:ext cx="3898618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LARP Crab Cavity HOM Coupler EM Design Internal Review   12/16/2014   Z. Li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17B12A-4F81-664D-9D82-FAACD85009F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60343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95917"/>
            <a:ext cx="7772400" cy="1470025"/>
          </a:xfrm>
        </p:spPr>
        <p:txBody>
          <a:bodyPr/>
          <a:lstStyle>
            <a:lvl1pPr>
              <a:defRPr sz="3400" baseline="0">
                <a:solidFill>
                  <a:srgbClr val="1D4F9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83"/>
            <a:ext cx="5075853" cy="457200"/>
          </a:xfrm>
        </p:spPr>
        <p:txBody>
          <a:bodyPr/>
          <a:lstStyle>
            <a:lvl1pPr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location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60841" y="177292"/>
            <a:ext cx="2845907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202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69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4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8545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994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08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8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100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2199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9520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60009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89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8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89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8998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2321" y="6356350"/>
            <a:ext cx="3898618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LARP Crab Cavity HOM Coupler EM Design Internal Review   12/16/2014   Z. Li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17B12A-4F81-664D-9D82-FAACD85009F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41122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95917"/>
            <a:ext cx="7772400" cy="1470025"/>
          </a:xfrm>
        </p:spPr>
        <p:txBody>
          <a:bodyPr/>
          <a:lstStyle>
            <a:lvl1pPr>
              <a:defRPr sz="3400" baseline="0">
                <a:solidFill>
                  <a:srgbClr val="1D4F9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83"/>
            <a:ext cx="5075853" cy="457200"/>
          </a:xfrm>
        </p:spPr>
        <p:txBody>
          <a:bodyPr/>
          <a:lstStyle>
            <a:lvl1pPr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location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60841" y="177292"/>
            <a:ext cx="2845907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049451"/>
            <a:ext cx="9144000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Subashini</a:t>
            </a:r>
            <a:r>
              <a:rPr lang="en-US" sz="2800" baseline="0" dirty="0" smtClean="0">
                <a:solidFill>
                  <a:srgbClr val="000000"/>
                </a:solidFill>
              </a:rPr>
              <a:t> De Silva</a:t>
            </a:r>
            <a:endParaRPr lang="en-US" sz="28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Center for Accelerator Science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Old Dominion University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03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69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99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57086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104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08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332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182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028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89462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715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1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0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8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slideLayout" Target="../slideLayouts/slideLayout219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0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32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2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theme" Target="../theme/theme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9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1.gi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6" name="Line 4"/>
          <p:cNvSpPr>
            <a:spLocks noChangeShapeType="1"/>
          </p:cNvSpPr>
          <p:nvPr/>
        </p:nvSpPr>
        <p:spPr bwMode="auto">
          <a:xfrm>
            <a:off x="0" y="816742"/>
            <a:ext cx="9144000" cy="0"/>
          </a:xfrm>
          <a:prstGeom prst="line">
            <a:avLst/>
          </a:prstGeom>
          <a:noFill/>
          <a:ln w="635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27717" name="Line 5"/>
          <p:cNvSpPr>
            <a:spLocks noChangeShapeType="1"/>
          </p:cNvSpPr>
          <p:nvPr/>
        </p:nvSpPr>
        <p:spPr bwMode="auto">
          <a:xfrm>
            <a:off x="0" y="6281531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27720" name="Text Box 8"/>
          <p:cNvSpPr txBox="1">
            <a:spLocks noChangeArrowheads="1"/>
          </p:cNvSpPr>
          <p:nvPr/>
        </p:nvSpPr>
        <p:spPr bwMode="auto">
          <a:xfrm>
            <a:off x="2971800" y="6554908"/>
            <a:ext cx="3130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800" b="0" i="1" dirty="0" smtClean="0">
                <a:latin typeface="Times New Roman" pitchFamily="18" charset="0"/>
                <a:cs typeface="+mn-cs"/>
              </a:rPr>
              <a:t>Page </a:t>
            </a:r>
            <a:fld id="{1B5B5EA7-2DCA-4A86-8031-B157A36EB5B6}" type="slidenum">
              <a:rPr lang="en-US" sz="800" b="0" i="1" smtClean="0">
                <a:latin typeface="Times New Roman" pitchFamily="18" charset="0"/>
                <a:cs typeface="+mn-cs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b="0" i="1" dirty="0">
              <a:latin typeface="Times New Roman" pitchFamily="18" charset="0"/>
              <a:cs typeface="+mn-cs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2" name="Picture 11" descr="identifier.gif"/>
          <p:cNvPicPr>
            <a:picLocks noChangeAspect="1"/>
          </p:cNvPicPr>
          <p:nvPr/>
        </p:nvPicPr>
        <p:blipFill>
          <a:blip r:embed="rId14" cstate="print">
            <a:lum bright="9000"/>
          </a:blip>
          <a:stretch>
            <a:fillRect/>
          </a:stretch>
        </p:blipFill>
        <p:spPr>
          <a:xfrm>
            <a:off x="7197884" y="6320316"/>
            <a:ext cx="796967" cy="518029"/>
          </a:xfrm>
          <a:prstGeom prst="rect">
            <a:avLst/>
          </a:prstGeom>
        </p:spPr>
      </p:pic>
      <p:pic>
        <p:nvPicPr>
          <p:cNvPr id="8" name="Picture 7" descr="SLAC_Logo_our_name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24897" y="6418497"/>
            <a:ext cx="938660" cy="33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9200" y="6324731"/>
            <a:ext cx="1339200" cy="461648"/>
            <a:chOff x="140854" y="5334000"/>
            <a:chExt cx="2471332" cy="851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6"/>
            <a:srcRect l="71532" r="-1"/>
            <a:stretch/>
          </p:blipFill>
          <p:spPr>
            <a:xfrm>
              <a:off x="1880757" y="5334000"/>
              <a:ext cx="731429" cy="84455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 descr="HiLumi logo.jpe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54" y="5334000"/>
              <a:ext cx="1763268" cy="85191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D4F9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0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27716" name="Line 4"/>
          <p:cNvSpPr>
            <a:spLocks noChangeShapeType="1"/>
          </p:cNvSpPr>
          <p:nvPr/>
        </p:nvSpPr>
        <p:spPr bwMode="auto">
          <a:xfrm>
            <a:off x="0" y="816742"/>
            <a:ext cx="9144000" cy="0"/>
          </a:xfrm>
          <a:prstGeom prst="line">
            <a:avLst/>
          </a:prstGeom>
          <a:noFill/>
          <a:ln w="635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17" name="Line 5"/>
          <p:cNvSpPr>
            <a:spLocks noChangeShapeType="1"/>
          </p:cNvSpPr>
          <p:nvPr/>
        </p:nvSpPr>
        <p:spPr bwMode="auto">
          <a:xfrm>
            <a:off x="0" y="6281531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20" name="Text Box 8"/>
          <p:cNvSpPr txBox="1">
            <a:spLocks noChangeArrowheads="1"/>
          </p:cNvSpPr>
          <p:nvPr/>
        </p:nvSpPr>
        <p:spPr bwMode="auto">
          <a:xfrm>
            <a:off x="2971800" y="6554908"/>
            <a:ext cx="3130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800" b="0" i="1" dirty="0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t>Page </a:t>
            </a:r>
            <a:fld id="{1B5B5EA7-2DCA-4A86-8031-B157A36EB5B6}" type="slidenum">
              <a:rPr lang="en-US" sz="800" b="0" i="1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b="0" i="1" dirty="0">
              <a:solidFill>
                <a:prstClr val="black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2" name="Picture 11" descr="identifier.gif"/>
          <p:cNvPicPr>
            <a:picLocks noChangeAspect="1"/>
          </p:cNvPicPr>
          <p:nvPr/>
        </p:nvPicPr>
        <p:blipFill>
          <a:blip r:embed="rId15" cstate="print">
            <a:lum bright="9000"/>
          </a:blip>
          <a:stretch>
            <a:fillRect/>
          </a:stretch>
        </p:blipFill>
        <p:spPr>
          <a:xfrm>
            <a:off x="7197884" y="6320316"/>
            <a:ext cx="796967" cy="518029"/>
          </a:xfrm>
          <a:prstGeom prst="rect">
            <a:avLst/>
          </a:prstGeom>
        </p:spPr>
      </p:pic>
      <p:pic>
        <p:nvPicPr>
          <p:cNvPr id="8" name="Picture 7" descr="SLAC_Logo_our_nam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24897" y="6418497"/>
            <a:ext cx="938660" cy="33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9200" y="6324731"/>
            <a:ext cx="1339200" cy="461648"/>
            <a:chOff x="140854" y="5334000"/>
            <a:chExt cx="2471332" cy="851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7"/>
            <a:srcRect l="71532" r="-1"/>
            <a:stretch/>
          </p:blipFill>
          <p:spPr>
            <a:xfrm>
              <a:off x="1880757" y="5334000"/>
              <a:ext cx="731429" cy="84455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 descr="HiLumi logo.jpe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54" y="5334000"/>
              <a:ext cx="1763268" cy="851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26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D4F9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0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27716" name="Line 4"/>
          <p:cNvSpPr>
            <a:spLocks noChangeShapeType="1"/>
          </p:cNvSpPr>
          <p:nvPr/>
        </p:nvSpPr>
        <p:spPr bwMode="auto">
          <a:xfrm>
            <a:off x="0" y="816742"/>
            <a:ext cx="9144000" cy="0"/>
          </a:xfrm>
          <a:prstGeom prst="line">
            <a:avLst/>
          </a:prstGeom>
          <a:noFill/>
          <a:ln w="635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17" name="Line 5"/>
          <p:cNvSpPr>
            <a:spLocks noChangeShapeType="1"/>
          </p:cNvSpPr>
          <p:nvPr/>
        </p:nvSpPr>
        <p:spPr bwMode="auto">
          <a:xfrm>
            <a:off x="0" y="6281531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20" name="Text Box 8"/>
          <p:cNvSpPr txBox="1">
            <a:spLocks noChangeArrowheads="1"/>
          </p:cNvSpPr>
          <p:nvPr/>
        </p:nvSpPr>
        <p:spPr bwMode="auto">
          <a:xfrm>
            <a:off x="2971800" y="6554908"/>
            <a:ext cx="3130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800" b="0" i="1" dirty="0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t>Page </a:t>
            </a:r>
            <a:fld id="{1B5B5EA7-2DCA-4A86-8031-B157A36EB5B6}" type="slidenum">
              <a:rPr lang="en-US" sz="800" b="0" i="1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b="0" i="1" dirty="0">
              <a:solidFill>
                <a:prstClr val="black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2" name="Picture 11" descr="identifier.gif"/>
          <p:cNvPicPr>
            <a:picLocks noChangeAspect="1"/>
          </p:cNvPicPr>
          <p:nvPr/>
        </p:nvPicPr>
        <p:blipFill>
          <a:blip r:embed="rId15" cstate="print">
            <a:lum bright="9000"/>
          </a:blip>
          <a:stretch>
            <a:fillRect/>
          </a:stretch>
        </p:blipFill>
        <p:spPr>
          <a:xfrm>
            <a:off x="7197884" y="6320316"/>
            <a:ext cx="796967" cy="518029"/>
          </a:xfrm>
          <a:prstGeom prst="rect">
            <a:avLst/>
          </a:prstGeom>
        </p:spPr>
      </p:pic>
      <p:pic>
        <p:nvPicPr>
          <p:cNvPr id="8" name="Picture 7" descr="SLAC_Logo_our_nam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24897" y="6418497"/>
            <a:ext cx="938660" cy="33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9200" y="6324731"/>
            <a:ext cx="1339200" cy="461648"/>
            <a:chOff x="140854" y="5334000"/>
            <a:chExt cx="2471332" cy="851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7"/>
            <a:srcRect l="71532" r="-1"/>
            <a:stretch/>
          </p:blipFill>
          <p:spPr>
            <a:xfrm>
              <a:off x="1880757" y="5334000"/>
              <a:ext cx="731429" cy="84455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 descr="HiLumi logo.jpe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54" y="5334000"/>
              <a:ext cx="1763268" cy="851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531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D4F9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0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27716" name="Line 4"/>
          <p:cNvSpPr>
            <a:spLocks noChangeShapeType="1"/>
          </p:cNvSpPr>
          <p:nvPr/>
        </p:nvSpPr>
        <p:spPr bwMode="auto">
          <a:xfrm>
            <a:off x="0" y="816742"/>
            <a:ext cx="9144000" cy="0"/>
          </a:xfrm>
          <a:prstGeom prst="line">
            <a:avLst/>
          </a:prstGeom>
          <a:noFill/>
          <a:ln w="635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17" name="Line 5"/>
          <p:cNvSpPr>
            <a:spLocks noChangeShapeType="1"/>
          </p:cNvSpPr>
          <p:nvPr/>
        </p:nvSpPr>
        <p:spPr bwMode="auto">
          <a:xfrm>
            <a:off x="0" y="6281531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20" name="Text Box 8"/>
          <p:cNvSpPr txBox="1">
            <a:spLocks noChangeArrowheads="1"/>
          </p:cNvSpPr>
          <p:nvPr/>
        </p:nvSpPr>
        <p:spPr bwMode="auto">
          <a:xfrm>
            <a:off x="2971800" y="6554908"/>
            <a:ext cx="3130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800" b="0" i="1" dirty="0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t>Page </a:t>
            </a:r>
            <a:fld id="{1B5B5EA7-2DCA-4A86-8031-B157A36EB5B6}" type="slidenum">
              <a:rPr lang="en-US" sz="800" b="0" i="1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b="0" i="1" dirty="0">
              <a:solidFill>
                <a:prstClr val="black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2" name="Picture 11" descr="identifier.gif"/>
          <p:cNvPicPr>
            <a:picLocks noChangeAspect="1"/>
          </p:cNvPicPr>
          <p:nvPr/>
        </p:nvPicPr>
        <p:blipFill>
          <a:blip r:embed="rId15" cstate="print">
            <a:lum bright="9000"/>
          </a:blip>
          <a:stretch>
            <a:fillRect/>
          </a:stretch>
        </p:blipFill>
        <p:spPr>
          <a:xfrm>
            <a:off x="7197884" y="6320316"/>
            <a:ext cx="796967" cy="518029"/>
          </a:xfrm>
          <a:prstGeom prst="rect">
            <a:avLst/>
          </a:prstGeom>
        </p:spPr>
      </p:pic>
      <p:pic>
        <p:nvPicPr>
          <p:cNvPr id="8" name="Picture 7" descr="SLAC_Logo_our_nam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24897" y="6418497"/>
            <a:ext cx="938660" cy="33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9200" y="6324731"/>
            <a:ext cx="1339200" cy="461648"/>
            <a:chOff x="140854" y="5334000"/>
            <a:chExt cx="2471332" cy="851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7"/>
            <a:srcRect l="71532" r="-1"/>
            <a:stretch/>
          </p:blipFill>
          <p:spPr>
            <a:xfrm>
              <a:off x="1880757" y="5334000"/>
              <a:ext cx="731429" cy="84455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 descr="HiLumi logo.jpe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54" y="5334000"/>
              <a:ext cx="1763268" cy="851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180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D4F9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0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27716" name="Line 4"/>
          <p:cNvSpPr>
            <a:spLocks noChangeShapeType="1"/>
          </p:cNvSpPr>
          <p:nvPr/>
        </p:nvSpPr>
        <p:spPr bwMode="auto">
          <a:xfrm>
            <a:off x="0" y="816742"/>
            <a:ext cx="9144000" cy="0"/>
          </a:xfrm>
          <a:prstGeom prst="line">
            <a:avLst/>
          </a:prstGeom>
          <a:noFill/>
          <a:ln w="635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17" name="Line 5"/>
          <p:cNvSpPr>
            <a:spLocks noChangeShapeType="1"/>
          </p:cNvSpPr>
          <p:nvPr/>
        </p:nvSpPr>
        <p:spPr bwMode="auto">
          <a:xfrm>
            <a:off x="0" y="6281531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20" name="Text Box 8"/>
          <p:cNvSpPr txBox="1">
            <a:spLocks noChangeArrowheads="1"/>
          </p:cNvSpPr>
          <p:nvPr/>
        </p:nvSpPr>
        <p:spPr bwMode="auto">
          <a:xfrm>
            <a:off x="2971800" y="6554908"/>
            <a:ext cx="3130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800" b="0" i="1" dirty="0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t>Page </a:t>
            </a:r>
            <a:fld id="{1B5B5EA7-2DCA-4A86-8031-B157A36EB5B6}" type="slidenum">
              <a:rPr lang="en-US" sz="800" b="0" i="1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b="0" i="1" dirty="0">
              <a:solidFill>
                <a:prstClr val="black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2" name="Picture 11" descr="identifier.gif"/>
          <p:cNvPicPr>
            <a:picLocks noChangeAspect="1"/>
          </p:cNvPicPr>
          <p:nvPr/>
        </p:nvPicPr>
        <p:blipFill>
          <a:blip r:embed="rId15" cstate="print">
            <a:lum bright="9000"/>
          </a:blip>
          <a:stretch>
            <a:fillRect/>
          </a:stretch>
        </p:blipFill>
        <p:spPr>
          <a:xfrm>
            <a:off x="7197884" y="6320316"/>
            <a:ext cx="796967" cy="518029"/>
          </a:xfrm>
          <a:prstGeom prst="rect">
            <a:avLst/>
          </a:prstGeom>
        </p:spPr>
      </p:pic>
      <p:pic>
        <p:nvPicPr>
          <p:cNvPr id="8" name="Picture 7" descr="SLAC_Logo_our_nam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24897" y="6418497"/>
            <a:ext cx="938660" cy="33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9200" y="6324731"/>
            <a:ext cx="1339200" cy="461648"/>
            <a:chOff x="140854" y="5334000"/>
            <a:chExt cx="2471332" cy="851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7"/>
            <a:srcRect l="71532" r="-1"/>
            <a:stretch/>
          </p:blipFill>
          <p:spPr>
            <a:xfrm>
              <a:off x="1880757" y="5334000"/>
              <a:ext cx="731429" cy="84455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 descr="HiLumi logo.jpe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54" y="5334000"/>
              <a:ext cx="1763268" cy="851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8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D4F9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0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27716" name="Line 4"/>
          <p:cNvSpPr>
            <a:spLocks noChangeShapeType="1"/>
          </p:cNvSpPr>
          <p:nvPr/>
        </p:nvSpPr>
        <p:spPr bwMode="auto">
          <a:xfrm>
            <a:off x="0" y="816742"/>
            <a:ext cx="9144000" cy="0"/>
          </a:xfrm>
          <a:prstGeom prst="line">
            <a:avLst/>
          </a:prstGeom>
          <a:noFill/>
          <a:ln w="635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17" name="Line 5"/>
          <p:cNvSpPr>
            <a:spLocks noChangeShapeType="1"/>
          </p:cNvSpPr>
          <p:nvPr/>
        </p:nvSpPr>
        <p:spPr bwMode="auto">
          <a:xfrm>
            <a:off x="0" y="6281531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20" name="Text Box 8"/>
          <p:cNvSpPr txBox="1">
            <a:spLocks noChangeArrowheads="1"/>
          </p:cNvSpPr>
          <p:nvPr/>
        </p:nvSpPr>
        <p:spPr bwMode="auto">
          <a:xfrm>
            <a:off x="2971800" y="6554908"/>
            <a:ext cx="3130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800" b="0" i="1" dirty="0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t>Page </a:t>
            </a:r>
            <a:fld id="{1B5B5EA7-2DCA-4A86-8031-B157A36EB5B6}" type="slidenum">
              <a:rPr lang="en-US" sz="800" b="0" i="1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b="0" i="1" dirty="0">
              <a:solidFill>
                <a:prstClr val="black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2" name="Picture 11" descr="identifier.gif"/>
          <p:cNvPicPr>
            <a:picLocks noChangeAspect="1"/>
          </p:cNvPicPr>
          <p:nvPr/>
        </p:nvPicPr>
        <p:blipFill>
          <a:blip r:embed="rId15" cstate="print">
            <a:lum bright="9000"/>
          </a:blip>
          <a:stretch>
            <a:fillRect/>
          </a:stretch>
        </p:blipFill>
        <p:spPr>
          <a:xfrm>
            <a:off x="7197884" y="6320316"/>
            <a:ext cx="796967" cy="518029"/>
          </a:xfrm>
          <a:prstGeom prst="rect">
            <a:avLst/>
          </a:prstGeom>
        </p:spPr>
      </p:pic>
      <p:pic>
        <p:nvPicPr>
          <p:cNvPr id="8" name="Picture 7" descr="SLAC_Logo_our_nam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24897" y="6418497"/>
            <a:ext cx="938660" cy="33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9200" y="6324731"/>
            <a:ext cx="1339200" cy="461648"/>
            <a:chOff x="140854" y="5334000"/>
            <a:chExt cx="2471332" cy="851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7"/>
            <a:srcRect l="71532" r="-1"/>
            <a:stretch/>
          </p:blipFill>
          <p:spPr>
            <a:xfrm>
              <a:off x="1880757" y="5334000"/>
              <a:ext cx="731429" cy="84455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 descr="HiLumi logo.jpe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54" y="5334000"/>
              <a:ext cx="1763268" cy="851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18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D4F9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0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27716" name="Line 4"/>
          <p:cNvSpPr>
            <a:spLocks noChangeShapeType="1"/>
          </p:cNvSpPr>
          <p:nvPr/>
        </p:nvSpPr>
        <p:spPr bwMode="auto">
          <a:xfrm>
            <a:off x="0" y="816742"/>
            <a:ext cx="9144000" cy="0"/>
          </a:xfrm>
          <a:prstGeom prst="line">
            <a:avLst/>
          </a:prstGeom>
          <a:noFill/>
          <a:ln w="635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17" name="Line 5"/>
          <p:cNvSpPr>
            <a:spLocks noChangeShapeType="1"/>
          </p:cNvSpPr>
          <p:nvPr/>
        </p:nvSpPr>
        <p:spPr bwMode="auto">
          <a:xfrm>
            <a:off x="0" y="6281531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20" name="Text Box 8"/>
          <p:cNvSpPr txBox="1">
            <a:spLocks noChangeArrowheads="1"/>
          </p:cNvSpPr>
          <p:nvPr/>
        </p:nvSpPr>
        <p:spPr bwMode="auto">
          <a:xfrm>
            <a:off x="2971800" y="6554908"/>
            <a:ext cx="3130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800" b="0" i="1" dirty="0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t>Page </a:t>
            </a:r>
            <a:fld id="{1B5B5EA7-2DCA-4A86-8031-B157A36EB5B6}" type="slidenum">
              <a:rPr lang="en-US" sz="800" b="0" i="1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b="0" i="1" dirty="0">
              <a:solidFill>
                <a:prstClr val="black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2" name="Picture 11" descr="identifier.gif"/>
          <p:cNvPicPr>
            <a:picLocks noChangeAspect="1"/>
          </p:cNvPicPr>
          <p:nvPr/>
        </p:nvPicPr>
        <p:blipFill>
          <a:blip r:embed="rId15" cstate="print">
            <a:lum bright="9000"/>
          </a:blip>
          <a:stretch>
            <a:fillRect/>
          </a:stretch>
        </p:blipFill>
        <p:spPr>
          <a:xfrm>
            <a:off x="7197884" y="6320316"/>
            <a:ext cx="796967" cy="518029"/>
          </a:xfrm>
          <a:prstGeom prst="rect">
            <a:avLst/>
          </a:prstGeom>
        </p:spPr>
      </p:pic>
      <p:pic>
        <p:nvPicPr>
          <p:cNvPr id="8" name="Picture 7" descr="SLAC_Logo_our_nam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24897" y="6418497"/>
            <a:ext cx="938660" cy="33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9200" y="6324731"/>
            <a:ext cx="1339200" cy="461648"/>
            <a:chOff x="140854" y="5334000"/>
            <a:chExt cx="2471332" cy="851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7"/>
            <a:srcRect l="71532" r="-1"/>
            <a:stretch/>
          </p:blipFill>
          <p:spPr>
            <a:xfrm>
              <a:off x="1880757" y="5334000"/>
              <a:ext cx="731429" cy="84455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 descr="HiLumi logo.jpe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54" y="5334000"/>
              <a:ext cx="1763268" cy="851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626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D4F9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0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27716" name="Line 4"/>
          <p:cNvSpPr>
            <a:spLocks noChangeShapeType="1"/>
          </p:cNvSpPr>
          <p:nvPr/>
        </p:nvSpPr>
        <p:spPr bwMode="auto">
          <a:xfrm>
            <a:off x="0" y="816742"/>
            <a:ext cx="9144000" cy="0"/>
          </a:xfrm>
          <a:prstGeom prst="line">
            <a:avLst/>
          </a:prstGeom>
          <a:noFill/>
          <a:ln w="635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17" name="Line 5"/>
          <p:cNvSpPr>
            <a:spLocks noChangeShapeType="1"/>
          </p:cNvSpPr>
          <p:nvPr/>
        </p:nvSpPr>
        <p:spPr bwMode="auto">
          <a:xfrm>
            <a:off x="0" y="6281531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20" name="Text Box 8"/>
          <p:cNvSpPr txBox="1">
            <a:spLocks noChangeArrowheads="1"/>
          </p:cNvSpPr>
          <p:nvPr/>
        </p:nvSpPr>
        <p:spPr bwMode="auto">
          <a:xfrm>
            <a:off x="2971800" y="6554908"/>
            <a:ext cx="3130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800" b="0" i="1" dirty="0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t>Page </a:t>
            </a:r>
            <a:fld id="{1B5B5EA7-2DCA-4A86-8031-B157A36EB5B6}" type="slidenum">
              <a:rPr lang="en-US" sz="800" b="0" i="1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b="0" i="1" dirty="0">
              <a:solidFill>
                <a:prstClr val="black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2" name="Picture 11" descr="identifier.gif"/>
          <p:cNvPicPr>
            <a:picLocks noChangeAspect="1"/>
          </p:cNvPicPr>
          <p:nvPr/>
        </p:nvPicPr>
        <p:blipFill>
          <a:blip r:embed="rId15" cstate="print">
            <a:lum bright="9000"/>
          </a:blip>
          <a:stretch>
            <a:fillRect/>
          </a:stretch>
        </p:blipFill>
        <p:spPr>
          <a:xfrm>
            <a:off x="7197884" y="6320316"/>
            <a:ext cx="796967" cy="518029"/>
          </a:xfrm>
          <a:prstGeom prst="rect">
            <a:avLst/>
          </a:prstGeom>
        </p:spPr>
      </p:pic>
      <p:pic>
        <p:nvPicPr>
          <p:cNvPr id="8" name="Picture 7" descr="SLAC_Logo_our_nam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24897" y="6418497"/>
            <a:ext cx="938660" cy="33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9200" y="6324731"/>
            <a:ext cx="1339200" cy="461648"/>
            <a:chOff x="140854" y="5334000"/>
            <a:chExt cx="2471332" cy="851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7"/>
            <a:srcRect l="71532" r="-1"/>
            <a:stretch/>
          </p:blipFill>
          <p:spPr>
            <a:xfrm>
              <a:off x="1880757" y="5334000"/>
              <a:ext cx="731429" cy="84455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 descr="HiLumi logo.jpe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54" y="5334000"/>
              <a:ext cx="1763268" cy="851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691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D4F9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0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27716" name="Line 4"/>
          <p:cNvSpPr>
            <a:spLocks noChangeShapeType="1"/>
          </p:cNvSpPr>
          <p:nvPr/>
        </p:nvSpPr>
        <p:spPr bwMode="auto">
          <a:xfrm>
            <a:off x="0" y="816742"/>
            <a:ext cx="9144000" cy="0"/>
          </a:xfrm>
          <a:prstGeom prst="line">
            <a:avLst/>
          </a:prstGeom>
          <a:noFill/>
          <a:ln w="635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17" name="Line 5"/>
          <p:cNvSpPr>
            <a:spLocks noChangeShapeType="1"/>
          </p:cNvSpPr>
          <p:nvPr/>
        </p:nvSpPr>
        <p:spPr bwMode="auto">
          <a:xfrm>
            <a:off x="0" y="6281531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20" name="Text Box 8"/>
          <p:cNvSpPr txBox="1">
            <a:spLocks noChangeArrowheads="1"/>
          </p:cNvSpPr>
          <p:nvPr/>
        </p:nvSpPr>
        <p:spPr bwMode="auto">
          <a:xfrm>
            <a:off x="2971800" y="6554908"/>
            <a:ext cx="3130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800" b="0" i="1" dirty="0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t>Page </a:t>
            </a:r>
            <a:fld id="{1B5B5EA7-2DCA-4A86-8031-B157A36EB5B6}" type="slidenum">
              <a:rPr lang="en-US" sz="800" b="0" i="1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b="0" i="1" dirty="0">
              <a:solidFill>
                <a:prstClr val="black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2" name="Picture 11" descr="identifier.gif"/>
          <p:cNvPicPr>
            <a:picLocks noChangeAspect="1"/>
          </p:cNvPicPr>
          <p:nvPr/>
        </p:nvPicPr>
        <p:blipFill>
          <a:blip r:embed="rId15" cstate="print">
            <a:lum bright="9000"/>
          </a:blip>
          <a:stretch>
            <a:fillRect/>
          </a:stretch>
        </p:blipFill>
        <p:spPr>
          <a:xfrm>
            <a:off x="7197884" y="6320316"/>
            <a:ext cx="796967" cy="518029"/>
          </a:xfrm>
          <a:prstGeom prst="rect">
            <a:avLst/>
          </a:prstGeom>
        </p:spPr>
      </p:pic>
      <p:pic>
        <p:nvPicPr>
          <p:cNvPr id="8" name="Picture 7" descr="SLAC_Logo_our_nam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24897" y="6418497"/>
            <a:ext cx="938660" cy="33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9200" y="6324731"/>
            <a:ext cx="1339200" cy="461648"/>
            <a:chOff x="140854" y="5334000"/>
            <a:chExt cx="2471332" cy="851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7"/>
            <a:srcRect l="71532" r="-1"/>
            <a:stretch/>
          </p:blipFill>
          <p:spPr>
            <a:xfrm>
              <a:off x="1880757" y="5334000"/>
              <a:ext cx="731429" cy="84455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 descr="HiLumi logo.jpe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54" y="5334000"/>
              <a:ext cx="1763268" cy="851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743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D4F9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0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27716" name="Line 4"/>
          <p:cNvSpPr>
            <a:spLocks noChangeShapeType="1"/>
          </p:cNvSpPr>
          <p:nvPr/>
        </p:nvSpPr>
        <p:spPr bwMode="auto">
          <a:xfrm>
            <a:off x="0" y="816742"/>
            <a:ext cx="9144000" cy="0"/>
          </a:xfrm>
          <a:prstGeom prst="line">
            <a:avLst/>
          </a:prstGeom>
          <a:noFill/>
          <a:ln w="635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17" name="Line 5"/>
          <p:cNvSpPr>
            <a:spLocks noChangeShapeType="1"/>
          </p:cNvSpPr>
          <p:nvPr/>
        </p:nvSpPr>
        <p:spPr bwMode="auto">
          <a:xfrm>
            <a:off x="0" y="6281531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20" name="Text Box 8"/>
          <p:cNvSpPr txBox="1">
            <a:spLocks noChangeArrowheads="1"/>
          </p:cNvSpPr>
          <p:nvPr/>
        </p:nvSpPr>
        <p:spPr bwMode="auto">
          <a:xfrm>
            <a:off x="2971800" y="6554908"/>
            <a:ext cx="3130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800" b="0" i="1" dirty="0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t>Page </a:t>
            </a:r>
            <a:fld id="{1B5B5EA7-2DCA-4A86-8031-B157A36EB5B6}" type="slidenum">
              <a:rPr lang="en-US" sz="800" b="0" i="1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b="0" i="1" dirty="0">
              <a:solidFill>
                <a:prstClr val="black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2" name="Picture 11" descr="identifier.gif"/>
          <p:cNvPicPr>
            <a:picLocks noChangeAspect="1"/>
          </p:cNvPicPr>
          <p:nvPr/>
        </p:nvPicPr>
        <p:blipFill>
          <a:blip r:embed="rId15" cstate="print">
            <a:lum bright="9000"/>
          </a:blip>
          <a:stretch>
            <a:fillRect/>
          </a:stretch>
        </p:blipFill>
        <p:spPr>
          <a:xfrm>
            <a:off x="7197884" y="6320316"/>
            <a:ext cx="796967" cy="518029"/>
          </a:xfrm>
          <a:prstGeom prst="rect">
            <a:avLst/>
          </a:prstGeom>
        </p:spPr>
      </p:pic>
      <p:pic>
        <p:nvPicPr>
          <p:cNvPr id="8" name="Picture 7" descr="SLAC_Logo_our_nam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24897" y="6418497"/>
            <a:ext cx="938660" cy="33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9200" y="6324731"/>
            <a:ext cx="1339200" cy="461648"/>
            <a:chOff x="140854" y="5334000"/>
            <a:chExt cx="2471332" cy="851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7"/>
            <a:srcRect l="71532" r="-1"/>
            <a:stretch/>
          </p:blipFill>
          <p:spPr>
            <a:xfrm>
              <a:off x="1880757" y="5334000"/>
              <a:ext cx="731429" cy="84455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 descr="HiLumi logo.jpe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54" y="5334000"/>
              <a:ext cx="1763268" cy="851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19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D4F9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0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27716" name="Line 4"/>
          <p:cNvSpPr>
            <a:spLocks noChangeShapeType="1"/>
          </p:cNvSpPr>
          <p:nvPr/>
        </p:nvSpPr>
        <p:spPr bwMode="auto">
          <a:xfrm>
            <a:off x="0" y="816742"/>
            <a:ext cx="9144000" cy="0"/>
          </a:xfrm>
          <a:prstGeom prst="line">
            <a:avLst/>
          </a:prstGeom>
          <a:noFill/>
          <a:ln w="635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17" name="Line 5"/>
          <p:cNvSpPr>
            <a:spLocks noChangeShapeType="1"/>
          </p:cNvSpPr>
          <p:nvPr/>
        </p:nvSpPr>
        <p:spPr bwMode="auto">
          <a:xfrm>
            <a:off x="0" y="6281531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20" name="Text Box 8"/>
          <p:cNvSpPr txBox="1">
            <a:spLocks noChangeArrowheads="1"/>
          </p:cNvSpPr>
          <p:nvPr/>
        </p:nvSpPr>
        <p:spPr bwMode="auto">
          <a:xfrm>
            <a:off x="2971800" y="6554908"/>
            <a:ext cx="3130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800" b="0" i="1" dirty="0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t>Page </a:t>
            </a:r>
            <a:fld id="{1B5B5EA7-2DCA-4A86-8031-B157A36EB5B6}" type="slidenum">
              <a:rPr lang="en-US" sz="800" b="0" i="1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b="0" i="1" dirty="0">
              <a:solidFill>
                <a:prstClr val="black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2" name="Picture 11" descr="identifier.gif"/>
          <p:cNvPicPr>
            <a:picLocks noChangeAspect="1"/>
          </p:cNvPicPr>
          <p:nvPr/>
        </p:nvPicPr>
        <p:blipFill>
          <a:blip r:embed="rId15" cstate="print">
            <a:lum bright="9000"/>
          </a:blip>
          <a:stretch>
            <a:fillRect/>
          </a:stretch>
        </p:blipFill>
        <p:spPr>
          <a:xfrm>
            <a:off x="7197884" y="6320316"/>
            <a:ext cx="796967" cy="518029"/>
          </a:xfrm>
          <a:prstGeom prst="rect">
            <a:avLst/>
          </a:prstGeom>
        </p:spPr>
      </p:pic>
      <p:pic>
        <p:nvPicPr>
          <p:cNvPr id="8" name="Picture 7" descr="SLAC_Logo_our_nam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24897" y="6418497"/>
            <a:ext cx="938660" cy="33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9200" y="6324731"/>
            <a:ext cx="1339200" cy="461648"/>
            <a:chOff x="140854" y="5334000"/>
            <a:chExt cx="2471332" cy="851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7"/>
            <a:srcRect l="71532" r="-1"/>
            <a:stretch/>
          </p:blipFill>
          <p:spPr>
            <a:xfrm>
              <a:off x="1880757" y="5334000"/>
              <a:ext cx="731429" cy="84455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 descr="HiLumi logo.jpe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54" y="5334000"/>
              <a:ext cx="1763268" cy="851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847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D4F9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0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27716" name="Line 4"/>
          <p:cNvSpPr>
            <a:spLocks noChangeShapeType="1"/>
          </p:cNvSpPr>
          <p:nvPr/>
        </p:nvSpPr>
        <p:spPr bwMode="auto">
          <a:xfrm>
            <a:off x="0" y="816742"/>
            <a:ext cx="9144000" cy="0"/>
          </a:xfrm>
          <a:prstGeom prst="line">
            <a:avLst/>
          </a:prstGeom>
          <a:noFill/>
          <a:ln w="635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17" name="Line 5"/>
          <p:cNvSpPr>
            <a:spLocks noChangeShapeType="1"/>
          </p:cNvSpPr>
          <p:nvPr/>
        </p:nvSpPr>
        <p:spPr bwMode="auto">
          <a:xfrm>
            <a:off x="0" y="6281531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20" name="Text Box 8"/>
          <p:cNvSpPr txBox="1">
            <a:spLocks noChangeArrowheads="1"/>
          </p:cNvSpPr>
          <p:nvPr/>
        </p:nvSpPr>
        <p:spPr bwMode="auto">
          <a:xfrm>
            <a:off x="2971800" y="6554908"/>
            <a:ext cx="3130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800" b="0" i="1" dirty="0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t>Page </a:t>
            </a:r>
            <a:fld id="{1B5B5EA7-2DCA-4A86-8031-B157A36EB5B6}" type="slidenum">
              <a:rPr lang="en-US" sz="800" b="0" i="1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b="0" i="1" dirty="0">
              <a:solidFill>
                <a:prstClr val="black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2" name="Picture 11" descr="identifier.gif"/>
          <p:cNvPicPr>
            <a:picLocks noChangeAspect="1"/>
          </p:cNvPicPr>
          <p:nvPr/>
        </p:nvPicPr>
        <p:blipFill>
          <a:blip r:embed="rId15" cstate="print">
            <a:lum bright="9000"/>
          </a:blip>
          <a:stretch>
            <a:fillRect/>
          </a:stretch>
        </p:blipFill>
        <p:spPr>
          <a:xfrm>
            <a:off x="7197884" y="6320316"/>
            <a:ext cx="796967" cy="518029"/>
          </a:xfrm>
          <a:prstGeom prst="rect">
            <a:avLst/>
          </a:prstGeom>
        </p:spPr>
      </p:pic>
      <p:pic>
        <p:nvPicPr>
          <p:cNvPr id="8" name="Picture 7" descr="SLAC_Logo_our_nam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24897" y="6418497"/>
            <a:ext cx="938660" cy="33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9200" y="6324731"/>
            <a:ext cx="1339200" cy="461648"/>
            <a:chOff x="140854" y="5334000"/>
            <a:chExt cx="2471332" cy="851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7"/>
            <a:srcRect l="71532" r="-1"/>
            <a:stretch/>
          </p:blipFill>
          <p:spPr>
            <a:xfrm>
              <a:off x="1880757" y="5334000"/>
              <a:ext cx="731429" cy="84455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 descr="HiLumi logo.jpe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54" y="5334000"/>
              <a:ext cx="1763268" cy="851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716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D4F9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0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27716" name="Line 4"/>
          <p:cNvSpPr>
            <a:spLocks noChangeShapeType="1"/>
          </p:cNvSpPr>
          <p:nvPr/>
        </p:nvSpPr>
        <p:spPr bwMode="auto">
          <a:xfrm>
            <a:off x="0" y="816742"/>
            <a:ext cx="9144000" cy="0"/>
          </a:xfrm>
          <a:prstGeom prst="line">
            <a:avLst/>
          </a:prstGeom>
          <a:noFill/>
          <a:ln w="635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17" name="Line 5"/>
          <p:cNvSpPr>
            <a:spLocks noChangeShapeType="1"/>
          </p:cNvSpPr>
          <p:nvPr/>
        </p:nvSpPr>
        <p:spPr bwMode="auto">
          <a:xfrm>
            <a:off x="0" y="6281531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20" name="Text Box 8"/>
          <p:cNvSpPr txBox="1">
            <a:spLocks noChangeArrowheads="1"/>
          </p:cNvSpPr>
          <p:nvPr/>
        </p:nvSpPr>
        <p:spPr bwMode="auto">
          <a:xfrm>
            <a:off x="2971800" y="6554908"/>
            <a:ext cx="3130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800" b="0" i="1" dirty="0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t>Page </a:t>
            </a:r>
            <a:fld id="{1B5B5EA7-2DCA-4A86-8031-B157A36EB5B6}" type="slidenum">
              <a:rPr lang="en-US" sz="800" b="0" i="1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b="0" i="1" dirty="0">
              <a:solidFill>
                <a:prstClr val="black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2" name="Picture 11" descr="identifier.gif"/>
          <p:cNvPicPr>
            <a:picLocks noChangeAspect="1"/>
          </p:cNvPicPr>
          <p:nvPr/>
        </p:nvPicPr>
        <p:blipFill>
          <a:blip r:embed="rId15" cstate="print">
            <a:lum bright="9000"/>
          </a:blip>
          <a:stretch>
            <a:fillRect/>
          </a:stretch>
        </p:blipFill>
        <p:spPr>
          <a:xfrm>
            <a:off x="7197884" y="6320316"/>
            <a:ext cx="796967" cy="518029"/>
          </a:xfrm>
          <a:prstGeom prst="rect">
            <a:avLst/>
          </a:prstGeom>
        </p:spPr>
      </p:pic>
      <p:pic>
        <p:nvPicPr>
          <p:cNvPr id="8" name="Picture 7" descr="SLAC_Logo_our_nam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24897" y="6418497"/>
            <a:ext cx="938660" cy="33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9200" y="6324731"/>
            <a:ext cx="1339200" cy="461648"/>
            <a:chOff x="140854" y="5334000"/>
            <a:chExt cx="2471332" cy="851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7"/>
            <a:srcRect l="71532" r="-1"/>
            <a:stretch/>
          </p:blipFill>
          <p:spPr>
            <a:xfrm>
              <a:off x="1880757" y="5334000"/>
              <a:ext cx="731429" cy="84455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 descr="HiLumi logo.jpe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54" y="5334000"/>
              <a:ext cx="1763268" cy="851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363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D4F9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0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27716" name="Line 4"/>
          <p:cNvSpPr>
            <a:spLocks noChangeShapeType="1"/>
          </p:cNvSpPr>
          <p:nvPr/>
        </p:nvSpPr>
        <p:spPr bwMode="auto">
          <a:xfrm>
            <a:off x="0" y="816742"/>
            <a:ext cx="9144000" cy="0"/>
          </a:xfrm>
          <a:prstGeom prst="line">
            <a:avLst/>
          </a:prstGeom>
          <a:noFill/>
          <a:ln w="635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17" name="Line 5"/>
          <p:cNvSpPr>
            <a:spLocks noChangeShapeType="1"/>
          </p:cNvSpPr>
          <p:nvPr/>
        </p:nvSpPr>
        <p:spPr bwMode="auto">
          <a:xfrm>
            <a:off x="0" y="6281531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20" name="Text Box 8"/>
          <p:cNvSpPr txBox="1">
            <a:spLocks noChangeArrowheads="1"/>
          </p:cNvSpPr>
          <p:nvPr/>
        </p:nvSpPr>
        <p:spPr bwMode="auto">
          <a:xfrm>
            <a:off x="2971800" y="6554908"/>
            <a:ext cx="3130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800" b="0" i="1" dirty="0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t>Page </a:t>
            </a:r>
            <a:fld id="{1B5B5EA7-2DCA-4A86-8031-B157A36EB5B6}" type="slidenum">
              <a:rPr lang="en-US" sz="800" b="0" i="1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b="0" i="1" dirty="0">
              <a:solidFill>
                <a:prstClr val="black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2" name="Picture 11" descr="identifier.gif"/>
          <p:cNvPicPr>
            <a:picLocks noChangeAspect="1"/>
          </p:cNvPicPr>
          <p:nvPr/>
        </p:nvPicPr>
        <p:blipFill>
          <a:blip r:embed="rId15" cstate="print">
            <a:lum bright="9000"/>
          </a:blip>
          <a:stretch>
            <a:fillRect/>
          </a:stretch>
        </p:blipFill>
        <p:spPr>
          <a:xfrm>
            <a:off x="7197884" y="6320316"/>
            <a:ext cx="796967" cy="518029"/>
          </a:xfrm>
          <a:prstGeom prst="rect">
            <a:avLst/>
          </a:prstGeom>
        </p:spPr>
      </p:pic>
      <p:pic>
        <p:nvPicPr>
          <p:cNvPr id="8" name="Picture 7" descr="SLAC_Logo_our_nam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24897" y="6418497"/>
            <a:ext cx="938660" cy="33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9200" y="6324731"/>
            <a:ext cx="1339200" cy="461648"/>
            <a:chOff x="140854" y="5334000"/>
            <a:chExt cx="2471332" cy="851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7"/>
            <a:srcRect l="71532" r="-1"/>
            <a:stretch/>
          </p:blipFill>
          <p:spPr>
            <a:xfrm>
              <a:off x="1880757" y="5334000"/>
              <a:ext cx="731429" cy="84455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 descr="HiLumi logo.jpe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54" y="5334000"/>
              <a:ext cx="1763268" cy="851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088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D4F9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0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27716" name="Line 4"/>
          <p:cNvSpPr>
            <a:spLocks noChangeShapeType="1"/>
          </p:cNvSpPr>
          <p:nvPr/>
        </p:nvSpPr>
        <p:spPr bwMode="auto">
          <a:xfrm>
            <a:off x="0" y="816742"/>
            <a:ext cx="9144000" cy="0"/>
          </a:xfrm>
          <a:prstGeom prst="line">
            <a:avLst/>
          </a:prstGeom>
          <a:noFill/>
          <a:ln w="635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17" name="Line 5"/>
          <p:cNvSpPr>
            <a:spLocks noChangeShapeType="1"/>
          </p:cNvSpPr>
          <p:nvPr/>
        </p:nvSpPr>
        <p:spPr bwMode="auto">
          <a:xfrm>
            <a:off x="0" y="6281531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20" name="Text Box 8"/>
          <p:cNvSpPr txBox="1">
            <a:spLocks noChangeArrowheads="1"/>
          </p:cNvSpPr>
          <p:nvPr/>
        </p:nvSpPr>
        <p:spPr bwMode="auto">
          <a:xfrm>
            <a:off x="2971800" y="6554908"/>
            <a:ext cx="3130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800" b="0" i="1" dirty="0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t>Page </a:t>
            </a:r>
            <a:fld id="{1B5B5EA7-2DCA-4A86-8031-B157A36EB5B6}" type="slidenum">
              <a:rPr lang="en-US" sz="800" b="0" i="1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b="0" i="1" dirty="0">
              <a:solidFill>
                <a:prstClr val="black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2" name="Picture 11" descr="identifier.gif"/>
          <p:cNvPicPr>
            <a:picLocks noChangeAspect="1"/>
          </p:cNvPicPr>
          <p:nvPr/>
        </p:nvPicPr>
        <p:blipFill>
          <a:blip r:embed="rId15" cstate="print">
            <a:lum bright="9000"/>
          </a:blip>
          <a:stretch>
            <a:fillRect/>
          </a:stretch>
        </p:blipFill>
        <p:spPr>
          <a:xfrm>
            <a:off x="7197884" y="6320316"/>
            <a:ext cx="796967" cy="518029"/>
          </a:xfrm>
          <a:prstGeom prst="rect">
            <a:avLst/>
          </a:prstGeom>
        </p:spPr>
      </p:pic>
      <p:pic>
        <p:nvPicPr>
          <p:cNvPr id="8" name="Picture 7" descr="SLAC_Logo_our_nam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24897" y="6418497"/>
            <a:ext cx="938660" cy="33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9200" y="6324731"/>
            <a:ext cx="1339200" cy="461648"/>
            <a:chOff x="140854" y="5334000"/>
            <a:chExt cx="2471332" cy="851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7"/>
            <a:srcRect l="71532" r="-1"/>
            <a:stretch/>
          </p:blipFill>
          <p:spPr>
            <a:xfrm>
              <a:off x="1880757" y="5334000"/>
              <a:ext cx="731429" cy="84455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 descr="HiLumi logo.jpe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54" y="5334000"/>
              <a:ext cx="1763268" cy="851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409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D4F9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0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27716" name="Line 4"/>
          <p:cNvSpPr>
            <a:spLocks noChangeShapeType="1"/>
          </p:cNvSpPr>
          <p:nvPr/>
        </p:nvSpPr>
        <p:spPr bwMode="auto">
          <a:xfrm>
            <a:off x="0" y="816742"/>
            <a:ext cx="9144000" cy="0"/>
          </a:xfrm>
          <a:prstGeom prst="line">
            <a:avLst/>
          </a:prstGeom>
          <a:noFill/>
          <a:ln w="635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17" name="Line 5"/>
          <p:cNvSpPr>
            <a:spLocks noChangeShapeType="1"/>
          </p:cNvSpPr>
          <p:nvPr/>
        </p:nvSpPr>
        <p:spPr bwMode="auto">
          <a:xfrm>
            <a:off x="0" y="6281531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20" name="Text Box 8"/>
          <p:cNvSpPr txBox="1">
            <a:spLocks noChangeArrowheads="1"/>
          </p:cNvSpPr>
          <p:nvPr/>
        </p:nvSpPr>
        <p:spPr bwMode="auto">
          <a:xfrm>
            <a:off x="2971800" y="6554908"/>
            <a:ext cx="3130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800" b="0" i="1" dirty="0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t>Page </a:t>
            </a:r>
            <a:fld id="{1B5B5EA7-2DCA-4A86-8031-B157A36EB5B6}" type="slidenum">
              <a:rPr lang="en-US" sz="800" b="0" i="1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b="0" i="1" dirty="0">
              <a:solidFill>
                <a:prstClr val="black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2" name="Picture 11" descr="identifier.gif"/>
          <p:cNvPicPr>
            <a:picLocks noChangeAspect="1"/>
          </p:cNvPicPr>
          <p:nvPr/>
        </p:nvPicPr>
        <p:blipFill>
          <a:blip r:embed="rId15" cstate="print">
            <a:lum bright="9000"/>
          </a:blip>
          <a:stretch>
            <a:fillRect/>
          </a:stretch>
        </p:blipFill>
        <p:spPr>
          <a:xfrm>
            <a:off x="7197884" y="6320316"/>
            <a:ext cx="796967" cy="518029"/>
          </a:xfrm>
          <a:prstGeom prst="rect">
            <a:avLst/>
          </a:prstGeom>
        </p:spPr>
      </p:pic>
      <p:pic>
        <p:nvPicPr>
          <p:cNvPr id="8" name="Picture 7" descr="SLAC_Logo_our_nam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24897" y="6418497"/>
            <a:ext cx="938660" cy="33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9200" y="6324731"/>
            <a:ext cx="1339200" cy="461648"/>
            <a:chOff x="140854" y="5334000"/>
            <a:chExt cx="2471332" cy="851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7"/>
            <a:srcRect l="71532" r="-1"/>
            <a:stretch/>
          </p:blipFill>
          <p:spPr>
            <a:xfrm>
              <a:off x="1880757" y="5334000"/>
              <a:ext cx="731429" cy="84455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 descr="HiLumi logo.jpe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54" y="5334000"/>
              <a:ext cx="1763268" cy="851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799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D4F9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0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27716" name="Line 4"/>
          <p:cNvSpPr>
            <a:spLocks noChangeShapeType="1"/>
          </p:cNvSpPr>
          <p:nvPr/>
        </p:nvSpPr>
        <p:spPr bwMode="auto">
          <a:xfrm>
            <a:off x="0" y="816742"/>
            <a:ext cx="9144000" cy="0"/>
          </a:xfrm>
          <a:prstGeom prst="line">
            <a:avLst/>
          </a:prstGeom>
          <a:noFill/>
          <a:ln w="635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627717" name="Line 5"/>
          <p:cNvSpPr>
            <a:spLocks noChangeShapeType="1"/>
          </p:cNvSpPr>
          <p:nvPr/>
        </p:nvSpPr>
        <p:spPr bwMode="auto">
          <a:xfrm>
            <a:off x="0" y="6281531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627720" name="Text Box 8"/>
          <p:cNvSpPr txBox="1">
            <a:spLocks noChangeArrowheads="1"/>
          </p:cNvSpPr>
          <p:nvPr/>
        </p:nvSpPr>
        <p:spPr bwMode="auto">
          <a:xfrm>
            <a:off x="2971800" y="6554908"/>
            <a:ext cx="3130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800" b="0" i="1" dirty="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Page </a:t>
            </a:r>
            <a:fld id="{1B5B5EA7-2DCA-4A86-8031-B157A36EB5B6}" type="slidenum">
              <a:rPr lang="en-US" sz="800" b="0" i="1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b="0" i="1" dirty="0">
              <a:solidFill>
                <a:srgbClr val="000000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2" name="Picture 11" descr="identifier.gif"/>
          <p:cNvPicPr>
            <a:picLocks noChangeAspect="1"/>
          </p:cNvPicPr>
          <p:nvPr/>
        </p:nvPicPr>
        <p:blipFill>
          <a:blip r:embed="rId14" cstate="print">
            <a:lum bright="9000"/>
          </a:blip>
          <a:stretch>
            <a:fillRect/>
          </a:stretch>
        </p:blipFill>
        <p:spPr>
          <a:xfrm>
            <a:off x="7197884" y="6320316"/>
            <a:ext cx="796967" cy="518029"/>
          </a:xfrm>
          <a:prstGeom prst="rect">
            <a:avLst/>
          </a:prstGeom>
        </p:spPr>
      </p:pic>
      <p:pic>
        <p:nvPicPr>
          <p:cNvPr id="8" name="Picture 7" descr="SLAC_Logo_our_name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24897" y="6418497"/>
            <a:ext cx="938660" cy="33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9200" y="6324731"/>
            <a:ext cx="1339200" cy="461648"/>
            <a:chOff x="140854" y="5334000"/>
            <a:chExt cx="2471332" cy="851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6"/>
            <a:srcRect l="71532" r="-1"/>
            <a:stretch/>
          </p:blipFill>
          <p:spPr>
            <a:xfrm>
              <a:off x="1880757" y="5334000"/>
              <a:ext cx="731429" cy="84455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 descr="HiLumi logo.jpe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54" y="5334000"/>
              <a:ext cx="1763268" cy="851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554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D4F9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0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27716" name="Line 4"/>
          <p:cNvSpPr>
            <a:spLocks noChangeShapeType="1"/>
          </p:cNvSpPr>
          <p:nvPr/>
        </p:nvSpPr>
        <p:spPr bwMode="auto">
          <a:xfrm>
            <a:off x="0" y="816742"/>
            <a:ext cx="9144000" cy="0"/>
          </a:xfrm>
          <a:prstGeom prst="line">
            <a:avLst/>
          </a:prstGeom>
          <a:noFill/>
          <a:ln w="635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17" name="Line 5"/>
          <p:cNvSpPr>
            <a:spLocks noChangeShapeType="1"/>
          </p:cNvSpPr>
          <p:nvPr/>
        </p:nvSpPr>
        <p:spPr bwMode="auto">
          <a:xfrm>
            <a:off x="0" y="6281531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27720" name="Text Box 8"/>
          <p:cNvSpPr txBox="1">
            <a:spLocks noChangeArrowheads="1"/>
          </p:cNvSpPr>
          <p:nvPr/>
        </p:nvSpPr>
        <p:spPr bwMode="auto">
          <a:xfrm>
            <a:off x="2971800" y="6554908"/>
            <a:ext cx="3130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800" b="0" i="1" dirty="0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t>Page </a:t>
            </a:r>
            <a:fld id="{1B5B5EA7-2DCA-4A86-8031-B157A36EB5B6}" type="slidenum">
              <a:rPr lang="en-US" sz="800" b="0" i="1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b="0" i="1" dirty="0">
              <a:solidFill>
                <a:prstClr val="black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2" name="Picture 11" descr="identifier.gif"/>
          <p:cNvPicPr>
            <a:picLocks noChangeAspect="1"/>
          </p:cNvPicPr>
          <p:nvPr/>
        </p:nvPicPr>
        <p:blipFill>
          <a:blip r:embed="rId15" cstate="print">
            <a:lum bright="9000"/>
          </a:blip>
          <a:stretch>
            <a:fillRect/>
          </a:stretch>
        </p:blipFill>
        <p:spPr>
          <a:xfrm>
            <a:off x="7197884" y="6320316"/>
            <a:ext cx="796967" cy="518029"/>
          </a:xfrm>
          <a:prstGeom prst="rect">
            <a:avLst/>
          </a:prstGeom>
        </p:spPr>
      </p:pic>
      <p:pic>
        <p:nvPicPr>
          <p:cNvPr id="8" name="Picture 7" descr="SLAC_Logo_our_nam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24897" y="6418497"/>
            <a:ext cx="938660" cy="33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9200" y="6324731"/>
            <a:ext cx="1339200" cy="461648"/>
            <a:chOff x="140854" y="5334000"/>
            <a:chExt cx="2471332" cy="851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7"/>
            <a:srcRect l="71532" r="-1"/>
            <a:stretch/>
          </p:blipFill>
          <p:spPr>
            <a:xfrm>
              <a:off x="1880757" y="5334000"/>
              <a:ext cx="731429" cy="84455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 descr="HiLumi logo.jpe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54" y="5334000"/>
              <a:ext cx="1763268" cy="851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129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D4F9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2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Final SPS RF </a:t>
            </a:r>
            <a:r>
              <a:rPr lang="en-US" dirty="0" smtClean="0"/>
              <a:t>Design &amp; </a:t>
            </a:r>
            <a:r>
              <a:rPr lang="en-US" dirty="0"/>
              <a:t>HOM </a:t>
            </a:r>
            <a:r>
              <a:rPr lang="en-US" dirty="0" smtClean="0"/>
              <a:t>Couplers for RF-Dipole Cavity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04412" y="177292"/>
            <a:ext cx="3202338" cy="457200"/>
          </a:xfrm>
        </p:spPr>
        <p:txBody>
          <a:bodyPr/>
          <a:lstStyle/>
          <a:p>
            <a:r>
              <a:rPr lang="en-US" dirty="0" err="1" smtClean="0"/>
              <a:t>Fermilab</a:t>
            </a:r>
            <a:r>
              <a:rPr lang="en-US" smtClean="0"/>
              <a:t> – May </a:t>
            </a:r>
            <a:r>
              <a:rPr lang="en-US" dirty="0" smtClean="0"/>
              <a:t>11, 2015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1" y="177292"/>
            <a:ext cx="5094515" cy="457200"/>
          </a:xfrm>
        </p:spPr>
        <p:txBody>
          <a:bodyPr/>
          <a:lstStyle/>
          <a:p>
            <a:pPr algn="l"/>
            <a:r>
              <a:rPr lang="en-US" dirty="0" err="1" smtClean="0"/>
              <a:t>HiLumi</a:t>
            </a:r>
            <a:r>
              <a:rPr lang="en-US" dirty="0" smtClean="0"/>
              <a:t> – LARP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HOM Tolerances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201" y="2429330"/>
            <a:ext cx="2605073" cy="3794112"/>
            <a:chOff x="306301" y="2429330"/>
            <a:chExt cx="2605073" cy="3794112"/>
          </a:xfrm>
        </p:grpSpPr>
        <p:pic>
          <p:nvPicPr>
            <p:cNvPr id="14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01" y="2429330"/>
              <a:ext cx="2602382" cy="1889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8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92" y="4334292"/>
              <a:ext cx="2602382" cy="1889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2747348" y="2429329"/>
            <a:ext cx="2602382" cy="3794112"/>
            <a:chOff x="3306148" y="2429329"/>
            <a:chExt cx="2602382" cy="3794112"/>
          </a:xfrm>
        </p:grpSpPr>
        <p:pic>
          <p:nvPicPr>
            <p:cNvPr id="14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6148" y="2429329"/>
              <a:ext cx="2602382" cy="1889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9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6148" y="4334291"/>
              <a:ext cx="2602382" cy="1889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6374386" y="2426723"/>
            <a:ext cx="2653240" cy="3796718"/>
            <a:chOff x="6247386" y="2426723"/>
            <a:chExt cx="2653240" cy="3796718"/>
          </a:xfrm>
        </p:grpSpPr>
        <p:pic>
          <p:nvPicPr>
            <p:cNvPr id="147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8244" y="2426723"/>
              <a:ext cx="2602382" cy="1889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0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386" y="4334291"/>
              <a:ext cx="2602382" cy="1889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58" name="Straight Connector 157"/>
          <p:cNvCxnSpPr/>
          <p:nvPr/>
        </p:nvCxnSpPr>
        <p:spPr bwMode="auto">
          <a:xfrm>
            <a:off x="2168625" y="2034941"/>
            <a:ext cx="822960" cy="822960"/>
          </a:xfrm>
          <a:prstGeom prst="lin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triangle" w="lg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224984" y="868148"/>
            <a:ext cx="2228804" cy="1514896"/>
            <a:chOff x="682184" y="868148"/>
            <a:chExt cx="2228804" cy="1514896"/>
          </a:xfrm>
        </p:grpSpPr>
        <p:cxnSp>
          <p:nvCxnSpPr>
            <p:cNvPr id="157" name="Straight Connector 156"/>
            <p:cNvCxnSpPr/>
            <p:nvPr/>
          </p:nvCxnSpPr>
          <p:spPr bwMode="auto">
            <a:xfrm>
              <a:off x="845152" y="1219467"/>
              <a:ext cx="822960" cy="822960"/>
            </a:xfrm>
            <a:prstGeom prst="line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triangle" w="lg"/>
            </a:ln>
            <a:effectLst/>
          </p:spPr>
        </p:cxn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98804" y="868148"/>
              <a:ext cx="635032" cy="1514896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1252825" y="1459832"/>
              <a:ext cx="415758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1999050" y="1219467"/>
              <a:ext cx="415758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2008879" y="2034941"/>
              <a:ext cx="415758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682184" y="1560951"/>
              <a:ext cx="81662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gap bar T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94368" y="1328105"/>
              <a:ext cx="81662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gap bar P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92063" y="2129360"/>
              <a:ext cx="81662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gap bar H</a:t>
              </a:r>
              <a:endParaRPr lang="en-US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83793" y="1333198"/>
              <a:ext cx="26903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(</a:t>
              </a:r>
              <a:r>
                <a:rPr lang="en-US" dirty="0" smtClean="0">
                  <a:solidFill>
                    <a:srgbClr val="C00000"/>
                  </a:solidFill>
                </a:rPr>
                <a:t>+</a:t>
              </a:r>
              <a:r>
                <a:rPr lang="en-US" sz="1200" dirty="0" smtClean="0">
                  <a:solidFill>
                    <a:srgbClr val="C00000"/>
                  </a:solidFill>
                </a:rPr>
                <a:t>)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02212" y="1087319"/>
              <a:ext cx="26903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(</a:t>
              </a:r>
              <a:r>
                <a:rPr lang="en-US" dirty="0" smtClean="0">
                  <a:solidFill>
                    <a:srgbClr val="C00000"/>
                  </a:solidFill>
                </a:rPr>
                <a:t>+</a:t>
              </a:r>
              <a:r>
                <a:rPr lang="en-US" sz="1200" dirty="0" smtClean="0">
                  <a:solidFill>
                    <a:srgbClr val="C00000"/>
                  </a:solidFill>
                </a:rPr>
                <a:t>)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25570" y="1912713"/>
              <a:ext cx="26903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(</a:t>
              </a:r>
              <a:r>
                <a:rPr lang="en-US" dirty="0" smtClean="0">
                  <a:solidFill>
                    <a:srgbClr val="C00000"/>
                  </a:solidFill>
                </a:rPr>
                <a:t>+</a:t>
              </a:r>
              <a:r>
                <a:rPr lang="en-US" sz="1200" dirty="0" smtClean="0">
                  <a:solidFill>
                    <a:srgbClr val="C00000"/>
                  </a:solidFill>
                </a:rPr>
                <a:t>)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89635" y="866210"/>
            <a:ext cx="3109349" cy="3215719"/>
            <a:chOff x="4376935" y="866210"/>
            <a:chExt cx="3109349" cy="3215719"/>
          </a:xfrm>
        </p:grpSpPr>
        <p:grpSp>
          <p:nvGrpSpPr>
            <p:cNvPr id="29" name="Group 28"/>
            <p:cNvGrpSpPr/>
            <p:nvPr/>
          </p:nvGrpSpPr>
          <p:grpSpPr>
            <a:xfrm>
              <a:off x="4376935" y="866210"/>
              <a:ext cx="3109349" cy="3215719"/>
              <a:chOff x="4376935" y="866210"/>
              <a:chExt cx="3109349" cy="3215719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8"/>
              <a:srcRect l="15368" r="17100"/>
              <a:stretch/>
            </p:blipFill>
            <p:spPr>
              <a:xfrm>
                <a:off x="5920167" y="866210"/>
                <a:ext cx="495300" cy="301942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9"/>
              <a:srcRect l="15938" r="8945"/>
              <a:stretch/>
            </p:blipFill>
            <p:spPr>
              <a:xfrm>
                <a:off x="5334001" y="870467"/>
                <a:ext cx="508000" cy="3009900"/>
              </a:xfrm>
              <a:prstGeom prst="rect">
                <a:avLst/>
              </a:prstGeom>
            </p:spPr>
          </p:pic>
          <p:cxnSp>
            <p:nvCxnSpPr>
              <p:cNvPr id="34" name="Straight Arrow Connector 33"/>
              <p:cNvCxnSpPr/>
              <p:nvPr/>
            </p:nvCxnSpPr>
            <p:spPr bwMode="auto">
              <a:xfrm rot="5400000" flipV="1">
                <a:off x="5605780" y="1390888"/>
                <a:ext cx="2286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37" name="TextBox 36"/>
              <p:cNvSpPr txBox="1"/>
              <p:nvPr/>
            </p:nvSpPr>
            <p:spPr>
              <a:xfrm>
                <a:off x="5741673" y="1340485"/>
                <a:ext cx="2690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C00000"/>
                    </a:solidFill>
                  </a:rPr>
                  <a:t>(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+</a:t>
                </a:r>
                <a:r>
                  <a:rPr lang="en-US" sz="1200" dirty="0" smtClean="0">
                    <a:solidFill>
                      <a:srgbClr val="C00000"/>
                    </a:solidFill>
                  </a:rPr>
                  <a:t>)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 bwMode="auto">
              <a:xfrm flipH="1">
                <a:off x="5656478" y="3188819"/>
                <a:ext cx="0" cy="57391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0" name="TextBox 39"/>
              <p:cNvSpPr txBox="1"/>
              <p:nvPr/>
            </p:nvSpPr>
            <p:spPr>
              <a:xfrm>
                <a:off x="5421384" y="3897263"/>
                <a:ext cx="371089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dirty="0"/>
                  <a:t>y</a:t>
                </a:r>
                <a:r>
                  <a:rPr lang="en-US" sz="1200" dirty="0" smtClean="0"/>
                  <a:t> tip</a:t>
                </a:r>
                <a:endParaRPr lang="en-US" sz="12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349346" y="3521893"/>
                <a:ext cx="2690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C00000"/>
                    </a:solidFill>
                  </a:rPr>
                  <a:t>(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+</a:t>
                </a:r>
                <a:r>
                  <a:rPr lang="en-US" sz="1200" dirty="0" smtClean="0">
                    <a:solidFill>
                      <a:srgbClr val="C00000"/>
                    </a:solidFill>
                  </a:rPr>
                  <a:t>)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 bwMode="auto">
              <a:xfrm rot="5400000" flipV="1">
                <a:off x="5262782" y="1446164"/>
                <a:ext cx="27432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3" name="Straight Arrow Connector 42"/>
              <p:cNvCxnSpPr/>
              <p:nvPr/>
            </p:nvCxnSpPr>
            <p:spPr bwMode="auto">
              <a:xfrm rot="5400000" flipH="1" flipV="1">
                <a:off x="5265216" y="1762002"/>
                <a:ext cx="27432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4" name="TextBox 43"/>
              <p:cNvSpPr txBox="1"/>
              <p:nvPr/>
            </p:nvSpPr>
            <p:spPr>
              <a:xfrm>
                <a:off x="4516490" y="1512751"/>
                <a:ext cx="832145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dirty="0" smtClean="0"/>
                  <a:t>gap probe</a:t>
                </a:r>
                <a:endParaRPr lang="en-US" sz="1200" dirty="0"/>
              </a:p>
            </p:txBody>
          </p:sp>
          <p:sp>
            <p:nvSpPr>
              <p:cNvPr id="27" name="Curved Right Arrow 26"/>
              <p:cNvSpPr/>
              <p:nvPr/>
            </p:nvSpPr>
            <p:spPr bwMode="auto">
              <a:xfrm rot="16200000">
                <a:off x="5435587" y="2150201"/>
                <a:ext cx="203229" cy="371906"/>
              </a:xfrm>
              <a:prstGeom prst="curvedRightArrow">
                <a:avLst/>
              </a:prstGeom>
              <a:solidFill>
                <a:srgbClr val="C00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Curved Right Arrow 46"/>
              <p:cNvSpPr/>
              <p:nvPr/>
            </p:nvSpPr>
            <p:spPr bwMode="auto">
              <a:xfrm rot="16200000">
                <a:off x="6086463" y="2048586"/>
                <a:ext cx="203229" cy="371906"/>
              </a:xfrm>
              <a:prstGeom prst="curvedRightArrow">
                <a:avLst/>
              </a:prstGeom>
              <a:solidFill>
                <a:srgbClr val="C00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376935" y="2006085"/>
                <a:ext cx="9007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dirty="0"/>
                  <a:t>r</a:t>
                </a:r>
                <a:r>
                  <a:rPr lang="en-US" sz="1200" dirty="0" smtClean="0"/>
                  <a:t>otation about z axis</a:t>
                </a:r>
                <a:endParaRPr lang="en-US" sz="12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55988" y="2046294"/>
                <a:ext cx="103029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dirty="0" smtClean="0"/>
                  <a:t>rotation </a:t>
                </a:r>
                <a:r>
                  <a:rPr lang="en-US" sz="1200" dirty="0"/>
                  <a:t>about </a:t>
                </a:r>
                <a:r>
                  <a:rPr lang="en-US" sz="1200" dirty="0" smtClean="0"/>
                  <a:t>x </a:t>
                </a:r>
                <a:r>
                  <a:rPr lang="en-US" sz="1200" dirty="0"/>
                  <a:t>axis</a:t>
                </a:r>
                <a:endParaRPr lang="en-US" sz="1200" dirty="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5631078" y="880848"/>
              <a:ext cx="37104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gap top</a:t>
              </a:r>
              <a:endParaRPr lang="en-US" sz="12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710019" y="856014"/>
            <a:ext cx="2433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Tolerances are included in the HOM specification drawing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7716451" y="1695350"/>
            <a:ext cx="14253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dirty="0" smtClean="0"/>
              <a:t>N. Templeton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982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Cavity Tolerances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79778"/>
            <a:ext cx="8229600" cy="1968621"/>
          </a:xfrm>
        </p:spPr>
        <p:txBody>
          <a:bodyPr/>
          <a:lstStyle/>
          <a:p>
            <a:pPr>
              <a:buAutoNum type="arabicParenBoth"/>
            </a:pPr>
            <a:r>
              <a:rPr lang="en-US" sz="1600" dirty="0"/>
              <a:t> </a:t>
            </a:r>
            <a:r>
              <a:rPr lang="en-US" sz="1600" dirty="0" smtClean="0"/>
              <a:t> Roll </a:t>
            </a:r>
            <a:r>
              <a:rPr lang="en-US" sz="1600" dirty="0"/>
              <a:t>– Rotation around z axis of one pole </a:t>
            </a:r>
            <a:r>
              <a:rPr lang="en-US" sz="1600" dirty="0">
                <a:sym typeface="Wingdings" pitchFamily="2" charset="2"/>
              </a:rPr>
              <a:t> ± 1.0 </a:t>
            </a:r>
            <a:r>
              <a:rPr lang="en-US" sz="1600" dirty="0" err="1">
                <a:sym typeface="Wingdings" pitchFamily="2" charset="2"/>
              </a:rPr>
              <a:t>deg</a:t>
            </a:r>
            <a:endParaRPr lang="en-US" sz="1600" dirty="0"/>
          </a:p>
          <a:p>
            <a:pPr>
              <a:buAutoNum type="arabicParenBoth"/>
            </a:pPr>
            <a:r>
              <a:rPr lang="en-US" sz="1600" dirty="0"/>
              <a:t>  Pitch – Rotation around x axis of one pole </a:t>
            </a:r>
            <a:r>
              <a:rPr lang="en-US" sz="1600" dirty="0">
                <a:sym typeface="Wingdings" pitchFamily="2" charset="2"/>
              </a:rPr>
              <a:t> ± 1.0 </a:t>
            </a:r>
            <a:r>
              <a:rPr lang="en-US" sz="1600" dirty="0" err="1">
                <a:sym typeface="Wingdings" pitchFamily="2" charset="2"/>
              </a:rPr>
              <a:t>deg</a:t>
            </a:r>
            <a:endParaRPr lang="en-US" sz="1600" dirty="0"/>
          </a:p>
          <a:p>
            <a:pPr>
              <a:buAutoNum type="arabicParenBoth"/>
            </a:pPr>
            <a:r>
              <a:rPr lang="en-US" sz="1600" dirty="0"/>
              <a:t>  Yaw – Rotation around y axis of one pole  </a:t>
            </a:r>
            <a:r>
              <a:rPr lang="en-US" sz="1600" dirty="0">
                <a:sym typeface="Wingdings" pitchFamily="2" charset="2"/>
              </a:rPr>
              <a:t> ± 1.0 </a:t>
            </a:r>
            <a:r>
              <a:rPr lang="en-US" sz="1600" dirty="0" err="1">
                <a:sym typeface="Wingdings" pitchFamily="2" charset="2"/>
              </a:rPr>
              <a:t>deg</a:t>
            </a:r>
            <a:endParaRPr lang="en-US" sz="1600" dirty="0"/>
          </a:p>
          <a:p>
            <a:pPr>
              <a:buAutoNum type="arabicParenBoth"/>
            </a:pPr>
            <a:r>
              <a:rPr lang="en-US" sz="1600" dirty="0"/>
              <a:t>  X offset  </a:t>
            </a:r>
            <a:r>
              <a:rPr lang="en-US" sz="1600" dirty="0">
                <a:sym typeface="Wingdings" pitchFamily="2" charset="2"/>
              </a:rPr>
              <a:t> ± 0.5 mm</a:t>
            </a:r>
            <a:endParaRPr lang="en-US" sz="1600" dirty="0"/>
          </a:p>
          <a:p>
            <a:pPr>
              <a:buAutoNum type="arabicParenBoth"/>
            </a:pPr>
            <a:r>
              <a:rPr lang="en-US" sz="1600" dirty="0"/>
              <a:t>  Y offset </a:t>
            </a:r>
            <a:r>
              <a:rPr lang="en-US" sz="1600" dirty="0">
                <a:sym typeface="Wingdings" pitchFamily="2" charset="2"/>
              </a:rPr>
              <a:t> ± 0.5 mm</a:t>
            </a:r>
            <a:endParaRPr lang="en-US" sz="1600" dirty="0"/>
          </a:p>
          <a:p>
            <a:pPr>
              <a:buAutoNum type="arabicParenBoth"/>
            </a:pPr>
            <a:r>
              <a:rPr lang="en-US" sz="1600" dirty="0"/>
              <a:t>  Z offset </a:t>
            </a:r>
            <a:r>
              <a:rPr lang="en-US" sz="1600" dirty="0">
                <a:sym typeface="Wingdings" pitchFamily="2" charset="2"/>
              </a:rPr>
              <a:t> ± 0.5 mm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1" y="877332"/>
            <a:ext cx="8510754" cy="33652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867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Cavity Tolerances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5" y="5822704"/>
            <a:ext cx="8796421" cy="463795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smtClean="0"/>
              <a:t>Performance of HOM couplers </a:t>
            </a:r>
            <a:r>
              <a:rPr lang="en-US" sz="1800" dirty="0" smtClean="0"/>
              <a:t>is not </a:t>
            </a:r>
            <a:r>
              <a:rPr lang="en-US" sz="1800" dirty="0" smtClean="0"/>
              <a:t>affected by expected fabrication tolerances</a:t>
            </a:r>
            <a:endParaRPr lang="en-US" sz="1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57" y="847900"/>
            <a:ext cx="3643335" cy="264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875" y="850506"/>
            <a:ext cx="3643335" cy="264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0"/>
          <a:stretch/>
        </p:blipFill>
        <p:spPr bwMode="auto">
          <a:xfrm>
            <a:off x="912457" y="3520461"/>
            <a:ext cx="3643335" cy="224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0"/>
          <a:stretch/>
        </p:blipFill>
        <p:spPr bwMode="auto">
          <a:xfrm>
            <a:off x="4552302" y="3534267"/>
            <a:ext cx="3643335" cy="224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8157101" y="1034563"/>
            <a:ext cx="931926" cy="1018580"/>
            <a:chOff x="8157101" y="1034563"/>
            <a:chExt cx="931926" cy="1018580"/>
          </a:xfrm>
        </p:grpSpPr>
        <p:pic>
          <p:nvPicPr>
            <p:cNvPr id="21" name="Picture 4" descr="E:\Suba\Cavity Tolerances\Full Cavity_01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67" t="59652" r="1095" b="10298"/>
            <a:stretch/>
          </p:blipFill>
          <p:spPr bwMode="auto">
            <a:xfrm>
              <a:off x="8194171" y="1034563"/>
              <a:ext cx="894856" cy="973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Left Arrow 24"/>
            <p:cNvSpPr/>
            <p:nvPr/>
          </p:nvSpPr>
          <p:spPr>
            <a:xfrm rot="847361" flipH="1">
              <a:off x="8629440" y="1898771"/>
              <a:ext cx="457200" cy="762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6" name="Left Arrow 25"/>
            <p:cNvSpPr/>
            <p:nvPr/>
          </p:nvSpPr>
          <p:spPr>
            <a:xfrm rot="8843971" flipH="1">
              <a:off x="8157101" y="1976943"/>
              <a:ext cx="457200" cy="762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7" name="Left Arrow 26"/>
            <p:cNvSpPr/>
            <p:nvPr/>
          </p:nvSpPr>
          <p:spPr>
            <a:xfrm rot="16200000" flipH="1">
              <a:off x="8464712" y="1297440"/>
              <a:ext cx="457200" cy="762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5066" y="932884"/>
            <a:ext cx="1090564" cy="1304296"/>
            <a:chOff x="115066" y="932884"/>
            <a:chExt cx="1090564" cy="1304296"/>
          </a:xfrm>
        </p:grpSpPr>
        <p:grpSp>
          <p:nvGrpSpPr>
            <p:cNvPr id="10" name="Group 9"/>
            <p:cNvGrpSpPr/>
            <p:nvPr/>
          </p:nvGrpSpPr>
          <p:grpSpPr>
            <a:xfrm>
              <a:off x="115066" y="932884"/>
              <a:ext cx="1090564" cy="1083142"/>
              <a:chOff x="7983211" y="3760630"/>
              <a:chExt cx="1090564" cy="1083142"/>
            </a:xfrm>
          </p:grpSpPr>
          <p:pic>
            <p:nvPicPr>
              <p:cNvPr id="11" name="Picture 4" descr="E:\Suba\Cavity Tolerances\Full Cavity_01.pn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567" t="59652" r="1095" b="10298"/>
              <a:stretch/>
            </p:blipFill>
            <p:spPr bwMode="auto">
              <a:xfrm>
                <a:off x="8071345" y="3760630"/>
                <a:ext cx="894856" cy="9731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Curved Left Arrow 11"/>
              <p:cNvSpPr/>
              <p:nvPr/>
            </p:nvSpPr>
            <p:spPr>
              <a:xfrm rot="5400000">
                <a:off x="8343900" y="4069080"/>
                <a:ext cx="137160" cy="365760"/>
              </a:xfrm>
              <a:prstGeom prst="curvedLef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urved Left Arrow 12"/>
              <p:cNvSpPr/>
              <p:nvPr/>
            </p:nvSpPr>
            <p:spPr>
              <a:xfrm rot="8100000">
                <a:off x="7983211" y="4478012"/>
                <a:ext cx="137160" cy="365760"/>
              </a:xfrm>
              <a:prstGeom prst="curvedLef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urved Left Arrow 13"/>
              <p:cNvSpPr/>
              <p:nvPr/>
            </p:nvSpPr>
            <p:spPr>
              <a:xfrm rot="13500000" flipH="1">
                <a:off x="8822315" y="4403927"/>
                <a:ext cx="137160" cy="365760"/>
              </a:xfrm>
              <a:prstGeom prst="curvedLef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70697" y="1933823"/>
              <a:ext cx="41804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Pitch</a:t>
              </a:r>
              <a:endParaRPr lang="en-US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0387" y="2052514"/>
              <a:ext cx="35256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Roll</a:t>
              </a:r>
              <a:endParaRPr lang="en-US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5819" y="1048843"/>
              <a:ext cx="35256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Yaw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15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Recommendations from HOM Review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4" y="1508784"/>
            <a:ext cx="4146915" cy="309226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994138" y="4601052"/>
            <a:ext cx="4051083" cy="394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Font typeface="Arial"/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(no 1/2 factor in </a:t>
            </a:r>
            <a:r>
              <a:rPr lang="en-US" sz="1600" dirty="0" smtClean="0">
                <a:solidFill>
                  <a:srgbClr val="008000"/>
                </a:solidFill>
              </a:rPr>
              <a:t>impedance </a:t>
            </a:r>
            <a:r>
              <a:rPr lang="en-US" sz="1600" dirty="0" smtClean="0">
                <a:solidFill>
                  <a:srgbClr val="008000"/>
                </a:solidFill>
              </a:rPr>
              <a:t>calculation)</a:t>
            </a:r>
            <a:endParaRPr lang="en-US" sz="1600" dirty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163" y="1510678"/>
            <a:ext cx="4525058" cy="307948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20907" y="4903611"/>
            <a:ext cx="8883177" cy="713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-225425" fontAlgn="base">
              <a:spcAft>
                <a:spcPct val="0"/>
              </a:spcAft>
              <a:buClr>
                <a:srgbClr val="000090"/>
              </a:buClr>
            </a:pPr>
            <a:r>
              <a:rPr lang="en-US" sz="2000" b="0" dirty="0" smtClean="0">
                <a:solidFill>
                  <a:schemeClr val="tx1"/>
                </a:solidFill>
              </a:rPr>
              <a:t>Reviewer suggested to take a look at a few higher impedance modes at higher frequencies, (though not critical for SPS test)</a:t>
            </a:r>
          </a:p>
          <a:p>
            <a:pPr marL="225425" indent="-225425" fontAlgn="base">
              <a:spcAft>
                <a:spcPct val="0"/>
              </a:spcAft>
              <a:buClr>
                <a:srgbClr val="000090"/>
              </a:buClr>
            </a:pPr>
            <a:r>
              <a:rPr lang="en-US" sz="2000" b="0" dirty="0" smtClean="0">
                <a:solidFill>
                  <a:schemeClr val="tx1"/>
                </a:solidFill>
              </a:rPr>
              <a:t>Modified H-HOM hook and V-HOM probe </a:t>
            </a:r>
            <a:r>
              <a:rPr 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Reduced impedance by 1-2 orders of magnitude</a:t>
            </a:r>
            <a:endParaRPr lang="en-US" sz="2000" b="0" dirty="0" smtClean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 rot="19887285">
            <a:off x="7149217" y="1925522"/>
            <a:ext cx="1469528" cy="465667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044" y="986498"/>
            <a:ext cx="42080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Presented at Feb 2015 Engineering Review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590042" y="984621"/>
            <a:ext cx="1455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Z. Li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183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Improved </a:t>
            </a:r>
            <a:r>
              <a:rPr lang="en-US" dirty="0"/>
              <a:t>HOM Damping</a:t>
            </a:r>
          </a:p>
        </p:txBody>
      </p:sp>
      <p:sp>
        <p:nvSpPr>
          <p:cNvPr id="4" name="Text Box 154"/>
          <p:cNvSpPr txBox="1">
            <a:spLocks noChangeArrowheads="1"/>
          </p:cNvSpPr>
          <p:nvPr/>
        </p:nvSpPr>
        <p:spPr bwMode="auto">
          <a:xfrm>
            <a:off x="75514" y="1332139"/>
            <a:ext cx="35218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1600" dirty="0" smtClean="0">
                <a:solidFill>
                  <a:srgbClr val="000066"/>
                </a:solidFill>
              </a:rPr>
              <a:t>Horizontal HOM </a:t>
            </a:r>
            <a:r>
              <a:rPr lang="en-US" sz="1600" dirty="0">
                <a:solidFill>
                  <a:srgbClr val="000066"/>
                </a:solidFill>
              </a:rPr>
              <a:t>C</a:t>
            </a:r>
            <a:r>
              <a:rPr lang="en-US" sz="1600" dirty="0" smtClean="0">
                <a:solidFill>
                  <a:srgbClr val="000066"/>
                </a:solidFill>
              </a:rPr>
              <a:t>oupler</a:t>
            </a:r>
            <a:endParaRPr lang="en-US" sz="1600" dirty="0" smtClean="0">
              <a:solidFill>
                <a:srgbClr val="000066"/>
              </a:solidFill>
            </a:endParaRPr>
          </a:p>
          <a:p>
            <a:pPr marL="342900" indent="-342900" algn="l"/>
            <a:endParaRPr lang="en-GB" sz="1600" b="0" dirty="0" smtClean="0"/>
          </a:p>
          <a:p>
            <a:pPr marL="342900" indent="-342900" algn="l">
              <a:buFont typeface="Arial"/>
              <a:buChar char="•"/>
            </a:pPr>
            <a:r>
              <a:rPr lang="en-GB" sz="1600" b="0" dirty="0" smtClean="0"/>
              <a:t>Coupling hook optimized </a:t>
            </a:r>
          </a:p>
          <a:p>
            <a:pPr marL="342900" indent="-342900" algn="l">
              <a:buFont typeface="Arial"/>
              <a:buChar char="•"/>
            </a:pPr>
            <a:r>
              <a:rPr lang="en-GB" sz="1600" b="0" dirty="0" smtClean="0"/>
              <a:t>30 degree hook orientation</a:t>
            </a:r>
          </a:p>
          <a:p>
            <a:pPr marL="342900" indent="-342900" algn="l">
              <a:buFont typeface="Arial"/>
              <a:buChar char="•"/>
            </a:pPr>
            <a:r>
              <a:rPr lang="en-GB" sz="1600" b="0" dirty="0" smtClean="0"/>
              <a:t>No change in filter elements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490" y="1030112"/>
            <a:ext cx="1440287" cy="255004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029" y="1143000"/>
            <a:ext cx="468082" cy="231269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293557" y="1044222"/>
            <a:ext cx="2850443" cy="2550045"/>
            <a:chOff x="197547" y="1665420"/>
            <a:chExt cx="4872548" cy="431604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197547" y="1665420"/>
              <a:ext cx="3702594" cy="4316041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1884947" y="4036870"/>
              <a:ext cx="2179053" cy="1588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884947" y="3489154"/>
              <a:ext cx="2179053" cy="965700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>
              <a:off x="3375338" y="3402945"/>
              <a:ext cx="635190" cy="866638"/>
            </a:xfrm>
            <a:prstGeom prst="arc">
              <a:avLst>
                <a:gd name="adj1" fmla="val 18534712"/>
                <a:gd name="adj2" fmla="val 1737347"/>
              </a:avLst>
            </a:prstGeom>
            <a:ln w="127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10528" y="3496520"/>
              <a:ext cx="1059567" cy="442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30deg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 Box 154"/>
          <p:cNvSpPr txBox="1">
            <a:spLocks noChangeArrowheads="1"/>
          </p:cNvSpPr>
          <p:nvPr/>
        </p:nvSpPr>
        <p:spPr bwMode="auto">
          <a:xfrm>
            <a:off x="112888" y="3922891"/>
            <a:ext cx="46376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1600" dirty="0" smtClean="0">
                <a:solidFill>
                  <a:srgbClr val="000066"/>
                </a:solidFill>
              </a:rPr>
              <a:t>Vertical HOM </a:t>
            </a:r>
            <a:r>
              <a:rPr lang="en-US" sz="1600" dirty="0" smtClean="0">
                <a:solidFill>
                  <a:srgbClr val="000066"/>
                </a:solidFill>
              </a:rPr>
              <a:t>Coupler</a:t>
            </a:r>
            <a:endParaRPr lang="en-US" sz="1600" dirty="0" smtClean="0">
              <a:solidFill>
                <a:srgbClr val="000066"/>
              </a:solidFill>
            </a:endParaRPr>
          </a:p>
          <a:p>
            <a:pPr marL="342900" indent="-342900" algn="l"/>
            <a:endParaRPr lang="en-GB" sz="1600" b="0" dirty="0" smtClean="0"/>
          </a:p>
          <a:p>
            <a:pPr marL="342900" indent="-342900" algn="l">
              <a:buFont typeface="Arial"/>
              <a:buChar char="•"/>
            </a:pPr>
            <a:r>
              <a:rPr lang="en-GB" sz="1600" b="0" dirty="0" smtClean="0"/>
              <a:t>7 mm offset </a:t>
            </a:r>
            <a:r>
              <a:rPr lang="en-GB" sz="1600" b="0" dirty="0"/>
              <a:t>incorporated into the pickup tip to enhance coupling to the dipole modes at around </a:t>
            </a:r>
            <a:r>
              <a:rPr lang="en-GB" sz="1600" b="0" dirty="0" smtClean="0"/>
              <a:t>2GHz</a:t>
            </a:r>
          </a:p>
          <a:p>
            <a:pPr marL="342900" indent="-342900" algn="l">
              <a:buFont typeface="Arial"/>
              <a:buChar char="•"/>
            </a:pPr>
            <a:r>
              <a:rPr lang="en-GB" sz="1600" b="0" dirty="0" smtClean="0"/>
              <a:t>Small </a:t>
            </a:r>
            <a:r>
              <a:rPr lang="en-GB" sz="1600" b="0" dirty="0"/>
              <a:t>RF power leakage through the coupler, ~</a:t>
            </a:r>
            <a:r>
              <a:rPr lang="en-GB" sz="1600" b="0" dirty="0" smtClean="0"/>
              <a:t>1.5W, due to asymmetry</a:t>
            </a:r>
            <a:endParaRPr lang="en-US" sz="1600" b="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810" y="4129204"/>
            <a:ext cx="1903558" cy="19890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66" y="3790706"/>
            <a:ext cx="1867474" cy="229930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/>
            </a:ext>
          </a:extLst>
        </p:spPr>
      </p:pic>
    </p:spTree>
    <p:extLst>
      <p:ext uri="{BB962C8B-B14F-4D97-AF65-F5344CB8AC3E}">
        <p14:creationId xmlns:p14="http://schemas.microsoft.com/office/powerpoint/2010/main" val="2409262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HOM Damping and Impedance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80" y="1228635"/>
            <a:ext cx="4197615" cy="3075258"/>
          </a:xfrm>
          <a:prstGeom prst="rect">
            <a:avLst/>
          </a:prstGeom>
        </p:spPr>
      </p:pic>
      <p:sp>
        <p:nvSpPr>
          <p:cNvPr id="5" name="Text Box 154"/>
          <p:cNvSpPr txBox="1">
            <a:spLocks noChangeArrowheads="1"/>
          </p:cNvSpPr>
          <p:nvPr/>
        </p:nvSpPr>
        <p:spPr bwMode="auto">
          <a:xfrm>
            <a:off x="151519" y="4684889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 algn="l">
              <a:buFont typeface="Arial"/>
              <a:buChar char="•"/>
            </a:pPr>
            <a:r>
              <a:rPr lang="en-GB" sz="1600" b="0" i="1" dirty="0" err="1" smtClean="0"/>
              <a:t>Q</a:t>
            </a:r>
            <a:r>
              <a:rPr lang="en-GB" sz="1600" b="0" i="1" baseline="-25000" dirty="0" err="1" smtClean="0"/>
              <a:t>ext</a:t>
            </a:r>
            <a:r>
              <a:rPr lang="en-GB" sz="1600" b="0" dirty="0" smtClean="0"/>
              <a:t> calculated using Omega3P for modes up to 2</a:t>
            </a:r>
            <a:r>
              <a:rPr lang="en-GB" sz="1600" b="0" dirty="0"/>
              <a:t> </a:t>
            </a:r>
            <a:r>
              <a:rPr lang="en-GB" sz="1600" b="0" dirty="0" smtClean="0"/>
              <a:t>GHz</a:t>
            </a:r>
          </a:p>
          <a:p>
            <a:pPr marL="225425" indent="-225425" algn="l">
              <a:buFont typeface="Arial"/>
              <a:buChar char="•"/>
            </a:pPr>
            <a:r>
              <a:rPr lang="en-GB" sz="1600" b="0" dirty="0" smtClean="0"/>
              <a:t>Solid lines are the impedance budget for dipole HOMs (blue) and accelerating HOMs (red) respectively </a:t>
            </a:r>
          </a:p>
          <a:p>
            <a:pPr marL="225425" indent="-225425" algn="l">
              <a:buFont typeface="Arial"/>
              <a:buChar char="•"/>
            </a:pPr>
            <a:r>
              <a:rPr lang="en-GB" sz="1600" b="0" dirty="0" smtClean="0"/>
              <a:t>Damping scheme meets the impedance requirement (2011)</a:t>
            </a:r>
            <a:endParaRPr lang="en-US" sz="16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814" y="1242746"/>
            <a:ext cx="4197615" cy="307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5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HOM Coupler Fabrication Procedure</a:t>
            </a:r>
            <a:endParaRPr lang="en-US" dirty="0"/>
          </a:p>
        </p:txBody>
      </p:sp>
      <p:pic>
        <p:nvPicPr>
          <p:cNvPr id="4" name="Picture 3" descr="\\cernhomet.cern.ch\t\tcapelli\Public\CRAB\ODU\Images\HOM\RFD - H-HOM(14)bi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0" t="1976"/>
          <a:stretch/>
        </p:blipFill>
        <p:spPr bwMode="auto">
          <a:xfrm>
            <a:off x="139700" y="908720"/>
            <a:ext cx="1854266" cy="529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cernhomet.cern.ch\t\tcapelli\Public\CRAB\ODU\Images\HOM\RFD - H-HOM(10)b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22" y="1666084"/>
            <a:ext cx="1480030" cy="367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cernhomet.cern.ch\t\tcapelli\Public\CRAB\ODU\Images\HOM\RFD - H-HOM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010" y="4018972"/>
            <a:ext cx="961146" cy="114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cernhomet.cern.ch\t\tcapelli\Public\CRAB\ODU\Images\HOM\RFD - H-HOM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542" y="3942142"/>
            <a:ext cx="103497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835696" y="1045029"/>
            <a:ext cx="0" cy="4976259"/>
          </a:xfrm>
          <a:prstGeom prst="line">
            <a:avLst/>
          </a:prstGeom>
          <a:ln w="38100">
            <a:solidFill>
              <a:srgbClr val="1D4F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35696" y="2348880"/>
            <a:ext cx="576064" cy="0"/>
          </a:xfrm>
          <a:prstGeom prst="straightConnector1">
            <a:avLst/>
          </a:prstGeom>
          <a:ln w="38100">
            <a:solidFill>
              <a:srgbClr val="1D4F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35696" y="4922996"/>
            <a:ext cx="576064" cy="0"/>
          </a:xfrm>
          <a:prstGeom prst="straightConnector1">
            <a:avLst/>
          </a:prstGeom>
          <a:ln w="38100">
            <a:solidFill>
              <a:srgbClr val="1D4F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82094" y="4636308"/>
            <a:ext cx="365760" cy="0"/>
          </a:xfrm>
          <a:prstGeom prst="straightConnector1">
            <a:avLst/>
          </a:prstGeom>
          <a:ln w="38100">
            <a:solidFill>
              <a:srgbClr val="1D4F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031376" y="4206781"/>
            <a:ext cx="358880" cy="444930"/>
          </a:xfrm>
          <a:prstGeom prst="straightConnector1">
            <a:avLst/>
          </a:prstGeom>
          <a:ln w="38100">
            <a:solidFill>
              <a:srgbClr val="1D4F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869652" y="2351276"/>
            <a:ext cx="350420" cy="264210"/>
          </a:xfrm>
          <a:prstGeom prst="straightConnector1">
            <a:avLst/>
          </a:prstGeom>
          <a:ln w="38100">
            <a:solidFill>
              <a:srgbClr val="1D4F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555728" y="2852936"/>
            <a:ext cx="365760" cy="0"/>
          </a:xfrm>
          <a:prstGeom prst="straightConnector1">
            <a:avLst/>
          </a:prstGeom>
          <a:ln w="38100">
            <a:solidFill>
              <a:srgbClr val="1D4F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\\cernhomet.cern.ch\t\tcapelli\Public\CRAB\ODU\Images\HOM\RFD - H-HOM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012039"/>
            <a:ext cx="1835671" cy="8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\\cernhomet.cern.ch\t\tcapelli\Public\CRAB\ODU\Images\HOM\RFD - H-HOM(13)bi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20" y="908720"/>
            <a:ext cx="197369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254810" y="5833005"/>
            <a:ext cx="26483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smtClean="0">
                <a:solidFill>
                  <a:srgbClr val="25408B"/>
                </a:solidFill>
              </a:rPr>
              <a:t>Courtesy of Teddy </a:t>
            </a:r>
            <a:r>
              <a:rPr lang="en-US" sz="1600" b="0" dirty="0" err="1" smtClean="0">
                <a:solidFill>
                  <a:srgbClr val="25408B"/>
                </a:solidFill>
              </a:rPr>
              <a:t>Capelli</a:t>
            </a:r>
            <a:endParaRPr lang="en-US" sz="1600" b="0" dirty="0">
              <a:solidFill>
                <a:srgbClr val="25408B"/>
              </a:solidFill>
            </a:endParaRPr>
          </a:p>
        </p:txBody>
      </p:sp>
      <p:sp>
        <p:nvSpPr>
          <p:cNvPr id="18" name="Footer Placeholder 3"/>
          <p:cNvSpPr txBox="1">
            <a:spLocks/>
          </p:cNvSpPr>
          <p:nvPr/>
        </p:nvSpPr>
        <p:spPr>
          <a:xfrm>
            <a:off x="1993966" y="889898"/>
            <a:ext cx="5219634" cy="6992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H. Park – RFD HOM Manufacturing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– Crab Cavity HOM Coupler Design and Fabrication Review II (2/25/2015)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2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HOM Coupler Fabrication Procedure</a:t>
            </a:r>
            <a:endParaRPr lang="en-US" dirty="0"/>
          </a:p>
        </p:txBody>
      </p:sp>
      <p:pic>
        <p:nvPicPr>
          <p:cNvPr id="4" name="Picture 3" descr="\\cernhomet.cern.ch\t\tcapelli\Public\CRAB\ODU\Images\HOM\RFD - H-HOM(11)bi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7"/>
          <a:stretch/>
        </p:blipFill>
        <p:spPr bwMode="auto">
          <a:xfrm>
            <a:off x="1525227" y="968188"/>
            <a:ext cx="2176628" cy="495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0" y="1435100"/>
            <a:ext cx="4218534" cy="313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b="0" dirty="0" smtClean="0"/>
              <a:t>Bulk BCP of </a:t>
            </a:r>
            <a:r>
              <a:rPr lang="en-US" sz="2000" b="0" dirty="0" err="1" smtClean="0"/>
              <a:t>Nb</a:t>
            </a:r>
            <a:r>
              <a:rPr lang="en-US" sz="2000" b="0" dirty="0" smtClean="0"/>
              <a:t> parts with </a:t>
            </a:r>
            <a:r>
              <a:rPr lang="en-US" sz="2000" b="0" dirty="0" smtClean="0"/>
              <a:t>active thickness monitoring</a:t>
            </a:r>
          </a:p>
          <a:p>
            <a:r>
              <a:rPr lang="en-US" sz="2000" b="0" dirty="0" smtClean="0"/>
              <a:t>Total 5</a:t>
            </a:r>
            <a:r>
              <a:rPr lang="en-US" sz="2000" b="0" dirty="0" smtClean="0"/>
              <a:t>0 </a:t>
            </a:r>
            <a:r>
              <a:rPr lang="el-GR" sz="2000" b="0" dirty="0" smtClean="0"/>
              <a:t>μ</a:t>
            </a:r>
            <a:r>
              <a:rPr lang="en-US" sz="2000" b="0" dirty="0" smtClean="0"/>
              <a:t>m removal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Light BCP </a:t>
            </a:r>
          </a:p>
          <a:p>
            <a:r>
              <a:rPr lang="en-US" sz="2000" b="0" dirty="0" smtClean="0"/>
              <a:t>For Light BCP/Rinse </a:t>
            </a:r>
            <a:r>
              <a:rPr lang="en-US" sz="2000" b="0" dirty="0" smtClean="0"/>
              <a:t>the spool piece will be mounted to protect hook</a:t>
            </a:r>
            <a:endParaRPr lang="en-US" sz="2000" b="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174582" y="3803597"/>
            <a:ext cx="0" cy="2197633"/>
          </a:xfrm>
          <a:prstGeom prst="lin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>
          <a:xfrm flipV="1">
            <a:off x="2174582" y="3696022"/>
            <a:ext cx="0" cy="230520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" name="Straight Connector 7"/>
          <p:cNvCxnSpPr/>
          <p:nvPr/>
        </p:nvCxnSpPr>
        <p:spPr>
          <a:xfrm flipV="1">
            <a:off x="3135087" y="3542341"/>
            <a:ext cx="0" cy="230520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" name="Straight Connector 8"/>
          <p:cNvCxnSpPr/>
          <p:nvPr/>
        </p:nvCxnSpPr>
        <p:spPr>
          <a:xfrm flipH="1">
            <a:off x="2172123" y="5967769"/>
            <a:ext cx="138314" cy="33461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" name="Straight Connector 9"/>
          <p:cNvCxnSpPr/>
          <p:nvPr/>
        </p:nvCxnSpPr>
        <p:spPr>
          <a:xfrm flipH="1">
            <a:off x="2996773" y="5841227"/>
            <a:ext cx="138314" cy="33461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" name="Straight Connector 10"/>
          <p:cNvCxnSpPr/>
          <p:nvPr/>
        </p:nvCxnSpPr>
        <p:spPr>
          <a:xfrm flipV="1">
            <a:off x="1853138" y="3702979"/>
            <a:ext cx="321445" cy="10061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" name="Straight Connector 11"/>
          <p:cNvCxnSpPr/>
          <p:nvPr/>
        </p:nvCxnSpPr>
        <p:spPr>
          <a:xfrm flipV="1">
            <a:off x="3135087" y="3473329"/>
            <a:ext cx="376519" cy="80044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" name="Straight Connector 12"/>
          <p:cNvCxnSpPr/>
          <p:nvPr/>
        </p:nvCxnSpPr>
        <p:spPr>
          <a:xfrm flipV="1">
            <a:off x="2310437" y="5959954"/>
            <a:ext cx="0" cy="171215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" name="Straight Connector 13"/>
          <p:cNvCxnSpPr/>
          <p:nvPr/>
        </p:nvCxnSpPr>
        <p:spPr>
          <a:xfrm flipV="1">
            <a:off x="3000681" y="5869681"/>
            <a:ext cx="0" cy="171215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" name="Straight Arrow Connector 14"/>
          <p:cNvCxnSpPr/>
          <p:nvPr/>
        </p:nvCxnSpPr>
        <p:spPr>
          <a:xfrm flipH="1" flipV="1">
            <a:off x="3135087" y="4694945"/>
            <a:ext cx="793818" cy="309135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" name="Rectangle 15"/>
          <p:cNvSpPr/>
          <p:nvPr/>
        </p:nvSpPr>
        <p:spPr>
          <a:xfrm>
            <a:off x="3928906" y="4848626"/>
            <a:ext cx="3014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0" dirty="0" smtClean="0"/>
              <a:t>Spool piece to enclose the hook during BCP</a:t>
            </a:r>
            <a:endParaRPr lang="en-US" sz="2000" b="0" dirty="0"/>
          </a:p>
        </p:txBody>
      </p:sp>
      <p:sp>
        <p:nvSpPr>
          <p:cNvPr id="17" name="Rectangle 16"/>
          <p:cNvSpPr/>
          <p:nvPr/>
        </p:nvSpPr>
        <p:spPr>
          <a:xfrm>
            <a:off x="6254810" y="5833005"/>
            <a:ext cx="26483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smtClean="0">
                <a:solidFill>
                  <a:srgbClr val="25408B"/>
                </a:solidFill>
              </a:rPr>
              <a:t>Courtesy of Teddy </a:t>
            </a:r>
            <a:r>
              <a:rPr lang="en-US" sz="1600" b="0" dirty="0" err="1" smtClean="0">
                <a:solidFill>
                  <a:srgbClr val="25408B"/>
                </a:solidFill>
              </a:rPr>
              <a:t>Capelli</a:t>
            </a:r>
            <a:endParaRPr lang="en-US" sz="1600" b="0" dirty="0">
              <a:solidFill>
                <a:srgbClr val="2540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24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Cavity </a:t>
            </a:r>
            <a:r>
              <a:rPr lang="en-US" dirty="0" smtClean="0"/>
              <a:t>Fabrication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939800"/>
            <a:ext cx="8724900" cy="5257800"/>
          </a:xfrm>
        </p:spPr>
        <p:txBody>
          <a:bodyPr/>
          <a:lstStyle/>
          <a:p>
            <a:r>
              <a:rPr lang="en-US" sz="2000" dirty="0" smtClean="0"/>
              <a:t>CERN requested extension </a:t>
            </a:r>
            <a:r>
              <a:rPr lang="en-US" sz="2000" dirty="0" smtClean="0"/>
              <a:t>of beam pipe 7 mm each side to </a:t>
            </a:r>
            <a:r>
              <a:rPr lang="en-US" sz="2000" dirty="0" smtClean="0"/>
              <a:t>have </a:t>
            </a:r>
            <a:r>
              <a:rPr lang="en-US" sz="2000" dirty="0" smtClean="0"/>
              <a:t>space for magnetic shielding.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N:\Project Engineering\13-0017 400 MHz Crab Cryomodule for LHC (Phase II)\Photos\150415 RFD Nb End Cap\Stamped Part\IMG_20150417_0647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1563" r="-101" b="2020"/>
          <a:stretch/>
        </p:blipFill>
        <p:spPr bwMode="auto">
          <a:xfrm>
            <a:off x="3097871" y="4563832"/>
            <a:ext cx="2352917" cy="152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598" y="1522785"/>
            <a:ext cx="2415678" cy="181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N:\Project Engineering\13-0017 400 MHz Crab Cryomodule for LHC (Phase II)\Photos\150327 CERN Meeting\IMG_20150327_0924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8809" y="3649633"/>
            <a:ext cx="2136371" cy="284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4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3243" y="1542816"/>
            <a:ext cx="2921092" cy="218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23" y="3469467"/>
            <a:ext cx="2057499" cy="123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:\Project Engineering\13-0017 400 MHz Crab Cryomodule for LHC (Phase II)\Photos\150422 RFD Nb Bowl\IMG_20150423_16465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9"/>
          <a:stretch/>
        </p:blipFill>
        <p:spPr bwMode="auto">
          <a:xfrm>
            <a:off x="509135" y="1769033"/>
            <a:ext cx="2881191" cy="19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259" y="4039399"/>
            <a:ext cx="1956910" cy="210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9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Cavity Processing and Testing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902200" cy="5257800"/>
          </a:xfrm>
        </p:spPr>
        <p:txBody>
          <a:bodyPr/>
          <a:lstStyle/>
          <a:p>
            <a:r>
              <a:rPr lang="en-US" sz="2400" dirty="0" smtClean="0"/>
              <a:t>Bare Cavity (2 cavities)</a:t>
            </a:r>
          </a:p>
          <a:p>
            <a:pPr lvl="1"/>
            <a:r>
              <a:rPr lang="en-US" sz="2000" dirty="0" smtClean="0"/>
              <a:t>Bulk BCP of 150 µm</a:t>
            </a:r>
          </a:p>
          <a:p>
            <a:pPr lvl="1"/>
            <a:r>
              <a:rPr lang="en-US" sz="2000" dirty="0" smtClean="0"/>
              <a:t>HPR</a:t>
            </a:r>
          </a:p>
          <a:p>
            <a:pPr lvl="1"/>
            <a:r>
              <a:rPr lang="en-US" sz="2000" dirty="0" smtClean="0"/>
              <a:t>RF Test</a:t>
            </a:r>
            <a:endParaRPr lang="en-US" sz="2000" dirty="0" smtClean="0"/>
          </a:p>
          <a:p>
            <a:r>
              <a:rPr lang="en-US" sz="2400" dirty="0" smtClean="0"/>
              <a:t>Bare Cavity with HOM Couplers</a:t>
            </a:r>
          </a:p>
          <a:p>
            <a:pPr lvl="1"/>
            <a:r>
              <a:rPr lang="en-US" sz="2000" dirty="0" smtClean="0"/>
              <a:t>HPR</a:t>
            </a:r>
          </a:p>
          <a:p>
            <a:pPr lvl="1"/>
            <a:r>
              <a:rPr lang="en-US" sz="2000" dirty="0" smtClean="0"/>
              <a:t>Assemble H &amp; V HOM couplers</a:t>
            </a:r>
          </a:p>
          <a:p>
            <a:pPr lvl="1"/>
            <a:r>
              <a:rPr lang="en-US" sz="2000" dirty="0" smtClean="0"/>
              <a:t>RF Test</a:t>
            </a:r>
          </a:p>
          <a:p>
            <a:r>
              <a:rPr lang="en-US" sz="2400" dirty="0" smtClean="0"/>
              <a:t>Dressed Cavity (2 cavities)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50" y="965199"/>
            <a:ext cx="36195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400 MHz Proof-of-Principle Cavity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7" y="863601"/>
            <a:ext cx="4826000" cy="5257800"/>
          </a:xfrm>
        </p:spPr>
        <p:txBody>
          <a:bodyPr/>
          <a:lstStyle/>
          <a:p>
            <a:r>
              <a:rPr lang="en-US" sz="2000" dirty="0" smtClean="0"/>
              <a:t>Cavity reached a </a:t>
            </a:r>
            <a:r>
              <a:rPr lang="en-US" sz="2000" i="1" dirty="0" smtClean="0"/>
              <a:t>V</a:t>
            </a:r>
            <a:r>
              <a:rPr lang="en-US" sz="2000" i="1" baseline="-25000" dirty="0" smtClean="0"/>
              <a:t>T</a:t>
            </a:r>
            <a:r>
              <a:rPr lang="en-US" sz="2000" dirty="0" smtClean="0"/>
              <a:t> </a:t>
            </a:r>
            <a:r>
              <a:rPr lang="en-US" sz="2000" dirty="0" smtClean="0"/>
              <a:t>of 7.0 MV</a:t>
            </a:r>
          </a:p>
          <a:p>
            <a:r>
              <a:rPr lang="en-US" sz="2000" dirty="0" smtClean="0"/>
              <a:t>Test II </a:t>
            </a:r>
            <a:r>
              <a:rPr lang="en-US" sz="2000" dirty="0" smtClean="0">
                <a:sym typeface="Wingdings"/>
              </a:rPr>
              <a:t></a:t>
            </a:r>
          </a:p>
          <a:p>
            <a:pPr lvl="1"/>
            <a:r>
              <a:rPr lang="en-US" sz="1800" dirty="0" smtClean="0"/>
              <a:t>Cavity was retested with </a:t>
            </a:r>
            <a:r>
              <a:rPr lang="en-US" sz="1800" dirty="0" err="1" smtClean="0"/>
              <a:t>Nb</a:t>
            </a:r>
            <a:r>
              <a:rPr lang="en-US" sz="1800" dirty="0" smtClean="0"/>
              <a:t> coated flanges provided by CERN</a:t>
            </a:r>
          </a:p>
          <a:p>
            <a:pPr lvl="1"/>
            <a:r>
              <a:rPr lang="en-US" sz="1800" i="1" dirty="0" smtClean="0">
                <a:sym typeface="Wingdings"/>
              </a:rPr>
              <a:t>Q</a:t>
            </a:r>
            <a:r>
              <a:rPr lang="en-US" sz="1800" i="1" baseline="-25000" dirty="0" smtClean="0">
                <a:sym typeface="Wingdings"/>
              </a:rPr>
              <a:t>0</a:t>
            </a:r>
            <a:r>
              <a:rPr lang="en-US" sz="1800" dirty="0" smtClean="0">
                <a:sym typeface="Wingdings"/>
              </a:rPr>
              <a:t> increased by a factor of 3 from 4×10</a:t>
            </a:r>
            <a:r>
              <a:rPr lang="en-US" sz="1800" baseline="30000" dirty="0" smtClean="0">
                <a:sym typeface="Wingdings"/>
              </a:rPr>
              <a:t>9</a:t>
            </a:r>
            <a:r>
              <a:rPr lang="en-US" sz="1800" dirty="0">
                <a:sym typeface="Wingdings"/>
              </a:rPr>
              <a:t> to </a:t>
            </a:r>
            <a:r>
              <a:rPr lang="en-US" sz="1800" dirty="0" smtClean="0">
                <a:sym typeface="Wingdings"/>
              </a:rPr>
              <a:t>1.2×10</a:t>
            </a:r>
            <a:r>
              <a:rPr lang="en-US" sz="1800" baseline="30000" dirty="0" smtClean="0">
                <a:sym typeface="Wingdings"/>
              </a:rPr>
              <a:t>10</a:t>
            </a:r>
            <a:endParaRPr lang="en-US" sz="1800" dirty="0" smtClean="0">
              <a:sym typeface="Wingdings"/>
            </a:endParaRPr>
          </a:p>
          <a:p>
            <a:r>
              <a:rPr lang="en-US" sz="2000" dirty="0" err="1" smtClean="0">
                <a:sym typeface="Wingdings"/>
              </a:rPr>
              <a:t>Multipacting</a:t>
            </a:r>
            <a:r>
              <a:rPr lang="en-US" sz="2000" dirty="0" smtClean="0">
                <a:sym typeface="Wingdings"/>
              </a:rPr>
              <a:t> was processed easily and did not reoccur</a:t>
            </a:r>
          </a:p>
          <a:p>
            <a:r>
              <a:rPr lang="en-US" sz="2000" dirty="0" smtClean="0">
                <a:sym typeface="Wingdings"/>
              </a:rPr>
              <a:t>Results were confirmed by CERN</a:t>
            </a:r>
          </a:p>
          <a:p>
            <a:endParaRPr lang="en-US" sz="2000" baseline="30000" dirty="0"/>
          </a:p>
        </p:txBody>
      </p:sp>
      <p:pic>
        <p:nvPicPr>
          <p:cNvPr id="11" name="Picture 2" descr="C:\My Data\3 PRST-AB\3 PRSTAB 400 MHz Results Paper\Images\DSC03819 - Copy Compressed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6"/>
          <a:stretch/>
        </p:blipFill>
        <p:spPr bwMode="auto">
          <a:xfrm>
            <a:off x="5925821" y="882672"/>
            <a:ext cx="2437707" cy="14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539246" y="2131596"/>
            <a:ext cx="4549534" cy="4005419"/>
            <a:chOff x="4267041" y="1800258"/>
            <a:chExt cx="4549534" cy="4005419"/>
          </a:xfrm>
        </p:grpSpPr>
        <p:grpSp>
          <p:nvGrpSpPr>
            <p:cNvPr id="18" name="Group 17"/>
            <p:cNvGrpSpPr/>
            <p:nvPr/>
          </p:nvGrpSpPr>
          <p:grpSpPr>
            <a:xfrm>
              <a:off x="4267041" y="1800258"/>
              <a:ext cx="4549534" cy="4005419"/>
              <a:chOff x="4521041" y="2090581"/>
              <a:chExt cx="4549534" cy="4005419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1041" y="2090581"/>
                <a:ext cx="4549534" cy="4005419"/>
              </a:xfrm>
              <a:prstGeom prst="rect">
                <a:avLst/>
              </a:prstGeom>
            </p:spPr>
          </p:pic>
          <p:cxnSp>
            <p:nvCxnSpPr>
              <p:cNvPr id="22" name="Straight Connector 21"/>
              <p:cNvCxnSpPr/>
              <p:nvPr/>
            </p:nvCxnSpPr>
            <p:spPr>
              <a:xfrm flipV="1">
                <a:off x="7010400" y="2485970"/>
                <a:ext cx="0" cy="2714016"/>
              </a:xfrm>
              <a:prstGeom prst="line">
                <a:avLst/>
              </a:prstGeom>
              <a:ln w="38100">
                <a:solidFill>
                  <a:srgbClr val="1D4F9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6316273" y="4480274"/>
                <a:ext cx="662844" cy="211063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8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57150" indent="0" algn="ctr">
                  <a:buNone/>
                </a:pPr>
                <a:r>
                  <a:rPr lang="en-US" sz="1400" b="1" dirty="0" smtClean="0">
                    <a:solidFill>
                      <a:schemeClr val="tx2"/>
                    </a:solidFill>
                  </a:rPr>
                  <a:t>3.4 MV</a:t>
                </a:r>
                <a:endParaRPr lang="en-US" sz="1100" b="1" dirty="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 flipH="1" flipV="1">
              <a:off x="7496044" y="2498838"/>
              <a:ext cx="6366" cy="2397555"/>
            </a:xfrm>
            <a:prstGeom prst="line">
              <a:avLst/>
            </a:prstGeom>
            <a:ln w="38100">
              <a:solidFill>
                <a:srgbClr val="1D4F9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6808282" y="4176681"/>
              <a:ext cx="662844" cy="211063"/>
            </a:xfrm>
            <a:prstGeom prst="rect">
              <a:avLst/>
            </a:prstGeom>
          </p:spPr>
          <p:txBody>
            <a:bodyPr lIns="0" tIns="0" rIns="0" bIns="0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8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57150" indent="0" algn="ctr">
                <a:buNone/>
              </a:pPr>
              <a:r>
                <a:rPr lang="en-US" sz="1400" dirty="0" smtClean="0">
                  <a:solidFill>
                    <a:schemeClr val="tx2"/>
                  </a:solidFill>
                </a:rPr>
                <a:t>5.0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 MV</a:t>
              </a:r>
              <a:endParaRPr lang="en-US" sz="11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308" y="4028953"/>
            <a:ext cx="18954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100 mm Beam Aperture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3" t="10922" r="38734" b="15452"/>
          <a:stretch/>
        </p:blipFill>
        <p:spPr>
          <a:xfrm>
            <a:off x="273050" y="1277108"/>
            <a:ext cx="2137519" cy="19296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1" t="11261" r="38472" b="12790"/>
          <a:stretch/>
        </p:blipFill>
        <p:spPr>
          <a:xfrm>
            <a:off x="2566737" y="1236666"/>
            <a:ext cx="2095500" cy="189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6" t="9732" r="38195" b="12281"/>
          <a:stretch/>
        </p:blipFill>
        <p:spPr>
          <a:xfrm>
            <a:off x="6959600" y="1529524"/>
            <a:ext cx="2184400" cy="194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8" t="9829" r="37751" b="15753"/>
          <a:stretch/>
        </p:blipFill>
        <p:spPr>
          <a:xfrm>
            <a:off x="4876800" y="1618424"/>
            <a:ext cx="2159000" cy="185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2" t="10945" r="40364" b="15656"/>
          <a:stretch/>
        </p:blipFill>
        <p:spPr>
          <a:xfrm>
            <a:off x="5003800" y="3869912"/>
            <a:ext cx="19050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9" t="10531" r="38533" b="13012"/>
          <a:stretch/>
        </p:blipFill>
        <p:spPr>
          <a:xfrm>
            <a:off x="6908800" y="3793712"/>
            <a:ext cx="20701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0" t="26139" r="34140" b="5048"/>
          <a:stretch/>
        </p:blipFill>
        <p:spPr>
          <a:xfrm>
            <a:off x="76200" y="3984212"/>
            <a:ext cx="2286000" cy="1714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" y="890515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/>
              <a:t>Reduced curvature of outer body to maintain 400 MHz</a:t>
            </a:r>
            <a:endParaRPr lang="en-US" sz="1600" b="0" dirty="0"/>
          </a:p>
        </p:txBody>
      </p:sp>
      <p:grpSp>
        <p:nvGrpSpPr>
          <p:cNvPr id="3" name="Group 2"/>
          <p:cNvGrpSpPr/>
          <p:nvPr/>
        </p:nvGrpSpPr>
        <p:grpSpPr>
          <a:xfrm>
            <a:off x="2566737" y="4048538"/>
            <a:ext cx="2247901" cy="1650174"/>
            <a:chOff x="2566737" y="4048538"/>
            <a:chExt cx="2247901" cy="16501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33" t="27605" r="40694" b="6165"/>
            <a:stretch/>
          </p:blipFill>
          <p:spPr>
            <a:xfrm>
              <a:off x="2566737" y="4048538"/>
              <a:ext cx="1689100" cy="165017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10" t="3615" r="46778" b="72029"/>
            <a:stretch/>
          </p:blipFill>
          <p:spPr>
            <a:xfrm>
              <a:off x="4255837" y="4570206"/>
              <a:ext cx="558801" cy="606838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965700" y="1310647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 Field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39000" y="1310647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 Field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65700" y="3561524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Surface E Field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91350" y="3561524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Surface H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5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100 mm Beam Aperture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682841"/>
              </p:ext>
            </p:extLst>
          </p:nvPr>
        </p:nvGraphicFramePr>
        <p:xfrm>
          <a:off x="236712" y="1051862"/>
          <a:ext cx="3877139" cy="43332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258049"/>
                <a:gridCol w="882518"/>
                <a:gridCol w="831720"/>
                <a:gridCol w="90485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Aperture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Frequency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MHz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Nearest HOM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633.5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630.0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MHz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1600" b="0" i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6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1600" b="0" i="1" baseline="30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MV/m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600" b="0" i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6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1600" b="0" i="1" baseline="30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6.9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600" b="0" i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6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/E</a:t>
                      </a:r>
                      <a:r>
                        <a:rPr lang="en-US" sz="1600" b="0" i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6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1600" b="0" i="1" baseline="30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mT/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(MV/m)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R/Q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r>
                        <a:rPr lang="en-US" sz="1600" b="0" i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600" b="0" i="1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429.7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277.7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Geometrical Factor (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b="0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106.7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112.2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600" b="0" i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600" b="0" i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1600" b="0" i="1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4.6×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600" b="0" baseline="30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3.1×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600" b="0" baseline="30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600" b="0" baseline="30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l"/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 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1600" b="0" i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16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MV/m</a:t>
                      </a:r>
                      <a:endParaRPr lang="en-US" sz="1600" b="0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519639"/>
              </p:ext>
            </p:extLst>
          </p:nvPr>
        </p:nvGraphicFramePr>
        <p:xfrm>
          <a:off x="4322017" y="4021667"/>
          <a:ext cx="4038601" cy="21894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10440"/>
                <a:gridCol w="919270"/>
                <a:gridCol w="866357"/>
                <a:gridCol w="942534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Aperture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1600" b="0" i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600" b="0" i="1" baseline="30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MV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1600" b="0" i="1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1600" b="0" i="1" baseline="30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MV/m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600" b="0" i="1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1600" b="0" i="1" baseline="30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600" b="0" i="1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600" b="0" i="1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</a:t>
                      </a:r>
                      <a:r>
                        <a:rPr lang="en-US" sz="1600" b="0" i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 10 n</a:t>
                      </a:r>
                      <a:r>
                        <a:rPr lang="el-GR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= 11.3 n</a:t>
                      </a:r>
                      <a:r>
                        <a:rPr lang="el-GR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endParaRPr lang="en-US" sz="1600" b="0" i="1" baseline="30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600" b="0" i="1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diss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@ 2.0 K</a:t>
                      </a:r>
                      <a:endParaRPr lang="en-US" sz="1600" b="0" i="0" baseline="30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2.9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1149" y="1004404"/>
            <a:ext cx="4705821" cy="5257800"/>
          </a:xfrm>
        </p:spPr>
        <p:txBody>
          <a:bodyPr/>
          <a:lstStyle/>
          <a:p>
            <a:r>
              <a:rPr lang="en-US" sz="2000" dirty="0" smtClean="0"/>
              <a:t>Preliminary design looks promising</a:t>
            </a:r>
          </a:p>
          <a:p>
            <a:pPr lvl="1"/>
            <a:r>
              <a:rPr lang="en-US" sz="1600" dirty="0" smtClean="0"/>
              <a:t>Still room for further optimization</a:t>
            </a:r>
          </a:p>
          <a:p>
            <a:r>
              <a:rPr lang="en-US" sz="2000" dirty="0" smtClean="0"/>
              <a:t>Remains to be done</a:t>
            </a:r>
          </a:p>
          <a:p>
            <a:pPr lvl="1"/>
            <a:r>
              <a:rPr lang="en-US" sz="1600" dirty="0" smtClean="0"/>
              <a:t>HOM </a:t>
            </a:r>
            <a:r>
              <a:rPr lang="en-US" sz="1600" dirty="0" smtClean="0"/>
              <a:t>damping</a:t>
            </a:r>
          </a:p>
          <a:p>
            <a:pPr lvl="1"/>
            <a:r>
              <a:rPr lang="en-US" sz="1600" dirty="0" smtClean="0"/>
              <a:t>Multipole components</a:t>
            </a:r>
            <a:endParaRPr lang="en-US" sz="1600" dirty="0"/>
          </a:p>
          <a:p>
            <a:pPr lvl="1"/>
            <a:r>
              <a:rPr lang="en-US" sz="1600" dirty="0" smtClean="0"/>
              <a:t>Multipacting analysis</a:t>
            </a:r>
            <a:endParaRPr lang="en-US" sz="16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8" r="33488"/>
          <a:stretch/>
        </p:blipFill>
        <p:spPr bwMode="auto">
          <a:xfrm>
            <a:off x="7137439" y="2129970"/>
            <a:ext cx="2006561" cy="185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39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79326" cy="5257800"/>
          </a:xfrm>
        </p:spPr>
        <p:txBody>
          <a:bodyPr/>
          <a:lstStyle/>
          <a:p>
            <a:r>
              <a:rPr lang="en-US" sz="2400" dirty="0" smtClean="0"/>
              <a:t>Currently preparing for </a:t>
            </a:r>
          </a:p>
          <a:p>
            <a:pPr lvl="1"/>
            <a:r>
              <a:rPr lang="en-US" sz="2000" dirty="0" smtClean="0"/>
              <a:t>Cavity processing and testing</a:t>
            </a:r>
          </a:p>
          <a:p>
            <a:pPr lvl="1"/>
            <a:r>
              <a:rPr lang="en-US" sz="2000" dirty="0" smtClean="0"/>
              <a:t>HOM filter fabrication and testing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Planning to work closely with cavity manufacturer</a:t>
            </a:r>
          </a:p>
          <a:p>
            <a:pPr lvl="1"/>
            <a:r>
              <a:rPr lang="en-US" sz="2000" dirty="0" smtClean="0"/>
              <a:t>Parts Q&amp;A</a:t>
            </a:r>
          </a:p>
          <a:p>
            <a:pPr lvl="1"/>
            <a:r>
              <a:rPr lang="en-US" sz="2000" dirty="0" smtClean="0"/>
              <a:t>Weld inspection</a:t>
            </a:r>
          </a:p>
          <a:p>
            <a:pPr lvl="1"/>
            <a:r>
              <a:rPr lang="en-US" sz="2000" dirty="0" smtClean="0"/>
              <a:t>Tuning</a:t>
            </a:r>
          </a:p>
          <a:p>
            <a:pPr lvl="1"/>
            <a:r>
              <a:rPr lang="en-US" sz="2000" dirty="0" smtClean="0"/>
              <a:t>Vacuum testing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Investing on </a:t>
            </a:r>
            <a:r>
              <a:rPr lang="en-US" sz="2400" dirty="0" smtClean="0"/>
              <a:t>the design for </a:t>
            </a:r>
            <a:r>
              <a:rPr lang="en-US" sz="2400" dirty="0" smtClean="0"/>
              <a:t>LHC</a:t>
            </a:r>
          </a:p>
          <a:p>
            <a:pPr lvl="1"/>
            <a:r>
              <a:rPr lang="en-US" sz="2000" dirty="0" smtClean="0"/>
              <a:t>Possibility </a:t>
            </a:r>
            <a:r>
              <a:rPr lang="en-US" sz="2000" dirty="0" smtClean="0"/>
              <a:t>of operating at 5.0 </a:t>
            </a:r>
            <a:r>
              <a:rPr lang="en-US" sz="2000" dirty="0" smtClean="0"/>
              <a:t>MV</a:t>
            </a:r>
          </a:p>
          <a:p>
            <a:pPr lvl="1"/>
            <a:r>
              <a:rPr lang="en-US" sz="2000" dirty="0" smtClean="0"/>
              <a:t>Vertical crabbing (Crab kissing?)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149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ODU – </a:t>
            </a:r>
            <a:r>
              <a:rPr lang="en-US" sz="2400" dirty="0" err="1" smtClean="0"/>
              <a:t>HyeKyoung</a:t>
            </a:r>
            <a:r>
              <a:rPr lang="en-US" sz="2400" dirty="0" smtClean="0"/>
              <a:t> Park, Rocio </a:t>
            </a:r>
            <a:r>
              <a:rPr lang="en-US" sz="2400" dirty="0" err="1" smtClean="0"/>
              <a:t>Olave</a:t>
            </a:r>
            <a:r>
              <a:rPr lang="en-US" sz="2400" dirty="0" smtClean="0"/>
              <a:t>, Jean </a:t>
            </a:r>
            <a:r>
              <a:rPr lang="en-US" sz="2400" dirty="0" err="1" smtClean="0"/>
              <a:t>Delayen</a:t>
            </a:r>
            <a:endParaRPr lang="en-US" sz="2400" dirty="0" smtClean="0"/>
          </a:p>
          <a:p>
            <a:r>
              <a:rPr lang="en-US" sz="2400" dirty="0" smtClean="0"/>
              <a:t>CERN – Rama </a:t>
            </a:r>
            <a:r>
              <a:rPr lang="en-US" sz="2400" dirty="0" err="1" smtClean="0"/>
              <a:t>Calaga</a:t>
            </a:r>
            <a:r>
              <a:rPr lang="en-US" sz="2400" dirty="0" smtClean="0"/>
              <a:t>, Ofelia </a:t>
            </a:r>
            <a:r>
              <a:rPr lang="en-US" sz="2400" dirty="0" err="1" smtClean="0"/>
              <a:t>Capatina</a:t>
            </a:r>
            <a:r>
              <a:rPr lang="en-US" sz="2400" dirty="0" smtClean="0"/>
              <a:t>, Teddy </a:t>
            </a:r>
            <a:r>
              <a:rPr lang="en-US" sz="2400" dirty="0" err="1" smtClean="0"/>
              <a:t>Capelli</a:t>
            </a:r>
            <a:r>
              <a:rPr lang="en-US" sz="2400" dirty="0" smtClean="0"/>
              <a:t>, and the team</a:t>
            </a:r>
          </a:p>
          <a:p>
            <a:r>
              <a:rPr lang="en-US" sz="2400" dirty="0" smtClean="0"/>
              <a:t>Alex </a:t>
            </a:r>
            <a:r>
              <a:rPr lang="en-US" sz="2400" dirty="0" err="1" smtClean="0"/>
              <a:t>Ratti</a:t>
            </a:r>
            <a:r>
              <a:rPr lang="en-US" sz="2400" dirty="0" smtClean="0"/>
              <a:t> - LBNL</a:t>
            </a:r>
          </a:p>
          <a:p>
            <a:r>
              <a:rPr lang="en-US" sz="2400" dirty="0" smtClean="0"/>
              <a:t>Tom </a:t>
            </a:r>
            <a:r>
              <a:rPr lang="en-US" sz="2400" dirty="0" err="1" smtClean="0"/>
              <a:t>Nicol</a:t>
            </a:r>
            <a:r>
              <a:rPr lang="en-US" sz="2400" dirty="0" smtClean="0"/>
              <a:t> - </a:t>
            </a:r>
            <a:r>
              <a:rPr lang="en-US" sz="2400" dirty="0" err="1" smtClean="0"/>
              <a:t>Fermilab</a:t>
            </a:r>
            <a:endParaRPr lang="en-US" sz="2400" dirty="0" smtClean="0"/>
          </a:p>
          <a:p>
            <a:r>
              <a:rPr lang="en-US" sz="2400" dirty="0" smtClean="0"/>
              <a:t>STFC/UK – Graeme Burt, Tom Jones, </a:t>
            </a:r>
            <a:r>
              <a:rPr lang="en-US" sz="2400" dirty="0" err="1" smtClean="0"/>
              <a:t>Nik</a:t>
            </a:r>
            <a:r>
              <a:rPr lang="en-US" sz="2400" dirty="0" smtClean="0"/>
              <a:t> Templeton and the team</a:t>
            </a:r>
            <a:endParaRPr lang="en-US" sz="2400" dirty="0"/>
          </a:p>
          <a:p>
            <a:r>
              <a:rPr lang="en-US" sz="2400" smtClean="0"/>
              <a:t>JLAB</a:t>
            </a:r>
            <a:endParaRPr lang="en-US" sz="2400" dirty="0" smtClean="0"/>
          </a:p>
          <a:p>
            <a:r>
              <a:rPr lang="en-US" sz="2400" dirty="0" err="1" smtClean="0"/>
              <a:t>Niowave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3600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THANK YOU</a:t>
            </a:r>
            <a:endParaRPr lang="en-US" sz="6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591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RF – Dipole </a:t>
            </a:r>
            <a:r>
              <a:rPr lang="en-US" dirty="0" smtClean="0"/>
              <a:t>Prototype Cavity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332561"/>
              </p:ext>
            </p:extLst>
          </p:nvPr>
        </p:nvGraphicFramePr>
        <p:xfrm>
          <a:off x="5791199" y="965200"/>
          <a:ext cx="3174203" cy="48666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10440"/>
                <a:gridCol w="921229"/>
                <a:gridCol w="94253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Frequency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MHz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Aperture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Nearest HOM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633.5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MHz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1600" b="0" i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6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1600" b="0" i="1" baseline="30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MV/m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600" b="0" i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6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1600" b="0" i="1" baseline="30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R/Q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r>
                        <a:rPr lang="en-US" sz="1600" b="0" i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600" b="0" i="1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429.7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Geometrical Factor (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b="0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106.7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600" b="0" i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600" b="0" i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1600" b="0" i="1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4.6×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600" b="0" baseline="30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600" b="0" baseline="30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 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1600" b="0" i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16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MV/m</a:t>
                      </a:r>
                      <a:endParaRPr lang="en-US" sz="1600" b="0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1600" b="0" i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600" b="0" i="1" baseline="30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1600" b="0" i="1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6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1600" b="0" i="1" baseline="30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MV/m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600" b="0" i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6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1600" b="0" i="1" baseline="30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mT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12" y="3774722"/>
            <a:ext cx="4775200" cy="2404603"/>
          </a:xfrm>
        </p:spPr>
        <p:txBody>
          <a:bodyPr/>
          <a:lstStyle/>
          <a:p>
            <a:r>
              <a:rPr lang="en-US" sz="2000" dirty="0" smtClean="0"/>
              <a:t>Operates in TE11 like mode</a:t>
            </a:r>
          </a:p>
          <a:p>
            <a:r>
              <a:rPr lang="en-US" sz="2000" dirty="0" smtClean="0"/>
              <a:t>Next HOM is 1.5 times fundamental mode</a:t>
            </a:r>
          </a:p>
          <a:p>
            <a:r>
              <a:rPr lang="en-US" sz="2000" dirty="0" err="1"/>
              <a:t>Multipacting</a:t>
            </a:r>
            <a:r>
              <a:rPr lang="en-US" sz="2000" dirty="0"/>
              <a:t> is improved compared to P-o-P cavity</a:t>
            </a:r>
          </a:p>
          <a:p>
            <a:r>
              <a:rPr lang="en-US" sz="2000" dirty="0" smtClean="0"/>
              <a:t>Reduced </a:t>
            </a:r>
            <a:r>
              <a:rPr lang="en-US" sz="2000" dirty="0" err="1" smtClean="0"/>
              <a:t>multipoles</a:t>
            </a:r>
            <a:r>
              <a:rPr lang="en-US" sz="2000" dirty="0" smtClean="0"/>
              <a:t> components with curved </a:t>
            </a:r>
            <a:r>
              <a:rPr lang="en-US" sz="2000" dirty="0" smtClean="0"/>
              <a:t>poles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8" t="11812" r="37083" b="14140"/>
          <a:stretch/>
        </p:blipFill>
        <p:spPr>
          <a:xfrm>
            <a:off x="30110" y="866205"/>
            <a:ext cx="2011863" cy="176731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818951" y="1983318"/>
            <a:ext cx="2168612" cy="1657469"/>
            <a:chOff x="2266220" y="1113495"/>
            <a:chExt cx="2168612" cy="16574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4" t="5757" r="36528" b="5757"/>
            <a:stretch/>
          </p:blipFill>
          <p:spPr>
            <a:xfrm>
              <a:off x="2278092" y="1113495"/>
              <a:ext cx="1326891" cy="1319939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 flipV="1">
              <a:off x="2266220" y="2477218"/>
              <a:ext cx="13081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rot="5400000" flipV="1">
              <a:off x="2972157" y="1798538"/>
              <a:ext cx="13081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2558320" y="2555520"/>
              <a:ext cx="7874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281 mm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47432" y="1647031"/>
              <a:ext cx="7874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281 mm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97338" y="955488"/>
            <a:ext cx="2321607" cy="2644358"/>
            <a:chOff x="3397338" y="955488"/>
            <a:chExt cx="2321607" cy="264435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16120" r="6558"/>
            <a:stretch/>
          </p:blipFill>
          <p:spPr>
            <a:xfrm>
              <a:off x="3397338" y="955488"/>
              <a:ext cx="1437632" cy="12382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/>
            <a:srcRect l="8759" r="5741"/>
            <a:stretch/>
          </p:blipFill>
          <p:spPr>
            <a:xfrm>
              <a:off x="4266078" y="2068916"/>
              <a:ext cx="1452867" cy="124587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680894" y="973070"/>
              <a:ext cx="7874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E Field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34970" y="3384402"/>
              <a:ext cx="7874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H Field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5607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FPC and HOM Coupler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37" y="4017420"/>
            <a:ext cx="8823747" cy="1842621"/>
          </a:xfrm>
        </p:spPr>
        <p:txBody>
          <a:bodyPr/>
          <a:lstStyle/>
          <a:p>
            <a:r>
              <a:rPr lang="en-US" sz="2000" dirty="0" smtClean="0"/>
              <a:t>Coupler at locations of low field region on cavity body</a:t>
            </a:r>
          </a:p>
          <a:p>
            <a:pPr lvl="1"/>
            <a:r>
              <a:rPr lang="en-US" sz="1800" dirty="0" smtClean="0"/>
              <a:t>Minimizes RF heating on the coupler components</a:t>
            </a:r>
          </a:p>
          <a:p>
            <a:r>
              <a:rPr lang="en-US" sz="2200" dirty="0" smtClean="0"/>
              <a:t>Location preserves field symmetry</a:t>
            </a:r>
          </a:p>
          <a:p>
            <a:pPr lvl="1"/>
            <a:r>
              <a:rPr lang="en-US" sz="1800" dirty="0" smtClean="0"/>
              <a:t>Electrical center moved by 50 microns</a:t>
            </a:r>
          </a:p>
          <a:p>
            <a:r>
              <a:rPr lang="en-US" sz="2000" dirty="0" smtClean="0"/>
              <a:t>Selective coupling (V-coupler) to reduce the number of filters</a:t>
            </a:r>
          </a:p>
          <a:p>
            <a:r>
              <a:rPr lang="en-US" sz="2000" dirty="0" smtClean="0"/>
              <a:t>FPC/HOM ports oriented to keep clearance for the second beam pipe   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240972" y="1132110"/>
            <a:ext cx="4972628" cy="2822538"/>
            <a:chOff x="4171372" y="1043210"/>
            <a:chExt cx="4972628" cy="28225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7403" y="1043210"/>
              <a:ext cx="2930459" cy="2822538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171372" y="1108163"/>
              <a:ext cx="4972628" cy="841091"/>
              <a:chOff x="2097465" y="1046756"/>
              <a:chExt cx="4972628" cy="84109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916641" y="1046756"/>
                <a:ext cx="5437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FPC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678378" y="1101459"/>
                <a:ext cx="13917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 smtClean="0"/>
                  <a:t>H-HOM</a:t>
                </a:r>
              </a:p>
              <a:p>
                <a:pPr algn="l"/>
                <a:r>
                  <a:rPr lang="en-US" dirty="0" smtClean="0"/>
                  <a:t>(Hi-pass filter)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97465" y="1149183"/>
                <a:ext cx="141952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V</a:t>
                </a:r>
                <a:r>
                  <a:rPr lang="en-US" dirty="0" smtClean="0"/>
                  <a:t>-HOM</a:t>
                </a:r>
              </a:p>
              <a:p>
                <a:pPr algn="l"/>
                <a:r>
                  <a:rPr lang="en-US" dirty="0" smtClean="0"/>
                  <a:t>(selective coupling)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93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FPC and HOM Couplers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963333" y="889000"/>
            <a:ext cx="3359450" cy="3376806"/>
            <a:chOff x="18421" y="2594583"/>
            <a:chExt cx="3359450" cy="33768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92" t="3439" r="32860" b="4029"/>
            <a:stretch/>
          </p:blipFill>
          <p:spPr>
            <a:xfrm>
              <a:off x="544767" y="3361353"/>
              <a:ext cx="2229101" cy="220026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23" t="25967" r="61932" b="14929"/>
            <a:stretch/>
          </p:blipFill>
          <p:spPr>
            <a:xfrm>
              <a:off x="182172" y="3416209"/>
              <a:ext cx="330799" cy="120463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3" t="2713" r="41098" b="4028"/>
            <a:stretch/>
          </p:blipFill>
          <p:spPr>
            <a:xfrm>
              <a:off x="2876737" y="3642403"/>
              <a:ext cx="501134" cy="22175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30" t="43408" r="52367" b="20015"/>
            <a:stretch/>
          </p:blipFill>
          <p:spPr>
            <a:xfrm>
              <a:off x="2544480" y="2895600"/>
              <a:ext cx="322553" cy="86974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8421" y="2703845"/>
              <a:ext cx="10454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FPC </a:t>
              </a:r>
            </a:p>
            <a:p>
              <a:pPr algn="ctr"/>
              <a:r>
                <a:rPr lang="en-US" sz="1400" b="1" dirty="0" smtClean="0"/>
                <a:t>Coupling Hook</a:t>
              </a:r>
              <a:endParaRPr lang="en-US" sz="1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75137" y="2975677"/>
              <a:ext cx="8835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/>
                <a:t>H-HOM Coupler</a:t>
              </a:r>
              <a:endParaRPr lang="en-US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66858" y="5232725"/>
              <a:ext cx="10529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H-HOM High Pass Filter</a:t>
              </a:r>
              <a:endParaRPr lang="en-US" sz="1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10335" y="2594583"/>
              <a:ext cx="9074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V-HOM Coupler</a:t>
              </a:r>
              <a:endParaRPr lang="en-US" sz="1400" b="1" dirty="0"/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84667" y="863601"/>
            <a:ext cx="277988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0" u="sng" dirty="0" smtClean="0"/>
              <a:t>FPC</a:t>
            </a:r>
          </a:p>
          <a:p>
            <a:r>
              <a:rPr lang="en-US" sz="1600" b="0" dirty="0" smtClean="0"/>
              <a:t>Outer diameter – 62 mm</a:t>
            </a:r>
          </a:p>
          <a:p>
            <a:r>
              <a:rPr lang="en-US" sz="1600" b="0" dirty="0" smtClean="0"/>
              <a:t>Inner diameter – 27 mm</a:t>
            </a:r>
          </a:p>
          <a:p>
            <a:r>
              <a:rPr lang="en-US" sz="1600" b="0" dirty="0" smtClean="0"/>
              <a:t>Interface </a:t>
            </a:r>
            <a:r>
              <a:rPr lang="en-US" sz="1600" b="0" dirty="0"/>
              <a:t>to LHC main coupler </a:t>
            </a:r>
            <a:r>
              <a:rPr lang="en-US" sz="1600" b="0" dirty="0" smtClean="0"/>
              <a:t>design</a:t>
            </a:r>
            <a:endParaRPr lang="en-US" sz="1600" b="0" dirty="0"/>
          </a:p>
          <a:p>
            <a:r>
              <a:rPr lang="en-US" sz="1600" b="0" i="1" dirty="0" smtClean="0"/>
              <a:t>Q</a:t>
            </a:r>
            <a:r>
              <a:rPr lang="en-US" sz="1600" b="0" i="1" baseline="-25000" dirty="0" smtClean="0"/>
              <a:t>L</a:t>
            </a:r>
            <a:r>
              <a:rPr lang="en-US" sz="1600" b="0" dirty="0" smtClean="0"/>
              <a:t> = 5.0</a:t>
            </a:r>
            <a:r>
              <a:rPr lang="en-US" sz="1600" b="0" dirty="0" smtClean="0">
                <a:sym typeface="Wingdings"/>
              </a:rPr>
              <a:t>×10</a:t>
            </a:r>
            <a:r>
              <a:rPr lang="en-US" sz="1600" b="0" baseline="30000" dirty="0" smtClean="0">
                <a:sym typeface="Wingdings"/>
              </a:rPr>
              <a:t>5</a:t>
            </a:r>
          </a:p>
          <a:p>
            <a:r>
              <a:rPr lang="en-US" sz="1600" b="0" dirty="0" smtClean="0">
                <a:sym typeface="Wingdings"/>
              </a:rPr>
              <a:t>Hook shaped coupler reduced RF heating  69 W</a:t>
            </a:r>
          </a:p>
          <a:p>
            <a:endParaRPr lang="en-US" sz="1600" b="0" baseline="300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248400" y="973669"/>
            <a:ext cx="2895600" cy="187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0" u="sng" dirty="0" smtClean="0">
                <a:solidFill>
                  <a:srgbClr val="000000"/>
                </a:solidFill>
              </a:rPr>
              <a:t>V_HOM</a:t>
            </a:r>
          </a:p>
          <a:p>
            <a:r>
              <a:rPr lang="en-US" sz="1600" b="0" dirty="0" smtClean="0">
                <a:solidFill>
                  <a:srgbClr val="000000"/>
                </a:solidFill>
              </a:rPr>
              <a:t>Doesn’t couple to fundamental mode</a:t>
            </a:r>
          </a:p>
          <a:p>
            <a:pPr lvl="1"/>
            <a:r>
              <a:rPr lang="en-US" sz="1400" b="0" dirty="0" smtClean="0">
                <a:solidFill>
                  <a:srgbClr val="000000"/>
                </a:solidFill>
              </a:rPr>
              <a:t>No filter necessary</a:t>
            </a:r>
          </a:p>
          <a:p>
            <a:r>
              <a:rPr lang="en-US" sz="1600" b="0" dirty="0" smtClean="0">
                <a:solidFill>
                  <a:srgbClr val="000000"/>
                </a:solidFill>
              </a:rPr>
              <a:t>Damps vertical dipole modes and some accelerating modes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57133" y="4244623"/>
            <a:ext cx="4958645" cy="193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0" u="sng" dirty="0" smtClean="0"/>
              <a:t>H_HOM</a:t>
            </a:r>
          </a:p>
          <a:p>
            <a:r>
              <a:rPr lang="en-US" sz="1600" b="0" dirty="0"/>
              <a:t>Horizontal </a:t>
            </a:r>
            <a:r>
              <a:rPr lang="en-US" sz="1600" b="0" dirty="0" smtClean="0"/>
              <a:t>HOM high pass filter to cut off fundamental mode</a:t>
            </a:r>
          </a:p>
          <a:p>
            <a:r>
              <a:rPr lang="en-US" sz="1600" b="0" dirty="0" smtClean="0"/>
              <a:t>Couples to horizontal dipole modes and accelerating modes</a:t>
            </a:r>
            <a:endParaRPr lang="en-US" sz="1600" b="0" dirty="0"/>
          </a:p>
          <a:p>
            <a:r>
              <a:rPr lang="en-US" sz="1600" b="0" dirty="0" smtClean="0"/>
              <a:t>Both </a:t>
            </a:r>
            <a:r>
              <a:rPr lang="en-US" sz="1600" b="0" dirty="0"/>
              <a:t>options damp adequately </a:t>
            </a:r>
            <a:r>
              <a:rPr lang="en-US" sz="1600" b="0" dirty="0" smtClean="0"/>
              <a:t>to meet </a:t>
            </a:r>
            <a:r>
              <a:rPr lang="en-US" sz="1600" b="0" dirty="0"/>
              <a:t>impedance </a:t>
            </a:r>
            <a:r>
              <a:rPr lang="en-US" sz="1600" b="0" dirty="0" smtClean="0"/>
              <a:t>requirements</a:t>
            </a:r>
            <a:endParaRPr lang="en-US" sz="1200" b="0" dirty="0"/>
          </a:p>
          <a:p>
            <a:endParaRPr lang="en-US" sz="1600" b="0" baseline="30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1" t="2316" b="5692"/>
          <a:stretch/>
        </p:blipFill>
        <p:spPr>
          <a:xfrm>
            <a:off x="258235" y="3759203"/>
            <a:ext cx="3501383" cy="248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HHOM </a:t>
            </a:r>
            <a:r>
              <a:rPr lang="en-US" dirty="0" smtClean="0"/>
              <a:t>– </a:t>
            </a:r>
            <a:r>
              <a:rPr lang="en-US" dirty="0" smtClean="0"/>
              <a:t>High </a:t>
            </a:r>
            <a:r>
              <a:rPr lang="en-US" dirty="0" smtClean="0"/>
              <a:t>Pass </a:t>
            </a:r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01" y="965636"/>
            <a:ext cx="3962484" cy="2338208"/>
          </a:xfrm>
        </p:spPr>
        <p:txBody>
          <a:bodyPr/>
          <a:lstStyle/>
          <a:p>
            <a:pPr marL="174625" indent="-174625"/>
            <a:r>
              <a:rPr lang="en-US" sz="2000" dirty="0" smtClean="0"/>
              <a:t>High pass filter</a:t>
            </a:r>
          </a:p>
          <a:p>
            <a:pPr marL="574675" lvl="1" indent="-174625"/>
            <a:r>
              <a:rPr lang="en-US" sz="1600" dirty="0" smtClean="0"/>
              <a:t>Simple </a:t>
            </a:r>
            <a:r>
              <a:rPr lang="en-US" sz="1600" dirty="0" smtClean="0"/>
              <a:t>filter design</a:t>
            </a:r>
          </a:p>
          <a:p>
            <a:pPr marL="574675" lvl="1" indent="-174625"/>
            <a:r>
              <a:rPr lang="en-US" sz="1600" dirty="0" smtClean="0"/>
              <a:t>Damps </a:t>
            </a:r>
            <a:r>
              <a:rPr lang="en-US" sz="1600" dirty="0" smtClean="0"/>
              <a:t>horizontal deflecting and accelerating </a:t>
            </a:r>
            <a:r>
              <a:rPr lang="en-US" sz="1600" dirty="0" smtClean="0"/>
              <a:t>modes</a:t>
            </a:r>
            <a:endParaRPr lang="en-US" sz="1600" dirty="0" smtClean="0"/>
          </a:p>
          <a:p>
            <a:pPr marL="574675" lvl="1" indent="-174625"/>
            <a:r>
              <a:rPr lang="en-US" sz="1600" dirty="0" smtClean="0"/>
              <a:t>Demountable coupler</a:t>
            </a:r>
          </a:p>
          <a:p>
            <a:pPr marL="574675" lvl="1" indent="-174625"/>
            <a:r>
              <a:rPr lang="en-US" sz="1600" dirty="0" smtClean="0"/>
              <a:t>Low fields in the filter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58971" y="8168477"/>
            <a:ext cx="2011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MP trajectories in the gap Removed </a:t>
            </a:r>
            <a:endParaRPr lang="en-US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6595110" y="4074836"/>
            <a:ext cx="2520294" cy="205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74625" indent="-174625"/>
            <a:r>
              <a:rPr lang="en-US" sz="2000" b="0" kern="0" dirty="0" smtClean="0"/>
              <a:t>Dimensions</a:t>
            </a:r>
          </a:p>
          <a:p>
            <a:pPr marL="574675" lvl="1" indent="-174625"/>
            <a:r>
              <a:rPr lang="en-US" sz="1600" b="0" kern="0" dirty="0" smtClean="0"/>
              <a:t>Center rod diameter: 14 mm</a:t>
            </a:r>
          </a:p>
          <a:p>
            <a:pPr marL="574675" lvl="1" indent="-174625"/>
            <a:r>
              <a:rPr lang="en-US" sz="1600" b="0" kern="0" dirty="0" smtClean="0"/>
              <a:t>Larger cylinder diameter: 74 mm</a:t>
            </a:r>
          </a:p>
          <a:p>
            <a:pPr marL="574675" lvl="1" indent="-174625"/>
            <a:r>
              <a:rPr lang="en-US" sz="1600" b="0" kern="0" dirty="0" smtClean="0"/>
              <a:t>50 ohm port: 14mm/32.2mm</a:t>
            </a:r>
          </a:p>
          <a:p>
            <a:pPr marL="341313" lvl="1" indent="-166688"/>
            <a:endParaRPr lang="en-US" sz="1600" b="0" kern="0" dirty="0" smtClean="0"/>
          </a:p>
          <a:p>
            <a:endParaRPr lang="en-US" b="0" kern="0" dirty="0"/>
          </a:p>
        </p:txBody>
      </p:sp>
      <p:grpSp>
        <p:nvGrpSpPr>
          <p:cNvPr id="6" name="Group 5"/>
          <p:cNvGrpSpPr/>
          <p:nvPr/>
        </p:nvGrpSpPr>
        <p:grpSpPr>
          <a:xfrm>
            <a:off x="83655" y="3265744"/>
            <a:ext cx="2792315" cy="2934558"/>
            <a:chOff x="306815" y="2986344"/>
            <a:chExt cx="2792315" cy="2934558"/>
          </a:xfrm>
        </p:grpSpPr>
        <p:grpSp>
          <p:nvGrpSpPr>
            <p:cNvPr id="5" name="Group 4"/>
            <p:cNvGrpSpPr/>
            <p:nvPr/>
          </p:nvGrpSpPr>
          <p:grpSpPr>
            <a:xfrm>
              <a:off x="432156" y="2986344"/>
              <a:ext cx="2666974" cy="2934558"/>
              <a:chOff x="5930932" y="551620"/>
              <a:chExt cx="2666974" cy="2934558"/>
            </a:xfrm>
          </p:grpSpPr>
          <p:pic>
            <p:nvPicPr>
              <p:cNvPr id="10243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58" t="14603" r="28809" b="32952"/>
              <a:stretch/>
            </p:blipFill>
            <p:spPr bwMode="auto">
              <a:xfrm>
                <a:off x="5930932" y="863600"/>
                <a:ext cx="2666974" cy="2622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6656148" y="971321"/>
                <a:ext cx="812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/>
                  <a:t>H-HOM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705438" y="551620"/>
                <a:ext cx="812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/>
                  <a:t>V-HOM</a:t>
                </a:r>
                <a:endParaRPr lang="en-US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06815" y="3499911"/>
              <a:ext cx="812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FPC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97409" y="3675722"/>
            <a:ext cx="3479228" cy="2568406"/>
            <a:chOff x="3115882" y="3402530"/>
            <a:chExt cx="3479228" cy="2568406"/>
          </a:xfrm>
        </p:grpSpPr>
        <p:grpSp>
          <p:nvGrpSpPr>
            <p:cNvPr id="7" name="Group 6"/>
            <p:cNvGrpSpPr/>
            <p:nvPr/>
          </p:nvGrpSpPr>
          <p:grpSpPr>
            <a:xfrm>
              <a:off x="3115882" y="3500025"/>
              <a:ext cx="3479228" cy="2470911"/>
              <a:chOff x="3077782" y="3353791"/>
              <a:chExt cx="3479228" cy="2470911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/>
              <a:srcRect l="5294" t="7916" r="1087" b="8726"/>
              <a:stretch/>
            </p:blipFill>
            <p:spPr>
              <a:xfrm>
                <a:off x="3270181" y="3353791"/>
                <a:ext cx="3286829" cy="2301634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 rot="5400000" flipH="1" flipV="1">
                <a:off x="2187999" y="4355014"/>
                <a:ext cx="1948843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dirty="0" smtClean="0"/>
                  <a:t>S</a:t>
                </a:r>
                <a:r>
                  <a:rPr lang="en-US" sz="1100" baseline="-25000" dirty="0" smtClean="0"/>
                  <a:t>21</a:t>
                </a:r>
                <a:r>
                  <a:rPr lang="en-US" sz="1100" dirty="0" smtClean="0"/>
                  <a:t> [dB]</a:t>
                </a:r>
                <a:endParaRPr lang="en-US" sz="11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25281" y="5655425"/>
                <a:ext cx="1214791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dirty="0" smtClean="0"/>
                  <a:t>Frequency [GHz]</a:t>
                </a:r>
                <a:endParaRPr lang="en-US" sz="1100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692486" y="3402530"/>
              <a:ext cx="2669851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 smtClean="0"/>
                <a:t>High pass filter transmission</a:t>
              </a:r>
              <a:endParaRPr lang="en-US" sz="11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84700" y="913009"/>
            <a:ext cx="1811564" cy="2477959"/>
            <a:chOff x="4432300" y="1014609"/>
            <a:chExt cx="1811564" cy="2477959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21" t="33458" r="55477" b="31147"/>
            <a:stretch/>
          </p:blipFill>
          <p:spPr bwMode="auto">
            <a:xfrm>
              <a:off x="5515549" y="1014609"/>
              <a:ext cx="728315" cy="2477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4432300" y="2487713"/>
              <a:ext cx="10341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Rejection of operating mode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19792" y="960667"/>
            <a:ext cx="2413772" cy="3126605"/>
            <a:chOff x="6491192" y="960667"/>
            <a:chExt cx="2413772" cy="3126605"/>
          </a:xfrm>
        </p:grpSpPr>
        <p:grpSp>
          <p:nvGrpSpPr>
            <p:cNvPr id="4" name="Group 3"/>
            <p:cNvGrpSpPr/>
            <p:nvPr/>
          </p:nvGrpSpPr>
          <p:grpSpPr>
            <a:xfrm>
              <a:off x="6491192" y="960667"/>
              <a:ext cx="2413772" cy="3126605"/>
              <a:chOff x="3428260" y="910123"/>
              <a:chExt cx="2413772" cy="3126605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3049"/>
              <a:stretch/>
            </p:blipFill>
            <p:spPr bwMode="auto">
              <a:xfrm>
                <a:off x="3596448" y="910123"/>
                <a:ext cx="1591852" cy="3126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4568172" y="910123"/>
                <a:ext cx="12738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50 </a:t>
                </a:r>
                <a:r>
                  <a:rPr lang="el-GR" dirty="0" smtClean="0"/>
                  <a:t>Ω</a:t>
                </a:r>
                <a:r>
                  <a:rPr lang="en-US" dirty="0" smtClean="0"/>
                  <a:t> probe (Cu)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428260" y="1585743"/>
                <a:ext cx="7696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/>
                  <a:t>T (</a:t>
                </a:r>
                <a:r>
                  <a:rPr lang="en-US" dirty="0" err="1" smtClean="0"/>
                  <a:t>Nb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639958" y="3247780"/>
                <a:ext cx="7696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 smtClean="0"/>
                  <a:t>Hook (</a:t>
                </a:r>
                <a:r>
                  <a:rPr lang="en-US" dirty="0" err="1" smtClean="0"/>
                  <a:t>Nb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p:grpSp>
        <p:sp>
          <p:nvSpPr>
            <p:cNvPr id="13" name="Rectangle 12"/>
            <p:cNvSpPr/>
            <p:nvPr/>
          </p:nvSpPr>
          <p:spPr bwMode="auto">
            <a:xfrm>
              <a:off x="8125838" y="2057400"/>
              <a:ext cx="142196" cy="6731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7871838" y="1981200"/>
              <a:ext cx="396196" cy="33655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7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HOM Damping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7800" y="2565400"/>
            <a:ext cx="208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 Couplers with Q and Impedance</a:t>
            </a:r>
          </a:p>
          <a:p>
            <a:r>
              <a:rPr lang="en-US" dirty="0" smtClean="0"/>
              <a:t>Rover Q Plot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11" y="848951"/>
            <a:ext cx="3951605" cy="2689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12" y="3520057"/>
            <a:ext cx="3600450" cy="268478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916476" y="2526141"/>
            <a:ext cx="3719524" cy="521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D</a:t>
            </a:r>
            <a:r>
              <a:rPr lang="en-US" sz="1800" b="0" dirty="0" smtClean="0">
                <a:solidFill>
                  <a:schemeClr val="tx1"/>
                </a:solidFill>
              </a:rPr>
              <a:t>oes </a:t>
            </a:r>
            <a:r>
              <a:rPr lang="en-US" sz="1800" b="0" dirty="0" smtClean="0">
                <a:solidFill>
                  <a:schemeClr val="tx1"/>
                </a:solidFill>
              </a:rPr>
              <a:t>not have the (1/2) factor in “Impedance</a:t>
            </a:r>
            <a:r>
              <a:rPr lang="en-US" sz="1800" b="0" dirty="0" smtClean="0">
                <a:solidFill>
                  <a:schemeClr val="tx1"/>
                </a:solidFill>
              </a:rPr>
              <a:t>”</a:t>
            </a:r>
            <a:endParaRPr lang="en-US" sz="1800" b="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830" y="3522463"/>
            <a:ext cx="3951605" cy="2689225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105778"/>
              </p:ext>
            </p:extLst>
          </p:nvPr>
        </p:nvGraphicFramePr>
        <p:xfrm>
          <a:off x="4922330" y="981281"/>
          <a:ext cx="1714500" cy="1314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Equation" r:id="rId6" imgW="1143000" imgH="876240" progId="Equation.DSMT4">
                  <p:embed/>
                </p:oleObj>
              </mc:Choice>
              <mc:Fallback>
                <p:oleObj name="Equation" r:id="rId6" imgW="114300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22330" y="981281"/>
                        <a:ext cx="1714500" cy="1314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250606"/>
              </p:ext>
            </p:extLst>
          </p:nvPr>
        </p:nvGraphicFramePr>
        <p:xfrm>
          <a:off x="7085444" y="1019336"/>
          <a:ext cx="12192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Equation" r:id="rId8" imgW="812520" imgH="825480" progId="Equation.DSMT4">
                  <p:embed/>
                </p:oleObj>
              </mc:Choice>
              <mc:Fallback>
                <p:oleObj name="Equation" r:id="rId8" imgW="81252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85444" y="1019336"/>
                        <a:ext cx="1219200" cy="123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65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534" y="49095"/>
            <a:ext cx="8229600" cy="741127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HOM Window and Bend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29534" y="902228"/>
            <a:ext cx="4509266" cy="1007126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Z. Li –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RF Dipole HOM Couplers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Update – Crab Cavity HOM Coupler Design and Fabrication Review II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(2/25/2015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)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06" y="2122473"/>
            <a:ext cx="1627223" cy="250950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6927" y="5389473"/>
            <a:ext cx="2606273" cy="643023"/>
          </a:xfrm>
        </p:spPr>
        <p:txBody>
          <a:bodyPr>
            <a:normAutofit fontScale="77500" lnSpcReduction="20000"/>
          </a:bodyPr>
          <a:lstStyle/>
          <a:p>
            <a:pPr marL="225425" indent="-225425"/>
            <a:r>
              <a:rPr lang="en-US" dirty="0" smtClean="0"/>
              <a:t>10-mm window will be used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562800" y="2843582"/>
            <a:ext cx="2244882" cy="9134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634" y="2920950"/>
            <a:ext cx="4451428" cy="317410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01424" y="3923725"/>
            <a:ext cx="1728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10-</a:t>
            </a:r>
            <a:r>
              <a:rPr lang="en-US" dirty="0"/>
              <a:t>mm window </a:t>
            </a:r>
            <a:r>
              <a:rPr lang="en-US" dirty="0" smtClean="0"/>
              <a:t>and bend match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148" y="4590954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indow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25546" y="4743981"/>
            <a:ext cx="2066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Window with a compact bend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2" t="8174" r="21501" b="6760"/>
          <a:stretch/>
        </p:blipFill>
        <p:spPr>
          <a:xfrm>
            <a:off x="7477956" y="926061"/>
            <a:ext cx="1471279" cy="34773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1" y="1166466"/>
            <a:ext cx="1132848" cy="14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HOM Manufacturing Tolerance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88084" y="859405"/>
            <a:ext cx="51559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Deviations introduced during manufacturing and also the </a:t>
            </a:r>
            <a:r>
              <a:rPr lang="en-US" sz="2000" b="0" dirty="0">
                <a:solidFill>
                  <a:srgbClr val="000000"/>
                </a:solidFill>
              </a:rPr>
              <a:t>most crucial </a:t>
            </a:r>
            <a:r>
              <a:rPr lang="en-US" sz="2000" b="0" dirty="0" smtClean="0">
                <a:solidFill>
                  <a:srgbClr val="000000"/>
                </a:solidFill>
              </a:rPr>
              <a:t>GD&amp;T for performance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dirty="0" err="1" smtClean="0">
                <a:solidFill>
                  <a:srgbClr val="FF0000"/>
                </a:solidFill>
              </a:rPr>
              <a:t>gap_bar</a:t>
            </a:r>
            <a:endParaRPr lang="en-US" sz="2000" b="0" dirty="0">
              <a:solidFill>
                <a:srgbClr val="FF0000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dirty="0" err="1" smtClean="0">
                <a:solidFill>
                  <a:srgbClr val="FF0000"/>
                </a:solidFill>
              </a:rPr>
              <a:t>rot_about_z</a:t>
            </a:r>
            <a:endParaRPr lang="en-US" sz="2000" b="0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0" dirty="0" smtClean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Introduced during manufacturing, easily controlled or large allowable tolerance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dirty="0" err="1" smtClean="0">
                <a:solidFill>
                  <a:srgbClr val="008000"/>
                </a:solidFill>
              </a:rPr>
              <a:t>tank_radius</a:t>
            </a:r>
            <a:endParaRPr lang="en-US" sz="2000" b="0" dirty="0" smtClean="0">
              <a:solidFill>
                <a:srgbClr val="008000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dirty="0" err="1" smtClean="0">
                <a:solidFill>
                  <a:srgbClr val="008000"/>
                </a:solidFill>
              </a:rPr>
              <a:t>bar_radius</a:t>
            </a:r>
            <a:endParaRPr lang="en-US" sz="2000" b="0" dirty="0" smtClean="0">
              <a:solidFill>
                <a:srgbClr val="008000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dirty="0" err="1" smtClean="0">
                <a:solidFill>
                  <a:srgbClr val="008000"/>
                </a:solidFill>
              </a:rPr>
              <a:t>gap_top</a:t>
            </a:r>
            <a:endParaRPr lang="en-US" sz="2000" b="0" dirty="0" smtClean="0">
              <a:solidFill>
                <a:srgbClr val="008000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dirty="0" err="1">
                <a:solidFill>
                  <a:srgbClr val="008000"/>
                </a:solidFill>
              </a:rPr>
              <a:t>rot_about_x</a:t>
            </a:r>
            <a:endParaRPr lang="en-US" sz="2000" b="0" dirty="0">
              <a:solidFill>
                <a:srgbClr val="008000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2000" b="0" dirty="0" smtClean="0">
              <a:solidFill>
                <a:srgbClr val="008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Introduced during assembly but with large tolerance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dirty="0" err="1" smtClean="0">
                <a:solidFill>
                  <a:srgbClr val="0066FF"/>
                </a:solidFill>
              </a:rPr>
              <a:t>y_tip</a:t>
            </a:r>
            <a:endParaRPr lang="en-US" sz="2000" b="0" dirty="0" smtClean="0">
              <a:solidFill>
                <a:srgbClr val="0066FF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dirty="0" err="1" smtClean="0">
                <a:solidFill>
                  <a:srgbClr val="0066FF"/>
                </a:solidFill>
              </a:rPr>
              <a:t>gap_probe</a:t>
            </a:r>
            <a:endParaRPr lang="en-US" sz="2000" b="0" dirty="0" smtClean="0">
              <a:solidFill>
                <a:srgbClr val="0066FF"/>
              </a:solidFill>
            </a:endParaRP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55350" y="1154230"/>
            <a:ext cx="4093791" cy="4462652"/>
            <a:chOff x="81844" y="811388"/>
            <a:chExt cx="5546829" cy="604661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844" y="811389"/>
              <a:ext cx="3198933" cy="604661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2200" y="811388"/>
              <a:ext cx="1642757" cy="6046611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 flipV="1">
              <a:off x="2533594" y="1743921"/>
              <a:ext cx="259046" cy="631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2822218" y="1750994"/>
              <a:ext cx="1951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755380" y="1430024"/>
              <a:ext cx="897806" cy="354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rgbClr val="FF0000"/>
                  </a:solidFill>
                  <a:latin typeface="Calibri"/>
                </a:rPr>
                <a:t>gap_bar</a:t>
              </a:r>
              <a:endParaRPr lang="en-US" sz="1100" dirty="0">
                <a:solidFill>
                  <a:srgbClr val="FF0000"/>
                </a:solidFill>
                <a:latin typeface="Calibri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2711266" y="1377444"/>
              <a:ext cx="0" cy="164282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921367" y="1133401"/>
              <a:ext cx="910489" cy="354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rgbClr val="008000"/>
                  </a:solidFill>
                  <a:latin typeface="Calibri"/>
                </a:rPr>
                <a:t>gap_top</a:t>
              </a:r>
              <a:endParaRPr lang="en-US" sz="1100" dirty="0">
                <a:solidFill>
                  <a:srgbClr val="008000"/>
                </a:solidFill>
                <a:latin typeface="Calibri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3017318" y="1863307"/>
              <a:ext cx="0" cy="141191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018086" y="2068433"/>
              <a:ext cx="0" cy="11778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850229" y="1872317"/>
              <a:ext cx="1104990" cy="354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rgbClr val="0066FF"/>
                  </a:solidFill>
                  <a:latin typeface="Calibri"/>
                </a:rPr>
                <a:t>gap_probe</a:t>
              </a:r>
              <a:endParaRPr lang="en-US" sz="1100" dirty="0">
                <a:solidFill>
                  <a:srgbClr val="0066FF"/>
                </a:solidFill>
                <a:latin typeface="Calibri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881094" y="3330669"/>
              <a:ext cx="89218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807445" y="3173212"/>
              <a:ext cx="1101622" cy="354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rgbClr val="008000"/>
                  </a:solidFill>
                  <a:latin typeface="Calibri"/>
                </a:rPr>
                <a:t>bar_radius</a:t>
              </a:r>
              <a:endParaRPr lang="en-US" sz="1100" dirty="0">
                <a:solidFill>
                  <a:srgbClr val="008000"/>
                </a:solidFill>
                <a:latin typeface="Calibri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2822218" y="5320977"/>
              <a:ext cx="381868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460143" y="5332730"/>
              <a:ext cx="1190945" cy="354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rgbClr val="008000"/>
                  </a:solidFill>
                  <a:latin typeface="Calibri"/>
                </a:rPr>
                <a:t>tank_radius</a:t>
              </a:r>
              <a:endParaRPr lang="en-US" sz="1100" dirty="0">
                <a:solidFill>
                  <a:srgbClr val="008000"/>
                </a:solidFill>
                <a:latin typeface="Calibri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2486831" y="2186215"/>
              <a:ext cx="483724" cy="257797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598471" y="2942379"/>
              <a:ext cx="1358320" cy="583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solidFill>
                    <a:srgbClr val="FF0000"/>
                  </a:solidFill>
                  <a:latin typeface="Calibri"/>
                </a:rPr>
                <a:t>rot_about_z</a:t>
              </a:r>
              <a:endParaRPr lang="en-US" sz="1100" dirty="0" smtClean="0">
                <a:solidFill>
                  <a:srgbClr val="FF0000"/>
                </a:solidFill>
                <a:latin typeface="Calibri"/>
              </a:endParaRPr>
            </a:p>
            <a:p>
              <a:r>
                <a:rPr lang="en-US" sz="1100" dirty="0" smtClean="0">
                  <a:solidFill>
                    <a:srgbClr val="FF0000"/>
                  </a:solidFill>
                  <a:latin typeface="Calibri"/>
                </a:rPr>
                <a:t>(+)</a:t>
              </a:r>
              <a:endParaRPr lang="en-US" sz="1100" dirty="0">
                <a:solidFill>
                  <a:srgbClr val="FF0000"/>
                </a:solidFill>
                <a:latin typeface="Calibri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4252142" y="2149316"/>
              <a:ext cx="435955" cy="2614869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388045" y="2625894"/>
              <a:ext cx="1240628" cy="583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rgbClr val="FF0000"/>
                  </a:solidFill>
                  <a:latin typeface="Calibri"/>
                </a:rPr>
                <a:t>rot_about_x</a:t>
              </a:r>
              <a:endParaRPr lang="en-US" sz="1100" dirty="0" smtClean="0">
                <a:solidFill>
                  <a:srgbClr val="FF0000"/>
                </a:solidFill>
                <a:latin typeface="Calibri"/>
              </a:endParaRPr>
            </a:p>
            <a:p>
              <a:r>
                <a:rPr lang="en-US" sz="1100" dirty="0" smtClean="0">
                  <a:solidFill>
                    <a:srgbClr val="FF0000"/>
                  </a:solidFill>
                  <a:latin typeface="Calibri"/>
                </a:rPr>
                <a:t>(+)</a:t>
              </a:r>
              <a:endParaRPr lang="en-US" sz="1100" dirty="0">
                <a:solidFill>
                  <a:srgbClr val="FF0000"/>
                </a:solidFill>
                <a:latin typeface="Calibri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4336079" y="4855670"/>
              <a:ext cx="0" cy="382411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946545" y="5263357"/>
              <a:ext cx="836325" cy="0"/>
            </a:xfrm>
            <a:prstGeom prst="line">
              <a:avLst/>
            </a:prstGeom>
            <a:ln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282241" y="4905478"/>
              <a:ext cx="580349" cy="354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rgbClr val="0066FF"/>
                  </a:solidFill>
                  <a:latin typeface="Calibri"/>
                </a:rPr>
                <a:t>ytip</a:t>
              </a:r>
              <a:endParaRPr lang="en-US" sz="1100" dirty="0">
                <a:solidFill>
                  <a:srgbClr val="0066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69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U-SLAC-LARP-HiLumi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DU-SLAC-LARP-HiLum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DU-SLAC-LARP-HiLum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ODU-SLAC-LARP-HiLum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ODU-SLAC-LARP-HiLum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ODU-SLAC-LARP-HiLum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ODU-SLAC-LARP-HiLum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ODU-SLAC-LARP-HiLum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ODU-SLAC-LARP-HiLum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ODU-SLAC-LARP-HiLum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DU-SLAC-LARP-HiLum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DU-SLAC-LARP-HiLum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DU-SLAC-LARP-HiLum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DU-SLAC-LARP-HiLum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DU-SLAC-LARP-HiLum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DU-SLAC-LARP-HiLum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DU-SLAC-LARP-HiLumi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DU-SLAC-LARP-HiLum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ODU-SLAC-LARP-HiLumi</Template>
  <TotalTime>23481</TotalTime>
  <Words>1150</Words>
  <Application>Microsoft Office PowerPoint</Application>
  <PresentationFormat>On-screen Show (4:3)</PresentationFormat>
  <Paragraphs>307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8" baseType="lpstr">
      <vt:lpstr>Angsana New</vt:lpstr>
      <vt:lpstr>Arial</vt:lpstr>
      <vt:lpstr>Calibri</vt:lpstr>
      <vt:lpstr>Times New Roman</vt:lpstr>
      <vt:lpstr>Wingdings</vt:lpstr>
      <vt:lpstr>ODU-SLAC-LARP-HiLumi</vt:lpstr>
      <vt:lpstr>1_ODU-SLAC-LARP-HiLumi</vt:lpstr>
      <vt:lpstr>2_ODU-SLAC-LARP-HiLumi</vt:lpstr>
      <vt:lpstr>3_ODU-SLAC-LARP-HiLumi</vt:lpstr>
      <vt:lpstr>4_ODU-SLAC-LARP-HiLumi</vt:lpstr>
      <vt:lpstr>5_ODU-SLAC-LARP-HiLumi</vt:lpstr>
      <vt:lpstr>6_ODU-SLAC-LARP-HiLumi</vt:lpstr>
      <vt:lpstr>7_ODU-SLAC-LARP-HiLumi</vt:lpstr>
      <vt:lpstr>8_ODU-SLAC-LARP-HiLumi</vt:lpstr>
      <vt:lpstr>9_ODU-SLAC-LARP-HiLumi</vt:lpstr>
      <vt:lpstr>10_ODU-SLAC-LARP-HiLumi</vt:lpstr>
      <vt:lpstr>11_ODU-SLAC-LARP-HiLumi</vt:lpstr>
      <vt:lpstr>12_ODU-SLAC-LARP-HiLumi</vt:lpstr>
      <vt:lpstr>13_ODU-SLAC-LARP-HiLumi</vt:lpstr>
      <vt:lpstr>14_ODU-SLAC-LARP-HiLumi</vt:lpstr>
      <vt:lpstr>15_ODU-SLAC-LARP-HiLumi</vt:lpstr>
      <vt:lpstr>16_ODU-SLAC-LARP-HiLumi</vt:lpstr>
      <vt:lpstr>17_ODU-SLAC-LARP-HiLumi</vt:lpstr>
      <vt:lpstr>MathType 6.0 Equation</vt:lpstr>
      <vt:lpstr>Final SPS RF Design &amp; HOM Couplers for RF-Dipole Cavity</vt:lpstr>
      <vt:lpstr>400 MHz Proof-of-Principle Cavity Test</vt:lpstr>
      <vt:lpstr>RF – Dipole Prototype Cavity</vt:lpstr>
      <vt:lpstr>FPC and HOM Coupler Designs</vt:lpstr>
      <vt:lpstr>FPC and HOM Couplers</vt:lpstr>
      <vt:lpstr>HHOM – High Pass Filter</vt:lpstr>
      <vt:lpstr>HOM Damping</vt:lpstr>
      <vt:lpstr>HOM Window and Bend</vt:lpstr>
      <vt:lpstr>HOM Manufacturing Tolerance</vt:lpstr>
      <vt:lpstr>HOM Tolerances</vt:lpstr>
      <vt:lpstr>Cavity Tolerances</vt:lpstr>
      <vt:lpstr>Cavity Tolerances</vt:lpstr>
      <vt:lpstr>Recommendations from HOM Review</vt:lpstr>
      <vt:lpstr>Improved HOM Damping</vt:lpstr>
      <vt:lpstr>HOM Damping and Impedance</vt:lpstr>
      <vt:lpstr>HOM Coupler Fabrication Procedure</vt:lpstr>
      <vt:lpstr>HOM Coupler Fabrication Procedure</vt:lpstr>
      <vt:lpstr>Cavity Fabrication</vt:lpstr>
      <vt:lpstr>Cavity Processing and Testing Plan</vt:lpstr>
      <vt:lpstr>100 mm Beam Aperture</vt:lpstr>
      <vt:lpstr>100 mm Beam Aperture</vt:lpstr>
      <vt:lpstr>Summary</vt:lpstr>
      <vt:lpstr>Acknowledgements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Dipole Cavity Proof-of-Principle Design and Test Prototype Design</dc:title>
  <dc:creator>Jean Delayen</dc:creator>
  <cp:lastModifiedBy>Subashini De Silva</cp:lastModifiedBy>
  <cp:revision>407</cp:revision>
  <cp:lastPrinted>2015-02-21T22:27:43Z</cp:lastPrinted>
  <dcterms:created xsi:type="dcterms:W3CDTF">2014-04-21T15:19:10Z</dcterms:created>
  <dcterms:modified xsi:type="dcterms:W3CDTF">2015-05-11T20:24:46Z</dcterms:modified>
</cp:coreProperties>
</file>