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78" r:id="rId3"/>
    <p:sldId id="257" r:id="rId4"/>
    <p:sldId id="279" r:id="rId5"/>
    <p:sldId id="280" r:id="rId6"/>
    <p:sldId id="281" r:id="rId7"/>
    <p:sldId id="282" r:id="rId8"/>
    <p:sldId id="283" r:id="rId9"/>
    <p:sldId id="284" r:id="rId10"/>
    <p:sldId id="285" r:id="rId11"/>
    <p:sldId id="286" r:id="rId12"/>
    <p:sldId id="287" r:id="rId13"/>
    <p:sldId id="288" r:id="rId14"/>
    <p:sldId id="271" r:id="rId15"/>
    <p:sldId id="289" r:id="rId16"/>
    <p:sldId id="290" r:id="rId17"/>
    <p:sldId id="291" r:id="rId18"/>
    <p:sldId id="292" r:id="rId19"/>
    <p:sldId id="293" r:id="rId20"/>
    <p:sldId id="294" r:id="rId21"/>
    <p:sldId id="306" r:id="rId22"/>
    <p:sldId id="295" r:id="rId23"/>
    <p:sldId id="296" r:id="rId24"/>
    <p:sldId id="297" r:id="rId25"/>
    <p:sldId id="298" r:id="rId26"/>
    <p:sldId id="299" r:id="rId27"/>
    <p:sldId id="300" r:id="rId28"/>
    <p:sldId id="301" r:id="rId29"/>
    <p:sldId id="302" r:id="rId30"/>
    <p:sldId id="303" r:id="rId31"/>
    <p:sldId id="3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E2AC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70" d="100"/>
          <a:sy n="170" d="100"/>
        </p:scale>
        <p:origin x="372"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C193E-2B5D-4242-A319-531973E71BC3}"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C0D9B-518B-4A26-90BF-33883D81011C}" type="slidenum">
              <a:rPr lang="en-US" smtClean="0"/>
              <a:t>‹#›</a:t>
            </a:fld>
            <a:endParaRPr lang="en-US"/>
          </a:p>
        </p:txBody>
      </p:sp>
    </p:spTree>
    <p:extLst>
      <p:ext uri="{BB962C8B-B14F-4D97-AF65-F5344CB8AC3E}">
        <p14:creationId xmlns:p14="http://schemas.microsoft.com/office/powerpoint/2010/main" val="18044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C0D9B-518B-4A26-90BF-33883D81011C}" type="slidenum">
              <a:rPr lang="en-US" smtClean="0"/>
              <a:t>3</a:t>
            </a:fld>
            <a:endParaRPr lang="en-US"/>
          </a:p>
        </p:txBody>
      </p:sp>
    </p:spTree>
    <p:extLst>
      <p:ext uri="{BB962C8B-B14F-4D97-AF65-F5344CB8AC3E}">
        <p14:creationId xmlns:p14="http://schemas.microsoft.com/office/powerpoint/2010/main" val="168445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C0D9B-518B-4A26-90BF-33883D81011C}" type="slidenum">
              <a:rPr lang="en-US" smtClean="0"/>
              <a:t>4</a:t>
            </a:fld>
            <a:endParaRPr lang="en-US"/>
          </a:p>
        </p:txBody>
      </p:sp>
    </p:spTree>
    <p:extLst>
      <p:ext uri="{BB962C8B-B14F-4D97-AF65-F5344CB8AC3E}">
        <p14:creationId xmlns:p14="http://schemas.microsoft.com/office/powerpoint/2010/main" val="168445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0F994F-4830-43FE-8161-788EED160B02}" type="datetime1">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AF9BA-1C47-401F-B241-10570214A48A}" type="datetime1">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72876-AC50-4917-AC95-BB45D34F22AD}" type="datetime1">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9140F-955C-43C9-A063-6D32CB69F201}" type="datetime1">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E8670-15B6-4552-8542-570824298650}" type="datetime1">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43087-9974-4821-A3B2-AF2157703A94}" type="datetime1">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D4A006-3475-48D4-A092-B7AFCB6E1443}" type="datetime1">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F1279-907E-4804-880C-13A02B327A37}" type="datetime1">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B8C5D-8B15-4C7D-8096-CF4587D6C464}" type="datetime1">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B2ECF-32F0-4977-B6B3-63AD29C7E97B}" type="datetime1">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D37D1-EDDF-4948-9687-0002B9898243}" type="datetime1">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B96B1-7A7C-41F1-B49B-C55B9C9DD3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0924A-E84E-44CB-9D31-83BAFB680B8B}" type="datetime1">
              <a:rPr lang="en-US" smtClean="0"/>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96B1-7A7C-41F1-B49B-C55B9C9DD3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3048000"/>
            <a:ext cx="8458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203A8C"/>
                </a:solidFill>
              </a:rPr>
              <a:t>Mu2e Remote Handling Review </a:t>
            </a:r>
            <a:r>
              <a:rPr lang="en-US" sz="3600" dirty="0">
                <a:solidFill>
                  <a:srgbClr val="203A8C"/>
                </a:solidFill>
              </a:rPr>
              <a:t> </a:t>
            </a:r>
            <a:r>
              <a:rPr lang="en-US" sz="3600" dirty="0" smtClean="0">
                <a:solidFill>
                  <a:srgbClr val="203A8C"/>
                </a:solidFill>
              </a:rPr>
              <a:t>          Overhead Scheme</a:t>
            </a:r>
            <a:endParaRPr lang="en-US" sz="3600" dirty="0">
              <a:solidFill>
                <a:srgbClr val="203A8C"/>
              </a:solidFill>
            </a:endParaRPr>
          </a:p>
        </p:txBody>
      </p:sp>
      <p:sp>
        <p:nvSpPr>
          <p:cNvPr id="7" name="Subtitle 2"/>
          <p:cNvSpPr>
            <a:spLocks noGrp="1"/>
          </p:cNvSpPr>
          <p:nvPr>
            <p:ph type="subTitle" idx="1"/>
          </p:nvPr>
        </p:nvSpPr>
        <p:spPr>
          <a:xfrm>
            <a:off x="609600" y="4724400"/>
            <a:ext cx="6400800" cy="1295400"/>
          </a:xfrm>
        </p:spPr>
        <p:txBody>
          <a:bodyPr>
            <a:normAutofit fontScale="85000" lnSpcReduction="20000"/>
          </a:bodyPr>
          <a:lstStyle/>
          <a:p>
            <a:pPr algn="l"/>
            <a:r>
              <a:rPr lang="en-US" sz="2400" dirty="0" smtClean="0">
                <a:solidFill>
                  <a:srgbClr val="203A8C"/>
                </a:solidFill>
              </a:rPr>
              <a:t>Mike Campbell</a:t>
            </a:r>
          </a:p>
          <a:p>
            <a:pPr algn="l"/>
            <a:r>
              <a:rPr lang="en-US" sz="2400" dirty="0" smtClean="0">
                <a:solidFill>
                  <a:srgbClr val="203A8C"/>
                </a:solidFill>
              </a:rPr>
              <a:t>L2 Engineer - Accelerator </a:t>
            </a:r>
          </a:p>
          <a:p>
            <a:pPr algn="l"/>
            <a:r>
              <a:rPr lang="en-US" sz="2400" dirty="0" smtClean="0">
                <a:solidFill>
                  <a:srgbClr val="203A8C"/>
                </a:solidFill>
              </a:rPr>
              <a:t>L4 Engineer/Designer – Target Remote Handling</a:t>
            </a:r>
          </a:p>
          <a:p>
            <a:pPr algn="l"/>
            <a:r>
              <a:rPr lang="en-US" sz="2400" dirty="0" smtClean="0">
                <a:solidFill>
                  <a:srgbClr val="203A8C"/>
                </a:solidFill>
              </a:rPr>
              <a:t>3-3-2015</a:t>
            </a:r>
            <a:endParaRPr lang="en-US" sz="2400" dirty="0">
              <a:solidFill>
                <a:srgbClr val="203A8C"/>
              </a:solidFill>
            </a:endParaRPr>
          </a:p>
        </p:txBody>
      </p:sp>
      <p:pic>
        <p:nvPicPr>
          <p:cNvPr id="8" name="Picture 2" descr="C:\Users\mikecam\Desktop\mu2e symbol.jpg"/>
          <p:cNvPicPr>
            <a:picLocks noChangeAspect="1" noChangeArrowheads="1"/>
          </p:cNvPicPr>
          <p:nvPr/>
        </p:nvPicPr>
        <p:blipFill>
          <a:blip r:embed="rId2" cstate="print"/>
          <a:srcRect/>
          <a:stretch>
            <a:fillRect/>
          </a:stretch>
        </p:blipFill>
        <p:spPr bwMode="auto">
          <a:xfrm>
            <a:off x="7216140" y="4800600"/>
            <a:ext cx="1394460" cy="822960"/>
          </a:xfrm>
          <a:prstGeom prst="rect">
            <a:avLst/>
          </a:prstGeom>
          <a:noFill/>
        </p:spPr>
      </p:pic>
      <p:cxnSp>
        <p:nvCxnSpPr>
          <p:cNvPr id="9" name="Straight Connector 8"/>
          <p:cNvCxnSpPr/>
          <p:nvPr/>
        </p:nvCxnSpPr>
        <p:spPr>
          <a:xfrm>
            <a:off x="685800" y="3124200"/>
            <a:ext cx="7924800" cy="0"/>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1" y="1219211"/>
            <a:ext cx="3567113" cy="900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9" y="4760894"/>
            <a:ext cx="8290655" cy="1354217"/>
          </a:xfrm>
          <a:prstGeom prst="rect">
            <a:avLst/>
          </a:prstGeom>
        </p:spPr>
        <p:txBody>
          <a:bodyPr wrap="square">
            <a:spAutoFit/>
          </a:bodyPr>
          <a:lstStyle/>
          <a:p>
            <a:pPr marL="342900" indent="-342900">
              <a:buFont typeface="+mj-lt"/>
              <a:buAutoNum type="arabicPeriod" startAt="12"/>
            </a:pPr>
            <a:r>
              <a:rPr lang="en-US" dirty="0" smtClean="0"/>
              <a:t>Lift </a:t>
            </a:r>
            <a:r>
              <a:rPr lang="en-US" dirty="0"/>
              <a:t>the </a:t>
            </a:r>
            <a:r>
              <a:rPr lang="en-US" dirty="0" smtClean="0"/>
              <a:t>target </a:t>
            </a:r>
            <a:r>
              <a:rPr lang="en-US" dirty="0"/>
              <a:t>cask off the module, place into a final / outer cask.  This cask can then </a:t>
            </a:r>
            <a:r>
              <a:rPr lang="en-US" dirty="0" smtClean="0"/>
              <a:t>also be </a:t>
            </a:r>
            <a:r>
              <a:rPr lang="en-US" dirty="0"/>
              <a:t>placed into </a:t>
            </a:r>
            <a:r>
              <a:rPr lang="en-US" dirty="0" smtClean="0"/>
              <a:t>the </a:t>
            </a:r>
            <a:r>
              <a:rPr lang="en-US" dirty="0" err="1"/>
              <a:t>Numi</a:t>
            </a:r>
            <a:r>
              <a:rPr lang="en-US" dirty="0"/>
              <a:t> Horn carrier on the truck </a:t>
            </a:r>
            <a:r>
              <a:rPr lang="en-US" dirty="0" smtClean="0"/>
              <a:t>trailer.  Truck can leave</a:t>
            </a:r>
          </a:p>
          <a:p>
            <a:pPr marL="342900" indent="-342900">
              <a:buFont typeface="+mj-lt"/>
              <a:buAutoNum type="arabicPeriod" startAt="12"/>
            </a:pPr>
            <a:endParaRPr lang="en-US" sz="1000" dirty="0"/>
          </a:p>
          <a:p>
            <a:pPr marL="342900" indent="-342900">
              <a:buFont typeface="+mj-lt"/>
              <a:buAutoNum type="arabicPeriod" startAt="12"/>
            </a:pPr>
            <a:r>
              <a:rPr lang="en-US" dirty="0" smtClean="0"/>
              <a:t>Next, a new target assembly is loaded onto </a:t>
            </a:r>
            <a:r>
              <a:rPr lang="en-US" dirty="0"/>
              <a:t>RH </a:t>
            </a:r>
            <a:r>
              <a:rPr lang="en-US" dirty="0" smtClean="0"/>
              <a:t>module-3, which is then lowered down </a:t>
            </a:r>
            <a:r>
              <a:rPr lang="en-US" dirty="0"/>
              <a:t>into the TH and set in place behind </a:t>
            </a:r>
            <a:r>
              <a:rPr lang="en-US" dirty="0" smtClean="0"/>
              <a:t>the PS</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10</a:t>
            </a:fld>
            <a:endParaRPr lang="en-US" dirty="0"/>
          </a:p>
        </p:txBody>
      </p:sp>
      <p:sp>
        <p:nvSpPr>
          <p:cNvPr id="9" name="TextBox 8"/>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10" name="TextBox 9"/>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11" name="TextBox 10"/>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12" name="Straight Arrow Connector 11"/>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16" name="Straight Arrow Connector 15"/>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406924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9" y="4760894"/>
            <a:ext cx="8290655" cy="1354217"/>
          </a:xfrm>
          <a:prstGeom prst="rect">
            <a:avLst/>
          </a:prstGeom>
        </p:spPr>
        <p:txBody>
          <a:bodyPr wrap="square">
            <a:spAutoFit/>
          </a:bodyPr>
          <a:lstStyle/>
          <a:p>
            <a:pPr marL="342900" indent="-342900">
              <a:buFont typeface="+mj-lt"/>
              <a:buAutoNum type="arabicPeriod" startAt="14"/>
            </a:pPr>
            <a:r>
              <a:rPr lang="en-US" dirty="0" smtClean="0"/>
              <a:t>RH module-3 then reaches </a:t>
            </a:r>
            <a:r>
              <a:rPr lang="en-US" dirty="0"/>
              <a:t>out to </a:t>
            </a:r>
            <a:r>
              <a:rPr lang="en-US" dirty="0" smtClean="0"/>
              <a:t>place the new target onto its’ mounting surface inside the PS.  When complete, the module is lifted back to the loft and set down</a:t>
            </a:r>
          </a:p>
          <a:p>
            <a:pPr marL="342900" indent="-342900">
              <a:buFont typeface="+mj-lt"/>
              <a:buAutoNum type="arabicPeriod" startAt="14"/>
            </a:pPr>
            <a:endParaRPr lang="en-US" sz="1000" dirty="0"/>
          </a:p>
          <a:p>
            <a:pPr marL="342900" indent="-342900">
              <a:buFont typeface="+mj-lt"/>
              <a:buAutoNum type="arabicPeriod" startAt="14"/>
            </a:pPr>
            <a:r>
              <a:rPr lang="en-US" dirty="0"/>
              <a:t>A</a:t>
            </a:r>
            <a:r>
              <a:rPr lang="en-US" dirty="0" smtClean="0"/>
              <a:t> new window is now loaded onto </a:t>
            </a:r>
            <a:r>
              <a:rPr lang="en-US" dirty="0"/>
              <a:t>RH </a:t>
            </a:r>
            <a:r>
              <a:rPr lang="en-US" dirty="0" smtClean="0"/>
              <a:t>module-2, which is then lowered down </a:t>
            </a:r>
            <a:r>
              <a:rPr lang="en-US" dirty="0"/>
              <a:t>into the TH and set in place behind </a:t>
            </a:r>
            <a:r>
              <a:rPr lang="en-US" dirty="0" smtClean="0"/>
              <a:t>the PS</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11</a:t>
            </a:fld>
            <a:endParaRPr lang="en-US" dirty="0"/>
          </a:p>
        </p:txBody>
      </p:sp>
      <p:sp>
        <p:nvSpPr>
          <p:cNvPr id="9" name="TextBox 8"/>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10" name="TextBox 9"/>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11" name="TextBox 10"/>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12" name="Straight Arrow Connector 11"/>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16" name="Straight Arrow Connector 15"/>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3244320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8" y="4701123"/>
            <a:ext cx="8305801" cy="1631216"/>
          </a:xfrm>
          <a:prstGeom prst="rect">
            <a:avLst/>
          </a:prstGeom>
        </p:spPr>
        <p:txBody>
          <a:bodyPr wrap="square">
            <a:spAutoFit/>
          </a:bodyPr>
          <a:lstStyle/>
          <a:p>
            <a:pPr marL="342900" indent="-342900">
              <a:buFont typeface="+mj-lt"/>
              <a:buAutoNum type="arabicPeriod" startAt="16"/>
            </a:pPr>
            <a:r>
              <a:rPr lang="en-US" dirty="0" smtClean="0"/>
              <a:t>RH module-2 reaches </a:t>
            </a:r>
            <a:r>
              <a:rPr lang="en-US" dirty="0"/>
              <a:t>out to </a:t>
            </a:r>
            <a:r>
              <a:rPr lang="en-US" dirty="0" smtClean="0"/>
              <a:t>place the new window onto its’ mounting flange on the PS endcap.  When complete, the module is lifted back to the loft and set down</a:t>
            </a:r>
          </a:p>
          <a:p>
            <a:pPr marL="342900" indent="-342900">
              <a:buFont typeface="+mj-lt"/>
              <a:buAutoNum type="arabicPeriod" startAt="16"/>
            </a:pPr>
            <a:endParaRPr lang="en-US" sz="1000" dirty="0"/>
          </a:p>
          <a:p>
            <a:pPr marL="342900" indent="-342900">
              <a:buFont typeface="+mj-lt"/>
              <a:buAutoNum type="arabicPeriod" startAt="16"/>
            </a:pPr>
            <a:r>
              <a:rPr lang="en-US" dirty="0" smtClean="0"/>
              <a:t>RH module-1 is then lowered down into the TH and set in place behind the PS.   This module proceeds to tighten the 36 bolts around the perimeter of the window.  Any desired star pattern tightening sequence can be programmed</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12</a:t>
            </a:fld>
            <a:endParaRPr lang="en-US" dirty="0"/>
          </a:p>
        </p:txBody>
      </p:sp>
      <p:sp>
        <p:nvSpPr>
          <p:cNvPr id="9" name="TextBox 8"/>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10" name="TextBox 9"/>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11" name="TextBox 10"/>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12" name="Straight Arrow Connector 11"/>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16" name="Straight Arrow Connector 15"/>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361839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9" y="4760894"/>
            <a:ext cx="8290655" cy="1231106"/>
          </a:xfrm>
          <a:prstGeom prst="rect">
            <a:avLst/>
          </a:prstGeom>
        </p:spPr>
        <p:txBody>
          <a:bodyPr wrap="square">
            <a:spAutoFit/>
          </a:bodyPr>
          <a:lstStyle/>
          <a:p>
            <a:pPr marL="342900" indent="-342900">
              <a:buFont typeface="+mj-lt"/>
              <a:buAutoNum type="arabicPeriod" startAt="18"/>
            </a:pPr>
            <a:r>
              <a:rPr lang="en-US" dirty="0" smtClean="0"/>
              <a:t>Lift </a:t>
            </a:r>
            <a:r>
              <a:rPr lang="en-US" dirty="0"/>
              <a:t>RH module-1 back to loft and set </a:t>
            </a:r>
            <a:r>
              <a:rPr lang="en-US" dirty="0" smtClean="0"/>
              <a:t>down</a:t>
            </a:r>
          </a:p>
          <a:p>
            <a:pPr marL="342900" indent="-342900">
              <a:buAutoNum type="arabicPeriod" startAt="18"/>
            </a:pPr>
            <a:endParaRPr lang="en-US" sz="1000" dirty="0"/>
          </a:p>
          <a:p>
            <a:pPr marL="342900" indent="-342900">
              <a:buFont typeface="+mj-lt"/>
              <a:buAutoNum type="arabicPeriod" startAt="18"/>
            </a:pPr>
            <a:r>
              <a:rPr lang="en-US" dirty="0" smtClean="0"/>
              <a:t>Put all shield blocks back into place in the hatch</a:t>
            </a:r>
          </a:p>
          <a:p>
            <a:pPr marL="342900" indent="-342900">
              <a:buAutoNum type="arabicPeriod" startAt="18"/>
            </a:pPr>
            <a:endParaRPr lang="en-US" sz="1000" dirty="0"/>
          </a:p>
          <a:p>
            <a:pPr marL="342900" indent="-342900">
              <a:buFontTx/>
              <a:buAutoNum type="arabicPeriod" startAt="18"/>
            </a:pPr>
            <a:r>
              <a:rPr lang="en-US" dirty="0" smtClean="0"/>
              <a:t>RH target exchange process complete</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13</a:t>
            </a:fld>
            <a:endParaRPr lang="en-US" dirty="0"/>
          </a:p>
        </p:txBody>
      </p:sp>
      <p:sp>
        <p:nvSpPr>
          <p:cNvPr id="9" name="TextBox 8"/>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10" name="TextBox 9"/>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11" name="TextBox 10"/>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12" name="Straight Arrow Connector 11"/>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16" name="Straight Arrow Connector 15"/>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306276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4085349" cy="369332"/>
          </a:xfrm>
          <a:prstGeom prst="rect">
            <a:avLst/>
          </a:prstGeom>
          <a:noFill/>
        </p:spPr>
        <p:txBody>
          <a:bodyPr wrap="none" rtlCol="0">
            <a:spAutoFit/>
          </a:bodyPr>
          <a:lstStyle/>
          <a:p>
            <a:r>
              <a:rPr lang="en-US" dirty="0" smtClean="0">
                <a:solidFill>
                  <a:schemeClr val="accent1">
                    <a:lumMod val="75000"/>
                  </a:schemeClr>
                </a:solidFill>
              </a:rPr>
              <a:t>Design Details:  RH Module-1 – Bolt Circle</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40B96B1-7A7C-41F1-B49B-C55B9C9DD347}" type="slidenum">
              <a:rPr lang="en-US" smtClean="0"/>
              <a:pPr/>
              <a:t>14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3" y="914400"/>
            <a:ext cx="7157085" cy="5207508"/>
          </a:xfrm>
          <a:prstGeom prst="rect">
            <a:avLst/>
          </a:prstGeom>
        </p:spPr>
      </p:pic>
      <p:sp>
        <p:nvSpPr>
          <p:cNvPr id="8" name="TextBox 7"/>
          <p:cNvSpPr txBox="1"/>
          <p:nvPr/>
        </p:nvSpPr>
        <p:spPr>
          <a:xfrm>
            <a:off x="1371600" y="2578339"/>
            <a:ext cx="838200" cy="276999"/>
          </a:xfrm>
          <a:prstGeom prst="rect">
            <a:avLst/>
          </a:prstGeom>
          <a:noFill/>
        </p:spPr>
        <p:txBody>
          <a:bodyPr wrap="square" rtlCol="0">
            <a:spAutoFit/>
          </a:bodyPr>
          <a:lstStyle/>
          <a:p>
            <a:r>
              <a:rPr lang="en-US" sz="1200" dirty="0" smtClean="0">
                <a:solidFill>
                  <a:schemeClr val="bg1"/>
                </a:solidFill>
              </a:rPr>
              <a:t>RC Target</a:t>
            </a:r>
          </a:p>
        </p:txBody>
      </p:sp>
      <p:cxnSp>
        <p:nvCxnSpPr>
          <p:cNvPr id="9" name="Straight Arrow Connector 8"/>
          <p:cNvCxnSpPr/>
          <p:nvPr/>
        </p:nvCxnSpPr>
        <p:spPr>
          <a:xfrm flipH="1">
            <a:off x="1066801" y="2855338"/>
            <a:ext cx="380999" cy="126760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2113" y="2971800"/>
            <a:ext cx="762000" cy="276999"/>
          </a:xfrm>
          <a:prstGeom prst="rect">
            <a:avLst/>
          </a:prstGeom>
          <a:noFill/>
        </p:spPr>
        <p:txBody>
          <a:bodyPr wrap="square" rtlCol="0">
            <a:spAutoFit/>
          </a:bodyPr>
          <a:lstStyle/>
          <a:p>
            <a:r>
              <a:rPr lang="en-US" sz="1200" dirty="0" smtClean="0">
                <a:solidFill>
                  <a:schemeClr val="bg1"/>
                </a:solidFill>
              </a:rPr>
              <a:t>Window</a:t>
            </a:r>
          </a:p>
        </p:txBody>
      </p:sp>
      <p:cxnSp>
        <p:nvCxnSpPr>
          <p:cNvPr id="15" name="Straight Arrow Connector 14"/>
          <p:cNvCxnSpPr/>
          <p:nvPr/>
        </p:nvCxnSpPr>
        <p:spPr>
          <a:xfrm>
            <a:off x="3048000" y="3630048"/>
            <a:ext cx="0" cy="40855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133600" y="3110299"/>
            <a:ext cx="914402" cy="51975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98678" y="5251193"/>
            <a:ext cx="1219200" cy="646331"/>
          </a:xfrm>
          <a:prstGeom prst="rect">
            <a:avLst/>
          </a:prstGeom>
          <a:noFill/>
        </p:spPr>
        <p:txBody>
          <a:bodyPr wrap="square" rtlCol="0">
            <a:spAutoFit/>
          </a:bodyPr>
          <a:lstStyle/>
          <a:p>
            <a:r>
              <a:rPr lang="en-US" sz="1200" dirty="0" smtClean="0">
                <a:solidFill>
                  <a:schemeClr val="bg1"/>
                </a:solidFill>
              </a:rPr>
              <a:t>Cantilevered arms mounted to PS frame</a:t>
            </a:r>
          </a:p>
        </p:txBody>
      </p:sp>
      <p:cxnSp>
        <p:nvCxnSpPr>
          <p:cNvPr id="24" name="Straight Arrow Connector 23"/>
          <p:cNvCxnSpPr/>
          <p:nvPr/>
        </p:nvCxnSpPr>
        <p:spPr>
          <a:xfrm flipH="1">
            <a:off x="4134946" y="5486401"/>
            <a:ext cx="513254" cy="22859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87856" y="2393672"/>
            <a:ext cx="1660543" cy="461665"/>
          </a:xfrm>
          <a:prstGeom prst="rect">
            <a:avLst/>
          </a:prstGeom>
          <a:noFill/>
        </p:spPr>
        <p:txBody>
          <a:bodyPr wrap="square" rtlCol="0">
            <a:spAutoFit/>
          </a:bodyPr>
          <a:lstStyle/>
          <a:p>
            <a:r>
              <a:rPr lang="en-US" sz="1200" dirty="0" smtClean="0">
                <a:solidFill>
                  <a:schemeClr val="bg1"/>
                </a:solidFill>
              </a:rPr>
              <a:t>Module frame includes lifting features</a:t>
            </a:r>
          </a:p>
        </p:txBody>
      </p:sp>
      <p:cxnSp>
        <p:nvCxnSpPr>
          <p:cNvPr id="28" name="Straight Arrow Connector 27"/>
          <p:cNvCxnSpPr/>
          <p:nvPr/>
        </p:nvCxnSpPr>
        <p:spPr>
          <a:xfrm flipH="1">
            <a:off x="3657601" y="2667000"/>
            <a:ext cx="218526" cy="27028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76128" y="2622670"/>
            <a:ext cx="772072" cy="44331"/>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24400" y="1905000"/>
            <a:ext cx="1981200" cy="276999"/>
          </a:xfrm>
          <a:prstGeom prst="rect">
            <a:avLst/>
          </a:prstGeom>
          <a:noFill/>
        </p:spPr>
        <p:txBody>
          <a:bodyPr wrap="square" rtlCol="0">
            <a:spAutoFit/>
          </a:bodyPr>
          <a:lstStyle/>
          <a:p>
            <a:r>
              <a:rPr lang="en-US" sz="1200" dirty="0" smtClean="0">
                <a:solidFill>
                  <a:schemeClr val="bg1"/>
                </a:solidFill>
              </a:rPr>
              <a:t>Cable harness from above</a:t>
            </a:r>
          </a:p>
        </p:txBody>
      </p:sp>
      <p:cxnSp>
        <p:nvCxnSpPr>
          <p:cNvPr id="35" name="Straight Arrow Connector 34"/>
          <p:cNvCxnSpPr>
            <a:stCxn id="34" idx="1"/>
          </p:cNvCxnSpPr>
          <p:nvPr/>
        </p:nvCxnSpPr>
        <p:spPr>
          <a:xfrm flipH="1">
            <a:off x="4267200" y="2043500"/>
            <a:ext cx="457200" cy="1663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1532" y="3429000"/>
            <a:ext cx="1889143" cy="1015663"/>
          </a:xfrm>
          <a:prstGeom prst="rect">
            <a:avLst/>
          </a:prstGeom>
          <a:noFill/>
        </p:spPr>
        <p:txBody>
          <a:bodyPr wrap="square" rtlCol="0">
            <a:spAutoFit/>
          </a:bodyPr>
          <a:lstStyle/>
          <a:p>
            <a:r>
              <a:rPr lang="en-US" sz="1200" dirty="0" smtClean="0">
                <a:solidFill>
                  <a:schemeClr val="bg1"/>
                </a:solidFill>
              </a:rPr>
              <a:t>Module:</a:t>
            </a:r>
          </a:p>
          <a:p>
            <a:r>
              <a:rPr lang="en-US" sz="1200" dirty="0">
                <a:solidFill>
                  <a:schemeClr val="bg1"/>
                </a:solidFill>
              </a:rPr>
              <a:t>I</a:t>
            </a:r>
            <a:r>
              <a:rPr lang="en-US" sz="1200" dirty="0" smtClean="0">
                <a:solidFill>
                  <a:schemeClr val="bg1"/>
                </a:solidFill>
              </a:rPr>
              <a:t>n/out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Rotate axis (stepper)</a:t>
            </a:r>
          </a:p>
          <a:p>
            <a:r>
              <a:rPr lang="en-US" sz="1200" dirty="0" smtClean="0">
                <a:solidFill>
                  <a:schemeClr val="bg1"/>
                </a:solidFill>
              </a:rPr>
              <a:t>Bolt driver </a:t>
            </a:r>
            <a:r>
              <a:rPr lang="en-US" sz="1200" dirty="0" err="1" smtClean="0">
                <a:solidFill>
                  <a:schemeClr val="bg1"/>
                </a:solidFill>
              </a:rPr>
              <a:t>gearmotor</a:t>
            </a:r>
            <a:endParaRPr lang="en-US" sz="1200" dirty="0" smtClean="0">
              <a:solidFill>
                <a:schemeClr val="bg1"/>
              </a:solidFill>
            </a:endParaRPr>
          </a:p>
          <a:p>
            <a:r>
              <a:rPr lang="en-US" sz="1200" dirty="0" smtClean="0">
                <a:solidFill>
                  <a:schemeClr val="bg1"/>
                </a:solidFill>
              </a:rPr>
              <a:t>Spring-loaded drive socket</a:t>
            </a:r>
          </a:p>
        </p:txBody>
      </p:sp>
      <p:cxnSp>
        <p:nvCxnSpPr>
          <p:cNvPr id="39" name="Straight Arrow Connector 38"/>
          <p:cNvCxnSpPr/>
          <p:nvPr/>
        </p:nvCxnSpPr>
        <p:spPr>
          <a:xfrm flipH="1">
            <a:off x="3581400" y="3657600"/>
            <a:ext cx="1066800" cy="533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87856" y="4724400"/>
            <a:ext cx="2422544" cy="276999"/>
          </a:xfrm>
          <a:prstGeom prst="rect">
            <a:avLst/>
          </a:prstGeom>
          <a:noFill/>
        </p:spPr>
        <p:txBody>
          <a:bodyPr wrap="square" rtlCol="0">
            <a:spAutoFit/>
          </a:bodyPr>
          <a:lstStyle/>
          <a:p>
            <a:r>
              <a:rPr lang="en-US" sz="1200" dirty="0" smtClean="0">
                <a:solidFill>
                  <a:schemeClr val="bg1"/>
                </a:solidFill>
              </a:rPr>
              <a:t>Module locating features (+/- .010”)</a:t>
            </a:r>
          </a:p>
        </p:txBody>
      </p:sp>
      <p:cxnSp>
        <p:nvCxnSpPr>
          <p:cNvPr id="45" name="Straight Arrow Connector 44"/>
          <p:cNvCxnSpPr>
            <a:stCxn id="43" idx="1"/>
          </p:cNvCxnSpPr>
          <p:nvPr/>
        </p:nvCxnSpPr>
        <p:spPr>
          <a:xfrm flipH="1">
            <a:off x="3362874" y="4862900"/>
            <a:ext cx="1224982" cy="55711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23912" y="1480319"/>
            <a:ext cx="1464244" cy="646331"/>
          </a:xfrm>
          <a:prstGeom prst="rect">
            <a:avLst/>
          </a:prstGeom>
          <a:noFill/>
        </p:spPr>
        <p:txBody>
          <a:bodyPr wrap="square" rtlCol="0">
            <a:spAutoFit/>
          </a:bodyPr>
          <a:lstStyle/>
          <a:p>
            <a:r>
              <a:rPr lang="en-US" sz="1200" dirty="0" smtClean="0">
                <a:solidFill>
                  <a:schemeClr val="bg1"/>
                </a:solidFill>
              </a:rPr>
              <a:t>Hatch shield pile:</a:t>
            </a:r>
          </a:p>
          <a:p>
            <a:r>
              <a:rPr lang="en-US" sz="1200" dirty="0" smtClean="0">
                <a:solidFill>
                  <a:schemeClr val="bg1"/>
                </a:solidFill>
              </a:rPr>
              <a:t>min. opening =</a:t>
            </a:r>
          </a:p>
          <a:p>
            <a:r>
              <a:rPr lang="en-US" sz="1200" dirty="0" smtClean="0">
                <a:solidFill>
                  <a:schemeClr val="bg1"/>
                </a:solidFill>
              </a:rPr>
              <a:t>5 blocks (7.5’ wide)</a:t>
            </a:r>
          </a:p>
        </p:txBody>
      </p:sp>
      <p:cxnSp>
        <p:nvCxnSpPr>
          <p:cNvPr id="50" name="Straight Arrow Connector 49"/>
          <p:cNvCxnSpPr/>
          <p:nvPr/>
        </p:nvCxnSpPr>
        <p:spPr>
          <a:xfrm flipV="1">
            <a:off x="2743200" y="1777689"/>
            <a:ext cx="340277" cy="21221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209800" y="1989903"/>
            <a:ext cx="533401" cy="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33" name="Straight Connector 32"/>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cxnSp>
        <p:nvCxnSpPr>
          <p:cNvPr id="5" name="Straight Connector 4"/>
          <p:cNvCxnSpPr/>
          <p:nvPr/>
        </p:nvCxnSpPr>
        <p:spPr>
          <a:xfrm>
            <a:off x="4542549" y="989162"/>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42549" y="1676400"/>
            <a:ext cx="2848851"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19400" y="989162"/>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90801" y="1676400"/>
            <a:ext cx="228599" cy="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47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3924344" cy="369332"/>
          </a:xfrm>
          <a:prstGeom prst="rect">
            <a:avLst/>
          </a:prstGeom>
          <a:noFill/>
        </p:spPr>
        <p:txBody>
          <a:bodyPr wrap="none" rtlCol="0">
            <a:spAutoFit/>
          </a:bodyPr>
          <a:lstStyle/>
          <a:p>
            <a:r>
              <a:rPr lang="en-US" dirty="0" smtClean="0">
                <a:solidFill>
                  <a:schemeClr val="accent1">
                    <a:lumMod val="75000"/>
                  </a:schemeClr>
                </a:solidFill>
              </a:rPr>
              <a:t>Design Details:  RH </a:t>
            </a:r>
            <a:r>
              <a:rPr lang="en-US" dirty="0">
                <a:solidFill>
                  <a:schemeClr val="accent1">
                    <a:lumMod val="75000"/>
                  </a:schemeClr>
                </a:solidFill>
              </a:rPr>
              <a:t>Module-2 – </a:t>
            </a:r>
            <a:r>
              <a:rPr lang="en-US" dirty="0" smtClean="0">
                <a:solidFill>
                  <a:schemeClr val="accent1">
                    <a:lumMod val="75000"/>
                  </a:schemeClr>
                </a:solidFill>
              </a:rPr>
              <a:t>Window</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40B96B1-7A7C-41F1-B49B-C55B9C9DD347}" type="slidenum">
              <a:rPr lang="en-US" smtClean="0"/>
              <a:pPr/>
              <a:t>15</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3" y="923791"/>
            <a:ext cx="7157085" cy="5188725"/>
          </a:xfrm>
          <a:prstGeom prst="rect">
            <a:avLst/>
          </a:prstGeom>
        </p:spPr>
      </p:pic>
      <p:sp>
        <p:nvSpPr>
          <p:cNvPr id="8" name="TextBox 7"/>
          <p:cNvSpPr txBox="1"/>
          <p:nvPr/>
        </p:nvSpPr>
        <p:spPr>
          <a:xfrm>
            <a:off x="1371600" y="2578339"/>
            <a:ext cx="838200" cy="276999"/>
          </a:xfrm>
          <a:prstGeom prst="rect">
            <a:avLst/>
          </a:prstGeom>
          <a:noFill/>
        </p:spPr>
        <p:txBody>
          <a:bodyPr wrap="square" rtlCol="0">
            <a:spAutoFit/>
          </a:bodyPr>
          <a:lstStyle/>
          <a:p>
            <a:r>
              <a:rPr lang="en-US" sz="1200" dirty="0" smtClean="0">
                <a:solidFill>
                  <a:schemeClr val="bg1"/>
                </a:solidFill>
              </a:rPr>
              <a:t>RC Target</a:t>
            </a:r>
          </a:p>
        </p:txBody>
      </p:sp>
      <p:cxnSp>
        <p:nvCxnSpPr>
          <p:cNvPr id="9" name="Straight Arrow Connector 8"/>
          <p:cNvCxnSpPr/>
          <p:nvPr/>
        </p:nvCxnSpPr>
        <p:spPr>
          <a:xfrm flipH="1">
            <a:off x="1066801" y="2855338"/>
            <a:ext cx="380999" cy="126760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52113" y="2971800"/>
            <a:ext cx="762000" cy="276999"/>
          </a:xfrm>
          <a:prstGeom prst="rect">
            <a:avLst/>
          </a:prstGeom>
          <a:noFill/>
        </p:spPr>
        <p:txBody>
          <a:bodyPr wrap="square" rtlCol="0">
            <a:spAutoFit/>
          </a:bodyPr>
          <a:lstStyle/>
          <a:p>
            <a:r>
              <a:rPr lang="en-US" sz="1200" dirty="0" smtClean="0">
                <a:solidFill>
                  <a:schemeClr val="bg1"/>
                </a:solidFill>
              </a:rPr>
              <a:t>Window</a:t>
            </a:r>
          </a:p>
        </p:txBody>
      </p:sp>
      <p:cxnSp>
        <p:nvCxnSpPr>
          <p:cNvPr id="12" name="Straight Arrow Connector 11"/>
          <p:cNvCxnSpPr/>
          <p:nvPr/>
        </p:nvCxnSpPr>
        <p:spPr>
          <a:xfrm>
            <a:off x="3048000" y="3630048"/>
            <a:ext cx="0" cy="40855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133600" y="3110299"/>
            <a:ext cx="914402" cy="51975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98678" y="5251193"/>
            <a:ext cx="1219200" cy="646331"/>
          </a:xfrm>
          <a:prstGeom prst="rect">
            <a:avLst/>
          </a:prstGeom>
          <a:noFill/>
        </p:spPr>
        <p:txBody>
          <a:bodyPr wrap="square" rtlCol="0">
            <a:spAutoFit/>
          </a:bodyPr>
          <a:lstStyle/>
          <a:p>
            <a:r>
              <a:rPr lang="en-US" sz="1200" dirty="0" smtClean="0">
                <a:solidFill>
                  <a:schemeClr val="bg1"/>
                </a:solidFill>
              </a:rPr>
              <a:t>Cantilevered arms mounted to PS frame</a:t>
            </a:r>
          </a:p>
        </p:txBody>
      </p:sp>
      <p:cxnSp>
        <p:nvCxnSpPr>
          <p:cNvPr id="15" name="Straight Arrow Connector 14"/>
          <p:cNvCxnSpPr/>
          <p:nvPr/>
        </p:nvCxnSpPr>
        <p:spPr>
          <a:xfrm flipH="1">
            <a:off x="4134946" y="5486401"/>
            <a:ext cx="513254" cy="22859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87856" y="2393672"/>
            <a:ext cx="1660544" cy="461665"/>
          </a:xfrm>
          <a:prstGeom prst="rect">
            <a:avLst/>
          </a:prstGeom>
          <a:noFill/>
        </p:spPr>
        <p:txBody>
          <a:bodyPr wrap="square" rtlCol="0">
            <a:spAutoFit/>
          </a:bodyPr>
          <a:lstStyle/>
          <a:p>
            <a:r>
              <a:rPr lang="en-US" sz="1200" dirty="0" smtClean="0">
                <a:solidFill>
                  <a:schemeClr val="bg1"/>
                </a:solidFill>
              </a:rPr>
              <a:t>Module frame includes lifting features</a:t>
            </a:r>
          </a:p>
        </p:txBody>
      </p:sp>
      <p:cxnSp>
        <p:nvCxnSpPr>
          <p:cNvPr id="18" name="Straight Arrow Connector 17"/>
          <p:cNvCxnSpPr/>
          <p:nvPr/>
        </p:nvCxnSpPr>
        <p:spPr>
          <a:xfrm flipH="1">
            <a:off x="3657601" y="2667000"/>
            <a:ext cx="218526" cy="27028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876128" y="2622670"/>
            <a:ext cx="772072" cy="44331"/>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4400" y="1905000"/>
            <a:ext cx="1905000" cy="276999"/>
          </a:xfrm>
          <a:prstGeom prst="rect">
            <a:avLst/>
          </a:prstGeom>
          <a:noFill/>
        </p:spPr>
        <p:txBody>
          <a:bodyPr wrap="square" rtlCol="0">
            <a:spAutoFit/>
          </a:bodyPr>
          <a:lstStyle/>
          <a:p>
            <a:r>
              <a:rPr lang="en-US" sz="1200" dirty="0" smtClean="0">
                <a:solidFill>
                  <a:schemeClr val="bg1"/>
                </a:solidFill>
              </a:rPr>
              <a:t>Cable harness from above</a:t>
            </a:r>
          </a:p>
        </p:txBody>
      </p:sp>
      <p:cxnSp>
        <p:nvCxnSpPr>
          <p:cNvPr id="21" name="Straight Arrow Connector 20"/>
          <p:cNvCxnSpPr>
            <a:stCxn id="20" idx="1"/>
          </p:cNvCxnSpPr>
          <p:nvPr/>
        </p:nvCxnSpPr>
        <p:spPr>
          <a:xfrm flipH="1">
            <a:off x="4267200" y="2043500"/>
            <a:ext cx="457200" cy="1663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95437" y="3831770"/>
            <a:ext cx="1889143" cy="646331"/>
          </a:xfrm>
          <a:prstGeom prst="rect">
            <a:avLst/>
          </a:prstGeom>
          <a:noFill/>
        </p:spPr>
        <p:txBody>
          <a:bodyPr wrap="square" rtlCol="0">
            <a:spAutoFit/>
          </a:bodyPr>
          <a:lstStyle/>
          <a:p>
            <a:r>
              <a:rPr lang="en-US" sz="1200" dirty="0" smtClean="0">
                <a:solidFill>
                  <a:schemeClr val="bg1"/>
                </a:solidFill>
              </a:rPr>
              <a:t>Module:</a:t>
            </a:r>
          </a:p>
          <a:p>
            <a:r>
              <a:rPr lang="en-US" sz="1200" dirty="0">
                <a:solidFill>
                  <a:schemeClr val="bg1"/>
                </a:solidFill>
              </a:rPr>
              <a:t>I</a:t>
            </a:r>
            <a:r>
              <a:rPr lang="en-US" sz="1200" dirty="0" smtClean="0">
                <a:solidFill>
                  <a:schemeClr val="bg1"/>
                </a:solidFill>
              </a:rPr>
              <a:t>n/out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Grip motion (</a:t>
            </a:r>
            <a:r>
              <a:rPr lang="en-US" sz="1200" dirty="0" err="1" smtClean="0">
                <a:solidFill>
                  <a:schemeClr val="bg1"/>
                </a:solidFill>
              </a:rPr>
              <a:t>pneum</a:t>
            </a:r>
            <a:r>
              <a:rPr lang="en-US" sz="1200" dirty="0" smtClean="0">
                <a:solidFill>
                  <a:schemeClr val="bg1"/>
                </a:solidFill>
              </a:rPr>
              <a:t>)</a:t>
            </a:r>
          </a:p>
        </p:txBody>
      </p:sp>
      <p:cxnSp>
        <p:nvCxnSpPr>
          <p:cNvPr id="23" name="Straight Arrow Connector 22"/>
          <p:cNvCxnSpPr/>
          <p:nvPr/>
        </p:nvCxnSpPr>
        <p:spPr>
          <a:xfrm flipH="1">
            <a:off x="3505200" y="4038600"/>
            <a:ext cx="1143000" cy="3810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87856" y="4724400"/>
            <a:ext cx="2498744" cy="276999"/>
          </a:xfrm>
          <a:prstGeom prst="rect">
            <a:avLst/>
          </a:prstGeom>
          <a:noFill/>
        </p:spPr>
        <p:txBody>
          <a:bodyPr wrap="square" rtlCol="0">
            <a:spAutoFit/>
          </a:bodyPr>
          <a:lstStyle/>
          <a:p>
            <a:r>
              <a:rPr lang="en-US" sz="1200" dirty="0" smtClean="0">
                <a:solidFill>
                  <a:schemeClr val="bg1"/>
                </a:solidFill>
              </a:rPr>
              <a:t>Module locating features (+/- .010”)</a:t>
            </a:r>
          </a:p>
        </p:txBody>
      </p:sp>
      <p:cxnSp>
        <p:nvCxnSpPr>
          <p:cNvPr id="25" name="Straight Arrow Connector 24"/>
          <p:cNvCxnSpPr>
            <a:stCxn id="24" idx="1"/>
          </p:cNvCxnSpPr>
          <p:nvPr/>
        </p:nvCxnSpPr>
        <p:spPr>
          <a:xfrm flipH="1">
            <a:off x="3362874" y="4862900"/>
            <a:ext cx="1224982" cy="55711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87856" y="3188234"/>
            <a:ext cx="2498744" cy="461665"/>
          </a:xfrm>
          <a:prstGeom prst="rect">
            <a:avLst/>
          </a:prstGeom>
          <a:noFill/>
        </p:spPr>
        <p:txBody>
          <a:bodyPr wrap="square" rtlCol="0">
            <a:spAutoFit/>
          </a:bodyPr>
          <a:lstStyle/>
          <a:p>
            <a:r>
              <a:rPr lang="en-US" sz="1200" dirty="0" smtClean="0">
                <a:solidFill>
                  <a:schemeClr val="bg1"/>
                </a:solidFill>
              </a:rPr>
              <a:t>Window cask, 2” steel wall thickness</a:t>
            </a:r>
          </a:p>
          <a:p>
            <a:r>
              <a:rPr lang="en-US" sz="1200" dirty="0">
                <a:solidFill>
                  <a:schemeClr val="bg1"/>
                </a:solidFill>
              </a:rPr>
              <a:t>w</a:t>
            </a:r>
            <a:r>
              <a:rPr lang="en-US" sz="1200" dirty="0" smtClean="0">
                <a:solidFill>
                  <a:schemeClr val="bg1"/>
                </a:solidFill>
              </a:rPr>
              <a:t>ith front &amp; rear doors (</a:t>
            </a:r>
            <a:r>
              <a:rPr lang="en-US" sz="1200" dirty="0" err="1" smtClean="0">
                <a:solidFill>
                  <a:schemeClr val="bg1"/>
                </a:solidFill>
              </a:rPr>
              <a:t>pneum</a:t>
            </a:r>
            <a:r>
              <a:rPr lang="en-US" sz="1200" dirty="0" smtClean="0">
                <a:solidFill>
                  <a:schemeClr val="bg1"/>
                </a:solidFill>
              </a:rPr>
              <a:t> lift)</a:t>
            </a:r>
          </a:p>
        </p:txBody>
      </p:sp>
      <p:cxnSp>
        <p:nvCxnSpPr>
          <p:cNvPr id="28" name="Straight Arrow Connector 27"/>
          <p:cNvCxnSpPr>
            <a:stCxn id="27" idx="1"/>
          </p:cNvCxnSpPr>
          <p:nvPr/>
        </p:nvCxnSpPr>
        <p:spPr>
          <a:xfrm flipH="1">
            <a:off x="3362874" y="3419067"/>
            <a:ext cx="1224982" cy="46478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23912" y="1480319"/>
            <a:ext cx="1464244" cy="646331"/>
          </a:xfrm>
          <a:prstGeom prst="rect">
            <a:avLst/>
          </a:prstGeom>
          <a:noFill/>
        </p:spPr>
        <p:txBody>
          <a:bodyPr wrap="square" rtlCol="0">
            <a:spAutoFit/>
          </a:bodyPr>
          <a:lstStyle/>
          <a:p>
            <a:r>
              <a:rPr lang="en-US" sz="1200" dirty="0" smtClean="0">
                <a:solidFill>
                  <a:schemeClr val="bg1"/>
                </a:solidFill>
              </a:rPr>
              <a:t>Hatch shield pile:</a:t>
            </a:r>
          </a:p>
          <a:p>
            <a:r>
              <a:rPr lang="en-US" sz="1200" dirty="0" smtClean="0">
                <a:solidFill>
                  <a:schemeClr val="bg1"/>
                </a:solidFill>
              </a:rPr>
              <a:t>min. opening =</a:t>
            </a:r>
          </a:p>
          <a:p>
            <a:r>
              <a:rPr lang="en-US" sz="1200" dirty="0" smtClean="0">
                <a:solidFill>
                  <a:schemeClr val="bg1"/>
                </a:solidFill>
              </a:rPr>
              <a:t>5 blocks (7.5’ wide)</a:t>
            </a:r>
          </a:p>
        </p:txBody>
      </p:sp>
      <p:cxnSp>
        <p:nvCxnSpPr>
          <p:cNvPr id="34" name="Straight Arrow Connector 33"/>
          <p:cNvCxnSpPr/>
          <p:nvPr/>
        </p:nvCxnSpPr>
        <p:spPr>
          <a:xfrm flipV="1">
            <a:off x="2743200" y="1777689"/>
            <a:ext cx="340277" cy="21221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209800" y="1989903"/>
            <a:ext cx="533401" cy="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36" name="Straight Connector 35"/>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cxnSp>
        <p:nvCxnSpPr>
          <p:cNvPr id="31" name="Straight Connector 30"/>
          <p:cNvCxnSpPr/>
          <p:nvPr/>
        </p:nvCxnSpPr>
        <p:spPr>
          <a:xfrm>
            <a:off x="4558364" y="989163"/>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58364" y="1676401"/>
            <a:ext cx="2848851"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35215" y="989163"/>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06616" y="1676401"/>
            <a:ext cx="228599" cy="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87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4015908" cy="369332"/>
          </a:xfrm>
          <a:prstGeom prst="rect">
            <a:avLst/>
          </a:prstGeom>
          <a:noFill/>
        </p:spPr>
        <p:txBody>
          <a:bodyPr wrap="none" rtlCol="0">
            <a:spAutoFit/>
          </a:bodyPr>
          <a:lstStyle/>
          <a:p>
            <a:r>
              <a:rPr lang="en-US" dirty="0" smtClean="0">
                <a:solidFill>
                  <a:schemeClr val="accent1">
                    <a:lumMod val="75000"/>
                  </a:schemeClr>
                </a:solidFill>
              </a:rPr>
              <a:t>Design Details:  RH </a:t>
            </a:r>
            <a:r>
              <a:rPr lang="en-US" dirty="0">
                <a:solidFill>
                  <a:schemeClr val="accent1">
                    <a:lumMod val="75000"/>
                  </a:schemeClr>
                </a:solidFill>
              </a:rPr>
              <a:t>Module-3 – </a:t>
            </a:r>
            <a:r>
              <a:rPr lang="en-US" dirty="0" smtClean="0">
                <a:solidFill>
                  <a:schemeClr val="accent1">
                    <a:lumMod val="75000"/>
                  </a:schemeClr>
                </a:solidFill>
              </a:rPr>
              <a:t>RC Target</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40B96B1-7A7C-41F1-B49B-C55B9C9DD347}" type="slidenum">
              <a:rPr lang="en-US" smtClean="0"/>
              <a:pPr/>
              <a:t>16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3" y="925241"/>
            <a:ext cx="7157085" cy="5185826"/>
          </a:xfrm>
          <a:prstGeom prst="rect">
            <a:avLst/>
          </a:prstGeom>
        </p:spPr>
      </p:pic>
      <p:sp>
        <p:nvSpPr>
          <p:cNvPr id="8" name="TextBox 7"/>
          <p:cNvSpPr txBox="1"/>
          <p:nvPr/>
        </p:nvSpPr>
        <p:spPr>
          <a:xfrm>
            <a:off x="1371600" y="2578339"/>
            <a:ext cx="838200" cy="276999"/>
          </a:xfrm>
          <a:prstGeom prst="rect">
            <a:avLst/>
          </a:prstGeom>
          <a:noFill/>
        </p:spPr>
        <p:txBody>
          <a:bodyPr wrap="square" rtlCol="0">
            <a:spAutoFit/>
          </a:bodyPr>
          <a:lstStyle/>
          <a:p>
            <a:r>
              <a:rPr lang="en-US" sz="1200" dirty="0" smtClean="0">
                <a:solidFill>
                  <a:schemeClr val="bg1"/>
                </a:solidFill>
              </a:rPr>
              <a:t>RC Target</a:t>
            </a:r>
          </a:p>
        </p:txBody>
      </p:sp>
      <p:cxnSp>
        <p:nvCxnSpPr>
          <p:cNvPr id="9" name="Straight Arrow Connector 8"/>
          <p:cNvCxnSpPr/>
          <p:nvPr/>
        </p:nvCxnSpPr>
        <p:spPr>
          <a:xfrm flipH="1">
            <a:off x="1066801" y="2855338"/>
            <a:ext cx="380999" cy="126760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53199" y="5278242"/>
            <a:ext cx="753835" cy="461665"/>
          </a:xfrm>
          <a:prstGeom prst="rect">
            <a:avLst/>
          </a:prstGeom>
          <a:noFill/>
        </p:spPr>
        <p:txBody>
          <a:bodyPr wrap="square" rtlCol="0">
            <a:spAutoFit/>
          </a:bodyPr>
          <a:lstStyle/>
          <a:p>
            <a:r>
              <a:rPr lang="en-US" sz="1200" dirty="0" smtClean="0">
                <a:solidFill>
                  <a:schemeClr val="bg1"/>
                </a:solidFill>
              </a:rPr>
              <a:t>Pedestal</a:t>
            </a:r>
          </a:p>
          <a:p>
            <a:r>
              <a:rPr lang="en-US" sz="1200" dirty="0">
                <a:solidFill>
                  <a:schemeClr val="bg1"/>
                </a:solidFill>
              </a:rPr>
              <a:t>o</a:t>
            </a:r>
            <a:r>
              <a:rPr lang="en-US" sz="1200" dirty="0" smtClean="0">
                <a:solidFill>
                  <a:schemeClr val="bg1"/>
                </a:solidFill>
              </a:rPr>
              <a:t>n floor</a:t>
            </a:r>
          </a:p>
        </p:txBody>
      </p:sp>
      <p:cxnSp>
        <p:nvCxnSpPr>
          <p:cNvPr id="12" name="Straight Arrow Connector 11"/>
          <p:cNvCxnSpPr>
            <a:stCxn id="11" idx="1"/>
          </p:cNvCxnSpPr>
          <p:nvPr/>
        </p:nvCxnSpPr>
        <p:spPr>
          <a:xfrm flipH="1">
            <a:off x="6095999" y="5509075"/>
            <a:ext cx="457200" cy="25945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76700" y="2393672"/>
            <a:ext cx="1660544" cy="461665"/>
          </a:xfrm>
          <a:prstGeom prst="rect">
            <a:avLst/>
          </a:prstGeom>
          <a:noFill/>
        </p:spPr>
        <p:txBody>
          <a:bodyPr wrap="square" rtlCol="0">
            <a:spAutoFit/>
          </a:bodyPr>
          <a:lstStyle/>
          <a:p>
            <a:r>
              <a:rPr lang="en-US" sz="1200" dirty="0" smtClean="0">
                <a:solidFill>
                  <a:schemeClr val="bg1"/>
                </a:solidFill>
              </a:rPr>
              <a:t>Module frame includes lifting features</a:t>
            </a:r>
          </a:p>
        </p:txBody>
      </p:sp>
      <p:cxnSp>
        <p:nvCxnSpPr>
          <p:cNvPr id="14" name="Straight Arrow Connector 13"/>
          <p:cNvCxnSpPr/>
          <p:nvPr/>
        </p:nvCxnSpPr>
        <p:spPr>
          <a:xfrm flipH="1">
            <a:off x="3657601" y="2667000"/>
            <a:ext cx="218526" cy="27028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876127" y="2622670"/>
            <a:ext cx="260917" cy="4433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27686" y="1883796"/>
            <a:ext cx="1905000" cy="276999"/>
          </a:xfrm>
          <a:prstGeom prst="rect">
            <a:avLst/>
          </a:prstGeom>
          <a:noFill/>
        </p:spPr>
        <p:txBody>
          <a:bodyPr wrap="square" rtlCol="0">
            <a:spAutoFit/>
          </a:bodyPr>
          <a:lstStyle/>
          <a:p>
            <a:r>
              <a:rPr lang="en-US" sz="1200" dirty="0" smtClean="0">
                <a:solidFill>
                  <a:schemeClr val="bg1"/>
                </a:solidFill>
              </a:rPr>
              <a:t>Cable harness from above</a:t>
            </a:r>
          </a:p>
        </p:txBody>
      </p:sp>
      <p:cxnSp>
        <p:nvCxnSpPr>
          <p:cNvPr id="18" name="Straight Arrow Connector 17"/>
          <p:cNvCxnSpPr/>
          <p:nvPr/>
        </p:nvCxnSpPr>
        <p:spPr>
          <a:xfrm>
            <a:off x="5638800" y="2022296"/>
            <a:ext cx="381000" cy="13849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9388" y="3277772"/>
            <a:ext cx="1485901" cy="646331"/>
          </a:xfrm>
          <a:prstGeom prst="rect">
            <a:avLst/>
          </a:prstGeom>
          <a:solidFill>
            <a:schemeClr val="tx1"/>
          </a:solidFill>
        </p:spPr>
        <p:txBody>
          <a:bodyPr wrap="square" lIns="0" tIns="0" rIns="0" bIns="91440" rtlCol="0">
            <a:spAutoFit/>
          </a:bodyPr>
          <a:lstStyle/>
          <a:p>
            <a:r>
              <a:rPr lang="en-US" sz="1200" dirty="0" smtClean="0">
                <a:solidFill>
                  <a:schemeClr val="bg1"/>
                </a:solidFill>
              </a:rPr>
              <a:t>Module:</a:t>
            </a:r>
          </a:p>
          <a:p>
            <a:r>
              <a:rPr lang="en-US" sz="1200" dirty="0">
                <a:solidFill>
                  <a:schemeClr val="bg1"/>
                </a:solidFill>
              </a:rPr>
              <a:t>I</a:t>
            </a:r>
            <a:r>
              <a:rPr lang="en-US" sz="1200" dirty="0" smtClean="0">
                <a:solidFill>
                  <a:schemeClr val="bg1"/>
                </a:solidFill>
              </a:rPr>
              <a:t>n/out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Grip motion (</a:t>
            </a:r>
            <a:r>
              <a:rPr lang="en-US" sz="1200" dirty="0" err="1" smtClean="0">
                <a:solidFill>
                  <a:schemeClr val="bg1"/>
                </a:solidFill>
              </a:rPr>
              <a:t>pneum</a:t>
            </a:r>
            <a:r>
              <a:rPr lang="en-US" sz="1200" dirty="0" smtClean="0">
                <a:solidFill>
                  <a:schemeClr val="bg1"/>
                </a:solidFill>
              </a:rPr>
              <a:t>)</a:t>
            </a:r>
          </a:p>
        </p:txBody>
      </p:sp>
      <p:cxnSp>
        <p:nvCxnSpPr>
          <p:cNvPr id="20" name="Straight Arrow Connector 19"/>
          <p:cNvCxnSpPr/>
          <p:nvPr/>
        </p:nvCxnSpPr>
        <p:spPr>
          <a:xfrm flipH="1">
            <a:off x="5943600" y="3859121"/>
            <a:ext cx="457200" cy="40807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13940" y="5401652"/>
            <a:ext cx="1415360" cy="461665"/>
          </a:xfrm>
          <a:prstGeom prst="rect">
            <a:avLst/>
          </a:prstGeom>
          <a:noFill/>
        </p:spPr>
        <p:txBody>
          <a:bodyPr wrap="square" rtlCol="0">
            <a:spAutoFit/>
          </a:bodyPr>
          <a:lstStyle/>
          <a:p>
            <a:r>
              <a:rPr lang="en-US" sz="1200" dirty="0" smtClean="0">
                <a:solidFill>
                  <a:schemeClr val="bg1"/>
                </a:solidFill>
              </a:rPr>
              <a:t>Module Locating</a:t>
            </a:r>
          </a:p>
          <a:p>
            <a:r>
              <a:rPr lang="en-US" sz="1200" dirty="0" smtClean="0">
                <a:solidFill>
                  <a:schemeClr val="bg1"/>
                </a:solidFill>
              </a:rPr>
              <a:t>Features (+/- .010”)</a:t>
            </a:r>
          </a:p>
        </p:txBody>
      </p:sp>
      <p:cxnSp>
        <p:nvCxnSpPr>
          <p:cNvPr id="22" name="Straight Arrow Connector 21"/>
          <p:cNvCxnSpPr/>
          <p:nvPr/>
        </p:nvCxnSpPr>
        <p:spPr>
          <a:xfrm flipH="1">
            <a:off x="3371182" y="4953000"/>
            <a:ext cx="635403" cy="44865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04457" y="3370105"/>
            <a:ext cx="2232787" cy="369332"/>
          </a:xfrm>
          <a:prstGeom prst="rect">
            <a:avLst/>
          </a:prstGeom>
          <a:solidFill>
            <a:schemeClr val="tx1"/>
          </a:solidFill>
        </p:spPr>
        <p:txBody>
          <a:bodyPr wrap="square" lIns="0" tIns="0" rIns="0" bIns="0" rtlCol="0">
            <a:spAutoFit/>
          </a:bodyPr>
          <a:lstStyle/>
          <a:p>
            <a:r>
              <a:rPr lang="en-US" sz="1200" dirty="0" smtClean="0">
                <a:solidFill>
                  <a:schemeClr val="bg1"/>
                </a:solidFill>
              </a:rPr>
              <a:t>Target cask, 2” steel wall thickness</a:t>
            </a:r>
          </a:p>
          <a:p>
            <a:r>
              <a:rPr lang="en-US" sz="1200" dirty="0">
                <a:solidFill>
                  <a:schemeClr val="bg1"/>
                </a:solidFill>
              </a:rPr>
              <a:t>w</a:t>
            </a:r>
            <a:r>
              <a:rPr lang="en-US" sz="1200" dirty="0" smtClean="0">
                <a:solidFill>
                  <a:schemeClr val="bg1"/>
                </a:solidFill>
              </a:rPr>
              <a:t>ith front &amp; rear doors (</a:t>
            </a:r>
            <a:r>
              <a:rPr lang="en-US" sz="1200" dirty="0" err="1" smtClean="0">
                <a:solidFill>
                  <a:schemeClr val="bg1"/>
                </a:solidFill>
              </a:rPr>
              <a:t>pneum</a:t>
            </a:r>
            <a:r>
              <a:rPr lang="en-US" sz="1200" dirty="0" smtClean="0">
                <a:solidFill>
                  <a:schemeClr val="bg1"/>
                </a:solidFill>
              </a:rPr>
              <a:t> lift)</a:t>
            </a:r>
          </a:p>
        </p:txBody>
      </p:sp>
      <p:cxnSp>
        <p:nvCxnSpPr>
          <p:cNvPr id="24" name="Straight Arrow Connector 23"/>
          <p:cNvCxnSpPr/>
          <p:nvPr/>
        </p:nvCxnSpPr>
        <p:spPr>
          <a:xfrm flipH="1">
            <a:off x="3390158" y="3739437"/>
            <a:ext cx="298725" cy="302567"/>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3912" y="1480319"/>
            <a:ext cx="1538288" cy="646331"/>
          </a:xfrm>
          <a:prstGeom prst="rect">
            <a:avLst/>
          </a:prstGeom>
          <a:noFill/>
        </p:spPr>
        <p:txBody>
          <a:bodyPr wrap="square" rtlCol="0">
            <a:spAutoFit/>
          </a:bodyPr>
          <a:lstStyle/>
          <a:p>
            <a:r>
              <a:rPr lang="en-US" sz="1200" dirty="0" smtClean="0">
                <a:solidFill>
                  <a:schemeClr val="bg1"/>
                </a:solidFill>
              </a:rPr>
              <a:t>Hatch shield pile:</a:t>
            </a:r>
          </a:p>
          <a:p>
            <a:r>
              <a:rPr lang="en-US" sz="1200" dirty="0" smtClean="0">
                <a:solidFill>
                  <a:schemeClr val="bg1"/>
                </a:solidFill>
              </a:rPr>
              <a:t>min. opening =</a:t>
            </a:r>
          </a:p>
          <a:p>
            <a:r>
              <a:rPr lang="en-US" sz="1200" dirty="0" smtClean="0">
                <a:solidFill>
                  <a:schemeClr val="bg1"/>
                </a:solidFill>
              </a:rPr>
              <a:t>11 blocks (16.5’ wide)</a:t>
            </a:r>
          </a:p>
        </p:txBody>
      </p:sp>
      <p:cxnSp>
        <p:nvCxnSpPr>
          <p:cNvPr id="26" name="Straight Arrow Connector 25"/>
          <p:cNvCxnSpPr/>
          <p:nvPr/>
        </p:nvCxnSpPr>
        <p:spPr>
          <a:xfrm flipV="1">
            <a:off x="2743200" y="1777689"/>
            <a:ext cx="340277" cy="21221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362200" y="1989903"/>
            <a:ext cx="381002" cy="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68570" y="2971800"/>
            <a:ext cx="1062487" cy="276999"/>
          </a:xfrm>
          <a:prstGeom prst="rect">
            <a:avLst/>
          </a:prstGeom>
          <a:noFill/>
        </p:spPr>
        <p:txBody>
          <a:bodyPr wrap="square" rtlCol="0">
            <a:spAutoFit/>
          </a:bodyPr>
          <a:lstStyle/>
          <a:p>
            <a:r>
              <a:rPr lang="en-US" sz="1200" dirty="0" smtClean="0">
                <a:solidFill>
                  <a:schemeClr val="bg1"/>
                </a:solidFill>
              </a:rPr>
              <a:t>Arm extended</a:t>
            </a:r>
          </a:p>
        </p:txBody>
      </p:sp>
      <p:cxnSp>
        <p:nvCxnSpPr>
          <p:cNvPr id="29" name="Straight Arrow Connector 28"/>
          <p:cNvCxnSpPr/>
          <p:nvPr/>
        </p:nvCxnSpPr>
        <p:spPr>
          <a:xfrm flipH="1">
            <a:off x="2422585" y="3342010"/>
            <a:ext cx="320617" cy="88709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552701" y="3200400"/>
            <a:ext cx="190499" cy="14161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1" idx="1"/>
          </p:cNvCxnSpPr>
          <p:nvPr/>
        </p:nvCxnSpPr>
        <p:spPr>
          <a:xfrm flipH="1">
            <a:off x="4267200" y="5632485"/>
            <a:ext cx="146740" cy="16135"/>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006586" y="4953000"/>
            <a:ext cx="260614" cy="695620"/>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48399" y="4486136"/>
            <a:ext cx="1134835" cy="646331"/>
          </a:xfrm>
          <a:prstGeom prst="rect">
            <a:avLst/>
          </a:prstGeom>
          <a:noFill/>
        </p:spPr>
        <p:txBody>
          <a:bodyPr wrap="square" rtlCol="0">
            <a:spAutoFit/>
          </a:bodyPr>
          <a:lstStyle/>
          <a:p>
            <a:r>
              <a:rPr lang="en-US" sz="1200" dirty="0" smtClean="0">
                <a:solidFill>
                  <a:schemeClr val="bg1"/>
                </a:solidFill>
              </a:rPr>
              <a:t>Module tilt adjustment:</a:t>
            </a:r>
          </a:p>
          <a:p>
            <a:r>
              <a:rPr lang="en-US" sz="1200" dirty="0">
                <a:solidFill>
                  <a:schemeClr val="bg1"/>
                </a:solidFill>
              </a:rPr>
              <a:t>m</a:t>
            </a:r>
            <a:r>
              <a:rPr lang="en-US" sz="1200" dirty="0" smtClean="0">
                <a:solidFill>
                  <a:schemeClr val="bg1"/>
                </a:solidFill>
              </a:rPr>
              <a:t>otor  / screw</a:t>
            </a:r>
          </a:p>
        </p:txBody>
      </p:sp>
      <p:cxnSp>
        <p:nvCxnSpPr>
          <p:cNvPr id="52" name="Straight Arrow Connector 51"/>
          <p:cNvCxnSpPr/>
          <p:nvPr/>
        </p:nvCxnSpPr>
        <p:spPr>
          <a:xfrm flipH="1">
            <a:off x="6096000" y="5105400"/>
            <a:ext cx="228598" cy="221928"/>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36" name="Straight Connector 35"/>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cxnSp>
        <p:nvCxnSpPr>
          <p:cNvPr id="38" name="Straight Connector 37"/>
          <p:cNvCxnSpPr/>
          <p:nvPr/>
        </p:nvCxnSpPr>
        <p:spPr>
          <a:xfrm>
            <a:off x="6477000" y="989166"/>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77000" y="1676402"/>
            <a:ext cx="938842"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08617" y="989165"/>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80018" y="1676403"/>
            <a:ext cx="228599" cy="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87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7514429" cy="646331"/>
          </a:xfrm>
          <a:prstGeom prst="rect">
            <a:avLst/>
          </a:prstGeom>
          <a:noFill/>
        </p:spPr>
        <p:txBody>
          <a:bodyPr wrap="none" rtlCol="0">
            <a:spAutoFit/>
          </a:bodyPr>
          <a:lstStyle/>
          <a:p>
            <a:r>
              <a:rPr lang="en-US" dirty="0" smtClean="0">
                <a:solidFill>
                  <a:schemeClr val="accent1">
                    <a:lumMod val="75000"/>
                  </a:schemeClr>
                </a:solidFill>
              </a:rPr>
              <a:t>Proposed conceptual design for CC target  (version 1)</a:t>
            </a:r>
          </a:p>
          <a:p>
            <a:r>
              <a:rPr lang="en-US" dirty="0" smtClean="0">
                <a:solidFill>
                  <a:schemeClr val="accent1">
                    <a:lumMod val="75000"/>
                  </a:schemeClr>
                </a:solidFill>
              </a:rPr>
              <a:t>Physics simulation showed no significant loss of </a:t>
            </a:r>
            <a:r>
              <a:rPr lang="en-US" dirty="0" err="1" smtClean="0">
                <a:solidFill>
                  <a:schemeClr val="accent1">
                    <a:lumMod val="75000"/>
                  </a:schemeClr>
                </a:solidFill>
              </a:rPr>
              <a:t>muon</a:t>
            </a:r>
            <a:r>
              <a:rPr lang="en-US" dirty="0" smtClean="0">
                <a:solidFill>
                  <a:schemeClr val="accent1">
                    <a:lumMod val="75000"/>
                  </a:schemeClr>
                </a:solidFill>
              </a:rPr>
              <a:t> yield from this structure</a:t>
            </a:r>
            <a:endParaRPr lang="en-US" dirty="0">
              <a:solidFill>
                <a:schemeClr val="accent1">
                  <a:lumMod val="75000"/>
                </a:schemeClr>
              </a:solidFill>
            </a:endParaRPr>
          </a:p>
        </p:txBody>
      </p:sp>
      <p:pic>
        <p:nvPicPr>
          <p:cNvPr id="12" name="Picture 11" descr="WC_target_frame_pic4.jpg"/>
          <p:cNvPicPr>
            <a:picLocks noChangeAspect="1"/>
          </p:cNvPicPr>
          <p:nvPr/>
        </p:nvPicPr>
        <p:blipFill>
          <a:blip r:embed="rId2" cstate="print"/>
          <a:srcRect t="22404" b="22404"/>
          <a:stretch>
            <a:fillRect/>
          </a:stretch>
        </p:blipFill>
        <p:spPr>
          <a:xfrm>
            <a:off x="533400" y="1219200"/>
            <a:ext cx="8200358" cy="2207588"/>
          </a:xfrm>
          <a:prstGeom prst="rect">
            <a:avLst/>
          </a:prstGeom>
        </p:spPr>
      </p:pic>
      <p:pic>
        <p:nvPicPr>
          <p:cNvPr id="13" name="Picture 12" descr="WC_target_frame_pic1.jpg"/>
          <p:cNvPicPr>
            <a:picLocks noChangeAspect="1"/>
          </p:cNvPicPr>
          <p:nvPr/>
        </p:nvPicPr>
        <p:blipFill>
          <a:blip r:embed="rId3" cstate="print"/>
          <a:stretch>
            <a:fillRect/>
          </a:stretch>
        </p:blipFill>
        <p:spPr>
          <a:xfrm>
            <a:off x="533400" y="3657600"/>
            <a:ext cx="5026343" cy="2446020"/>
          </a:xfrm>
          <a:prstGeom prst="rect">
            <a:avLst/>
          </a:prstGeom>
        </p:spPr>
      </p:pic>
      <p:pic>
        <p:nvPicPr>
          <p:cNvPr id="14" name="Picture 13" descr="WC_target_frame_pic2.jpg"/>
          <p:cNvPicPr>
            <a:picLocks noChangeAspect="1"/>
          </p:cNvPicPr>
          <p:nvPr/>
        </p:nvPicPr>
        <p:blipFill>
          <a:blip r:embed="rId4" cstate="print"/>
          <a:srcRect l="21831" r="21285"/>
          <a:stretch>
            <a:fillRect/>
          </a:stretch>
        </p:blipFill>
        <p:spPr>
          <a:xfrm>
            <a:off x="5867400" y="3657600"/>
            <a:ext cx="2859213" cy="2440305"/>
          </a:xfrm>
          <a:prstGeom prst="rect">
            <a:avLst/>
          </a:prstGeom>
        </p:spPr>
      </p:pic>
      <p:cxnSp>
        <p:nvCxnSpPr>
          <p:cNvPr id="10" name="Straight Connector 9"/>
          <p:cNvCxnSpPr/>
          <p:nvPr/>
        </p:nvCxnSpPr>
        <p:spPr>
          <a:xfrm>
            <a:off x="914400" y="2514600"/>
            <a:ext cx="0" cy="76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8077200" y="3124200"/>
            <a:ext cx="0" cy="1524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a:xfrm flipH="1">
            <a:off x="914400" y="3200399"/>
            <a:ext cx="3527714" cy="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p:nvPr/>
        </p:nvCxnSpPr>
        <p:spPr>
          <a:xfrm>
            <a:off x="4953000" y="3200400"/>
            <a:ext cx="3124200"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8" name="TextBox 17"/>
          <p:cNvSpPr txBox="1"/>
          <p:nvPr/>
        </p:nvSpPr>
        <p:spPr>
          <a:xfrm>
            <a:off x="4573321" y="3047998"/>
            <a:ext cx="381000" cy="276999"/>
          </a:xfrm>
          <a:prstGeom prst="rect">
            <a:avLst/>
          </a:prstGeom>
          <a:noFill/>
        </p:spPr>
        <p:txBody>
          <a:bodyPr wrap="square" rtlCol="0">
            <a:spAutoFit/>
          </a:bodyPr>
          <a:lstStyle/>
          <a:p>
            <a:r>
              <a:rPr lang="en-US" sz="1200" dirty="0" smtClean="0">
                <a:solidFill>
                  <a:schemeClr val="bg1"/>
                </a:solidFill>
              </a:rPr>
              <a:t>10’</a:t>
            </a:r>
          </a:p>
        </p:txBody>
      </p:sp>
      <p:sp>
        <p:nvSpPr>
          <p:cNvPr id="39" name="TextBox 38"/>
          <p:cNvSpPr txBox="1"/>
          <p:nvPr/>
        </p:nvSpPr>
        <p:spPr>
          <a:xfrm>
            <a:off x="1143000" y="3733800"/>
            <a:ext cx="2847254" cy="646331"/>
          </a:xfrm>
          <a:prstGeom prst="rect">
            <a:avLst/>
          </a:prstGeom>
          <a:solidFill>
            <a:schemeClr val="tx1"/>
          </a:solidFill>
        </p:spPr>
        <p:txBody>
          <a:bodyPr wrap="none" rtlCol="0">
            <a:spAutoFit/>
          </a:bodyPr>
          <a:lstStyle/>
          <a:p>
            <a:r>
              <a:rPr lang="en-US" sz="1200" dirty="0" smtClean="0">
                <a:solidFill>
                  <a:schemeClr val="bg1"/>
                </a:solidFill>
              </a:rPr>
              <a:t>Skeleton structure extending from window</a:t>
            </a:r>
          </a:p>
          <a:p>
            <a:r>
              <a:rPr lang="en-US" sz="1200" dirty="0" smtClean="0">
                <a:solidFill>
                  <a:schemeClr val="bg1"/>
                </a:solidFill>
              </a:rPr>
              <a:t>supports bicycle wheel.  Horizontal tubes</a:t>
            </a:r>
          </a:p>
          <a:p>
            <a:r>
              <a:rPr lang="en-US" sz="1200" dirty="0" smtClean="0">
                <a:solidFill>
                  <a:schemeClr val="bg1"/>
                </a:solidFill>
              </a:rPr>
              <a:t>also serve as the coolant channels</a:t>
            </a:r>
          </a:p>
        </p:txBody>
      </p:sp>
      <p:cxnSp>
        <p:nvCxnSpPr>
          <p:cNvPr id="40" name="Straight Arrow Connector 39"/>
          <p:cNvCxnSpPr/>
          <p:nvPr/>
        </p:nvCxnSpPr>
        <p:spPr>
          <a:xfrm>
            <a:off x="914400" y="4343401"/>
            <a:ext cx="685800" cy="457199"/>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9" idx="1"/>
          </p:cNvCxnSpPr>
          <p:nvPr/>
        </p:nvCxnSpPr>
        <p:spPr>
          <a:xfrm flipH="1">
            <a:off x="914400" y="4056966"/>
            <a:ext cx="228600" cy="286434"/>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77200" y="5638800"/>
            <a:ext cx="624915" cy="461665"/>
          </a:xfrm>
          <a:prstGeom prst="rect">
            <a:avLst/>
          </a:prstGeom>
          <a:solidFill>
            <a:schemeClr val="tx1"/>
          </a:solidFill>
        </p:spPr>
        <p:txBody>
          <a:bodyPr wrap="none" rtlCol="0">
            <a:spAutoFit/>
          </a:bodyPr>
          <a:lstStyle/>
          <a:p>
            <a:r>
              <a:rPr lang="en-US" sz="1200" dirty="0" smtClean="0">
                <a:solidFill>
                  <a:schemeClr val="bg1"/>
                </a:solidFill>
              </a:rPr>
              <a:t>Hollow</a:t>
            </a:r>
          </a:p>
          <a:p>
            <a:r>
              <a:rPr lang="en-US" sz="1200" dirty="0" smtClean="0">
                <a:solidFill>
                  <a:schemeClr val="bg1"/>
                </a:solidFill>
              </a:rPr>
              <a:t>center</a:t>
            </a:r>
          </a:p>
        </p:txBody>
      </p:sp>
      <p:cxnSp>
        <p:nvCxnSpPr>
          <p:cNvPr id="49" name="Straight Arrow Connector 48"/>
          <p:cNvCxnSpPr>
            <a:stCxn id="48" idx="1"/>
          </p:cNvCxnSpPr>
          <p:nvPr/>
        </p:nvCxnSpPr>
        <p:spPr>
          <a:xfrm flipH="1" flipV="1">
            <a:off x="7086600" y="5181600"/>
            <a:ext cx="990600" cy="688033"/>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81200" y="5638800"/>
            <a:ext cx="3061800" cy="276999"/>
          </a:xfrm>
          <a:prstGeom prst="rect">
            <a:avLst/>
          </a:prstGeom>
          <a:solidFill>
            <a:schemeClr val="tx1"/>
          </a:solidFill>
        </p:spPr>
        <p:txBody>
          <a:bodyPr wrap="none" rtlCol="0">
            <a:spAutoFit/>
          </a:bodyPr>
          <a:lstStyle/>
          <a:p>
            <a:r>
              <a:rPr lang="en-US" sz="1200" dirty="0" smtClean="0">
                <a:solidFill>
                  <a:schemeClr val="bg1"/>
                </a:solidFill>
              </a:rPr>
              <a:t>Wire truss structure between horizontal tubes</a:t>
            </a:r>
          </a:p>
        </p:txBody>
      </p:sp>
      <p:cxnSp>
        <p:nvCxnSpPr>
          <p:cNvPr id="53" name="Straight Arrow Connector 52"/>
          <p:cNvCxnSpPr>
            <a:stCxn id="52" idx="0"/>
          </p:cNvCxnSpPr>
          <p:nvPr/>
        </p:nvCxnSpPr>
        <p:spPr>
          <a:xfrm flipH="1" flipV="1">
            <a:off x="3124203" y="5029200"/>
            <a:ext cx="387897" cy="6096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24000" y="1371600"/>
            <a:ext cx="1029128" cy="276999"/>
          </a:xfrm>
          <a:prstGeom prst="rect">
            <a:avLst/>
          </a:prstGeom>
          <a:solidFill>
            <a:schemeClr val="tx1"/>
          </a:solidFill>
        </p:spPr>
        <p:txBody>
          <a:bodyPr wrap="none" rtlCol="0">
            <a:spAutoFit/>
          </a:bodyPr>
          <a:lstStyle/>
          <a:p>
            <a:r>
              <a:rPr lang="en-US" sz="1200" dirty="0" smtClean="0">
                <a:solidFill>
                  <a:schemeClr val="bg1"/>
                </a:solidFill>
              </a:rPr>
              <a:t>Bicycle wheel</a:t>
            </a:r>
          </a:p>
        </p:txBody>
      </p:sp>
      <p:sp>
        <p:nvSpPr>
          <p:cNvPr id="58" name="TextBox 57"/>
          <p:cNvSpPr txBox="1"/>
          <p:nvPr/>
        </p:nvSpPr>
        <p:spPr>
          <a:xfrm>
            <a:off x="5562600" y="1371600"/>
            <a:ext cx="1543179" cy="276999"/>
          </a:xfrm>
          <a:prstGeom prst="rect">
            <a:avLst/>
          </a:prstGeom>
          <a:solidFill>
            <a:schemeClr val="tx1"/>
          </a:solidFill>
        </p:spPr>
        <p:txBody>
          <a:bodyPr wrap="none" rtlCol="0">
            <a:spAutoFit/>
          </a:bodyPr>
          <a:lstStyle/>
          <a:p>
            <a:pPr algn="r"/>
            <a:r>
              <a:rPr lang="en-US" sz="1200" dirty="0" smtClean="0">
                <a:solidFill>
                  <a:schemeClr val="bg1"/>
                </a:solidFill>
              </a:rPr>
              <a:t>Target access window</a:t>
            </a:r>
          </a:p>
        </p:txBody>
      </p:sp>
      <p:cxnSp>
        <p:nvCxnSpPr>
          <p:cNvPr id="59" name="Straight Arrow Connector 58"/>
          <p:cNvCxnSpPr>
            <a:stCxn id="58" idx="3"/>
          </p:cNvCxnSpPr>
          <p:nvPr/>
        </p:nvCxnSpPr>
        <p:spPr>
          <a:xfrm>
            <a:off x="7105779" y="1510100"/>
            <a:ext cx="666621" cy="901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143000" y="1524000"/>
            <a:ext cx="228600" cy="3048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1"/>
          </p:cNvCxnSpPr>
          <p:nvPr/>
        </p:nvCxnSpPr>
        <p:spPr>
          <a:xfrm flipH="1">
            <a:off x="1371600" y="1510100"/>
            <a:ext cx="152400" cy="139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14400" y="2362200"/>
            <a:ext cx="190940" cy="0"/>
          </a:xfrm>
          <a:prstGeom prst="line">
            <a:avLst/>
          </a:prstGeom>
          <a:ln>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a:off x="1161830" y="2362200"/>
            <a:ext cx="190940" cy="0"/>
          </a:xfrm>
          <a:prstGeom prst="line">
            <a:avLst/>
          </a:prstGeom>
          <a:ln>
            <a:solidFill>
              <a:srgbClr val="FF0000"/>
            </a:solidFill>
          </a:ln>
        </p:spPr>
        <p:style>
          <a:lnRef idx="1">
            <a:schemeClr val="accent3"/>
          </a:lnRef>
          <a:fillRef idx="0">
            <a:schemeClr val="accent3"/>
          </a:fillRef>
          <a:effectRef idx="0">
            <a:schemeClr val="accent3"/>
          </a:effectRef>
          <a:fontRef idx="minor">
            <a:schemeClr val="tx1"/>
          </a:fontRef>
        </p:style>
      </p:cxnSp>
      <p:sp>
        <p:nvSpPr>
          <p:cNvPr id="41" name="TextBox 40"/>
          <p:cNvSpPr txBox="1"/>
          <p:nvPr/>
        </p:nvSpPr>
        <p:spPr>
          <a:xfrm>
            <a:off x="4442114" y="3061900"/>
            <a:ext cx="262414" cy="276999"/>
          </a:xfrm>
          <a:prstGeom prst="rect">
            <a:avLst/>
          </a:prstGeom>
          <a:noFill/>
        </p:spPr>
        <p:txBody>
          <a:bodyPr wrap="square" rtlCol="0">
            <a:spAutoFit/>
          </a:bodyPr>
          <a:lstStyle/>
          <a:p>
            <a:r>
              <a:rPr lang="en-US" sz="1200" dirty="0" smtClean="0">
                <a:solidFill>
                  <a:schemeClr val="bg1"/>
                </a:solidFill>
              </a:rPr>
              <a:t>~</a:t>
            </a:r>
          </a:p>
        </p:txBody>
      </p:sp>
      <p:sp>
        <p:nvSpPr>
          <p:cNvPr id="44" name="Slide Number Placeholder 3"/>
          <p:cNvSpPr>
            <a:spLocks noGrp="1"/>
          </p:cNvSpPr>
          <p:nvPr>
            <p:ph type="sldNum" sz="quarter" idx="12"/>
          </p:nvPr>
        </p:nvSpPr>
        <p:spPr>
          <a:xfrm>
            <a:off x="6553200" y="6356350"/>
            <a:ext cx="2133600" cy="365125"/>
          </a:xfrm>
        </p:spPr>
        <p:txBody>
          <a:bodyPr/>
          <a:lstStyle/>
          <a:p>
            <a:fld id="{240B96B1-7A7C-41F1-B49B-C55B9C9DD347}" type="slidenum">
              <a:rPr lang="en-US" smtClean="0"/>
              <a:pPr/>
              <a:t>17</a:t>
            </a:fld>
            <a:endParaRPr lang="en-US"/>
          </a:p>
        </p:txBody>
      </p:sp>
      <p:cxnSp>
        <p:nvCxnSpPr>
          <p:cNvPr id="32" name="Straight Connector 31"/>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34" name="Straight Connector 33"/>
          <p:cNvCxnSpPr/>
          <p:nvPr/>
        </p:nvCxnSpPr>
        <p:spPr>
          <a:xfrm>
            <a:off x="533400" y="1066800"/>
            <a:ext cx="8193213"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4102698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6422592" cy="369332"/>
          </a:xfrm>
          <a:prstGeom prst="rect">
            <a:avLst/>
          </a:prstGeom>
          <a:noFill/>
        </p:spPr>
        <p:txBody>
          <a:bodyPr wrap="none" rtlCol="0">
            <a:spAutoFit/>
          </a:bodyPr>
          <a:lstStyle/>
          <a:p>
            <a:r>
              <a:rPr lang="en-US" dirty="0" smtClean="0">
                <a:solidFill>
                  <a:schemeClr val="accent1">
                    <a:lumMod val="75000"/>
                  </a:schemeClr>
                </a:solidFill>
              </a:rPr>
              <a:t>Design Details:  RH Module-1 for CC </a:t>
            </a:r>
            <a:r>
              <a:rPr lang="en-US" dirty="0">
                <a:solidFill>
                  <a:schemeClr val="accent1">
                    <a:lumMod val="75000"/>
                  </a:schemeClr>
                </a:solidFill>
              </a:rPr>
              <a:t>Target – </a:t>
            </a:r>
            <a:r>
              <a:rPr lang="en-US" dirty="0" smtClean="0">
                <a:solidFill>
                  <a:schemeClr val="accent1">
                    <a:lumMod val="75000"/>
                  </a:schemeClr>
                </a:solidFill>
              </a:rPr>
              <a:t>Remove Coolant Lines</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40B96B1-7A7C-41F1-B49B-C55B9C9DD347}" type="slidenum">
              <a:rPr lang="en-US" smtClean="0"/>
              <a:pPr/>
              <a:t>18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3" y="920877"/>
            <a:ext cx="7157085" cy="5194553"/>
          </a:xfrm>
          <a:prstGeom prst="rect">
            <a:avLst/>
          </a:prstGeom>
        </p:spPr>
      </p:pic>
      <p:sp>
        <p:nvSpPr>
          <p:cNvPr id="8" name="TextBox 7"/>
          <p:cNvSpPr txBox="1"/>
          <p:nvPr/>
        </p:nvSpPr>
        <p:spPr>
          <a:xfrm>
            <a:off x="952500" y="2568753"/>
            <a:ext cx="838200" cy="276999"/>
          </a:xfrm>
          <a:prstGeom prst="rect">
            <a:avLst/>
          </a:prstGeom>
          <a:noFill/>
        </p:spPr>
        <p:txBody>
          <a:bodyPr wrap="square" rtlCol="0">
            <a:spAutoFit/>
          </a:bodyPr>
          <a:lstStyle/>
          <a:p>
            <a:r>
              <a:rPr lang="en-US" sz="1200" dirty="0">
                <a:solidFill>
                  <a:schemeClr val="bg1"/>
                </a:solidFill>
              </a:rPr>
              <a:t>C</a:t>
            </a:r>
            <a:r>
              <a:rPr lang="en-US" sz="1200" dirty="0" smtClean="0">
                <a:solidFill>
                  <a:schemeClr val="bg1"/>
                </a:solidFill>
              </a:rPr>
              <a:t>C Target</a:t>
            </a:r>
          </a:p>
        </p:txBody>
      </p:sp>
      <p:cxnSp>
        <p:nvCxnSpPr>
          <p:cNvPr id="9" name="Straight Arrow Connector 8"/>
          <p:cNvCxnSpPr/>
          <p:nvPr/>
        </p:nvCxnSpPr>
        <p:spPr>
          <a:xfrm flipH="1">
            <a:off x="1066802" y="2855338"/>
            <a:ext cx="47623" cy="126760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23047" y="2465742"/>
            <a:ext cx="1138688" cy="461665"/>
          </a:xfrm>
          <a:prstGeom prst="rect">
            <a:avLst/>
          </a:prstGeom>
          <a:noFill/>
        </p:spPr>
        <p:txBody>
          <a:bodyPr wrap="square" rtlCol="0">
            <a:spAutoFit/>
          </a:bodyPr>
          <a:lstStyle/>
          <a:p>
            <a:r>
              <a:rPr lang="en-US" sz="1200" dirty="0" smtClean="0">
                <a:solidFill>
                  <a:schemeClr val="bg1"/>
                </a:solidFill>
              </a:rPr>
              <a:t>Coolant supply &amp; return lines</a:t>
            </a:r>
          </a:p>
        </p:txBody>
      </p:sp>
      <p:sp>
        <p:nvSpPr>
          <p:cNvPr id="23" name="TextBox 22"/>
          <p:cNvSpPr txBox="1"/>
          <p:nvPr/>
        </p:nvSpPr>
        <p:spPr>
          <a:xfrm>
            <a:off x="4588562" y="4566418"/>
            <a:ext cx="2498037" cy="646331"/>
          </a:xfrm>
          <a:prstGeom prst="rect">
            <a:avLst/>
          </a:prstGeom>
          <a:noFill/>
        </p:spPr>
        <p:txBody>
          <a:bodyPr wrap="square" rtlCol="0">
            <a:spAutoFit/>
          </a:bodyPr>
          <a:lstStyle/>
          <a:p>
            <a:r>
              <a:rPr lang="en-US" sz="1200" dirty="0" smtClean="0">
                <a:solidFill>
                  <a:schemeClr val="bg1"/>
                </a:solidFill>
              </a:rPr>
              <a:t>Re-use table &amp; frame from the RC target RH system – module-2, just put new actuator mechanism on it </a:t>
            </a:r>
          </a:p>
        </p:txBody>
      </p:sp>
      <p:cxnSp>
        <p:nvCxnSpPr>
          <p:cNvPr id="24" name="Straight Arrow Connector 23"/>
          <p:cNvCxnSpPr/>
          <p:nvPr/>
        </p:nvCxnSpPr>
        <p:spPr>
          <a:xfrm flipH="1" flipV="1">
            <a:off x="4109793" y="4800600"/>
            <a:ext cx="513254" cy="17796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87856" y="3138784"/>
            <a:ext cx="1889143" cy="1200329"/>
          </a:xfrm>
          <a:prstGeom prst="rect">
            <a:avLst/>
          </a:prstGeom>
          <a:noFill/>
        </p:spPr>
        <p:txBody>
          <a:bodyPr wrap="square" rtlCol="0">
            <a:spAutoFit/>
          </a:bodyPr>
          <a:lstStyle/>
          <a:p>
            <a:r>
              <a:rPr lang="en-US" sz="1200" dirty="0" smtClean="0">
                <a:solidFill>
                  <a:schemeClr val="bg1"/>
                </a:solidFill>
              </a:rPr>
              <a:t>Module:</a:t>
            </a:r>
          </a:p>
          <a:p>
            <a:r>
              <a:rPr lang="en-US" sz="1200" dirty="0">
                <a:solidFill>
                  <a:schemeClr val="bg1"/>
                </a:solidFill>
              </a:rPr>
              <a:t>I</a:t>
            </a:r>
            <a:r>
              <a:rPr lang="en-US" sz="1200" dirty="0" smtClean="0">
                <a:solidFill>
                  <a:schemeClr val="bg1"/>
                </a:solidFill>
              </a:rPr>
              <a:t>n/out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Grip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Lift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2x Bolt driver </a:t>
            </a:r>
            <a:r>
              <a:rPr lang="en-US" sz="1200" dirty="0" err="1" smtClean="0">
                <a:solidFill>
                  <a:schemeClr val="bg1"/>
                </a:solidFill>
              </a:rPr>
              <a:t>gearmotors</a:t>
            </a:r>
            <a:endParaRPr lang="en-US" sz="1200" dirty="0" smtClean="0">
              <a:solidFill>
                <a:schemeClr val="bg1"/>
              </a:solidFill>
            </a:endParaRPr>
          </a:p>
          <a:p>
            <a:r>
              <a:rPr lang="en-US" sz="1200" dirty="0" smtClean="0">
                <a:solidFill>
                  <a:schemeClr val="bg1"/>
                </a:solidFill>
              </a:rPr>
              <a:t>Spring-loaded drive sockets</a:t>
            </a:r>
          </a:p>
        </p:txBody>
      </p:sp>
      <p:cxnSp>
        <p:nvCxnSpPr>
          <p:cNvPr id="39" name="Straight Arrow Connector 38"/>
          <p:cNvCxnSpPr/>
          <p:nvPr/>
        </p:nvCxnSpPr>
        <p:spPr>
          <a:xfrm flipH="1">
            <a:off x="3581400" y="3719088"/>
            <a:ext cx="1006456" cy="47191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19200" y="2971799"/>
            <a:ext cx="1555631" cy="276999"/>
          </a:xfrm>
          <a:prstGeom prst="rect">
            <a:avLst/>
          </a:prstGeom>
          <a:noFill/>
        </p:spPr>
        <p:txBody>
          <a:bodyPr wrap="square" rtlCol="0">
            <a:spAutoFit/>
          </a:bodyPr>
          <a:lstStyle/>
          <a:p>
            <a:r>
              <a:rPr lang="en-US" sz="1200" dirty="0" smtClean="0">
                <a:solidFill>
                  <a:schemeClr val="bg1"/>
                </a:solidFill>
              </a:rPr>
              <a:t>Window/target frame</a:t>
            </a:r>
          </a:p>
        </p:txBody>
      </p:sp>
      <p:cxnSp>
        <p:nvCxnSpPr>
          <p:cNvPr id="32" name="Straight Arrow Connector 31"/>
          <p:cNvCxnSpPr/>
          <p:nvPr/>
        </p:nvCxnSpPr>
        <p:spPr>
          <a:xfrm flipH="1">
            <a:off x="2422586" y="3248799"/>
            <a:ext cx="160307" cy="9803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95600" y="2696575"/>
            <a:ext cx="304800" cy="34409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1"/>
          </p:cNvCxnSpPr>
          <p:nvPr/>
        </p:nvCxnSpPr>
        <p:spPr>
          <a:xfrm flipH="1" flipV="1">
            <a:off x="3200400" y="2696574"/>
            <a:ext cx="1422647" cy="1"/>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5" name="Straight Connector 24"/>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cxnSp>
        <p:nvCxnSpPr>
          <p:cNvPr id="20" name="Straight Connector 19"/>
          <p:cNvCxnSpPr/>
          <p:nvPr/>
        </p:nvCxnSpPr>
        <p:spPr>
          <a:xfrm>
            <a:off x="4542549" y="989162"/>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42549" y="1676400"/>
            <a:ext cx="2848851"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19400" y="989162"/>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0801" y="1676400"/>
            <a:ext cx="228599" cy="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385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5338577" cy="369332"/>
          </a:xfrm>
          <a:prstGeom prst="rect">
            <a:avLst/>
          </a:prstGeom>
          <a:noFill/>
        </p:spPr>
        <p:txBody>
          <a:bodyPr wrap="none" rtlCol="0">
            <a:spAutoFit/>
          </a:bodyPr>
          <a:lstStyle/>
          <a:p>
            <a:r>
              <a:rPr lang="en-US" dirty="0" smtClean="0">
                <a:solidFill>
                  <a:schemeClr val="accent1">
                    <a:lumMod val="75000"/>
                  </a:schemeClr>
                </a:solidFill>
              </a:rPr>
              <a:t>Design Details:  RH Module-2 for CC </a:t>
            </a:r>
            <a:r>
              <a:rPr lang="en-US" dirty="0">
                <a:solidFill>
                  <a:schemeClr val="accent1">
                    <a:lumMod val="75000"/>
                  </a:schemeClr>
                </a:solidFill>
              </a:rPr>
              <a:t>Target – </a:t>
            </a:r>
            <a:r>
              <a:rPr lang="en-US" dirty="0" smtClean="0">
                <a:solidFill>
                  <a:schemeClr val="accent1">
                    <a:lumMod val="75000"/>
                  </a:schemeClr>
                </a:solidFill>
              </a:rPr>
              <a:t>Bolt Circle</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40B96B1-7A7C-41F1-B49B-C55B9C9DD347}" type="slidenum">
              <a:rPr lang="en-US" smtClean="0"/>
              <a:pPr/>
              <a:t>19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3" y="923791"/>
            <a:ext cx="7157085" cy="5188725"/>
          </a:xfrm>
          <a:prstGeom prst="rect">
            <a:avLst/>
          </a:prstGeom>
        </p:spPr>
      </p:pic>
      <p:sp>
        <p:nvSpPr>
          <p:cNvPr id="38" name="TextBox 37"/>
          <p:cNvSpPr txBox="1"/>
          <p:nvPr/>
        </p:nvSpPr>
        <p:spPr>
          <a:xfrm>
            <a:off x="4664418" y="3531093"/>
            <a:ext cx="2193582" cy="461665"/>
          </a:xfrm>
          <a:prstGeom prst="rect">
            <a:avLst/>
          </a:prstGeom>
          <a:noFill/>
        </p:spPr>
        <p:txBody>
          <a:bodyPr wrap="square" rtlCol="0">
            <a:spAutoFit/>
          </a:bodyPr>
          <a:lstStyle/>
          <a:p>
            <a:r>
              <a:rPr lang="en-US" sz="1200" dirty="0" smtClean="0">
                <a:solidFill>
                  <a:schemeClr val="bg1"/>
                </a:solidFill>
              </a:rPr>
              <a:t>Re-use module-1 as-is from the original RC target RH system</a:t>
            </a:r>
          </a:p>
        </p:txBody>
      </p:sp>
      <p:sp>
        <p:nvSpPr>
          <p:cNvPr id="29" name="TextBox 28"/>
          <p:cNvSpPr txBox="1"/>
          <p:nvPr/>
        </p:nvSpPr>
        <p:spPr>
          <a:xfrm>
            <a:off x="4664418" y="2453121"/>
            <a:ext cx="2193582" cy="646331"/>
          </a:xfrm>
          <a:prstGeom prst="rect">
            <a:avLst/>
          </a:prstGeom>
          <a:noFill/>
        </p:spPr>
        <p:txBody>
          <a:bodyPr wrap="square" rtlCol="0">
            <a:spAutoFit/>
          </a:bodyPr>
          <a:lstStyle/>
          <a:p>
            <a:r>
              <a:rPr lang="en-US" sz="1200" dirty="0" smtClean="0">
                <a:solidFill>
                  <a:schemeClr val="bg1"/>
                </a:solidFill>
              </a:rPr>
              <a:t>Coolant supply &amp; return lines have been removed and re-mounted up and out of the way</a:t>
            </a:r>
          </a:p>
        </p:txBody>
      </p:sp>
      <p:cxnSp>
        <p:nvCxnSpPr>
          <p:cNvPr id="32" name="Straight Arrow Connector 31"/>
          <p:cNvCxnSpPr/>
          <p:nvPr/>
        </p:nvCxnSpPr>
        <p:spPr>
          <a:xfrm flipH="1">
            <a:off x="2913338" y="2696575"/>
            <a:ext cx="287062" cy="27522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3200400" y="2696574"/>
            <a:ext cx="1422647" cy="1"/>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733800" y="3761926"/>
            <a:ext cx="930618" cy="35287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18" name="Straight Connector 17"/>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cxnSp>
        <p:nvCxnSpPr>
          <p:cNvPr id="14" name="Straight Connector 13"/>
          <p:cNvCxnSpPr/>
          <p:nvPr/>
        </p:nvCxnSpPr>
        <p:spPr>
          <a:xfrm>
            <a:off x="4542549" y="989163"/>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42549" y="1676401"/>
            <a:ext cx="2848851"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989163"/>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90801" y="1676401"/>
            <a:ext cx="228599" cy="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41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57201"/>
            <a:ext cx="7848600" cy="4216539"/>
          </a:xfrm>
          <a:prstGeom prst="rect">
            <a:avLst/>
          </a:prstGeom>
          <a:noFill/>
        </p:spPr>
        <p:txBody>
          <a:bodyPr wrap="square" rtlCol="0">
            <a:spAutoFit/>
          </a:bodyPr>
          <a:lstStyle/>
          <a:p>
            <a:r>
              <a:rPr lang="en-US" dirty="0" smtClean="0">
                <a:solidFill>
                  <a:schemeClr val="accent1">
                    <a:lumMod val="75000"/>
                  </a:schemeClr>
                </a:solidFill>
              </a:rPr>
              <a:t>Outline:</a:t>
            </a:r>
          </a:p>
          <a:p>
            <a:endParaRPr lang="en-US" dirty="0"/>
          </a:p>
          <a:p>
            <a:pPr marL="400050" indent="-400050">
              <a:buFont typeface="+mj-lt"/>
              <a:buAutoNum type="alphaUcPeriod"/>
            </a:pPr>
            <a:r>
              <a:rPr lang="en-US" dirty="0" smtClean="0"/>
              <a:t>Motivation for developing the overhead Remote Handling (RH) scheme</a:t>
            </a:r>
          </a:p>
          <a:p>
            <a:pPr marL="400050" indent="-400050">
              <a:buFont typeface="+mj-lt"/>
              <a:buAutoNum type="alphaUcPeriod"/>
            </a:pPr>
            <a:endParaRPr lang="en-US" sz="1000" dirty="0"/>
          </a:p>
          <a:p>
            <a:pPr marL="400050" indent="-400050">
              <a:buFont typeface="+mj-lt"/>
              <a:buAutoNum type="alphaUcPeriod"/>
            </a:pPr>
            <a:r>
              <a:rPr lang="en-US" dirty="0" smtClean="0"/>
              <a:t>Requirements, Assumptions, and </a:t>
            </a:r>
            <a:r>
              <a:rPr lang="en-US" dirty="0"/>
              <a:t>Design </a:t>
            </a:r>
            <a:r>
              <a:rPr lang="en-US" dirty="0" smtClean="0"/>
              <a:t>Constraint</a:t>
            </a:r>
            <a:r>
              <a:rPr lang="en-US" dirty="0"/>
              <a:t>s</a:t>
            </a:r>
            <a:endParaRPr lang="en-US" dirty="0" smtClean="0"/>
          </a:p>
          <a:p>
            <a:pPr marL="400050" indent="-400050">
              <a:buAutoNum type="alphaUcPeriod"/>
            </a:pPr>
            <a:endParaRPr lang="en-US" sz="1000" dirty="0" smtClean="0"/>
          </a:p>
          <a:p>
            <a:pPr marL="400050" indent="-400050">
              <a:buAutoNum type="alphaUcPeriod"/>
            </a:pPr>
            <a:r>
              <a:rPr lang="en-US" dirty="0" smtClean="0"/>
              <a:t>Basic layout of the </a:t>
            </a:r>
            <a:r>
              <a:rPr lang="en-US" dirty="0"/>
              <a:t>o</a:t>
            </a:r>
            <a:r>
              <a:rPr lang="en-US" dirty="0" smtClean="0"/>
              <a:t>verhead </a:t>
            </a:r>
            <a:r>
              <a:rPr lang="en-US" dirty="0"/>
              <a:t>b</a:t>
            </a:r>
            <a:r>
              <a:rPr lang="en-US" dirty="0" smtClean="0"/>
              <a:t>uilding and the RH System</a:t>
            </a:r>
          </a:p>
          <a:p>
            <a:pPr marL="400050" indent="-400050">
              <a:buAutoNum type="alphaUcPeriod"/>
            </a:pPr>
            <a:endParaRPr lang="en-US" sz="1000" dirty="0"/>
          </a:p>
          <a:p>
            <a:pPr marL="400050" indent="-400050">
              <a:buAutoNum type="alphaUcPeriod"/>
            </a:pPr>
            <a:r>
              <a:rPr lang="en-US" dirty="0" smtClean="0"/>
              <a:t>Sequence of Operation</a:t>
            </a:r>
            <a:endParaRPr lang="en-US" dirty="0"/>
          </a:p>
          <a:p>
            <a:pPr marL="400050" indent="-400050">
              <a:buAutoNum type="alphaUcPeriod"/>
            </a:pPr>
            <a:endParaRPr lang="en-US" sz="1000" dirty="0" smtClean="0"/>
          </a:p>
          <a:p>
            <a:pPr marL="400050" indent="-400050">
              <a:buAutoNum type="alphaUcPeriod"/>
            </a:pPr>
            <a:r>
              <a:rPr lang="en-US" dirty="0" smtClean="0"/>
              <a:t>Detailed look at the 3 RH modules and how they would work for the Radiation-Cooled (RC) target</a:t>
            </a:r>
          </a:p>
          <a:p>
            <a:pPr marL="400050" indent="-400050">
              <a:buAutoNum type="alphaUcPeriod"/>
            </a:pPr>
            <a:endParaRPr lang="en-US" sz="1000" dirty="0"/>
          </a:p>
          <a:p>
            <a:pPr marL="400050" indent="-400050">
              <a:buAutoNum type="alphaUcPeriod"/>
            </a:pPr>
            <a:r>
              <a:rPr lang="en-US" dirty="0" smtClean="0"/>
              <a:t>Proposed design for a Convection-Cooled (CC) target</a:t>
            </a:r>
          </a:p>
          <a:p>
            <a:pPr marL="400050" indent="-400050">
              <a:buAutoNum type="alphaUcPeriod"/>
            </a:pPr>
            <a:endParaRPr lang="en-US" sz="1000" dirty="0"/>
          </a:p>
          <a:p>
            <a:pPr marL="400050" indent="-400050">
              <a:buAutoNum type="alphaUcPeriod"/>
            </a:pPr>
            <a:r>
              <a:rPr lang="en-US" dirty="0" smtClean="0"/>
              <a:t>How the overhead RH system </a:t>
            </a:r>
            <a:r>
              <a:rPr lang="en-US" dirty="0"/>
              <a:t>w</a:t>
            </a:r>
            <a:r>
              <a:rPr lang="en-US" dirty="0" smtClean="0"/>
              <a:t>ould </a:t>
            </a:r>
            <a:r>
              <a:rPr lang="en-US" dirty="0"/>
              <a:t>a</a:t>
            </a:r>
            <a:r>
              <a:rPr lang="en-US" dirty="0" smtClean="0"/>
              <a:t>ccommodate the CC target</a:t>
            </a:r>
          </a:p>
          <a:p>
            <a:pPr marL="400050" indent="-400050">
              <a:buAutoNum type="alphaUcPeriod"/>
            </a:pPr>
            <a:endParaRPr lang="en-US" sz="1000" dirty="0"/>
          </a:p>
          <a:p>
            <a:pPr marL="400050" indent="-400050">
              <a:buAutoNum type="alphaUcPeriod"/>
            </a:pPr>
            <a:r>
              <a:rPr lang="en-US" dirty="0" smtClean="0"/>
              <a:t>Summary</a:t>
            </a:r>
          </a:p>
        </p:txBody>
      </p:sp>
      <p:sp>
        <p:nvSpPr>
          <p:cNvPr id="3" name="Slide Number Placeholder 2"/>
          <p:cNvSpPr>
            <a:spLocks noGrp="1"/>
          </p:cNvSpPr>
          <p:nvPr>
            <p:ph type="sldNum" sz="quarter" idx="12"/>
          </p:nvPr>
        </p:nvSpPr>
        <p:spPr/>
        <p:txBody>
          <a:bodyPr/>
          <a:lstStyle/>
          <a:p>
            <a:fld id="{240B96B1-7A7C-41F1-B49B-C55B9C9DD347}" type="slidenum">
              <a:rPr lang="en-US" smtClean="0"/>
              <a:pPr/>
              <a:t>2</a:t>
            </a:fld>
            <a:endParaRPr lang="en-US" dirty="0"/>
          </a:p>
        </p:txBody>
      </p:sp>
      <p:cxnSp>
        <p:nvCxnSpPr>
          <p:cNvPr id="9" name="Straight Connector 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Overhead Scheme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11" name="Straight Connector 10"/>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152436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457200"/>
            <a:ext cx="7356566" cy="369332"/>
          </a:xfrm>
          <a:prstGeom prst="rect">
            <a:avLst/>
          </a:prstGeom>
          <a:noFill/>
        </p:spPr>
        <p:txBody>
          <a:bodyPr wrap="none" rtlCol="0">
            <a:spAutoFit/>
          </a:bodyPr>
          <a:lstStyle/>
          <a:p>
            <a:r>
              <a:rPr lang="en-US" dirty="0" smtClean="0">
                <a:solidFill>
                  <a:schemeClr val="accent1">
                    <a:lumMod val="75000"/>
                  </a:schemeClr>
                </a:solidFill>
              </a:rPr>
              <a:t>Design Details:  RH </a:t>
            </a:r>
            <a:r>
              <a:rPr lang="en-US" dirty="0">
                <a:solidFill>
                  <a:schemeClr val="accent1">
                    <a:lumMod val="75000"/>
                  </a:schemeClr>
                </a:solidFill>
              </a:rPr>
              <a:t>Module-3 </a:t>
            </a:r>
            <a:r>
              <a:rPr lang="en-US" dirty="0" smtClean="0">
                <a:solidFill>
                  <a:schemeClr val="accent1">
                    <a:lumMod val="75000"/>
                  </a:schemeClr>
                </a:solidFill>
              </a:rPr>
              <a:t>for CC Target – Remove  Window/Target  Frame</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40B96B1-7A7C-41F1-B49B-C55B9C9DD347}" type="slidenum">
              <a:rPr lang="en-US" smtClean="0"/>
              <a:pPr/>
              <a:t>20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3" y="957040"/>
            <a:ext cx="7157085" cy="5122227"/>
          </a:xfrm>
          <a:prstGeom prst="rect">
            <a:avLst/>
          </a:prstGeom>
        </p:spPr>
      </p:pic>
      <p:sp>
        <p:nvSpPr>
          <p:cNvPr id="19" name="TextBox 18"/>
          <p:cNvSpPr txBox="1"/>
          <p:nvPr/>
        </p:nvSpPr>
        <p:spPr>
          <a:xfrm>
            <a:off x="3172364" y="1828800"/>
            <a:ext cx="2476500" cy="923330"/>
          </a:xfrm>
          <a:prstGeom prst="rect">
            <a:avLst/>
          </a:prstGeom>
          <a:solidFill>
            <a:schemeClr val="tx1"/>
          </a:solidFill>
        </p:spPr>
        <p:txBody>
          <a:bodyPr wrap="square" lIns="91440" tIns="0" rIns="91440" bIns="0" rtlCol="0">
            <a:spAutoFit/>
          </a:bodyPr>
          <a:lstStyle/>
          <a:p>
            <a:r>
              <a:rPr lang="en-US" sz="1200" dirty="0" smtClean="0">
                <a:solidFill>
                  <a:schemeClr val="bg1"/>
                </a:solidFill>
              </a:rPr>
              <a:t>Module:</a:t>
            </a:r>
          </a:p>
          <a:p>
            <a:r>
              <a:rPr lang="en-US" sz="1200" dirty="0">
                <a:solidFill>
                  <a:schemeClr val="bg1"/>
                </a:solidFill>
              </a:rPr>
              <a:t>I</a:t>
            </a:r>
            <a:r>
              <a:rPr lang="en-US" sz="1200" dirty="0" smtClean="0">
                <a:solidFill>
                  <a:schemeClr val="bg1"/>
                </a:solidFill>
              </a:rPr>
              <a:t>n/out motion (push/pull chain</a:t>
            </a:r>
          </a:p>
          <a:p>
            <a:r>
              <a:rPr lang="en-US" sz="1200" dirty="0">
                <a:solidFill>
                  <a:schemeClr val="bg1"/>
                </a:solidFill>
              </a:rPr>
              <a:t> </a:t>
            </a:r>
            <a:r>
              <a:rPr lang="en-US" sz="1200" dirty="0" smtClean="0">
                <a:solidFill>
                  <a:schemeClr val="bg1"/>
                </a:solidFill>
              </a:rPr>
              <a:t>   drive w/ </a:t>
            </a:r>
            <a:r>
              <a:rPr lang="en-US" sz="1200" dirty="0" err="1" smtClean="0">
                <a:solidFill>
                  <a:schemeClr val="bg1"/>
                </a:solidFill>
              </a:rPr>
              <a:t>pneum</a:t>
            </a:r>
            <a:r>
              <a:rPr lang="en-US" sz="1200" dirty="0" smtClean="0">
                <a:solidFill>
                  <a:schemeClr val="bg1"/>
                </a:solidFill>
              </a:rPr>
              <a:t> clutch)</a:t>
            </a:r>
          </a:p>
          <a:p>
            <a:r>
              <a:rPr lang="en-US" sz="1200" dirty="0" smtClean="0">
                <a:solidFill>
                  <a:schemeClr val="bg1"/>
                </a:solidFill>
              </a:rPr>
              <a:t>Grip motion (</a:t>
            </a:r>
            <a:r>
              <a:rPr lang="en-US" sz="1200" dirty="0" err="1" smtClean="0">
                <a:solidFill>
                  <a:schemeClr val="bg1"/>
                </a:solidFill>
              </a:rPr>
              <a:t>pneum</a:t>
            </a:r>
            <a:r>
              <a:rPr lang="en-US" sz="1200" dirty="0" smtClean="0">
                <a:solidFill>
                  <a:schemeClr val="bg1"/>
                </a:solidFill>
              </a:rPr>
              <a:t>)</a:t>
            </a:r>
          </a:p>
          <a:p>
            <a:r>
              <a:rPr lang="en-US" sz="1200" dirty="0" smtClean="0">
                <a:solidFill>
                  <a:schemeClr val="bg1"/>
                </a:solidFill>
              </a:rPr>
              <a:t>Secondary retract motion (</a:t>
            </a:r>
            <a:r>
              <a:rPr lang="en-US" sz="1200" dirty="0" err="1" smtClean="0">
                <a:solidFill>
                  <a:schemeClr val="bg1"/>
                </a:solidFill>
              </a:rPr>
              <a:t>pneum</a:t>
            </a:r>
            <a:r>
              <a:rPr lang="en-US" sz="1200" dirty="0" smtClean="0">
                <a:solidFill>
                  <a:schemeClr val="bg1"/>
                </a:solidFill>
              </a:rPr>
              <a:t>)</a:t>
            </a:r>
          </a:p>
        </p:txBody>
      </p:sp>
      <p:cxnSp>
        <p:nvCxnSpPr>
          <p:cNvPr id="20" name="Straight Arrow Connector 19"/>
          <p:cNvCxnSpPr/>
          <p:nvPr/>
        </p:nvCxnSpPr>
        <p:spPr>
          <a:xfrm>
            <a:off x="5334000" y="2809170"/>
            <a:ext cx="228600" cy="126753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0844" y="2532171"/>
            <a:ext cx="1905743" cy="553998"/>
          </a:xfrm>
          <a:prstGeom prst="rect">
            <a:avLst/>
          </a:prstGeom>
          <a:noFill/>
        </p:spPr>
        <p:txBody>
          <a:bodyPr wrap="square" lIns="0" tIns="0" rIns="0" bIns="0" rtlCol="0">
            <a:spAutoFit/>
          </a:bodyPr>
          <a:lstStyle/>
          <a:p>
            <a:r>
              <a:rPr lang="en-US" sz="1200" dirty="0" smtClean="0">
                <a:solidFill>
                  <a:schemeClr val="bg1"/>
                </a:solidFill>
              </a:rPr>
              <a:t>Window/target frame cask,   2” steel wall thickness with front &amp; rear doors (</a:t>
            </a:r>
            <a:r>
              <a:rPr lang="en-US" sz="1200" dirty="0" err="1" smtClean="0">
                <a:solidFill>
                  <a:schemeClr val="bg1"/>
                </a:solidFill>
              </a:rPr>
              <a:t>pneum</a:t>
            </a:r>
            <a:r>
              <a:rPr lang="en-US" sz="1200" dirty="0" smtClean="0">
                <a:solidFill>
                  <a:schemeClr val="bg1"/>
                </a:solidFill>
              </a:rPr>
              <a:t> lift)</a:t>
            </a:r>
          </a:p>
        </p:txBody>
      </p:sp>
      <p:cxnSp>
        <p:nvCxnSpPr>
          <p:cNvPr id="24" name="Straight Arrow Connector 23"/>
          <p:cNvCxnSpPr/>
          <p:nvPr/>
        </p:nvCxnSpPr>
        <p:spPr>
          <a:xfrm>
            <a:off x="2696587" y="3124200"/>
            <a:ext cx="351413"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297637" y="3790361"/>
            <a:ext cx="1402911" cy="1384995"/>
          </a:xfrm>
          <a:prstGeom prst="rect">
            <a:avLst/>
          </a:prstGeom>
          <a:solidFill>
            <a:schemeClr val="tx1"/>
          </a:solidFill>
        </p:spPr>
        <p:txBody>
          <a:bodyPr wrap="square" rtlCol="0">
            <a:spAutoFit/>
          </a:bodyPr>
          <a:lstStyle/>
          <a:p>
            <a:r>
              <a:rPr lang="en-US" sz="1200" dirty="0" smtClean="0">
                <a:solidFill>
                  <a:schemeClr val="bg1"/>
                </a:solidFill>
              </a:rPr>
              <a:t>Re-use table &amp; frame from the RC target RH system – module-3,  just put long cask and       new actuator mechanisms on it </a:t>
            </a:r>
          </a:p>
        </p:txBody>
      </p:sp>
      <p:cxnSp>
        <p:nvCxnSpPr>
          <p:cNvPr id="46" name="Straight Arrow Connector 45"/>
          <p:cNvCxnSpPr/>
          <p:nvPr/>
        </p:nvCxnSpPr>
        <p:spPr>
          <a:xfrm flipH="1" flipV="1">
            <a:off x="6074605" y="5175356"/>
            <a:ext cx="446063" cy="158644"/>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520668" y="5175357"/>
            <a:ext cx="184933" cy="158643"/>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2" name="Straight Connector 21"/>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cxnSp>
        <p:nvCxnSpPr>
          <p:cNvPr id="16" name="Straight Connector 15"/>
          <p:cNvCxnSpPr/>
          <p:nvPr/>
        </p:nvCxnSpPr>
        <p:spPr>
          <a:xfrm>
            <a:off x="6475562" y="989167"/>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75562" y="1676403"/>
            <a:ext cx="938842"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07179" y="989166"/>
            <a:ext cx="0" cy="687238"/>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78580" y="1676404"/>
            <a:ext cx="228599" cy="1"/>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375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57201"/>
            <a:ext cx="8001000" cy="5447645"/>
          </a:xfrm>
          <a:prstGeom prst="rect">
            <a:avLst/>
          </a:prstGeom>
          <a:noFill/>
        </p:spPr>
        <p:txBody>
          <a:bodyPr wrap="square" rtlCol="0">
            <a:spAutoFit/>
          </a:bodyPr>
          <a:lstStyle/>
          <a:p>
            <a:r>
              <a:rPr lang="en-US" dirty="0" smtClean="0">
                <a:solidFill>
                  <a:schemeClr val="accent1">
                    <a:lumMod val="75000"/>
                  </a:schemeClr>
                </a:solidFill>
              </a:rPr>
              <a:t>Summary:</a:t>
            </a:r>
          </a:p>
          <a:p>
            <a:endParaRPr lang="en-US" u="sng" dirty="0" smtClean="0"/>
          </a:p>
          <a:p>
            <a:r>
              <a:rPr lang="en-US" dirty="0" smtClean="0"/>
              <a:t>The Overhead RH Scheme:</a:t>
            </a:r>
          </a:p>
          <a:p>
            <a:endParaRPr lang="en-US" u="sng" dirty="0"/>
          </a:p>
          <a:p>
            <a:pPr marL="342900" indent="-342900">
              <a:buAutoNum type="arabicPeriod"/>
            </a:pPr>
            <a:r>
              <a:rPr lang="en-US" dirty="0"/>
              <a:t>F</a:t>
            </a:r>
            <a:r>
              <a:rPr lang="en-US" dirty="0" smtClean="0"/>
              <a:t>acilitates either the RC or CC target – now or later</a:t>
            </a:r>
          </a:p>
          <a:p>
            <a:pPr marL="342900" indent="-342900">
              <a:buAutoNum type="arabicPeriod"/>
            </a:pPr>
            <a:endParaRPr lang="en-US" sz="1000" dirty="0"/>
          </a:p>
          <a:p>
            <a:pPr marL="342900" indent="-342900">
              <a:buAutoNum type="arabicPeriod"/>
            </a:pPr>
            <a:r>
              <a:rPr lang="en-US" dirty="0" smtClean="0"/>
              <a:t>Would re-use much of the RH system if a RC </a:t>
            </a:r>
            <a:r>
              <a:rPr lang="en-US" dirty="0" smtClean="0">
                <a:sym typeface="Wingdings" panose="05000000000000000000" pitchFamily="2" charset="2"/>
              </a:rPr>
              <a:t>--&gt; CC change was made                      &gt; </a:t>
            </a:r>
            <a:r>
              <a:rPr lang="en-US" dirty="0" smtClean="0"/>
              <a:t>building </a:t>
            </a:r>
            <a:r>
              <a:rPr lang="en-US" dirty="0"/>
              <a:t>layout, 1 complete module, 2 other module bases, </a:t>
            </a:r>
            <a:r>
              <a:rPr lang="en-US" dirty="0" smtClean="0"/>
              <a:t>control system          &gt; proposed CC target design uses same mount as RC (thus interchangeable)</a:t>
            </a:r>
          </a:p>
          <a:p>
            <a:endParaRPr lang="en-US" sz="1000" dirty="0"/>
          </a:p>
          <a:p>
            <a:pPr marL="342900" indent="-342900">
              <a:buFont typeface="+mj-lt"/>
              <a:buAutoNum type="arabicPeriod" startAt="3"/>
            </a:pPr>
            <a:r>
              <a:rPr lang="en-US" dirty="0" smtClean="0"/>
              <a:t>Utilizes an overhead gantry crane, similar to other RH systems at FNAL</a:t>
            </a:r>
          </a:p>
          <a:p>
            <a:endParaRPr lang="en-US" sz="1000" dirty="0"/>
          </a:p>
          <a:p>
            <a:pPr marL="342900" indent="-342900">
              <a:buFont typeface="+mj-lt"/>
              <a:buAutoNum type="arabicPeriod" startAt="4"/>
            </a:pPr>
            <a:r>
              <a:rPr lang="en-US" dirty="0"/>
              <a:t>U</a:t>
            </a:r>
            <a:r>
              <a:rPr lang="en-US" dirty="0" smtClean="0"/>
              <a:t>tilizes 3 modules, each with simple motions – thus should have good reliability</a:t>
            </a:r>
          </a:p>
          <a:p>
            <a:pPr marL="342900" indent="-342900">
              <a:buFont typeface="+mj-lt"/>
              <a:buAutoNum type="arabicPeriod" startAt="4"/>
            </a:pPr>
            <a:endParaRPr lang="en-US" sz="1000" dirty="0"/>
          </a:p>
          <a:p>
            <a:pPr marL="342900" indent="-342900">
              <a:buFont typeface="+mj-lt"/>
              <a:buAutoNum type="arabicPeriod" startAt="4"/>
            </a:pPr>
            <a:r>
              <a:rPr lang="en-US" dirty="0" smtClean="0"/>
              <a:t>Locates on a structure tied directly to the PS, above the floor</a:t>
            </a:r>
          </a:p>
          <a:p>
            <a:pPr marL="342900" indent="-342900">
              <a:buFont typeface="+mj-lt"/>
              <a:buAutoNum type="arabicPeriod" startAt="4"/>
            </a:pPr>
            <a:endParaRPr lang="en-US" sz="1000" dirty="0"/>
          </a:p>
          <a:p>
            <a:pPr marL="342900" indent="-342900">
              <a:buFont typeface="+mj-lt"/>
              <a:buAutoNum type="arabicPeriod" startAt="4"/>
            </a:pPr>
            <a:r>
              <a:rPr lang="en-US" dirty="0" smtClean="0"/>
              <a:t>Utilizes a non-telescoping arm to reach the RC target with a single in/out motion</a:t>
            </a:r>
          </a:p>
          <a:p>
            <a:pPr marL="342900" indent="-342900">
              <a:buAutoNum type="arabicPeriod" startAt="4"/>
            </a:pPr>
            <a:endParaRPr lang="en-US" sz="1000" dirty="0"/>
          </a:p>
          <a:p>
            <a:pPr marL="342900" indent="-342900">
              <a:buFontTx/>
              <a:buAutoNum type="arabicPeriod" startAt="4"/>
            </a:pPr>
            <a:r>
              <a:rPr lang="en-US" dirty="0"/>
              <a:t>Minimizes contamination risk by pulling straight back into the </a:t>
            </a:r>
            <a:r>
              <a:rPr lang="en-US" dirty="0" smtClean="0"/>
              <a:t>casks</a:t>
            </a:r>
          </a:p>
          <a:p>
            <a:pPr marL="342900" indent="-342900">
              <a:buAutoNum type="arabicPeriod" startAt="4"/>
            </a:pPr>
            <a:endParaRPr lang="en-US" sz="1000" dirty="0"/>
          </a:p>
          <a:p>
            <a:pPr marL="342900" indent="-342900">
              <a:buAutoNum type="arabicPeriod" startAt="4"/>
            </a:pPr>
            <a:r>
              <a:rPr lang="en-US" dirty="0" smtClean="0"/>
              <a:t>Provides future flexibility - can add new module(s) as needed for whatever task  &gt; proton beam exit window, extinction monitor window, other tasks TBD ?</a:t>
            </a:r>
          </a:p>
        </p:txBody>
      </p:sp>
      <p:sp>
        <p:nvSpPr>
          <p:cNvPr id="3" name="Slide Number Placeholder 2"/>
          <p:cNvSpPr>
            <a:spLocks noGrp="1"/>
          </p:cNvSpPr>
          <p:nvPr>
            <p:ph type="sldNum" sz="quarter" idx="12"/>
          </p:nvPr>
        </p:nvSpPr>
        <p:spPr/>
        <p:txBody>
          <a:bodyPr/>
          <a:lstStyle/>
          <a:p>
            <a:fld id="{240B96B1-7A7C-41F1-B49B-C55B9C9DD347}" type="slidenum">
              <a:rPr lang="en-US" smtClean="0"/>
              <a:pPr/>
              <a:t>21</a:t>
            </a:fld>
            <a:endParaRPr lang="en-US"/>
          </a:p>
        </p:txBody>
      </p:sp>
      <p:cxnSp>
        <p:nvCxnSpPr>
          <p:cNvPr id="8" name="Straight Connector 7"/>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11" name="Straight Connector 10"/>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161352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57201"/>
            <a:ext cx="7848600" cy="923330"/>
          </a:xfrm>
          <a:prstGeom prst="rect">
            <a:avLst/>
          </a:prstGeom>
          <a:noFill/>
        </p:spPr>
        <p:txBody>
          <a:bodyPr wrap="square" rtlCol="0">
            <a:spAutoFit/>
          </a:bodyPr>
          <a:lstStyle/>
          <a:p>
            <a:r>
              <a:rPr lang="en-US" dirty="0" smtClean="0">
                <a:solidFill>
                  <a:schemeClr val="accent1">
                    <a:lumMod val="75000"/>
                  </a:schemeClr>
                </a:solidFill>
              </a:rPr>
              <a:t>End of Main Presentation</a:t>
            </a:r>
          </a:p>
          <a:p>
            <a:endParaRPr lang="en-US" u="sng" dirty="0"/>
          </a:p>
          <a:p>
            <a:r>
              <a:rPr lang="en-US" dirty="0" smtClean="0"/>
              <a:t>Back-up Slides Following . . .</a:t>
            </a:r>
          </a:p>
        </p:txBody>
      </p:sp>
      <p:sp>
        <p:nvSpPr>
          <p:cNvPr id="3" name="Slide Number Placeholder 2"/>
          <p:cNvSpPr>
            <a:spLocks noGrp="1"/>
          </p:cNvSpPr>
          <p:nvPr>
            <p:ph type="sldNum" sz="quarter" idx="12"/>
          </p:nvPr>
        </p:nvSpPr>
        <p:spPr/>
        <p:txBody>
          <a:bodyPr/>
          <a:lstStyle/>
          <a:p>
            <a:fld id="{240B96B1-7A7C-41F1-B49B-C55B9C9DD347}" type="slidenum">
              <a:rPr lang="en-US" smtClean="0"/>
              <a:pPr/>
              <a:t>22</a:t>
            </a:fld>
            <a:endParaRPr lang="en-US"/>
          </a:p>
        </p:txBody>
      </p:sp>
      <p:cxnSp>
        <p:nvCxnSpPr>
          <p:cNvPr id="8" name="Straight Connector 7"/>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11" name="Straight Connector 10"/>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86675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t="22326" b="23442"/>
          <a:stretch>
            <a:fillRect/>
          </a:stretch>
        </p:blipFill>
        <p:spPr bwMode="auto">
          <a:xfrm>
            <a:off x="533400" y="990600"/>
            <a:ext cx="8160898" cy="2162542"/>
          </a:xfrm>
          <a:prstGeom prst="rect">
            <a:avLst/>
          </a:prstGeom>
          <a:noFill/>
        </p:spPr>
      </p:pic>
      <p:sp>
        <p:nvSpPr>
          <p:cNvPr id="17" name="TextBox 16"/>
          <p:cNvSpPr txBox="1"/>
          <p:nvPr/>
        </p:nvSpPr>
        <p:spPr>
          <a:xfrm>
            <a:off x="457200" y="457200"/>
            <a:ext cx="4789516" cy="369332"/>
          </a:xfrm>
          <a:prstGeom prst="rect">
            <a:avLst/>
          </a:prstGeom>
          <a:noFill/>
        </p:spPr>
        <p:txBody>
          <a:bodyPr wrap="none" rtlCol="0">
            <a:spAutoFit/>
          </a:bodyPr>
          <a:lstStyle/>
          <a:p>
            <a:r>
              <a:rPr lang="en-US" dirty="0" smtClean="0"/>
              <a:t>Proposed Design Details for CC target :  Overview</a:t>
            </a:r>
            <a:endParaRPr lang="en-US" dirty="0"/>
          </a:p>
        </p:txBody>
      </p:sp>
      <p:pic>
        <p:nvPicPr>
          <p:cNvPr id="12" name="Picture 11" descr="cctarget-3.jpg"/>
          <p:cNvPicPr>
            <a:picLocks noChangeAspect="1"/>
          </p:cNvPicPr>
          <p:nvPr/>
        </p:nvPicPr>
        <p:blipFill>
          <a:blip r:embed="rId4" cstate="print"/>
          <a:srcRect l="24793" r="4298"/>
          <a:stretch>
            <a:fillRect/>
          </a:stretch>
        </p:blipFill>
        <p:spPr>
          <a:xfrm>
            <a:off x="533400" y="3352800"/>
            <a:ext cx="3922931" cy="2696909"/>
          </a:xfrm>
          <a:prstGeom prst="rect">
            <a:avLst/>
          </a:prstGeom>
        </p:spPr>
      </p:pic>
      <p:pic>
        <p:nvPicPr>
          <p:cNvPr id="13" name="Picture 12" descr="cctarget-1.jpg"/>
          <p:cNvPicPr>
            <a:picLocks noChangeAspect="1"/>
          </p:cNvPicPr>
          <p:nvPr/>
        </p:nvPicPr>
        <p:blipFill>
          <a:blip r:embed="rId5" cstate="print"/>
          <a:srcRect l="13223" r="13223"/>
          <a:stretch>
            <a:fillRect/>
          </a:stretch>
        </p:blipFill>
        <p:spPr>
          <a:xfrm>
            <a:off x="4648200" y="3352800"/>
            <a:ext cx="4068893" cy="2700052"/>
          </a:xfrm>
          <a:prstGeom prst="rect">
            <a:avLst/>
          </a:prstGeom>
        </p:spPr>
      </p:pic>
      <p:sp>
        <p:nvSpPr>
          <p:cNvPr id="10" name="TextBox 9"/>
          <p:cNvSpPr txBox="1"/>
          <p:nvPr/>
        </p:nvSpPr>
        <p:spPr>
          <a:xfrm>
            <a:off x="3200400" y="3429000"/>
            <a:ext cx="1253164" cy="2123658"/>
          </a:xfrm>
          <a:prstGeom prst="rect">
            <a:avLst/>
          </a:prstGeom>
          <a:solidFill>
            <a:schemeClr val="tx1"/>
          </a:solidFill>
        </p:spPr>
        <p:txBody>
          <a:bodyPr wrap="none" rtlCol="0">
            <a:spAutoFit/>
          </a:bodyPr>
          <a:lstStyle/>
          <a:p>
            <a:r>
              <a:rPr lang="en-US" sz="1200" u="sng" dirty="0" smtClean="0">
                <a:solidFill>
                  <a:schemeClr val="bg1"/>
                </a:solidFill>
                <a:uFill>
                  <a:solidFill>
                    <a:schemeClr val="bg1"/>
                  </a:solidFill>
                </a:uFill>
              </a:rPr>
              <a:t>Bicycle wheel:</a:t>
            </a:r>
          </a:p>
          <a:p>
            <a:r>
              <a:rPr lang="en-US" sz="1200" dirty="0" smtClean="0">
                <a:solidFill>
                  <a:schemeClr val="bg1"/>
                </a:solidFill>
              </a:rPr>
              <a:t>Hollow spokes</a:t>
            </a:r>
          </a:p>
          <a:p>
            <a:r>
              <a:rPr lang="en-US" sz="1200" dirty="0" smtClean="0">
                <a:solidFill>
                  <a:schemeClr val="bg1"/>
                </a:solidFill>
              </a:rPr>
              <a:t>Adjustable spoke</a:t>
            </a:r>
          </a:p>
          <a:p>
            <a:r>
              <a:rPr lang="en-US" sz="1200" dirty="0" smtClean="0">
                <a:solidFill>
                  <a:schemeClr val="bg1"/>
                </a:solidFill>
              </a:rPr>
              <a:t>   tension springs</a:t>
            </a:r>
          </a:p>
          <a:p>
            <a:r>
              <a:rPr lang="en-US" sz="1200" dirty="0" smtClean="0">
                <a:solidFill>
                  <a:schemeClr val="bg1"/>
                </a:solidFill>
              </a:rPr>
              <a:t>Interfaces to</a:t>
            </a:r>
          </a:p>
          <a:p>
            <a:r>
              <a:rPr lang="en-US" sz="1200" dirty="0" smtClean="0">
                <a:solidFill>
                  <a:schemeClr val="bg1"/>
                </a:solidFill>
              </a:rPr>
              <a:t>   existing HRS</a:t>
            </a:r>
          </a:p>
          <a:p>
            <a:r>
              <a:rPr lang="en-US" sz="1200" dirty="0" smtClean="0">
                <a:solidFill>
                  <a:schemeClr val="bg1"/>
                </a:solidFill>
              </a:rPr>
              <a:t>   mount features</a:t>
            </a:r>
          </a:p>
          <a:p>
            <a:r>
              <a:rPr lang="en-US" sz="1200" dirty="0" smtClean="0">
                <a:solidFill>
                  <a:schemeClr val="bg1"/>
                </a:solidFill>
              </a:rPr>
              <a:t>   for location</a:t>
            </a:r>
          </a:p>
          <a:p>
            <a:r>
              <a:rPr lang="en-US" sz="1200" dirty="0" smtClean="0">
                <a:solidFill>
                  <a:schemeClr val="bg1"/>
                </a:solidFill>
              </a:rPr>
              <a:t>Interchangeable</a:t>
            </a:r>
          </a:p>
          <a:p>
            <a:r>
              <a:rPr lang="en-US" sz="1200" dirty="0" smtClean="0">
                <a:solidFill>
                  <a:schemeClr val="bg1"/>
                </a:solidFill>
              </a:rPr>
              <a:t>   with current</a:t>
            </a:r>
          </a:p>
          <a:p>
            <a:r>
              <a:rPr lang="en-US" sz="1200" dirty="0" smtClean="0">
                <a:solidFill>
                  <a:schemeClr val="bg1"/>
                </a:solidFill>
              </a:rPr>
              <a:t>   RC target</a:t>
            </a:r>
          </a:p>
        </p:txBody>
      </p:sp>
      <p:cxnSp>
        <p:nvCxnSpPr>
          <p:cNvPr id="16" name="Straight Arrow Connector 15"/>
          <p:cNvCxnSpPr/>
          <p:nvPr/>
        </p:nvCxnSpPr>
        <p:spPr>
          <a:xfrm flipH="1">
            <a:off x="2286000" y="3505200"/>
            <a:ext cx="533400" cy="838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819400" y="3505200"/>
            <a:ext cx="381000" cy="762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67000" y="1066800"/>
            <a:ext cx="4267200" cy="276999"/>
          </a:xfrm>
          <a:prstGeom prst="rect">
            <a:avLst/>
          </a:prstGeom>
          <a:solidFill>
            <a:schemeClr val="tx1"/>
          </a:solidFill>
        </p:spPr>
        <p:txBody>
          <a:bodyPr wrap="square" rtlCol="0">
            <a:spAutoFit/>
          </a:bodyPr>
          <a:lstStyle/>
          <a:p>
            <a:r>
              <a:rPr lang="en-US" sz="1200" dirty="0" smtClean="0">
                <a:solidFill>
                  <a:schemeClr val="bg1"/>
                </a:solidFill>
              </a:rPr>
              <a:t>Horizontal tubes stepped outward from 7.5” radius to 9.5” radius</a:t>
            </a:r>
          </a:p>
        </p:txBody>
      </p:sp>
      <p:cxnSp>
        <p:nvCxnSpPr>
          <p:cNvPr id="20" name="Straight Arrow Connector 19"/>
          <p:cNvCxnSpPr/>
          <p:nvPr/>
        </p:nvCxnSpPr>
        <p:spPr>
          <a:xfrm>
            <a:off x="2362200" y="1219200"/>
            <a:ext cx="76200" cy="2286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362200" y="1219200"/>
            <a:ext cx="3048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67600" y="3429000"/>
            <a:ext cx="1213794" cy="2308324"/>
          </a:xfrm>
          <a:prstGeom prst="rect">
            <a:avLst/>
          </a:prstGeom>
          <a:solidFill>
            <a:schemeClr val="tx1"/>
          </a:solidFill>
        </p:spPr>
        <p:txBody>
          <a:bodyPr wrap="none" rtlCol="0">
            <a:spAutoFit/>
          </a:bodyPr>
          <a:lstStyle/>
          <a:p>
            <a:r>
              <a:rPr lang="en-US" sz="1200" u="sng" dirty="0" smtClean="0">
                <a:solidFill>
                  <a:schemeClr val="bg1"/>
                </a:solidFill>
                <a:uFill>
                  <a:solidFill>
                    <a:schemeClr val="bg1"/>
                  </a:solidFill>
                </a:uFill>
              </a:rPr>
              <a:t>Window:</a:t>
            </a:r>
          </a:p>
          <a:p>
            <a:r>
              <a:rPr lang="en-US" sz="1200" dirty="0" smtClean="0">
                <a:solidFill>
                  <a:schemeClr val="bg1"/>
                </a:solidFill>
              </a:rPr>
              <a:t>Has grip handles</a:t>
            </a:r>
          </a:p>
          <a:p>
            <a:r>
              <a:rPr lang="en-US" sz="1200" dirty="0" err="1" smtClean="0">
                <a:solidFill>
                  <a:schemeClr val="bg1"/>
                </a:solidFill>
              </a:rPr>
              <a:t>Manifolding</a:t>
            </a:r>
            <a:r>
              <a:rPr lang="en-US" sz="1200" dirty="0" smtClean="0">
                <a:solidFill>
                  <a:schemeClr val="bg1"/>
                </a:solidFill>
              </a:rPr>
              <a:t> for</a:t>
            </a:r>
          </a:p>
          <a:p>
            <a:r>
              <a:rPr lang="en-US" sz="1200" dirty="0" smtClean="0">
                <a:solidFill>
                  <a:schemeClr val="bg1"/>
                </a:solidFill>
              </a:rPr>
              <a:t>   coolant supply</a:t>
            </a:r>
          </a:p>
          <a:p>
            <a:r>
              <a:rPr lang="en-US" sz="1200" dirty="0" smtClean="0">
                <a:solidFill>
                  <a:schemeClr val="bg1"/>
                </a:solidFill>
              </a:rPr>
              <a:t>   &amp; return lines</a:t>
            </a:r>
          </a:p>
          <a:p>
            <a:r>
              <a:rPr lang="en-US" sz="1200" dirty="0" smtClean="0">
                <a:solidFill>
                  <a:schemeClr val="bg1"/>
                </a:solidFill>
              </a:rPr>
              <a:t>Interfaces to</a:t>
            </a:r>
          </a:p>
          <a:p>
            <a:r>
              <a:rPr lang="en-US" sz="1200" dirty="0" smtClean="0">
                <a:solidFill>
                  <a:schemeClr val="bg1"/>
                </a:solidFill>
              </a:rPr>
              <a:t>   coolant line</a:t>
            </a:r>
          </a:p>
          <a:p>
            <a:r>
              <a:rPr lang="en-US" sz="1200" dirty="0" smtClean="0">
                <a:solidFill>
                  <a:schemeClr val="bg1"/>
                </a:solidFill>
              </a:rPr>
              <a:t>   connection</a:t>
            </a:r>
          </a:p>
          <a:p>
            <a:r>
              <a:rPr lang="en-US" sz="1200" dirty="0" smtClean="0">
                <a:solidFill>
                  <a:schemeClr val="bg1"/>
                </a:solidFill>
              </a:rPr>
              <a:t>   block</a:t>
            </a:r>
          </a:p>
          <a:p>
            <a:r>
              <a:rPr lang="en-US" sz="1200" dirty="0" smtClean="0">
                <a:solidFill>
                  <a:schemeClr val="bg1"/>
                </a:solidFill>
              </a:rPr>
              <a:t>Interchangeable</a:t>
            </a:r>
          </a:p>
          <a:p>
            <a:r>
              <a:rPr lang="en-US" sz="1200" dirty="0" smtClean="0">
                <a:solidFill>
                  <a:schemeClr val="bg1"/>
                </a:solidFill>
              </a:rPr>
              <a:t>   with current</a:t>
            </a:r>
          </a:p>
          <a:p>
            <a:r>
              <a:rPr lang="en-US" sz="1200" dirty="0" smtClean="0">
                <a:solidFill>
                  <a:schemeClr val="bg1"/>
                </a:solidFill>
              </a:rPr>
              <a:t>   window</a:t>
            </a:r>
          </a:p>
        </p:txBody>
      </p:sp>
      <p:cxnSp>
        <p:nvCxnSpPr>
          <p:cNvPr id="40" name="Straight Arrow Connector 39"/>
          <p:cNvCxnSpPr/>
          <p:nvPr/>
        </p:nvCxnSpPr>
        <p:spPr>
          <a:xfrm flipH="1">
            <a:off x="7010400" y="3581400"/>
            <a:ext cx="457200" cy="2286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5" name="Straight Connector 24"/>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23</a:t>
            </a:fld>
            <a:endParaRPr lang="en-US"/>
          </a:p>
        </p:txBody>
      </p:sp>
    </p:spTree>
    <p:extLst>
      <p:ext uri="{BB962C8B-B14F-4D97-AF65-F5344CB8AC3E}">
        <p14:creationId xmlns:p14="http://schemas.microsoft.com/office/powerpoint/2010/main" val="1571807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r="21818"/>
          <a:stretch>
            <a:fillRect/>
          </a:stretch>
        </p:blipFill>
        <p:spPr bwMode="auto">
          <a:xfrm>
            <a:off x="533400" y="990600"/>
            <a:ext cx="8125723" cy="5072825"/>
          </a:xfrm>
          <a:prstGeom prst="rect">
            <a:avLst/>
          </a:prstGeom>
          <a:noFill/>
        </p:spPr>
      </p:pic>
      <p:sp>
        <p:nvSpPr>
          <p:cNvPr id="17" name="TextBox 16"/>
          <p:cNvSpPr txBox="1"/>
          <p:nvPr/>
        </p:nvSpPr>
        <p:spPr>
          <a:xfrm>
            <a:off x="457200" y="457200"/>
            <a:ext cx="6490559" cy="369332"/>
          </a:xfrm>
          <a:prstGeom prst="rect">
            <a:avLst/>
          </a:prstGeom>
          <a:noFill/>
        </p:spPr>
        <p:txBody>
          <a:bodyPr wrap="none" rtlCol="0">
            <a:spAutoFit/>
          </a:bodyPr>
          <a:lstStyle/>
          <a:p>
            <a:r>
              <a:rPr lang="en-US" dirty="0" smtClean="0"/>
              <a:t>Proposed Design Details for CC target :  Window and skeleton frame</a:t>
            </a:r>
            <a:endParaRPr lang="en-US" dirty="0"/>
          </a:p>
        </p:txBody>
      </p:sp>
      <p:sp>
        <p:nvSpPr>
          <p:cNvPr id="13" name="TextBox 12"/>
          <p:cNvSpPr txBox="1"/>
          <p:nvPr/>
        </p:nvSpPr>
        <p:spPr>
          <a:xfrm>
            <a:off x="609600" y="1143000"/>
            <a:ext cx="2179315" cy="276999"/>
          </a:xfrm>
          <a:prstGeom prst="rect">
            <a:avLst/>
          </a:prstGeom>
          <a:solidFill>
            <a:schemeClr val="tx1"/>
          </a:solidFill>
        </p:spPr>
        <p:txBody>
          <a:bodyPr wrap="none" rtlCol="0">
            <a:spAutoFit/>
          </a:bodyPr>
          <a:lstStyle/>
          <a:p>
            <a:pPr algn="r"/>
            <a:r>
              <a:rPr lang="en-US" sz="1200" dirty="0" smtClean="0">
                <a:solidFill>
                  <a:schemeClr val="bg1"/>
                </a:solidFill>
              </a:rPr>
              <a:t>Coolant supply connection port</a:t>
            </a:r>
          </a:p>
        </p:txBody>
      </p:sp>
      <p:cxnSp>
        <p:nvCxnSpPr>
          <p:cNvPr id="14" name="Straight Arrow Connector 13"/>
          <p:cNvCxnSpPr>
            <a:stCxn id="13" idx="3"/>
          </p:cNvCxnSpPr>
          <p:nvPr/>
        </p:nvCxnSpPr>
        <p:spPr>
          <a:xfrm>
            <a:off x="2788915" y="1281500"/>
            <a:ext cx="1706885" cy="3949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2200" y="1143000"/>
            <a:ext cx="2133600" cy="276999"/>
          </a:xfrm>
          <a:prstGeom prst="rect">
            <a:avLst/>
          </a:prstGeom>
          <a:solidFill>
            <a:schemeClr val="tx1"/>
          </a:solidFill>
        </p:spPr>
        <p:txBody>
          <a:bodyPr wrap="square" rtlCol="0">
            <a:spAutoFit/>
          </a:bodyPr>
          <a:lstStyle/>
          <a:p>
            <a:r>
              <a:rPr lang="en-US" sz="1200" dirty="0" smtClean="0">
                <a:solidFill>
                  <a:schemeClr val="bg1"/>
                </a:solidFill>
              </a:rPr>
              <a:t>Coolant return connection port</a:t>
            </a:r>
          </a:p>
        </p:txBody>
      </p:sp>
      <p:cxnSp>
        <p:nvCxnSpPr>
          <p:cNvPr id="18" name="Straight Arrow Connector 17"/>
          <p:cNvCxnSpPr>
            <a:stCxn id="15" idx="1"/>
          </p:cNvCxnSpPr>
          <p:nvPr/>
        </p:nvCxnSpPr>
        <p:spPr>
          <a:xfrm flipH="1">
            <a:off x="5257800" y="1281500"/>
            <a:ext cx="914400" cy="4711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33600" y="2209800"/>
            <a:ext cx="1524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72200" y="1447800"/>
            <a:ext cx="2438400" cy="276999"/>
          </a:xfrm>
          <a:prstGeom prst="rect">
            <a:avLst/>
          </a:prstGeom>
          <a:solidFill>
            <a:schemeClr val="tx1"/>
          </a:solidFill>
        </p:spPr>
        <p:txBody>
          <a:bodyPr wrap="square" rtlCol="0">
            <a:spAutoFit/>
          </a:bodyPr>
          <a:lstStyle/>
          <a:p>
            <a:r>
              <a:rPr lang="en-US" sz="1200" dirty="0" smtClean="0">
                <a:solidFill>
                  <a:schemeClr val="bg1"/>
                </a:solidFill>
              </a:rPr>
              <a:t>Dovetail shaped upper grip handles</a:t>
            </a:r>
          </a:p>
        </p:txBody>
      </p:sp>
      <p:cxnSp>
        <p:nvCxnSpPr>
          <p:cNvPr id="31" name="Straight Arrow Connector 30"/>
          <p:cNvCxnSpPr>
            <a:stCxn id="30" idx="1"/>
          </p:cNvCxnSpPr>
          <p:nvPr/>
        </p:nvCxnSpPr>
        <p:spPr>
          <a:xfrm flipH="1">
            <a:off x="5486400" y="1586300"/>
            <a:ext cx="685800" cy="3187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72200" y="5638800"/>
            <a:ext cx="2438400" cy="276999"/>
          </a:xfrm>
          <a:prstGeom prst="rect">
            <a:avLst/>
          </a:prstGeom>
          <a:solidFill>
            <a:schemeClr val="tx1"/>
          </a:solidFill>
        </p:spPr>
        <p:txBody>
          <a:bodyPr wrap="square" rtlCol="0">
            <a:spAutoFit/>
          </a:bodyPr>
          <a:lstStyle/>
          <a:p>
            <a:r>
              <a:rPr lang="en-US" sz="1200" dirty="0" smtClean="0">
                <a:solidFill>
                  <a:schemeClr val="bg1"/>
                </a:solidFill>
              </a:rPr>
              <a:t>Dovetail shaped lower grip handles</a:t>
            </a:r>
          </a:p>
        </p:txBody>
      </p:sp>
      <p:cxnSp>
        <p:nvCxnSpPr>
          <p:cNvPr id="35" name="Straight Arrow Connector 34"/>
          <p:cNvCxnSpPr/>
          <p:nvPr/>
        </p:nvCxnSpPr>
        <p:spPr>
          <a:xfrm flipH="1">
            <a:off x="5486400" y="5105400"/>
            <a:ext cx="228600" cy="76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9600" y="1600200"/>
            <a:ext cx="1526700" cy="830997"/>
          </a:xfrm>
          <a:prstGeom prst="rect">
            <a:avLst/>
          </a:prstGeom>
          <a:solidFill>
            <a:schemeClr val="tx1"/>
          </a:solidFill>
        </p:spPr>
        <p:txBody>
          <a:bodyPr wrap="none" rtlCol="0">
            <a:spAutoFit/>
          </a:bodyPr>
          <a:lstStyle/>
          <a:p>
            <a:pPr algn="r"/>
            <a:r>
              <a:rPr lang="en-US" sz="1200" dirty="0" smtClean="0">
                <a:solidFill>
                  <a:schemeClr val="bg1"/>
                </a:solidFill>
              </a:rPr>
              <a:t>6x horizontal tubes:</a:t>
            </a:r>
          </a:p>
          <a:p>
            <a:pPr algn="r"/>
            <a:r>
              <a:rPr lang="en-US" sz="1200" dirty="0" smtClean="0">
                <a:solidFill>
                  <a:schemeClr val="bg1"/>
                </a:solidFill>
              </a:rPr>
              <a:t>.250” OD x .210” ID</a:t>
            </a:r>
          </a:p>
          <a:p>
            <a:pPr algn="r"/>
            <a:r>
              <a:rPr lang="en-US" sz="1200" dirty="0" smtClean="0">
                <a:solidFill>
                  <a:schemeClr val="bg1"/>
                </a:solidFill>
              </a:rPr>
              <a:t>(.020” wall, stainless)</a:t>
            </a:r>
          </a:p>
          <a:p>
            <a:pPr algn="r"/>
            <a:r>
              <a:rPr lang="en-US" sz="1200" dirty="0" smtClean="0">
                <a:solidFill>
                  <a:schemeClr val="bg1"/>
                </a:solidFill>
              </a:rPr>
              <a:t>3x supply + 3x return</a:t>
            </a:r>
          </a:p>
        </p:txBody>
      </p:sp>
      <p:cxnSp>
        <p:nvCxnSpPr>
          <p:cNvPr id="42" name="Straight Arrow Connector 41"/>
          <p:cNvCxnSpPr/>
          <p:nvPr/>
        </p:nvCxnSpPr>
        <p:spPr>
          <a:xfrm flipH="1">
            <a:off x="2133600" y="2209800"/>
            <a:ext cx="152400" cy="9144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3400" y="2590800"/>
            <a:ext cx="1038939" cy="830997"/>
          </a:xfrm>
          <a:prstGeom prst="rect">
            <a:avLst/>
          </a:prstGeom>
          <a:solidFill>
            <a:schemeClr val="tx1"/>
          </a:solidFill>
        </p:spPr>
        <p:txBody>
          <a:bodyPr wrap="none" rtlCol="0">
            <a:spAutoFit/>
          </a:bodyPr>
          <a:lstStyle/>
          <a:p>
            <a:pPr algn="r"/>
            <a:r>
              <a:rPr lang="en-US" sz="1200" dirty="0" smtClean="0">
                <a:solidFill>
                  <a:schemeClr val="bg1"/>
                </a:solidFill>
              </a:rPr>
              <a:t>Diagonals:</a:t>
            </a:r>
          </a:p>
          <a:p>
            <a:pPr algn="r"/>
            <a:r>
              <a:rPr lang="en-US" sz="1200" dirty="0" smtClean="0">
                <a:solidFill>
                  <a:schemeClr val="bg1"/>
                </a:solidFill>
              </a:rPr>
              <a:t>.062” </a:t>
            </a:r>
            <a:r>
              <a:rPr lang="en-US" sz="1200" dirty="0" err="1" smtClean="0">
                <a:solidFill>
                  <a:schemeClr val="bg1"/>
                </a:solidFill>
              </a:rPr>
              <a:t>dia</a:t>
            </a:r>
            <a:endParaRPr lang="en-US" sz="1200" dirty="0" smtClean="0">
              <a:solidFill>
                <a:schemeClr val="bg1"/>
              </a:solidFill>
            </a:endParaRPr>
          </a:p>
          <a:p>
            <a:pPr algn="r"/>
            <a:r>
              <a:rPr lang="en-US" sz="1200" dirty="0" smtClean="0">
                <a:solidFill>
                  <a:schemeClr val="bg1"/>
                </a:solidFill>
              </a:rPr>
              <a:t>attached</a:t>
            </a:r>
          </a:p>
          <a:p>
            <a:pPr algn="r"/>
            <a:r>
              <a:rPr lang="en-US" sz="1200" dirty="0" smtClean="0">
                <a:solidFill>
                  <a:schemeClr val="bg1"/>
                </a:solidFill>
              </a:rPr>
              <a:t>to horizontals</a:t>
            </a:r>
          </a:p>
        </p:txBody>
      </p:sp>
      <p:cxnSp>
        <p:nvCxnSpPr>
          <p:cNvPr id="48" name="Straight Arrow Connector 47"/>
          <p:cNvCxnSpPr/>
          <p:nvPr/>
        </p:nvCxnSpPr>
        <p:spPr>
          <a:xfrm>
            <a:off x="1600200" y="3200400"/>
            <a:ext cx="2286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676400" y="3200400"/>
            <a:ext cx="152400" cy="1143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239000" y="4419600"/>
            <a:ext cx="1143000" cy="830997"/>
          </a:xfrm>
          <a:prstGeom prst="rect">
            <a:avLst/>
          </a:prstGeom>
          <a:solidFill>
            <a:schemeClr val="tx1"/>
          </a:solidFill>
        </p:spPr>
        <p:txBody>
          <a:bodyPr wrap="square" rtlCol="0">
            <a:spAutoFit/>
          </a:bodyPr>
          <a:lstStyle/>
          <a:p>
            <a:r>
              <a:rPr lang="en-US" sz="1200" dirty="0" smtClean="0">
                <a:solidFill>
                  <a:schemeClr val="bg1"/>
                </a:solidFill>
              </a:rPr>
              <a:t>6x horizontal tubes protrude</a:t>
            </a:r>
          </a:p>
          <a:p>
            <a:r>
              <a:rPr lang="en-US" sz="1200" dirty="0" smtClean="0">
                <a:solidFill>
                  <a:schemeClr val="bg1"/>
                </a:solidFill>
              </a:rPr>
              <a:t>through thin middle panel</a:t>
            </a:r>
          </a:p>
        </p:txBody>
      </p:sp>
      <p:cxnSp>
        <p:nvCxnSpPr>
          <p:cNvPr id="58" name="Straight Arrow Connector 57"/>
          <p:cNvCxnSpPr/>
          <p:nvPr/>
        </p:nvCxnSpPr>
        <p:spPr>
          <a:xfrm>
            <a:off x="5867400" y="4343400"/>
            <a:ext cx="228600" cy="381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6096000" y="4267200"/>
            <a:ext cx="1143000" cy="3048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019800" y="5791200"/>
            <a:ext cx="1524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715000" y="5105400"/>
            <a:ext cx="304800" cy="6858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239000" y="1828800"/>
            <a:ext cx="1371600" cy="830997"/>
          </a:xfrm>
          <a:prstGeom prst="rect">
            <a:avLst/>
          </a:prstGeom>
          <a:solidFill>
            <a:schemeClr val="tx1"/>
          </a:solidFill>
        </p:spPr>
        <p:txBody>
          <a:bodyPr wrap="square" rtlCol="0">
            <a:spAutoFit/>
          </a:bodyPr>
          <a:lstStyle/>
          <a:p>
            <a:r>
              <a:rPr lang="en-US" sz="1200" dirty="0" smtClean="0">
                <a:solidFill>
                  <a:schemeClr val="bg1"/>
                </a:solidFill>
              </a:rPr>
              <a:t>Manifold tubing:</a:t>
            </a:r>
          </a:p>
          <a:p>
            <a:r>
              <a:rPr lang="en-US" sz="1200" dirty="0" smtClean="0">
                <a:solidFill>
                  <a:schemeClr val="bg1"/>
                </a:solidFill>
              </a:rPr>
              <a:t>Flexible aluminum</a:t>
            </a:r>
          </a:p>
          <a:p>
            <a:r>
              <a:rPr lang="en-US" sz="1200" dirty="0" smtClean="0">
                <a:solidFill>
                  <a:schemeClr val="bg1"/>
                </a:solidFill>
              </a:rPr>
              <a:t>Routed away from</a:t>
            </a:r>
          </a:p>
          <a:p>
            <a:r>
              <a:rPr lang="en-US" sz="1200" dirty="0" smtClean="0">
                <a:solidFill>
                  <a:schemeClr val="bg1"/>
                </a:solidFill>
              </a:rPr>
              <a:t>   middle panel</a:t>
            </a:r>
          </a:p>
        </p:txBody>
      </p:sp>
      <p:cxnSp>
        <p:nvCxnSpPr>
          <p:cNvPr id="77" name="Straight Arrow Connector 76"/>
          <p:cNvCxnSpPr/>
          <p:nvPr/>
        </p:nvCxnSpPr>
        <p:spPr>
          <a:xfrm flipH="1">
            <a:off x="5181600" y="2209800"/>
            <a:ext cx="228600" cy="76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239000" y="2971800"/>
            <a:ext cx="1066800" cy="1015663"/>
          </a:xfrm>
          <a:prstGeom prst="rect">
            <a:avLst/>
          </a:prstGeom>
          <a:solidFill>
            <a:schemeClr val="tx1"/>
          </a:solidFill>
        </p:spPr>
        <p:txBody>
          <a:bodyPr wrap="square" rtlCol="0">
            <a:spAutoFit/>
          </a:bodyPr>
          <a:lstStyle/>
          <a:p>
            <a:r>
              <a:rPr lang="en-US" sz="1200" dirty="0" smtClean="0">
                <a:solidFill>
                  <a:schemeClr val="bg1"/>
                </a:solidFill>
              </a:rPr>
              <a:t>Fittings:</a:t>
            </a:r>
          </a:p>
          <a:p>
            <a:r>
              <a:rPr lang="en-US" sz="1200" dirty="0" smtClean="0">
                <a:solidFill>
                  <a:schemeClr val="bg1"/>
                </a:solidFill>
              </a:rPr>
              <a:t>Compression shown but</a:t>
            </a:r>
            <a:r>
              <a:rPr lang="en-US" sz="1200" dirty="0">
                <a:solidFill>
                  <a:schemeClr val="bg1"/>
                </a:solidFill>
              </a:rPr>
              <a:t> </a:t>
            </a:r>
            <a:r>
              <a:rPr lang="en-US" sz="1200" dirty="0" smtClean="0">
                <a:solidFill>
                  <a:schemeClr val="bg1"/>
                </a:solidFill>
              </a:rPr>
              <a:t>other types also possible</a:t>
            </a:r>
          </a:p>
        </p:txBody>
      </p:sp>
      <p:cxnSp>
        <p:nvCxnSpPr>
          <p:cNvPr id="91" name="Straight Arrow Connector 90"/>
          <p:cNvCxnSpPr/>
          <p:nvPr/>
        </p:nvCxnSpPr>
        <p:spPr>
          <a:xfrm flipV="1">
            <a:off x="5867400" y="4267200"/>
            <a:ext cx="228600" cy="762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6096000" y="3124200"/>
            <a:ext cx="1143000" cy="3048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96000" y="3048000"/>
            <a:ext cx="76200" cy="381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410200" y="1981200"/>
            <a:ext cx="1828800" cy="2286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39" name="Straight Connector 38"/>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24</a:t>
            </a:fld>
            <a:endParaRPr lang="en-US"/>
          </a:p>
        </p:txBody>
      </p:sp>
    </p:spTree>
    <p:extLst>
      <p:ext uri="{BB962C8B-B14F-4D97-AF65-F5344CB8AC3E}">
        <p14:creationId xmlns:p14="http://schemas.microsoft.com/office/powerpoint/2010/main" val="3019360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l="10358" r="11448"/>
          <a:stretch>
            <a:fillRect/>
          </a:stretch>
        </p:blipFill>
        <p:spPr bwMode="auto">
          <a:xfrm>
            <a:off x="533400" y="990600"/>
            <a:ext cx="8131585" cy="5072825"/>
          </a:xfrm>
          <a:prstGeom prst="rect">
            <a:avLst/>
          </a:prstGeom>
          <a:noFill/>
        </p:spPr>
      </p:pic>
      <p:sp>
        <p:nvSpPr>
          <p:cNvPr id="17" name="TextBox 16"/>
          <p:cNvSpPr txBox="1"/>
          <p:nvPr/>
        </p:nvSpPr>
        <p:spPr>
          <a:xfrm>
            <a:off x="457200" y="457200"/>
            <a:ext cx="6674584" cy="369332"/>
          </a:xfrm>
          <a:prstGeom prst="rect">
            <a:avLst/>
          </a:prstGeom>
          <a:noFill/>
        </p:spPr>
        <p:txBody>
          <a:bodyPr wrap="none" rtlCol="0">
            <a:spAutoFit/>
          </a:bodyPr>
          <a:lstStyle/>
          <a:p>
            <a:r>
              <a:rPr lang="en-US" dirty="0" smtClean="0"/>
              <a:t>Proposed Design Details for CC target :   Coolant line connection block</a:t>
            </a:r>
            <a:endParaRPr lang="en-US" dirty="0"/>
          </a:p>
        </p:txBody>
      </p:sp>
      <p:sp>
        <p:nvSpPr>
          <p:cNvPr id="13" name="TextBox 12"/>
          <p:cNvSpPr txBox="1"/>
          <p:nvPr/>
        </p:nvSpPr>
        <p:spPr>
          <a:xfrm>
            <a:off x="533400" y="1143000"/>
            <a:ext cx="2129621" cy="461665"/>
          </a:xfrm>
          <a:prstGeom prst="rect">
            <a:avLst/>
          </a:prstGeom>
          <a:solidFill>
            <a:schemeClr val="tx1"/>
          </a:solidFill>
        </p:spPr>
        <p:txBody>
          <a:bodyPr wrap="none" rtlCol="0">
            <a:spAutoFit/>
          </a:bodyPr>
          <a:lstStyle/>
          <a:p>
            <a:pPr algn="r"/>
            <a:r>
              <a:rPr lang="en-US" sz="1200" dirty="0" smtClean="0">
                <a:solidFill>
                  <a:schemeClr val="bg1"/>
                </a:solidFill>
              </a:rPr>
              <a:t>Coolant supply and return lines</a:t>
            </a:r>
          </a:p>
          <a:p>
            <a:pPr algn="r"/>
            <a:r>
              <a:rPr lang="en-US" sz="1200" dirty="0" smtClean="0">
                <a:solidFill>
                  <a:schemeClr val="bg1"/>
                </a:solidFill>
              </a:rPr>
              <a:t>extending down from ceiling</a:t>
            </a:r>
          </a:p>
        </p:txBody>
      </p:sp>
      <p:cxnSp>
        <p:nvCxnSpPr>
          <p:cNvPr id="14" name="Straight Arrow Connector 13"/>
          <p:cNvCxnSpPr>
            <a:stCxn id="13" idx="3"/>
          </p:cNvCxnSpPr>
          <p:nvPr/>
        </p:nvCxnSpPr>
        <p:spPr>
          <a:xfrm flipV="1">
            <a:off x="2663021" y="1143000"/>
            <a:ext cx="2213779" cy="230833"/>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2200" y="1143000"/>
            <a:ext cx="2286000" cy="1015663"/>
          </a:xfrm>
          <a:prstGeom prst="rect">
            <a:avLst/>
          </a:prstGeom>
          <a:solidFill>
            <a:schemeClr val="tx1"/>
          </a:solidFill>
        </p:spPr>
        <p:txBody>
          <a:bodyPr wrap="square" rtlCol="0">
            <a:spAutoFit/>
          </a:bodyPr>
          <a:lstStyle/>
          <a:p>
            <a:r>
              <a:rPr lang="en-US" sz="1200" dirty="0" smtClean="0">
                <a:solidFill>
                  <a:schemeClr val="bg1"/>
                </a:solidFill>
              </a:rPr>
              <a:t>“Parking place” feature on top of </a:t>
            </a:r>
            <a:r>
              <a:rPr lang="en-US" sz="1200" dirty="0" err="1" smtClean="0">
                <a:solidFill>
                  <a:schemeClr val="bg1"/>
                </a:solidFill>
              </a:rPr>
              <a:t>endcap</a:t>
            </a:r>
            <a:r>
              <a:rPr lang="en-US" sz="1200" dirty="0" smtClean="0">
                <a:solidFill>
                  <a:schemeClr val="bg1"/>
                </a:solidFill>
              </a:rPr>
              <a:t> window mounting flange. </a:t>
            </a:r>
          </a:p>
          <a:p>
            <a:r>
              <a:rPr lang="en-US" sz="1200" dirty="0" smtClean="0">
                <a:solidFill>
                  <a:schemeClr val="bg1"/>
                </a:solidFill>
              </a:rPr>
              <a:t>Coolant line connection block attaches up here to facilitate window removal</a:t>
            </a:r>
          </a:p>
        </p:txBody>
      </p:sp>
      <p:cxnSp>
        <p:nvCxnSpPr>
          <p:cNvPr id="18" name="Straight Arrow Connector 17"/>
          <p:cNvCxnSpPr/>
          <p:nvPr/>
        </p:nvCxnSpPr>
        <p:spPr>
          <a:xfrm flipH="1">
            <a:off x="5410200" y="1524000"/>
            <a:ext cx="76200" cy="457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86400" y="2514600"/>
            <a:ext cx="533400" cy="6096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15200" y="4114800"/>
            <a:ext cx="1295400" cy="461665"/>
          </a:xfrm>
          <a:prstGeom prst="rect">
            <a:avLst/>
          </a:prstGeom>
          <a:solidFill>
            <a:schemeClr val="tx1"/>
          </a:solidFill>
        </p:spPr>
        <p:txBody>
          <a:bodyPr wrap="square" rtlCol="0">
            <a:spAutoFit/>
          </a:bodyPr>
          <a:lstStyle/>
          <a:p>
            <a:r>
              <a:rPr lang="en-US" sz="1200" dirty="0" smtClean="0">
                <a:solidFill>
                  <a:schemeClr val="bg1"/>
                </a:solidFill>
              </a:rPr>
              <a:t>Coolant line</a:t>
            </a:r>
          </a:p>
          <a:p>
            <a:r>
              <a:rPr lang="en-US" sz="1200" dirty="0" smtClean="0">
                <a:solidFill>
                  <a:schemeClr val="bg1"/>
                </a:solidFill>
              </a:rPr>
              <a:t>connection block</a:t>
            </a:r>
          </a:p>
        </p:txBody>
      </p:sp>
      <p:cxnSp>
        <p:nvCxnSpPr>
          <p:cNvPr id="36" name="Straight Arrow Connector 35"/>
          <p:cNvCxnSpPr>
            <a:stCxn id="35" idx="1"/>
          </p:cNvCxnSpPr>
          <p:nvPr/>
        </p:nvCxnSpPr>
        <p:spPr>
          <a:xfrm flipH="1" flipV="1">
            <a:off x="6629400" y="4267200"/>
            <a:ext cx="685800" cy="78433"/>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72200" y="2362200"/>
            <a:ext cx="2438400" cy="830997"/>
          </a:xfrm>
          <a:prstGeom prst="rect">
            <a:avLst/>
          </a:prstGeom>
          <a:solidFill>
            <a:schemeClr val="tx1"/>
          </a:solidFill>
        </p:spPr>
        <p:txBody>
          <a:bodyPr wrap="square" rtlCol="0">
            <a:spAutoFit/>
          </a:bodyPr>
          <a:lstStyle/>
          <a:p>
            <a:r>
              <a:rPr lang="en-US" sz="1200" dirty="0" smtClean="0">
                <a:solidFill>
                  <a:schemeClr val="bg1"/>
                </a:solidFill>
              </a:rPr>
              <a:t>Utilizes hollow bolts with re-usable inner &amp; outer seals (similar to automotive brake-line connection)</a:t>
            </a:r>
          </a:p>
          <a:p>
            <a:r>
              <a:rPr lang="en-US" sz="1200" dirty="0" smtClean="0">
                <a:solidFill>
                  <a:schemeClr val="bg1"/>
                </a:solidFill>
              </a:rPr>
              <a:t>Also: bolts spring-loaded &amp; retained</a:t>
            </a:r>
          </a:p>
        </p:txBody>
      </p:sp>
      <p:cxnSp>
        <p:nvCxnSpPr>
          <p:cNvPr id="44" name="Straight Arrow Connector 43"/>
          <p:cNvCxnSpPr/>
          <p:nvPr/>
        </p:nvCxnSpPr>
        <p:spPr>
          <a:xfrm>
            <a:off x="5486400" y="3124200"/>
            <a:ext cx="0" cy="3048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019800" y="2514600"/>
            <a:ext cx="1524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315200" y="3505200"/>
            <a:ext cx="914400" cy="276999"/>
          </a:xfrm>
          <a:prstGeom prst="rect">
            <a:avLst/>
          </a:prstGeom>
          <a:solidFill>
            <a:schemeClr val="tx1"/>
          </a:solidFill>
        </p:spPr>
        <p:txBody>
          <a:bodyPr wrap="square" rtlCol="0">
            <a:spAutoFit/>
          </a:bodyPr>
          <a:lstStyle/>
          <a:p>
            <a:r>
              <a:rPr lang="en-US" sz="1200" dirty="0" smtClean="0">
                <a:solidFill>
                  <a:schemeClr val="bg1"/>
                </a:solidFill>
              </a:rPr>
              <a:t>Grip handle</a:t>
            </a:r>
          </a:p>
        </p:txBody>
      </p:sp>
      <p:cxnSp>
        <p:nvCxnSpPr>
          <p:cNvPr id="58" name="Straight Arrow Connector 57"/>
          <p:cNvCxnSpPr>
            <a:stCxn id="57" idx="1"/>
          </p:cNvCxnSpPr>
          <p:nvPr/>
        </p:nvCxnSpPr>
        <p:spPr>
          <a:xfrm flipH="1">
            <a:off x="6172200" y="3643700"/>
            <a:ext cx="1143000" cy="3949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486400" y="1371600"/>
            <a:ext cx="685800" cy="1524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5" name="Straight Connector 24"/>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25</a:t>
            </a:fld>
            <a:endParaRPr lang="en-US"/>
          </a:p>
        </p:txBody>
      </p:sp>
    </p:spTree>
    <p:extLst>
      <p:ext uri="{BB962C8B-B14F-4D97-AF65-F5344CB8AC3E}">
        <p14:creationId xmlns:p14="http://schemas.microsoft.com/office/powerpoint/2010/main" val="1389218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l="5455" r="16364"/>
          <a:stretch>
            <a:fillRect/>
          </a:stretch>
        </p:blipFill>
        <p:spPr bwMode="auto">
          <a:xfrm>
            <a:off x="533400" y="990600"/>
            <a:ext cx="8125500" cy="5072825"/>
          </a:xfrm>
          <a:prstGeom prst="rect">
            <a:avLst/>
          </a:prstGeom>
          <a:noFill/>
        </p:spPr>
      </p:pic>
      <p:sp>
        <p:nvSpPr>
          <p:cNvPr id="17" name="TextBox 16"/>
          <p:cNvSpPr txBox="1"/>
          <p:nvPr/>
        </p:nvSpPr>
        <p:spPr>
          <a:xfrm>
            <a:off x="457200" y="457200"/>
            <a:ext cx="7996741" cy="369332"/>
          </a:xfrm>
          <a:prstGeom prst="rect">
            <a:avLst/>
          </a:prstGeom>
          <a:noFill/>
        </p:spPr>
        <p:txBody>
          <a:bodyPr wrap="none" rtlCol="0">
            <a:spAutoFit/>
          </a:bodyPr>
          <a:lstStyle/>
          <a:p>
            <a:r>
              <a:rPr lang="en-US" dirty="0" smtClean="0"/>
              <a:t>Proposed Design Details for CC target :   Bicycle wheel and coolant routing to spokes</a:t>
            </a:r>
            <a:endParaRPr lang="en-US" dirty="0"/>
          </a:p>
        </p:txBody>
      </p:sp>
      <p:sp>
        <p:nvSpPr>
          <p:cNvPr id="13" name="TextBox 12"/>
          <p:cNvSpPr txBox="1"/>
          <p:nvPr/>
        </p:nvSpPr>
        <p:spPr>
          <a:xfrm>
            <a:off x="533400" y="3124200"/>
            <a:ext cx="1509900" cy="2123658"/>
          </a:xfrm>
          <a:prstGeom prst="rect">
            <a:avLst/>
          </a:prstGeom>
          <a:solidFill>
            <a:schemeClr val="tx1"/>
          </a:solidFill>
        </p:spPr>
        <p:txBody>
          <a:bodyPr wrap="square" rtlCol="0">
            <a:spAutoFit/>
          </a:bodyPr>
          <a:lstStyle/>
          <a:p>
            <a:pPr algn="r"/>
            <a:r>
              <a:rPr lang="en-US" sz="1200" u="sng" dirty="0" smtClean="0">
                <a:solidFill>
                  <a:schemeClr val="bg1"/>
                </a:solidFill>
                <a:uFill>
                  <a:solidFill>
                    <a:schemeClr val="bg1"/>
                  </a:solidFill>
                </a:uFill>
              </a:rPr>
              <a:t>6x Jumpers:</a:t>
            </a:r>
          </a:p>
          <a:p>
            <a:pPr algn="r"/>
            <a:r>
              <a:rPr lang="en-US" sz="1200" dirty="0" smtClean="0">
                <a:solidFill>
                  <a:schemeClr val="bg1"/>
                </a:solidFill>
              </a:rPr>
              <a:t>.083” OD x .063” ID</a:t>
            </a:r>
          </a:p>
          <a:p>
            <a:pPr algn="r"/>
            <a:r>
              <a:rPr lang="en-US" sz="1200" dirty="0" smtClean="0">
                <a:solidFill>
                  <a:schemeClr val="bg1"/>
                </a:solidFill>
              </a:rPr>
              <a:t>(.010” wall, stainless)</a:t>
            </a:r>
          </a:p>
          <a:p>
            <a:pPr algn="r"/>
            <a:endParaRPr lang="en-US" sz="1200" dirty="0" smtClean="0">
              <a:solidFill>
                <a:schemeClr val="bg1"/>
              </a:solidFill>
            </a:endParaRPr>
          </a:p>
          <a:p>
            <a:pPr algn="r"/>
            <a:r>
              <a:rPr lang="en-US" sz="1200" dirty="0" smtClean="0">
                <a:solidFill>
                  <a:schemeClr val="bg1"/>
                </a:solidFill>
              </a:rPr>
              <a:t>Jumpers connect</a:t>
            </a:r>
          </a:p>
          <a:p>
            <a:pPr algn="r"/>
            <a:r>
              <a:rPr lang="en-US" sz="1200" dirty="0" smtClean="0">
                <a:solidFill>
                  <a:schemeClr val="bg1"/>
                </a:solidFill>
              </a:rPr>
              <a:t>6x horizontal tubes</a:t>
            </a:r>
          </a:p>
          <a:p>
            <a:pPr algn="r"/>
            <a:r>
              <a:rPr lang="en-US" sz="1200" dirty="0" smtClean="0">
                <a:solidFill>
                  <a:schemeClr val="bg1"/>
                </a:solidFill>
              </a:rPr>
              <a:t>to end of each spoke</a:t>
            </a:r>
          </a:p>
          <a:p>
            <a:pPr algn="r"/>
            <a:r>
              <a:rPr lang="en-US" sz="1200" dirty="0" smtClean="0">
                <a:solidFill>
                  <a:schemeClr val="bg1"/>
                </a:solidFill>
              </a:rPr>
              <a:t>3x supply + 3x return</a:t>
            </a:r>
          </a:p>
          <a:p>
            <a:pPr algn="r"/>
            <a:endParaRPr lang="en-US" sz="1200" dirty="0" smtClean="0">
              <a:solidFill>
                <a:schemeClr val="bg1"/>
              </a:solidFill>
            </a:endParaRPr>
          </a:p>
          <a:p>
            <a:pPr algn="r"/>
            <a:r>
              <a:rPr lang="en-US" sz="1200" dirty="0" smtClean="0">
                <a:solidFill>
                  <a:schemeClr val="bg1"/>
                </a:solidFill>
              </a:rPr>
              <a:t>Needs flow analysis</a:t>
            </a:r>
          </a:p>
          <a:p>
            <a:pPr algn="r"/>
            <a:r>
              <a:rPr lang="en-US" sz="1200" dirty="0" smtClean="0">
                <a:solidFill>
                  <a:schemeClr val="bg1"/>
                </a:solidFill>
              </a:rPr>
              <a:t>to optimize size</a:t>
            </a:r>
          </a:p>
        </p:txBody>
      </p:sp>
      <p:cxnSp>
        <p:nvCxnSpPr>
          <p:cNvPr id="14" name="Straight Arrow Connector 13"/>
          <p:cNvCxnSpPr/>
          <p:nvPr/>
        </p:nvCxnSpPr>
        <p:spPr>
          <a:xfrm flipH="1">
            <a:off x="2133600" y="2590800"/>
            <a:ext cx="152400" cy="6858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6000" y="2590800"/>
            <a:ext cx="838200" cy="2286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066800"/>
            <a:ext cx="1509900" cy="1384995"/>
          </a:xfrm>
          <a:prstGeom prst="rect">
            <a:avLst/>
          </a:prstGeom>
          <a:solidFill>
            <a:schemeClr val="tx1"/>
          </a:solidFill>
        </p:spPr>
        <p:txBody>
          <a:bodyPr wrap="square" rtlCol="0">
            <a:spAutoFit/>
          </a:bodyPr>
          <a:lstStyle/>
          <a:p>
            <a:pPr algn="r"/>
            <a:r>
              <a:rPr lang="en-US" sz="1200" u="sng" dirty="0" smtClean="0">
                <a:solidFill>
                  <a:schemeClr val="bg1"/>
                </a:solidFill>
                <a:uFill>
                  <a:solidFill>
                    <a:schemeClr val="bg1"/>
                  </a:solidFill>
                </a:uFill>
              </a:rPr>
              <a:t>Bicycle Wheel:</a:t>
            </a:r>
          </a:p>
          <a:p>
            <a:pPr algn="r"/>
            <a:r>
              <a:rPr lang="en-US" sz="1200" dirty="0" smtClean="0">
                <a:solidFill>
                  <a:schemeClr val="bg1"/>
                </a:solidFill>
              </a:rPr>
              <a:t>2 rings, 15.5” OD, 1/4” thick, stainless.</a:t>
            </a:r>
          </a:p>
          <a:p>
            <a:pPr algn="r"/>
            <a:r>
              <a:rPr lang="en-US" sz="1200" dirty="0" smtClean="0">
                <a:solidFill>
                  <a:schemeClr val="bg1"/>
                </a:solidFill>
              </a:rPr>
              <a:t>Coolant tubes dead-end into rear ring.</a:t>
            </a:r>
          </a:p>
          <a:p>
            <a:pPr algn="r"/>
            <a:r>
              <a:rPr lang="en-US" sz="1200" dirty="0" smtClean="0">
                <a:solidFill>
                  <a:schemeClr val="bg1"/>
                </a:solidFill>
              </a:rPr>
              <a:t>Spokes mounted</a:t>
            </a:r>
          </a:p>
          <a:p>
            <a:pPr algn="r"/>
            <a:r>
              <a:rPr lang="en-US" sz="1200" dirty="0" smtClean="0">
                <a:solidFill>
                  <a:schemeClr val="bg1"/>
                </a:solidFill>
              </a:rPr>
              <a:t>to front ring.</a:t>
            </a:r>
          </a:p>
        </p:txBody>
      </p:sp>
      <p:cxnSp>
        <p:nvCxnSpPr>
          <p:cNvPr id="34" name="Straight Arrow Connector 33"/>
          <p:cNvCxnSpPr/>
          <p:nvPr/>
        </p:nvCxnSpPr>
        <p:spPr>
          <a:xfrm>
            <a:off x="2057400" y="1371600"/>
            <a:ext cx="685800" cy="457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057400" y="3276600"/>
            <a:ext cx="762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0" name="Straight Connector 19"/>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26</a:t>
            </a:fld>
            <a:endParaRPr lang="en-US"/>
          </a:p>
        </p:txBody>
      </p:sp>
    </p:spTree>
    <p:extLst>
      <p:ext uri="{BB962C8B-B14F-4D97-AF65-F5344CB8AC3E}">
        <p14:creationId xmlns:p14="http://schemas.microsoft.com/office/powerpoint/2010/main" val="325690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l="19091" r="2727"/>
          <a:stretch>
            <a:fillRect/>
          </a:stretch>
        </p:blipFill>
        <p:spPr bwMode="auto">
          <a:xfrm>
            <a:off x="533400" y="990600"/>
            <a:ext cx="8125624" cy="5078730"/>
          </a:xfrm>
          <a:prstGeom prst="rect">
            <a:avLst/>
          </a:prstGeom>
          <a:noFill/>
        </p:spPr>
      </p:pic>
      <p:sp>
        <p:nvSpPr>
          <p:cNvPr id="17" name="TextBox 16"/>
          <p:cNvSpPr txBox="1"/>
          <p:nvPr/>
        </p:nvSpPr>
        <p:spPr>
          <a:xfrm>
            <a:off x="457200" y="457200"/>
            <a:ext cx="6525441" cy="369332"/>
          </a:xfrm>
          <a:prstGeom prst="rect">
            <a:avLst/>
          </a:prstGeom>
          <a:noFill/>
        </p:spPr>
        <p:txBody>
          <a:bodyPr wrap="none" rtlCol="0">
            <a:spAutoFit/>
          </a:bodyPr>
          <a:lstStyle/>
          <a:p>
            <a:r>
              <a:rPr lang="en-US" dirty="0" smtClean="0"/>
              <a:t>Proposed Design Details for CC target :   Adjustable spoke tensioning</a:t>
            </a:r>
            <a:endParaRPr lang="en-US" dirty="0"/>
          </a:p>
        </p:txBody>
      </p:sp>
      <p:cxnSp>
        <p:nvCxnSpPr>
          <p:cNvPr id="13" name="Straight Arrow Connector 12"/>
          <p:cNvCxnSpPr/>
          <p:nvPr/>
        </p:nvCxnSpPr>
        <p:spPr>
          <a:xfrm flipH="1" flipV="1">
            <a:off x="6324600" y="4191000"/>
            <a:ext cx="609600" cy="2286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4200" y="4191000"/>
            <a:ext cx="1600200" cy="646331"/>
          </a:xfrm>
          <a:prstGeom prst="rect">
            <a:avLst/>
          </a:prstGeom>
          <a:solidFill>
            <a:schemeClr val="tx1"/>
          </a:solidFill>
        </p:spPr>
        <p:txBody>
          <a:bodyPr wrap="square" rtlCol="0">
            <a:spAutoFit/>
          </a:bodyPr>
          <a:lstStyle/>
          <a:p>
            <a:r>
              <a:rPr lang="en-US" sz="1200" dirty="0" smtClean="0">
                <a:solidFill>
                  <a:schemeClr val="bg1"/>
                </a:solidFill>
              </a:rPr>
              <a:t>Spherical nose rests in mating spherical hole in mounting bracket</a:t>
            </a:r>
          </a:p>
        </p:txBody>
      </p:sp>
      <p:cxnSp>
        <p:nvCxnSpPr>
          <p:cNvPr id="15" name="Straight Arrow Connector 14"/>
          <p:cNvCxnSpPr/>
          <p:nvPr/>
        </p:nvCxnSpPr>
        <p:spPr>
          <a:xfrm flipV="1">
            <a:off x="6324600" y="3810000"/>
            <a:ext cx="152400" cy="381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7" idx="1"/>
          </p:cNvCxnSpPr>
          <p:nvPr/>
        </p:nvCxnSpPr>
        <p:spPr>
          <a:xfrm flipH="1" flipV="1">
            <a:off x="5562600" y="4114800"/>
            <a:ext cx="1066800" cy="9767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24400" y="1143000"/>
            <a:ext cx="990600" cy="646331"/>
          </a:xfrm>
          <a:prstGeom prst="rect">
            <a:avLst/>
          </a:prstGeom>
          <a:solidFill>
            <a:schemeClr val="tx1"/>
          </a:solidFill>
        </p:spPr>
        <p:txBody>
          <a:bodyPr wrap="square" rtlCol="0">
            <a:spAutoFit/>
          </a:bodyPr>
          <a:lstStyle/>
          <a:p>
            <a:r>
              <a:rPr lang="en-US" sz="1200" dirty="0" smtClean="0">
                <a:solidFill>
                  <a:schemeClr val="bg1"/>
                </a:solidFill>
              </a:rPr>
              <a:t>Jumper from horizontal frame tube </a:t>
            </a:r>
          </a:p>
        </p:txBody>
      </p:sp>
      <p:cxnSp>
        <p:nvCxnSpPr>
          <p:cNvPr id="35" name="Straight Arrow Connector 34"/>
          <p:cNvCxnSpPr>
            <a:stCxn id="33" idx="1"/>
          </p:cNvCxnSpPr>
          <p:nvPr/>
        </p:nvCxnSpPr>
        <p:spPr>
          <a:xfrm flipH="1" flipV="1">
            <a:off x="4267200" y="1371600"/>
            <a:ext cx="457200" cy="94566"/>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10200" y="5105400"/>
            <a:ext cx="3192221" cy="830997"/>
          </a:xfrm>
          <a:prstGeom prst="rect">
            <a:avLst/>
          </a:prstGeom>
          <a:solidFill>
            <a:schemeClr val="tx1"/>
          </a:solidFill>
        </p:spPr>
        <p:txBody>
          <a:bodyPr wrap="none" rtlCol="0">
            <a:spAutoFit/>
          </a:bodyPr>
          <a:lstStyle/>
          <a:p>
            <a:endParaRPr lang="en-US" sz="1200" dirty="0" smtClean="0">
              <a:solidFill>
                <a:schemeClr val="bg1"/>
              </a:solidFill>
            </a:endParaRPr>
          </a:p>
          <a:p>
            <a:r>
              <a:rPr lang="en-US" sz="1200" dirty="0" smtClean="0">
                <a:solidFill>
                  <a:schemeClr val="bg1"/>
                </a:solidFill>
              </a:rPr>
              <a:t>Hollow setscrew welded to end of spoke.</a:t>
            </a:r>
          </a:p>
          <a:p>
            <a:r>
              <a:rPr lang="en-US" sz="1200" dirty="0" smtClean="0">
                <a:solidFill>
                  <a:schemeClr val="bg1"/>
                </a:solidFill>
              </a:rPr>
              <a:t>Slot in end of setscrew: Can hold w/ screwdriver</a:t>
            </a:r>
          </a:p>
          <a:p>
            <a:r>
              <a:rPr lang="en-US" sz="1200" dirty="0" smtClean="0">
                <a:solidFill>
                  <a:schemeClr val="bg1"/>
                </a:solidFill>
              </a:rPr>
              <a:t>while adjusting collar to prevent spoke wind-up</a:t>
            </a:r>
          </a:p>
        </p:txBody>
      </p:sp>
      <p:sp>
        <p:nvSpPr>
          <p:cNvPr id="27" name="TextBox 26"/>
          <p:cNvSpPr txBox="1"/>
          <p:nvPr/>
        </p:nvSpPr>
        <p:spPr>
          <a:xfrm>
            <a:off x="6629400" y="4953000"/>
            <a:ext cx="1447800" cy="276999"/>
          </a:xfrm>
          <a:prstGeom prst="rect">
            <a:avLst/>
          </a:prstGeom>
          <a:solidFill>
            <a:schemeClr val="tx1"/>
          </a:solidFill>
        </p:spPr>
        <p:txBody>
          <a:bodyPr wrap="square" rtlCol="0">
            <a:spAutoFit/>
          </a:bodyPr>
          <a:lstStyle/>
          <a:p>
            <a:r>
              <a:rPr lang="en-US" sz="1200" dirty="0" smtClean="0">
                <a:solidFill>
                  <a:schemeClr val="bg1"/>
                </a:solidFill>
              </a:rPr>
              <a:t>Stainless coil spring</a:t>
            </a:r>
          </a:p>
        </p:txBody>
      </p:sp>
      <p:cxnSp>
        <p:nvCxnSpPr>
          <p:cNvPr id="41" name="Straight Arrow Connector 40"/>
          <p:cNvCxnSpPr/>
          <p:nvPr/>
        </p:nvCxnSpPr>
        <p:spPr>
          <a:xfrm flipV="1">
            <a:off x="4191000" y="4267200"/>
            <a:ext cx="0" cy="457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191000" y="4724400"/>
            <a:ext cx="1219200" cy="7620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553200" y="1066800"/>
            <a:ext cx="1524000" cy="1200329"/>
          </a:xfrm>
          <a:prstGeom prst="rect">
            <a:avLst/>
          </a:prstGeom>
          <a:solidFill>
            <a:schemeClr val="tx1"/>
          </a:solidFill>
        </p:spPr>
        <p:txBody>
          <a:bodyPr wrap="square" rtlCol="0">
            <a:spAutoFit/>
          </a:bodyPr>
          <a:lstStyle/>
          <a:p>
            <a:r>
              <a:rPr lang="en-US" sz="1200" u="sng" dirty="0" smtClean="0">
                <a:solidFill>
                  <a:schemeClr val="bg1"/>
                </a:solidFill>
                <a:uFill>
                  <a:solidFill>
                    <a:schemeClr val="bg1"/>
                  </a:solidFill>
                </a:uFill>
              </a:rPr>
              <a:t>Spokes:</a:t>
            </a:r>
          </a:p>
          <a:p>
            <a:r>
              <a:rPr lang="en-US" sz="1200" dirty="0" smtClean="0">
                <a:solidFill>
                  <a:schemeClr val="bg1"/>
                </a:solidFill>
              </a:rPr>
              <a:t>.0625” OD x .047 ID</a:t>
            </a:r>
          </a:p>
          <a:p>
            <a:r>
              <a:rPr lang="en-US" sz="1200" dirty="0" smtClean="0">
                <a:solidFill>
                  <a:schemeClr val="bg1"/>
                </a:solidFill>
              </a:rPr>
              <a:t>(.009” wall, stainless)</a:t>
            </a:r>
          </a:p>
          <a:p>
            <a:endParaRPr lang="en-US" sz="1200" dirty="0" smtClean="0">
              <a:solidFill>
                <a:schemeClr val="bg1"/>
              </a:solidFill>
            </a:endParaRPr>
          </a:p>
          <a:p>
            <a:r>
              <a:rPr lang="en-US" sz="1200" dirty="0" smtClean="0">
                <a:solidFill>
                  <a:schemeClr val="bg1"/>
                </a:solidFill>
              </a:rPr>
              <a:t>Needs flow analysis to optimize size</a:t>
            </a:r>
          </a:p>
        </p:txBody>
      </p:sp>
      <p:sp>
        <p:nvSpPr>
          <p:cNvPr id="49" name="TextBox 48"/>
          <p:cNvSpPr txBox="1"/>
          <p:nvPr/>
        </p:nvSpPr>
        <p:spPr>
          <a:xfrm>
            <a:off x="7315200" y="2971800"/>
            <a:ext cx="1295400" cy="830997"/>
          </a:xfrm>
          <a:prstGeom prst="rect">
            <a:avLst/>
          </a:prstGeom>
          <a:solidFill>
            <a:schemeClr val="tx1"/>
          </a:solidFill>
        </p:spPr>
        <p:txBody>
          <a:bodyPr wrap="square" rtlCol="0">
            <a:spAutoFit/>
          </a:bodyPr>
          <a:lstStyle/>
          <a:p>
            <a:r>
              <a:rPr lang="en-US" sz="1200" dirty="0" smtClean="0">
                <a:solidFill>
                  <a:schemeClr val="bg1"/>
                </a:solidFill>
              </a:rPr>
              <a:t>Spoke passes through clearance hole in spherical nose</a:t>
            </a:r>
          </a:p>
        </p:txBody>
      </p:sp>
      <p:cxnSp>
        <p:nvCxnSpPr>
          <p:cNvPr id="50" name="Straight Arrow Connector 49"/>
          <p:cNvCxnSpPr/>
          <p:nvPr/>
        </p:nvCxnSpPr>
        <p:spPr>
          <a:xfrm flipH="1" flipV="1">
            <a:off x="7010400" y="2971800"/>
            <a:ext cx="304800" cy="2286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8001000" y="1447800"/>
            <a:ext cx="304800" cy="1524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305800" y="1600200"/>
            <a:ext cx="76200" cy="5334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9" name="Straight Connector 28"/>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27</a:t>
            </a:fld>
            <a:endParaRPr lang="en-US"/>
          </a:p>
        </p:txBody>
      </p:sp>
    </p:spTree>
    <p:extLst>
      <p:ext uri="{BB962C8B-B14F-4D97-AF65-F5344CB8AC3E}">
        <p14:creationId xmlns:p14="http://schemas.microsoft.com/office/powerpoint/2010/main" val="329566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l="17455" r="4364"/>
          <a:stretch>
            <a:fillRect/>
          </a:stretch>
        </p:blipFill>
        <p:spPr bwMode="auto">
          <a:xfrm>
            <a:off x="533400" y="990600"/>
            <a:ext cx="8125318" cy="5072825"/>
          </a:xfrm>
          <a:prstGeom prst="rect">
            <a:avLst/>
          </a:prstGeom>
          <a:noFill/>
        </p:spPr>
      </p:pic>
      <p:sp>
        <p:nvSpPr>
          <p:cNvPr id="17" name="TextBox 16"/>
          <p:cNvSpPr txBox="1"/>
          <p:nvPr/>
        </p:nvSpPr>
        <p:spPr>
          <a:xfrm>
            <a:off x="457200" y="457200"/>
            <a:ext cx="7959679" cy="369332"/>
          </a:xfrm>
          <a:prstGeom prst="rect">
            <a:avLst/>
          </a:prstGeom>
          <a:noFill/>
        </p:spPr>
        <p:txBody>
          <a:bodyPr wrap="none" rtlCol="0">
            <a:spAutoFit/>
          </a:bodyPr>
          <a:lstStyle/>
          <a:p>
            <a:r>
              <a:rPr lang="en-US" dirty="0" smtClean="0"/>
              <a:t>Proposed Design Details for CC target :   Interface to existing HRS mounting features</a:t>
            </a:r>
            <a:endParaRPr lang="en-US" dirty="0"/>
          </a:p>
        </p:txBody>
      </p:sp>
      <p:sp>
        <p:nvSpPr>
          <p:cNvPr id="14" name="TextBox 13"/>
          <p:cNvSpPr txBox="1"/>
          <p:nvPr/>
        </p:nvSpPr>
        <p:spPr>
          <a:xfrm>
            <a:off x="2971800" y="1600200"/>
            <a:ext cx="1371600" cy="646331"/>
          </a:xfrm>
          <a:prstGeom prst="rect">
            <a:avLst/>
          </a:prstGeom>
          <a:solidFill>
            <a:schemeClr val="tx1"/>
          </a:solidFill>
        </p:spPr>
        <p:txBody>
          <a:bodyPr wrap="square" rtlCol="0">
            <a:spAutoFit/>
          </a:bodyPr>
          <a:lstStyle/>
          <a:p>
            <a:r>
              <a:rPr lang="en-US" sz="1200" dirty="0" smtClean="0">
                <a:solidFill>
                  <a:schemeClr val="bg1"/>
                </a:solidFill>
              </a:rPr>
              <a:t>Bicycle wheel rear ring welded to end of frame tubes</a:t>
            </a:r>
          </a:p>
        </p:txBody>
      </p:sp>
      <p:cxnSp>
        <p:nvCxnSpPr>
          <p:cNvPr id="15" name="Straight Arrow Connector 14"/>
          <p:cNvCxnSpPr/>
          <p:nvPr/>
        </p:nvCxnSpPr>
        <p:spPr>
          <a:xfrm flipH="1">
            <a:off x="2667000" y="1828800"/>
            <a:ext cx="304800" cy="2286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800" y="5334000"/>
            <a:ext cx="1905000" cy="646331"/>
          </a:xfrm>
          <a:prstGeom prst="rect">
            <a:avLst/>
          </a:prstGeom>
          <a:solidFill>
            <a:schemeClr val="tx1"/>
          </a:solidFill>
        </p:spPr>
        <p:txBody>
          <a:bodyPr wrap="square" rtlCol="0">
            <a:spAutoFit/>
          </a:bodyPr>
          <a:lstStyle/>
          <a:p>
            <a:pPr algn="r"/>
            <a:r>
              <a:rPr lang="en-US" sz="1200" dirty="0" smtClean="0">
                <a:solidFill>
                  <a:schemeClr val="bg1"/>
                </a:solidFill>
              </a:rPr>
              <a:t>Spacers bear against HRS mounting surface to match RC bicycle wheel offset</a:t>
            </a:r>
          </a:p>
        </p:txBody>
      </p:sp>
      <p:cxnSp>
        <p:nvCxnSpPr>
          <p:cNvPr id="20" name="Straight Arrow Connector 19"/>
          <p:cNvCxnSpPr>
            <a:stCxn id="18" idx="3"/>
          </p:cNvCxnSpPr>
          <p:nvPr/>
        </p:nvCxnSpPr>
        <p:spPr>
          <a:xfrm flipV="1">
            <a:off x="2590800" y="5257800"/>
            <a:ext cx="609600" cy="399366"/>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62200" y="1066800"/>
            <a:ext cx="2286000" cy="461665"/>
          </a:xfrm>
          <a:prstGeom prst="rect">
            <a:avLst/>
          </a:prstGeom>
          <a:solidFill>
            <a:schemeClr val="tx1"/>
          </a:solidFill>
        </p:spPr>
        <p:txBody>
          <a:bodyPr wrap="square" rtlCol="0">
            <a:spAutoFit/>
          </a:bodyPr>
          <a:lstStyle/>
          <a:p>
            <a:r>
              <a:rPr lang="en-US" sz="1200" dirty="0" smtClean="0">
                <a:solidFill>
                  <a:schemeClr val="bg1"/>
                </a:solidFill>
              </a:rPr>
              <a:t>Bicycle wheel front ring is spring-loaded relative to rear ring</a:t>
            </a:r>
          </a:p>
        </p:txBody>
      </p:sp>
      <p:cxnSp>
        <p:nvCxnSpPr>
          <p:cNvPr id="25" name="Straight Arrow Connector 24"/>
          <p:cNvCxnSpPr/>
          <p:nvPr/>
        </p:nvCxnSpPr>
        <p:spPr>
          <a:xfrm flipH="1">
            <a:off x="1676400" y="1295400"/>
            <a:ext cx="685800" cy="1143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143000" y="3810000"/>
            <a:ext cx="533400" cy="1524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648200" y="3124200"/>
            <a:ext cx="1828800" cy="461665"/>
          </a:xfrm>
          <a:prstGeom prst="rect">
            <a:avLst/>
          </a:prstGeom>
          <a:solidFill>
            <a:schemeClr val="tx1"/>
          </a:solidFill>
        </p:spPr>
        <p:txBody>
          <a:bodyPr wrap="square" rtlCol="0">
            <a:spAutoFit/>
          </a:bodyPr>
          <a:lstStyle/>
          <a:p>
            <a:r>
              <a:rPr lang="en-US" sz="1200" dirty="0" smtClean="0">
                <a:solidFill>
                  <a:schemeClr val="bg1"/>
                </a:solidFill>
              </a:rPr>
              <a:t>3x coil springs and pilot pins around bicycle wheel</a:t>
            </a:r>
          </a:p>
        </p:txBody>
      </p:sp>
      <p:cxnSp>
        <p:nvCxnSpPr>
          <p:cNvPr id="34" name="Straight Arrow Connector 33"/>
          <p:cNvCxnSpPr>
            <a:stCxn id="32" idx="1"/>
          </p:cNvCxnSpPr>
          <p:nvPr/>
        </p:nvCxnSpPr>
        <p:spPr>
          <a:xfrm flipH="1">
            <a:off x="3657600" y="3355033"/>
            <a:ext cx="990600" cy="378767"/>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4" name="Straight Connector 23"/>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28</a:t>
            </a:fld>
            <a:endParaRPr lang="en-US"/>
          </a:p>
        </p:txBody>
      </p:sp>
    </p:spTree>
    <p:extLst>
      <p:ext uri="{BB962C8B-B14F-4D97-AF65-F5344CB8AC3E}">
        <p14:creationId xmlns:p14="http://schemas.microsoft.com/office/powerpoint/2010/main" val="2181912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l="8182" r="13636"/>
          <a:stretch>
            <a:fillRect/>
          </a:stretch>
        </p:blipFill>
        <p:spPr bwMode="auto">
          <a:xfrm>
            <a:off x="533400" y="990600"/>
            <a:ext cx="8125413" cy="5078730"/>
          </a:xfrm>
          <a:prstGeom prst="rect">
            <a:avLst/>
          </a:prstGeom>
          <a:noFill/>
        </p:spPr>
      </p:pic>
      <p:sp>
        <p:nvSpPr>
          <p:cNvPr id="17" name="TextBox 16"/>
          <p:cNvSpPr txBox="1"/>
          <p:nvPr/>
        </p:nvSpPr>
        <p:spPr>
          <a:xfrm>
            <a:off x="457200" y="457200"/>
            <a:ext cx="7959679" cy="369332"/>
          </a:xfrm>
          <a:prstGeom prst="rect">
            <a:avLst/>
          </a:prstGeom>
          <a:noFill/>
        </p:spPr>
        <p:txBody>
          <a:bodyPr wrap="none" rtlCol="0">
            <a:spAutoFit/>
          </a:bodyPr>
          <a:lstStyle/>
          <a:p>
            <a:r>
              <a:rPr lang="en-US" dirty="0" smtClean="0"/>
              <a:t>Proposed Design Details for CC target :   Interface to existing HRS mounting features</a:t>
            </a:r>
            <a:endParaRPr lang="en-US" dirty="0"/>
          </a:p>
        </p:txBody>
      </p:sp>
      <p:cxnSp>
        <p:nvCxnSpPr>
          <p:cNvPr id="13" name="Straight Arrow Connector 12"/>
          <p:cNvCxnSpPr>
            <a:stCxn id="68" idx="2"/>
          </p:cNvCxnSpPr>
          <p:nvPr/>
        </p:nvCxnSpPr>
        <p:spPr>
          <a:xfrm>
            <a:off x="8077200" y="2715399"/>
            <a:ext cx="76200" cy="561201"/>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6200" y="2057400"/>
            <a:ext cx="685800" cy="276999"/>
          </a:xfrm>
          <a:prstGeom prst="rect">
            <a:avLst/>
          </a:prstGeom>
          <a:solidFill>
            <a:srgbClr val="FF00FF"/>
          </a:solidFill>
        </p:spPr>
        <p:txBody>
          <a:bodyPr wrap="square" rtlCol="0">
            <a:spAutoFit/>
          </a:bodyPr>
          <a:lstStyle/>
          <a:p>
            <a:r>
              <a:rPr lang="en-US" sz="1200" dirty="0" smtClean="0">
                <a:solidFill>
                  <a:schemeClr val="bg1"/>
                </a:solidFill>
              </a:rPr>
              <a:t>HRS ID</a:t>
            </a:r>
          </a:p>
        </p:txBody>
      </p:sp>
      <p:cxnSp>
        <p:nvCxnSpPr>
          <p:cNvPr id="15" name="Straight Arrow Connector 14"/>
          <p:cNvCxnSpPr>
            <a:stCxn id="14" idx="1"/>
          </p:cNvCxnSpPr>
          <p:nvPr/>
        </p:nvCxnSpPr>
        <p:spPr>
          <a:xfrm flipH="1">
            <a:off x="7162800" y="2195900"/>
            <a:ext cx="533400" cy="6235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143000" y="2895600"/>
            <a:ext cx="762000" cy="2286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133600" y="2667000"/>
            <a:ext cx="685800" cy="1524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124200" y="2514600"/>
            <a:ext cx="609600" cy="762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038600" y="2514600"/>
            <a:ext cx="6858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029200" y="2514600"/>
            <a:ext cx="685800" cy="762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943600" y="2590800"/>
            <a:ext cx="762000" cy="1524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010400" y="2819400"/>
            <a:ext cx="762000" cy="2286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96200" y="2438400"/>
            <a:ext cx="762000" cy="276999"/>
          </a:xfrm>
          <a:prstGeom prst="rect">
            <a:avLst/>
          </a:prstGeom>
          <a:solidFill>
            <a:srgbClr val="FF00FF"/>
          </a:solidFill>
        </p:spPr>
        <p:txBody>
          <a:bodyPr wrap="square" rtlCol="0">
            <a:spAutoFit/>
          </a:bodyPr>
          <a:lstStyle/>
          <a:p>
            <a:r>
              <a:rPr lang="en-US" sz="1200" dirty="0" smtClean="0">
                <a:solidFill>
                  <a:schemeClr val="bg1"/>
                </a:solidFill>
              </a:rPr>
              <a:t>1/4” Lip</a:t>
            </a:r>
          </a:p>
        </p:txBody>
      </p:sp>
      <p:cxnSp>
        <p:nvCxnSpPr>
          <p:cNvPr id="73" name="Straight Arrow Connector 72"/>
          <p:cNvCxnSpPr/>
          <p:nvPr/>
        </p:nvCxnSpPr>
        <p:spPr>
          <a:xfrm flipH="1" flipV="1">
            <a:off x="7772400" y="3200400"/>
            <a:ext cx="381000" cy="76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886200" y="1447800"/>
            <a:ext cx="1447800" cy="646331"/>
          </a:xfrm>
          <a:prstGeom prst="rect">
            <a:avLst/>
          </a:prstGeom>
          <a:solidFill>
            <a:srgbClr val="FF00FF"/>
          </a:solidFill>
        </p:spPr>
        <p:txBody>
          <a:bodyPr wrap="square" rtlCol="0">
            <a:spAutoFit/>
          </a:bodyPr>
          <a:lstStyle/>
          <a:p>
            <a:r>
              <a:rPr lang="en-US" sz="1200" dirty="0" smtClean="0">
                <a:solidFill>
                  <a:schemeClr val="bg1"/>
                </a:solidFill>
              </a:rPr>
              <a:t>3x Pilot pins engage the existing 3x slots in HRS mount </a:t>
            </a:r>
          </a:p>
        </p:txBody>
      </p:sp>
      <p:cxnSp>
        <p:nvCxnSpPr>
          <p:cNvPr id="87" name="Straight Arrow Connector 86"/>
          <p:cNvCxnSpPr/>
          <p:nvPr/>
        </p:nvCxnSpPr>
        <p:spPr>
          <a:xfrm>
            <a:off x="3733800" y="1752600"/>
            <a:ext cx="381000" cy="1524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733800" y="1752600"/>
            <a:ext cx="1524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10000" y="4876800"/>
            <a:ext cx="1676400" cy="461665"/>
          </a:xfrm>
          <a:prstGeom prst="rect">
            <a:avLst/>
          </a:prstGeom>
          <a:solidFill>
            <a:schemeClr val="tx1"/>
          </a:solidFill>
        </p:spPr>
        <p:txBody>
          <a:bodyPr wrap="square" rtlCol="0">
            <a:spAutoFit/>
          </a:bodyPr>
          <a:lstStyle/>
          <a:p>
            <a:pPr algn="r"/>
            <a:r>
              <a:rPr lang="en-US" sz="1200" dirty="0" smtClean="0">
                <a:solidFill>
                  <a:schemeClr val="bg1"/>
                </a:solidFill>
              </a:rPr>
              <a:t>Spacers bearing against HRS mounting surface</a:t>
            </a:r>
          </a:p>
        </p:txBody>
      </p:sp>
      <p:cxnSp>
        <p:nvCxnSpPr>
          <p:cNvPr id="97" name="Straight Arrow Connector 96"/>
          <p:cNvCxnSpPr/>
          <p:nvPr/>
        </p:nvCxnSpPr>
        <p:spPr>
          <a:xfrm flipH="1" flipV="1">
            <a:off x="5638800" y="4038600"/>
            <a:ext cx="76200" cy="1066801"/>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486400" y="5105400"/>
            <a:ext cx="2286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30" name="Straight Connector 29"/>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29</a:t>
            </a:fld>
            <a:endParaRPr lang="en-US"/>
          </a:p>
        </p:txBody>
      </p:sp>
    </p:spTree>
    <p:extLst>
      <p:ext uri="{BB962C8B-B14F-4D97-AF65-F5344CB8AC3E}">
        <p14:creationId xmlns:p14="http://schemas.microsoft.com/office/powerpoint/2010/main" val="402195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199" y="457201"/>
            <a:ext cx="8077201" cy="4862870"/>
          </a:xfrm>
          <a:prstGeom prst="rect">
            <a:avLst/>
          </a:prstGeom>
          <a:noFill/>
        </p:spPr>
        <p:txBody>
          <a:bodyPr wrap="square" rtlCol="0">
            <a:spAutoFit/>
          </a:bodyPr>
          <a:lstStyle/>
          <a:p>
            <a:r>
              <a:rPr lang="en-US" dirty="0" smtClean="0">
                <a:solidFill>
                  <a:schemeClr val="accent1">
                    <a:lumMod val="75000"/>
                  </a:schemeClr>
                </a:solidFill>
              </a:rPr>
              <a:t>Motivation for Developing the Overhead RH Concept:</a:t>
            </a:r>
          </a:p>
          <a:p>
            <a:endParaRPr lang="en-US" dirty="0"/>
          </a:p>
          <a:p>
            <a:pPr marL="400050" indent="-400050">
              <a:buAutoNum type="arabicPeriod"/>
            </a:pPr>
            <a:r>
              <a:rPr lang="en-US" dirty="0" smtClean="0"/>
              <a:t>To develop a RH system that could be adapted to either a RC or a CC target scenario, since:                                                                                                                      (A) the decision to use a RC target is not final yet                                                                (B) even if we do choose RC, we may want the option of using CC in the future</a:t>
            </a:r>
          </a:p>
          <a:p>
            <a:pPr marL="400050" indent="-400050">
              <a:buAutoNum type="arabicPeriod"/>
            </a:pPr>
            <a:endParaRPr lang="en-US" sz="1000" dirty="0"/>
          </a:p>
          <a:p>
            <a:pPr marL="400050" indent="-400050">
              <a:buFontTx/>
              <a:buAutoNum type="arabicPeriod"/>
            </a:pPr>
            <a:r>
              <a:rPr lang="en-US" dirty="0"/>
              <a:t>To develop a RH system </a:t>
            </a:r>
            <a:r>
              <a:rPr lang="en-US" dirty="0" smtClean="0"/>
              <a:t>that </a:t>
            </a:r>
            <a:r>
              <a:rPr lang="en-US" dirty="0"/>
              <a:t>was more similar to other RH systems that people have experience with </a:t>
            </a:r>
            <a:r>
              <a:rPr lang="en-US" dirty="0" smtClean="0"/>
              <a:t>at FNAL   (AP0</a:t>
            </a:r>
            <a:r>
              <a:rPr lang="en-US" dirty="0"/>
              <a:t>, </a:t>
            </a:r>
            <a:r>
              <a:rPr lang="en-US" dirty="0" err="1"/>
              <a:t>Numi</a:t>
            </a:r>
            <a:r>
              <a:rPr lang="en-US" dirty="0"/>
              <a:t>/Nova, planned LBNE – all overhead</a:t>
            </a:r>
            <a:r>
              <a:rPr lang="en-US" dirty="0" smtClean="0"/>
              <a:t>)</a:t>
            </a:r>
            <a:endParaRPr lang="en-US" sz="1000" dirty="0" smtClean="0"/>
          </a:p>
          <a:p>
            <a:pPr marL="400050" indent="-400050">
              <a:buAutoNum type="arabicPeriod"/>
            </a:pPr>
            <a:endParaRPr lang="en-US" sz="1000" dirty="0"/>
          </a:p>
          <a:p>
            <a:pPr marL="400050" indent="-400050">
              <a:buAutoNum type="arabicPeriod" startAt="3"/>
            </a:pPr>
            <a:r>
              <a:rPr lang="en-US" dirty="0" smtClean="0"/>
              <a:t>To develop a RH system that could reach through a cask and pull the window and target straight back into it – minimizing contamination risk</a:t>
            </a:r>
          </a:p>
          <a:p>
            <a:pPr marL="400050" indent="-400050">
              <a:buAutoNum type="arabicPeriod" startAt="3"/>
            </a:pPr>
            <a:endParaRPr lang="en-US" sz="1000" dirty="0"/>
          </a:p>
          <a:p>
            <a:pPr marL="400050" indent="-400050">
              <a:buFontTx/>
              <a:buAutoNum type="arabicPeriod" startAt="3"/>
            </a:pPr>
            <a:r>
              <a:rPr lang="en-US" dirty="0" smtClean="0"/>
              <a:t>To develop a RH system that relied less on robotics / software / electronic motion controls and instead had simpler and fewer motions needed to accomplish the RH task  (in general: less complicated = more reliable)</a:t>
            </a:r>
          </a:p>
          <a:p>
            <a:pPr marL="400050" indent="-400050">
              <a:buFontTx/>
              <a:buAutoNum type="arabicPeriod" startAt="3"/>
            </a:pPr>
            <a:endParaRPr lang="en-US" sz="1000" dirty="0"/>
          </a:p>
          <a:p>
            <a:pPr marL="400050" indent="-400050">
              <a:buFontTx/>
              <a:buAutoNum type="arabicPeriod" startAt="3"/>
            </a:pPr>
            <a:r>
              <a:rPr lang="en-US" dirty="0" smtClean="0"/>
              <a:t>To develop a RH system that was less dedicated to the specific task for which it is designed and more accommodating to other tasks we may ask of it in the future</a:t>
            </a:r>
            <a:endParaRPr lang="en-US" sz="1000" dirty="0" smtClean="0"/>
          </a:p>
        </p:txBody>
      </p:sp>
      <p:sp>
        <p:nvSpPr>
          <p:cNvPr id="4" name="Slide Number Placeholder 3"/>
          <p:cNvSpPr>
            <a:spLocks noGrp="1"/>
          </p:cNvSpPr>
          <p:nvPr>
            <p:ph type="sldNum" sz="quarter" idx="12"/>
          </p:nvPr>
        </p:nvSpPr>
        <p:spPr/>
        <p:txBody>
          <a:bodyPr/>
          <a:lstStyle/>
          <a:p>
            <a:fld id="{240B96B1-7A7C-41F1-B49B-C55B9C9DD347}" type="slidenum">
              <a:rPr lang="en-US" smtClean="0"/>
              <a:pPr/>
              <a:t>3</a:t>
            </a:fld>
            <a:endParaRPr lang="en-US"/>
          </a:p>
        </p:txBody>
      </p:sp>
      <p:cxnSp>
        <p:nvCxnSpPr>
          <p:cNvPr id="9" name="Straight Connector 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11" name="Straight Connector 10"/>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l="10909" r="10909"/>
          <a:stretch>
            <a:fillRect/>
          </a:stretch>
        </p:blipFill>
        <p:spPr bwMode="auto">
          <a:xfrm>
            <a:off x="533400" y="990600"/>
            <a:ext cx="8125617" cy="5078730"/>
          </a:xfrm>
          <a:prstGeom prst="rect">
            <a:avLst/>
          </a:prstGeom>
          <a:noFill/>
        </p:spPr>
      </p:pic>
      <p:sp>
        <p:nvSpPr>
          <p:cNvPr id="17" name="TextBox 16"/>
          <p:cNvSpPr txBox="1"/>
          <p:nvPr/>
        </p:nvSpPr>
        <p:spPr>
          <a:xfrm>
            <a:off x="457200" y="457200"/>
            <a:ext cx="6911957" cy="369332"/>
          </a:xfrm>
          <a:prstGeom prst="rect">
            <a:avLst/>
          </a:prstGeom>
          <a:noFill/>
        </p:spPr>
        <p:txBody>
          <a:bodyPr wrap="none" rtlCol="0">
            <a:spAutoFit/>
          </a:bodyPr>
          <a:lstStyle/>
          <a:p>
            <a:r>
              <a:rPr lang="en-US" dirty="0" smtClean="0"/>
              <a:t>Proposed Design Details for CC target :   Target, sleeve, and spokes detail</a:t>
            </a:r>
            <a:endParaRPr lang="en-US" dirty="0"/>
          </a:p>
        </p:txBody>
      </p:sp>
      <p:sp>
        <p:nvSpPr>
          <p:cNvPr id="13" name="TextBox 12"/>
          <p:cNvSpPr txBox="1"/>
          <p:nvPr/>
        </p:nvSpPr>
        <p:spPr>
          <a:xfrm>
            <a:off x="914400" y="3505200"/>
            <a:ext cx="1600200" cy="2123658"/>
          </a:xfrm>
          <a:prstGeom prst="rect">
            <a:avLst/>
          </a:prstGeom>
          <a:solidFill>
            <a:schemeClr val="tx1"/>
          </a:solidFill>
        </p:spPr>
        <p:txBody>
          <a:bodyPr wrap="square" rtlCol="0">
            <a:spAutoFit/>
          </a:bodyPr>
          <a:lstStyle/>
          <a:p>
            <a:pPr algn="r"/>
            <a:r>
              <a:rPr lang="en-US" sz="1200" u="sng" dirty="0" smtClean="0">
                <a:solidFill>
                  <a:schemeClr val="bg1"/>
                </a:solidFill>
                <a:uFill>
                  <a:solidFill>
                    <a:schemeClr val="bg1"/>
                  </a:solidFill>
                </a:uFill>
              </a:rPr>
              <a:t>Outer Sleeve:</a:t>
            </a:r>
          </a:p>
          <a:p>
            <a:pPr algn="r"/>
            <a:r>
              <a:rPr lang="en-US" sz="1200" dirty="0" smtClean="0">
                <a:solidFill>
                  <a:schemeClr val="bg1"/>
                </a:solidFill>
              </a:rPr>
              <a:t>Target rod inside</a:t>
            </a:r>
          </a:p>
          <a:p>
            <a:pPr algn="r"/>
            <a:endParaRPr lang="en-US" sz="1200" dirty="0" smtClean="0">
              <a:solidFill>
                <a:schemeClr val="bg1"/>
              </a:solidFill>
            </a:endParaRPr>
          </a:p>
          <a:p>
            <a:pPr algn="r"/>
            <a:r>
              <a:rPr lang="en-US" sz="1200" dirty="0" smtClean="0">
                <a:solidFill>
                  <a:schemeClr val="bg1"/>
                </a:solidFill>
              </a:rPr>
              <a:t>Needs analysis to optimize sleeve ID, OD, and material</a:t>
            </a:r>
          </a:p>
          <a:p>
            <a:pPr algn="r"/>
            <a:endParaRPr lang="en-US" sz="1200" dirty="0" smtClean="0">
              <a:solidFill>
                <a:schemeClr val="bg1"/>
              </a:solidFill>
            </a:endParaRPr>
          </a:p>
          <a:p>
            <a:pPr algn="r"/>
            <a:r>
              <a:rPr lang="en-US" sz="1200" dirty="0" smtClean="0">
                <a:solidFill>
                  <a:schemeClr val="bg1"/>
                </a:solidFill>
              </a:rPr>
              <a:t>Currently modeled: </a:t>
            </a:r>
          </a:p>
          <a:p>
            <a:pPr algn="r"/>
            <a:r>
              <a:rPr lang="en-US" sz="1200" dirty="0" smtClean="0">
                <a:solidFill>
                  <a:schemeClr val="bg1"/>
                </a:solidFill>
              </a:rPr>
              <a:t>.312” OD x .292” ID</a:t>
            </a:r>
          </a:p>
          <a:p>
            <a:pPr algn="r"/>
            <a:r>
              <a:rPr lang="en-US" sz="1200" dirty="0" smtClean="0">
                <a:solidFill>
                  <a:schemeClr val="bg1"/>
                </a:solidFill>
              </a:rPr>
              <a:t>(.010” wall, stainless)</a:t>
            </a:r>
          </a:p>
          <a:p>
            <a:pPr algn="r"/>
            <a:endParaRPr lang="en-US" sz="1200" dirty="0" smtClean="0">
              <a:solidFill>
                <a:schemeClr val="bg1"/>
              </a:solidFill>
            </a:endParaRPr>
          </a:p>
        </p:txBody>
      </p:sp>
      <p:cxnSp>
        <p:nvCxnSpPr>
          <p:cNvPr id="14" name="Straight Arrow Connector 13"/>
          <p:cNvCxnSpPr/>
          <p:nvPr/>
        </p:nvCxnSpPr>
        <p:spPr>
          <a:xfrm flipV="1">
            <a:off x="2743200" y="3429000"/>
            <a:ext cx="1219200" cy="3810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809999"/>
            <a:ext cx="228600" cy="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3581400"/>
            <a:ext cx="2209800" cy="1015663"/>
          </a:xfrm>
          <a:prstGeom prst="rect">
            <a:avLst/>
          </a:prstGeom>
          <a:solidFill>
            <a:schemeClr val="tx1"/>
          </a:solidFill>
        </p:spPr>
        <p:txBody>
          <a:bodyPr wrap="square" rtlCol="0">
            <a:spAutoFit/>
          </a:bodyPr>
          <a:lstStyle/>
          <a:p>
            <a:r>
              <a:rPr lang="en-US" sz="1200" dirty="0" smtClean="0">
                <a:solidFill>
                  <a:schemeClr val="bg1"/>
                </a:solidFill>
              </a:rPr>
              <a:t>Welded-on </a:t>
            </a:r>
            <a:r>
              <a:rPr lang="en-US" sz="1200" dirty="0" err="1" smtClean="0">
                <a:solidFill>
                  <a:schemeClr val="bg1"/>
                </a:solidFill>
              </a:rPr>
              <a:t>endcaps</a:t>
            </a:r>
            <a:r>
              <a:rPr lang="en-US" sz="1200" dirty="0" smtClean="0">
                <a:solidFill>
                  <a:schemeClr val="bg1"/>
                </a:solidFill>
              </a:rPr>
              <a:t> and spokes</a:t>
            </a:r>
          </a:p>
          <a:p>
            <a:endParaRPr lang="en-US" sz="1200" dirty="0" smtClean="0">
              <a:solidFill>
                <a:schemeClr val="bg1"/>
              </a:solidFill>
            </a:endParaRPr>
          </a:p>
          <a:p>
            <a:r>
              <a:rPr lang="en-US" sz="1200" dirty="0" smtClean="0">
                <a:solidFill>
                  <a:schemeClr val="bg1"/>
                </a:solidFill>
              </a:rPr>
              <a:t>Currently modeled:</a:t>
            </a:r>
          </a:p>
          <a:p>
            <a:r>
              <a:rPr lang="en-US" sz="1200" dirty="0" smtClean="0">
                <a:solidFill>
                  <a:schemeClr val="bg1"/>
                </a:solidFill>
              </a:rPr>
              <a:t>stainless, wall thickness = .020” (needs analysis, can optimize)</a:t>
            </a:r>
          </a:p>
        </p:txBody>
      </p:sp>
      <p:cxnSp>
        <p:nvCxnSpPr>
          <p:cNvPr id="20" name="Straight Arrow Connector 19"/>
          <p:cNvCxnSpPr/>
          <p:nvPr/>
        </p:nvCxnSpPr>
        <p:spPr>
          <a:xfrm flipH="1">
            <a:off x="5486400" y="3733800"/>
            <a:ext cx="838200" cy="76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2" name="Straight Connector 21"/>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30</a:t>
            </a:fld>
            <a:endParaRPr lang="en-US"/>
          </a:p>
        </p:txBody>
      </p:sp>
    </p:spTree>
    <p:extLst>
      <p:ext uri="{BB962C8B-B14F-4D97-AF65-F5344CB8AC3E}">
        <p14:creationId xmlns:p14="http://schemas.microsoft.com/office/powerpoint/2010/main" val="406911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cam\Desktop\mu2e symbol.jpg"/>
          <p:cNvPicPr>
            <a:picLocks noChangeAspect="1" noChangeArrowheads="1"/>
          </p:cNvPicPr>
          <p:nvPr/>
        </p:nvPicPr>
        <p:blipFill>
          <a:blip r:embed="rId2" cstate="print"/>
          <a:srcRect/>
          <a:stretch>
            <a:fillRect/>
          </a:stretch>
        </p:blipFill>
        <p:spPr bwMode="auto">
          <a:xfrm>
            <a:off x="533400" y="6400800"/>
            <a:ext cx="581025" cy="342900"/>
          </a:xfrm>
          <a:prstGeom prst="rect">
            <a:avLst/>
          </a:prstGeom>
          <a:noFill/>
        </p:spPr>
      </p:pic>
      <p:pic>
        <p:nvPicPr>
          <p:cNvPr id="1028" name="Picture 4" descr="C:\Users\mikecam\Desktop\ss01temp.jpg"/>
          <p:cNvPicPr>
            <a:picLocks noChangeAspect="1" noChangeArrowheads="1"/>
          </p:cNvPicPr>
          <p:nvPr/>
        </p:nvPicPr>
        <p:blipFill>
          <a:blip r:embed="rId3" cstate="print"/>
          <a:srcRect t="16764" b="22352"/>
          <a:stretch>
            <a:fillRect/>
          </a:stretch>
        </p:blipFill>
        <p:spPr bwMode="auto">
          <a:xfrm>
            <a:off x="533400" y="990600"/>
            <a:ext cx="8125617" cy="2414506"/>
          </a:xfrm>
          <a:prstGeom prst="rect">
            <a:avLst/>
          </a:prstGeom>
          <a:noFill/>
        </p:spPr>
      </p:pic>
      <p:sp>
        <p:nvSpPr>
          <p:cNvPr id="17" name="TextBox 16"/>
          <p:cNvSpPr txBox="1"/>
          <p:nvPr/>
        </p:nvSpPr>
        <p:spPr>
          <a:xfrm>
            <a:off x="457200" y="457200"/>
            <a:ext cx="8778750" cy="369332"/>
          </a:xfrm>
          <a:prstGeom prst="rect">
            <a:avLst/>
          </a:prstGeom>
          <a:noFill/>
        </p:spPr>
        <p:txBody>
          <a:bodyPr wrap="none" rtlCol="0">
            <a:spAutoFit/>
          </a:bodyPr>
          <a:lstStyle/>
          <a:p>
            <a:r>
              <a:rPr lang="en-US" dirty="0" smtClean="0"/>
              <a:t>Proposed Design Details for CC target : Important symmetries maintained for target/spoke</a:t>
            </a:r>
            <a:endParaRPr lang="en-US" dirty="0"/>
          </a:p>
        </p:txBody>
      </p:sp>
      <p:pic>
        <p:nvPicPr>
          <p:cNvPr id="12" name="Picture 11" descr="cctarget-11.jpg"/>
          <p:cNvPicPr>
            <a:picLocks noChangeAspect="1"/>
          </p:cNvPicPr>
          <p:nvPr/>
        </p:nvPicPr>
        <p:blipFill>
          <a:blip r:embed="rId4" cstate="print"/>
          <a:srcRect t="20116" r="1091" b="18999"/>
          <a:stretch>
            <a:fillRect/>
          </a:stretch>
        </p:blipFill>
        <p:spPr>
          <a:xfrm>
            <a:off x="533400" y="3657600"/>
            <a:ext cx="8124676" cy="2440942"/>
          </a:xfrm>
          <a:prstGeom prst="rect">
            <a:avLst/>
          </a:prstGeom>
        </p:spPr>
      </p:pic>
      <p:sp>
        <p:nvSpPr>
          <p:cNvPr id="14" name="Oval 13"/>
          <p:cNvSpPr/>
          <p:nvPr/>
        </p:nvSpPr>
        <p:spPr>
          <a:xfrm>
            <a:off x="4495800" y="1143000"/>
            <a:ext cx="2103120" cy="210312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324600" y="1905000"/>
            <a:ext cx="1371600" cy="276999"/>
          </a:xfrm>
          <a:prstGeom prst="rect">
            <a:avLst/>
          </a:prstGeom>
          <a:solidFill>
            <a:schemeClr val="tx1"/>
          </a:solidFill>
        </p:spPr>
        <p:txBody>
          <a:bodyPr wrap="square" rtlCol="0">
            <a:spAutoFit/>
          </a:bodyPr>
          <a:lstStyle/>
          <a:p>
            <a:r>
              <a:rPr lang="en-US" sz="1200" dirty="0" smtClean="0">
                <a:solidFill>
                  <a:schemeClr val="bg1"/>
                </a:solidFill>
              </a:rPr>
              <a:t>120 deg – All same</a:t>
            </a:r>
          </a:p>
        </p:txBody>
      </p:sp>
      <p:cxnSp>
        <p:nvCxnSpPr>
          <p:cNvPr id="39" name="Straight Arrow Connector 38"/>
          <p:cNvCxnSpPr/>
          <p:nvPr/>
        </p:nvCxnSpPr>
        <p:spPr>
          <a:xfrm flipV="1">
            <a:off x="4495800" y="3886200"/>
            <a:ext cx="228600" cy="1524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267200" y="4038600"/>
            <a:ext cx="228600" cy="381000"/>
          </a:xfrm>
          <a:prstGeom prst="straightConnector1">
            <a:avLst/>
          </a:prstGeom>
          <a:ln w="12700">
            <a:solidFill>
              <a:schemeClr val="bg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191000" y="4419600"/>
            <a:ext cx="76200" cy="3048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962400" y="4114800"/>
            <a:ext cx="762000" cy="276999"/>
          </a:xfrm>
          <a:prstGeom prst="rect">
            <a:avLst/>
          </a:prstGeom>
          <a:solidFill>
            <a:schemeClr val="tx1"/>
          </a:solidFill>
        </p:spPr>
        <p:txBody>
          <a:bodyPr wrap="square" rtlCol="0">
            <a:spAutoFit/>
          </a:bodyPr>
          <a:lstStyle/>
          <a:p>
            <a:r>
              <a:rPr lang="en-US" sz="1200" dirty="0" smtClean="0">
                <a:solidFill>
                  <a:schemeClr val="bg1"/>
                </a:solidFill>
              </a:rPr>
              <a:t>All same</a:t>
            </a:r>
          </a:p>
        </p:txBody>
      </p:sp>
      <p:cxnSp>
        <p:nvCxnSpPr>
          <p:cNvPr id="50" name="Straight Arrow Connector 49"/>
          <p:cNvCxnSpPr/>
          <p:nvPr/>
        </p:nvCxnSpPr>
        <p:spPr>
          <a:xfrm flipH="1" flipV="1">
            <a:off x="5715000" y="1143000"/>
            <a:ext cx="381000" cy="1524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248400" y="2819400"/>
            <a:ext cx="152400" cy="1524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86400" y="1143000"/>
            <a:ext cx="152400" cy="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4" idx="2"/>
          </p:cNvCxnSpPr>
          <p:nvPr/>
        </p:nvCxnSpPr>
        <p:spPr>
          <a:xfrm>
            <a:off x="4495800" y="2194560"/>
            <a:ext cx="0" cy="16764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019800" y="3048000"/>
            <a:ext cx="152400" cy="762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4495800" y="2438400"/>
            <a:ext cx="152400" cy="304800"/>
          </a:xfrm>
          <a:prstGeom prst="straightConnector1">
            <a:avLst/>
          </a:prstGeom>
          <a:ln w="12700">
            <a:solidFill>
              <a:schemeClr val="bg1"/>
            </a:solidFill>
            <a:tailEnd type="arrow" w="med" len="lg"/>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ctrTitle"/>
          </p:nvPr>
        </p:nvSpPr>
        <p:spPr>
          <a:xfrm>
            <a:off x="838200" y="6400800"/>
            <a:ext cx="4038600" cy="307975"/>
          </a:xfrm>
        </p:spPr>
        <p:txBody>
          <a:bodyPr>
            <a:normAutofit fontScale="90000"/>
          </a:bodyPr>
          <a:lstStyle/>
          <a:p>
            <a:r>
              <a:rPr lang="en-US" sz="1600" dirty="0" smtClean="0"/>
              <a:t>Mu2e Target Handler     </a:t>
            </a:r>
            <a:r>
              <a:rPr lang="en-US" sz="1200" dirty="0" smtClean="0"/>
              <a:t>Mike Campbell     5-12-2014</a:t>
            </a:r>
            <a:endParaRPr lang="en-US" sz="1200" dirty="0"/>
          </a:p>
        </p:txBody>
      </p:sp>
      <p:cxnSp>
        <p:nvCxnSpPr>
          <p:cNvPr id="25" name="Straight Connector 24"/>
          <p:cNvCxnSpPr/>
          <p:nvPr/>
        </p:nvCxnSpPr>
        <p:spPr>
          <a:xfrm>
            <a:off x="533400" y="6324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0B96B1-7A7C-41F1-B49B-C55B9C9DD347}" type="slidenum">
              <a:rPr lang="en-US" smtClean="0"/>
              <a:pPr/>
              <a:t>31</a:t>
            </a:fld>
            <a:endParaRPr lang="en-US"/>
          </a:p>
        </p:txBody>
      </p:sp>
    </p:spTree>
    <p:extLst>
      <p:ext uri="{BB962C8B-B14F-4D97-AF65-F5344CB8AC3E}">
        <p14:creationId xmlns:p14="http://schemas.microsoft.com/office/powerpoint/2010/main" val="111940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57201"/>
            <a:ext cx="8153400" cy="4124206"/>
          </a:xfrm>
          <a:prstGeom prst="rect">
            <a:avLst/>
          </a:prstGeom>
          <a:noFill/>
        </p:spPr>
        <p:txBody>
          <a:bodyPr wrap="square" rtlCol="0">
            <a:spAutoFit/>
          </a:bodyPr>
          <a:lstStyle/>
          <a:p>
            <a:r>
              <a:rPr lang="en-US" dirty="0" smtClean="0">
                <a:solidFill>
                  <a:schemeClr val="accent1">
                    <a:lumMod val="75000"/>
                  </a:schemeClr>
                </a:solidFill>
              </a:rPr>
              <a:t>Requirements, Assumptions, and Design Constraints:</a:t>
            </a:r>
          </a:p>
          <a:p>
            <a:endParaRPr lang="en-US" dirty="0" smtClean="0"/>
          </a:p>
          <a:p>
            <a:r>
              <a:rPr lang="en-US" dirty="0" smtClean="0"/>
              <a:t>Same as for the horizontal design, except:</a:t>
            </a:r>
            <a:endParaRPr lang="en-US" dirty="0"/>
          </a:p>
          <a:p>
            <a:endParaRPr lang="en-US" dirty="0"/>
          </a:p>
          <a:p>
            <a:pPr marL="400050" indent="-400050">
              <a:buAutoNum type="arabicPeriod"/>
            </a:pPr>
            <a:r>
              <a:rPr lang="en-US" dirty="0" smtClean="0"/>
              <a:t>Entry / exit from the Target Hall (TH) is via overhead gantry crane through a ceiling hatch opening to the inside of a ground-level building – this means:</a:t>
            </a:r>
          </a:p>
          <a:p>
            <a:r>
              <a:rPr lang="en-US" dirty="0" smtClean="0"/>
              <a:t>        A) RH system has no floor rails</a:t>
            </a:r>
          </a:p>
          <a:p>
            <a:r>
              <a:rPr lang="en-US" dirty="0"/>
              <a:t> </a:t>
            </a:r>
            <a:r>
              <a:rPr lang="en-US" dirty="0" smtClean="0"/>
              <a:t>       B) RH system can be set down onto a structure mounted directly to the PS frame</a:t>
            </a:r>
          </a:p>
          <a:p>
            <a:r>
              <a:rPr lang="en-US" dirty="0"/>
              <a:t> </a:t>
            </a:r>
            <a:r>
              <a:rPr lang="en-US" dirty="0" smtClean="0"/>
              <a:t>       C) This structure would be above the floor, unaffected by floor movements</a:t>
            </a:r>
          </a:p>
          <a:p>
            <a:r>
              <a:rPr lang="en-US" dirty="0"/>
              <a:t> </a:t>
            </a:r>
            <a:r>
              <a:rPr lang="en-US" dirty="0" smtClean="0"/>
              <a:t>       D) Thus: RH system move positions can be preset – no need for machine vision</a:t>
            </a:r>
          </a:p>
          <a:p>
            <a:pPr marL="342900" indent="-342900">
              <a:buAutoNum type="arabicPeriod"/>
            </a:pPr>
            <a:endParaRPr lang="en-US" sz="1000" dirty="0"/>
          </a:p>
          <a:p>
            <a:pPr marL="400050" indent="-400050">
              <a:buFont typeface="+mj-lt"/>
              <a:buAutoNum type="arabicPeriod" startAt="2"/>
            </a:pPr>
            <a:r>
              <a:rPr lang="en-US" dirty="0" smtClean="0"/>
              <a:t>Also means RH system does not need to pass through a narrow doorway.  Overhead hatch is 22+ feet long.  Thus can place a long module – no need for telescoping motion to reach the target, can just use a long, simple arm with a single in/out motion</a:t>
            </a:r>
          </a:p>
        </p:txBody>
      </p:sp>
      <p:sp>
        <p:nvSpPr>
          <p:cNvPr id="4" name="Slide Number Placeholder 3"/>
          <p:cNvSpPr>
            <a:spLocks noGrp="1"/>
          </p:cNvSpPr>
          <p:nvPr>
            <p:ph type="sldNum" sz="quarter" idx="12"/>
          </p:nvPr>
        </p:nvSpPr>
        <p:spPr/>
        <p:txBody>
          <a:bodyPr/>
          <a:lstStyle/>
          <a:p>
            <a:fld id="{240B96B1-7A7C-41F1-B49B-C55B9C9DD347}" type="slidenum">
              <a:rPr lang="en-US" smtClean="0"/>
              <a:pPr/>
              <a:t>4</a:t>
            </a:fld>
            <a:endParaRPr lang="en-US" dirty="0"/>
          </a:p>
        </p:txBody>
      </p:sp>
      <p:cxnSp>
        <p:nvCxnSpPr>
          <p:cNvPr id="9" name="Straight Connector 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11" name="Straight Connector 10"/>
          <p:cNvCxnSpPr/>
          <p:nvPr/>
        </p:nvCxnSpPr>
        <p:spPr>
          <a:xfrm>
            <a:off x="533400" y="762000"/>
            <a:ext cx="79248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98464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18027"/>
            <a:ext cx="8149590" cy="3828149"/>
          </a:xfrm>
          <a:prstGeom prst="rect">
            <a:avLst/>
          </a:prstGeom>
          <a:noFill/>
        </p:spPr>
      </p:pic>
      <p:sp>
        <p:nvSpPr>
          <p:cNvPr id="17" name="TextBox 16"/>
          <p:cNvSpPr txBox="1"/>
          <p:nvPr/>
        </p:nvSpPr>
        <p:spPr>
          <a:xfrm>
            <a:off x="457200" y="457200"/>
            <a:ext cx="8043612" cy="369332"/>
          </a:xfrm>
          <a:prstGeom prst="rect">
            <a:avLst/>
          </a:prstGeom>
          <a:noFill/>
        </p:spPr>
        <p:txBody>
          <a:bodyPr wrap="none" rtlCol="0">
            <a:spAutoFit/>
          </a:bodyPr>
          <a:lstStyle/>
          <a:p>
            <a:r>
              <a:rPr lang="en-US" dirty="0" smtClean="0">
                <a:solidFill>
                  <a:schemeClr val="accent1">
                    <a:lumMod val="75000"/>
                  </a:schemeClr>
                </a:solidFill>
              </a:rPr>
              <a:t>Proposed Overhead Concept:  Basic </a:t>
            </a:r>
            <a:r>
              <a:rPr lang="en-US" dirty="0">
                <a:solidFill>
                  <a:schemeClr val="accent1">
                    <a:lumMod val="75000"/>
                  </a:schemeClr>
                </a:solidFill>
              </a:rPr>
              <a:t>Layout of the Overhead Building and </a:t>
            </a:r>
            <a:r>
              <a:rPr lang="en-US" dirty="0" smtClean="0">
                <a:solidFill>
                  <a:schemeClr val="accent1">
                    <a:lumMod val="75000"/>
                  </a:schemeClr>
                </a:solidFill>
              </a:rPr>
              <a:t>RH System</a:t>
            </a:r>
            <a:endParaRPr lang="en-US" dirty="0">
              <a:solidFill>
                <a:schemeClr val="accent1">
                  <a:lumMod val="75000"/>
                </a:schemeClr>
              </a:solidFill>
            </a:endParaRPr>
          </a:p>
        </p:txBody>
      </p:sp>
      <p:sp>
        <p:nvSpPr>
          <p:cNvPr id="60" name="TextBox 59"/>
          <p:cNvSpPr txBox="1"/>
          <p:nvPr/>
        </p:nvSpPr>
        <p:spPr>
          <a:xfrm>
            <a:off x="685800" y="1066800"/>
            <a:ext cx="2267561" cy="276999"/>
          </a:xfrm>
          <a:prstGeom prst="rect">
            <a:avLst/>
          </a:prstGeom>
          <a:noFill/>
        </p:spPr>
        <p:txBody>
          <a:bodyPr wrap="square" rtlCol="0">
            <a:spAutoFit/>
          </a:bodyPr>
          <a:lstStyle/>
          <a:p>
            <a:pPr algn="r"/>
            <a:r>
              <a:rPr lang="en-US" sz="1200" dirty="0" smtClean="0">
                <a:solidFill>
                  <a:schemeClr val="bg1"/>
                </a:solidFill>
              </a:rPr>
              <a:t>Existing Mu2e building ends here</a:t>
            </a:r>
          </a:p>
        </p:txBody>
      </p:sp>
      <p:cxnSp>
        <p:nvCxnSpPr>
          <p:cNvPr id="18" name="Straight Arrow Connector 17"/>
          <p:cNvCxnSpPr>
            <a:stCxn id="60" idx="3"/>
          </p:cNvCxnSpPr>
          <p:nvPr/>
        </p:nvCxnSpPr>
        <p:spPr>
          <a:xfrm>
            <a:off x="2953361" y="1205300"/>
            <a:ext cx="323239" cy="3187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0" y="1600200"/>
            <a:ext cx="228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1600200"/>
            <a:ext cx="0" cy="52387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4016" y="1542365"/>
            <a:ext cx="819761" cy="830997"/>
          </a:xfrm>
          <a:prstGeom prst="rect">
            <a:avLst/>
          </a:prstGeom>
          <a:noFill/>
        </p:spPr>
        <p:txBody>
          <a:bodyPr wrap="square" rtlCol="0">
            <a:spAutoFit/>
          </a:bodyPr>
          <a:lstStyle/>
          <a:p>
            <a:pPr algn="r"/>
            <a:r>
              <a:rPr lang="en-US" sz="1200" dirty="0" smtClean="0">
                <a:solidFill>
                  <a:schemeClr val="bg1"/>
                </a:solidFill>
              </a:rPr>
              <a:t>Proposed 40’ x 100’ new RH building</a:t>
            </a:r>
          </a:p>
        </p:txBody>
      </p:sp>
      <p:sp>
        <p:nvSpPr>
          <p:cNvPr id="20" name="TextBox 19"/>
          <p:cNvSpPr txBox="1"/>
          <p:nvPr/>
        </p:nvSpPr>
        <p:spPr>
          <a:xfrm>
            <a:off x="983896" y="4267199"/>
            <a:ext cx="1857986" cy="276999"/>
          </a:xfrm>
          <a:prstGeom prst="rect">
            <a:avLst/>
          </a:prstGeom>
          <a:noFill/>
        </p:spPr>
        <p:txBody>
          <a:bodyPr wrap="square" rtlCol="0">
            <a:spAutoFit/>
          </a:bodyPr>
          <a:lstStyle/>
          <a:p>
            <a:pPr algn="r"/>
            <a:r>
              <a:rPr lang="en-US" sz="1200" dirty="0" smtClean="0">
                <a:solidFill>
                  <a:schemeClr val="bg1"/>
                </a:solidFill>
              </a:rPr>
              <a:t>20’ truck trailer backed-in</a:t>
            </a:r>
          </a:p>
        </p:txBody>
      </p:sp>
      <p:cxnSp>
        <p:nvCxnSpPr>
          <p:cNvPr id="21" name="Straight Arrow Connector 20"/>
          <p:cNvCxnSpPr/>
          <p:nvPr/>
        </p:nvCxnSpPr>
        <p:spPr>
          <a:xfrm flipV="1">
            <a:off x="1276961" y="3810000"/>
            <a:ext cx="123519" cy="45719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0400" y="4281099"/>
            <a:ext cx="1985243" cy="276999"/>
          </a:xfrm>
          <a:prstGeom prst="rect">
            <a:avLst/>
          </a:prstGeom>
          <a:noFill/>
        </p:spPr>
        <p:txBody>
          <a:bodyPr wrap="square" rtlCol="0">
            <a:spAutoFit/>
          </a:bodyPr>
          <a:lstStyle/>
          <a:p>
            <a:pPr algn="r"/>
            <a:r>
              <a:rPr lang="en-US" sz="1200" dirty="0" smtClean="0">
                <a:solidFill>
                  <a:schemeClr val="bg1"/>
                </a:solidFill>
              </a:rPr>
              <a:t>Hatch opening to TH below</a:t>
            </a:r>
          </a:p>
        </p:txBody>
      </p:sp>
      <p:cxnSp>
        <p:nvCxnSpPr>
          <p:cNvPr id="24" name="Straight Arrow Connector 23"/>
          <p:cNvCxnSpPr/>
          <p:nvPr/>
        </p:nvCxnSpPr>
        <p:spPr>
          <a:xfrm flipV="1">
            <a:off x="5048294" y="3124200"/>
            <a:ext cx="209506" cy="1142999"/>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7199" y="4760894"/>
            <a:ext cx="5029201" cy="1477328"/>
          </a:xfrm>
          <a:prstGeom prst="rect">
            <a:avLst/>
          </a:prstGeom>
        </p:spPr>
        <p:txBody>
          <a:bodyPr wrap="square">
            <a:spAutoFit/>
          </a:bodyPr>
          <a:lstStyle/>
          <a:p>
            <a:r>
              <a:rPr lang="en-US" dirty="0" smtClean="0"/>
              <a:t>The basic layout is shown above.  The RH system would consist of 3 modules, shown by the 3 dark gray boxes in the picture above.  The modules are each lowered in sequence into the TH to perform their specific task and brought back out via crane.</a:t>
            </a:r>
            <a:endParaRPr lang="en-US" dirty="0"/>
          </a:p>
        </p:txBody>
      </p:sp>
      <p:sp>
        <p:nvSpPr>
          <p:cNvPr id="22" name="TextBox 21"/>
          <p:cNvSpPr txBox="1"/>
          <p:nvPr/>
        </p:nvSpPr>
        <p:spPr>
          <a:xfrm>
            <a:off x="7901423" y="172703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25" name="TextBox 24"/>
          <p:cNvSpPr txBox="1"/>
          <p:nvPr/>
        </p:nvSpPr>
        <p:spPr>
          <a:xfrm>
            <a:off x="7891898" y="2255019"/>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26" name="TextBox 25"/>
          <p:cNvSpPr txBox="1"/>
          <p:nvPr/>
        </p:nvSpPr>
        <p:spPr>
          <a:xfrm>
            <a:off x="7891898" y="274528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27" name="Straight Arrow Connector 26"/>
          <p:cNvCxnSpPr/>
          <p:nvPr/>
        </p:nvCxnSpPr>
        <p:spPr>
          <a:xfrm flipH="1">
            <a:off x="6792206" y="1957863"/>
            <a:ext cx="1149770" cy="230832"/>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792206" y="2485850"/>
            <a:ext cx="1149769" cy="230833"/>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92206" y="2971799"/>
            <a:ext cx="1149770" cy="230833"/>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78891" y="3234034"/>
            <a:ext cx="681969" cy="461665"/>
          </a:xfrm>
          <a:prstGeom prst="rect">
            <a:avLst/>
          </a:prstGeom>
          <a:noFill/>
        </p:spPr>
        <p:txBody>
          <a:bodyPr wrap="square" rtlCol="0">
            <a:spAutoFit/>
          </a:bodyPr>
          <a:lstStyle/>
          <a:p>
            <a:pPr algn="r"/>
            <a:r>
              <a:rPr lang="en-US" sz="1200" dirty="0" smtClean="0">
                <a:solidFill>
                  <a:schemeClr val="bg1"/>
                </a:solidFill>
              </a:rPr>
              <a:t>Control</a:t>
            </a:r>
          </a:p>
          <a:p>
            <a:pPr algn="r"/>
            <a:r>
              <a:rPr lang="en-US" sz="1200" dirty="0" smtClean="0">
                <a:solidFill>
                  <a:schemeClr val="bg1"/>
                </a:solidFill>
              </a:rPr>
              <a:t>Desk</a:t>
            </a:r>
          </a:p>
        </p:txBody>
      </p:sp>
      <p:cxnSp>
        <p:nvCxnSpPr>
          <p:cNvPr id="35" name="Straight Arrow Connector 34"/>
          <p:cNvCxnSpPr/>
          <p:nvPr/>
        </p:nvCxnSpPr>
        <p:spPr>
          <a:xfrm flipH="1">
            <a:off x="7467600" y="3352800"/>
            <a:ext cx="609600" cy="112066"/>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12"/>
          </p:nvPr>
        </p:nvSpPr>
        <p:spPr/>
        <p:txBody>
          <a:bodyPr/>
          <a:lstStyle/>
          <a:p>
            <a:fld id="{240B96B1-7A7C-41F1-B49B-C55B9C9DD347}" type="slidenum">
              <a:rPr lang="en-US" smtClean="0"/>
              <a:pPr/>
              <a:t>5</a:t>
            </a:fld>
            <a:endParaRPr lang="en-US"/>
          </a:p>
        </p:txBody>
      </p:sp>
      <p:cxnSp>
        <p:nvCxnSpPr>
          <p:cNvPr id="41" name="Straight Connector 40"/>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43" name="Straight Connector 42"/>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l="58703" t="56576" r="28692" b="28675"/>
          <a:stretch/>
        </p:blipFill>
        <p:spPr>
          <a:xfrm>
            <a:off x="5486400" y="2083054"/>
            <a:ext cx="320040" cy="274320"/>
          </a:xfrm>
          <a:prstGeom prst="rect">
            <a:avLst/>
          </a:prstGeom>
          <a:ln w="38100">
            <a:noFill/>
          </a:ln>
        </p:spPr>
      </p:pic>
      <p:sp>
        <p:nvSpPr>
          <p:cNvPr id="57" name="TextBox 56"/>
          <p:cNvSpPr txBox="1"/>
          <p:nvPr/>
        </p:nvSpPr>
        <p:spPr>
          <a:xfrm>
            <a:off x="233031" y="3003201"/>
            <a:ext cx="681969" cy="461665"/>
          </a:xfrm>
          <a:prstGeom prst="rect">
            <a:avLst/>
          </a:prstGeom>
          <a:noFill/>
        </p:spPr>
        <p:txBody>
          <a:bodyPr wrap="square" rtlCol="0">
            <a:spAutoFit/>
          </a:bodyPr>
          <a:lstStyle/>
          <a:p>
            <a:pPr algn="r"/>
            <a:r>
              <a:rPr lang="en-US" sz="1200" dirty="0" smtClean="0">
                <a:solidFill>
                  <a:schemeClr val="bg1"/>
                </a:solidFill>
              </a:rPr>
              <a:t>Control</a:t>
            </a:r>
          </a:p>
          <a:p>
            <a:pPr algn="r"/>
            <a:r>
              <a:rPr lang="en-US" sz="1200" dirty="0" smtClean="0">
                <a:solidFill>
                  <a:schemeClr val="bg1"/>
                </a:solidFill>
              </a:rPr>
              <a:t>Desk</a:t>
            </a:r>
          </a:p>
        </p:txBody>
      </p:sp>
      <p:sp>
        <p:nvSpPr>
          <p:cNvPr id="58" name="Isosceles Triangle 57"/>
          <p:cNvSpPr/>
          <p:nvPr/>
        </p:nvSpPr>
        <p:spPr>
          <a:xfrm>
            <a:off x="5715000" y="4186443"/>
            <a:ext cx="1460911" cy="569893"/>
          </a:xfrm>
          <a:prstGeom prst="triangle">
            <a:avLst>
              <a:gd name="adj" fmla="val 7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5791200" y="4114801"/>
            <a:ext cx="2018620" cy="646093"/>
          </a:xfrm>
          <a:prstGeom prst="triangle">
            <a:avLst>
              <a:gd name="adj" fmla="val 41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7311094" y="4149512"/>
            <a:ext cx="1680507" cy="569893"/>
          </a:xfrm>
          <a:prstGeom prst="triangle">
            <a:avLst>
              <a:gd name="adj" fmla="val 76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5791200" y="4114801"/>
            <a:ext cx="2286000" cy="429398"/>
          </a:xfrm>
          <a:prstGeom prst="triangle">
            <a:avLst>
              <a:gd name="adj" fmla="val 10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5791200" y="4114801"/>
            <a:ext cx="2905930" cy="641536"/>
          </a:xfrm>
          <a:prstGeom prst="triangle">
            <a:avLst>
              <a:gd name="adj" fmla="val 41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6434769" y="4149512"/>
            <a:ext cx="2556832" cy="611382"/>
          </a:xfrm>
          <a:prstGeom prst="triangle">
            <a:avLst>
              <a:gd name="adj" fmla="val 41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6114206" y="4114801"/>
            <a:ext cx="2470682" cy="436382"/>
          </a:xfrm>
          <a:prstGeom prst="triangle">
            <a:avLst>
              <a:gd name="adj" fmla="val 88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7633" y="4371091"/>
            <a:ext cx="2538915" cy="1859765"/>
          </a:xfrm>
          <a:prstGeom prst="rect">
            <a:avLst/>
          </a:prstGeom>
          <a:ln w="38100">
            <a:solidFill>
              <a:schemeClr val="bg1"/>
            </a:solidFill>
          </a:ln>
        </p:spPr>
      </p:pic>
      <p:sp>
        <p:nvSpPr>
          <p:cNvPr id="45" name="TextBox 44"/>
          <p:cNvSpPr txBox="1"/>
          <p:nvPr/>
        </p:nvSpPr>
        <p:spPr>
          <a:xfrm>
            <a:off x="7299999" y="4377296"/>
            <a:ext cx="1336549" cy="276999"/>
          </a:xfrm>
          <a:prstGeom prst="rect">
            <a:avLst/>
          </a:prstGeom>
          <a:solidFill>
            <a:srgbClr val="DEA900"/>
          </a:solidFill>
        </p:spPr>
        <p:txBody>
          <a:bodyPr wrap="square" lIns="45720" rIns="45720" rtlCol="0">
            <a:spAutoFit/>
          </a:bodyPr>
          <a:lstStyle/>
          <a:p>
            <a:r>
              <a:rPr lang="en-US" sz="1200" u="sng" dirty="0" smtClean="0">
                <a:solidFill>
                  <a:schemeClr val="bg1"/>
                </a:solidFill>
              </a:rPr>
              <a:t>TH / RH room detail</a:t>
            </a:r>
          </a:p>
        </p:txBody>
      </p:sp>
      <p:sp>
        <p:nvSpPr>
          <p:cNvPr id="46" name="TextBox 45"/>
          <p:cNvSpPr txBox="1"/>
          <p:nvPr/>
        </p:nvSpPr>
        <p:spPr>
          <a:xfrm>
            <a:off x="6398032" y="4642313"/>
            <a:ext cx="528801" cy="461665"/>
          </a:xfrm>
          <a:prstGeom prst="rect">
            <a:avLst/>
          </a:prstGeom>
          <a:noFill/>
        </p:spPr>
        <p:txBody>
          <a:bodyPr wrap="square" lIns="9144" rIns="9144" rtlCol="0">
            <a:spAutoFit/>
          </a:bodyPr>
          <a:lstStyle/>
          <a:p>
            <a:pPr algn="r"/>
            <a:r>
              <a:rPr lang="en-US" sz="1200" dirty="0" smtClean="0">
                <a:solidFill>
                  <a:schemeClr val="bg1"/>
                </a:solidFill>
              </a:rPr>
              <a:t>Vacuum equip.</a:t>
            </a:r>
          </a:p>
        </p:txBody>
      </p:sp>
      <p:cxnSp>
        <p:nvCxnSpPr>
          <p:cNvPr id="47" name="Straight Arrow Connector 46"/>
          <p:cNvCxnSpPr/>
          <p:nvPr/>
        </p:nvCxnSpPr>
        <p:spPr>
          <a:xfrm>
            <a:off x="6688708" y="5103978"/>
            <a:ext cx="304800" cy="152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70160" y="5715000"/>
            <a:ext cx="736519" cy="461665"/>
          </a:xfrm>
          <a:prstGeom prst="rect">
            <a:avLst/>
          </a:prstGeom>
          <a:solidFill>
            <a:srgbClr val="DEA900"/>
          </a:solidFill>
        </p:spPr>
        <p:txBody>
          <a:bodyPr wrap="square" rtlCol="0">
            <a:spAutoFit/>
          </a:bodyPr>
          <a:lstStyle/>
          <a:p>
            <a:r>
              <a:rPr lang="en-US" sz="1200" dirty="0" smtClean="0">
                <a:solidFill>
                  <a:schemeClr val="bg1"/>
                </a:solidFill>
              </a:rPr>
              <a:t>RH room smaller</a:t>
            </a:r>
          </a:p>
        </p:txBody>
      </p:sp>
      <p:cxnSp>
        <p:nvCxnSpPr>
          <p:cNvPr id="37" name="Straight Arrow Connector 36"/>
          <p:cNvCxnSpPr/>
          <p:nvPr/>
        </p:nvCxnSpPr>
        <p:spPr>
          <a:xfrm flipH="1" flipV="1">
            <a:off x="7091769" y="5791200"/>
            <a:ext cx="34716" cy="3048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126485" y="5958967"/>
            <a:ext cx="323204" cy="1370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09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8" name="TextBox 7"/>
          <p:cNvSpPr txBox="1"/>
          <p:nvPr/>
        </p:nvSpPr>
        <p:spPr>
          <a:xfrm>
            <a:off x="7007543" y="3286125"/>
            <a:ext cx="1697013" cy="1384995"/>
          </a:xfrm>
          <a:prstGeom prst="rect">
            <a:avLst/>
          </a:prstGeom>
          <a:noFill/>
        </p:spPr>
        <p:txBody>
          <a:bodyPr wrap="square" rtlCol="0">
            <a:spAutoFit/>
          </a:bodyPr>
          <a:lstStyle/>
          <a:p>
            <a:r>
              <a:rPr lang="en-US" sz="1200" dirty="0" smtClean="0">
                <a:solidFill>
                  <a:schemeClr val="bg1"/>
                </a:solidFill>
              </a:rPr>
              <a:t>20T crane hook height set to 18’ above loft area floor. </a:t>
            </a:r>
            <a:r>
              <a:rPr lang="en-US" sz="1200" dirty="0">
                <a:solidFill>
                  <a:schemeClr val="bg1"/>
                </a:solidFill>
              </a:rPr>
              <a:t>R</a:t>
            </a:r>
            <a:r>
              <a:rPr lang="en-US" sz="1200" dirty="0" smtClean="0">
                <a:solidFill>
                  <a:schemeClr val="bg1"/>
                </a:solidFill>
              </a:rPr>
              <a:t>esulting building height: will be </a:t>
            </a:r>
            <a:r>
              <a:rPr lang="en-US" sz="1200" dirty="0" err="1" smtClean="0">
                <a:solidFill>
                  <a:schemeClr val="bg1"/>
                </a:solidFill>
              </a:rPr>
              <a:t>approx</a:t>
            </a:r>
            <a:r>
              <a:rPr lang="en-US" sz="1200" dirty="0" smtClean="0">
                <a:solidFill>
                  <a:schemeClr val="bg1"/>
                </a:solidFill>
              </a:rPr>
              <a:t> </a:t>
            </a:r>
            <a:r>
              <a:rPr lang="en-US" sz="1200" dirty="0">
                <a:solidFill>
                  <a:schemeClr val="bg1"/>
                </a:solidFill>
              </a:rPr>
              <a:t>7</a:t>
            </a:r>
            <a:r>
              <a:rPr lang="en-US" sz="1200" dirty="0" smtClean="0">
                <a:solidFill>
                  <a:schemeClr val="bg1"/>
                </a:solidFill>
              </a:rPr>
              <a:t>’ higher than adjacent portion of existing mu2e building</a:t>
            </a:r>
          </a:p>
        </p:txBody>
      </p:sp>
      <p:cxnSp>
        <p:nvCxnSpPr>
          <p:cNvPr id="9" name="Straight Arrow Connector 8"/>
          <p:cNvCxnSpPr/>
          <p:nvPr/>
        </p:nvCxnSpPr>
        <p:spPr>
          <a:xfrm flipH="1" flipV="1">
            <a:off x="4876800" y="1981200"/>
            <a:ext cx="2130746" cy="14478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690968" y="1602118"/>
            <a:ext cx="133440" cy="165755"/>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824408" y="1588804"/>
            <a:ext cx="1433919" cy="13314"/>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58327" y="1422164"/>
            <a:ext cx="86679" cy="166640"/>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345007" y="1422164"/>
            <a:ext cx="99978" cy="166640"/>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444985" y="1422164"/>
            <a:ext cx="1073045" cy="166640"/>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18030" y="1422164"/>
            <a:ext cx="104776" cy="153327"/>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345006" y="1143000"/>
            <a:ext cx="912794" cy="279165"/>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34000" y="963838"/>
            <a:ext cx="2667000" cy="461665"/>
          </a:xfrm>
          <a:prstGeom prst="rect">
            <a:avLst/>
          </a:prstGeom>
          <a:noFill/>
        </p:spPr>
        <p:txBody>
          <a:bodyPr wrap="square" rtlCol="0">
            <a:spAutoFit/>
          </a:bodyPr>
          <a:lstStyle/>
          <a:p>
            <a:r>
              <a:rPr lang="en-US" sz="1200" dirty="0" smtClean="0">
                <a:solidFill>
                  <a:schemeClr val="bg1"/>
                </a:solidFill>
              </a:rPr>
              <a:t>Upper “loft” </a:t>
            </a:r>
            <a:r>
              <a:rPr lang="en-US" sz="1200" dirty="0" err="1" smtClean="0">
                <a:solidFill>
                  <a:schemeClr val="bg1"/>
                </a:solidFill>
              </a:rPr>
              <a:t>approx</a:t>
            </a:r>
            <a:r>
              <a:rPr lang="en-US" sz="1200" dirty="0" smtClean="0">
                <a:solidFill>
                  <a:schemeClr val="bg1"/>
                </a:solidFill>
              </a:rPr>
              <a:t> 40’ x 68’</a:t>
            </a:r>
          </a:p>
          <a:p>
            <a:r>
              <a:rPr lang="en-US" sz="1200" dirty="0" smtClean="0">
                <a:solidFill>
                  <a:schemeClr val="bg1"/>
                </a:solidFill>
              </a:rPr>
              <a:t>        Rad-Safety controlled area</a:t>
            </a:r>
          </a:p>
        </p:txBody>
      </p:sp>
      <p:cxnSp>
        <p:nvCxnSpPr>
          <p:cNvPr id="62" name="Straight Arrow Connector 61"/>
          <p:cNvCxnSpPr/>
          <p:nvPr/>
        </p:nvCxnSpPr>
        <p:spPr>
          <a:xfrm flipH="1">
            <a:off x="1322365" y="1703488"/>
            <a:ext cx="133440" cy="165755"/>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1447800" y="1694467"/>
            <a:ext cx="488795" cy="89556"/>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936594" y="1602118"/>
            <a:ext cx="101997" cy="186925"/>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038591" y="1612703"/>
            <a:ext cx="126737" cy="176340"/>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2165328" y="1602118"/>
            <a:ext cx="336721" cy="165755"/>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508656" y="1602118"/>
            <a:ext cx="139383" cy="165755"/>
          </a:xfrm>
          <a:prstGeom prst="straightConnector1">
            <a:avLst/>
          </a:prstGeom>
          <a:ln w="158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4966" y="1051749"/>
            <a:ext cx="1218897" cy="461665"/>
          </a:xfrm>
          <a:prstGeom prst="rect">
            <a:avLst/>
          </a:prstGeom>
          <a:noFill/>
        </p:spPr>
        <p:txBody>
          <a:bodyPr wrap="square" rtlCol="0">
            <a:spAutoFit/>
          </a:bodyPr>
          <a:lstStyle/>
          <a:p>
            <a:r>
              <a:rPr lang="en-US" sz="1200" dirty="0" smtClean="0">
                <a:solidFill>
                  <a:schemeClr val="bg1"/>
                </a:solidFill>
              </a:rPr>
              <a:t>Lower area, approx 40’ x 32’</a:t>
            </a:r>
          </a:p>
        </p:txBody>
      </p:sp>
      <p:cxnSp>
        <p:nvCxnSpPr>
          <p:cNvPr id="64" name="Straight Arrow Connector 63"/>
          <p:cNvCxnSpPr/>
          <p:nvPr/>
        </p:nvCxnSpPr>
        <p:spPr>
          <a:xfrm flipH="1" flipV="1">
            <a:off x="1692197" y="1406406"/>
            <a:ext cx="346394" cy="206298"/>
          </a:xfrm>
          <a:prstGeom prst="straightConnector1">
            <a:avLst/>
          </a:prstGeom>
          <a:ln w="127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7199" y="4760894"/>
            <a:ext cx="8290655" cy="1354217"/>
          </a:xfrm>
          <a:prstGeom prst="rect">
            <a:avLst/>
          </a:prstGeom>
        </p:spPr>
        <p:txBody>
          <a:bodyPr wrap="square">
            <a:spAutoFit/>
          </a:bodyPr>
          <a:lstStyle/>
          <a:p>
            <a:r>
              <a:rPr lang="en-US" u="sng" dirty="0" smtClean="0"/>
              <a:t>Sequence of Operation . . .</a:t>
            </a:r>
          </a:p>
          <a:p>
            <a:endParaRPr lang="en-US" dirty="0"/>
          </a:p>
          <a:p>
            <a:pPr marL="342900" indent="-342900">
              <a:buAutoNum type="arabicPeriod"/>
            </a:pPr>
            <a:r>
              <a:rPr lang="en-US" dirty="0" smtClean="0"/>
              <a:t>Remove hatch shield blocks and stack up as shown in picture above</a:t>
            </a:r>
          </a:p>
          <a:p>
            <a:pPr marL="342900" indent="-342900">
              <a:buAutoNum type="arabicPeriod"/>
            </a:pPr>
            <a:endParaRPr lang="en-US" sz="1000" dirty="0"/>
          </a:p>
          <a:p>
            <a:pPr marL="342900" indent="-342900">
              <a:buAutoNum type="arabicPeriod"/>
            </a:pPr>
            <a:r>
              <a:rPr lang="en-US" dirty="0" smtClean="0"/>
              <a:t>Using crane, lower RH module-1 down into the TH and set in place behind the PS</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6</a:t>
            </a:fld>
            <a:endParaRPr lang="en-US"/>
          </a:p>
        </p:txBody>
      </p:sp>
      <p:cxnSp>
        <p:nvCxnSpPr>
          <p:cNvPr id="29" name="Straight Connector 2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31" name="Straight Connector 3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1357076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9" y="4760894"/>
            <a:ext cx="8290655" cy="1508105"/>
          </a:xfrm>
          <a:prstGeom prst="rect">
            <a:avLst/>
          </a:prstGeom>
        </p:spPr>
        <p:txBody>
          <a:bodyPr wrap="square">
            <a:spAutoFit/>
          </a:bodyPr>
          <a:lstStyle/>
          <a:p>
            <a:pPr marL="342900" indent="-342900">
              <a:buFont typeface="+mj-lt"/>
              <a:buAutoNum type="arabicPeriod" startAt="3"/>
            </a:pPr>
            <a:r>
              <a:rPr lang="en-US" dirty="0" smtClean="0"/>
              <a:t>RH module-1 removes the 36 bolts around the perimeter of the window</a:t>
            </a:r>
          </a:p>
          <a:p>
            <a:pPr marL="342900" indent="-342900">
              <a:buAutoNum type="arabicPeriod" startAt="3"/>
            </a:pPr>
            <a:endParaRPr lang="en-US" sz="1000" dirty="0"/>
          </a:p>
          <a:p>
            <a:pPr marL="342900" indent="-342900">
              <a:buAutoNum type="arabicPeriod" startAt="3"/>
            </a:pPr>
            <a:r>
              <a:rPr lang="en-US" dirty="0" smtClean="0"/>
              <a:t>Lift RH module-1 back to loft and set down</a:t>
            </a:r>
          </a:p>
          <a:p>
            <a:pPr marL="342900" indent="-342900">
              <a:buAutoNum type="arabicPeriod" startAt="3"/>
            </a:pPr>
            <a:endParaRPr lang="en-US" sz="1000" dirty="0"/>
          </a:p>
          <a:p>
            <a:pPr marL="342900" indent="-342900">
              <a:buFontTx/>
              <a:buAutoNum type="arabicPeriod" startAt="3"/>
            </a:pPr>
            <a:r>
              <a:rPr lang="en-US" dirty="0" smtClean="0"/>
              <a:t>Lower RH module-2 down into </a:t>
            </a:r>
            <a:r>
              <a:rPr lang="en-US" dirty="0"/>
              <a:t>the TH and set </a:t>
            </a:r>
            <a:r>
              <a:rPr lang="en-US" dirty="0" smtClean="0"/>
              <a:t>in </a:t>
            </a:r>
            <a:r>
              <a:rPr lang="en-US" dirty="0"/>
              <a:t>place behind </a:t>
            </a:r>
            <a:r>
              <a:rPr lang="en-US" dirty="0" smtClean="0"/>
              <a:t>the PS.  This module includes a cask with 2” steel wall thickness to contain the old window</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7</a:t>
            </a:fld>
            <a:endParaRPr lang="en-US"/>
          </a:p>
        </p:txBody>
      </p:sp>
      <p:sp>
        <p:nvSpPr>
          <p:cNvPr id="28" name="TextBox 27"/>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29" name="TextBox 28"/>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30" name="TextBox 29"/>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31" name="Straight Arrow Connector 30"/>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42" name="Straight Arrow Connector 41"/>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67611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9" y="4760894"/>
            <a:ext cx="8290655" cy="1508105"/>
          </a:xfrm>
          <a:prstGeom prst="rect">
            <a:avLst/>
          </a:prstGeom>
        </p:spPr>
        <p:txBody>
          <a:bodyPr wrap="square">
            <a:spAutoFit/>
          </a:bodyPr>
          <a:lstStyle/>
          <a:p>
            <a:pPr marL="342900" indent="-342900">
              <a:buFont typeface="+mj-lt"/>
              <a:buAutoNum type="arabicPeriod" startAt="6"/>
            </a:pPr>
            <a:r>
              <a:rPr lang="en-US" dirty="0" smtClean="0"/>
              <a:t>RH module-2 removes the window and pulls it straight back into the cask</a:t>
            </a:r>
          </a:p>
          <a:p>
            <a:pPr marL="342900" indent="-342900">
              <a:buAutoNum type="arabicPeriod" startAt="6"/>
            </a:pPr>
            <a:endParaRPr lang="en-US" sz="1000" dirty="0"/>
          </a:p>
          <a:p>
            <a:pPr marL="342900" indent="-342900">
              <a:buAutoNum type="arabicPeriod" startAt="6"/>
            </a:pPr>
            <a:r>
              <a:rPr lang="en-US" dirty="0" smtClean="0"/>
              <a:t>Lift RH module-2 (including its’ full cask) back to loft and set down</a:t>
            </a:r>
          </a:p>
          <a:p>
            <a:pPr marL="342900" indent="-342900">
              <a:buAutoNum type="arabicPeriod" startAt="6"/>
            </a:pPr>
            <a:endParaRPr lang="en-US" sz="1000" dirty="0"/>
          </a:p>
          <a:p>
            <a:pPr marL="342900" indent="-342900">
              <a:buFontTx/>
              <a:buAutoNum type="arabicPeriod" startAt="6"/>
            </a:pPr>
            <a:r>
              <a:rPr lang="en-US" dirty="0"/>
              <a:t>U</a:t>
            </a:r>
            <a:r>
              <a:rPr lang="en-US" dirty="0" smtClean="0"/>
              <a:t>sing the crane, lift the window cask off the module</a:t>
            </a:r>
            <a:r>
              <a:rPr lang="en-US" dirty="0"/>
              <a:t>, place into a final / outer cask.  This cask can then be placed into a </a:t>
            </a:r>
            <a:r>
              <a:rPr lang="en-US" dirty="0" err="1"/>
              <a:t>Numi</a:t>
            </a:r>
            <a:r>
              <a:rPr lang="en-US" dirty="0"/>
              <a:t> Horn carrier on the truck </a:t>
            </a:r>
            <a:r>
              <a:rPr lang="en-US" dirty="0" smtClean="0"/>
              <a:t>trailer</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8</a:t>
            </a:fld>
            <a:endParaRPr lang="en-US"/>
          </a:p>
        </p:txBody>
      </p:sp>
      <p:sp>
        <p:nvSpPr>
          <p:cNvPr id="9" name="TextBox 8"/>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10" name="TextBox 9"/>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11" name="TextBox 10"/>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12" name="Straight Arrow Connector 11"/>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16" name="Straight Arrow Connector 15"/>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385324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966" y="920596"/>
            <a:ext cx="8149590" cy="3823010"/>
          </a:xfrm>
          <a:prstGeom prst="rect">
            <a:avLst/>
          </a:prstGeom>
          <a:noFill/>
        </p:spPr>
      </p:pic>
      <p:sp>
        <p:nvSpPr>
          <p:cNvPr id="17" name="TextBox 16"/>
          <p:cNvSpPr txBox="1"/>
          <p:nvPr/>
        </p:nvSpPr>
        <p:spPr>
          <a:xfrm>
            <a:off x="457200" y="457200"/>
            <a:ext cx="6245812" cy="369332"/>
          </a:xfrm>
          <a:prstGeom prst="rect">
            <a:avLst/>
          </a:prstGeom>
          <a:noFill/>
        </p:spPr>
        <p:txBody>
          <a:bodyPr wrap="none" rtlCol="0">
            <a:spAutoFit/>
          </a:bodyPr>
          <a:lstStyle/>
          <a:p>
            <a:r>
              <a:rPr lang="en-US" dirty="0" smtClean="0">
                <a:solidFill>
                  <a:schemeClr val="accent1">
                    <a:lumMod val="75000"/>
                  </a:schemeClr>
                </a:solidFill>
              </a:rPr>
              <a:t>Proposed </a:t>
            </a:r>
            <a:r>
              <a:rPr lang="en-US" dirty="0">
                <a:solidFill>
                  <a:schemeClr val="accent1">
                    <a:lumMod val="75000"/>
                  </a:schemeClr>
                </a:solidFill>
              </a:rPr>
              <a:t>Overhead </a:t>
            </a:r>
            <a:r>
              <a:rPr lang="en-US" dirty="0" smtClean="0">
                <a:solidFill>
                  <a:schemeClr val="accent1">
                    <a:lumMod val="75000"/>
                  </a:schemeClr>
                </a:solidFill>
              </a:rPr>
              <a:t>Concept:  RH System Sequence of Operation</a:t>
            </a:r>
            <a:endParaRPr lang="en-US" dirty="0">
              <a:solidFill>
                <a:schemeClr val="accent1">
                  <a:lumMod val="75000"/>
                </a:schemeClr>
              </a:solidFill>
            </a:endParaRPr>
          </a:p>
        </p:txBody>
      </p:sp>
      <p:sp>
        <p:nvSpPr>
          <p:cNvPr id="25" name="Rectangle 24"/>
          <p:cNvSpPr/>
          <p:nvPr/>
        </p:nvSpPr>
        <p:spPr>
          <a:xfrm>
            <a:off x="457199" y="4760894"/>
            <a:ext cx="8458201" cy="1508105"/>
          </a:xfrm>
          <a:prstGeom prst="rect">
            <a:avLst/>
          </a:prstGeom>
        </p:spPr>
        <p:txBody>
          <a:bodyPr wrap="square">
            <a:spAutoFit/>
          </a:bodyPr>
          <a:lstStyle/>
          <a:p>
            <a:pPr marL="342900" indent="-342900">
              <a:buFont typeface="+mj-lt"/>
              <a:buAutoNum type="arabicPeriod" startAt="9"/>
            </a:pPr>
            <a:r>
              <a:rPr lang="en-US" dirty="0" smtClean="0"/>
              <a:t>Lower RH module-3 down into the TH and set in place behind the PS</a:t>
            </a:r>
            <a:r>
              <a:rPr lang="en-US" dirty="0"/>
              <a:t>. This module includes a cask with 2” steel wall thickness to contain the </a:t>
            </a:r>
            <a:r>
              <a:rPr lang="en-US" dirty="0" smtClean="0"/>
              <a:t>spent target assembly</a:t>
            </a:r>
          </a:p>
          <a:p>
            <a:pPr marL="342900" indent="-342900">
              <a:buAutoNum type="arabicPeriod" startAt="9"/>
            </a:pPr>
            <a:endParaRPr lang="en-US" sz="1000" dirty="0"/>
          </a:p>
          <a:p>
            <a:pPr marL="342900" indent="-342900">
              <a:buFont typeface="+mj-lt"/>
              <a:buAutoNum type="arabicPeriod" startAt="9"/>
            </a:pPr>
            <a:r>
              <a:rPr lang="en-US" dirty="0" smtClean="0"/>
              <a:t>RH module-3 reaches out to retrieve the target and pulls it straight back into the cask</a:t>
            </a:r>
          </a:p>
          <a:p>
            <a:pPr marL="342900" indent="-342900">
              <a:buAutoNum type="arabicPeriod" startAt="9"/>
            </a:pPr>
            <a:endParaRPr lang="en-US" sz="1000" dirty="0"/>
          </a:p>
          <a:p>
            <a:pPr marL="342900" indent="-342900">
              <a:buFontTx/>
              <a:buAutoNum type="arabicPeriod" startAt="9"/>
            </a:pPr>
            <a:r>
              <a:rPr lang="en-US" dirty="0" smtClean="0"/>
              <a:t>Lift </a:t>
            </a:r>
            <a:r>
              <a:rPr lang="en-US" dirty="0"/>
              <a:t>RH </a:t>
            </a:r>
            <a:r>
              <a:rPr lang="en-US" dirty="0" smtClean="0"/>
              <a:t>module-3 (including its’ full cask) </a:t>
            </a:r>
            <a:r>
              <a:rPr lang="en-US" dirty="0"/>
              <a:t>back to loft and set </a:t>
            </a:r>
            <a:r>
              <a:rPr lang="en-US" dirty="0" smtClean="0"/>
              <a:t>down</a:t>
            </a:r>
            <a:endParaRPr lang="en-US" dirty="0"/>
          </a:p>
        </p:txBody>
      </p:sp>
      <p:sp>
        <p:nvSpPr>
          <p:cNvPr id="3" name="Slide Number Placeholder 2"/>
          <p:cNvSpPr>
            <a:spLocks noGrp="1"/>
          </p:cNvSpPr>
          <p:nvPr>
            <p:ph type="sldNum" sz="quarter" idx="12"/>
          </p:nvPr>
        </p:nvSpPr>
        <p:spPr/>
        <p:txBody>
          <a:bodyPr/>
          <a:lstStyle/>
          <a:p>
            <a:fld id="{240B96B1-7A7C-41F1-B49B-C55B9C9DD347}" type="slidenum">
              <a:rPr lang="en-US" smtClean="0"/>
              <a:pPr/>
              <a:t>9</a:t>
            </a:fld>
            <a:endParaRPr lang="en-US" dirty="0"/>
          </a:p>
        </p:txBody>
      </p:sp>
      <p:sp>
        <p:nvSpPr>
          <p:cNvPr id="9" name="TextBox 8"/>
          <p:cNvSpPr txBox="1"/>
          <p:nvPr/>
        </p:nvSpPr>
        <p:spPr>
          <a:xfrm>
            <a:off x="4659953" y="986135"/>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1</a:t>
            </a:r>
          </a:p>
        </p:txBody>
      </p:sp>
      <p:sp>
        <p:nvSpPr>
          <p:cNvPr id="10" name="TextBox 9"/>
          <p:cNvSpPr txBox="1"/>
          <p:nvPr/>
        </p:nvSpPr>
        <p:spPr>
          <a:xfrm>
            <a:off x="5715000" y="986134"/>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2</a:t>
            </a:r>
          </a:p>
        </p:txBody>
      </p:sp>
      <p:sp>
        <p:nvSpPr>
          <p:cNvPr id="11" name="TextBox 10"/>
          <p:cNvSpPr txBox="1"/>
          <p:nvPr/>
        </p:nvSpPr>
        <p:spPr>
          <a:xfrm>
            <a:off x="6682341" y="995890"/>
            <a:ext cx="855956" cy="461665"/>
          </a:xfrm>
          <a:prstGeom prst="rect">
            <a:avLst/>
          </a:prstGeom>
          <a:noFill/>
        </p:spPr>
        <p:txBody>
          <a:bodyPr wrap="square" rtlCol="0">
            <a:spAutoFit/>
          </a:bodyPr>
          <a:lstStyle/>
          <a:p>
            <a:r>
              <a:rPr lang="en-US" sz="1200" dirty="0" smtClean="0">
                <a:solidFill>
                  <a:schemeClr val="bg1"/>
                </a:solidFill>
              </a:rPr>
              <a:t>RH</a:t>
            </a:r>
          </a:p>
          <a:p>
            <a:r>
              <a:rPr lang="en-US" sz="1200" dirty="0" smtClean="0">
                <a:solidFill>
                  <a:schemeClr val="bg1"/>
                </a:solidFill>
              </a:rPr>
              <a:t>module 3</a:t>
            </a:r>
          </a:p>
        </p:txBody>
      </p:sp>
      <p:cxnSp>
        <p:nvCxnSpPr>
          <p:cNvPr id="12" name="Straight Arrow Connector 11"/>
          <p:cNvCxnSpPr/>
          <p:nvPr/>
        </p:nvCxnSpPr>
        <p:spPr>
          <a:xfrm flipH="1">
            <a:off x="5029200" y="1447800"/>
            <a:ext cx="152401" cy="9144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81600" y="1447799"/>
            <a:ext cx="802730" cy="990601"/>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10200" y="1457555"/>
            <a:ext cx="1493856" cy="1057045"/>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97379" y="3312066"/>
            <a:ext cx="1371600" cy="276999"/>
          </a:xfrm>
          <a:prstGeom prst="rect">
            <a:avLst/>
          </a:prstGeom>
          <a:noFill/>
        </p:spPr>
        <p:txBody>
          <a:bodyPr wrap="square" rtlCol="0">
            <a:spAutoFit/>
          </a:bodyPr>
          <a:lstStyle/>
          <a:p>
            <a:r>
              <a:rPr lang="en-US" sz="1200" dirty="0" smtClean="0">
                <a:solidFill>
                  <a:schemeClr val="bg1"/>
                </a:solidFill>
              </a:rPr>
              <a:t>Final / Outer Cask</a:t>
            </a:r>
          </a:p>
        </p:txBody>
      </p:sp>
      <p:cxnSp>
        <p:nvCxnSpPr>
          <p:cNvPr id="16" name="Straight Arrow Connector 15"/>
          <p:cNvCxnSpPr/>
          <p:nvPr/>
        </p:nvCxnSpPr>
        <p:spPr>
          <a:xfrm flipH="1" flipV="1">
            <a:off x="4495801" y="2971800"/>
            <a:ext cx="2614518" cy="457200"/>
          </a:xfrm>
          <a:prstGeom prst="straightConnector1">
            <a:avLst/>
          </a:prstGeom>
          <a:ln w="1270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6324600"/>
            <a:ext cx="807720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ctrTitle"/>
          </p:nvPr>
        </p:nvSpPr>
        <p:spPr>
          <a:xfrm>
            <a:off x="457200" y="6400800"/>
            <a:ext cx="5943600" cy="307975"/>
          </a:xfrm>
        </p:spPr>
        <p:txBody>
          <a:bodyPr>
            <a:normAutofit fontScale="90000"/>
          </a:bodyPr>
          <a:lstStyle/>
          <a:p>
            <a:pPr algn="l"/>
            <a:r>
              <a:rPr lang="en-US" sz="1600" dirty="0" smtClean="0">
                <a:solidFill>
                  <a:schemeClr val="accent1">
                    <a:lumMod val="75000"/>
                  </a:schemeClr>
                </a:solidFill>
              </a:rPr>
              <a:t> Mu2e RH Review – </a:t>
            </a:r>
            <a:r>
              <a:rPr lang="en-US" sz="1600" dirty="0">
                <a:solidFill>
                  <a:schemeClr val="accent1">
                    <a:lumMod val="75000"/>
                  </a:schemeClr>
                </a:solidFill>
              </a:rPr>
              <a:t>Overhead Scheme </a:t>
            </a:r>
            <a:r>
              <a:rPr lang="en-US" sz="1600" dirty="0" smtClean="0">
                <a:solidFill>
                  <a:schemeClr val="accent1">
                    <a:lumMod val="75000"/>
                  </a:schemeClr>
                </a:solidFill>
              </a:rPr>
              <a:t>  </a:t>
            </a:r>
            <a:r>
              <a:rPr lang="en-US" sz="1200" dirty="0" smtClean="0">
                <a:solidFill>
                  <a:schemeClr val="accent1">
                    <a:lumMod val="75000"/>
                  </a:schemeClr>
                </a:solidFill>
              </a:rPr>
              <a:t>Mike Campbell     3-</a:t>
            </a:r>
            <a:r>
              <a:rPr lang="en-US" sz="1200" dirty="0">
                <a:solidFill>
                  <a:schemeClr val="accent1">
                    <a:lumMod val="75000"/>
                  </a:schemeClr>
                </a:solidFill>
              </a:rPr>
              <a:t>3</a:t>
            </a:r>
            <a:r>
              <a:rPr lang="en-US" sz="1200" dirty="0" smtClean="0">
                <a:solidFill>
                  <a:schemeClr val="accent1">
                    <a:lumMod val="75000"/>
                  </a:schemeClr>
                </a:solidFill>
              </a:rPr>
              <a:t>-2015</a:t>
            </a:r>
            <a:endParaRPr lang="en-US" sz="1200" dirty="0">
              <a:solidFill>
                <a:schemeClr val="accent1">
                  <a:lumMod val="75000"/>
                </a:schemeClr>
              </a:solidFill>
            </a:endParaRPr>
          </a:p>
        </p:txBody>
      </p:sp>
      <p:cxnSp>
        <p:nvCxnSpPr>
          <p:cNvPr id="21" name="Straight Connector 20"/>
          <p:cNvCxnSpPr/>
          <p:nvPr/>
        </p:nvCxnSpPr>
        <p:spPr>
          <a:xfrm>
            <a:off x="533400" y="762000"/>
            <a:ext cx="817115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212" y="6216855"/>
            <a:ext cx="1019175" cy="257175"/>
          </a:xfrm>
          <a:prstGeom prst="rect">
            <a:avLst/>
          </a:prstGeom>
        </p:spPr>
      </p:pic>
    </p:spTree>
    <p:extLst>
      <p:ext uri="{BB962C8B-B14F-4D97-AF65-F5344CB8AC3E}">
        <p14:creationId xmlns:p14="http://schemas.microsoft.com/office/powerpoint/2010/main" val="119269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2710</Words>
  <Application>Microsoft Office PowerPoint</Application>
  <PresentationFormat>On-screen Show (4:3)</PresentationFormat>
  <Paragraphs>438</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 Mu2e RH Review – Overhead Scheme   Mike Campbell     3-3-2015</vt:lpstr>
      <vt:lpstr>Mu2e Target Handler     Mike Campbell     5-12-2014</vt:lpstr>
      <vt:lpstr>Mu2e Target Handler     Mike Campbell     5-12-2014</vt:lpstr>
      <vt:lpstr>Mu2e Target Handler     Mike Campbell     5-12-2014</vt:lpstr>
      <vt:lpstr>Mu2e Target Handler     Mike Campbell     5-12-2014</vt:lpstr>
      <vt:lpstr>Mu2e Target Handler     Mike Campbell     5-12-2014</vt:lpstr>
      <vt:lpstr>Mu2e Target Handler     Mike Campbell     5-12-2014</vt:lpstr>
      <vt:lpstr>Mu2e Target Handler     Mike Campbell     5-12-2014</vt:lpstr>
      <vt:lpstr>Mu2e Target Handler     Mike Campbell     5-12-2014</vt:lpstr>
      <vt:lpstr>Mu2e Target Handler     Mike Campbell     5-12-2014</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Mu2e Target Handler</dc:title>
  <dc:creator>mikecam</dc:creator>
  <cp:lastModifiedBy>mikecam</cp:lastModifiedBy>
  <cp:revision>198</cp:revision>
  <dcterms:created xsi:type="dcterms:W3CDTF">2013-03-15T15:21:53Z</dcterms:created>
  <dcterms:modified xsi:type="dcterms:W3CDTF">2015-02-27T21:14:54Z</dcterms:modified>
</cp:coreProperties>
</file>