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9" r:id="rId4"/>
    <p:sldId id="278" r:id="rId5"/>
    <p:sldId id="286" r:id="rId6"/>
    <p:sldId id="281" r:id="rId7"/>
    <p:sldId id="288" r:id="rId8"/>
    <p:sldId id="287" r:id="rId9"/>
    <p:sldId id="295" r:id="rId10"/>
    <p:sldId id="290" r:id="rId11"/>
    <p:sldId id="289" r:id="rId12"/>
    <p:sldId id="291" r:id="rId13"/>
    <p:sldId id="300" r:id="rId14"/>
    <p:sldId id="297" r:id="rId15"/>
    <p:sldId id="293" r:id="rId16"/>
    <p:sldId id="296" r:id="rId17"/>
    <p:sldId id="298" r:id="rId18"/>
    <p:sldId id="294" r:id="rId19"/>
    <p:sldId id="280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5E500"/>
    <a:srgbClr val="1C6B11"/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93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3/3/15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3/3/15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FMEA,</a:t>
            </a:r>
            <a:r>
              <a:rPr lang="en-US" baseline="0" dirty="0" smtClean="0"/>
              <a:t> FMECA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6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Coleman - Mu2e CD-2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R. Schultz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Coleman - Mu2e CD-2 Review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Coleman - Mu2e CD-2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Coleman - Mu2e CD-2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3/3/15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325-6227-3143-86B2-20DFF1570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3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Coleman - Mu2e CD-2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Coleman - Mu2e CD-2 Review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Coleman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R. Coleman - Mu2e CD-2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  <p:sldLayoutId id="2147484005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R. Coleman - Mu2e CD-2 Review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Mu2e 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Remote Handling Review</a:t>
            </a:r>
            <a:br>
              <a:rPr lang="en-US" dirty="0" smtClean="0">
                <a:solidFill>
                  <a:schemeClr val="tx2"/>
                </a:solidFill>
                <a:latin typeface="Helvetica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Helvetica" charset="0"/>
              </a:rPr>
              <a:t>Comparisons: Costs, Risks &amp; Maintainability</a:t>
            </a:r>
            <a:endParaRPr lang="en-US" sz="2800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Ryan Schultz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Deputy L3 </a:t>
            </a:r>
            <a:r>
              <a:rPr lang="en-US" dirty="0">
                <a:solidFill>
                  <a:schemeClr val="tx2"/>
                </a:solidFill>
                <a:latin typeface="Helvetica" charset="0"/>
              </a:rPr>
              <a:t>Manager Target Station</a:t>
            </a:r>
          </a:p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3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/3/2015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810" y="4899819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4667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7999" y="1143000"/>
            <a:ext cx="427566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Horizontal Scheme - Remote Handling Room</a:t>
            </a:r>
          </a:p>
          <a:p>
            <a:pPr lvl="1"/>
            <a:r>
              <a:rPr lang="en-US" dirty="0" smtClean="0"/>
              <a:t>Is inaccessible during beam operations</a:t>
            </a:r>
          </a:p>
          <a:p>
            <a:pPr lvl="1"/>
            <a:r>
              <a:rPr lang="en-US" dirty="0" smtClean="0"/>
              <a:t>Some equipment will be removed from the room</a:t>
            </a:r>
          </a:p>
          <a:p>
            <a:pPr lvl="2"/>
            <a:r>
              <a:rPr lang="en-US" dirty="0" smtClean="0"/>
              <a:t>Electronics</a:t>
            </a:r>
            <a:r>
              <a:rPr lang="en-US" dirty="0"/>
              <a:t> </a:t>
            </a:r>
            <a:r>
              <a:rPr lang="en-US" dirty="0" smtClean="0"/>
              <a:t>only?</a:t>
            </a:r>
          </a:p>
          <a:p>
            <a:pPr lvl="2"/>
            <a:r>
              <a:rPr lang="en-US" dirty="0" smtClean="0"/>
              <a:t>Possibly entire robot</a:t>
            </a:r>
          </a:p>
          <a:p>
            <a:pPr lvl="1"/>
            <a:r>
              <a:rPr lang="en-US" dirty="0" smtClean="0"/>
              <a:t>Assembly-disassembly of contaminated robot is time consuming</a:t>
            </a:r>
          </a:p>
          <a:p>
            <a:pPr lvl="1"/>
            <a:r>
              <a:rPr lang="en-US" dirty="0" smtClean="0"/>
              <a:t>Any practice would have to be performed during shutdown</a:t>
            </a:r>
          </a:p>
          <a:p>
            <a:pPr lvl="2"/>
            <a:r>
              <a:rPr lang="en-US" dirty="0" smtClean="0"/>
              <a:t>or on separate practice robot ($$$)</a:t>
            </a:r>
          </a:p>
          <a:p>
            <a:pPr lvl="1"/>
            <a:r>
              <a:rPr lang="en-US" dirty="0" smtClean="0"/>
              <a:t>This setup will increase operational downtime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Target Hall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8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Overhead Scheme - Remote Handling Area</a:t>
            </a:r>
          </a:p>
          <a:p>
            <a:pPr lvl="1"/>
            <a:r>
              <a:rPr lang="en-US" dirty="0" smtClean="0"/>
              <a:t>Likely </a:t>
            </a:r>
            <a:r>
              <a:rPr lang="en-US" u="sng" dirty="0" smtClean="0"/>
              <a:t>Accessible</a:t>
            </a:r>
            <a:r>
              <a:rPr lang="en-US" dirty="0" smtClean="0"/>
              <a:t> during beam operations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i="1" dirty="0" smtClean="0"/>
              <a:t>probably</a:t>
            </a:r>
            <a:r>
              <a:rPr lang="en-US" dirty="0" smtClean="0"/>
              <a:t> allows for activities during operations</a:t>
            </a:r>
          </a:p>
          <a:p>
            <a:pPr lvl="2"/>
            <a:r>
              <a:rPr lang="en-US" dirty="0" smtClean="0"/>
              <a:t>Assembly/disassembly</a:t>
            </a:r>
          </a:p>
          <a:p>
            <a:pPr lvl="2"/>
            <a:r>
              <a:rPr lang="en-US" dirty="0" smtClean="0"/>
              <a:t>Repairs, alterations</a:t>
            </a:r>
          </a:p>
          <a:p>
            <a:pPr lvl="2"/>
            <a:r>
              <a:rPr lang="en-US" dirty="0" smtClean="0"/>
              <a:t>Practice time!!!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Minimizes operational downtime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Target Hall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28600" y="661831"/>
            <a:ext cx="517923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box indicates remote</a:t>
            </a:r>
          </a:p>
          <a:p>
            <a:r>
              <a:rPr lang="en-US" dirty="0" smtClean="0"/>
              <a:t>handling equipment service area</a:t>
            </a:r>
          </a:p>
          <a:p>
            <a:endParaRPr lang="en-US" dirty="0" smtClean="0"/>
          </a:p>
          <a:p>
            <a:r>
              <a:rPr lang="en-US" dirty="0" smtClean="0"/>
              <a:t>Prompt dose rate 0.1- 3 mrem/hr</a:t>
            </a:r>
          </a:p>
          <a:p>
            <a:endParaRPr lang="en-US" dirty="0"/>
          </a:p>
          <a:p>
            <a:r>
              <a:rPr lang="en-US" dirty="0" smtClean="0"/>
              <a:t>Occupancy at the discretion of AD ES&amp;H</a:t>
            </a:r>
          </a:p>
          <a:p>
            <a:endParaRPr lang="en-US" dirty="0"/>
          </a:p>
          <a:p>
            <a:r>
              <a:rPr lang="en-US" dirty="0" smtClean="0"/>
              <a:t>Requires radiation work permit</a:t>
            </a:r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486083" y="1155604"/>
            <a:ext cx="4551178" cy="4809964"/>
            <a:chOff x="1081190" y="221921"/>
            <a:chExt cx="6375595" cy="6738120"/>
          </a:xfrm>
        </p:grpSpPr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190" y="2633342"/>
              <a:ext cx="6375595" cy="41452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613756" y="899440"/>
              <a:ext cx="2564046" cy="1209007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4106361" y="833532"/>
              <a:ext cx="0" cy="61265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66008" y="692974"/>
              <a:ext cx="0" cy="61265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3563649" y="2024318"/>
              <a:ext cx="709864" cy="489526"/>
            </a:xfrm>
            <a:prstGeom prst="rect">
              <a:avLst/>
            </a:prstGeom>
            <a:noFill/>
            <a:ln w="38100" cmpd="sng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13929" y="4826691"/>
              <a:ext cx="542712" cy="353179"/>
            </a:xfrm>
            <a:prstGeom prst="rect">
              <a:avLst/>
            </a:prstGeom>
            <a:noFill/>
            <a:ln w="38100" cmpd="sng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956754" y="2241727"/>
              <a:ext cx="1658730" cy="2791470"/>
            </a:xfrm>
            <a:custGeom>
              <a:avLst/>
              <a:gdLst>
                <a:gd name="connsiteX0" fmla="*/ 1593937 w 1658730"/>
                <a:gd name="connsiteY0" fmla="*/ 0 h 2791470"/>
                <a:gd name="connsiteX1" fmla="*/ 842330 w 1658730"/>
                <a:gd name="connsiteY1" fmla="*/ 25916 h 2791470"/>
                <a:gd name="connsiteX2" fmla="*/ 803454 w 1658730"/>
                <a:gd name="connsiteY2" fmla="*/ 38874 h 2791470"/>
                <a:gd name="connsiteX3" fmla="*/ 725702 w 1658730"/>
                <a:gd name="connsiteY3" fmla="*/ 51832 h 2791470"/>
                <a:gd name="connsiteX4" fmla="*/ 660908 w 1658730"/>
                <a:gd name="connsiteY4" fmla="*/ 64790 h 2791470"/>
                <a:gd name="connsiteX5" fmla="*/ 583156 w 1658730"/>
                <a:gd name="connsiteY5" fmla="*/ 103664 h 2791470"/>
                <a:gd name="connsiteX6" fmla="*/ 544280 w 1658730"/>
                <a:gd name="connsiteY6" fmla="*/ 129580 h 2791470"/>
                <a:gd name="connsiteX7" fmla="*/ 505404 w 1658730"/>
                <a:gd name="connsiteY7" fmla="*/ 142538 h 2791470"/>
                <a:gd name="connsiteX8" fmla="*/ 401734 w 1658730"/>
                <a:gd name="connsiteY8" fmla="*/ 207327 h 2791470"/>
                <a:gd name="connsiteX9" fmla="*/ 362858 w 1658730"/>
                <a:gd name="connsiteY9" fmla="*/ 246201 h 2791470"/>
                <a:gd name="connsiteX10" fmla="*/ 336940 w 1658730"/>
                <a:gd name="connsiteY10" fmla="*/ 298033 h 2791470"/>
                <a:gd name="connsiteX11" fmla="*/ 285105 w 1658730"/>
                <a:gd name="connsiteY11" fmla="*/ 323949 h 2791470"/>
                <a:gd name="connsiteX12" fmla="*/ 220312 w 1658730"/>
                <a:gd name="connsiteY12" fmla="*/ 401697 h 2791470"/>
                <a:gd name="connsiteX13" fmla="*/ 194394 w 1658730"/>
                <a:gd name="connsiteY13" fmla="*/ 479444 h 2791470"/>
                <a:gd name="connsiteX14" fmla="*/ 155518 w 1658730"/>
                <a:gd name="connsiteY14" fmla="*/ 531276 h 2791470"/>
                <a:gd name="connsiteX15" fmla="*/ 129601 w 1658730"/>
                <a:gd name="connsiteY15" fmla="*/ 621982 h 2791470"/>
                <a:gd name="connsiteX16" fmla="*/ 103683 w 1658730"/>
                <a:gd name="connsiteY16" fmla="*/ 647898 h 2791470"/>
                <a:gd name="connsiteX17" fmla="*/ 64807 w 1658730"/>
                <a:gd name="connsiteY17" fmla="*/ 816351 h 2791470"/>
                <a:gd name="connsiteX18" fmla="*/ 38890 w 1658730"/>
                <a:gd name="connsiteY18" fmla="*/ 868183 h 2791470"/>
                <a:gd name="connsiteX19" fmla="*/ 12972 w 1658730"/>
                <a:gd name="connsiteY19" fmla="*/ 1075511 h 2791470"/>
                <a:gd name="connsiteX20" fmla="*/ 13 w 1658730"/>
                <a:gd name="connsiteY20" fmla="*/ 1140300 h 2791470"/>
                <a:gd name="connsiteX21" fmla="*/ 25931 w 1658730"/>
                <a:gd name="connsiteY21" fmla="*/ 1723409 h 2791470"/>
                <a:gd name="connsiteX22" fmla="*/ 38890 w 1658730"/>
                <a:gd name="connsiteY22" fmla="*/ 1775240 h 2791470"/>
                <a:gd name="connsiteX23" fmla="*/ 51848 w 1658730"/>
                <a:gd name="connsiteY23" fmla="*/ 1852988 h 2791470"/>
                <a:gd name="connsiteX24" fmla="*/ 64807 w 1658730"/>
                <a:gd name="connsiteY24" fmla="*/ 1956652 h 2791470"/>
                <a:gd name="connsiteX25" fmla="*/ 103683 w 1658730"/>
                <a:gd name="connsiteY25" fmla="*/ 2034400 h 2791470"/>
                <a:gd name="connsiteX26" fmla="*/ 129601 w 1658730"/>
                <a:gd name="connsiteY26" fmla="*/ 2138063 h 2791470"/>
                <a:gd name="connsiteX27" fmla="*/ 142559 w 1658730"/>
                <a:gd name="connsiteY27" fmla="*/ 2215811 h 2791470"/>
                <a:gd name="connsiteX28" fmla="*/ 181436 w 1658730"/>
                <a:gd name="connsiteY28" fmla="*/ 2254685 h 2791470"/>
                <a:gd name="connsiteX29" fmla="*/ 233270 w 1658730"/>
                <a:gd name="connsiteY29" fmla="*/ 2358349 h 2791470"/>
                <a:gd name="connsiteX30" fmla="*/ 298064 w 1658730"/>
                <a:gd name="connsiteY30" fmla="*/ 2423138 h 2791470"/>
                <a:gd name="connsiteX31" fmla="*/ 323982 w 1658730"/>
                <a:gd name="connsiteY31" fmla="*/ 2474970 h 2791470"/>
                <a:gd name="connsiteX32" fmla="*/ 401734 w 1658730"/>
                <a:gd name="connsiteY32" fmla="*/ 2539760 h 2791470"/>
                <a:gd name="connsiteX33" fmla="*/ 479486 w 1658730"/>
                <a:gd name="connsiteY33" fmla="*/ 2565676 h 2791470"/>
                <a:gd name="connsiteX34" fmla="*/ 596115 w 1658730"/>
                <a:gd name="connsiteY34" fmla="*/ 2604550 h 2791470"/>
                <a:gd name="connsiteX35" fmla="*/ 738661 w 1658730"/>
                <a:gd name="connsiteY35" fmla="*/ 2656382 h 2791470"/>
                <a:gd name="connsiteX36" fmla="*/ 829372 w 1658730"/>
                <a:gd name="connsiteY36" fmla="*/ 2669340 h 2791470"/>
                <a:gd name="connsiteX37" fmla="*/ 881207 w 1658730"/>
                <a:gd name="connsiteY37" fmla="*/ 2708213 h 2791470"/>
                <a:gd name="connsiteX38" fmla="*/ 997835 w 1658730"/>
                <a:gd name="connsiteY38" fmla="*/ 2734129 h 2791470"/>
                <a:gd name="connsiteX39" fmla="*/ 1153340 w 1658730"/>
                <a:gd name="connsiteY39" fmla="*/ 2760045 h 2791470"/>
                <a:gd name="connsiteX40" fmla="*/ 1658730 w 1658730"/>
                <a:gd name="connsiteY40" fmla="*/ 2773003 h 279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58730" h="2791470">
                  <a:moveTo>
                    <a:pt x="1593937" y="0"/>
                  </a:moveTo>
                  <a:lnTo>
                    <a:pt x="842330" y="25916"/>
                  </a:lnTo>
                  <a:cubicBezTo>
                    <a:pt x="828687" y="26587"/>
                    <a:pt x="816788" y="35911"/>
                    <a:pt x="803454" y="38874"/>
                  </a:cubicBezTo>
                  <a:cubicBezTo>
                    <a:pt x="777805" y="44574"/>
                    <a:pt x="751553" y="47132"/>
                    <a:pt x="725702" y="51832"/>
                  </a:cubicBezTo>
                  <a:cubicBezTo>
                    <a:pt x="704032" y="55772"/>
                    <a:pt x="682506" y="60471"/>
                    <a:pt x="660908" y="64790"/>
                  </a:cubicBezTo>
                  <a:cubicBezTo>
                    <a:pt x="549495" y="139061"/>
                    <a:pt x="690458" y="50016"/>
                    <a:pt x="583156" y="103664"/>
                  </a:cubicBezTo>
                  <a:cubicBezTo>
                    <a:pt x="569226" y="110629"/>
                    <a:pt x="558210" y="122615"/>
                    <a:pt x="544280" y="129580"/>
                  </a:cubicBezTo>
                  <a:cubicBezTo>
                    <a:pt x="532062" y="135688"/>
                    <a:pt x="517622" y="136430"/>
                    <a:pt x="505404" y="142538"/>
                  </a:cubicBezTo>
                  <a:cubicBezTo>
                    <a:pt x="499076" y="145702"/>
                    <a:pt x="417157" y="194476"/>
                    <a:pt x="401734" y="207327"/>
                  </a:cubicBezTo>
                  <a:cubicBezTo>
                    <a:pt x="387655" y="219059"/>
                    <a:pt x="373510" y="231289"/>
                    <a:pt x="362858" y="246201"/>
                  </a:cubicBezTo>
                  <a:cubicBezTo>
                    <a:pt x="351630" y="261920"/>
                    <a:pt x="350600" y="284374"/>
                    <a:pt x="336940" y="298033"/>
                  </a:cubicBezTo>
                  <a:cubicBezTo>
                    <a:pt x="323280" y="311692"/>
                    <a:pt x="302383" y="315310"/>
                    <a:pt x="285105" y="323949"/>
                  </a:cubicBezTo>
                  <a:cubicBezTo>
                    <a:pt x="263507" y="349865"/>
                    <a:pt x="237311" y="372557"/>
                    <a:pt x="220312" y="401697"/>
                  </a:cubicBezTo>
                  <a:cubicBezTo>
                    <a:pt x="206547" y="425293"/>
                    <a:pt x="210785" y="457590"/>
                    <a:pt x="194394" y="479444"/>
                  </a:cubicBezTo>
                  <a:lnTo>
                    <a:pt x="155518" y="531276"/>
                  </a:lnTo>
                  <a:cubicBezTo>
                    <a:pt x="146879" y="561511"/>
                    <a:pt x="142373" y="593247"/>
                    <a:pt x="129601" y="621982"/>
                  </a:cubicBezTo>
                  <a:cubicBezTo>
                    <a:pt x="124639" y="633146"/>
                    <a:pt x="108221" y="636555"/>
                    <a:pt x="103683" y="647898"/>
                  </a:cubicBezTo>
                  <a:cubicBezTo>
                    <a:pt x="37193" y="814113"/>
                    <a:pt x="106537" y="691169"/>
                    <a:pt x="64807" y="816351"/>
                  </a:cubicBezTo>
                  <a:cubicBezTo>
                    <a:pt x="58698" y="834676"/>
                    <a:pt x="47529" y="850906"/>
                    <a:pt x="38890" y="868183"/>
                  </a:cubicBezTo>
                  <a:cubicBezTo>
                    <a:pt x="30251" y="937292"/>
                    <a:pt x="22822" y="1006564"/>
                    <a:pt x="12972" y="1075511"/>
                  </a:cubicBezTo>
                  <a:cubicBezTo>
                    <a:pt x="9857" y="1097314"/>
                    <a:pt x="-427" y="1118280"/>
                    <a:pt x="13" y="1140300"/>
                  </a:cubicBezTo>
                  <a:cubicBezTo>
                    <a:pt x="3904" y="1334823"/>
                    <a:pt x="14040" y="1529211"/>
                    <a:pt x="25931" y="1723409"/>
                  </a:cubicBezTo>
                  <a:cubicBezTo>
                    <a:pt x="27019" y="1741185"/>
                    <a:pt x="35397" y="1757777"/>
                    <a:pt x="38890" y="1775240"/>
                  </a:cubicBezTo>
                  <a:cubicBezTo>
                    <a:pt x="44043" y="1801003"/>
                    <a:pt x="48132" y="1826979"/>
                    <a:pt x="51848" y="1852988"/>
                  </a:cubicBezTo>
                  <a:cubicBezTo>
                    <a:pt x="56773" y="1887462"/>
                    <a:pt x="55240" y="1923168"/>
                    <a:pt x="64807" y="1956652"/>
                  </a:cubicBezTo>
                  <a:cubicBezTo>
                    <a:pt x="72768" y="1984512"/>
                    <a:pt x="93937" y="2007113"/>
                    <a:pt x="103683" y="2034400"/>
                  </a:cubicBezTo>
                  <a:cubicBezTo>
                    <a:pt x="115663" y="2067943"/>
                    <a:pt x="122138" y="2103236"/>
                    <a:pt x="129601" y="2138063"/>
                  </a:cubicBezTo>
                  <a:cubicBezTo>
                    <a:pt x="135106" y="2163753"/>
                    <a:pt x="131888" y="2191802"/>
                    <a:pt x="142559" y="2215811"/>
                  </a:cubicBezTo>
                  <a:cubicBezTo>
                    <a:pt x="150002" y="2232557"/>
                    <a:pt x="168477" y="2241727"/>
                    <a:pt x="181436" y="2254685"/>
                  </a:cubicBezTo>
                  <a:cubicBezTo>
                    <a:pt x="196432" y="2299672"/>
                    <a:pt x="198295" y="2314633"/>
                    <a:pt x="233270" y="2358349"/>
                  </a:cubicBezTo>
                  <a:cubicBezTo>
                    <a:pt x="252351" y="2382198"/>
                    <a:pt x="284404" y="2395820"/>
                    <a:pt x="298064" y="2423138"/>
                  </a:cubicBezTo>
                  <a:cubicBezTo>
                    <a:pt x="306703" y="2440415"/>
                    <a:pt x="312754" y="2459251"/>
                    <a:pt x="323982" y="2474970"/>
                  </a:cubicBezTo>
                  <a:cubicBezTo>
                    <a:pt x="338176" y="2494841"/>
                    <a:pt x="377945" y="2529187"/>
                    <a:pt x="401734" y="2539760"/>
                  </a:cubicBezTo>
                  <a:cubicBezTo>
                    <a:pt x="426699" y="2550855"/>
                    <a:pt x="455051" y="2553459"/>
                    <a:pt x="479486" y="2565676"/>
                  </a:cubicBezTo>
                  <a:cubicBezTo>
                    <a:pt x="551022" y="2601442"/>
                    <a:pt x="512379" y="2587804"/>
                    <a:pt x="596115" y="2604550"/>
                  </a:cubicBezTo>
                  <a:cubicBezTo>
                    <a:pt x="634765" y="2620009"/>
                    <a:pt x="699335" y="2647307"/>
                    <a:pt x="738661" y="2656382"/>
                  </a:cubicBezTo>
                  <a:cubicBezTo>
                    <a:pt x="768423" y="2663250"/>
                    <a:pt x="799135" y="2665021"/>
                    <a:pt x="829372" y="2669340"/>
                  </a:cubicBezTo>
                  <a:cubicBezTo>
                    <a:pt x="846650" y="2682298"/>
                    <a:pt x="862455" y="2697498"/>
                    <a:pt x="881207" y="2708213"/>
                  </a:cubicBezTo>
                  <a:cubicBezTo>
                    <a:pt x="907864" y="2723445"/>
                    <a:pt x="978060" y="2730534"/>
                    <a:pt x="997835" y="2734129"/>
                  </a:cubicBezTo>
                  <a:cubicBezTo>
                    <a:pt x="1136792" y="2759392"/>
                    <a:pt x="979514" y="2735214"/>
                    <a:pt x="1153340" y="2760045"/>
                  </a:cubicBezTo>
                  <a:cubicBezTo>
                    <a:pt x="1339741" y="2822176"/>
                    <a:pt x="1178556" y="2773003"/>
                    <a:pt x="1658730" y="2773003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FF00"/>
                  </a:solidFill>
                </a:ln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>
                <a:solidFill>
                  <a:srgbClr val="004C97"/>
                </a:solidFill>
              </a:rPr>
              <a:t>Operating Notes – vertical scheme service building access</a:t>
            </a:r>
            <a:endParaRPr lang="en-US" sz="2400" dirty="0">
              <a:solidFill>
                <a:srgbClr val="004C97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542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Change-out Time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178467"/>
              </p:ext>
            </p:extLst>
          </p:nvPr>
        </p:nvGraphicFramePr>
        <p:xfrm>
          <a:off x="228600" y="1042988"/>
          <a:ext cx="867251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900"/>
                <a:gridCol w="2082800"/>
                <a:gridCol w="21828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Horizontal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Overhead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 down &amp; shield block removal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Install robot, controls, assembly, calibrate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Operator</a:t>
                      </a:r>
                      <a:r>
                        <a:rPr lang="en-US" baseline="0" dirty="0" smtClean="0"/>
                        <a:t> training, p</a:t>
                      </a:r>
                      <a:r>
                        <a:rPr lang="en-US" dirty="0" smtClean="0"/>
                        <a:t>ractice, adjustments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Dismantle</a:t>
                      </a:r>
                      <a:r>
                        <a:rPr lang="en-US" baseline="0" dirty="0" smtClean="0"/>
                        <a:t> robot, controls, electronics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Reinstall blocks, hatch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Weeks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Target Hall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4686300"/>
            <a:ext cx="8672513" cy="15113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Overhead scenario allows access to robot during operations</a:t>
            </a:r>
          </a:p>
          <a:p>
            <a:pPr lvl="1"/>
            <a:r>
              <a:rPr lang="en-US" dirty="0" smtClean="0"/>
              <a:t>Assembly &amp; disassembly not necessary</a:t>
            </a:r>
          </a:p>
          <a:p>
            <a:pPr lvl="1"/>
            <a:r>
              <a:rPr lang="en-US" dirty="0" smtClean="0"/>
              <a:t>Plenty of time for calibration, practice, adjustments, etc.</a:t>
            </a:r>
          </a:p>
        </p:txBody>
      </p:sp>
    </p:spTree>
    <p:extLst>
      <p:ext uri="{BB962C8B-B14F-4D97-AF65-F5344CB8AC3E}">
        <p14:creationId xmlns:p14="http://schemas.microsoft.com/office/powerpoint/2010/main" val="311453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Conclusions</a:t>
            </a:r>
          </a:p>
          <a:p>
            <a:pPr lvl="1"/>
            <a:r>
              <a:rPr lang="en-US" sz="2400" dirty="0" smtClean="0"/>
              <a:t>Remote Handling systems</a:t>
            </a:r>
          </a:p>
          <a:p>
            <a:pPr lvl="2"/>
            <a:r>
              <a:rPr lang="en-US" sz="2400" dirty="0" smtClean="0"/>
              <a:t>take time to maintain</a:t>
            </a:r>
          </a:p>
          <a:p>
            <a:pPr lvl="2"/>
            <a:r>
              <a:rPr lang="en-US" sz="2400" dirty="0" smtClean="0"/>
              <a:t>take time to use due to contamination controls</a:t>
            </a:r>
          </a:p>
          <a:p>
            <a:pPr lvl="2"/>
            <a:r>
              <a:rPr lang="en-US" sz="2400" dirty="0" smtClean="0"/>
              <a:t>take practice </a:t>
            </a:r>
            <a:r>
              <a:rPr lang="en-US" sz="2400" dirty="0"/>
              <a:t>to </a:t>
            </a:r>
            <a:r>
              <a:rPr lang="en-US" sz="2400" dirty="0" smtClean="0"/>
              <a:t>use effectively</a:t>
            </a:r>
          </a:p>
          <a:p>
            <a:pPr lvl="4"/>
            <a:endParaRPr lang="en-US" sz="2200" dirty="0"/>
          </a:p>
          <a:p>
            <a:pPr lvl="1"/>
            <a:r>
              <a:rPr lang="en-US" sz="2600" dirty="0" smtClean="0"/>
              <a:t>Overhead scheme will minimize operational downtime</a:t>
            </a:r>
          </a:p>
          <a:p>
            <a:pPr lvl="2"/>
            <a:r>
              <a:rPr lang="en-US" sz="2400" dirty="0" smtClean="0"/>
              <a:t>~3 weeks for target change-out</a:t>
            </a:r>
          </a:p>
          <a:p>
            <a:pPr lvl="3"/>
            <a:endParaRPr lang="en-US" sz="2200" dirty="0"/>
          </a:p>
          <a:p>
            <a:pPr lvl="1"/>
            <a:r>
              <a:rPr lang="en-US" sz="2600" dirty="0" smtClean="0"/>
              <a:t>Horizontal scheme operations will take longer</a:t>
            </a:r>
          </a:p>
          <a:p>
            <a:pPr lvl="2"/>
            <a:r>
              <a:rPr lang="en-US" sz="2400" dirty="0" smtClean="0"/>
              <a:t>~5 weeks for target change-out</a:t>
            </a:r>
            <a:endParaRPr lang="en-US" sz="2400" dirty="0"/>
          </a:p>
          <a:p>
            <a:pPr lvl="1"/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Target Hall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4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56154"/>
          </a:xfrm>
        </p:spPr>
        <p:txBody>
          <a:bodyPr/>
          <a:lstStyle/>
          <a:p>
            <a:r>
              <a:rPr lang="en-US" sz="1800" dirty="0" smtClean="0"/>
              <a:t>Target removal arm is non-telescoping</a:t>
            </a:r>
          </a:p>
          <a:p>
            <a:pPr lvl="1"/>
            <a:r>
              <a:rPr lang="en-US" sz="1800" dirty="0" smtClean="0"/>
              <a:t>Less complex, less likely to fail, easier to mitigate problems</a:t>
            </a:r>
          </a:p>
          <a:p>
            <a:pPr lvl="2"/>
            <a:endParaRPr lang="en-US" sz="1200" dirty="0"/>
          </a:p>
          <a:p>
            <a:r>
              <a:rPr lang="en-US" sz="1800" dirty="0" smtClean="0"/>
              <a:t>Does not rely on floor level-ness</a:t>
            </a:r>
          </a:p>
          <a:p>
            <a:pPr lvl="2"/>
            <a:endParaRPr lang="en-US" sz="1200" dirty="0"/>
          </a:p>
          <a:p>
            <a:r>
              <a:rPr lang="en-US" sz="1800" dirty="0" smtClean="0"/>
              <a:t>More easily allows for Convectively </a:t>
            </a:r>
            <a:r>
              <a:rPr lang="en-US" sz="1800" dirty="0"/>
              <a:t>C</a:t>
            </a:r>
            <a:r>
              <a:rPr lang="en-US" sz="1800" dirty="0" smtClean="0"/>
              <a:t>ooled target</a:t>
            </a:r>
          </a:p>
          <a:p>
            <a:pPr lvl="1"/>
            <a:r>
              <a:rPr lang="en-US" sz="1800" dirty="0" smtClean="0"/>
              <a:t>horizontal robot is not designed for 10’ long target</a:t>
            </a:r>
          </a:p>
          <a:p>
            <a:pPr lvl="1"/>
            <a:r>
              <a:rPr lang="en-US" sz="1800" dirty="0" smtClean="0"/>
              <a:t>would be difficult to retrofit for CC target after area is contaminated</a:t>
            </a:r>
          </a:p>
          <a:p>
            <a:pPr lvl="3"/>
            <a:endParaRPr lang="en-US" sz="1100" dirty="0"/>
          </a:p>
          <a:p>
            <a:r>
              <a:rPr lang="en-US" sz="1800" dirty="0" smtClean="0"/>
              <a:t>Overhead crane gives future flexibility</a:t>
            </a:r>
          </a:p>
          <a:p>
            <a:pPr marL="914400" lvl="2" indent="0">
              <a:buNone/>
            </a:pPr>
            <a:endParaRPr lang="en-US" sz="1200" dirty="0"/>
          </a:p>
          <a:p>
            <a:r>
              <a:rPr lang="en-US" sz="1800" dirty="0" smtClean="0"/>
              <a:t>Likely allows building access during beam operations</a:t>
            </a:r>
          </a:p>
          <a:p>
            <a:pPr lvl="1"/>
            <a:r>
              <a:rPr lang="en-US" sz="1800" dirty="0" smtClean="0"/>
              <a:t>Robot/module setup, testing, operator practice time</a:t>
            </a:r>
          </a:p>
          <a:p>
            <a:pPr lvl="4"/>
            <a:endParaRPr lang="en-US" sz="1100" dirty="0"/>
          </a:p>
          <a:p>
            <a:r>
              <a:rPr lang="en-US" sz="2000" dirty="0" smtClean="0"/>
              <a:t>PS magnetic field</a:t>
            </a:r>
          </a:p>
          <a:p>
            <a:pPr lvl="1"/>
            <a:r>
              <a:rPr lang="en-US" sz="1800" dirty="0" smtClean="0"/>
              <a:t>Overhead RH area estimates 10-30 Gauss</a:t>
            </a:r>
          </a:p>
          <a:p>
            <a:pPr lvl="1"/>
            <a:r>
              <a:rPr lang="en-US" sz="1800" dirty="0" smtClean="0"/>
              <a:t>Horizontal RH area estimates 50-250 Gauss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Target Hall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5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56154"/>
          </a:xfrm>
        </p:spPr>
        <p:txBody>
          <a:bodyPr/>
          <a:lstStyle/>
          <a:p>
            <a:r>
              <a:rPr lang="en-US" dirty="0" smtClean="0"/>
              <a:t>Costs less by $1.25M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Target Hall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9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Comparisons: Costs, Risks &amp; Maintainability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Overhead scheme </a:t>
            </a:r>
            <a:r>
              <a:rPr lang="en-US" u="sng" dirty="0" smtClean="0"/>
              <a:t>increases TPC by $1.25M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Technical Risks</a:t>
            </a:r>
          </a:p>
          <a:p>
            <a:pPr lvl="1"/>
            <a:r>
              <a:rPr lang="en-US" dirty="0" smtClean="0"/>
              <a:t>Horizontal scheme has higher </a:t>
            </a:r>
            <a:r>
              <a:rPr lang="en-US" u="sng" dirty="0" smtClean="0"/>
              <a:t>Impact of Mechanical </a:t>
            </a:r>
            <a:r>
              <a:rPr lang="en-US" u="sng" dirty="0"/>
              <a:t>F</a:t>
            </a:r>
            <a:r>
              <a:rPr lang="en-US" u="sng" dirty="0" smtClean="0"/>
              <a:t>ailure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Maintainability</a:t>
            </a:r>
          </a:p>
          <a:p>
            <a:pPr lvl="1"/>
            <a:r>
              <a:rPr lang="en-US" dirty="0" smtClean="0"/>
              <a:t>Overhead scheme will </a:t>
            </a:r>
            <a:r>
              <a:rPr lang="en-US" u="sng" dirty="0" smtClean="0"/>
              <a:t>reduce change-out time</a:t>
            </a:r>
            <a:r>
              <a:rPr lang="en-US" dirty="0" smtClean="0"/>
              <a:t> due to probable access during beam operations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Target Hall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7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to Review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Horizontal Scheme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baseline (horizontal) technically sound?</a:t>
            </a:r>
          </a:p>
          <a:p>
            <a:pPr lvl="2"/>
            <a:r>
              <a:rPr lang="en-US" dirty="0"/>
              <a:t>Risks, contingencies, radiological hazards been addressed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Overhead Scheme</a:t>
            </a:r>
            <a:endParaRPr lang="en-US" dirty="0"/>
          </a:p>
          <a:p>
            <a:pPr lvl="1"/>
            <a:r>
              <a:rPr lang="en-US" dirty="0"/>
              <a:t>Is alternative </a:t>
            </a:r>
            <a:r>
              <a:rPr lang="en-US" dirty="0" smtClean="0"/>
              <a:t>(overhead) </a:t>
            </a:r>
            <a:r>
              <a:rPr lang="en-US" dirty="0"/>
              <a:t>technically sound?</a:t>
            </a:r>
          </a:p>
          <a:p>
            <a:pPr lvl="2"/>
            <a:r>
              <a:rPr lang="en-US" dirty="0"/>
              <a:t>Risks, contingencies, radiological hazards been addressed?</a:t>
            </a:r>
          </a:p>
          <a:p>
            <a:pPr lvl="2"/>
            <a:r>
              <a:rPr lang="en-US" dirty="0"/>
              <a:t>Are there significant advantages to warrant increased cost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Complete assessment of both schemes</a:t>
            </a:r>
          </a:p>
          <a:p>
            <a:pPr lvl="1"/>
            <a:r>
              <a:rPr lang="en-US" dirty="0" smtClean="0"/>
              <a:t>not necessarily a choice or preference</a:t>
            </a:r>
          </a:p>
          <a:p>
            <a:pPr lvl="1"/>
            <a:endParaRPr lang="en-US" dirty="0"/>
          </a:p>
          <a:p>
            <a:r>
              <a:rPr lang="en-US" dirty="0" smtClean="0"/>
              <a:t>Ask for committee to meet and submit questions by 5:00</a:t>
            </a:r>
          </a:p>
          <a:p>
            <a:pPr lvl="1"/>
            <a:r>
              <a:rPr lang="en-US" dirty="0" smtClean="0"/>
              <a:t>Design team will respond to questions Wednesday morning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Target Hall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32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Comparisons: Costs, Risks &amp; Maintainability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TPC comparison - M. Gardner, M. Campbell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Impact of mechanical failure – M. Campbell, R. Schultz</a:t>
            </a:r>
          </a:p>
          <a:p>
            <a:endParaRPr lang="en-US" dirty="0" smtClean="0"/>
          </a:p>
          <a:p>
            <a:r>
              <a:rPr lang="en-US" dirty="0" smtClean="0"/>
              <a:t>Maintainability</a:t>
            </a:r>
          </a:p>
          <a:p>
            <a:pPr lvl="1"/>
            <a:r>
              <a:rPr lang="en-US" dirty="0" smtClean="0"/>
              <a:t>Configuration &amp; functional flexibility</a:t>
            </a:r>
          </a:p>
          <a:p>
            <a:pPr lvl="1"/>
            <a:endParaRPr lang="en-US" dirty="0"/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Target Hall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7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Target Hall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914400"/>
            <a:ext cx="7210203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1700" y="5650468"/>
            <a:ext cx="901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$1.25M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1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Reliability of single point failure systems is irrelevant in the context of highly radioactive Remote Handling Systems</a:t>
            </a:r>
          </a:p>
          <a:p>
            <a:pPr lvl="1"/>
            <a:r>
              <a:rPr lang="en-US" dirty="0" smtClean="0"/>
              <a:t>Must assume failure is a possibility</a:t>
            </a:r>
          </a:p>
          <a:p>
            <a:pPr lvl="1"/>
            <a:r>
              <a:rPr lang="en-US" dirty="0" smtClean="0"/>
              <a:t>What do you do when that happens???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For Remote Handling Systems</a:t>
            </a:r>
          </a:p>
          <a:p>
            <a:pPr lvl="1"/>
            <a:r>
              <a:rPr lang="en-US" dirty="0" smtClean="0"/>
              <a:t>Impact of failure is necessary, regardless of reliability…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Target Hall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3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 possible failure conditions considered</a:t>
            </a:r>
          </a:p>
          <a:p>
            <a:pPr lvl="1"/>
            <a:r>
              <a:rPr lang="en-US" dirty="0"/>
              <a:t>Analysis done by </a:t>
            </a:r>
            <a:r>
              <a:rPr lang="en-US" dirty="0" smtClean="0"/>
              <a:t>M. </a:t>
            </a:r>
            <a:r>
              <a:rPr lang="en-US" dirty="0"/>
              <a:t>Campbell, </a:t>
            </a:r>
            <a:r>
              <a:rPr lang="en-US" dirty="0" smtClean="0"/>
              <a:t>R. </a:t>
            </a:r>
            <a:r>
              <a:rPr lang="en-US" dirty="0"/>
              <a:t>Schultz</a:t>
            </a:r>
          </a:p>
          <a:p>
            <a:pPr lvl="1"/>
            <a:r>
              <a:rPr lang="en-US" dirty="0"/>
              <a:t>First </a:t>
            </a:r>
            <a:r>
              <a:rPr lang="en-US" dirty="0" smtClean="0"/>
              <a:t>pass (not exhaustive)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on conceptual </a:t>
            </a:r>
            <a:r>
              <a:rPr lang="en-US" dirty="0" smtClean="0"/>
              <a:t>designs</a:t>
            </a:r>
          </a:p>
          <a:p>
            <a:pPr lvl="1"/>
            <a:r>
              <a:rPr lang="en-US" dirty="0" smtClean="0"/>
              <a:t>System failure, not individual parts</a:t>
            </a:r>
          </a:p>
          <a:p>
            <a:pPr lvl="1"/>
            <a:endParaRPr lang="en-US" dirty="0"/>
          </a:p>
          <a:p>
            <a:r>
              <a:rPr lang="en-US" dirty="0" smtClean="0"/>
              <a:t>Rated 1-5</a:t>
            </a:r>
          </a:p>
          <a:p>
            <a:pPr lvl="1"/>
            <a:r>
              <a:rPr lang="en-US" dirty="0" smtClean="0"/>
              <a:t>1 = Low (</a:t>
            </a:r>
            <a:r>
              <a:rPr lang="en-US" dirty="0" smtClean="0">
                <a:solidFill>
                  <a:srgbClr val="008000"/>
                </a:solidFill>
              </a:rPr>
              <a:t>Green</a:t>
            </a:r>
            <a:r>
              <a:rPr lang="en-US" dirty="0" smtClean="0"/>
              <a:t>)		Easy to fix</a:t>
            </a:r>
          </a:p>
          <a:p>
            <a:pPr lvl="1"/>
            <a:r>
              <a:rPr lang="en-US" dirty="0" smtClean="0"/>
              <a:t>3 = Medium (</a:t>
            </a:r>
            <a:r>
              <a:rPr lang="en-US" dirty="0" smtClean="0">
                <a:solidFill>
                  <a:srgbClr val="E5E500"/>
                </a:solidFill>
              </a:rPr>
              <a:t>Yellow</a:t>
            </a:r>
            <a:r>
              <a:rPr lang="en-US" dirty="0" smtClean="0"/>
              <a:t>)	Difficult but possible</a:t>
            </a:r>
          </a:p>
          <a:p>
            <a:pPr lvl="1"/>
            <a:r>
              <a:rPr lang="en-US" dirty="0" smtClean="0"/>
              <a:t>5 = High (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			Very difficult, unclear</a:t>
            </a:r>
          </a:p>
          <a:p>
            <a:pPr lvl="1"/>
            <a:endParaRPr lang="en-US" dirty="0"/>
          </a:p>
          <a:p>
            <a:r>
              <a:rPr lang="en-US" dirty="0" smtClean="0"/>
              <a:t>Side by side comparisons of both scheme’s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Target Hall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" name="Picture 9" descr="RH reliability comparison.xls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59" y="0"/>
            <a:ext cx="2254741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  <a:p>
            <a:pPr lvl="1"/>
            <a:r>
              <a:rPr lang="en-US" dirty="0"/>
              <a:t>Horizontal scheme will always have a higher Impact of </a:t>
            </a:r>
            <a:r>
              <a:rPr lang="en-US" dirty="0" smtClean="0"/>
              <a:t>Failure</a:t>
            </a:r>
          </a:p>
          <a:p>
            <a:pPr lvl="2"/>
            <a:r>
              <a:rPr lang="en-US" dirty="0" smtClean="0"/>
              <a:t>Due to telescoping arm</a:t>
            </a:r>
          </a:p>
          <a:p>
            <a:pPr lvl="2"/>
            <a:r>
              <a:rPr lang="en-US" dirty="0" smtClean="0"/>
              <a:t>Due to lack of flexibility that crane provides</a:t>
            </a:r>
            <a:endParaRPr lang="en-US" dirty="0"/>
          </a:p>
          <a:p>
            <a:pPr lvl="2"/>
            <a:r>
              <a:rPr lang="en-US" dirty="0"/>
              <a:t>Higher likelihood of operational downtime and expense</a:t>
            </a:r>
          </a:p>
          <a:p>
            <a:pPr lvl="2"/>
            <a:r>
              <a:rPr lang="en-US" dirty="0"/>
              <a:t>Recovery time from a 4/5 class failure could be </a:t>
            </a:r>
            <a:r>
              <a:rPr lang="en-US" dirty="0" smtClean="0"/>
              <a:t>months</a:t>
            </a:r>
          </a:p>
          <a:p>
            <a:pPr lvl="1"/>
            <a:r>
              <a:rPr lang="en-US" dirty="0" smtClean="0"/>
              <a:t>Systems </a:t>
            </a:r>
            <a:r>
              <a:rPr lang="en-US" dirty="0"/>
              <a:t>with </a:t>
            </a:r>
            <a:r>
              <a:rPr lang="en-US" dirty="0" smtClean="0"/>
              <a:t>fail safe (or redundancy) </a:t>
            </a:r>
            <a:r>
              <a:rPr lang="en-US" dirty="0"/>
              <a:t>are strongly preferred</a:t>
            </a:r>
          </a:p>
          <a:p>
            <a:pPr lvl="2"/>
            <a:r>
              <a:rPr lang="en-US" dirty="0"/>
              <a:t>Probability of 2-point failures is very low, but it is still possible</a:t>
            </a:r>
          </a:p>
          <a:p>
            <a:pPr lvl="2"/>
            <a:r>
              <a:rPr lang="en-US" dirty="0" smtClean="0"/>
              <a:t>Designs like this are not </a:t>
            </a:r>
            <a:r>
              <a:rPr lang="en-US" dirty="0"/>
              <a:t>easy, nor always </a:t>
            </a:r>
            <a:r>
              <a:rPr lang="en-US" dirty="0" smtClean="0"/>
              <a:t>possible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Target Hall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4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engineering, Maintainability is the ease with which a product can be maintained in order to:</a:t>
            </a:r>
          </a:p>
          <a:p>
            <a:pPr lvl="1"/>
            <a:r>
              <a:rPr lang="en-US" dirty="0" smtClean="0"/>
              <a:t>isolate/correct defects or their cause</a:t>
            </a:r>
          </a:p>
          <a:p>
            <a:pPr lvl="1"/>
            <a:r>
              <a:rPr lang="en-US" dirty="0" smtClean="0"/>
              <a:t>repair/replace faulty or worn out components</a:t>
            </a:r>
          </a:p>
          <a:p>
            <a:pPr lvl="2"/>
            <a:r>
              <a:rPr lang="en-US" dirty="0" smtClean="0"/>
              <a:t>without replacing still working parts</a:t>
            </a:r>
          </a:p>
          <a:p>
            <a:pPr lvl="1"/>
            <a:r>
              <a:rPr lang="en-US" dirty="0" smtClean="0"/>
              <a:t>prevent unexpected breakdowns</a:t>
            </a:r>
          </a:p>
          <a:p>
            <a:pPr lvl="1"/>
            <a:r>
              <a:rPr lang="en-US" dirty="0" smtClean="0"/>
              <a:t>maximize a product’s useful life</a:t>
            </a:r>
          </a:p>
          <a:p>
            <a:pPr lvl="1"/>
            <a:r>
              <a:rPr lang="en-US" dirty="0" smtClean="0"/>
              <a:t>maximize efficiency, reliability and safety</a:t>
            </a:r>
          </a:p>
          <a:p>
            <a:pPr lvl="1"/>
            <a:r>
              <a:rPr lang="en-US" dirty="0" smtClean="0"/>
              <a:t>make future maintenance easier</a:t>
            </a:r>
          </a:p>
          <a:p>
            <a:pPr lvl="1"/>
            <a:r>
              <a:rPr lang="en-US" dirty="0" smtClean="0"/>
              <a:t>cope with a changed environment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Target Hall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</a:t>
            </a:r>
            <a:r>
              <a:rPr lang="en-US" dirty="0"/>
              <a:t>h</a:t>
            </a:r>
            <a:r>
              <a:rPr lang="en-US" dirty="0" smtClean="0"/>
              <a:t>andling systems need to be maintained:</a:t>
            </a:r>
          </a:p>
          <a:p>
            <a:pPr lvl="1"/>
            <a:r>
              <a:rPr lang="en-US" dirty="0" smtClean="0"/>
              <a:t>General maintenance</a:t>
            </a:r>
          </a:p>
          <a:p>
            <a:pPr lvl="1"/>
            <a:r>
              <a:rPr lang="en-US" dirty="0" smtClean="0"/>
              <a:t>Alterations, repairs</a:t>
            </a:r>
          </a:p>
          <a:p>
            <a:pPr lvl="1"/>
            <a:r>
              <a:rPr lang="en-US" dirty="0" smtClean="0"/>
              <a:t>R&amp;D</a:t>
            </a:r>
          </a:p>
          <a:p>
            <a:pPr lvl="1"/>
            <a:r>
              <a:rPr lang="en-US" dirty="0" smtClean="0"/>
              <a:t>Trial and error</a:t>
            </a:r>
          </a:p>
          <a:p>
            <a:pPr lvl="1"/>
            <a:r>
              <a:rPr lang="en-US" dirty="0" smtClean="0"/>
              <a:t>Operator practice time</a:t>
            </a:r>
          </a:p>
          <a:p>
            <a:pPr lvl="1"/>
            <a:endParaRPr lang="en-US" dirty="0"/>
          </a:p>
          <a:p>
            <a:r>
              <a:rPr lang="en-US" dirty="0" smtClean="0"/>
              <a:t>Experience at the C0 RHF hot cell:</a:t>
            </a:r>
          </a:p>
          <a:p>
            <a:pPr lvl="1"/>
            <a:r>
              <a:rPr lang="en-US" dirty="0" smtClean="0"/>
              <a:t>Things take a LOT longer than expected in a radioactive environment: PPE, shielding, contamination controls, etc.</a:t>
            </a:r>
          </a:p>
          <a:p>
            <a:pPr lvl="1"/>
            <a:r>
              <a:rPr lang="en-US" dirty="0" smtClean="0"/>
              <a:t>R&amp;D, assembly, practicing, implementation, etc.</a:t>
            </a:r>
          </a:p>
          <a:p>
            <a:pPr lvl="1"/>
            <a:r>
              <a:rPr lang="en-US" dirty="0" smtClean="0"/>
              <a:t>C0 is not constrained by beam operations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Target Hall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 descr="C0HotC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873" y="1485900"/>
            <a:ext cx="3829127" cy="28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4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C0 RHF – Hot Cell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Schultz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1" y="901700"/>
            <a:ext cx="4356100" cy="514355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Mu2e Target Hall RH will </a:t>
            </a:r>
            <a:r>
              <a:rPr lang="en-US" sz="2000" dirty="0"/>
              <a:t>be similar to C0 hot cell - contaminated environment, radioactive </a:t>
            </a:r>
            <a:r>
              <a:rPr lang="en-US" sz="2000" dirty="0" smtClean="0"/>
              <a:t>material</a:t>
            </a:r>
          </a:p>
          <a:p>
            <a:pPr lvl="3"/>
            <a:endParaRPr lang="en-US" sz="1400" dirty="0"/>
          </a:p>
          <a:p>
            <a:r>
              <a:rPr lang="en-US" sz="2000" dirty="0"/>
              <a:t>PPE &amp; shielding required makes even the simplest task </a:t>
            </a:r>
            <a:r>
              <a:rPr lang="en-US" sz="2000" dirty="0" smtClean="0"/>
              <a:t>difficult</a:t>
            </a:r>
          </a:p>
          <a:p>
            <a:pPr lvl="2"/>
            <a:endParaRPr lang="en-US" sz="1600" dirty="0"/>
          </a:p>
          <a:p>
            <a:r>
              <a:rPr lang="en-US" sz="2000" dirty="0" smtClean="0"/>
              <a:t>Cameras lack depth of field</a:t>
            </a:r>
            <a:endParaRPr lang="en-US" sz="2000" dirty="0"/>
          </a:p>
        </p:txBody>
      </p:sp>
      <p:pic>
        <p:nvPicPr>
          <p:cNvPr id="9" name="Picture 8" descr="DSC_022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1" y="0"/>
            <a:ext cx="5162551" cy="3441700"/>
          </a:xfrm>
          <a:prstGeom prst="rect">
            <a:avLst/>
          </a:prstGeom>
        </p:spPr>
      </p:pic>
      <p:pic>
        <p:nvPicPr>
          <p:cNvPr id="10" name="Picture 9" descr="P61600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0"/>
            <a:ext cx="4555065" cy="3416299"/>
          </a:xfrm>
          <a:prstGeom prst="rect">
            <a:avLst/>
          </a:prstGeom>
        </p:spPr>
      </p:pic>
      <p:pic>
        <p:nvPicPr>
          <p:cNvPr id="11" name="Picture 10" descr="IMG_38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1" y="3556001"/>
            <a:ext cx="4997449" cy="332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3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6578</TotalTime>
  <Words>1151</Words>
  <Application>Microsoft Macintosh PowerPoint</Application>
  <PresentationFormat>On-screen Show (4:3)</PresentationFormat>
  <Paragraphs>239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FermilabTemplate</vt:lpstr>
      <vt:lpstr>Fermilab: Footer Only</vt:lpstr>
      <vt:lpstr>Mu2e Remote Handling Review Comparisons: Costs, Risks &amp; Maintainability</vt:lpstr>
      <vt:lpstr>Comparisons: Costs, Risks &amp; Maintainability</vt:lpstr>
      <vt:lpstr>TPC Comparison</vt:lpstr>
      <vt:lpstr>Reliability?</vt:lpstr>
      <vt:lpstr>Impact of Failure</vt:lpstr>
      <vt:lpstr>Impact of Failure</vt:lpstr>
      <vt:lpstr>Maintainability</vt:lpstr>
      <vt:lpstr>Maintainability</vt:lpstr>
      <vt:lpstr>C0 RHF – Hot Cell</vt:lpstr>
      <vt:lpstr>Maintainability</vt:lpstr>
      <vt:lpstr>Maintainability</vt:lpstr>
      <vt:lpstr>PowerPoint Presentation</vt:lpstr>
      <vt:lpstr>Target Change-out Time</vt:lpstr>
      <vt:lpstr>Maintainability</vt:lpstr>
      <vt:lpstr>Overhead Advantages</vt:lpstr>
      <vt:lpstr>Horizontal Advantages</vt:lpstr>
      <vt:lpstr>Comparisons: Costs, Risks &amp; Maintainability</vt:lpstr>
      <vt:lpstr>Charge to Review Committee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Ryan Schultz</cp:lastModifiedBy>
  <cp:revision>490</cp:revision>
  <cp:lastPrinted>2015-02-16T14:22:44Z</cp:lastPrinted>
  <dcterms:created xsi:type="dcterms:W3CDTF">2014-01-03T20:18:13Z</dcterms:created>
  <dcterms:modified xsi:type="dcterms:W3CDTF">2015-03-03T13:04:49Z</dcterms:modified>
</cp:coreProperties>
</file>