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8"/>
  </p:notesMasterIdLst>
  <p:handoutMasterIdLst>
    <p:handoutMasterId r:id="rId29"/>
  </p:handoutMasterIdLst>
  <p:sldIdLst>
    <p:sldId id="265" r:id="rId3"/>
    <p:sldId id="267" r:id="rId4"/>
    <p:sldId id="280" r:id="rId5"/>
    <p:sldId id="320" r:id="rId6"/>
    <p:sldId id="321" r:id="rId7"/>
    <p:sldId id="336" r:id="rId8"/>
    <p:sldId id="322" r:id="rId9"/>
    <p:sldId id="324" r:id="rId10"/>
    <p:sldId id="325" r:id="rId11"/>
    <p:sldId id="327" r:id="rId12"/>
    <p:sldId id="329" r:id="rId13"/>
    <p:sldId id="328" r:id="rId14"/>
    <p:sldId id="326" r:id="rId15"/>
    <p:sldId id="335" r:id="rId16"/>
    <p:sldId id="334" r:id="rId17"/>
    <p:sldId id="331" r:id="rId18"/>
    <p:sldId id="330" r:id="rId19"/>
    <p:sldId id="332" r:id="rId20"/>
    <p:sldId id="333" r:id="rId21"/>
    <p:sldId id="318" r:id="rId22"/>
    <p:sldId id="303" r:id="rId23"/>
    <p:sldId id="316" r:id="rId24"/>
    <p:sldId id="309" r:id="rId25"/>
    <p:sldId id="323" r:id="rId26"/>
    <p:sldId id="310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A7A8AA"/>
    <a:srgbClr val="505050"/>
    <a:srgbClr val="63666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8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343BB540-521A-4F4C-816C-65BA3A26BBC7}" type="datetimeFigureOut">
              <a:rPr lang="en-US" altLang="en-US"/>
              <a:pPr/>
              <a:t>3/2/2015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02E96A9A-A3EF-4815-8CC3-0B0B6BDFE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084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8F3E73D-F961-4503-AD8F-81EF0FC59ECA}" type="datetimeFigureOut">
              <a:rPr lang="en-US" altLang="en-US"/>
              <a:pPr/>
              <a:t>3/2/2015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F23CA0D4-3685-467F-9B59-FC9580F554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669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3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3/3/15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710D-D9CF-42C1-AD88-2ABB9812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3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3/3/15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325-6227-3143-86B2-20DFF1570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4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8AF54-17C6-42EB-A463-A437013C6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04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8CB3B81A-8CD4-4386-97DC-4A2110B3C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85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F050AA6-08DB-49B2-987D-580BDF6201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60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F1E6C-EFD3-41D9-BB87-C7501573C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41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52C40-BA89-4EF3-8310-DA074D283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99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F73E7-57B8-4144-AF49-322751F1E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46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82027-36A1-4138-8A1A-C91F18AC9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29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95EB9-3C2F-485E-B3DD-C64CD1958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62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5B54895A-6A7E-4084-B9D2-549F48C6DE6E}" type="datetime1">
              <a:rPr lang="en-US" altLang="en-US"/>
              <a:pPr/>
              <a:t>3/2/2015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481BEC3C-9DF6-4362-A308-77F3872ACAD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1085850" y="6515100"/>
            <a:ext cx="5373688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A. Leveling | Comparison: Radiological Issues</a:t>
            </a:r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4183077A-FB29-46AA-8654-C2E52F1A75DB}" type="datetime1">
              <a:rPr lang="en-US" altLang="en-US"/>
              <a:pPr/>
              <a:t>3/2/2015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2C5DA2BE-A44E-4199-8753-F2EACE578ED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1076325" y="6526161"/>
            <a:ext cx="5373688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A. Leveling | Comparison: Radiological Issues</a:t>
            </a:r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8" r:id="rId5"/>
    <p:sldLayoutId id="2147484089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Mu2e Remote Handling Review</a:t>
            </a:r>
            <a:br>
              <a:rPr lang="en-US" altLang="en-US" dirty="0" smtClean="0">
                <a:latin typeface="Helvetica" pitchFamily="124" charset="0"/>
              </a:rPr>
            </a:br>
            <a:r>
              <a:rPr lang="en-US" altLang="en-US" dirty="0" smtClean="0">
                <a:latin typeface="Helvetica" pitchFamily="124" charset="0"/>
              </a:rPr>
              <a:t>Radiological </a:t>
            </a:r>
            <a:r>
              <a:rPr lang="en-US" altLang="en-US" dirty="0" smtClean="0">
                <a:latin typeface="Helvetica" pitchFamily="124" charset="0"/>
              </a:rPr>
              <a:t>Issues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Tony Leveling</a:t>
            </a:r>
          </a:p>
          <a:p>
            <a:r>
              <a:rPr lang="en-US" altLang="en-US" dirty="0" smtClean="0">
                <a:latin typeface="Helvetica" pitchFamily="124" charset="0"/>
              </a:rPr>
              <a:t>March 3-4, 2015</a:t>
            </a:r>
          </a:p>
          <a:p>
            <a:endParaRPr lang="en-US" altLang="en-US" dirty="0" smtClean="0">
              <a:latin typeface="Helvetica" pitchFamily="1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Air flow during operation – supply air comes from a common source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" name="Content Placeholder 6" descr="TargetHall_PS-Cav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t="5563" r="5026" b="5563"/>
          <a:stretch/>
        </p:blipFill>
        <p:spPr>
          <a:xfrm>
            <a:off x="676275" y="905166"/>
            <a:ext cx="7553325" cy="5193638"/>
          </a:xfrm>
        </p:spPr>
      </p:pic>
      <p:sp>
        <p:nvSpPr>
          <p:cNvPr id="10" name="TextBox 9"/>
          <p:cNvSpPr txBox="1"/>
          <p:nvPr/>
        </p:nvSpPr>
        <p:spPr>
          <a:xfrm rot="4273726">
            <a:off x="3858062" y="4343400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00 cfm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181472" y="4424192"/>
            <a:ext cx="295275" cy="8207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48251" y="3624796"/>
            <a:ext cx="0" cy="4582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219450" y="4114800"/>
            <a:ext cx="892764" cy="3044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663718" y="4390395"/>
            <a:ext cx="362241" cy="236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342541" y="3501985"/>
            <a:ext cx="557212" cy="2886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285456" y="2719426"/>
            <a:ext cx="325621" cy="2679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25959" y="2504390"/>
            <a:ext cx="279216" cy="598408"/>
          </a:xfrm>
          <a:prstGeom prst="rect">
            <a:avLst/>
          </a:prstGeom>
          <a:solidFill>
            <a:srgbClr val="4040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219450" y="3219890"/>
            <a:ext cx="4762" cy="815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363610" y="2621482"/>
            <a:ext cx="247374" cy="598408"/>
          </a:xfrm>
          <a:prstGeom prst="rect">
            <a:avLst/>
          </a:prstGeom>
          <a:solidFill>
            <a:srgbClr val="4040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72527" y="2587906"/>
            <a:ext cx="201613" cy="1362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8059" y="1279167"/>
            <a:ext cx="25880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Air flow decay path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31456" y="3942563"/>
            <a:ext cx="2417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800 cfm supply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air to beam dump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>
            <a:stCxn id="37" idx="2"/>
          </p:cNvCxnSpPr>
          <p:nvPr/>
        </p:nvCxnSpPr>
        <p:spPr>
          <a:xfrm flipH="1">
            <a:off x="5277674" y="4773560"/>
            <a:ext cx="2062703" cy="690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15228" y="2604548"/>
            <a:ext cx="296228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Air dam w/HEPA filter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09599" y="3367389"/>
            <a:ext cx="11641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Air dam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>
            <a:stCxn id="41" idx="1"/>
            <a:endCxn id="30" idx="3"/>
          </p:cNvCxnSpPr>
          <p:nvPr/>
        </p:nvCxnSpPr>
        <p:spPr>
          <a:xfrm flipH="1" flipV="1">
            <a:off x="4610984" y="2920686"/>
            <a:ext cx="798615" cy="677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1"/>
            <a:endCxn id="31" idx="3"/>
          </p:cNvCxnSpPr>
          <p:nvPr/>
        </p:nvCxnSpPr>
        <p:spPr>
          <a:xfrm flipH="1" flipV="1">
            <a:off x="3274140" y="2656028"/>
            <a:ext cx="2041088" cy="179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823585" y="903322"/>
            <a:ext cx="257609" cy="7016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69915" y="2920686"/>
            <a:ext cx="2074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100 cfm supply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air to RHR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2590800" y="2286000"/>
            <a:ext cx="295275" cy="523875"/>
          </a:xfrm>
          <a:custGeom>
            <a:avLst/>
            <a:gdLst>
              <a:gd name="connsiteX0" fmla="*/ 0 w 295275"/>
              <a:gd name="connsiteY0" fmla="*/ 371475 h 523875"/>
              <a:gd name="connsiteX1" fmla="*/ 0 w 295275"/>
              <a:gd name="connsiteY1" fmla="*/ 0 h 523875"/>
              <a:gd name="connsiteX2" fmla="*/ 276225 w 295275"/>
              <a:gd name="connsiteY2" fmla="*/ 209550 h 523875"/>
              <a:gd name="connsiteX3" fmla="*/ 295275 w 295275"/>
              <a:gd name="connsiteY3" fmla="*/ 523875 h 523875"/>
              <a:gd name="connsiteX4" fmla="*/ 0 w 295275"/>
              <a:gd name="connsiteY4" fmla="*/ 3714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" h="523875">
                <a:moveTo>
                  <a:pt x="0" y="371475"/>
                </a:moveTo>
                <a:lnTo>
                  <a:pt x="0" y="0"/>
                </a:lnTo>
                <a:lnTo>
                  <a:pt x="276225" y="209550"/>
                </a:lnTo>
                <a:lnTo>
                  <a:pt x="295275" y="523875"/>
                </a:lnTo>
                <a:lnTo>
                  <a:pt x="0" y="3714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4103" y="5762139"/>
            <a:ext cx="205534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154" y="5300474"/>
            <a:ext cx="195329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Leakage paths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3214041" y="2715731"/>
            <a:ext cx="10171" cy="4669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3173333" y="2248895"/>
            <a:ext cx="15303" cy="2747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633548" y="1028141"/>
            <a:ext cx="2728439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Air pressure in DS room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to exceed pressure in PS room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Ensures activated air does not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enter the DS room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88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Air flow during target change out – horizontal scheme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Content Placeholder 6" descr="TargetHall_PS-Cav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t="5563" r="5026" b="5563"/>
          <a:stretch/>
        </p:blipFill>
        <p:spPr>
          <a:xfrm>
            <a:off x="676275" y="905166"/>
            <a:ext cx="7553325" cy="5193638"/>
          </a:xfrm>
        </p:spPr>
      </p:pic>
      <p:cxnSp>
        <p:nvCxnSpPr>
          <p:cNvPr id="14" name="Straight Arrow Connector 13"/>
          <p:cNvCxnSpPr/>
          <p:nvPr/>
        </p:nvCxnSpPr>
        <p:spPr>
          <a:xfrm>
            <a:off x="1548251" y="3624796"/>
            <a:ext cx="0" cy="4582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384502" y="3890770"/>
            <a:ext cx="927207" cy="60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342541" y="3501985"/>
            <a:ext cx="557212" cy="2886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285456" y="2719426"/>
            <a:ext cx="325621" cy="2679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25959" y="2504390"/>
            <a:ext cx="279216" cy="598408"/>
          </a:xfrm>
          <a:prstGeom prst="rect">
            <a:avLst/>
          </a:prstGeom>
          <a:solidFill>
            <a:srgbClr val="4040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219450" y="3219891"/>
            <a:ext cx="0" cy="5317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363610" y="2621482"/>
            <a:ext cx="247374" cy="598408"/>
          </a:xfrm>
          <a:prstGeom prst="rect">
            <a:avLst/>
          </a:prstGeom>
          <a:solidFill>
            <a:srgbClr val="4040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72527" y="2587906"/>
            <a:ext cx="201613" cy="1362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-17848" y="1090459"/>
            <a:ext cx="29702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Normally closed doors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31456" y="3942563"/>
            <a:ext cx="2417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 cfm supply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air to beam dump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>
            <a:stCxn id="37" idx="2"/>
          </p:cNvCxnSpPr>
          <p:nvPr/>
        </p:nvCxnSpPr>
        <p:spPr>
          <a:xfrm flipH="1">
            <a:off x="5277674" y="4773560"/>
            <a:ext cx="2062703" cy="690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68644" y="1253704"/>
            <a:ext cx="396095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Air dam open for coffin moves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42201" y="2159817"/>
            <a:ext cx="11641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Air dam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>
            <a:stCxn id="41" idx="1"/>
            <a:endCxn id="30" idx="3"/>
          </p:cNvCxnSpPr>
          <p:nvPr/>
        </p:nvCxnSpPr>
        <p:spPr>
          <a:xfrm flipH="1">
            <a:off x="4610984" y="2390650"/>
            <a:ext cx="1031217" cy="5300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1"/>
            <a:endCxn id="31" idx="3"/>
          </p:cNvCxnSpPr>
          <p:nvPr/>
        </p:nvCxnSpPr>
        <p:spPr>
          <a:xfrm flipH="1">
            <a:off x="3274140" y="1484537"/>
            <a:ext cx="994504" cy="11714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780887" y="1519789"/>
            <a:ext cx="957550" cy="1028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2971" y="2920686"/>
            <a:ext cx="2228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~500 cfm supply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air to RHR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2590800" y="2286000"/>
            <a:ext cx="295275" cy="523875"/>
          </a:xfrm>
          <a:custGeom>
            <a:avLst/>
            <a:gdLst>
              <a:gd name="connsiteX0" fmla="*/ 0 w 295275"/>
              <a:gd name="connsiteY0" fmla="*/ 371475 h 523875"/>
              <a:gd name="connsiteX1" fmla="*/ 0 w 295275"/>
              <a:gd name="connsiteY1" fmla="*/ 0 h 523875"/>
              <a:gd name="connsiteX2" fmla="*/ 276225 w 295275"/>
              <a:gd name="connsiteY2" fmla="*/ 209550 h 523875"/>
              <a:gd name="connsiteX3" fmla="*/ 295275 w 295275"/>
              <a:gd name="connsiteY3" fmla="*/ 523875 h 523875"/>
              <a:gd name="connsiteX4" fmla="*/ 0 w 295275"/>
              <a:gd name="connsiteY4" fmla="*/ 3714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" h="523875">
                <a:moveTo>
                  <a:pt x="0" y="371475"/>
                </a:moveTo>
                <a:lnTo>
                  <a:pt x="0" y="0"/>
                </a:lnTo>
                <a:lnTo>
                  <a:pt x="276225" y="209550"/>
                </a:lnTo>
                <a:lnTo>
                  <a:pt x="295275" y="523875"/>
                </a:lnTo>
                <a:lnTo>
                  <a:pt x="0" y="3714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4103" y="5762139"/>
            <a:ext cx="205534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6154" y="5300474"/>
            <a:ext cx="195329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Leakage paths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3214041" y="2715731"/>
            <a:ext cx="10171" cy="4669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3173333" y="2248895"/>
            <a:ext cx="15303" cy="2747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62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during target change out – vertical scheme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8505" t="28446" r="497" b="10221"/>
          <a:stretch/>
        </p:blipFill>
        <p:spPr>
          <a:xfrm rot="321765">
            <a:off x="590388" y="1538969"/>
            <a:ext cx="7963222" cy="3869453"/>
          </a:xfrm>
          <a:prstGeom prst="rect">
            <a:avLst/>
          </a:prstGeom>
        </p:spPr>
      </p:pic>
      <p:sp>
        <p:nvSpPr>
          <p:cNvPr id="14" name="Flowchart: Direct Access Storage 13"/>
          <p:cNvSpPr/>
          <p:nvPr/>
        </p:nvSpPr>
        <p:spPr>
          <a:xfrm rot="181991">
            <a:off x="1704482" y="3967950"/>
            <a:ext cx="2593040" cy="277905"/>
          </a:xfrm>
          <a:prstGeom prst="flowChartMagneticDrum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air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duct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93776" y="4013947"/>
            <a:ext cx="309283" cy="921124"/>
          </a:xfrm>
          <a:custGeom>
            <a:avLst/>
            <a:gdLst>
              <a:gd name="connsiteX0" fmla="*/ 309283 w 309283"/>
              <a:gd name="connsiteY0" fmla="*/ 13447 h 927847"/>
              <a:gd name="connsiteX1" fmla="*/ 0 w 309283"/>
              <a:gd name="connsiteY1" fmla="*/ 0 h 927847"/>
              <a:gd name="connsiteX2" fmla="*/ 20171 w 309283"/>
              <a:gd name="connsiteY2" fmla="*/ 927847 h 927847"/>
              <a:gd name="connsiteX3" fmla="*/ 282389 w 309283"/>
              <a:gd name="connsiteY3" fmla="*/ 806823 h 927847"/>
              <a:gd name="connsiteX4" fmla="*/ 309283 w 309283"/>
              <a:gd name="connsiteY4" fmla="*/ 13447 h 92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83" h="927847">
                <a:moveTo>
                  <a:pt x="309283" y="13447"/>
                </a:moveTo>
                <a:lnTo>
                  <a:pt x="0" y="0"/>
                </a:lnTo>
                <a:lnTo>
                  <a:pt x="20171" y="927847"/>
                </a:lnTo>
                <a:lnTo>
                  <a:pt x="282389" y="806823"/>
                </a:lnTo>
                <a:lnTo>
                  <a:pt x="309283" y="13447"/>
                </a:lnTo>
                <a:close/>
              </a:path>
            </a:pathLst>
          </a:cu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069975" y="4087906"/>
            <a:ext cx="156883" cy="226359"/>
          </a:xfrm>
          <a:custGeom>
            <a:avLst/>
            <a:gdLst>
              <a:gd name="connsiteX0" fmla="*/ 309283 w 309283"/>
              <a:gd name="connsiteY0" fmla="*/ 13447 h 927847"/>
              <a:gd name="connsiteX1" fmla="*/ 0 w 309283"/>
              <a:gd name="connsiteY1" fmla="*/ 0 h 927847"/>
              <a:gd name="connsiteX2" fmla="*/ 20171 w 309283"/>
              <a:gd name="connsiteY2" fmla="*/ 927847 h 927847"/>
              <a:gd name="connsiteX3" fmla="*/ 282389 w 309283"/>
              <a:gd name="connsiteY3" fmla="*/ 806823 h 927847"/>
              <a:gd name="connsiteX4" fmla="*/ 309283 w 309283"/>
              <a:gd name="connsiteY4" fmla="*/ 13447 h 92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83" h="927847">
                <a:moveTo>
                  <a:pt x="309283" y="13447"/>
                </a:moveTo>
                <a:lnTo>
                  <a:pt x="0" y="0"/>
                </a:lnTo>
                <a:lnTo>
                  <a:pt x="20171" y="927847"/>
                </a:lnTo>
                <a:lnTo>
                  <a:pt x="282389" y="806823"/>
                </a:lnTo>
                <a:lnTo>
                  <a:pt x="309283" y="1344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64926" y="3884412"/>
            <a:ext cx="645459" cy="37763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Fan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9907" y="2768078"/>
            <a:ext cx="1253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Air dam with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HEPA filter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21424" y="3278734"/>
            <a:ext cx="826992" cy="92235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98809" y="1862418"/>
            <a:ext cx="0" cy="685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24798" y="1584376"/>
            <a:ext cx="833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Air flow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498809" y="4073231"/>
            <a:ext cx="0" cy="2410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226858" y="4201085"/>
            <a:ext cx="1214464" cy="60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21518" y="4012265"/>
            <a:ext cx="864966" cy="434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4984" y="3712514"/>
            <a:ext cx="833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Air flow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518" y="5718145"/>
            <a:ext cx="661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Control of air flow for the vertical scheme </a:t>
            </a:r>
            <a:r>
              <a:rPr lang="en-US" sz="1400" dirty="0" smtClean="0"/>
              <a:t>requires this </a:t>
            </a:r>
            <a:r>
              <a:rPr lang="en-US" sz="1400" dirty="0" smtClean="0"/>
              <a:t>additional fan and </a:t>
            </a:r>
            <a:r>
              <a:rPr lang="en-US" sz="1400" dirty="0" smtClean="0"/>
              <a:t>duct. The duct</a:t>
            </a:r>
          </a:p>
          <a:p>
            <a:r>
              <a:rPr lang="en-US" sz="1400" dirty="0" smtClean="0"/>
              <a:t>could also be employed for the operational mode and the horizontal scheme.</a:t>
            </a:r>
            <a:endParaRPr lang="en-US" sz="1400" dirty="0"/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>
          <a:xfrm flipH="1" flipV="1">
            <a:off x="2615463" y="4231569"/>
            <a:ext cx="1315776" cy="148657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711" y="2349806"/>
            <a:ext cx="245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Fan must be placed away from PS magnetic field </a:t>
            </a:r>
            <a:endParaRPr lang="en-US" sz="1600" dirty="0"/>
          </a:p>
        </p:txBody>
      </p:sp>
      <p:cxnSp>
        <p:nvCxnSpPr>
          <p:cNvPr id="24" name="Straight Arrow Connector 23"/>
          <p:cNvCxnSpPr>
            <a:endCxn id="15" idx="0"/>
          </p:cNvCxnSpPr>
          <p:nvPr/>
        </p:nvCxnSpPr>
        <p:spPr>
          <a:xfrm>
            <a:off x="1602736" y="2862372"/>
            <a:ext cx="284920" cy="102204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9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Contamination Sources – RHR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Contamination issues in the Remote Handling Room are very unlikely unless the robot tracks it in</a:t>
            </a:r>
            <a:endParaRPr lang="en-US" baseline="30000" dirty="0"/>
          </a:p>
          <a:p>
            <a:pPr lvl="1"/>
            <a:r>
              <a:rPr lang="en-US" dirty="0"/>
              <a:t>Engineered controls for ventilation </a:t>
            </a:r>
            <a:r>
              <a:rPr lang="en-US" dirty="0" smtClean="0"/>
              <a:t>limit activated air infiltration from the PS room</a:t>
            </a:r>
            <a:endParaRPr lang="en-US" dirty="0"/>
          </a:p>
          <a:p>
            <a:pPr lvl="1"/>
            <a:r>
              <a:rPr lang="en-US" dirty="0" smtClean="0"/>
              <a:t>Used targets and vacuum </a:t>
            </a:r>
            <a:r>
              <a:rPr lang="en-US" dirty="0" smtClean="0"/>
              <a:t>window should </a:t>
            </a:r>
            <a:r>
              <a:rPr lang="en-US" dirty="0" smtClean="0"/>
              <a:t>never be </a:t>
            </a:r>
            <a:r>
              <a:rPr lang="en-US" dirty="0" smtClean="0"/>
              <a:t>returned to the RHR</a:t>
            </a:r>
          </a:p>
          <a:p>
            <a:pPr lvl="1"/>
            <a:r>
              <a:rPr lang="en-US" dirty="0" smtClean="0"/>
              <a:t>AD ES&amp;H department radiation protection group will monitor/control </a:t>
            </a:r>
            <a:r>
              <a:rPr lang="en-US" dirty="0" smtClean="0"/>
              <a:t>traffic between the PS and RH rooms </a:t>
            </a:r>
            <a:r>
              <a:rPr lang="en-US" dirty="0" smtClean="0"/>
              <a:t>to prevent </a:t>
            </a:r>
            <a:r>
              <a:rPr lang="en-US" dirty="0" smtClean="0"/>
              <a:t>spread of contamination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61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Contamination Sources – Production Solenoid Rm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 room surfaces</a:t>
            </a:r>
          </a:p>
          <a:p>
            <a:pPr lvl="1"/>
            <a:r>
              <a:rPr lang="en-US" dirty="0"/>
              <a:t>0.5 to 250 mrem/hr</a:t>
            </a:r>
          </a:p>
          <a:p>
            <a:pPr lvl="1"/>
            <a:r>
              <a:rPr lang="en-US" dirty="0" smtClean="0"/>
              <a:t>Experience-based relationship </a:t>
            </a:r>
            <a:r>
              <a:rPr lang="en-US" dirty="0"/>
              <a:t>exists between:</a:t>
            </a:r>
          </a:p>
          <a:p>
            <a:pPr lvl="2"/>
            <a:r>
              <a:rPr lang="en-US" dirty="0"/>
              <a:t> the possibility of surface contamination on walls and floors and</a:t>
            </a:r>
          </a:p>
          <a:p>
            <a:pPr lvl="2"/>
            <a:r>
              <a:rPr lang="en-US" dirty="0"/>
              <a:t> residual dose rates of those </a:t>
            </a:r>
            <a:r>
              <a:rPr lang="en-US" dirty="0" smtClean="0"/>
              <a:t>surfaces</a:t>
            </a:r>
            <a:endParaRPr lang="en-US" dirty="0"/>
          </a:p>
          <a:p>
            <a:pPr lvl="1"/>
            <a:r>
              <a:rPr lang="en-US" dirty="0" smtClean="0"/>
              <a:t>AD checks </a:t>
            </a:r>
            <a:r>
              <a:rPr lang="en-US" dirty="0"/>
              <a:t>for surface contamination on floors when residual dose rate exceed 100 </a:t>
            </a:r>
            <a:r>
              <a:rPr lang="en-US" dirty="0" err="1"/>
              <a:t>mR</a:t>
            </a:r>
            <a:r>
              <a:rPr lang="en-US" dirty="0"/>
              <a:t>/hr (1 mSv/hr) @ 1 foot from beam line components</a:t>
            </a:r>
          </a:p>
          <a:p>
            <a:pPr lvl="1"/>
            <a:r>
              <a:rPr lang="en-US" dirty="0"/>
              <a:t>Measureable contamination is nominally not expected until ~500 </a:t>
            </a:r>
            <a:r>
              <a:rPr lang="en-US" dirty="0" err="1"/>
              <a:t>mR</a:t>
            </a:r>
            <a:r>
              <a:rPr lang="en-US" dirty="0"/>
              <a:t>/hr (5 mSv/hr) @ 1 foot from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Expect mild </a:t>
            </a:r>
            <a:r>
              <a:rPr lang="en-US" dirty="0" smtClean="0"/>
              <a:t>contamination at </a:t>
            </a:r>
            <a:r>
              <a:rPr lang="en-US" dirty="0" smtClean="0"/>
              <a:t>the west wall surface at 7.6’ from floor (~</a:t>
            </a:r>
            <a:r>
              <a:rPr lang="en-US" dirty="0" err="1" smtClean="0"/>
              <a:t>nCi</a:t>
            </a:r>
            <a:r>
              <a:rPr lang="en-US" dirty="0" smtClean="0"/>
              <a:t>/100cm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91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Contamination Sources – beam dump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air is filtered and dried</a:t>
            </a:r>
          </a:p>
          <a:p>
            <a:r>
              <a:rPr lang="en-US" dirty="0" smtClean="0"/>
              <a:t>Exhaust </a:t>
            </a:r>
            <a:r>
              <a:rPr lang="en-US" dirty="0" smtClean="0"/>
              <a:t>air velocity 33 </a:t>
            </a:r>
            <a:r>
              <a:rPr lang="en-US" dirty="0" err="1" smtClean="0"/>
              <a:t>ft</a:t>
            </a:r>
            <a:r>
              <a:rPr lang="en-US" dirty="0" smtClean="0"/>
              <a:t>/min (10 m/min)</a:t>
            </a:r>
          </a:p>
          <a:p>
            <a:r>
              <a:rPr lang="en-US" dirty="0" smtClean="0"/>
              <a:t>Air cooling flow is around the outside surfaces of the 1.5 m x 1.5 m x 2 m mass</a:t>
            </a:r>
          </a:p>
          <a:p>
            <a:r>
              <a:rPr lang="en-US" dirty="0" smtClean="0"/>
              <a:t>Air mixing between steel plates is not prevented</a:t>
            </a:r>
          </a:p>
          <a:p>
            <a:pPr lvl="1"/>
            <a:r>
              <a:rPr lang="en-US" dirty="0" smtClean="0"/>
              <a:t>Main air flow is over surfaces with lowest specific activity</a:t>
            </a:r>
          </a:p>
          <a:p>
            <a:r>
              <a:rPr lang="en-US" dirty="0" smtClean="0"/>
              <a:t>Dump steel is to be painted, no rusted surfaces</a:t>
            </a:r>
          </a:p>
          <a:p>
            <a:r>
              <a:rPr lang="en-US" dirty="0" smtClean="0"/>
              <a:t>Peak temperatures should not lead to thermal degradation of paint</a:t>
            </a:r>
          </a:p>
          <a:p>
            <a:r>
              <a:rPr lang="en-US" dirty="0" smtClean="0"/>
              <a:t>Paint on entrance surface could eventually become radiation damaged</a:t>
            </a:r>
          </a:p>
          <a:p>
            <a:r>
              <a:rPr lang="en-US" dirty="0" smtClean="0"/>
              <a:t>Albedo trap should </a:t>
            </a:r>
            <a:r>
              <a:rPr lang="en-US" dirty="0" smtClean="0"/>
              <a:t>provide fallout region for any air-entrained particulates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85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Contamination Sources – beam dump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emission for exhaust should be </a:t>
            </a:r>
          </a:p>
          <a:p>
            <a:pPr lvl="1"/>
            <a:r>
              <a:rPr lang="en-US" dirty="0" smtClean="0"/>
              <a:t>C11</a:t>
            </a:r>
          </a:p>
          <a:p>
            <a:pPr lvl="1"/>
            <a:r>
              <a:rPr lang="en-US" dirty="0" smtClean="0"/>
              <a:t>N13</a:t>
            </a:r>
          </a:p>
          <a:p>
            <a:pPr lvl="1"/>
            <a:r>
              <a:rPr lang="en-US" dirty="0" smtClean="0"/>
              <a:t>O15</a:t>
            </a:r>
          </a:p>
          <a:p>
            <a:pPr lvl="1"/>
            <a:r>
              <a:rPr lang="en-US" dirty="0" smtClean="0"/>
              <a:t>Other short-lived isotopes</a:t>
            </a:r>
          </a:p>
          <a:p>
            <a:pPr lvl="1"/>
            <a:r>
              <a:rPr lang="en-US" dirty="0" smtClean="0"/>
              <a:t>Ar41</a:t>
            </a:r>
          </a:p>
          <a:p>
            <a:r>
              <a:rPr lang="en-US" dirty="0" smtClean="0"/>
              <a:t>Be7 will be produced as spallation product in air</a:t>
            </a:r>
          </a:p>
          <a:p>
            <a:pPr lvl="1"/>
            <a:r>
              <a:rPr lang="en-US" dirty="0" smtClean="0"/>
              <a:t>Primarily deposited in HEPA filter at air dam</a:t>
            </a:r>
          </a:p>
          <a:p>
            <a:r>
              <a:rPr lang="en-US" dirty="0" smtClean="0"/>
              <a:t>Other gaseous isotopes will pass through the HEPA filter</a:t>
            </a:r>
          </a:p>
          <a:p>
            <a:pPr lvl="1"/>
            <a:r>
              <a:rPr lang="en-US" dirty="0" smtClean="0"/>
              <a:t>Directed to exhaust stack for decay during transit time</a:t>
            </a:r>
          </a:p>
          <a:p>
            <a:r>
              <a:rPr lang="en-US" dirty="0" smtClean="0"/>
              <a:t>Expect contamination in the albedo trap, but contributes very little to general surface contamination in the PS room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61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Contamination 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cap and vacuum window</a:t>
            </a:r>
          </a:p>
          <a:p>
            <a:pPr lvl="1"/>
            <a:r>
              <a:rPr lang="en-US" dirty="0" smtClean="0"/>
              <a:t>Expect surfaces to be contaminated</a:t>
            </a:r>
          </a:p>
          <a:p>
            <a:pPr lvl="2"/>
            <a:r>
              <a:rPr lang="en-US" dirty="0" smtClean="0"/>
              <a:t>Multiple </a:t>
            </a:r>
            <a:r>
              <a:rPr lang="en-US" dirty="0" err="1" smtClean="0"/>
              <a:t>nCi</a:t>
            </a:r>
            <a:r>
              <a:rPr lang="en-US" dirty="0" smtClean="0"/>
              <a:t>/100 cm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Would not expect contamination from these surfaces to spread except by physical </a:t>
            </a:r>
            <a:r>
              <a:rPr lang="en-US" dirty="0" smtClean="0"/>
              <a:t>contact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88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Contamination 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460 </a:t>
            </a:r>
            <a:r>
              <a:rPr lang="en-US" dirty="0" smtClean="0"/>
              <a:t>Ci (1.7E13 </a:t>
            </a:r>
            <a:r>
              <a:rPr lang="en-US" dirty="0" err="1" smtClean="0"/>
              <a:t>Bq</a:t>
            </a:r>
            <a:r>
              <a:rPr lang="en-US" dirty="0" smtClean="0"/>
              <a:t>) after 1 year of operation</a:t>
            </a:r>
          </a:p>
          <a:p>
            <a:pPr lvl="1"/>
            <a:r>
              <a:rPr lang="en-US" dirty="0" smtClean="0"/>
              <a:t>Expect </a:t>
            </a:r>
            <a:r>
              <a:rPr lang="en-US" u="sng" dirty="0" smtClean="0"/>
              <a:t>extremely</a:t>
            </a:r>
            <a:r>
              <a:rPr lang="en-US" dirty="0" smtClean="0"/>
              <a:t> contaminated target surface</a:t>
            </a:r>
          </a:p>
          <a:p>
            <a:pPr lvl="1"/>
            <a:r>
              <a:rPr lang="en-US" dirty="0" smtClean="0"/>
              <a:t>Extreme care required for </a:t>
            </a:r>
            <a:r>
              <a:rPr lang="en-US" dirty="0" smtClean="0"/>
              <a:t>target handling</a:t>
            </a:r>
            <a:endParaRPr lang="en-US" dirty="0" smtClean="0"/>
          </a:p>
          <a:p>
            <a:pPr lvl="1"/>
            <a:r>
              <a:rPr lang="en-US" dirty="0" smtClean="0"/>
              <a:t>Post operation surface </a:t>
            </a:r>
            <a:r>
              <a:rPr lang="en-US" dirty="0" smtClean="0"/>
              <a:t>condition is </a:t>
            </a:r>
            <a:r>
              <a:rPr lang="en-US" dirty="0" smtClean="0"/>
              <a:t>difficult to predict</a:t>
            </a:r>
            <a:endParaRPr lang="en-US" dirty="0"/>
          </a:p>
          <a:p>
            <a:pPr lvl="2"/>
            <a:r>
              <a:rPr lang="en-US" dirty="0" smtClean="0"/>
              <a:t>Could range from reasonably intact to friable</a:t>
            </a:r>
            <a:endParaRPr lang="en-US" dirty="0" smtClean="0"/>
          </a:p>
          <a:p>
            <a:pPr lvl="2"/>
            <a:r>
              <a:rPr lang="en-US" dirty="0" smtClean="0"/>
              <a:t>Target coatings </a:t>
            </a:r>
            <a:r>
              <a:rPr lang="en-US" dirty="0" smtClean="0"/>
              <a:t>could </a:t>
            </a:r>
          </a:p>
          <a:p>
            <a:pPr lvl="3"/>
            <a:r>
              <a:rPr lang="en-US" dirty="0" smtClean="0"/>
              <a:t>increase emissivity</a:t>
            </a:r>
          </a:p>
          <a:p>
            <a:pPr lvl="3"/>
            <a:r>
              <a:rPr lang="en-US" dirty="0" smtClean="0"/>
              <a:t>Reduce target temperature</a:t>
            </a:r>
          </a:p>
          <a:p>
            <a:pPr lvl="3"/>
            <a:r>
              <a:rPr lang="en-US" dirty="0" smtClean="0"/>
              <a:t>Reduce impact of poor vacuum</a:t>
            </a:r>
          </a:p>
          <a:p>
            <a:pPr lvl="2"/>
            <a:r>
              <a:rPr lang="en-US" dirty="0" smtClean="0"/>
              <a:t> PS </a:t>
            </a:r>
            <a:r>
              <a:rPr lang="en-US" dirty="0" smtClean="0"/>
              <a:t>vacuum</a:t>
            </a:r>
          </a:p>
          <a:p>
            <a:pPr lvl="3"/>
            <a:r>
              <a:rPr lang="en-US" dirty="0" smtClean="0"/>
              <a:t>Major factor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18</a:t>
            </a:fld>
            <a:endParaRPr lang="en-US" altLang="en-US"/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785141"/>
              </p:ext>
            </p:extLst>
          </p:nvPr>
        </p:nvGraphicFramePr>
        <p:xfrm>
          <a:off x="3587023" y="4787292"/>
          <a:ext cx="5138688" cy="104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363"/>
                <a:gridCol w="671209"/>
                <a:gridCol w="856034"/>
                <a:gridCol w="982494"/>
                <a:gridCol w="1050588"/>
              </a:tblGrid>
              <a:tr h="284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Target coating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53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53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539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53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53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4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 vacuum quality*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53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Good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53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Good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5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Poor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5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Poor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53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71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Severity of 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contamination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53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53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worse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539" marB="0" anchor="ctr">
                    <a:lnT w="12700" cmpd="sng">
                      <a:noFill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Really</a:t>
                      </a:r>
                      <a:r>
                        <a:rPr lang="en-US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wfully bad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53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worse to TBD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53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5827672"/>
            <a:ext cx="5876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*poor vacuum </a:t>
            </a:r>
            <a:r>
              <a:rPr lang="en-US" dirty="0" smtClean="0"/>
              <a:t>&gt; </a:t>
            </a:r>
            <a:r>
              <a:rPr lang="en-US" dirty="0"/>
              <a:t>1E-5 Torr </a:t>
            </a:r>
            <a:r>
              <a:rPr lang="en-US" dirty="0" smtClean="0"/>
              <a:t>&gt; </a:t>
            </a:r>
            <a:r>
              <a:rPr lang="en-US" dirty="0"/>
              <a:t>good vacuum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79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Contamination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8666"/>
            <a:ext cx="8672513" cy="4987867"/>
          </a:xfrm>
        </p:spPr>
        <p:txBody>
          <a:bodyPr/>
          <a:lstStyle/>
          <a:p>
            <a:r>
              <a:rPr lang="en-US" sz="2000" dirty="0" smtClean="0"/>
              <a:t>Target </a:t>
            </a:r>
            <a:r>
              <a:rPr lang="en-US" sz="2000" dirty="0" smtClean="0"/>
              <a:t>handling considerations</a:t>
            </a:r>
            <a:endParaRPr lang="en-US" sz="2000" dirty="0" smtClean="0"/>
          </a:p>
          <a:p>
            <a:pPr lvl="1"/>
            <a:r>
              <a:rPr lang="en-US" sz="2000" b="1" u="sng" dirty="0" smtClean="0">
                <a:solidFill>
                  <a:srgbClr val="FF0000"/>
                </a:solidFill>
              </a:rPr>
              <a:t>prevent physical shock &amp; rough handling</a:t>
            </a:r>
          </a:p>
          <a:p>
            <a:pPr lvl="1"/>
            <a:r>
              <a:rPr lang="en-US" sz="2000" dirty="0" smtClean="0"/>
              <a:t>provide robust containment for </a:t>
            </a:r>
            <a:r>
              <a:rPr lang="en-US" sz="2000" dirty="0" smtClean="0"/>
              <a:t>target </a:t>
            </a:r>
            <a:r>
              <a:rPr lang="en-US" sz="2000" dirty="0" smtClean="0"/>
              <a:t>outside of PS</a:t>
            </a:r>
          </a:p>
          <a:p>
            <a:pPr lvl="2"/>
            <a:r>
              <a:rPr lang="en-US" dirty="0" smtClean="0"/>
              <a:t>containment </a:t>
            </a:r>
            <a:r>
              <a:rPr lang="en-US" dirty="0" smtClean="0"/>
              <a:t>should accommodate a broken target, </a:t>
            </a:r>
            <a:r>
              <a:rPr lang="en-US" dirty="0" smtClean="0"/>
              <a:t>spokes</a:t>
            </a:r>
            <a:r>
              <a:rPr lang="en-US" dirty="0" smtClean="0"/>
              <a:t>, etc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Catch basin, e.g., plastic </a:t>
            </a:r>
            <a:r>
              <a:rPr lang="en-US" dirty="0"/>
              <a:t>bag, SS box, sticky </a:t>
            </a:r>
            <a:r>
              <a:rPr lang="en-US" dirty="0" smtClean="0"/>
              <a:t>pad, or similar to capture target detritus</a:t>
            </a:r>
          </a:p>
          <a:p>
            <a:pPr lvl="2"/>
            <a:r>
              <a:rPr lang="en-US" dirty="0" smtClean="0"/>
              <a:t>Minimize air movement</a:t>
            </a:r>
            <a:endParaRPr lang="en-US" dirty="0"/>
          </a:p>
          <a:p>
            <a:pPr lvl="1"/>
            <a:r>
              <a:rPr lang="en-US" sz="2000" dirty="0" smtClean="0"/>
              <a:t>move </a:t>
            </a:r>
            <a:r>
              <a:rPr lang="en-US" sz="2000" dirty="0" smtClean="0"/>
              <a:t>target into full containment as soon as practicable</a:t>
            </a:r>
          </a:p>
          <a:p>
            <a:pPr lvl="1"/>
            <a:r>
              <a:rPr lang="en-US" sz="2000" dirty="0" smtClean="0"/>
              <a:t>Move target/containment </a:t>
            </a:r>
            <a:r>
              <a:rPr lang="en-US" sz="2000" dirty="0" smtClean="0"/>
              <a:t>to </a:t>
            </a:r>
            <a:r>
              <a:rPr lang="en-US" sz="2000" dirty="0" smtClean="0"/>
              <a:t>target coffin</a:t>
            </a:r>
            <a:endParaRPr lang="en-US" sz="2000" dirty="0" smtClean="0"/>
          </a:p>
          <a:p>
            <a:r>
              <a:rPr lang="en-US" sz="2000" dirty="0"/>
              <a:t>Target </a:t>
            </a:r>
            <a:r>
              <a:rPr lang="en-US" sz="2000" dirty="0" smtClean="0"/>
              <a:t>coatings are promising, however</a:t>
            </a:r>
          </a:p>
          <a:p>
            <a:pPr lvl="1"/>
            <a:r>
              <a:rPr lang="en-US" sz="2000" dirty="0" smtClean="0"/>
              <a:t>Coating degradation could eventually lead to</a:t>
            </a:r>
          </a:p>
          <a:p>
            <a:pPr lvl="2"/>
            <a:r>
              <a:rPr lang="en-US" dirty="0" smtClean="0"/>
              <a:t>Target </a:t>
            </a:r>
            <a:r>
              <a:rPr lang="en-US" dirty="0" smtClean="0"/>
              <a:t> hot spots</a:t>
            </a:r>
          </a:p>
          <a:p>
            <a:pPr lvl="2"/>
            <a:r>
              <a:rPr lang="en-US" dirty="0" smtClean="0"/>
              <a:t>accelerated corrosion</a:t>
            </a:r>
            <a:endParaRPr lang="en-US" dirty="0" smtClean="0"/>
          </a:p>
          <a:p>
            <a:pPr lvl="1"/>
            <a:r>
              <a:rPr lang="en-US" sz="2000" dirty="0" smtClean="0"/>
              <a:t>Good vacuum quality remains a high </a:t>
            </a:r>
            <a:r>
              <a:rPr lang="en-US" sz="2000" dirty="0" smtClean="0"/>
              <a:t>priority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83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itchFamily="124" charset="0"/>
              </a:rPr>
              <a:t>O</a:t>
            </a:r>
            <a:r>
              <a:rPr lang="en-US" altLang="en-US" dirty="0" smtClean="0">
                <a:latin typeface="Helvetica" pitchFamily="124" charset="0"/>
              </a:rPr>
              <a:t>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latin typeface="Helvetica" pitchFamily="124" charset="0"/>
              </a:rPr>
              <a:t>Facility radiation dose rates (sans major sources)</a:t>
            </a:r>
          </a:p>
          <a:p>
            <a:pPr lvl="1"/>
            <a:r>
              <a:rPr lang="en-US" altLang="en-US" sz="2000" dirty="0" smtClean="0">
                <a:latin typeface="Helvetica" pitchFamily="124" charset="0"/>
              </a:rPr>
              <a:t>PS Room</a:t>
            </a:r>
          </a:p>
          <a:p>
            <a:pPr lvl="1"/>
            <a:r>
              <a:rPr lang="en-US" altLang="en-US" sz="2000" dirty="0" smtClean="0">
                <a:latin typeface="Helvetica" pitchFamily="124" charset="0"/>
              </a:rPr>
              <a:t>Remote Handling Room</a:t>
            </a:r>
          </a:p>
          <a:p>
            <a:pPr marL="400050"/>
            <a:r>
              <a:rPr lang="en-US" altLang="en-US" sz="2000" dirty="0">
                <a:latin typeface="Helvetica" pitchFamily="124" charset="0"/>
              </a:rPr>
              <a:t>Major radiation sources</a:t>
            </a:r>
          </a:p>
          <a:p>
            <a:pPr marL="400050"/>
            <a:r>
              <a:rPr lang="en-US" altLang="en-US" sz="2000" dirty="0" smtClean="0">
                <a:latin typeface="Helvetica" pitchFamily="124" charset="0"/>
              </a:rPr>
              <a:t>Air flow</a:t>
            </a:r>
          </a:p>
          <a:p>
            <a:pPr marL="800100" lvl="1"/>
            <a:r>
              <a:rPr lang="en-US" altLang="en-US" sz="2000" dirty="0" smtClean="0">
                <a:latin typeface="Helvetica" pitchFamily="124" charset="0"/>
              </a:rPr>
              <a:t>During operations</a:t>
            </a:r>
          </a:p>
          <a:p>
            <a:pPr marL="800100" lvl="1"/>
            <a:r>
              <a:rPr lang="en-US" altLang="en-US" sz="2000" dirty="0" smtClean="0">
                <a:latin typeface="Helvetica" pitchFamily="124" charset="0"/>
              </a:rPr>
              <a:t>During remote handling operations</a:t>
            </a:r>
          </a:p>
          <a:p>
            <a:pPr marL="400050"/>
            <a:r>
              <a:rPr lang="en-US" altLang="en-US" sz="2000" dirty="0">
                <a:latin typeface="Helvetica" pitchFamily="124" charset="0"/>
              </a:rPr>
              <a:t>Contamination sources</a:t>
            </a:r>
          </a:p>
          <a:p>
            <a:pPr marL="400050"/>
            <a:r>
              <a:rPr lang="en-US" altLang="en-US" sz="2000" dirty="0" smtClean="0">
                <a:latin typeface="Helvetica" pitchFamily="124" charset="0"/>
              </a:rPr>
              <a:t>Radiation Protection – entry controls</a:t>
            </a:r>
          </a:p>
          <a:p>
            <a:pPr marL="400050"/>
            <a:r>
              <a:rPr lang="en-US" altLang="en-US" sz="2000" dirty="0" smtClean="0">
                <a:latin typeface="Helvetica" pitchFamily="124" charset="0"/>
              </a:rPr>
              <a:t>Operating notes</a:t>
            </a:r>
          </a:p>
          <a:p>
            <a:pPr marL="400050"/>
            <a:r>
              <a:rPr lang="en-US" altLang="en-US" sz="2000" dirty="0" smtClean="0">
                <a:latin typeface="Helvetica" pitchFamily="124" charset="0"/>
              </a:rPr>
              <a:t>Summary</a:t>
            </a:r>
            <a:endParaRPr lang="en-US" altLang="en-US" sz="2000" dirty="0">
              <a:latin typeface="Helvetica" pitchFamily="124" charset="0"/>
            </a:endParaRPr>
          </a:p>
          <a:p>
            <a:r>
              <a:rPr lang="en-US" altLang="en-US" sz="2000" b="1" dirty="0" smtClean="0">
                <a:solidFill>
                  <a:srgbClr val="FF0000"/>
                </a:solidFill>
                <a:latin typeface="Helvetica" pitchFamily="124" charset="0"/>
              </a:rPr>
              <a:t>Note: All radiation dose units are in the format mrem/hr (mSv/hr)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2BF98F-E25A-41ED-8D23-C1A9CE3B0687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Protection - Entry controls for the PS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mu2e beam operations begin, entry into the PS room will be under the exclusive control of the AD ES&amp;H department radiation protection group</a:t>
            </a:r>
          </a:p>
          <a:p>
            <a:r>
              <a:rPr lang="en-US" dirty="0" smtClean="0"/>
              <a:t>Work will be controlled by radiation work permit</a:t>
            </a:r>
          </a:p>
          <a:p>
            <a:r>
              <a:rPr lang="en-US" dirty="0" smtClean="0"/>
              <a:t>Work is planned by target station engineers</a:t>
            </a:r>
          </a:p>
          <a:p>
            <a:r>
              <a:rPr lang="en-US" dirty="0" smtClean="0"/>
              <a:t>Approval of work is by AD RSO, or in exceptional cases, by the Fermilab Senior Radiation Safety Officer</a:t>
            </a:r>
          </a:p>
          <a:p>
            <a:r>
              <a:rPr lang="en-US" dirty="0" smtClean="0"/>
              <a:t>Pace of work is controlled by AD ES&amp;H personnel</a:t>
            </a:r>
          </a:p>
          <a:p>
            <a:pPr lvl="1"/>
            <a:r>
              <a:rPr lang="en-US" dirty="0" smtClean="0"/>
              <a:t>ES&amp;H ensures adherence to:</a:t>
            </a:r>
          </a:p>
          <a:p>
            <a:pPr lvl="2"/>
            <a:r>
              <a:rPr lang="en-US" dirty="0" smtClean="0"/>
              <a:t>radiological </a:t>
            </a:r>
            <a:r>
              <a:rPr lang="en-US" dirty="0" smtClean="0"/>
              <a:t>check points</a:t>
            </a:r>
          </a:p>
          <a:p>
            <a:pPr lvl="2"/>
            <a:r>
              <a:rPr lang="en-US" dirty="0" smtClean="0"/>
              <a:t>radiation dose control</a:t>
            </a:r>
          </a:p>
          <a:p>
            <a:pPr lvl="2"/>
            <a:r>
              <a:rPr lang="en-US" dirty="0" smtClean="0"/>
              <a:t>contamination control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97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Notes - Aisle for coffin 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dose rate in the aisle for the coffin position &lt; 1 mrem/hr</a:t>
            </a:r>
          </a:p>
          <a:p>
            <a:r>
              <a:rPr lang="en-US" dirty="0" smtClean="0"/>
              <a:t>Staging/manipulating target/window coffins in the aisle is completely feasible for the horizontal scheme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50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Notes – robot storage during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Majority of the robot structure may reside in RHR</a:t>
            </a:r>
          </a:p>
          <a:p>
            <a:pPr lvl="1"/>
            <a:r>
              <a:rPr lang="en-US" dirty="0" smtClean="0"/>
              <a:t>Absorbed dose calculation is Si sample is 60,000 to 230,000 rad/year (0.6 to 2.3 </a:t>
            </a:r>
            <a:r>
              <a:rPr lang="en-US" dirty="0" err="1" smtClean="0"/>
              <a:t>kGy</a:t>
            </a:r>
            <a:r>
              <a:rPr lang="en-US" dirty="0" smtClean="0"/>
              <a:t>/y) (V. Pronskikh, MARS)</a:t>
            </a:r>
          </a:p>
          <a:p>
            <a:pPr lvl="1"/>
            <a:r>
              <a:rPr lang="en-US" dirty="0" smtClean="0"/>
              <a:t>We typically assume service life degradation at 10,000 </a:t>
            </a:r>
            <a:r>
              <a:rPr lang="en-US" dirty="0" err="1" smtClean="0"/>
              <a:t>rads</a:t>
            </a:r>
            <a:r>
              <a:rPr lang="en-US" dirty="0"/>
              <a:t> </a:t>
            </a:r>
            <a:r>
              <a:rPr lang="en-US" dirty="0" smtClean="0"/>
              <a:t>(100 </a:t>
            </a:r>
            <a:r>
              <a:rPr lang="en-US" dirty="0" err="1" smtClean="0"/>
              <a:t>Gy</a:t>
            </a:r>
            <a:r>
              <a:rPr lang="en-US" dirty="0" smtClean="0"/>
              <a:t>) for electronics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adiation resistant LVDTs and resolvers remain on the machine</a:t>
            </a:r>
          </a:p>
          <a:p>
            <a:pPr lvl="1"/>
            <a:r>
              <a:rPr lang="en-US" dirty="0" smtClean="0"/>
              <a:t>Electronic components are removable by quick disconnect cables </a:t>
            </a:r>
            <a:r>
              <a:rPr lang="en-US" dirty="0" smtClean="0"/>
              <a:t>prior to </a:t>
            </a:r>
            <a:r>
              <a:rPr lang="en-US" dirty="0" smtClean="0"/>
              <a:t>beam operation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2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Notes – PS Room Access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</a:rPr>
              <a:t>It should be possible to shield the major sources in the PS room to allow personnel access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Stack shielding across PS window</a:t>
            </a:r>
          </a:p>
          <a:p>
            <a:pPr lvl="2"/>
            <a:r>
              <a:rPr lang="en-US" dirty="0" smtClean="0">
                <a:solidFill>
                  <a:srgbClr val="404040"/>
                </a:solidFill>
              </a:rPr>
              <a:t>Lift truck </a:t>
            </a:r>
          </a:p>
          <a:p>
            <a:pPr lvl="2"/>
            <a:r>
              <a:rPr lang="en-US" dirty="0" smtClean="0">
                <a:solidFill>
                  <a:srgbClr val="404040"/>
                </a:solidFill>
              </a:rPr>
              <a:t>3’ X 3’ X 6’ C blocks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Stack concrete shield in front of beam dump entrance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Such temporary shield arrangement would permit</a:t>
            </a:r>
            <a:endParaRPr lang="en-US" dirty="0" smtClean="0">
              <a:solidFill>
                <a:srgbClr val="404040"/>
              </a:solidFill>
            </a:endParaRPr>
          </a:p>
          <a:p>
            <a:pPr lvl="2"/>
            <a:r>
              <a:rPr lang="en-US" dirty="0" smtClean="0">
                <a:solidFill>
                  <a:srgbClr val="404040"/>
                </a:solidFill>
              </a:rPr>
              <a:t>PS alignment</a:t>
            </a:r>
          </a:p>
          <a:p>
            <a:pPr lvl="2"/>
            <a:r>
              <a:rPr lang="en-US" dirty="0" smtClean="0">
                <a:solidFill>
                  <a:srgbClr val="404040"/>
                </a:solidFill>
              </a:rPr>
              <a:t>Other off normal maintenance/repair activity</a:t>
            </a:r>
          </a:p>
          <a:p>
            <a:pPr lvl="2"/>
            <a:r>
              <a:rPr lang="en-US" dirty="0" smtClean="0">
                <a:solidFill>
                  <a:srgbClr val="404040"/>
                </a:solidFill>
              </a:rPr>
              <a:t>robot assistance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73E7-57B8-4144-AF49-322751F1E158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55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28600" y="661831"/>
            <a:ext cx="517923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box indicates remote</a:t>
            </a:r>
          </a:p>
          <a:p>
            <a:r>
              <a:rPr lang="en-US" dirty="0" smtClean="0"/>
              <a:t>handling equipment service area</a:t>
            </a:r>
          </a:p>
          <a:p>
            <a:endParaRPr lang="en-US" dirty="0" smtClean="0"/>
          </a:p>
          <a:p>
            <a:r>
              <a:rPr lang="en-US" dirty="0" smtClean="0"/>
              <a:t>Prompt dose rate 0.1- 3 mrem/hr</a:t>
            </a:r>
          </a:p>
          <a:p>
            <a:endParaRPr lang="en-US" dirty="0"/>
          </a:p>
          <a:p>
            <a:r>
              <a:rPr lang="en-US" dirty="0" smtClean="0"/>
              <a:t>Occupancy at the discretion of AD ES&amp;H</a:t>
            </a:r>
          </a:p>
          <a:p>
            <a:endParaRPr lang="en-US" dirty="0"/>
          </a:p>
          <a:p>
            <a:r>
              <a:rPr lang="en-US" dirty="0" smtClean="0"/>
              <a:t>Requires radiation work permit</a:t>
            </a:r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486083" y="1155604"/>
            <a:ext cx="4551178" cy="4809964"/>
            <a:chOff x="1081190" y="221921"/>
            <a:chExt cx="6375595" cy="6738120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190" y="2633342"/>
              <a:ext cx="6375595" cy="41452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13756" y="899440"/>
              <a:ext cx="2564046" cy="1209007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4106361" y="833532"/>
              <a:ext cx="0" cy="61265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66008" y="692974"/>
              <a:ext cx="0" cy="61265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3563649" y="2024318"/>
              <a:ext cx="709864" cy="489526"/>
            </a:xfrm>
            <a:prstGeom prst="rect">
              <a:avLst/>
            </a:prstGeom>
            <a:noFill/>
            <a:ln w="38100" cmpd="sng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13929" y="4826691"/>
              <a:ext cx="542712" cy="353179"/>
            </a:xfrm>
            <a:prstGeom prst="rect">
              <a:avLst/>
            </a:prstGeom>
            <a:noFill/>
            <a:ln w="38100" cmpd="sng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956754" y="2241727"/>
              <a:ext cx="1658730" cy="2791470"/>
            </a:xfrm>
            <a:custGeom>
              <a:avLst/>
              <a:gdLst>
                <a:gd name="connsiteX0" fmla="*/ 1593937 w 1658730"/>
                <a:gd name="connsiteY0" fmla="*/ 0 h 2791470"/>
                <a:gd name="connsiteX1" fmla="*/ 842330 w 1658730"/>
                <a:gd name="connsiteY1" fmla="*/ 25916 h 2791470"/>
                <a:gd name="connsiteX2" fmla="*/ 803454 w 1658730"/>
                <a:gd name="connsiteY2" fmla="*/ 38874 h 2791470"/>
                <a:gd name="connsiteX3" fmla="*/ 725702 w 1658730"/>
                <a:gd name="connsiteY3" fmla="*/ 51832 h 2791470"/>
                <a:gd name="connsiteX4" fmla="*/ 660908 w 1658730"/>
                <a:gd name="connsiteY4" fmla="*/ 64790 h 2791470"/>
                <a:gd name="connsiteX5" fmla="*/ 583156 w 1658730"/>
                <a:gd name="connsiteY5" fmla="*/ 103664 h 2791470"/>
                <a:gd name="connsiteX6" fmla="*/ 544280 w 1658730"/>
                <a:gd name="connsiteY6" fmla="*/ 129580 h 2791470"/>
                <a:gd name="connsiteX7" fmla="*/ 505404 w 1658730"/>
                <a:gd name="connsiteY7" fmla="*/ 142538 h 2791470"/>
                <a:gd name="connsiteX8" fmla="*/ 401734 w 1658730"/>
                <a:gd name="connsiteY8" fmla="*/ 207327 h 2791470"/>
                <a:gd name="connsiteX9" fmla="*/ 362858 w 1658730"/>
                <a:gd name="connsiteY9" fmla="*/ 246201 h 2791470"/>
                <a:gd name="connsiteX10" fmla="*/ 336940 w 1658730"/>
                <a:gd name="connsiteY10" fmla="*/ 298033 h 2791470"/>
                <a:gd name="connsiteX11" fmla="*/ 285105 w 1658730"/>
                <a:gd name="connsiteY11" fmla="*/ 323949 h 2791470"/>
                <a:gd name="connsiteX12" fmla="*/ 220312 w 1658730"/>
                <a:gd name="connsiteY12" fmla="*/ 401697 h 2791470"/>
                <a:gd name="connsiteX13" fmla="*/ 194394 w 1658730"/>
                <a:gd name="connsiteY13" fmla="*/ 479444 h 2791470"/>
                <a:gd name="connsiteX14" fmla="*/ 155518 w 1658730"/>
                <a:gd name="connsiteY14" fmla="*/ 531276 h 2791470"/>
                <a:gd name="connsiteX15" fmla="*/ 129601 w 1658730"/>
                <a:gd name="connsiteY15" fmla="*/ 621982 h 2791470"/>
                <a:gd name="connsiteX16" fmla="*/ 103683 w 1658730"/>
                <a:gd name="connsiteY16" fmla="*/ 647898 h 2791470"/>
                <a:gd name="connsiteX17" fmla="*/ 64807 w 1658730"/>
                <a:gd name="connsiteY17" fmla="*/ 816351 h 2791470"/>
                <a:gd name="connsiteX18" fmla="*/ 38890 w 1658730"/>
                <a:gd name="connsiteY18" fmla="*/ 868183 h 2791470"/>
                <a:gd name="connsiteX19" fmla="*/ 12972 w 1658730"/>
                <a:gd name="connsiteY19" fmla="*/ 1075511 h 2791470"/>
                <a:gd name="connsiteX20" fmla="*/ 13 w 1658730"/>
                <a:gd name="connsiteY20" fmla="*/ 1140300 h 2791470"/>
                <a:gd name="connsiteX21" fmla="*/ 25931 w 1658730"/>
                <a:gd name="connsiteY21" fmla="*/ 1723409 h 2791470"/>
                <a:gd name="connsiteX22" fmla="*/ 38890 w 1658730"/>
                <a:gd name="connsiteY22" fmla="*/ 1775240 h 2791470"/>
                <a:gd name="connsiteX23" fmla="*/ 51848 w 1658730"/>
                <a:gd name="connsiteY23" fmla="*/ 1852988 h 2791470"/>
                <a:gd name="connsiteX24" fmla="*/ 64807 w 1658730"/>
                <a:gd name="connsiteY24" fmla="*/ 1956652 h 2791470"/>
                <a:gd name="connsiteX25" fmla="*/ 103683 w 1658730"/>
                <a:gd name="connsiteY25" fmla="*/ 2034400 h 2791470"/>
                <a:gd name="connsiteX26" fmla="*/ 129601 w 1658730"/>
                <a:gd name="connsiteY26" fmla="*/ 2138063 h 2791470"/>
                <a:gd name="connsiteX27" fmla="*/ 142559 w 1658730"/>
                <a:gd name="connsiteY27" fmla="*/ 2215811 h 2791470"/>
                <a:gd name="connsiteX28" fmla="*/ 181436 w 1658730"/>
                <a:gd name="connsiteY28" fmla="*/ 2254685 h 2791470"/>
                <a:gd name="connsiteX29" fmla="*/ 233270 w 1658730"/>
                <a:gd name="connsiteY29" fmla="*/ 2358349 h 2791470"/>
                <a:gd name="connsiteX30" fmla="*/ 298064 w 1658730"/>
                <a:gd name="connsiteY30" fmla="*/ 2423138 h 2791470"/>
                <a:gd name="connsiteX31" fmla="*/ 323982 w 1658730"/>
                <a:gd name="connsiteY31" fmla="*/ 2474970 h 2791470"/>
                <a:gd name="connsiteX32" fmla="*/ 401734 w 1658730"/>
                <a:gd name="connsiteY32" fmla="*/ 2539760 h 2791470"/>
                <a:gd name="connsiteX33" fmla="*/ 479486 w 1658730"/>
                <a:gd name="connsiteY33" fmla="*/ 2565676 h 2791470"/>
                <a:gd name="connsiteX34" fmla="*/ 596115 w 1658730"/>
                <a:gd name="connsiteY34" fmla="*/ 2604550 h 2791470"/>
                <a:gd name="connsiteX35" fmla="*/ 738661 w 1658730"/>
                <a:gd name="connsiteY35" fmla="*/ 2656382 h 2791470"/>
                <a:gd name="connsiteX36" fmla="*/ 829372 w 1658730"/>
                <a:gd name="connsiteY36" fmla="*/ 2669340 h 2791470"/>
                <a:gd name="connsiteX37" fmla="*/ 881207 w 1658730"/>
                <a:gd name="connsiteY37" fmla="*/ 2708213 h 2791470"/>
                <a:gd name="connsiteX38" fmla="*/ 997835 w 1658730"/>
                <a:gd name="connsiteY38" fmla="*/ 2734129 h 2791470"/>
                <a:gd name="connsiteX39" fmla="*/ 1153340 w 1658730"/>
                <a:gd name="connsiteY39" fmla="*/ 2760045 h 2791470"/>
                <a:gd name="connsiteX40" fmla="*/ 1658730 w 1658730"/>
                <a:gd name="connsiteY40" fmla="*/ 2773003 h 279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58730" h="2791470">
                  <a:moveTo>
                    <a:pt x="1593937" y="0"/>
                  </a:moveTo>
                  <a:lnTo>
                    <a:pt x="842330" y="25916"/>
                  </a:lnTo>
                  <a:cubicBezTo>
                    <a:pt x="828687" y="26587"/>
                    <a:pt x="816788" y="35911"/>
                    <a:pt x="803454" y="38874"/>
                  </a:cubicBezTo>
                  <a:cubicBezTo>
                    <a:pt x="777805" y="44574"/>
                    <a:pt x="751553" y="47132"/>
                    <a:pt x="725702" y="51832"/>
                  </a:cubicBezTo>
                  <a:cubicBezTo>
                    <a:pt x="704032" y="55772"/>
                    <a:pt x="682506" y="60471"/>
                    <a:pt x="660908" y="64790"/>
                  </a:cubicBezTo>
                  <a:cubicBezTo>
                    <a:pt x="549495" y="139061"/>
                    <a:pt x="690458" y="50016"/>
                    <a:pt x="583156" y="103664"/>
                  </a:cubicBezTo>
                  <a:cubicBezTo>
                    <a:pt x="569226" y="110629"/>
                    <a:pt x="558210" y="122615"/>
                    <a:pt x="544280" y="129580"/>
                  </a:cubicBezTo>
                  <a:cubicBezTo>
                    <a:pt x="532062" y="135688"/>
                    <a:pt x="517622" y="136430"/>
                    <a:pt x="505404" y="142538"/>
                  </a:cubicBezTo>
                  <a:cubicBezTo>
                    <a:pt x="499076" y="145702"/>
                    <a:pt x="417157" y="194476"/>
                    <a:pt x="401734" y="207327"/>
                  </a:cubicBezTo>
                  <a:cubicBezTo>
                    <a:pt x="387655" y="219059"/>
                    <a:pt x="373510" y="231289"/>
                    <a:pt x="362858" y="246201"/>
                  </a:cubicBezTo>
                  <a:cubicBezTo>
                    <a:pt x="351630" y="261920"/>
                    <a:pt x="350600" y="284374"/>
                    <a:pt x="336940" y="298033"/>
                  </a:cubicBezTo>
                  <a:cubicBezTo>
                    <a:pt x="323280" y="311692"/>
                    <a:pt x="302383" y="315310"/>
                    <a:pt x="285105" y="323949"/>
                  </a:cubicBezTo>
                  <a:cubicBezTo>
                    <a:pt x="263507" y="349865"/>
                    <a:pt x="237311" y="372557"/>
                    <a:pt x="220312" y="401697"/>
                  </a:cubicBezTo>
                  <a:cubicBezTo>
                    <a:pt x="206547" y="425293"/>
                    <a:pt x="210785" y="457590"/>
                    <a:pt x="194394" y="479444"/>
                  </a:cubicBezTo>
                  <a:lnTo>
                    <a:pt x="155518" y="531276"/>
                  </a:lnTo>
                  <a:cubicBezTo>
                    <a:pt x="146879" y="561511"/>
                    <a:pt x="142373" y="593247"/>
                    <a:pt x="129601" y="621982"/>
                  </a:cubicBezTo>
                  <a:cubicBezTo>
                    <a:pt x="124639" y="633146"/>
                    <a:pt x="108221" y="636555"/>
                    <a:pt x="103683" y="647898"/>
                  </a:cubicBezTo>
                  <a:cubicBezTo>
                    <a:pt x="37193" y="814113"/>
                    <a:pt x="106537" y="691169"/>
                    <a:pt x="64807" y="816351"/>
                  </a:cubicBezTo>
                  <a:cubicBezTo>
                    <a:pt x="58698" y="834676"/>
                    <a:pt x="47529" y="850906"/>
                    <a:pt x="38890" y="868183"/>
                  </a:cubicBezTo>
                  <a:cubicBezTo>
                    <a:pt x="30251" y="937292"/>
                    <a:pt x="22822" y="1006564"/>
                    <a:pt x="12972" y="1075511"/>
                  </a:cubicBezTo>
                  <a:cubicBezTo>
                    <a:pt x="9857" y="1097314"/>
                    <a:pt x="-427" y="1118280"/>
                    <a:pt x="13" y="1140300"/>
                  </a:cubicBezTo>
                  <a:cubicBezTo>
                    <a:pt x="3904" y="1334823"/>
                    <a:pt x="14040" y="1529211"/>
                    <a:pt x="25931" y="1723409"/>
                  </a:cubicBezTo>
                  <a:cubicBezTo>
                    <a:pt x="27019" y="1741185"/>
                    <a:pt x="35397" y="1757777"/>
                    <a:pt x="38890" y="1775240"/>
                  </a:cubicBezTo>
                  <a:cubicBezTo>
                    <a:pt x="44043" y="1801003"/>
                    <a:pt x="48132" y="1826979"/>
                    <a:pt x="51848" y="1852988"/>
                  </a:cubicBezTo>
                  <a:cubicBezTo>
                    <a:pt x="56773" y="1887462"/>
                    <a:pt x="55240" y="1923168"/>
                    <a:pt x="64807" y="1956652"/>
                  </a:cubicBezTo>
                  <a:cubicBezTo>
                    <a:pt x="72768" y="1984512"/>
                    <a:pt x="93937" y="2007113"/>
                    <a:pt x="103683" y="2034400"/>
                  </a:cubicBezTo>
                  <a:cubicBezTo>
                    <a:pt x="115663" y="2067943"/>
                    <a:pt x="122138" y="2103236"/>
                    <a:pt x="129601" y="2138063"/>
                  </a:cubicBezTo>
                  <a:cubicBezTo>
                    <a:pt x="135106" y="2163753"/>
                    <a:pt x="131888" y="2191802"/>
                    <a:pt x="142559" y="2215811"/>
                  </a:cubicBezTo>
                  <a:cubicBezTo>
                    <a:pt x="150002" y="2232557"/>
                    <a:pt x="168477" y="2241727"/>
                    <a:pt x="181436" y="2254685"/>
                  </a:cubicBezTo>
                  <a:cubicBezTo>
                    <a:pt x="196432" y="2299672"/>
                    <a:pt x="198295" y="2314633"/>
                    <a:pt x="233270" y="2358349"/>
                  </a:cubicBezTo>
                  <a:cubicBezTo>
                    <a:pt x="252351" y="2382198"/>
                    <a:pt x="284404" y="2395820"/>
                    <a:pt x="298064" y="2423138"/>
                  </a:cubicBezTo>
                  <a:cubicBezTo>
                    <a:pt x="306703" y="2440415"/>
                    <a:pt x="312754" y="2459251"/>
                    <a:pt x="323982" y="2474970"/>
                  </a:cubicBezTo>
                  <a:cubicBezTo>
                    <a:pt x="338176" y="2494841"/>
                    <a:pt x="377945" y="2529187"/>
                    <a:pt x="401734" y="2539760"/>
                  </a:cubicBezTo>
                  <a:cubicBezTo>
                    <a:pt x="426699" y="2550855"/>
                    <a:pt x="455051" y="2553459"/>
                    <a:pt x="479486" y="2565676"/>
                  </a:cubicBezTo>
                  <a:cubicBezTo>
                    <a:pt x="551022" y="2601442"/>
                    <a:pt x="512379" y="2587804"/>
                    <a:pt x="596115" y="2604550"/>
                  </a:cubicBezTo>
                  <a:cubicBezTo>
                    <a:pt x="634765" y="2620009"/>
                    <a:pt x="699335" y="2647307"/>
                    <a:pt x="738661" y="2656382"/>
                  </a:cubicBezTo>
                  <a:cubicBezTo>
                    <a:pt x="768423" y="2663250"/>
                    <a:pt x="799135" y="2665021"/>
                    <a:pt x="829372" y="2669340"/>
                  </a:cubicBezTo>
                  <a:cubicBezTo>
                    <a:pt x="846650" y="2682298"/>
                    <a:pt x="862455" y="2697498"/>
                    <a:pt x="881207" y="2708213"/>
                  </a:cubicBezTo>
                  <a:cubicBezTo>
                    <a:pt x="907864" y="2723445"/>
                    <a:pt x="978060" y="2730534"/>
                    <a:pt x="997835" y="2734129"/>
                  </a:cubicBezTo>
                  <a:cubicBezTo>
                    <a:pt x="1136792" y="2759392"/>
                    <a:pt x="979514" y="2735214"/>
                    <a:pt x="1153340" y="2760045"/>
                  </a:cubicBezTo>
                  <a:cubicBezTo>
                    <a:pt x="1339741" y="2822176"/>
                    <a:pt x="1178556" y="2773003"/>
                    <a:pt x="1658730" y="2773003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FF00"/>
                  </a:solidFill>
                </a:ln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>
                <a:solidFill>
                  <a:srgbClr val="004C97"/>
                </a:solidFill>
              </a:rPr>
              <a:t>Operating Notes – vertical scheme service building access</a:t>
            </a:r>
            <a:endParaRPr lang="en-US" sz="2400" dirty="0">
              <a:solidFill>
                <a:srgbClr val="004C97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50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Radiological parameters for the mu2e facility are within the range of experience and expertise of the Fermilab staff</a:t>
            </a:r>
          </a:p>
          <a:p>
            <a:r>
              <a:rPr lang="en-US" dirty="0" smtClean="0"/>
              <a:t>Handling of the irradiated tungsten target will require extraordinary care considering its activity (460 Ci) and potentially fragile nature</a:t>
            </a:r>
          </a:p>
          <a:p>
            <a:r>
              <a:rPr lang="en-US" dirty="0" smtClean="0"/>
              <a:t>Application of concrete shields at the PS window and beam dump should permit personnel access to the PS room under supervision of </a:t>
            </a:r>
            <a:r>
              <a:rPr lang="en-US" dirty="0" smtClean="0"/>
              <a:t>AD Radiation </a:t>
            </a:r>
            <a:r>
              <a:rPr lang="en-US" dirty="0" smtClean="0"/>
              <a:t>Protection Personnel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73E7-57B8-4144-AF49-322751F1E158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55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6" t="15999" r="53340" b="6664"/>
          <a:stretch/>
        </p:blipFill>
        <p:spPr bwMode="auto">
          <a:xfrm>
            <a:off x="676275" y="808268"/>
            <a:ext cx="7262860" cy="535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3961" r="22961" b="10767"/>
          <a:stretch/>
        </p:blipFill>
        <p:spPr>
          <a:xfrm>
            <a:off x="5117383" y="3862116"/>
            <a:ext cx="1058389" cy="665273"/>
          </a:xfrm>
          <a:prstGeom prst="rect">
            <a:avLst/>
          </a:prstGeom>
        </p:spPr>
      </p:pic>
      <p:cxnSp>
        <p:nvCxnSpPr>
          <p:cNvPr id="4" name="Straight Connector 3"/>
          <p:cNvCxnSpPr>
            <a:endCxn id="8" idx="3"/>
          </p:cNvCxnSpPr>
          <p:nvPr/>
        </p:nvCxnSpPr>
        <p:spPr>
          <a:xfrm flipV="1">
            <a:off x="5119763" y="4194753"/>
            <a:ext cx="1056009" cy="306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196300" y="4355366"/>
            <a:ext cx="2111405" cy="1059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07704" y="4355366"/>
            <a:ext cx="1" cy="55963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19762" y="4254449"/>
            <a:ext cx="1" cy="60989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96327" y="4481296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7.6’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6005" y="4414724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9.3’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1" y="173421"/>
            <a:ext cx="7658396" cy="549460"/>
          </a:xfrm>
        </p:spPr>
        <p:txBody>
          <a:bodyPr/>
          <a:lstStyle/>
          <a:p>
            <a:r>
              <a:rPr lang="en-US" sz="2000" dirty="0" smtClean="0"/>
              <a:t>Elevation View </a:t>
            </a:r>
            <a:endParaRPr lang="en-US" sz="2000" dirty="0"/>
          </a:p>
        </p:txBody>
      </p:sp>
      <p:cxnSp>
        <p:nvCxnSpPr>
          <p:cNvPr id="2053" name="Straight Arrow Connector 2052"/>
          <p:cNvCxnSpPr/>
          <p:nvPr/>
        </p:nvCxnSpPr>
        <p:spPr>
          <a:xfrm>
            <a:off x="4340643" y="1962150"/>
            <a:ext cx="0" cy="140017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83467" y="262162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16’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843223" y="3638550"/>
            <a:ext cx="0" cy="122672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89257" y="397068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17’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2142953" y="2635389"/>
            <a:ext cx="1101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Production</a:t>
            </a:r>
          </a:p>
          <a:p>
            <a:pPr algn="ctr"/>
            <a:r>
              <a:rPr lang="en-US" sz="1600" dirty="0" smtClean="0"/>
              <a:t>solenoid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813554" y="2531328"/>
            <a:ext cx="1192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Transport</a:t>
            </a:r>
          </a:p>
          <a:p>
            <a:pPr algn="ctr"/>
            <a:r>
              <a:rPr lang="en-US" sz="1600" dirty="0" smtClean="0"/>
              <a:t>Solenoid</a:t>
            </a:r>
          </a:p>
          <a:p>
            <a:pPr algn="ctr"/>
            <a:r>
              <a:rPr lang="en-US" sz="1600" dirty="0" smtClean="0"/>
              <a:t>(not shown)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4361476" y="2466961"/>
            <a:ext cx="648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Drop</a:t>
            </a:r>
          </a:p>
          <a:p>
            <a:pPr algn="ctr"/>
            <a:r>
              <a:rPr lang="en-US" sz="1600" dirty="0" smtClean="0"/>
              <a:t>hatch</a:t>
            </a:r>
            <a:endParaRPr lang="en-US" sz="1600" dirty="0"/>
          </a:p>
        </p:txBody>
      </p:sp>
      <p:cxnSp>
        <p:nvCxnSpPr>
          <p:cNvPr id="2058" name="Straight Arrow Connector 2057"/>
          <p:cNvCxnSpPr/>
          <p:nvPr/>
        </p:nvCxnSpPr>
        <p:spPr>
          <a:xfrm>
            <a:off x="2693680" y="3220164"/>
            <a:ext cx="408230" cy="1005195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409614" y="3268304"/>
            <a:ext cx="408230" cy="1005195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449931" y="3539657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Beam</a:t>
            </a:r>
          </a:p>
          <a:p>
            <a:pPr algn="ctr"/>
            <a:r>
              <a:rPr lang="en-US" sz="1600" dirty="0" smtClean="0"/>
              <a:t>Dump</a:t>
            </a:r>
            <a:endParaRPr lang="en-US" sz="1600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6175772" y="3852768"/>
            <a:ext cx="319044" cy="271664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01220" y="4989131"/>
            <a:ext cx="1158843" cy="5432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74495" y="505570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24’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42" y="86359"/>
            <a:ext cx="8686800" cy="641739"/>
          </a:xfrm>
        </p:spPr>
        <p:txBody>
          <a:bodyPr/>
          <a:lstStyle/>
          <a:p>
            <a:r>
              <a:rPr lang="en-US" altLang="en-US" sz="2000" dirty="0" smtClean="0">
                <a:latin typeface="Helvetica" pitchFamily="124" charset="0"/>
              </a:rPr>
              <a:t>Plan view - Facility </a:t>
            </a:r>
            <a:r>
              <a:rPr lang="en-US" altLang="en-US" sz="2000" dirty="0">
                <a:latin typeface="Helvetica" pitchFamily="124" charset="0"/>
              </a:rPr>
              <a:t>radiation dose rates (sans major sources</a:t>
            </a:r>
            <a:r>
              <a:rPr lang="en-US" altLang="en-US" sz="2000" dirty="0" smtClean="0">
                <a:latin typeface="Helvetica" pitchFamily="124" charset="0"/>
              </a:rPr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199" t="16000" r="53516" b="9330"/>
          <a:stretch/>
        </p:blipFill>
        <p:spPr>
          <a:xfrm>
            <a:off x="937260" y="883883"/>
            <a:ext cx="7269480" cy="5205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63671" y="5213877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50 (0.5)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393212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100 (1)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265811">
            <a:off x="4411725" y="4993948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250 (2.5)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294937">
            <a:off x="4009651" y="4969498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25 (0.25)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475635">
            <a:off x="3693738" y="4948230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5 (0.05)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56077" y="5254501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26258" y="5250733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23672" y="5254501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3041" y="5573110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56379" y="5393212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57698" y="3270691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66467" y="3103350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00453" y="3682803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15529" y="2379231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02195" y="4708143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86451" y="2529609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800181" y="3393365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5 (0.05)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6167" y="2898449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0.5 (0.005)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7389" y="2456516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0.02 (0.0002)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78235" y="2320182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0.01 (0.0001)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08438" y="1242561"/>
            <a:ext cx="50393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 beam elevation – 7.6’ from the floor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922654" y="3942116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SS door</a:t>
            </a:r>
            <a:endParaRPr lang="en-US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615529" y="4099858"/>
            <a:ext cx="307125" cy="6338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811731" y="3692063"/>
            <a:ext cx="2352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hourly </a:t>
            </a:r>
            <a:r>
              <a:rPr lang="en-US" sz="2000" dirty="0"/>
              <a:t>dose </a:t>
            </a:r>
            <a:r>
              <a:rPr lang="en-US" sz="2000" dirty="0" smtClean="0"/>
              <a:t>rates</a:t>
            </a:r>
          </a:p>
          <a:p>
            <a:pPr algn="ctr"/>
            <a:r>
              <a:rPr lang="en-US" sz="2000" dirty="0" smtClean="0"/>
              <a:t>at </a:t>
            </a:r>
            <a:r>
              <a:rPr lang="en-US" sz="2000" dirty="0"/>
              <a:t>wall </a:t>
            </a:r>
            <a:r>
              <a:rPr lang="en-US" sz="2000" dirty="0" smtClean="0"/>
              <a:t>surfaces</a:t>
            </a:r>
          </a:p>
          <a:p>
            <a:pPr algn="ctr"/>
            <a:r>
              <a:rPr lang="en-US" sz="2000" dirty="0" smtClean="0"/>
              <a:t>365 </a:t>
            </a:r>
            <a:r>
              <a:rPr lang="en-US" sz="2000" dirty="0"/>
              <a:t>d </a:t>
            </a:r>
            <a:r>
              <a:rPr lang="en-US" sz="2000" dirty="0" err="1"/>
              <a:t>irr</a:t>
            </a:r>
            <a:r>
              <a:rPr lang="en-US" sz="2000" dirty="0"/>
              <a:t>., 7 d cooling</a:t>
            </a:r>
          </a:p>
        </p:txBody>
      </p:sp>
      <p:sp>
        <p:nvSpPr>
          <p:cNvPr id="44" name="Oval 43"/>
          <p:cNvSpPr/>
          <p:nvPr/>
        </p:nvSpPr>
        <p:spPr>
          <a:xfrm>
            <a:off x="3580843" y="4898335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275378" y="5254501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857701" y="4971303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999296" y="4723423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0.8 (0.008)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5385" y="5303899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0.2 (0.002)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72521" y="4909869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0.3 (0.003)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81219" y="5460320"/>
            <a:ext cx="228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Source: V. Pronskikh</a:t>
            </a:r>
          </a:p>
          <a:p>
            <a:pPr algn="ctr"/>
            <a:r>
              <a:rPr lang="en-US" sz="2000" dirty="0" smtClean="0"/>
              <a:t>MARS run129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5965105" y="4898016"/>
            <a:ext cx="2862900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If a concrete door is substituted for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The SS door, dose rate at door would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be similar to the RHR wall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>
            <a:stCxn id="52" idx="1"/>
          </p:cNvCxnSpPr>
          <p:nvPr/>
        </p:nvCxnSpPr>
        <p:spPr>
          <a:xfrm flipH="1" flipV="1">
            <a:off x="3621221" y="4251733"/>
            <a:ext cx="2343884" cy="10156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941210" y="3973480"/>
            <a:ext cx="1528051" cy="38911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09608" y="4505779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77865" y="3999821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39051" y="4099858"/>
            <a:ext cx="101877" cy="1000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40928" y="3910817"/>
            <a:ext cx="50938" cy="4781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45048" y="4024112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16 (0.16)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81050" y="4444128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1 (0.01)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81453" y="4461922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0.04 (0.0004)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97866" y="3926728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0.04 (0.0004)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81274" y="3608677"/>
            <a:ext cx="74892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0.5 (0.005)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29" y="2746526"/>
            <a:ext cx="173586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Robot staging area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>
            <a:stCxn id="5" idx="2"/>
          </p:cNvCxnSpPr>
          <p:nvPr/>
        </p:nvCxnSpPr>
        <p:spPr>
          <a:xfrm>
            <a:off x="969459" y="3085080"/>
            <a:ext cx="1735776" cy="8851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5199" t="16000" r="53516" b="9330"/>
          <a:stretch/>
        </p:blipFill>
        <p:spPr>
          <a:xfrm>
            <a:off x="937260" y="883883"/>
            <a:ext cx="7269480" cy="5205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83376"/>
            <a:ext cx="8686800" cy="641739"/>
          </a:xfrm>
        </p:spPr>
        <p:txBody>
          <a:bodyPr/>
          <a:lstStyle/>
          <a:p>
            <a:r>
              <a:rPr lang="en-US" altLang="en-US" sz="2000" dirty="0">
                <a:latin typeface="Helvetica" pitchFamily="124" charset="0"/>
              </a:rPr>
              <a:t>Plan view - Facility radiation dose rates (sans major sources)</a:t>
            </a:r>
            <a:endParaRPr lang="en-US" sz="2000" dirty="0"/>
          </a:p>
        </p:txBody>
      </p:sp>
      <p:sp>
        <p:nvSpPr>
          <p:cNvPr id="77" name="Rectangle 76"/>
          <p:cNvSpPr/>
          <p:nvPr/>
        </p:nvSpPr>
        <p:spPr>
          <a:xfrm>
            <a:off x="1932085" y="3912358"/>
            <a:ext cx="1528051" cy="38911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1695799" y="1164768"/>
            <a:ext cx="23448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 floor elevation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97537" y="3901183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1.6 (0.016)</a:t>
            </a:r>
            <a:endParaRPr 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1981556" y="3255592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0.01 (0.0001)</a:t>
            </a:r>
            <a:endParaRPr 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048130" y="5040462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5 (0.5)</a:t>
            </a:r>
            <a:endParaRPr lang="en-US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3111981" y="4047821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0.5 (0.005)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 rot="19226813">
            <a:off x="4106461" y="4882255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3 (0.03)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 rot="19276146">
            <a:off x="3747964" y="4880113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 (0.01)</a:t>
            </a:r>
            <a:endParaRPr lang="en-US" sz="1000" dirty="0"/>
          </a:p>
        </p:txBody>
      </p:sp>
      <p:sp>
        <p:nvSpPr>
          <p:cNvPr id="46" name="TextBox 45"/>
          <p:cNvSpPr txBox="1"/>
          <p:nvPr/>
        </p:nvSpPr>
        <p:spPr>
          <a:xfrm rot="19131303">
            <a:off x="4466433" y="4880113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5.8 (0.058)</a:t>
            </a:r>
            <a:endParaRPr 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4900653" y="355200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0.4 (0.0004)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4770688" y="2652757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0.05 (0.0005)</a:t>
            </a:r>
            <a:endParaRPr lang="en-US" sz="1000" dirty="0"/>
          </a:p>
        </p:txBody>
      </p:sp>
      <p:sp>
        <p:nvSpPr>
          <p:cNvPr id="50" name="Oval 49"/>
          <p:cNvSpPr/>
          <p:nvPr/>
        </p:nvSpPr>
        <p:spPr>
          <a:xfrm>
            <a:off x="5048130" y="2821900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323156" y="3486425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049138" y="3744350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21061" y="4104204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825385" y="4135755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774446" y="5192871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164216" y="5192871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510800" y="5192871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364757" y="5236664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385724" y="2497746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0.02 (0.0002)</a:t>
            </a:r>
            <a:endParaRPr lang="en-US" sz="1000" dirty="0"/>
          </a:p>
        </p:txBody>
      </p:sp>
      <p:sp>
        <p:nvSpPr>
          <p:cNvPr id="59" name="Oval 58"/>
          <p:cNvSpPr/>
          <p:nvPr/>
        </p:nvSpPr>
        <p:spPr>
          <a:xfrm>
            <a:off x="3899244" y="2764898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29287" y="4902958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0.2 (0.02)</a:t>
            </a:r>
            <a:endParaRPr lang="en-US" sz="1000" dirty="0"/>
          </a:p>
        </p:txBody>
      </p:sp>
      <p:sp>
        <p:nvSpPr>
          <p:cNvPr id="61" name="Oval 60"/>
          <p:cNvSpPr/>
          <p:nvPr/>
        </p:nvSpPr>
        <p:spPr>
          <a:xfrm>
            <a:off x="3470887" y="5133791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849089" y="1914118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0.005 (0.00005)</a:t>
            </a:r>
            <a:endParaRPr lang="en-US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3142185" y="3742347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0.1 (0.0001)</a:t>
            </a:r>
            <a:endParaRPr lang="en-US" sz="1000" dirty="0"/>
          </a:p>
        </p:txBody>
      </p:sp>
      <p:sp>
        <p:nvSpPr>
          <p:cNvPr id="63" name="Oval 62"/>
          <p:cNvSpPr/>
          <p:nvPr/>
        </p:nvSpPr>
        <p:spPr>
          <a:xfrm>
            <a:off x="3483785" y="3973180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249271" y="2161723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990592" y="1938841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0.005 (0.00005)</a:t>
            </a:r>
            <a:endParaRPr lang="en-US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2363058" y="3808467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0.03 (0.0003)</a:t>
            </a:r>
            <a:endParaRPr lang="en-US" sz="1000" dirty="0"/>
          </a:p>
        </p:txBody>
      </p:sp>
      <p:sp>
        <p:nvSpPr>
          <p:cNvPr id="67" name="Oval 66"/>
          <p:cNvSpPr/>
          <p:nvPr/>
        </p:nvSpPr>
        <p:spPr>
          <a:xfrm>
            <a:off x="2704658" y="4039300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556796" y="3819348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0.01 (0.0001)</a:t>
            </a:r>
            <a:endParaRPr lang="en-US" sz="1000" dirty="0"/>
          </a:p>
        </p:txBody>
      </p:sp>
      <p:sp>
        <p:nvSpPr>
          <p:cNvPr id="69" name="Oval 68"/>
          <p:cNvSpPr/>
          <p:nvPr/>
        </p:nvSpPr>
        <p:spPr>
          <a:xfrm>
            <a:off x="2057616" y="4050181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332192" y="2169674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981556" y="2651770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0.01 (0.0001)</a:t>
            </a:r>
            <a:endParaRPr lang="en-US" sz="1000" dirty="0"/>
          </a:p>
        </p:txBody>
      </p:sp>
      <p:sp>
        <p:nvSpPr>
          <p:cNvPr id="73" name="Oval 72"/>
          <p:cNvSpPr/>
          <p:nvPr/>
        </p:nvSpPr>
        <p:spPr>
          <a:xfrm>
            <a:off x="2323156" y="2882603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811731" y="3692063"/>
            <a:ext cx="2352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hourly </a:t>
            </a:r>
            <a:r>
              <a:rPr lang="en-US" sz="2000" dirty="0"/>
              <a:t>dose </a:t>
            </a:r>
            <a:r>
              <a:rPr lang="en-US" sz="2000" dirty="0" smtClean="0"/>
              <a:t>rates</a:t>
            </a:r>
          </a:p>
          <a:p>
            <a:pPr algn="ctr"/>
            <a:r>
              <a:rPr lang="en-US" sz="2000" dirty="0" smtClean="0"/>
              <a:t>at floor surfaces</a:t>
            </a:r>
          </a:p>
          <a:p>
            <a:pPr algn="ctr"/>
            <a:r>
              <a:rPr lang="en-US" sz="2000" dirty="0" smtClean="0"/>
              <a:t>365 </a:t>
            </a:r>
            <a:r>
              <a:rPr lang="en-US" sz="2000" dirty="0"/>
              <a:t>d </a:t>
            </a:r>
            <a:r>
              <a:rPr lang="en-US" sz="2000" dirty="0" err="1"/>
              <a:t>irr</a:t>
            </a:r>
            <a:r>
              <a:rPr lang="en-US" sz="2000" dirty="0"/>
              <a:t>., 7 d cooling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66158" y="4207018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0.2 (0.002)</a:t>
            </a:r>
            <a:endParaRPr lang="en-US" sz="1000" dirty="0"/>
          </a:p>
        </p:txBody>
      </p:sp>
      <p:sp>
        <p:nvSpPr>
          <p:cNvPr id="75" name="Oval 74"/>
          <p:cNvSpPr/>
          <p:nvPr/>
        </p:nvSpPr>
        <p:spPr>
          <a:xfrm>
            <a:off x="2407758" y="4437851"/>
            <a:ext cx="101877" cy="10003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181219" y="5460320"/>
            <a:ext cx="228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Source: V. Pronskikh</a:t>
            </a:r>
          </a:p>
          <a:p>
            <a:pPr algn="ctr"/>
            <a:r>
              <a:rPr lang="en-US" sz="2000" dirty="0" smtClean="0"/>
              <a:t>MARS run129</a:t>
            </a:r>
            <a:endParaRPr lang="en-US" sz="2000" dirty="0"/>
          </a:p>
        </p:txBody>
      </p:sp>
      <p:sp>
        <p:nvSpPr>
          <p:cNvPr id="81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67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>
                <a:latin typeface="Helvetica" pitchFamily="124" charset="0"/>
              </a:rPr>
              <a:t>Plan view - Facility radiation dose rates (sans major sources)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199" t="16000" r="53516" b="9330"/>
          <a:stretch/>
        </p:blipFill>
        <p:spPr>
          <a:xfrm>
            <a:off x="937260" y="883883"/>
            <a:ext cx="7269480" cy="5205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41210" y="3973480"/>
            <a:ext cx="1528051" cy="38911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6251" y="5067545"/>
            <a:ext cx="23175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Robot</a:t>
            </a:r>
          </a:p>
          <a:p>
            <a:pPr algn="ctr"/>
            <a:r>
              <a:rPr lang="en-US" dirty="0" smtClean="0"/>
              <a:t>preparation zone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705236" y="4362593"/>
            <a:ext cx="189794" cy="830844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1450" y="1134516"/>
            <a:ext cx="616450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Robot setup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Significant preparation time in yellow zone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Several people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Several shifts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Significant collective dose in 16 mrem/hr (0.16 mSv/hr field)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Change door from SS to concrete to reduce collective dose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32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Sources – tungsten target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525"/>
            <a:ext cx="9144000" cy="47893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9417" y="1152525"/>
            <a:ext cx="4564583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Tungsten target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460 Ci (1.7E13 </a:t>
            </a:r>
            <a:r>
              <a:rPr lang="en-US" sz="2000" dirty="0" err="1" smtClean="0">
                <a:solidFill>
                  <a:srgbClr val="FF0000"/>
                </a:solidFill>
              </a:rPr>
              <a:t>Bq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1350 isotopes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330,000 rem/hr (3.3 </a:t>
            </a:r>
            <a:r>
              <a:rPr lang="en-US" sz="2000" dirty="0" err="1" smtClean="0">
                <a:solidFill>
                  <a:srgbClr val="FF0000"/>
                </a:solidFill>
              </a:rPr>
              <a:t>kSv</a:t>
            </a:r>
            <a:r>
              <a:rPr lang="en-US" sz="2000" dirty="0" smtClean="0">
                <a:solidFill>
                  <a:srgbClr val="FF0000"/>
                </a:solidFill>
              </a:rPr>
              <a:t>/hr) @ contact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210 rem/hr (2.1 </a:t>
            </a:r>
            <a:r>
              <a:rPr lang="en-US" sz="2000" dirty="0" err="1" smtClean="0">
                <a:solidFill>
                  <a:srgbClr val="FF0000"/>
                </a:solidFill>
              </a:rPr>
              <a:t>Sv</a:t>
            </a:r>
            <a:r>
              <a:rPr lang="en-US" sz="2000" dirty="0" smtClean="0">
                <a:solidFill>
                  <a:srgbClr val="FF0000"/>
                </a:solidFill>
              </a:rPr>
              <a:t>/hr) @ 1 foot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19 rem/hr (0.19 </a:t>
            </a:r>
            <a:r>
              <a:rPr lang="en-US" sz="2000" dirty="0" err="1" smtClean="0">
                <a:solidFill>
                  <a:srgbClr val="FF0000"/>
                </a:solidFill>
              </a:rPr>
              <a:t>Sv</a:t>
            </a:r>
            <a:r>
              <a:rPr lang="en-US" sz="2000" dirty="0" smtClean="0">
                <a:solidFill>
                  <a:srgbClr val="FF0000"/>
                </a:solidFill>
              </a:rPr>
              <a:t>/hr) @ 1 meter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438651" y="3021874"/>
            <a:ext cx="2127612" cy="525316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60828" y="4707754"/>
            <a:ext cx="4394344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In situ</a:t>
            </a:r>
          </a:p>
          <a:p>
            <a:pPr marL="342900" indent="-342900"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</a:rPr>
              <a:t>Tungsten target is well shielded by the HRS</a:t>
            </a:r>
          </a:p>
          <a:p>
            <a:pPr marL="342900" indent="-342900"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</a:rPr>
              <a:t>Small dose contributor to end cap region</a:t>
            </a:r>
          </a:p>
          <a:p>
            <a:pPr marL="342900" indent="-342900"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</a:rPr>
              <a:t>Little to no effect on dose rates in the PS room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58" y="1260247"/>
            <a:ext cx="228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Source: V. Pronskikh</a:t>
            </a:r>
          </a:p>
          <a:p>
            <a:pPr algn="ctr"/>
            <a:r>
              <a:rPr lang="en-US" sz="2000" dirty="0" smtClean="0"/>
              <a:t>MARS</a:t>
            </a:r>
            <a:endParaRPr lang="en-US" sz="200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63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sources – end cap &amp; vacuum window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" t="15274" r="56995" b="720"/>
          <a:stretch/>
        </p:blipFill>
        <p:spPr>
          <a:xfrm>
            <a:off x="3158572" y="1522627"/>
            <a:ext cx="3047610" cy="3118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13" r="48627" b="1734"/>
          <a:stretch/>
        </p:blipFill>
        <p:spPr>
          <a:xfrm rot="16200000">
            <a:off x="6584203" y="1783422"/>
            <a:ext cx="2522701" cy="2596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t="4223" r="48494" b="1134"/>
          <a:stretch/>
        </p:blipFill>
        <p:spPr>
          <a:xfrm rot="16200000">
            <a:off x="277533" y="2080440"/>
            <a:ext cx="2495550" cy="25934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891" y="4601214"/>
            <a:ext cx="228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 situ end cap @ contact</a:t>
            </a:r>
          </a:p>
          <a:p>
            <a:pPr algn="ctr"/>
            <a:r>
              <a:rPr lang="en-US" sz="1600" dirty="0" smtClean="0"/>
              <a:t>32 rem/hr (321 mSv/hr)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565913" y="4354992"/>
            <a:ext cx="2458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Vacuum window @ contact</a:t>
            </a:r>
          </a:p>
          <a:p>
            <a:pPr algn="ctr"/>
            <a:r>
              <a:rPr lang="en-US" sz="1600" dirty="0" smtClean="0"/>
              <a:t>Separated from PS</a:t>
            </a:r>
          </a:p>
          <a:p>
            <a:pPr algn="ctr"/>
            <a:r>
              <a:rPr lang="en-US" sz="1600" dirty="0" smtClean="0"/>
              <a:t>1 to 7 rem/hr</a:t>
            </a:r>
          </a:p>
          <a:p>
            <a:pPr algn="ctr"/>
            <a:r>
              <a:rPr lang="en-US" sz="1600" dirty="0" smtClean="0"/>
              <a:t>(10 to 70 mSv/hr)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463642" y="2079069"/>
            <a:ext cx="2298733" cy="235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552825" y="2047875"/>
            <a:ext cx="4114800" cy="8734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581400" y="3462604"/>
            <a:ext cx="4114800" cy="3070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458" y="947902"/>
            <a:ext cx="228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Source: V. Pronskikh</a:t>
            </a:r>
          </a:p>
          <a:p>
            <a:pPr algn="ctr"/>
            <a:r>
              <a:rPr lang="en-US" sz="2000" dirty="0" smtClean="0"/>
              <a:t>MARS run129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831810" y="5300263"/>
            <a:ext cx="6156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Preliminary results based upon a previous end cap design</a:t>
            </a:r>
          </a:p>
          <a:p>
            <a:r>
              <a:rPr lang="en-US" sz="2000" dirty="0" smtClean="0"/>
              <a:t>The latest design has 10 x thinner windows</a:t>
            </a:r>
          </a:p>
          <a:p>
            <a:r>
              <a:rPr lang="en-US" sz="2000" dirty="0" smtClean="0"/>
              <a:t>Vacuum window dose rate should be lower!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27580" y="4104493"/>
            <a:ext cx="2434795" cy="1504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7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Sources – beam dump (beam entrance face)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AF54-17C6-42EB-A463-A437013C6D0A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72291" y="966679"/>
            <a:ext cx="7819234" cy="5243739"/>
            <a:chOff x="2705891" y="1325655"/>
            <a:chExt cx="5733248" cy="3844834"/>
          </a:xfrm>
        </p:grpSpPr>
        <p:pic>
          <p:nvPicPr>
            <p:cNvPr id="7" name="Content Placeholder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891" y="1325655"/>
              <a:ext cx="5733248" cy="384483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64586" y="2438562"/>
              <a:ext cx="1672866" cy="519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Source: V. Pronskikh</a:t>
              </a:r>
            </a:p>
            <a:p>
              <a:pPr algn="ctr"/>
              <a:r>
                <a:rPr lang="en-US" sz="2000" dirty="0" smtClean="0"/>
                <a:t>MARS run129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40802" y="4259355"/>
              <a:ext cx="2234406" cy="24823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30 rem/hr (300 mSv/hr) at contact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448175" y="3146448"/>
              <a:ext cx="123825" cy="1238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2" name="Straight Arrow Connector 11"/>
            <p:cNvCxnSpPr>
              <a:stCxn id="9" idx="0"/>
            </p:cNvCxnSpPr>
            <p:nvPr/>
          </p:nvCxnSpPr>
          <p:spPr>
            <a:xfrm flipH="1" flipV="1">
              <a:off x="4572000" y="3289347"/>
              <a:ext cx="486006" cy="970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Image result for stick figure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9" r="17403" b="-379"/>
            <a:stretch/>
          </p:blipFill>
          <p:spPr bwMode="auto">
            <a:xfrm>
              <a:off x="2787965" y="3705225"/>
              <a:ext cx="302858" cy="807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787965" y="1707148"/>
              <a:ext cx="2062286" cy="24823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2 </a:t>
              </a:r>
              <a:r>
                <a:rPr lang="en-US" sz="1600" dirty="0" smtClean="0">
                  <a:solidFill>
                    <a:srgbClr val="FF0000"/>
                  </a:solidFill>
                </a:rPr>
                <a:t>to 3 rem/hr </a:t>
              </a:r>
              <a:r>
                <a:rPr lang="en-US" sz="1600" dirty="0" smtClean="0">
                  <a:solidFill>
                    <a:srgbClr val="FF0000"/>
                  </a:solidFill>
                </a:rPr>
                <a:t>(20 </a:t>
              </a:r>
              <a:r>
                <a:rPr lang="en-US" sz="1600" dirty="0" smtClean="0">
                  <a:solidFill>
                    <a:srgbClr val="FF0000"/>
                  </a:solidFill>
                </a:rPr>
                <a:t>to 30 mSv/hr)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3370264" y="2045702"/>
              <a:ext cx="693579" cy="104691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246751" y="3146448"/>
              <a:ext cx="123825" cy="1238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390737" y="3208360"/>
              <a:ext cx="1057438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743130" y="2861783"/>
              <a:ext cx="305829" cy="338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rgbClr val="FF0000"/>
                  </a:solidFill>
                </a:rPr>
                <a:t>6’</a:t>
              </a:r>
              <a:endParaRPr lang="en-US" u="sng" dirty="0">
                <a:solidFill>
                  <a:srgbClr val="FF0000"/>
                </a:solidFill>
              </a:endParaRPr>
            </a:p>
          </p:txBody>
        </p:sp>
        <p:pic>
          <p:nvPicPr>
            <p:cNvPr id="1030" name="Picture 6" descr="http://img4.wikia.nocookie.net/__cb20120731013159/ben10fanfiction/images/f/f6/StickFigure_Univers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8" t="11992" r="42605" b="20056"/>
            <a:stretch/>
          </p:blipFill>
          <p:spPr bwMode="auto">
            <a:xfrm>
              <a:off x="2804717" y="2804549"/>
              <a:ext cx="348503" cy="80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3/3/15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41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14864</TotalTime>
  <Words>1668</Words>
  <Application>Microsoft Office PowerPoint</Application>
  <PresentationFormat>On-screen Show (4:3)</PresentationFormat>
  <Paragraphs>331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Helvetica</vt:lpstr>
      <vt:lpstr>FNAL_TemplateMac_060514</vt:lpstr>
      <vt:lpstr>Fermilab: Footer Only</vt:lpstr>
      <vt:lpstr>Mu2e Remote Handling Review Radiological Issues</vt:lpstr>
      <vt:lpstr>Outline</vt:lpstr>
      <vt:lpstr>Elevation View </vt:lpstr>
      <vt:lpstr>Plan view - Facility radiation dose rates (sans major sources)</vt:lpstr>
      <vt:lpstr>Plan view - Facility radiation dose rates (sans major sources)</vt:lpstr>
      <vt:lpstr>Plan view - Facility radiation dose rates (sans major sources)</vt:lpstr>
      <vt:lpstr>Major Sources – tungsten target</vt:lpstr>
      <vt:lpstr>Major sources – end cap &amp; vacuum window</vt:lpstr>
      <vt:lpstr>Major Sources – beam dump (beam entrance face)</vt:lpstr>
      <vt:lpstr>Air flow during operation – supply air comes from a common source</vt:lpstr>
      <vt:lpstr>Air flow during target change out – horizontal scheme</vt:lpstr>
      <vt:lpstr>Air flow during target change out – vertical scheme</vt:lpstr>
      <vt:lpstr>Surface Contamination Sources – RHR</vt:lpstr>
      <vt:lpstr>Surface Contamination Sources – Production Solenoid Rm</vt:lpstr>
      <vt:lpstr>Surface Contamination Sources – beam dump</vt:lpstr>
      <vt:lpstr>Surface Contamination Sources – beam dump</vt:lpstr>
      <vt:lpstr>Surface Contamination Sources</vt:lpstr>
      <vt:lpstr>Surface Contamination Sources</vt:lpstr>
      <vt:lpstr>Surface Contamination Sources</vt:lpstr>
      <vt:lpstr>Radiation Protection - Entry controls for the PS Room</vt:lpstr>
      <vt:lpstr>Operating Notes - Aisle for coffin loading</vt:lpstr>
      <vt:lpstr>Operating Notes – robot storage during operation</vt:lpstr>
      <vt:lpstr>Operating Notes – PS Room Access</vt:lpstr>
      <vt:lpstr>PowerPoint Presentation</vt:lpstr>
      <vt:lpstr>Summary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Anthony F Leveling</cp:lastModifiedBy>
  <cp:revision>377</cp:revision>
  <cp:lastPrinted>2014-01-20T19:40:21Z</cp:lastPrinted>
  <dcterms:created xsi:type="dcterms:W3CDTF">2014-01-03T20:18:13Z</dcterms:created>
  <dcterms:modified xsi:type="dcterms:W3CDTF">2015-03-03T13:24:48Z</dcterms:modified>
</cp:coreProperties>
</file>