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46"/>
  </p:notesMasterIdLst>
  <p:handoutMasterIdLst>
    <p:handoutMasterId r:id="rId47"/>
  </p:handoutMasterIdLst>
  <p:sldIdLst>
    <p:sldId id="324" r:id="rId3"/>
    <p:sldId id="335" r:id="rId4"/>
    <p:sldId id="409" r:id="rId5"/>
    <p:sldId id="397" r:id="rId6"/>
    <p:sldId id="359" r:id="rId7"/>
    <p:sldId id="398" r:id="rId8"/>
    <p:sldId id="399" r:id="rId9"/>
    <p:sldId id="400" r:id="rId10"/>
    <p:sldId id="401" r:id="rId11"/>
    <p:sldId id="369" r:id="rId12"/>
    <p:sldId id="392" r:id="rId13"/>
    <p:sldId id="393" r:id="rId14"/>
    <p:sldId id="336" r:id="rId15"/>
    <p:sldId id="358" r:id="rId16"/>
    <p:sldId id="410" r:id="rId17"/>
    <p:sldId id="370" r:id="rId18"/>
    <p:sldId id="345" r:id="rId19"/>
    <p:sldId id="411" r:id="rId20"/>
    <p:sldId id="337" r:id="rId21"/>
    <p:sldId id="372" r:id="rId22"/>
    <p:sldId id="338" r:id="rId23"/>
    <p:sldId id="339" r:id="rId24"/>
    <p:sldId id="361" r:id="rId25"/>
    <p:sldId id="394" r:id="rId26"/>
    <p:sldId id="340" r:id="rId27"/>
    <p:sldId id="341" r:id="rId28"/>
    <p:sldId id="362" r:id="rId29"/>
    <p:sldId id="376" r:id="rId30"/>
    <p:sldId id="395" r:id="rId31"/>
    <p:sldId id="404" r:id="rId32"/>
    <p:sldId id="363" r:id="rId33"/>
    <p:sldId id="304" r:id="rId34"/>
    <p:sldId id="364" r:id="rId35"/>
    <p:sldId id="403" r:id="rId36"/>
    <p:sldId id="365" r:id="rId37"/>
    <p:sldId id="366" r:id="rId38"/>
    <p:sldId id="407" r:id="rId39"/>
    <p:sldId id="406" r:id="rId40"/>
    <p:sldId id="367" r:id="rId41"/>
    <p:sldId id="402" r:id="rId42"/>
    <p:sldId id="408" r:id="rId43"/>
    <p:sldId id="405" r:id="rId44"/>
    <p:sldId id="379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0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0182616274394"/>
          <c:y val="0.0435907806620333"/>
          <c:w val="0.922222033771263"/>
          <c:h val="0.7796292425335"/>
        </c:manualLayout>
      </c:layout>
      <c:scatterChart>
        <c:scatterStyle val="lineMarker"/>
        <c:varyColors val="0"/>
        <c:ser>
          <c:idx val="2"/>
          <c:order val="0"/>
          <c:tx>
            <c:v>Record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xVal>
            <c:numRef>
              <c:f>'Nb3Sn magnets'!$B$44:$B$45</c:f>
              <c:numCache>
                <c:formatCode>General</c:formatCode>
                <c:ptCount val="2"/>
                <c:pt idx="0">
                  <c:v>1997.0</c:v>
                </c:pt>
                <c:pt idx="1">
                  <c:v>2008.0</c:v>
                </c:pt>
              </c:numCache>
            </c:numRef>
          </c:xVal>
          <c:yVal>
            <c:numRef>
              <c:f>'Nb3Sn magnets'!$C$44:$C$45</c:f>
              <c:numCache>
                <c:formatCode>General</c:formatCode>
                <c:ptCount val="2"/>
                <c:pt idx="0">
                  <c:v>13.5</c:v>
                </c:pt>
                <c:pt idx="1">
                  <c:v>13.8</c:v>
                </c:pt>
              </c:numCache>
            </c:numRef>
          </c:yVal>
          <c:smooth val="0"/>
        </c:ser>
        <c:ser>
          <c:idx val="0"/>
          <c:order val="1"/>
          <c:tx>
            <c:v>HFDA 2000-2005</c:v>
          </c:tx>
          <c:spPr>
            <a:ln w="22225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'Nb3Sn magnets'!$B$50:$B$64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xVal>
          <c:yVal>
            <c:numRef>
              <c:f>'Nb3Sn magnets'!$F$50:$F$64</c:f>
              <c:numCache>
                <c:formatCode>0.0</c:formatCode>
                <c:ptCount val="15"/>
                <c:pt idx="0">
                  <c:v>4.501376</c:v>
                </c:pt>
                <c:pt idx="1">
                  <c:v>5.027351999999977</c:v>
                </c:pt>
                <c:pt idx="2">
                  <c:v>6.475732</c:v>
                </c:pt>
                <c:pt idx="3">
                  <c:v>10.1</c:v>
                </c:pt>
                <c:pt idx="4">
                  <c:v>9.8</c:v>
                </c:pt>
                <c:pt idx="5">
                  <c:v>10.6</c:v>
                </c:pt>
              </c:numCache>
            </c:numRef>
          </c:yVal>
          <c:smooth val="0"/>
        </c:ser>
        <c:ser>
          <c:idx val="1"/>
          <c:order val="2"/>
          <c:tx>
            <c:v>HFDM-LM 2002-2008</c:v>
          </c:tx>
          <c:spPr>
            <a:ln w="22225"/>
          </c:spPr>
          <c:marker>
            <c:symbol val="diamond"/>
            <c:size val="7"/>
            <c:spPr>
              <a:noFill/>
            </c:spPr>
          </c:marker>
          <c:dPt>
            <c:idx val="2"/>
            <c:marker>
              <c:symbol val="none"/>
            </c:marker>
            <c:bubble3D val="0"/>
            <c:spPr>
              <a:ln w="22225">
                <a:noFill/>
              </a:ln>
            </c:spPr>
          </c:dPt>
          <c:dPt>
            <c:idx val="3"/>
            <c:bubble3D val="0"/>
            <c:spPr>
              <a:ln w="22225">
                <a:noFill/>
              </a:ln>
            </c:spPr>
          </c:dPt>
          <c:dPt>
            <c:idx val="4"/>
            <c:marker>
              <c:symbol val="none"/>
            </c:marker>
            <c:bubble3D val="0"/>
            <c:spPr>
              <a:ln w="22225">
                <a:noFill/>
              </a:ln>
            </c:spPr>
          </c:dPt>
          <c:dPt>
            <c:idx val="5"/>
            <c:marker>
              <c:symbol val="none"/>
            </c:marker>
            <c:bubble3D val="0"/>
            <c:spPr>
              <a:ln w="22225">
                <a:noFill/>
              </a:ln>
            </c:spPr>
          </c:dPt>
          <c:dPt>
            <c:idx val="6"/>
            <c:bubble3D val="0"/>
            <c:spPr>
              <a:ln w="22225">
                <a:noFill/>
              </a:ln>
            </c:spPr>
          </c:dPt>
          <c:dPt>
            <c:idx val="7"/>
            <c:marker>
              <c:symbol val="diamond"/>
              <c:size val="9"/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</c:dPt>
          <c:dPt>
            <c:idx val="8"/>
            <c:marker>
              <c:symbol val="diamond"/>
              <c:size val="9"/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xVal>
          <c:yVal>
            <c:numRef>
              <c:f>'Nb3Sn magnets'!$G$50:$G$64</c:f>
              <c:numCache>
                <c:formatCode>General</c:formatCode>
                <c:ptCount val="15"/>
                <c:pt idx="2" formatCode="0.0">
                  <c:v>6.682121999999976</c:v>
                </c:pt>
                <c:pt idx="3" formatCode="0.0">
                  <c:v>9.99</c:v>
                </c:pt>
                <c:pt idx="4" formatCode="0.0">
                  <c:v>6.005153846153847</c:v>
                </c:pt>
                <c:pt idx="5" formatCode="0.0">
                  <c:v>6.44346153846154</c:v>
                </c:pt>
                <c:pt idx="6" formatCode="0.0">
                  <c:v>11.4</c:v>
                </c:pt>
                <c:pt idx="7">
                  <c:v>10.0</c:v>
                </c:pt>
                <c:pt idx="8">
                  <c:v>9.9</c:v>
                </c:pt>
              </c:numCache>
            </c:numRef>
          </c:yVal>
          <c:smooth val="0"/>
        </c:ser>
        <c:ser>
          <c:idx val="7"/>
          <c:order val="3"/>
          <c:tx>
            <c:v>HFDC 2003</c:v>
          </c:tx>
          <c:xVal>
            <c:numRef>
              <c:f>'Nb3Sn magnets'!$B$44:$B$54</c:f>
              <c:numCache>
                <c:formatCode>General</c:formatCode>
                <c:ptCount val="11"/>
                <c:pt idx="0">
                  <c:v>1997.0</c:v>
                </c:pt>
                <c:pt idx="1">
                  <c:v>2008.0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</c:numCache>
            </c:numRef>
          </c:xVal>
          <c:yVal>
            <c:numRef>
              <c:f>'Nb3Sn magnets'!$I$44:$I$54</c:f>
              <c:numCache>
                <c:formatCode>General</c:formatCode>
                <c:ptCount val="11"/>
                <c:pt idx="9">
                  <c:v>5.792372881355932</c:v>
                </c:pt>
              </c:numCache>
            </c:numRef>
          </c:yVal>
          <c:smooth val="0"/>
        </c:ser>
        <c:ser>
          <c:idx val="3"/>
          <c:order val="4"/>
          <c:tx>
            <c:v>TQC 2006-2011</c:v>
          </c:tx>
          <c:spPr>
            <a:ln w="22225">
              <a:solidFill>
                <a:srgbClr val="008000"/>
              </a:solidFill>
            </a:ln>
          </c:spPr>
          <c:marker>
            <c:symbol val="circle"/>
            <c:size val="7"/>
            <c:spPr>
              <a:ln>
                <a:solidFill>
                  <a:srgbClr val="008000"/>
                </a:solidFill>
              </a:ln>
            </c:spPr>
          </c:marker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xVal>
          <c:yVal>
            <c:numRef>
              <c:f>'Nb3Sn magnets'!$L$50:$L$64</c:f>
              <c:numCache>
                <c:formatCode>General</c:formatCode>
                <c:ptCount val="15"/>
                <c:pt idx="6" formatCode="0.0">
                  <c:v>11.0</c:v>
                </c:pt>
                <c:pt idx="7" formatCode="0.0">
                  <c:v>10.95484820607176</c:v>
                </c:pt>
                <c:pt idx="8" formatCode="0.0">
                  <c:v>11.25059797608096</c:v>
                </c:pt>
                <c:pt idx="9" formatCode="0.0">
                  <c:v>11.5</c:v>
                </c:pt>
                <c:pt idx="10" formatCode="0.0">
                  <c:v>11.7</c:v>
                </c:pt>
                <c:pt idx="11" formatCode="0.0">
                  <c:v>11.9</c:v>
                </c:pt>
              </c:numCache>
            </c:numRef>
          </c:yVal>
          <c:smooth val="0"/>
        </c:ser>
        <c:ser>
          <c:idx val="4"/>
          <c:order val="5"/>
          <c:tx>
            <c:v>TQM-LQM 2008-2012</c:v>
          </c:tx>
          <c:spPr>
            <a:ln w="22225">
              <a:solidFill>
                <a:srgbClr val="008000"/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8000"/>
                </a:solidFill>
              </a:ln>
            </c:spPr>
          </c:marker>
          <c:dPt>
            <c:idx val="11"/>
            <c:marker>
              <c:symbol val="circle"/>
              <c:size val="8"/>
              <c:spPr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c:spPr>
            </c:marker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xVal>
          <c:yVal>
            <c:numRef>
              <c:f>'Nb3Sn magnets'!$M$50:$M$64</c:f>
              <c:numCache>
                <c:formatCode>General</c:formatCode>
                <c:ptCount val="15"/>
                <c:pt idx="8" formatCode="0.0">
                  <c:v>10.4</c:v>
                </c:pt>
                <c:pt idx="9" formatCode="0.0">
                  <c:v>12.4</c:v>
                </c:pt>
                <c:pt idx="10" formatCode="0.0">
                  <c:v>12.3</c:v>
                </c:pt>
                <c:pt idx="11" formatCode="0.0">
                  <c:v>13.3</c:v>
                </c:pt>
                <c:pt idx="12" formatCode="0.0">
                  <c:v>13.3</c:v>
                </c:pt>
              </c:numCache>
            </c:numRef>
          </c:yVal>
          <c:smooth val="0"/>
        </c:ser>
        <c:ser>
          <c:idx val="5"/>
          <c:order val="6"/>
          <c:tx>
            <c:v>MBHSP 2012-2014</c:v>
          </c:tx>
          <c:spPr>
            <a:ln w="22225">
              <a:solidFill>
                <a:srgbClr val="360CBE"/>
              </a:solidFill>
            </a:ln>
          </c:spPr>
          <c:marker>
            <c:symbol val="square"/>
            <c:size val="7"/>
            <c:spPr>
              <a:solidFill>
                <a:srgbClr val="291FAB"/>
              </a:solidFill>
              <a:ln>
                <a:solidFill>
                  <a:srgbClr val="360CBE"/>
                </a:solidFill>
              </a:ln>
            </c:spPr>
          </c:marker>
          <c:dPt>
            <c:idx val="14"/>
            <c:bubble3D val="0"/>
          </c:dPt>
          <c:xVal>
            <c:numRef>
              <c:f>'Nb3Sn magnets'!$B$50:$B$64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xVal>
          <c:yVal>
            <c:numRef>
              <c:f>'Nb3Sn magnets'!$N$50:$N$64</c:f>
              <c:numCache>
                <c:formatCode>General</c:formatCode>
                <c:ptCount val="15"/>
                <c:pt idx="12">
                  <c:v>10.4</c:v>
                </c:pt>
                <c:pt idx="13">
                  <c:v>11.7</c:v>
                </c:pt>
                <c:pt idx="14">
                  <c:v>11.6</c:v>
                </c:pt>
              </c:numCache>
            </c:numRef>
          </c:yVal>
          <c:smooth val="0"/>
        </c:ser>
        <c:ser>
          <c:idx val="8"/>
          <c:order val="7"/>
          <c:tx>
            <c:v>MBHSM</c:v>
          </c:tx>
          <c:marker>
            <c:symbol val="square"/>
            <c:size val="7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'Nb3Sn magnets'!$B$64</c:f>
              <c:numCache>
                <c:formatCode>General</c:formatCode>
                <c:ptCount val="1"/>
                <c:pt idx="0">
                  <c:v>2014.0</c:v>
                </c:pt>
              </c:numCache>
            </c:numRef>
          </c:xVal>
          <c:yVal>
            <c:numRef>
              <c:f>'Nb3Sn magnets'!$O$64</c:f>
              <c:numCache>
                <c:formatCode>General</c:formatCode>
                <c:ptCount val="1"/>
                <c:pt idx="0">
                  <c:v>12.52</c:v>
                </c:pt>
              </c:numCache>
            </c:numRef>
          </c:yVal>
          <c:smooth val="0"/>
        </c:ser>
        <c:ser>
          <c:idx val="6"/>
          <c:order val="8"/>
          <c:tx>
            <c:v>HFD15</c:v>
          </c:tx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'Nb3Sn magnets'!$B$66:$B$76</c:f>
              <c:numCache>
                <c:formatCode>General</c:formatCode>
                <c:ptCount val="1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</c:numCache>
            </c:numRef>
          </c:xVal>
          <c:yVal>
            <c:numRef>
              <c:f>'Nb3Sn magnets'!$N$66:$N$76</c:f>
              <c:numCache>
                <c:formatCode>General</c:formatCode>
                <c:ptCount val="11"/>
                <c:pt idx="1">
                  <c:v>15.0</c:v>
                </c:pt>
                <c:pt idx="2">
                  <c:v>15.0</c:v>
                </c:pt>
                <c:pt idx="5">
                  <c:v>15.0</c:v>
                </c:pt>
                <c:pt idx="10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042680"/>
        <c:axId val="-2120848664"/>
      </c:scatterChart>
      <c:valAx>
        <c:axId val="-2121042680"/>
        <c:scaling>
          <c:orientation val="minMax"/>
          <c:max val="2015.0"/>
          <c:min val="1999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20848664"/>
        <c:crosses val="autoZero"/>
        <c:crossBetween val="midCat"/>
        <c:majorUnit val="1.0"/>
      </c:valAx>
      <c:valAx>
        <c:axId val="-2120848664"/>
        <c:scaling>
          <c:orientation val="minMax"/>
          <c:max val="16.0"/>
          <c:min val="4.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B (T)</a:t>
                </a:r>
              </a:p>
            </c:rich>
          </c:tx>
          <c:layout>
            <c:manualLayout>
              <c:xMode val="edge"/>
              <c:yMode val="edge"/>
              <c:x val="0.0008436118133148"/>
              <c:y val="0.3861128978595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21042680"/>
        <c:crosses val="autoZero"/>
        <c:crossBetween val="midCat"/>
        <c:majorUnit val="2.0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0.07563</cdr:x>
      <cdr:y>0.43446</cdr:y>
    </cdr:from>
    <cdr:to>
      <cdr:x>0.58824</cdr:x>
      <cdr:y>0.43446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85800" y="1104900"/>
          <a:ext cx="46482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0.44969</cdr:x>
      <cdr:y>0.06092</cdr:y>
    </cdr:from>
    <cdr:to>
      <cdr:x>0.58895</cdr:x>
      <cdr:y>0.15563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09635" y="152400"/>
          <a:ext cx="1272674" cy="236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World record</a:t>
          </a:r>
          <a:r>
            <a:rPr lang="en-US" sz="1400" b="1" baseline="0" dirty="0" smtClean="0">
              <a:solidFill>
                <a:srgbClr val="FF0000"/>
              </a:solidFill>
            </a:rPr>
            <a:t> field 13.8 T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0.22456</cdr:x>
      <cdr:y>0.70057</cdr:y>
    </cdr:from>
    <cdr:to>
      <cdr:x>0.32462</cdr:x>
      <cdr:y>0.82241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2235" y="17526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VLHC R&amp;D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0.6498</cdr:x>
      <cdr:y>0.70057</cdr:y>
    </cdr:from>
    <cdr:to>
      <cdr:x>0.80823</cdr:x>
      <cdr:y>0.82241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38435" y="17526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LHC upgrades R&amp;D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0.23288</cdr:x>
      <cdr:y>0.31038</cdr:y>
    </cdr:from>
    <cdr:to>
      <cdr:x>0.38414</cdr:x>
      <cdr:y>0.40027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1674" y="789342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FF0000"/>
              </a:solidFill>
            </a:rPr>
            <a:t>VLHC 10 T Dipole</a:t>
          </a:r>
          <a:endParaRPr lang="en-US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0.5053</cdr:x>
      <cdr:y>0.4794</cdr:y>
    </cdr:from>
    <cdr:to>
      <cdr:x>0.72379</cdr:x>
      <cdr:y>0.57078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81961" y="1219200"/>
          <a:ext cx="1981200" cy="23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8000"/>
              </a:solidFill>
            </a:rPr>
            <a:t>LARP 200 T/m TQ </a:t>
          </a:r>
          <a:r>
            <a:rPr lang="en-US" sz="1200" b="1" dirty="0" err="1" smtClean="0">
              <a:solidFill>
                <a:srgbClr val="008000"/>
              </a:solidFill>
            </a:rPr>
            <a:t>quadrupole</a:t>
          </a:r>
          <a:endParaRPr lang="en-US" sz="1200" b="1" dirty="0">
            <a:solidFill>
              <a:srgbClr val="008000"/>
            </a:solidFill>
          </a:endParaRPr>
        </a:p>
      </cdr:txBody>
    </cdr:sp>
  </cdr:relSizeAnchor>
  <cdr:relSizeAnchor xmlns:cdr="http://schemas.openxmlformats.org/drawingml/2006/chartDrawing">
    <cdr:from>
      <cdr:x>0.8226</cdr:x>
      <cdr:y>0.35532</cdr:y>
    </cdr:from>
    <cdr:to>
      <cdr:x>0.96091</cdr:x>
      <cdr:y>0.4467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59198" y="903642"/>
          <a:ext cx="1254149" cy="23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360CBE"/>
              </a:solidFill>
            </a:rPr>
            <a:t>LHC 11 T Dipole</a:t>
          </a:r>
          <a:endParaRPr lang="en-US" sz="1200" b="1" dirty="0">
            <a:solidFill>
              <a:srgbClr val="360CBE"/>
            </a:solidFill>
          </a:endParaRPr>
        </a:p>
      </cdr:txBody>
    </cdr:sp>
  </cdr:relSizeAnchor>
  <cdr:relSizeAnchor xmlns:cdr="http://schemas.openxmlformats.org/drawingml/2006/chartDrawing">
    <cdr:from>
      <cdr:x>0.06723</cdr:x>
      <cdr:y>0.17978</cdr:y>
    </cdr:from>
    <cdr:to>
      <cdr:x>0.98319</cdr:x>
      <cdr:y>0.17978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609600" y="457200"/>
          <a:ext cx="83058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A7CA6EB-2693-4916-9DF5-ADC2BFF25829}" type="datetimeFigureOut">
              <a:rPr lang="en-US" altLang="en-US"/>
              <a:pPr/>
              <a:t>2/12/15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E74B3893-51A3-41FD-B334-1DBD93530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2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67A26AD-7F41-4C0B-BB94-0A85A2BF3658}" type="datetimeFigureOut">
              <a:rPr lang="en-US" altLang="en-US"/>
              <a:pPr/>
              <a:t>2/12/15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F1E5DCE-B4BD-4DC4-BC19-88E653DBB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86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81FA-0FB8-44B2-8C78-DC31F4B0547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86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54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50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AE3A2-97B1-4E76-9A3D-DF6BB3A06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66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82194-CCFB-46C5-89A4-517D36231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8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B3EDC-1C26-4F58-A831-A429B5CCC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9B8D7-4072-44E9-AA2E-DDD2C4A66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7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0844F4B-45B3-4695-A781-5389E470E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7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26945D6-73BC-43C5-82C8-46C191149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29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FE621-9C70-4657-BD0E-8084978C7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8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Hasan Padamsee | Institutional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DCAB-0D7F-7B41-96A2-73CBEA798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HEPAP-ARP August 29, 2014 (M. Ross, SLAC)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9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01/29/15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TD Division Head Meeting on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5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2792B-BE52-46C4-9734-5A3A4122D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46189DD-ABFA-4F1A-B887-5AFD593CBD7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  <p:sldLayoutId id="2147484089" r:id="rId7"/>
    <p:sldLayoutId id="2147484090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56BA2E4-BD74-4B35-AC0D-E58C2C8796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hyperlink" Target="http://www.iconarchive.com/show/flag-icons-by-gosquared/United-Kingdom-icon.html" TargetMode="External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hyperlink" Target="http://www.iconarchive.com/show/flag-icons-by-gosquared/Japan-icon.html" TargetMode="External"/><Relationship Id="rId5" Type="http://schemas.openxmlformats.org/officeDocument/2006/relationships/image" Target="../media/image30.png"/><Relationship Id="rId6" Type="http://schemas.openxmlformats.org/officeDocument/2006/relationships/hyperlink" Target="http://www.iconarchive.com/show/flag-icons-by-gosquared/France-icon.html" TargetMode="External"/><Relationship Id="rId7" Type="http://schemas.openxmlformats.org/officeDocument/2006/relationships/image" Target="../media/image31.png"/><Relationship Id="rId8" Type="http://schemas.openxmlformats.org/officeDocument/2006/relationships/hyperlink" Target="http://www.iconarchive.com/show/flag-icons-by-gosquared/Italy-icon.html" TargetMode="External"/><Relationship Id="rId9" Type="http://schemas.openxmlformats.org/officeDocument/2006/relationships/image" Target="../media/image32.png"/><Relationship Id="rId10" Type="http://schemas.openxmlformats.org/officeDocument/2006/relationships/hyperlink" Target="http://www.iconarchive.com/show/flag-icons-by-gosquared/Spain-ico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559284"/>
            <a:ext cx="7526338" cy="613222"/>
          </a:xfrm>
        </p:spPr>
        <p:txBody>
          <a:bodyPr/>
          <a:lstStyle/>
          <a:p>
            <a:r>
              <a:rPr lang="en-US" dirty="0" smtClean="0"/>
              <a:t>Technology R&amp;D Program Wrap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806450" y="4201902"/>
            <a:ext cx="7526338" cy="18704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Hasan Padamsee</a:t>
            </a:r>
          </a:p>
          <a:p>
            <a:r>
              <a:rPr lang="en-US" dirty="0" smtClean="0">
                <a:effectLst/>
              </a:rPr>
              <a:t>Chief Technology Officer</a:t>
            </a:r>
          </a:p>
          <a:p>
            <a:r>
              <a:rPr lang="en-US" dirty="0" smtClean="0"/>
              <a:t>Head, Technical Division</a:t>
            </a:r>
          </a:p>
          <a:p>
            <a:r>
              <a:rPr lang="en-US" dirty="0" smtClean="0">
                <a:effectLst/>
              </a:rPr>
              <a:t>Institutional Review</a:t>
            </a:r>
          </a:p>
          <a:p>
            <a:r>
              <a:rPr lang="en-US" dirty="0" smtClean="0">
                <a:effectLst/>
              </a:rPr>
              <a:t>12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3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merit, feasibility, and projected impact of the future planned physics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3200" dirty="0"/>
          </a:p>
          <a:p>
            <a:pPr lvl="2"/>
            <a:r>
              <a:rPr lang="en-US" sz="2800" dirty="0" err="1"/>
              <a:t>HiLumi</a:t>
            </a:r>
            <a:r>
              <a:rPr lang="en-US" sz="2800" dirty="0"/>
              <a:t> LHC IR </a:t>
            </a:r>
            <a:r>
              <a:rPr lang="en-US" sz="2800" dirty="0" err="1"/>
              <a:t>quadrupoles</a:t>
            </a:r>
            <a:r>
              <a:rPr lang="en-US" sz="2800" dirty="0"/>
              <a:t> critical</a:t>
            </a:r>
          </a:p>
          <a:p>
            <a:pPr lvl="2"/>
            <a:r>
              <a:rPr lang="en-US" sz="2800" dirty="0"/>
              <a:t>High Field Magnet program prepares for FCC, ILC </a:t>
            </a:r>
            <a:r>
              <a:rPr lang="en-US" sz="2800" dirty="0" smtClean="0"/>
              <a:t>IR…</a:t>
            </a:r>
            <a:endParaRPr lang="en-US" sz="2800" dirty="0"/>
          </a:p>
          <a:p>
            <a:pPr lvl="2"/>
            <a:r>
              <a:rPr lang="en-US" sz="2800" dirty="0"/>
              <a:t>High Temperature Superconductor cable and magnet development looks even farther </a:t>
            </a:r>
            <a:r>
              <a:rPr lang="en-US" sz="2800" dirty="0" smtClean="0"/>
              <a:t>out</a:t>
            </a:r>
          </a:p>
          <a:p>
            <a:pPr lvl="2"/>
            <a:r>
              <a:rPr lang="en-US" sz="2800" dirty="0" smtClean="0"/>
              <a:t>High Q cavities lower refrigeration capital and operating cost for CW and long pulse accelerators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2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dirty="0"/>
              <a:t>Recommendation 10</a:t>
            </a:r>
            <a:r>
              <a:rPr lang="en-US" sz="2800" dirty="0" smtClean="0"/>
              <a:t>:</a:t>
            </a:r>
          </a:p>
          <a:p>
            <a:pPr marL="342900" lvl="2" indent="-342900"/>
            <a:r>
              <a:rPr lang="en-US" sz="2800" dirty="0" smtClean="0"/>
              <a:t> </a:t>
            </a:r>
            <a:r>
              <a:rPr lang="en-US" sz="2800" dirty="0"/>
              <a:t>Complete the LHC phase-1 upgrades and continue the strong collaboration in the LHC with the phase-2 (HL-LHC) upgrades of the accelerator and both general-purpose experiments (ATLAS and CMS). The LHC upgrades constitute our highest-priority near-term large project.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13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29" y="152400"/>
            <a:ext cx="6976970" cy="609600"/>
          </a:xfrm>
        </p:spPr>
        <p:txBody>
          <a:bodyPr>
            <a:noAutofit/>
          </a:bodyPr>
          <a:lstStyle/>
          <a:p>
            <a:r>
              <a:rPr lang="nn-NO" sz="2800" dirty="0" smtClean="0">
                <a:solidFill>
                  <a:srgbClr val="FFFFFF"/>
                </a:solidFill>
              </a:rPr>
              <a:t>USA </a:t>
            </a:r>
            <a:r>
              <a:rPr lang="nn-NO" sz="2800" dirty="0">
                <a:solidFill>
                  <a:srgbClr val="FFFFFF"/>
                </a:solidFill>
              </a:rPr>
              <a:t>for HL</a:t>
            </a:r>
            <a:r>
              <a:rPr lang="nn-NO" sz="2800" dirty="0" smtClean="0">
                <a:solidFill>
                  <a:srgbClr val="FFFFFF"/>
                </a:solidFill>
              </a:rPr>
              <a:t>-LHC </a:t>
            </a:r>
            <a:r>
              <a:rPr lang="nn-NO" sz="2800" dirty="0">
                <a:solidFill>
                  <a:srgbClr val="FFFFFF"/>
                </a:solidFill>
              </a:rPr>
              <a:t>: LARP for R&amp;D</a:t>
            </a: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" y="1623913"/>
            <a:ext cx="8748465" cy="24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0" y="3392278"/>
            <a:ext cx="5579293" cy="19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6" descr="Japan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9" y="195339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0" descr="France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5" y="365620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4" descr="Italy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24" y="204409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2" descr="Spain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04" y="210261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90" y="2443980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23" y="2321415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19" y="2700146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3" y="4053886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2" descr="Spain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16" y="242509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4" descr="Italy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26" y="39396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8515350" y="3402722"/>
            <a:ext cx="704850" cy="4834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000" b="1" dirty="0">
                <a:solidFill>
                  <a:srgbClr val="EAEAEA"/>
                </a:solidFill>
              </a:rPr>
              <a:t>ATLAS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000" b="1" dirty="0">
                <a:solidFill>
                  <a:srgbClr val="EAEAEA"/>
                </a:solidFill>
              </a:rPr>
              <a:t>CMS</a:t>
            </a:r>
            <a:endParaRPr lang="en-GB" sz="1000" b="1" dirty="0">
              <a:solidFill>
                <a:srgbClr val="EAEAEA"/>
              </a:solidFill>
            </a:endParaRP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55" y="3831228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2" descr="United Kingdom ico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90" y="3893391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7" y="4953428"/>
            <a:ext cx="1562999" cy="174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50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62401" y="5565177"/>
            <a:ext cx="179353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</a:rPr>
              <a:t>LARP  ¼ </a:t>
            </a:r>
            <a:r>
              <a:rPr lang="fr-CH" sz="1600" b="1" dirty="0" err="1">
                <a:solidFill>
                  <a:srgbClr val="000000"/>
                </a:solidFill>
              </a:rPr>
              <a:t>wave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r>
              <a:rPr lang="fr-CH" sz="1600" b="1" dirty="0" smtClean="0">
                <a:solidFill>
                  <a:srgbClr val="000000"/>
                </a:solidFill>
              </a:rPr>
              <a:t>proto single </a:t>
            </a:r>
            <a:r>
              <a:rPr lang="fr-CH" sz="1600" b="1" dirty="0" err="1" smtClean="0">
                <a:solidFill>
                  <a:srgbClr val="000000"/>
                </a:solidFill>
              </a:rPr>
              <a:t>Crab</a:t>
            </a:r>
            <a:r>
              <a:rPr lang="fr-CH" sz="1600" b="1" dirty="0" smtClean="0">
                <a:solidFill>
                  <a:srgbClr val="000000"/>
                </a:solidFill>
              </a:rPr>
              <a:t> </a:t>
            </a:r>
            <a:r>
              <a:rPr lang="fr-CH" sz="1600" b="1" dirty="0" err="1">
                <a:solidFill>
                  <a:srgbClr val="000000"/>
                </a:solidFill>
              </a:rPr>
              <a:t>Cavity</a:t>
            </a:r>
            <a:r>
              <a:rPr lang="fr-CH" sz="1600" b="1" dirty="0">
                <a:solidFill>
                  <a:srgbClr val="000000"/>
                </a:solidFill>
              </a:rPr>
              <a:t> 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857956"/>
            <a:ext cx="7767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8   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IT </a:t>
            </a:r>
            <a:r>
              <a:rPr lang="fr-CH" sz="20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quadrupoles  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Q1 and Q3 </a:t>
            </a:r>
            <a:r>
              <a:rPr lang="fr-CH" sz="20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(16 single magnets + 4 spares)</a:t>
            </a:r>
            <a:endParaRPr lang="fr-CH" sz="2000" b="1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32 </a:t>
            </a:r>
            <a:r>
              <a:rPr lang="fr-CH" sz="2000" b="1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Crab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CH" sz="2000" b="1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Cavities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(</a:t>
            </a:r>
            <a:r>
              <a:rPr lang="fr-CH" sz="2000" b="1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dressed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CH" sz="2000" b="1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cavity</a:t>
            </a:r>
            <a:r>
              <a:rPr lang="fr-CH" sz="20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no </a:t>
            </a:r>
            <a:r>
              <a:rPr lang="fr-CH" sz="2000" b="1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cryomod</a:t>
            </a:r>
            <a:r>
              <a:rPr lang="fr-CH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) + </a:t>
            </a:r>
            <a:r>
              <a:rPr lang="fr-CH" sz="20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4-8 </a:t>
            </a:r>
            <a:r>
              <a:rPr lang="fr-CH" sz="2000" b="1" dirty="0" err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spares</a:t>
            </a:r>
            <a:endParaRPr lang="en-GB" sz="2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0722" y="3309484"/>
            <a:ext cx="417073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</a:rPr>
              <a:t>Q1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3624" y="2907153"/>
            <a:ext cx="417073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rgbClr val="000000"/>
                </a:solidFill>
              </a:rPr>
              <a:t>Q3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9888" y="4493462"/>
            <a:ext cx="436016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</a:rPr>
              <a:t>CC</a:t>
            </a:r>
            <a:endParaRPr lang="en-GB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686331" cy="36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0"/>
            <a:ext cx="722768" cy="37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2" y="3810000"/>
            <a:ext cx="625538" cy="3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16477" y="2670944"/>
            <a:ext cx="405415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</a:rPr>
              <a:t>D</a:t>
            </a:r>
            <a:r>
              <a:rPr lang="fr-CH" sz="1600" b="1" dirty="0" smtClean="0">
                <a:solidFill>
                  <a:srgbClr val="000000"/>
                </a:solidFill>
              </a:rPr>
              <a:t>1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0087" y="4802827"/>
            <a:ext cx="405415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rgbClr val="000000"/>
                </a:solidFill>
              </a:rPr>
              <a:t>D2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7183" y="4408866"/>
            <a:ext cx="417073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rgbClr val="000000"/>
                </a:solidFill>
              </a:rPr>
              <a:t>Q4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42930" y="2791043"/>
            <a:ext cx="488479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rgbClr val="000000"/>
                </a:solidFill>
              </a:rPr>
              <a:t>Cor</a:t>
            </a:r>
            <a:endParaRPr lang="en-GB" sz="1600" b="1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41" y="4513515"/>
            <a:ext cx="3365772" cy="208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2000" y="5638800"/>
            <a:ext cx="1548747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>
                <a:solidFill>
                  <a:srgbClr val="000000"/>
                </a:solidFill>
              </a:rPr>
              <a:t>1st LARP </a:t>
            </a:r>
            <a:r>
              <a:rPr lang="fr-CH" sz="1600" b="1" dirty="0" smtClean="0">
                <a:solidFill>
                  <a:srgbClr val="000000"/>
                </a:solidFill>
              </a:rPr>
              <a:t>quadrupole short </a:t>
            </a:r>
            <a:r>
              <a:rPr lang="fr-CH" sz="1600" b="1" dirty="0" err="1" smtClean="0">
                <a:solidFill>
                  <a:srgbClr val="000000"/>
                </a:solidFill>
              </a:rPr>
              <a:t>coil</a:t>
            </a:r>
            <a:r>
              <a:rPr lang="fr-CH" sz="1600" b="1" dirty="0" smtClean="0">
                <a:solidFill>
                  <a:srgbClr val="000000"/>
                </a:solidFill>
              </a:rPr>
              <a:t> </a:t>
            </a:r>
            <a:r>
              <a:rPr lang="fr-CH" sz="1600" b="1" dirty="0">
                <a:solidFill>
                  <a:srgbClr val="000000"/>
                </a:solidFill>
              </a:rPr>
              <a:t>in Nb</a:t>
            </a:r>
            <a:r>
              <a:rPr lang="fr-CH" sz="1600" b="1" baseline="-25000" dirty="0">
                <a:solidFill>
                  <a:srgbClr val="000000"/>
                </a:solidFill>
              </a:rPr>
              <a:t>3</a:t>
            </a:r>
            <a:r>
              <a:rPr lang="fr-CH" sz="1600" b="1" dirty="0">
                <a:solidFill>
                  <a:srgbClr val="000000"/>
                </a:solidFill>
              </a:rPr>
              <a:t>Sn 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3536" y="3262824"/>
            <a:ext cx="520539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rgbClr val="000000"/>
                </a:solidFill>
              </a:rPr>
              <a:t>Q2a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6246" y="3129597"/>
            <a:ext cx="530740" cy="2797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>
                <a:solidFill>
                  <a:srgbClr val="000000"/>
                </a:solidFill>
              </a:rPr>
              <a:t>Q2b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53237" y="0"/>
            <a:ext cx="1490763" cy="461665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July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365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31" grpId="0" animBg="1"/>
      <p:bldP spid="3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Recommendation 14: </a:t>
            </a:r>
            <a:endParaRPr lang="en-US" b="1" dirty="0" smtClean="0"/>
          </a:p>
          <a:p>
            <a:r>
              <a:rPr lang="en-US" b="1" dirty="0" smtClean="0"/>
              <a:t>Upgrade </a:t>
            </a:r>
            <a:r>
              <a:rPr lang="en-US" b="1" dirty="0"/>
              <a:t>the </a:t>
            </a:r>
            <a:r>
              <a:rPr lang="en-US" b="1" dirty="0" err="1"/>
              <a:t>Fermilab</a:t>
            </a:r>
            <a:r>
              <a:rPr lang="en-US" b="1" dirty="0"/>
              <a:t> proton </a:t>
            </a:r>
            <a:r>
              <a:rPr lang="en-US" b="1" dirty="0" smtClean="0"/>
              <a:t>accelerator </a:t>
            </a:r>
            <a:r>
              <a:rPr lang="en-US" b="1" dirty="0"/>
              <a:t>complex to produce higher intensity beams. R&amp;D for the Proton Improvement Plan II (PIP-II) should proceed immediately, followed by construction, to provide proton beams of &gt;1 MW by the time of first operation of the new long-baseline neutrino facility.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96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4533"/>
            <a:ext cx="8686800" cy="6417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PIP-II </a:t>
            </a:r>
            <a:r>
              <a:rPr lang="en-US" dirty="0" err="1" smtClean="0"/>
              <a:t>Linac</a:t>
            </a:r>
            <a:r>
              <a:rPr lang="en-US" dirty="0" smtClean="0"/>
              <a:t> Technology Map: R&amp;D and Prototyping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54961" y="3267688"/>
          <a:ext cx="8383988" cy="29007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11-38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=0.51)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38-177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177-480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30/20/5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480-800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24/10/4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676275" y="1317527"/>
            <a:ext cx="7946694" cy="1894119"/>
            <a:chOff x="381000" y="1485904"/>
            <a:chExt cx="7946694" cy="1894119"/>
          </a:xfrm>
        </p:grpSpPr>
        <p:grpSp>
          <p:nvGrpSpPr>
            <p:cNvPr id="64" name="Group 63"/>
            <p:cNvGrpSpPr/>
            <p:nvPr/>
          </p:nvGrpSpPr>
          <p:grpSpPr>
            <a:xfrm>
              <a:off x="381000" y="1485904"/>
              <a:ext cx="7946694" cy="1894119"/>
              <a:chOff x="-319066" y="1485904"/>
              <a:chExt cx="7946694" cy="189411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7150" y="1485904"/>
                <a:ext cx="7570478" cy="1894119"/>
                <a:chOff x="228621" y="1485904"/>
                <a:chExt cx="7686069" cy="1894119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862013" y="1485905"/>
                  <a:ext cx="7052677" cy="1894118"/>
                  <a:chOff x="-1417571" y="1485905"/>
                  <a:chExt cx="8570611" cy="1894118"/>
                </a:xfrm>
              </p:grpSpPr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454960" y="1485905"/>
                    <a:ext cx="1340263" cy="593725"/>
                  </a:xfrm>
                  <a:prstGeom prst="rect">
                    <a:avLst/>
                  </a:prstGeom>
                  <a:solidFill>
                    <a:srgbClr val="66FFCC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=0.11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1795223" y="1485905"/>
                    <a:ext cx="1338646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=0.22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133869" y="1485905"/>
                    <a:ext cx="1340263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=0.51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474132" y="1485905"/>
                    <a:ext cx="1338645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=0.61</a:t>
                    </a: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5812777" y="1485905"/>
                    <a:ext cx="1340263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=0.9</a:t>
                    </a:r>
                  </a:p>
                </p:txBody>
              </p:sp>
              <p:sp>
                <p:nvSpPr>
                  <p:cNvPr id="79" name="Left-Right Arrow 78"/>
                  <p:cNvSpPr/>
                  <p:nvPr/>
                </p:nvSpPr>
                <p:spPr bwMode="auto">
                  <a:xfrm>
                    <a:off x="1795222" y="2436818"/>
                    <a:ext cx="26789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6779" y="2731289"/>
                    <a:ext cx="253792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325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11-177 MeV</a:t>
                    </a:r>
                  </a:p>
                </p:txBody>
              </p:sp>
              <p:sp>
                <p:nvSpPr>
                  <p:cNvPr id="81" name="Left-Right Arrow 80"/>
                  <p:cNvSpPr/>
                  <p:nvPr/>
                </p:nvSpPr>
                <p:spPr bwMode="auto">
                  <a:xfrm>
                    <a:off x="4474132" y="2436818"/>
                    <a:ext cx="2678908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3261" y="2733691"/>
                    <a:ext cx="242287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650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177-800 MeV</a:t>
                    </a:r>
                  </a:p>
                </p:txBody>
              </p:sp>
              <p:cxnSp>
                <p:nvCxnSpPr>
                  <p:cNvPr id="83" name="Straight Arrow Connector 82"/>
                  <p:cNvCxnSpPr/>
                  <p:nvPr/>
                </p:nvCxnSpPr>
                <p:spPr>
                  <a:xfrm flipV="1">
                    <a:off x="468617" y="2272570"/>
                    <a:ext cx="6684423" cy="601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284054" y="2109121"/>
                    <a:ext cx="938397" cy="36933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SC</a:t>
                    </a:r>
                  </a:p>
                </p:txBody>
              </p:sp>
              <p:sp>
                <p:nvSpPr>
                  <p:cNvPr id="85" name="Left-Right Arrow 84"/>
                  <p:cNvSpPr/>
                  <p:nvPr/>
                </p:nvSpPr>
                <p:spPr bwMode="auto">
                  <a:xfrm>
                    <a:off x="-1417571" y="2436817"/>
                    <a:ext cx="32262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7571" y="2733692"/>
                    <a:ext cx="3585269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162.5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0.03-11 MeV</a:t>
                    </a:r>
                  </a:p>
                </p:txBody>
              </p:sp>
            </p:grpSp>
            <p:sp>
              <p:nvSpPr>
                <p:cNvPr id="71" name="Rectangle 70"/>
                <p:cNvSpPr/>
                <p:nvPr/>
              </p:nvSpPr>
              <p:spPr>
                <a:xfrm>
                  <a:off x="228621" y="1485905"/>
                  <a:ext cx="705943" cy="593725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LEBT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939376" y="1485904"/>
                  <a:ext cx="688401" cy="593725"/>
                </a:xfrm>
                <a:prstGeom prst="rect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RFQ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618106" y="1485905"/>
                  <a:ext cx="786743" cy="593725"/>
                </a:xfrm>
                <a:prstGeom prst="rect">
                  <a:avLst/>
                </a:prstGeom>
                <a:solidFill>
                  <a:srgbClr val="0066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MEBT</a:t>
                  </a:r>
                </a:p>
              </p:txBody>
            </p:sp>
          </p:grpSp>
          <p:cxnSp>
            <p:nvCxnSpPr>
              <p:cNvPr id="68" name="Straight Arrow Connector 67"/>
              <p:cNvCxnSpPr/>
              <p:nvPr/>
            </p:nvCxnSpPr>
            <p:spPr>
              <a:xfrm flipV="1">
                <a:off x="-319066" y="2274737"/>
                <a:ext cx="2517796" cy="384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671534" y="2101271"/>
                <a:ext cx="574943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</a:rPr>
                  <a:t>RT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 bwMode="auto">
            <a:xfrm>
              <a:off x="381000" y="1485905"/>
              <a:ext cx="376216" cy="593724"/>
            </a:xfrm>
            <a:prstGeom prst="rect">
              <a:avLst/>
            </a:prstGeom>
            <a:solidFill>
              <a:srgbClr val="666666">
                <a:lumMod val="75000"/>
                <a:lumOff val="25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1000" y="161349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rPr>
                <a:t>IS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9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78" y="-672810"/>
            <a:ext cx="695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P5 </a:t>
            </a:r>
            <a:r>
              <a:rPr lang="en-US" sz="2400" dirty="0" smtClean="0"/>
              <a:t>alignment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Recommendation </a:t>
            </a:r>
            <a:r>
              <a:rPr lang="en-US" dirty="0"/>
              <a:t>22: </a:t>
            </a:r>
            <a:r>
              <a:rPr lang="en-US" u="sng" dirty="0"/>
              <a:t>Complete the Mu2e and </a:t>
            </a:r>
            <a:r>
              <a:rPr lang="en-US" u="sng" dirty="0" err="1"/>
              <a:t>muon</a:t>
            </a:r>
            <a:r>
              <a:rPr lang="en-US" u="sng" dirty="0"/>
              <a:t> g-2 projects.</a:t>
            </a:r>
          </a:p>
          <a:p>
            <a:pPr lvl="2"/>
            <a:r>
              <a:rPr lang="en-US" dirty="0"/>
              <a:t>Recommendation 23: </a:t>
            </a:r>
            <a:r>
              <a:rPr lang="en-US" u="sng" dirty="0"/>
              <a:t>Support the discipline of accelerator science </a:t>
            </a:r>
            <a:r>
              <a:rPr lang="en-US" dirty="0"/>
              <a:t>through advanced accelerator facilities and through funding for university programs. Strengthen national laboratory-university R&amp;D partnerships, leveraging their diverse expertise and facilities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Recommendation 24:  Participate in global conceptual design studies and critical path </a:t>
            </a:r>
            <a:r>
              <a:rPr lang="en-US" u="sng" dirty="0"/>
              <a:t>R&amp;D for future very high-energy </a:t>
            </a:r>
            <a:r>
              <a:rPr lang="en-US" u="sng" dirty="0" smtClean="0"/>
              <a:t>proton</a:t>
            </a:r>
            <a:r>
              <a:rPr lang="en-US" u="sng" dirty="0"/>
              <a:t>-proton colliders</a:t>
            </a:r>
            <a:r>
              <a:rPr lang="en-US" dirty="0"/>
              <a:t>. Continue to play a leadership role in superconducting magnet technology focused on the dual goals of increasing performance and decreasing costs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Recommendation 25: </a:t>
            </a:r>
            <a:r>
              <a:rPr lang="en-US" u="sng" dirty="0"/>
              <a:t>Reassess the </a:t>
            </a:r>
            <a:r>
              <a:rPr lang="en-US" u="sng" dirty="0" err="1"/>
              <a:t>Muon</a:t>
            </a:r>
            <a:r>
              <a:rPr lang="en-US" u="sng" dirty="0"/>
              <a:t> Accelerator Program </a:t>
            </a:r>
            <a:r>
              <a:rPr lang="en-US" dirty="0"/>
              <a:t>(MAP). Incorporate into the GARD program the MAP activities that are of general importance to accelerator R&amp;D, and consult with international partners on the early termination of MICE.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 Recommendations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29786"/>
            <a:ext cx="8672513" cy="49878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Recommendation </a:t>
            </a:r>
            <a:r>
              <a:rPr lang="en-US" sz="2000" dirty="0"/>
              <a:t>26: </a:t>
            </a:r>
            <a:r>
              <a:rPr lang="en-US" sz="2000" i="1" dirty="0"/>
              <a:t>…</a:t>
            </a:r>
            <a:r>
              <a:rPr lang="en-US" sz="2000" b="1" i="1" dirty="0"/>
              <a:t>Focus on outcomes and capabilities that will dramatically improve cost effectiveness for mid-term and far-term accelerators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Gains </a:t>
            </a:r>
            <a:r>
              <a:rPr lang="en-US" sz="2000" dirty="0"/>
              <a:t>will benefit all accelerators for Office of Science</a:t>
            </a:r>
          </a:p>
          <a:p>
            <a:pPr lvl="1"/>
            <a:r>
              <a:rPr lang="en-US" sz="2000" dirty="0"/>
              <a:t>CW light sources</a:t>
            </a:r>
            <a:r>
              <a:rPr lang="en-US" sz="2000" dirty="0" smtClean="0"/>
              <a:t>, </a:t>
            </a:r>
            <a:r>
              <a:rPr lang="en-US" sz="2000" dirty="0"/>
              <a:t>high intensity proton accelerators, Higgs factory start to Future Circular Colliders (FCC) or ILC-</a:t>
            </a:r>
            <a:r>
              <a:rPr lang="en-US" sz="2000" dirty="0" err="1"/>
              <a:t>TeV</a:t>
            </a:r>
            <a:r>
              <a:rPr lang="en-US" sz="2000" dirty="0"/>
              <a:t>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Cost Reduction </a:t>
            </a:r>
            <a:r>
              <a:rPr lang="en-US" sz="2000" dirty="0" smtClean="0"/>
              <a:t>Avenues Cavities </a:t>
            </a:r>
            <a:r>
              <a:rPr lang="en-US" sz="2000" dirty="0" smtClean="0"/>
              <a:t>(&gt; x 2 reduction</a:t>
            </a:r>
            <a:r>
              <a:rPr lang="en-US" sz="2000" dirty="0"/>
              <a:t>) </a:t>
            </a:r>
            <a:endParaRPr lang="en-US" sz="2000" dirty="0" smtClean="0"/>
          </a:p>
          <a:p>
            <a:pPr marL="742950" lvl="2" indent="-342900"/>
            <a:r>
              <a:rPr lang="en-US" sz="1800" dirty="0" smtClean="0"/>
              <a:t>Cut refrigeration capital and operating costs through advances in High Q</a:t>
            </a:r>
          </a:p>
          <a:p>
            <a:pPr marL="742950" lvl="2" indent="-342900"/>
            <a:r>
              <a:rPr lang="en-US" sz="1800" dirty="0" smtClean="0"/>
              <a:t>Reduce </a:t>
            </a:r>
            <a:r>
              <a:rPr lang="en-US" sz="1800" dirty="0"/>
              <a:t>material </a:t>
            </a:r>
            <a:r>
              <a:rPr lang="en-US" sz="1800" dirty="0" smtClean="0"/>
              <a:t>costs </a:t>
            </a:r>
            <a:r>
              <a:rPr lang="en-US" sz="1800" dirty="0"/>
              <a:t>through </a:t>
            </a:r>
            <a:r>
              <a:rPr lang="en-US" sz="1800" dirty="0" err="1"/>
              <a:t>Nb</a:t>
            </a:r>
            <a:r>
              <a:rPr lang="en-US" sz="1800" dirty="0"/>
              <a:t>-Cu composites and </a:t>
            </a:r>
            <a:r>
              <a:rPr lang="en-US" sz="1800" dirty="0" err="1"/>
              <a:t>Nb</a:t>
            </a:r>
            <a:r>
              <a:rPr lang="en-US" sz="1800" dirty="0"/>
              <a:t> thin films</a:t>
            </a:r>
          </a:p>
          <a:p>
            <a:pPr lvl="1"/>
            <a:r>
              <a:rPr lang="en-US" sz="2000" dirty="0"/>
              <a:t>Reduce fabrication costs with alternative fabrication methods.  </a:t>
            </a:r>
          </a:p>
          <a:p>
            <a:pPr lvl="2"/>
            <a:r>
              <a:rPr lang="en-US" sz="1800" dirty="0"/>
              <a:t>Spinning, </a:t>
            </a:r>
            <a:r>
              <a:rPr lang="en-US" sz="1800" dirty="0" smtClean="0"/>
              <a:t>hydroforming demonstrated</a:t>
            </a:r>
          </a:p>
          <a:p>
            <a:pPr lvl="2"/>
            <a:r>
              <a:rPr lang="en-US" sz="1800" dirty="0" smtClean="0"/>
              <a:t>1-cells, 3-cells demonstrated with </a:t>
            </a:r>
            <a:r>
              <a:rPr lang="en-US" sz="1800" dirty="0" err="1" smtClean="0"/>
              <a:t>Eacc</a:t>
            </a:r>
            <a:r>
              <a:rPr lang="en-US" sz="1800" dirty="0" smtClean="0"/>
              <a:t> &gt; 34 MV/m</a:t>
            </a:r>
          </a:p>
          <a:p>
            <a:pPr lvl="2"/>
            <a:r>
              <a:rPr lang="en-US" sz="1800" dirty="0"/>
              <a:t>See back-up </a:t>
            </a:r>
            <a:r>
              <a:rPr lang="en-US" sz="1800" dirty="0" smtClean="0"/>
              <a:t>slides</a:t>
            </a:r>
          </a:p>
          <a:p>
            <a:pPr lvl="1"/>
            <a:r>
              <a:rPr lang="en-US" dirty="0"/>
              <a:t>Cost Reduction Avenues </a:t>
            </a:r>
            <a:r>
              <a:rPr lang="en-US" dirty="0" smtClean="0"/>
              <a:t>Magnets</a:t>
            </a:r>
            <a:endParaRPr lang="en-US" dirty="0"/>
          </a:p>
          <a:p>
            <a:pPr lvl="2"/>
            <a:endParaRPr lang="en-US" sz="18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09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cost reduction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4429460" cy="2248794"/>
          </a:xfrm>
        </p:spPr>
        <p:txBody>
          <a:bodyPr/>
          <a:lstStyle/>
          <a:p>
            <a:r>
              <a:rPr lang="en-US" dirty="0"/>
              <a:t>Cost reduction directions </a:t>
            </a:r>
          </a:p>
          <a:p>
            <a:pPr lvl="1"/>
            <a:r>
              <a:rPr lang="en-US" sz="2000" dirty="0">
                <a:solidFill>
                  <a:srgbClr val="003087"/>
                </a:solidFill>
              </a:rPr>
              <a:t>Improve performance (increase B</a:t>
            </a:r>
            <a:r>
              <a:rPr lang="en-US" sz="2000" baseline="-25000" dirty="0">
                <a:solidFill>
                  <a:srgbClr val="003087"/>
                </a:solidFill>
              </a:rPr>
              <a:t>op</a:t>
            </a:r>
            <a:r>
              <a:rPr lang="en-US" sz="2000" dirty="0">
                <a:solidFill>
                  <a:srgbClr val="003087"/>
                </a:solidFill>
              </a:rPr>
              <a:t> and T</a:t>
            </a:r>
            <a:r>
              <a:rPr lang="en-US" sz="2000" baseline="-25000" dirty="0">
                <a:solidFill>
                  <a:srgbClr val="003087"/>
                </a:solidFill>
              </a:rPr>
              <a:t>op</a:t>
            </a:r>
            <a:r>
              <a:rPr lang="en-US" sz="2000" dirty="0">
                <a:solidFill>
                  <a:srgbClr val="003087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3087"/>
                </a:solidFill>
              </a:rPr>
              <a:t>Reduce magnet cross-section</a:t>
            </a:r>
          </a:p>
          <a:p>
            <a:pPr lvl="1"/>
            <a:r>
              <a:rPr lang="en-US" sz="2000" dirty="0">
                <a:solidFill>
                  <a:srgbClr val="003087"/>
                </a:solidFill>
              </a:rPr>
              <a:t>Increase magnet length</a:t>
            </a:r>
          </a:p>
          <a:p>
            <a:pPr lvl="1"/>
            <a:r>
              <a:rPr lang="en-US" sz="2000" dirty="0">
                <a:solidFill>
                  <a:srgbClr val="003087"/>
                </a:solidFill>
              </a:rPr>
              <a:t>Reduce component </a:t>
            </a:r>
            <a:r>
              <a:rPr lang="en-US" sz="2000" dirty="0" smtClean="0">
                <a:solidFill>
                  <a:srgbClr val="003087"/>
                </a:solidFill>
              </a:rPr>
              <a:t>cost</a:t>
            </a:r>
            <a:endParaRPr lang="en-US" sz="2000" dirty="0">
              <a:solidFill>
                <a:srgbClr val="00308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Zlobin | High Field Magnet Program (HFM)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2E1F7-D946-44C3-A42F-DA54E93E0B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1"/>
          <a:stretch/>
        </p:blipFill>
        <p:spPr bwMode="auto">
          <a:xfrm>
            <a:off x="4856795" y="839490"/>
            <a:ext cx="4135775" cy="25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3120" y="3614455"/>
            <a:ext cx="8468582" cy="2506849"/>
            <a:chOff x="277814" y="3732793"/>
            <a:chExt cx="8468582" cy="2506849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60"/>
            <a:stretch/>
          </p:blipFill>
          <p:spPr bwMode="auto">
            <a:xfrm>
              <a:off x="277814" y="3732793"/>
              <a:ext cx="8431213" cy="216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821" y="5861817"/>
              <a:ext cx="51085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013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 effectiveness and efficiency of facility operations and the</a:t>
            </a:r>
            <a:br>
              <a:rPr lang="en-US" sz="2000" dirty="0"/>
            </a:br>
            <a:r>
              <a:rPr lang="en-US" sz="2000" dirty="0"/>
              <a:t>planning for future facilities to support the research program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magnet facility supports fabrication and testing of magnets for LARP, Mu2e, G-2, CLAS12 (JLAB)  </a:t>
            </a:r>
            <a:endParaRPr lang="en-US" sz="2000" dirty="0"/>
          </a:p>
          <a:p>
            <a:r>
              <a:rPr lang="en-US" sz="2000" dirty="0" smtClean="0"/>
              <a:t>The SRF facility supports processing and testing of cavities and fabrication of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for LCLS-II, PIP-II and basic R&amp;D</a:t>
            </a:r>
          </a:p>
          <a:p>
            <a:r>
              <a:rPr lang="en-US" sz="2000" dirty="0"/>
              <a:t>Multiple test stations for magnets</a:t>
            </a:r>
          </a:p>
          <a:p>
            <a:r>
              <a:rPr lang="en-US" sz="2000" dirty="0"/>
              <a:t>Three vertical test areas for cavity</a:t>
            </a:r>
          </a:p>
          <a:p>
            <a:r>
              <a:rPr lang="en-US" sz="2000" dirty="0"/>
              <a:t>Two Horizontal test cryostat for dressed cavities</a:t>
            </a:r>
          </a:p>
          <a:p>
            <a:r>
              <a:rPr lang="en-US" sz="2000" dirty="0" err="1"/>
              <a:t>Cryomodule</a:t>
            </a:r>
            <a:r>
              <a:rPr lang="en-US" sz="2000" dirty="0"/>
              <a:t> test facility in </a:t>
            </a:r>
            <a:r>
              <a:rPr lang="en-US" sz="2000" dirty="0" smtClean="0"/>
              <a:t>ASTA </a:t>
            </a:r>
          </a:p>
          <a:p>
            <a:r>
              <a:rPr lang="en-US" sz="2000" dirty="0" smtClean="0"/>
              <a:t>New HTS2 in preparation with India Collaboration</a:t>
            </a:r>
          </a:p>
          <a:p>
            <a:r>
              <a:rPr lang="en-US" sz="2000" dirty="0" smtClean="0"/>
              <a:t>New CMTS in preparation with India Collaboration for LCLS-II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in preparation</a:t>
            </a:r>
          </a:p>
          <a:p>
            <a:r>
              <a:rPr lang="en-US" sz="2000" dirty="0" smtClean="0"/>
              <a:t>Lab space under preparation for PIP-2 prototype module</a:t>
            </a:r>
          </a:p>
          <a:p>
            <a:r>
              <a:rPr lang="en-US" sz="2000" dirty="0" smtClean="0"/>
              <a:t>Clean room for Cavity strings ordered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04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and significance of the lab’s recent scientific </a:t>
            </a:r>
            <a:r>
              <a:rPr lang="en-US" dirty="0" smtClean="0"/>
              <a:t>and technical </a:t>
            </a:r>
            <a:r>
              <a:rPr lang="en-US" dirty="0"/>
              <a:t>accomplishments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/>
              <a:buChar char="•"/>
            </a:pPr>
            <a:r>
              <a:rPr lang="en-US" sz="2400" dirty="0" smtClean="0"/>
              <a:t>First </a:t>
            </a:r>
            <a:r>
              <a:rPr lang="en-US" sz="2400" dirty="0"/>
              <a:t>in world accelerator quality 10-12 T dipoles and </a:t>
            </a:r>
            <a:r>
              <a:rPr lang="en-US" sz="2400" dirty="0" err="1"/>
              <a:t>quadrupoles</a:t>
            </a:r>
            <a:endParaRPr lang="en-US" sz="2400" dirty="0"/>
          </a:p>
          <a:p>
            <a:pPr lvl="3">
              <a:buFont typeface="Arial"/>
              <a:buChar char="•"/>
            </a:pPr>
            <a:r>
              <a:rPr lang="en-US" sz="2000" dirty="0"/>
              <a:t>11 T dipole design and model magnets for LHC</a:t>
            </a:r>
          </a:p>
          <a:p>
            <a:pPr lvl="3">
              <a:buFont typeface="Arial"/>
              <a:buChar char="•"/>
            </a:pPr>
            <a:r>
              <a:rPr lang="en-US" sz="2000" dirty="0"/>
              <a:t>Model magnets for LARP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Nb3Sn magnet technology demonstration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Improved Nb3Sn strand configurations and insulation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Breakthrough in Bi-2212 wire current density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Design of three complex solenoid magnets for </a:t>
            </a:r>
            <a:r>
              <a:rPr lang="en-US" sz="2400" dirty="0" smtClean="0"/>
              <a:t>Mu2e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World record gradient in ILC </a:t>
            </a:r>
            <a:r>
              <a:rPr lang="en-US" sz="2400" dirty="0" err="1" smtClean="0"/>
              <a:t>Cryomodule</a:t>
            </a:r>
            <a:r>
              <a:rPr lang="en-US" sz="2400" dirty="0" smtClean="0"/>
              <a:t> 31.5 MV/m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Two major breakthroughs in High Q</a:t>
            </a:r>
          </a:p>
          <a:p>
            <a:pPr lvl="3">
              <a:buFont typeface="Arial"/>
              <a:buChar char="•"/>
            </a:pPr>
            <a:r>
              <a:rPr lang="en-US" sz="2200" dirty="0" smtClean="0"/>
              <a:t>Under application to LCLS-II and PIP-II</a:t>
            </a:r>
            <a:endParaRPr lang="en-US" sz="2200" dirty="0"/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9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/>
              <a:t>The effectiveness and efﬁciency of facility operations and the planning for future facilities to support the research </a:t>
            </a:r>
            <a:r>
              <a:rPr lang="en-US" sz="2000" dirty="0" smtClean="0"/>
              <a:t>program - 2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Existing </a:t>
            </a:r>
            <a:r>
              <a:rPr lang="en-US" dirty="0"/>
              <a:t>magnet fabrication and test facilities used effectively to support LARP and High Field Magnet program</a:t>
            </a:r>
          </a:p>
          <a:p>
            <a:pPr lvl="2"/>
            <a:r>
              <a:rPr lang="en-US" dirty="0" err="1"/>
              <a:t>Fermilab’s</a:t>
            </a:r>
            <a:r>
              <a:rPr lang="en-US" dirty="0"/>
              <a:t> Vertical Magnet Test Facility is the only place in the US capable of testing magnets below 2 K.  </a:t>
            </a:r>
          </a:p>
          <a:p>
            <a:pPr lvl="2"/>
            <a:r>
              <a:rPr lang="en-US" dirty="0"/>
              <a:t>Solenoid Test facility built to test both MICE coupling coils and Mu2e Transport Solenoid modules</a:t>
            </a:r>
          </a:p>
          <a:p>
            <a:pPr lvl="2"/>
            <a:r>
              <a:rPr lang="en-US" dirty="0"/>
              <a:t>Expanded test stand planned to support </a:t>
            </a:r>
            <a:r>
              <a:rPr lang="en-US" dirty="0" err="1"/>
              <a:t>HiLumi</a:t>
            </a:r>
            <a:r>
              <a:rPr lang="en-US" dirty="0"/>
              <a:t> IR quad production testing leveraging existing infrastructure</a:t>
            </a:r>
          </a:p>
          <a:p>
            <a:pPr lvl="2"/>
            <a:r>
              <a:rPr lang="en-US" dirty="0"/>
              <a:t>Need identified for additional helium liquefaction to support </a:t>
            </a:r>
            <a:r>
              <a:rPr lang="en-US" dirty="0" err="1"/>
              <a:t>HiLumi</a:t>
            </a:r>
            <a:r>
              <a:rPr lang="en-US" dirty="0"/>
              <a:t> IR quad production testing and being addressed</a:t>
            </a:r>
          </a:p>
          <a:p>
            <a:pPr lvl="2"/>
            <a:r>
              <a:rPr lang="en-US" dirty="0"/>
              <a:t>Existing Strand and Cable Lab effectively used in developing new strand technology and performing quality control on Mu2e solenoid strand and cable</a:t>
            </a:r>
          </a:p>
          <a:p>
            <a:pPr lvl="2"/>
            <a:r>
              <a:rPr lang="en-US" dirty="0"/>
              <a:t>Additional high bay building in Industrial Area being planned to support future production </a:t>
            </a:r>
            <a:r>
              <a:rPr lang="en-US" dirty="0" smtClean="0"/>
              <a:t>needs for LARP, PIP-2…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1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</a:t>
            </a:r>
            <a:r>
              <a:rPr lang="en-US" b="0" dirty="0" smtClean="0"/>
              <a:t>aximizing </a:t>
            </a:r>
            <a:r>
              <a:rPr lang="en-US" b="0" dirty="0"/>
              <a:t>the </a:t>
            </a:r>
            <a:r>
              <a:rPr lang="en-US" b="0" dirty="0" smtClean="0"/>
              <a:t>scientific productivity of the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and Instrumentation Department in Technical Division supports activities in both magnets and </a:t>
            </a:r>
            <a:r>
              <a:rPr lang="en-US" dirty="0" err="1" smtClean="0"/>
              <a:t>srf</a:t>
            </a:r>
            <a:r>
              <a:rPr lang="en-US" dirty="0" smtClean="0"/>
              <a:t> facilities</a:t>
            </a:r>
          </a:p>
          <a:p>
            <a:r>
              <a:rPr lang="en-US" dirty="0" smtClean="0"/>
              <a:t>Refrigerator in operation at all times for both magnet and </a:t>
            </a:r>
            <a:r>
              <a:rPr lang="en-US" dirty="0" err="1" smtClean="0"/>
              <a:t>srf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Except for maintenance periods</a:t>
            </a:r>
          </a:p>
          <a:p>
            <a:pPr lvl="1"/>
            <a:r>
              <a:rPr lang="en-US" dirty="0" smtClean="0"/>
              <a:t>Refrigeration and technical support for Horizontal Test Cryostats in AD</a:t>
            </a:r>
          </a:p>
          <a:p>
            <a:pPr lvl="1"/>
            <a:r>
              <a:rPr lang="en-US" dirty="0" err="1" smtClean="0"/>
              <a:t>Cryomodule</a:t>
            </a:r>
            <a:r>
              <a:rPr lang="en-US" dirty="0" smtClean="0"/>
              <a:t> test facility now in ASTA will move the CMTS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3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effectiveness of the lab management </a:t>
            </a:r>
            <a:r>
              <a:rPr lang="en-US" dirty="0" smtClean="0"/>
              <a:t>in</a:t>
            </a:r>
            <a:endParaRPr lang="en-US" dirty="0"/>
          </a:p>
          <a:p>
            <a:pPr lvl="1"/>
            <a:r>
              <a:rPr lang="en-US" dirty="0" smtClean="0"/>
              <a:t>Strategic planning</a:t>
            </a:r>
          </a:p>
          <a:p>
            <a:pPr lvl="2"/>
            <a:r>
              <a:rPr lang="en-US" dirty="0" smtClean="0"/>
              <a:t>Work with Lab’s Strategic Planning Initiative</a:t>
            </a:r>
            <a:endParaRPr lang="en-US" dirty="0"/>
          </a:p>
          <a:p>
            <a:pPr lvl="1"/>
            <a:r>
              <a:rPr lang="en-US" dirty="0" smtClean="0"/>
              <a:t>Core competencies</a:t>
            </a:r>
          </a:p>
          <a:p>
            <a:pPr lvl="3"/>
            <a:r>
              <a:rPr lang="en-US" dirty="0"/>
              <a:t>SC strand development</a:t>
            </a:r>
          </a:p>
          <a:p>
            <a:pPr lvl="3"/>
            <a:r>
              <a:rPr lang="en-US" dirty="0"/>
              <a:t>SC magnet design and fabrication</a:t>
            </a:r>
          </a:p>
          <a:p>
            <a:pPr lvl="3"/>
            <a:r>
              <a:rPr lang="en-US" dirty="0"/>
              <a:t>Magnet </a:t>
            </a:r>
            <a:r>
              <a:rPr lang="en-US" dirty="0" smtClean="0"/>
              <a:t>testing</a:t>
            </a:r>
          </a:p>
          <a:p>
            <a:pPr lvl="3"/>
            <a:r>
              <a:rPr lang="en-US" dirty="0" smtClean="0"/>
              <a:t>Cavity design and evaluation</a:t>
            </a:r>
          </a:p>
          <a:p>
            <a:pPr lvl="3"/>
            <a:r>
              <a:rPr lang="en-US" dirty="0" smtClean="0"/>
              <a:t>Cavity preparation and testing</a:t>
            </a:r>
          </a:p>
          <a:p>
            <a:pPr lvl="3"/>
            <a:r>
              <a:rPr lang="en-US" dirty="0" smtClean="0"/>
              <a:t>Cavity and surface inspection with state of the art systems</a:t>
            </a:r>
          </a:p>
          <a:p>
            <a:pPr lvl="3"/>
            <a:r>
              <a:rPr lang="en-US" dirty="0" err="1" smtClean="0"/>
              <a:t>Cryomodule</a:t>
            </a:r>
            <a:r>
              <a:rPr lang="en-US" dirty="0" smtClean="0"/>
              <a:t> design, fabrication and </a:t>
            </a:r>
            <a:r>
              <a:rPr lang="en-US" dirty="0"/>
              <a:t>a</a:t>
            </a:r>
            <a:r>
              <a:rPr lang="en-US" dirty="0" smtClean="0"/>
              <a:t>ssembly</a:t>
            </a:r>
          </a:p>
          <a:p>
            <a:pPr lvl="3"/>
            <a:r>
              <a:rPr lang="en-US" dirty="0" err="1" smtClean="0"/>
              <a:t>Cryomodule</a:t>
            </a:r>
            <a:r>
              <a:rPr lang="en-US" dirty="0" smtClean="0"/>
              <a:t> Testing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31750" y="42863"/>
            <a:ext cx="66452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Helvetica" charset="0"/>
              </a:rPr>
              <a:t>Example LARP</a:t>
            </a:r>
            <a:endParaRPr lang="en-US" sz="3200" dirty="0">
              <a:latin typeface="Helvetica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222250" y="2524125"/>
            <a:ext cx="4459288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rgbClr val="404040"/>
                </a:solidFill>
                <a:latin typeface="Helvetica" charset="0"/>
              </a:rPr>
              <a:t>LARP </a:t>
            </a:r>
            <a:r>
              <a:rPr lang="en-US" sz="2000" dirty="0" smtClean="0">
                <a:solidFill>
                  <a:srgbClr val="404040"/>
                </a:solidFill>
                <a:latin typeface="Helvetica" charset="0"/>
              </a:rPr>
              <a:t>depends on Core </a:t>
            </a:r>
            <a:r>
              <a:rPr lang="en-US" sz="2000" dirty="0">
                <a:solidFill>
                  <a:srgbClr val="404040"/>
                </a:solidFill>
                <a:latin typeface="Helvetica" charset="0"/>
              </a:rPr>
              <a:t>Capabilities in: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Helvetica" charset="0"/>
              </a:rPr>
              <a:t>SC Strand Development and QC Capabilities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Helvetica" charset="0"/>
              </a:rPr>
              <a:t>SC Magnet Assembly Capabilities &amp; Infrastructure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Helvetica" charset="0"/>
              </a:rPr>
              <a:t>SC Magnet Testing Capabilities</a:t>
            </a:r>
          </a:p>
          <a:p>
            <a:r>
              <a:rPr lang="en-US" sz="2000" dirty="0">
                <a:solidFill>
                  <a:srgbClr val="404040"/>
                </a:solidFill>
                <a:latin typeface="Helvetica" charset="0"/>
              </a:rPr>
              <a:t>GARD and other R&amp;D programs (Early Career) need to maintain and reinforce core capabilities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203825" y="2366963"/>
            <a:ext cx="3771900" cy="4040187"/>
            <a:chOff x="5203516" y="2366455"/>
            <a:chExt cx="3772615" cy="4040289"/>
          </a:xfrm>
        </p:grpSpPr>
        <p:pic>
          <p:nvPicPr>
            <p:cNvPr id="1127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540" y="2366455"/>
              <a:ext cx="3567507" cy="245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203516" y="4893819"/>
              <a:ext cx="3772615" cy="1512925"/>
            </a:xfrm>
            <a:prstGeom prst="rect">
              <a:avLst/>
            </a:prstGeom>
          </p:spPr>
          <p:txBody>
            <a:bodyPr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 smtClean="0"/>
                <a:t>Goal: improve reliability @ vendor to insure meeting technical specs</a:t>
              </a:r>
            </a:p>
            <a:p>
              <a:pPr lvl="1">
                <a:defRPr/>
              </a:pPr>
              <a:r>
                <a:rPr lang="en-US" dirty="0" smtClean="0"/>
                <a:t>Development of different reaction cycles</a:t>
              </a:r>
            </a:p>
            <a:p>
              <a:pPr lvl="1">
                <a:defRPr/>
              </a:pPr>
              <a:r>
                <a:rPr lang="en-US" dirty="0" smtClean="0"/>
                <a:t>Optimization of Cu-</a:t>
              </a:r>
              <a:r>
                <a:rPr lang="en-US" dirty="0" err="1" smtClean="0"/>
                <a:t>nonCu</a:t>
              </a:r>
              <a:r>
                <a:rPr lang="en-US" dirty="0" smtClean="0"/>
                <a:t> ratio in SC</a:t>
              </a:r>
            </a:p>
            <a:p>
              <a:pPr>
                <a:defRPr/>
              </a:pPr>
              <a:r>
                <a:rPr lang="en-US" dirty="0" smtClean="0"/>
                <a:t>Tools: GARD HFM Activities,  LARP Procurements, CRADA with CERN for Nb</a:t>
              </a:r>
              <a:r>
                <a:rPr lang="en-US" baseline="-25000" dirty="0" smtClean="0"/>
                <a:t>3</a:t>
              </a:r>
              <a:r>
                <a:rPr lang="en-US" dirty="0" smtClean="0"/>
                <a:t>Sn, CDP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524375" y="3552825"/>
            <a:ext cx="64135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54638" y="2241550"/>
            <a:ext cx="3792537" cy="4254500"/>
            <a:chOff x="222006" y="2951337"/>
            <a:chExt cx="3792460" cy="4253890"/>
          </a:xfrm>
        </p:grpSpPr>
        <p:grpSp>
          <p:nvGrpSpPr>
            <p:cNvPr id="12" name="Group 1"/>
            <p:cNvGrpSpPr>
              <a:grpSpLocks noChangeAspect="1"/>
            </p:cNvGrpSpPr>
            <p:nvPr/>
          </p:nvGrpSpPr>
          <p:grpSpPr bwMode="auto">
            <a:xfrm>
              <a:off x="222006" y="5377993"/>
              <a:ext cx="3594249" cy="1827234"/>
              <a:chOff x="533400" y="1066800"/>
              <a:chExt cx="3748088" cy="1993900"/>
            </a:xfrm>
            <a:solidFill>
              <a:schemeClr val="bg1"/>
            </a:solidFill>
          </p:grpSpPr>
          <p:grpSp>
            <p:nvGrpSpPr>
              <p:cNvPr id="13" name="Group 1"/>
              <p:cNvGrpSpPr>
                <a:grpSpLocks noChangeAspect="1"/>
              </p:cNvGrpSpPr>
              <p:nvPr/>
            </p:nvGrpSpPr>
            <p:grpSpPr bwMode="auto">
              <a:xfrm>
                <a:off x="533400" y="1066800"/>
                <a:ext cx="3748088" cy="1219200"/>
                <a:chOff x="506413" y="1255712"/>
                <a:chExt cx="2513012" cy="817563"/>
              </a:xfrm>
              <a:grpFill/>
            </p:grpSpPr>
            <p:pic>
              <p:nvPicPr>
                <p:cNvPr id="15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413" y="1255712"/>
                  <a:ext cx="822325" cy="809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8738" y="1255713"/>
                  <a:ext cx="822325" cy="81756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1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682" y="1255712"/>
                  <a:ext cx="867743" cy="8087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079" y="2285159"/>
                <a:ext cx="3733409" cy="77554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/>
            <a:stretch>
              <a:fillRect/>
            </a:stretch>
          </p:blipFill>
          <p:spPr bwMode="auto">
            <a:xfrm>
              <a:off x="222006" y="2951337"/>
              <a:ext cx="3792460" cy="2426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406362" y="4943364"/>
              <a:ext cx="1335060" cy="4618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282828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/>
                <a:t>NOT LARP</a:t>
              </a:r>
            </a:p>
            <a:p>
              <a:pPr>
                <a:defRPr/>
              </a:pPr>
              <a:r>
                <a:rPr lang="en-US" sz="1200" dirty="0"/>
                <a:t>See. L. Cooley Talk</a:t>
              </a:r>
            </a:p>
          </p:txBody>
        </p:sp>
      </p:grpSp>
      <p:sp>
        <p:nvSpPr>
          <p:cNvPr id="112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6A3CB9D-0304-7045-9666-E1D9FFA514F6}" type="datetime1">
              <a:rPr lang="en-US" sz="900">
                <a:solidFill>
                  <a:srgbClr val="004C97"/>
                </a:solidFill>
                <a:latin typeface="Helvetica" charset="0"/>
                <a:cs typeface="Helvetica" charset="0"/>
              </a:rPr>
              <a:pPr eaLnBrk="1" hangingPunct="1"/>
              <a:t>2/12/15</a:t>
            </a:fld>
            <a:endParaRPr lang="en-US" sz="900">
              <a:solidFill>
                <a:srgbClr val="004C97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1272" name="Slide Number Placeholder 4"/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6DEE10E-295D-D64B-8299-C837175E93AD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7463"/>
            <a:ext cx="5969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8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8394"/>
            <a:ext cx="8686800" cy="641739"/>
          </a:xfrm>
        </p:spPr>
        <p:txBody>
          <a:bodyPr/>
          <a:lstStyle/>
          <a:p>
            <a:pPr lvl="1"/>
            <a:r>
              <a:rPr lang="en-US" sz="2000" dirty="0"/>
              <a:t>Implementing prioritized and optimized plan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Balanced </a:t>
            </a:r>
            <a:r>
              <a:rPr lang="en-US" dirty="0"/>
              <a:t>Distribution  of personnel in </a:t>
            </a:r>
            <a:r>
              <a:rPr lang="en-US" dirty="0" err="1"/>
              <a:t>srf</a:t>
            </a:r>
            <a:r>
              <a:rPr lang="en-US" dirty="0"/>
              <a:t> and magnet </a:t>
            </a:r>
            <a:r>
              <a:rPr lang="en-US" dirty="0" smtClean="0"/>
              <a:t>departments</a:t>
            </a:r>
          </a:p>
          <a:p>
            <a:pPr lvl="2"/>
            <a:r>
              <a:rPr lang="en-US" dirty="0" smtClean="0"/>
              <a:t>Supporting staff in T&amp;I department</a:t>
            </a:r>
            <a:endParaRPr lang="en-US" dirty="0"/>
          </a:p>
          <a:p>
            <a:pPr lvl="2"/>
            <a:r>
              <a:rPr lang="en-US" dirty="0"/>
              <a:t>Regular Department Head meetings  to </a:t>
            </a:r>
            <a:r>
              <a:rPr lang="en-US" dirty="0" smtClean="0"/>
              <a:t>review </a:t>
            </a:r>
            <a:r>
              <a:rPr lang="en-US" dirty="0"/>
              <a:t>the needs of the projects and the resources </a:t>
            </a:r>
            <a:r>
              <a:rPr lang="en-US" dirty="0" smtClean="0"/>
              <a:t>supplied by Division</a:t>
            </a:r>
            <a:endParaRPr lang="en-US" dirty="0"/>
          </a:p>
          <a:p>
            <a:pPr lvl="2"/>
            <a:r>
              <a:rPr lang="en-US" dirty="0" smtClean="0"/>
              <a:t>Rebalance </a:t>
            </a:r>
            <a:r>
              <a:rPr lang="en-US" dirty="0"/>
              <a:t>as </a:t>
            </a:r>
            <a:r>
              <a:rPr lang="en-US" dirty="0" smtClean="0"/>
              <a:t>needed</a:t>
            </a:r>
          </a:p>
          <a:p>
            <a:pPr lvl="2"/>
            <a:r>
              <a:rPr lang="en-US" dirty="0" smtClean="0"/>
              <a:t>Augment engineering, technical and </a:t>
            </a:r>
            <a:r>
              <a:rPr lang="en-US" dirty="0" err="1" smtClean="0"/>
              <a:t>srf</a:t>
            </a:r>
            <a:r>
              <a:rPr lang="en-US" dirty="0" smtClean="0"/>
              <a:t> expertise as needed</a:t>
            </a:r>
            <a:endParaRPr lang="en-US" dirty="0"/>
          </a:p>
          <a:p>
            <a:pPr lvl="2"/>
            <a:r>
              <a:rPr lang="en-US" dirty="0"/>
              <a:t>Managing the resources according the lab’s priorities</a:t>
            </a:r>
          </a:p>
          <a:p>
            <a:pPr lvl="3"/>
            <a:r>
              <a:rPr lang="en-US" dirty="0"/>
              <a:t>LCLS-II, PIP-II and Mu2e are highest in priority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1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and implementing a safe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meetings with chief safety officer of the division</a:t>
            </a:r>
          </a:p>
          <a:p>
            <a:r>
              <a:rPr lang="en-US" dirty="0" smtClean="0"/>
              <a:t>Each Department conducts a self review for the Division Head in rotation</a:t>
            </a:r>
          </a:p>
          <a:p>
            <a:r>
              <a:rPr lang="en-US" dirty="0" smtClean="0"/>
              <a:t>Safety officer keeps track of safety training </a:t>
            </a:r>
          </a:p>
          <a:p>
            <a:pPr lvl="1"/>
            <a:r>
              <a:rPr lang="en-US" dirty="0" smtClean="0"/>
              <a:t>always above 97%</a:t>
            </a:r>
          </a:p>
          <a:p>
            <a:pPr lvl="1"/>
            <a:r>
              <a:rPr lang="en-US" dirty="0" smtClean="0"/>
              <a:t>Regular notices sent out when anyone falls behind</a:t>
            </a:r>
          </a:p>
          <a:p>
            <a:r>
              <a:rPr lang="en-US" dirty="0" smtClean="0"/>
              <a:t>Division wide safety meeting held once per year</a:t>
            </a:r>
          </a:p>
          <a:p>
            <a:r>
              <a:rPr lang="en-US" dirty="0"/>
              <a:t>Travelers ensure quality and safety in fabrication</a:t>
            </a:r>
          </a:p>
          <a:p>
            <a:r>
              <a:rPr lang="en-US" dirty="0"/>
              <a:t>Operational Readiness Clearance reviews of any new or modified equipment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01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effectiveness of the development and oversight of</a:t>
            </a:r>
            <a:br>
              <a:rPr lang="en-US" dirty="0"/>
            </a:b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per week meetings between Division Head and  Department Heads and their deputies</a:t>
            </a:r>
          </a:p>
          <a:p>
            <a:r>
              <a:rPr lang="en-US" dirty="0" smtClean="0"/>
              <a:t>Regular reviews of LCLS-II project activities organized by SLAC</a:t>
            </a:r>
          </a:p>
          <a:p>
            <a:pPr marL="342900" lvl="2" indent="-342900"/>
            <a:r>
              <a:rPr lang="en-US" sz="2400" dirty="0" smtClean="0"/>
              <a:t>AAC review just completed</a:t>
            </a:r>
          </a:p>
          <a:p>
            <a:pPr marL="342900" lvl="2" indent="-342900"/>
            <a:r>
              <a:rPr lang="en-US" sz="2400" dirty="0" smtClean="0"/>
              <a:t>Mu2e </a:t>
            </a:r>
            <a:r>
              <a:rPr lang="en-US" sz="2400" dirty="0"/>
              <a:t>TS solenoid module procurement passed CD3b review this </a:t>
            </a:r>
            <a:r>
              <a:rPr lang="en-US" sz="2400" dirty="0" smtClean="0"/>
              <a:t>month</a:t>
            </a:r>
          </a:p>
          <a:p>
            <a:r>
              <a:rPr lang="en-US" dirty="0" smtClean="0"/>
              <a:t>PIP-II MAC  to be held in…March 9 – 11, 2015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48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204788" y="403225"/>
            <a:ext cx="83264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Development </a:t>
            </a:r>
            <a:r>
              <a:rPr lang="en-US" dirty="0">
                <a:latin typeface="Helvetica" charset="0"/>
              </a:rPr>
              <a:t>&amp; Oversight of Projects LARP Example</a:t>
            </a:r>
            <a:br>
              <a:rPr lang="en-US" dirty="0">
                <a:latin typeface="Helvetica" charset="0"/>
              </a:rPr>
            </a:br>
            <a:endParaRPr lang="en-US" dirty="0">
              <a:latin typeface="Helvetica" charset="0"/>
            </a:endParaRP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b="12383"/>
          <a:stretch>
            <a:fillRect/>
          </a:stretch>
        </p:blipFill>
        <p:spPr bwMode="auto">
          <a:xfrm>
            <a:off x="5173663" y="3046413"/>
            <a:ext cx="3863975" cy="228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52964D1-78D9-5A4E-BDC2-DE88FC189401}" type="datetime1">
              <a:rPr lang="en-US" sz="900">
                <a:solidFill>
                  <a:srgbClr val="004C97"/>
                </a:solidFill>
                <a:latin typeface="Helvetica" charset="0"/>
                <a:cs typeface="Helvetica" charset="0"/>
              </a:rPr>
              <a:pPr eaLnBrk="1" hangingPunct="1"/>
              <a:t>2/12/15</a:t>
            </a:fld>
            <a:endParaRPr lang="en-US" sz="900">
              <a:solidFill>
                <a:srgbClr val="004C97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2293" name="Slide Number Placeholder 4"/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62E1EBD-9CD7-C840-83DE-1EC506DF18F2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7463"/>
            <a:ext cx="5969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149350"/>
            <a:ext cx="4795837" cy="3794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404040"/>
                </a:solidFill>
              </a:rPr>
              <a:t>Project is “Scope, Cost &amp; Schedule”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404040"/>
                </a:solidFill>
              </a:rPr>
              <a:t>Scope</a:t>
            </a:r>
          </a:p>
          <a:p>
            <a:pPr lvl="2">
              <a:defRPr/>
            </a:pPr>
            <a:r>
              <a:rPr lang="en-US" sz="1600" dirty="0">
                <a:solidFill>
                  <a:srgbClr val="404040"/>
                </a:solidFill>
              </a:rPr>
              <a:t>Draft MQXFA Functional Requirements Specification</a:t>
            </a:r>
          </a:p>
          <a:p>
            <a:pPr lvl="2">
              <a:defRPr/>
            </a:pPr>
            <a:r>
              <a:rPr lang="en-US" sz="1600" dirty="0">
                <a:solidFill>
                  <a:srgbClr val="404040"/>
                </a:solidFill>
              </a:rPr>
              <a:t>Draft Work Breakdown Structure (WBS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404040"/>
                </a:solidFill>
              </a:rPr>
              <a:t>Cost</a:t>
            </a:r>
          </a:p>
          <a:p>
            <a:pPr lvl="2">
              <a:defRPr/>
            </a:pPr>
            <a:r>
              <a:rPr lang="en-US" sz="1600" dirty="0">
                <a:solidFill>
                  <a:srgbClr val="404040"/>
                </a:solidFill>
              </a:rPr>
              <a:t>Bottoms-up Cost Model based on standard activity Basis of Estimate Templates (BOEs) developed by US-</a:t>
            </a:r>
            <a:r>
              <a:rPr lang="en-US" sz="1600" dirty="0" err="1">
                <a:solidFill>
                  <a:srgbClr val="404040"/>
                </a:solidFill>
              </a:rPr>
              <a:t>HiLUmi</a:t>
            </a:r>
            <a:endParaRPr lang="en-US" sz="1600" dirty="0">
              <a:solidFill>
                <a:srgbClr val="404040"/>
              </a:solidFill>
            </a:endParaRPr>
          </a:p>
          <a:p>
            <a:pPr lvl="2">
              <a:defRPr/>
            </a:pPr>
            <a:r>
              <a:rPr lang="en-US" sz="1600" dirty="0" smtClean="0">
                <a:solidFill>
                  <a:srgbClr val="404040"/>
                </a:solidFill>
              </a:rPr>
              <a:t>Cost </a:t>
            </a:r>
            <a:r>
              <a:rPr lang="en-US" sz="1600" dirty="0">
                <a:solidFill>
                  <a:srgbClr val="404040"/>
                </a:solidFill>
              </a:rPr>
              <a:t>Model includes FNAL, BNL, LBNL, and SLAC labor rates and M&amp;S Overhead; uncertainty contingency; and </a:t>
            </a:r>
            <a:r>
              <a:rPr lang="en-US" sz="1600" dirty="0" smtClean="0">
                <a:solidFill>
                  <a:srgbClr val="404040"/>
                </a:solidFill>
              </a:rPr>
              <a:t>escalation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7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" y="395013"/>
            <a:ext cx="8686800" cy="641739"/>
          </a:xfrm>
        </p:spPr>
        <p:txBody>
          <a:bodyPr/>
          <a:lstStyle/>
          <a:p>
            <a:pPr lvl="1"/>
            <a:r>
              <a:rPr lang="en-US" sz="2400" dirty="0"/>
              <a:t>Integration of universities and other national labs in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527233"/>
            <a:ext cx="8672513" cy="4987867"/>
          </a:xfrm>
        </p:spPr>
        <p:txBody>
          <a:bodyPr/>
          <a:lstStyle/>
          <a:p>
            <a:pPr lvl="2"/>
            <a:r>
              <a:rPr lang="en-US" dirty="0" smtClean="0"/>
              <a:t>LARP</a:t>
            </a:r>
          </a:p>
          <a:p>
            <a:pPr marL="1371600" lvl="3" indent="0">
              <a:buNone/>
            </a:pPr>
            <a:r>
              <a:rPr lang="en-US" dirty="0" smtClean="0"/>
              <a:t>– </a:t>
            </a:r>
            <a:r>
              <a:rPr lang="en-US" dirty="0" err="1"/>
              <a:t>Fermilab</a:t>
            </a:r>
            <a:r>
              <a:rPr lang="en-US" dirty="0"/>
              <a:t>, BNL, LBNL, as well as SLAC</a:t>
            </a:r>
          </a:p>
          <a:p>
            <a:pPr lvl="2"/>
            <a:r>
              <a:rPr lang="en-US" dirty="0"/>
              <a:t>OHEP Conductor Development </a:t>
            </a:r>
            <a:r>
              <a:rPr lang="en-US" dirty="0" smtClean="0"/>
              <a:t>Program</a:t>
            </a:r>
          </a:p>
          <a:p>
            <a:pPr lvl="2"/>
            <a:r>
              <a:rPr lang="en-US" dirty="0" smtClean="0"/>
              <a:t> 	</a:t>
            </a:r>
            <a:r>
              <a:rPr lang="en-US" dirty="0" err="1" smtClean="0"/>
              <a:t>Fermilab</a:t>
            </a:r>
            <a:r>
              <a:rPr lang="en-US" dirty="0"/>
              <a:t>, LBNL, BNL, FSU, TAMU</a:t>
            </a:r>
          </a:p>
          <a:p>
            <a:pPr lvl="3"/>
            <a:r>
              <a:rPr lang="en-US" dirty="0"/>
              <a:t>Bi-2212 Strand and Cable Collaboration – </a:t>
            </a:r>
            <a:r>
              <a:rPr lang="en-US" dirty="0" err="1"/>
              <a:t>Fermilab</a:t>
            </a:r>
            <a:r>
              <a:rPr lang="en-US" dirty="0"/>
              <a:t>, NHMFL, LBNL, </a:t>
            </a:r>
            <a:r>
              <a:rPr lang="en-US" dirty="0" smtClean="0"/>
              <a:t>BNL</a:t>
            </a:r>
          </a:p>
          <a:p>
            <a:r>
              <a:rPr lang="en-US" dirty="0"/>
              <a:t>LCLS-II High Q collaboration involves </a:t>
            </a:r>
            <a:r>
              <a:rPr lang="en-US" dirty="0" err="1"/>
              <a:t>Jlab</a:t>
            </a:r>
            <a:r>
              <a:rPr lang="en-US" dirty="0" err="1" smtClean="0"/>
              <a:t>,ANL</a:t>
            </a:r>
            <a:r>
              <a:rPr lang="en-US" dirty="0" smtClean="0"/>
              <a:t>,  </a:t>
            </a:r>
            <a:r>
              <a:rPr lang="en-US" dirty="0"/>
              <a:t>Cornell and </a:t>
            </a:r>
            <a:r>
              <a:rPr lang="en-US" dirty="0" smtClean="0"/>
              <a:t>SLAC</a:t>
            </a:r>
            <a:endParaRPr lang="en-US" dirty="0"/>
          </a:p>
          <a:p>
            <a:pPr lvl="2"/>
            <a:r>
              <a:rPr lang="en-US" dirty="0"/>
              <a:t>Various graduate students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 of Scientific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24513"/>
            <a:ext cx="8672513" cy="4987867"/>
          </a:xfrm>
        </p:spPr>
        <p:txBody>
          <a:bodyPr/>
          <a:lstStyle/>
          <a:p>
            <a:r>
              <a:rPr lang="en-US" dirty="0"/>
              <a:t>The leadership, creativity, and productivity of the lab’s</a:t>
            </a:r>
            <a:br>
              <a:rPr lang="en-US" dirty="0"/>
            </a:br>
            <a:r>
              <a:rPr lang="en-US" dirty="0"/>
              <a:t>scientific and technical </a:t>
            </a:r>
            <a:r>
              <a:rPr lang="en-US" dirty="0" smtClean="0"/>
              <a:t>staff</a:t>
            </a:r>
          </a:p>
          <a:p>
            <a:pPr lvl="1"/>
            <a:r>
              <a:rPr lang="en-US" sz="2400" dirty="0" smtClean="0"/>
              <a:t>Career grants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Alex </a:t>
            </a:r>
            <a:r>
              <a:rPr lang="en-US" dirty="0" err="1"/>
              <a:t>Romanenko</a:t>
            </a:r>
            <a:r>
              <a:rPr lang="en-US" dirty="0"/>
              <a:t> (SRF), Anna </a:t>
            </a:r>
            <a:r>
              <a:rPr lang="en-US" dirty="0" err="1"/>
              <a:t>Grasselino</a:t>
            </a:r>
            <a:r>
              <a:rPr lang="en-US" dirty="0"/>
              <a:t> (SRF), </a:t>
            </a:r>
            <a:r>
              <a:rPr lang="en-US" dirty="0" err="1"/>
              <a:t>Tingmeng</a:t>
            </a:r>
            <a:r>
              <a:rPr lang="en-US" dirty="0"/>
              <a:t> </a:t>
            </a:r>
            <a:r>
              <a:rPr lang="en-US" dirty="0" err="1"/>
              <a:t>Shen</a:t>
            </a:r>
            <a:r>
              <a:rPr lang="en-US" dirty="0"/>
              <a:t> (magnets)</a:t>
            </a:r>
          </a:p>
          <a:p>
            <a:pPr lvl="1"/>
            <a:r>
              <a:rPr lang="en-US" sz="2400" dirty="0"/>
              <a:t>People’s fellowship </a:t>
            </a:r>
            <a:endParaRPr lang="en-US" sz="2400" dirty="0" smtClean="0"/>
          </a:p>
          <a:p>
            <a:pPr lvl="2"/>
            <a:r>
              <a:rPr lang="en-US" dirty="0" err="1" smtClean="0"/>
              <a:t>Romanenko</a:t>
            </a:r>
            <a:r>
              <a:rPr lang="en-US" dirty="0"/>
              <a:t>, </a:t>
            </a:r>
            <a:r>
              <a:rPr lang="en-US" dirty="0" err="1" smtClean="0"/>
              <a:t>Grasselino</a:t>
            </a:r>
            <a:endParaRPr lang="en-US" dirty="0" smtClean="0"/>
          </a:p>
          <a:p>
            <a:pPr marL="342900" lvl="2" indent="-342900"/>
            <a:r>
              <a:rPr lang="en-US" dirty="0"/>
              <a:t>Key scientific and engineering staff serve on program committees for IPAC, SRF</a:t>
            </a:r>
          </a:p>
          <a:p>
            <a:r>
              <a:rPr lang="en-US" sz="2000" dirty="0" smtClean="0"/>
              <a:t>Results </a:t>
            </a:r>
            <a:r>
              <a:rPr lang="en-US" sz="2000" dirty="0"/>
              <a:t>reported at standard accelerator and accelerator </a:t>
            </a:r>
            <a:r>
              <a:rPr lang="en-US" sz="2000" dirty="0" smtClean="0"/>
              <a:t>technology, SRF </a:t>
            </a:r>
            <a:r>
              <a:rPr lang="en-US" sz="2000" dirty="0"/>
              <a:t>conferences</a:t>
            </a:r>
          </a:p>
          <a:p>
            <a:r>
              <a:rPr lang="en-US" sz="2000" dirty="0" smtClean="0"/>
              <a:t>Papers published: More than 180 </a:t>
            </a:r>
            <a:r>
              <a:rPr lang="en-US" sz="2000" dirty="0"/>
              <a:t>Peer-Reviewed </a:t>
            </a:r>
            <a:r>
              <a:rPr lang="en-US" sz="2000" dirty="0" smtClean="0"/>
              <a:t>Publications in </a:t>
            </a:r>
            <a:r>
              <a:rPr lang="en-US" sz="2000" dirty="0"/>
              <a:t>Accelerator Science and Technology since </a:t>
            </a:r>
            <a:r>
              <a:rPr lang="en-US" sz="2000" dirty="0" smtClean="0"/>
              <a:t>2009 </a:t>
            </a:r>
            <a:endParaRPr lang="en-US" sz="2000" dirty="0"/>
          </a:p>
          <a:p>
            <a:pPr lvl="1"/>
            <a:r>
              <a:rPr lang="en-US" sz="2000" dirty="0"/>
              <a:t>Plenary talks at conferences (AAS)</a:t>
            </a:r>
          </a:p>
          <a:p>
            <a:pPr marL="342900" lvl="2" indent="-342900"/>
            <a:endParaRPr lang="en-US" sz="18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53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FNAL’s conductor development program is an essential contributor to a larger</a:t>
            </a:r>
            <a:r>
              <a:rPr lang="en-US" dirty="0"/>
              <a:t> </a:t>
            </a:r>
            <a:r>
              <a:rPr lang="en-US" dirty="0" smtClean="0"/>
              <a:t>national effort for circular colliders</a:t>
            </a:r>
            <a:endParaRPr lang="en-US" strike="sngStrike" dirty="0"/>
          </a:p>
        </p:txBody>
      </p:sp>
      <p:pic>
        <p:nvPicPr>
          <p:cNvPr id="4" name="Picture 3" descr="Screen shot 2011-12-05 at 10.14.00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" y="1013471"/>
            <a:ext cx="8765690" cy="5250138"/>
          </a:xfrm>
          <a:prstGeom prst="rect">
            <a:avLst/>
          </a:prstGeom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25910" y="863354"/>
            <a:ext cx="81337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D. </a:t>
            </a:r>
            <a:r>
              <a:rPr lang="en-US" sz="1800" dirty="0" err="1" smtClean="0">
                <a:solidFill>
                  <a:schemeClr val="bg1"/>
                </a:solidFill>
              </a:rPr>
              <a:t>Larbalestier</a:t>
            </a:r>
            <a:r>
              <a:rPr lang="en-US" sz="1800" dirty="0" smtClean="0">
                <a:solidFill>
                  <a:schemeClr val="bg1"/>
                </a:solidFill>
              </a:rPr>
              <a:t> to P5, Data courtesy </a:t>
            </a:r>
            <a:r>
              <a:rPr lang="en-US" sz="1800" dirty="0">
                <a:solidFill>
                  <a:schemeClr val="bg1"/>
                </a:solidFill>
              </a:rPr>
              <a:t>of </a:t>
            </a:r>
            <a:r>
              <a:rPr lang="en-US" sz="1800" dirty="0" smtClean="0">
                <a:solidFill>
                  <a:schemeClr val="bg1"/>
                </a:solidFill>
              </a:rPr>
              <a:t>J. Parrell (Oxford Superconductor, Carteret, NJ)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0417" y="2332536"/>
            <a:ext cx="1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US-CDP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61566" y="3409652"/>
            <a:ext cx="1766425" cy="1755249"/>
            <a:chOff x="2861566" y="3409652"/>
            <a:chExt cx="1766425" cy="1755249"/>
          </a:xfrm>
        </p:grpSpPr>
        <p:pic>
          <p:nvPicPr>
            <p:cNvPr id="10" name="Picture 9" descr="hitachi nb3sn unreacted - peter le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566" y="4246555"/>
              <a:ext cx="918346" cy="918346"/>
            </a:xfrm>
            <a:prstGeom prst="rect">
              <a:avLst/>
            </a:prstGeom>
          </p:spPr>
        </p:pic>
        <p:pic>
          <p:nvPicPr>
            <p:cNvPr id="6" name="Picture 5" descr="ost nb3sn unreacted - peter le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112200"/>
              <a:ext cx="920087" cy="9127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10762" y="3409652"/>
              <a:ext cx="8162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ITER </a:t>
              </a:r>
              <a:r>
                <a:rPr lang="en-US" sz="2000" dirty="0" smtClean="0">
                  <a:solidFill>
                    <a:srgbClr val="FF0000"/>
                  </a:solidFill>
                </a:rPr>
                <a:t>wires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5342" y="2002318"/>
            <a:ext cx="1376243" cy="2276599"/>
            <a:chOff x="6395342" y="2002318"/>
            <a:chExt cx="1376243" cy="22765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74" r="16342"/>
            <a:stretch/>
          </p:blipFill>
          <p:spPr bwMode="auto">
            <a:xfrm>
              <a:off x="6848717" y="2002318"/>
              <a:ext cx="922868" cy="93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Round Sub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95" r="16168"/>
            <a:stretch/>
          </p:blipFill>
          <p:spPr>
            <a:xfrm>
              <a:off x="6395342" y="2630756"/>
              <a:ext cx="906750" cy="93104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95342" y="3632586"/>
              <a:ext cx="1099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HL-LHC wires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2/12/2015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 Cooley  |  Conductor Development</a:t>
            </a:r>
            <a:endParaRPr lang="en-US" b="1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FD6E-33CC-4734-8C53-B0D85A5CEF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400" dirty="0"/>
              <a:t>Giorgio </a:t>
            </a:r>
            <a:r>
              <a:rPr lang="en-US" sz="2400" dirty="0" err="1"/>
              <a:t>Apollinari</a:t>
            </a:r>
            <a:r>
              <a:rPr lang="en-US" sz="2400" dirty="0"/>
              <a:t> is national Director of </a:t>
            </a:r>
            <a:r>
              <a:rPr lang="en-US" sz="2400" dirty="0" smtClean="0"/>
              <a:t>LARP</a:t>
            </a:r>
            <a:endParaRPr lang="en-US" sz="2400" dirty="0"/>
          </a:p>
          <a:p>
            <a:pPr marL="800100" lvl="3" indent="-342900"/>
            <a:r>
              <a:rPr lang="en-US" sz="2200" dirty="0" smtClean="0"/>
              <a:t>coordinating </a:t>
            </a:r>
            <a:r>
              <a:rPr lang="en-US" sz="2200" dirty="0"/>
              <a:t>all US R&amp;D on the LHC</a:t>
            </a:r>
          </a:p>
          <a:p>
            <a:r>
              <a:rPr lang="en-US" dirty="0"/>
              <a:t>Division Head </a:t>
            </a:r>
            <a:r>
              <a:rPr lang="en-US" dirty="0" smtClean="0"/>
              <a:t>elected new </a:t>
            </a:r>
            <a:r>
              <a:rPr lang="en-US" dirty="0"/>
              <a:t>Chair of </a:t>
            </a:r>
            <a:r>
              <a:rPr lang="en-US" dirty="0" err="1"/>
              <a:t>TeslaTechnologyCollaboration</a:t>
            </a:r>
            <a:endParaRPr lang="en-US" dirty="0"/>
          </a:p>
          <a:p>
            <a:r>
              <a:rPr lang="en-US" dirty="0"/>
              <a:t>Division Head awarded 2015 Wilson Prize for Accelerators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97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0A4EDCD-CA31-8844-8B3C-C927BDF2669C}" type="datetime1">
              <a:rPr lang="en-US" sz="900">
                <a:solidFill>
                  <a:srgbClr val="004C97"/>
                </a:solidFill>
                <a:latin typeface="Helvetica" charset="0"/>
                <a:cs typeface="Helvetica" charset="0"/>
              </a:rPr>
              <a:pPr eaLnBrk="1" hangingPunct="1"/>
              <a:t>2/12/15</a:t>
            </a:fld>
            <a:endParaRPr lang="en-US" sz="900">
              <a:solidFill>
                <a:srgbClr val="004C97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5962D5B-4655-7444-AD20-99281FDB5FC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31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228600" y="246701"/>
            <a:ext cx="83264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elvetica" charset="0"/>
              </a:rPr>
              <a:t>Nurturing </a:t>
            </a:r>
            <a:r>
              <a:rPr lang="en-US" sz="2800" dirty="0">
                <a:latin typeface="Helvetica" charset="0"/>
              </a:rPr>
              <a:t>of Scientific </a:t>
            </a:r>
            <a:r>
              <a:rPr lang="en-US" sz="2800" dirty="0" smtClean="0">
                <a:latin typeface="Helvetica" charset="0"/>
              </a:rPr>
              <a:t>Staff: Example LARP</a:t>
            </a:r>
            <a:endParaRPr lang="en-US" sz="2800" dirty="0">
              <a:latin typeface="Helvetica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7463"/>
            <a:ext cx="5969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5-02-11 at 8.35.0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00" y="1130300"/>
            <a:ext cx="8408988" cy="10445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769938" y="1925638"/>
            <a:ext cx="3933825" cy="82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82838"/>
            <a:ext cx="8229600" cy="381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001843"/>
                </a:solidFill>
                <a:latin typeface="Helvetica" charset="0"/>
              </a:rPr>
              <a:t>Commitment to maintain Toohig Fellow program in LARP and US-HiLumi to facilitate the involvement of PostDocs in the US to work at the leading Energy Frontier Machine for the next ~2 decades.</a:t>
            </a:r>
            <a:endParaRPr lang="en-US">
              <a:solidFill>
                <a:srgbClr val="001843"/>
              </a:solidFill>
              <a:latin typeface="Helvetica" charset="0"/>
            </a:endParaRPr>
          </a:p>
          <a:p>
            <a:r>
              <a:rPr lang="en-US" sz="2000">
                <a:solidFill>
                  <a:srgbClr val="001843"/>
                </a:solidFill>
                <a:latin typeface="Helvetica" charset="0"/>
              </a:rPr>
              <a:t>New Toohig Fellow:</a:t>
            </a:r>
          </a:p>
          <a:p>
            <a:pPr lvl="1"/>
            <a:r>
              <a:rPr lang="en-US" sz="1800">
                <a:solidFill>
                  <a:srgbClr val="001843"/>
                </a:solidFill>
                <a:latin typeface="Helvetica" charset="0"/>
              </a:rPr>
              <a:t>Trey Holick (U. Texas A&amp;M) selected to spend his fellowship at FNAL to work on QA/QC of Coils and Magnets</a:t>
            </a:r>
          </a:p>
          <a:p>
            <a:r>
              <a:rPr lang="en-US" sz="2000">
                <a:solidFill>
                  <a:srgbClr val="001843"/>
                </a:solidFill>
                <a:latin typeface="Helvetica" charset="0"/>
              </a:rPr>
              <a:t>Other Toohig Fellows in LARP:</a:t>
            </a:r>
          </a:p>
          <a:p>
            <a:pPr lvl="1"/>
            <a:r>
              <a:rPr lang="en-US">
                <a:solidFill>
                  <a:srgbClr val="001843"/>
                </a:solidFill>
                <a:latin typeface="Helvetica" charset="0"/>
              </a:rPr>
              <a:t>I. Pong: QA/QC on SC Strand/Cables</a:t>
            </a:r>
          </a:p>
          <a:p>
            <a:pPr lvl="1"/>
            <a:r>
              <a:rPr lang="en-US">
                <a:solidFill>
                  <a:srgbClr val="001843"/>
                </a:solidFill>
                <a:latin typeface="Helvetica" charset="0"/>
              </a:rPr>
              <a:t>S. Verdu: CC Construction and Testing</a:t>
            </a:r>
          </a:p>
          <a:p>
            <a:pPr lvl="1"/>
            <a:endParaRPr lang="en-US">
              <a:solidFill>
                <a:srgbClr val="001843"/>
              </a:solidFill>
              <a:latin typeface="Helvetica" charset="0"/>
            </a:endParaRPr>
          </a:p>
          <a:p>
            <a:pPr lvl="1"/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3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2B8C-89B4-4259-941E-4D4B3E55D6AF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transition plan as LCLS-II production winds down to PIP-II  production.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r>
              <a:rPr lang="en-US" sz="2000" dirty="0"/>
              <a:t>LCLS II should complete designs by the end of FY16 (hopefully). </a:t>
            </a:r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/>
              <a:t>that time design engineering is only needed as a percentage of current numbers in order to follow through on production related engineering issues and testing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Therefore the design team could focus full attention on PIP II issues.</a:t>
            </a:r>
          </a:p>
          <a:p>
            <a:r>
              <a:rPr lang="en-US" sz="2000" dirty="0" smtClean="0"/>
              <a:t>LCLS </a:t>
            </a:r>
            <a:r>
              <a:rPr lang="en-US" sz="2000" dirty="0"/>
              <a:t>II </a:t>
            </a:r>
            <a:r>
              <a:rPr lang="en-US" sz="2000" dirty="0" err="1"/>
              <a:t>cryomodule</a:t>
            </a:r>
            <a:r>
              <a:rPr lang="en-US" sz="2000" dirty="0"/>
              <a:t> assembly </a:t>
            </a:r>
            <a:r>
              <a:rPr lang="en-US" sz="2000" dirty="0" smtClean="0"/>
              <a:t>completes </a:t>
            </a:r>
            <a:r>
              <a:rPr lang="en-US" sz="2000" dirty="0"/>
              <a:t>in May 2018 and from that point on there will be facilities and a highly trained staff to work on PIP II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PIP-II prototyping work will continue in R&amp;D mode through LCLS-II production</a:t>
            </a:r>
          </a:p>
          <a:p>
            <a:r>
              <a:rPr lang="en-US" sz="2000" dirty="0" smtClean="0"/>
              <a:t>CMTS1 testing for LCLS-II CM </a:t>
            </a:r>
            <a:r>
              <a:rPr lang="en-US" sz="2000" dirty="0"/>
              <a:t>will continue into until the end of FY18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CMTS1 </a:t>
            </a:r>
            <a:r>
              <a:rPr lang="en-US" sz="2000" dirty="0"/>
              <a:t>can transition from LCLS II configuration to PIP II </a:t>
            </a:r>
            <a:r>
              <a:rPr lang="en-US" sz="2000" dirty="0" smtClean="0"/>
              <a:t>configuration.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9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being done to eliminate the pinch points? </a:t>
            </a:r>
          </a:p>
          <a:p>
            <a:pPr marL="800100" lvl="1" indent="-342900"/>
            <a:r>
              <a:rPr lang="en-US" dirty="0" smtClean="0"/>
              <a:t>Preparing </a:t>
            </a:r>
            <a:r>
              <a:rPr lang="en-US" dirty="0"/>
              <a:t>parallel space for Clean Room String Assembly and </a:t>
            </a:r>
            <a:r>
              <a:rPr lang="en-US" dirty="0" err="1"/>
              <a:t>Cryomodule</a:t>
            </a:r>
            <a:r>
              <a:rPr lang="en-US" dirty="0"/>
              <a:t> Assembly</a:t>
            </a:r>
          </a:p>
          <a:p>
            <a:pPr marL="800100" lvl="1" indent="-342900"/>
            <a:r>
              <a:rPr lang="en-US" dirty="0" smtClean="0"/>
              <a:t>Procure </a:t>
            </a:r>
            <a:r>
              <a:rPr lang="en-US" dirty="0"/>
              <a:t>soft walled portable Clean Room </a:t>
            </a:r>
          </a:p>
          <a:p>
            <a:pPr marL="800100" lvl="1" indent="-342900"/>
            <a:r>
              <a:rPr lang="en-US" dirty="0"/>
              <a:t>Increase labor force</a:t>
            </a:r>
          </a:p>
          <a:p>
            <a:pPr marL="1033463" lvl="2" indent="-342900"/>
            <a:r>
              <a:rPr lang="en-US" dirty="0"/>
              <a:t>Change model for assembly of SSR1 CM (use Eng./Sci. more)</a:t>
            </a:r>
          </a:p>
          <a:p>
            <a:pPr marL="1033463" lvl="2" indent="-342900"/>
            <a:r>
              <a:rPr lang="en-US" dirty="0"/>
              <a:t>Help from ANL colleagues</a:t>
            </a:r>
          </a:p>
          <a:p>
            <a:pPr marL="1033463" lvl="2" indent="-342900"/>
            <a:r>
              <a:rPr lang="en-US" dirty="0"/>
              <a:t>Temporary/contract workers</a:t>
            </a:r>
          </a:p>
          <a:p>
            <a:pPr marL="1033463" lvl="2" indent="-342900"/>
            <a:r>
              <a:rPr lang="en-US" dirty="0"/>
              <a:t>Loans from other Divisions</a:t>
            </a:r>
          </a:p>
          <a:p>
            <a:pPr marL="1033463" lvl="2" indent="-342900"/>
            <a:r>
              <a:rPr lang="en-US" dirty="0"/>
              <a:t>Selective permanent hires with broadband SRF expertise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2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447800"/>
            <a:ext cx="88646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9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 plans to get international and more national lab involvement in LCLS-II.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LCLS </a:t>
            </a:r>
            <a:r>
              <a:rPr lang="en-US" dirty="0"/>
              <a:t>II will </a:t>
            </a:r>
            <a:r>
              <a:rPr lang="en-US" dirty="0" smtClean="0"/>
              <a:t>bring </a:t>
            </a:r>
            <a:r>
              <a:rPr lang="en-US" dirty="0"/>
              <a:t>together </a:t>
            </a:r>
            <a:r>
              <a:rPr lang="en-US" dirty="0" smtClean="0"/>
              <a:t>a </a:t>
            </a:r>
            <a:r>
              <a:rPr lang="en-US" dirty="0"/>
              <a:t>strong national lab SRF collaboration particularly between </a:t>
            </a:r>
            <a:r>
              <a:rPr lang="en-US" dirty="0" smtClean="0"/>
              <a:t>FNAL, </a:t>
            </a:r>
            <a:r>
              <a:rPr lang="en-US" dirty="0" err="1" smtClean="0"/>
              <a:t>Jlab</a:t>
            </a:r>
            <a:r>
              <a:rPr lang="en-US" dirty="0" smtClean="0"/>
              <a:t> ANL and Cornell.</a:t>
            </a:r>
          </a:p>
          <a:p>
            <a:r>
              <a:rPr lang="en-US" dirty="0" smtClean="0"/>
              <a:t>This </a:t>
            </a:r>
            <a:r>
              <a:rPr lang="en-US" dirty="0"/>
              <a:t>collaboration </a:t>
            </a:r>
            <a:r>
              <a:rPr lang="en-US" dirty="0" smtClean="0"/>
              <a:t>will face </a:t>
            </a:r>
            <a:r>
              <a:rPr lang="en-US" dirty="0"/>
              <a:t>and </a:t>
            </a:r>
            <a:r>
              <a:rPr lang="en-US" dirty="0" smtClean="0"/>
              <a:t>solve </a:t>
            </a:r>
            <a:r>
              <a:rPr lang="en-US" dirty="0"/>
              <a:t>most multi-location production issues and will </a:t>
            </a:r>
            <a:r>
              <a:rPr lang="en-US" dirty="0" smtClean="0"/>
              <a:t>demonstrate </a:t>
            </a:r>
            <a:r>
              <a:rPr lang="en-US" dirty="0"/>
              <a:t>how well national labs can work together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LCLS </a:t>
            </a:r>
            <a:r>
              <a:rPr lang="en-US" dirty="0"/>
              <a:t>II will </a:t>
            </a:r>
            <a:r>
              <a:rPr lang="en-US" dirty="0" smtClean="0"/>
              <a:t>be an opportunity to take </a:t>
            </a:r>
            <a:r>
              <a:rPr lang="en-US" dirty="0"/>
              <a:t>national lab collaboration within the SRF technology field to a new level and showcase the combined talent of the lab system.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II Summary Schedule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43393" y="645795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Rich Stanek | Accelerator Advisory Committee Review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089258"/>
            <a:ext cx="8810625" cy="50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3743" y="240975"/>
            <a:ext cx="12605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Galayda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7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01/29/15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TD Division Head Meeting on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9B2117-9F9F-7143-9723-4103C8BEA5E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3350"/>
            <a:ext cx="8778240" cy="659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816" y="2271035"/>
            <a:ext cx="4673089" cy="2260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9881" y="6140360"/>
            <a:ext cx="4163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Limited resources may delay 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233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7326 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 II international </a:t>
            </a:r>
            <a:r>
              <a:rPr lang="en-US" dirty="0"/>
              <a:t>agreements – </a:t>
            </a:r>
            <a:endParaRPr lang="en-US" dirty="0" smtClean="0"/>
          </a:p>
          <a:p>
            <a:r>
              <a:rPr lang="en-US" dirty="0" smtClean="0"/>
              <a:t>India </a:t>
            </a:r>
            <a:r>
              <a:rPr lang="en-US" dirty="0"/>
              <a:t>(IIFC) </a:t>
            </a:r>
            <a:r>
              <a:rPr lang="en-US" dirty="0" smtClean="0"/>
              <a:t>collaboration on Accelerator established</a:t>
            </a:r>
          </a:p>
          <a:p>
            <a:pPr lvl="1"/>
            <a:r>
              <a:rPr lang="en-US" dirty="0" smtClean="0"/>
              <a:t>Annex I signed by India and US</a:t>
            </a:r>
          </a:p>
          <a:p>
            <a:pPr lvl="1"/>
            <a:r>
              <a:rPr lang="en-US" dirty="0" smtClean="0"/>
              <a:t>India would like to gain expertise on all aspects</a:t>
            </a:r>
          </a:p>
          <a:p>
            <a:pPr lvl="1"/>
            <a:r>
              <a:rPr lang="en-US" dirty="0" smtClean="0"/>
              <a:t>Joint efforts on</a:t>
            </a:r>
          </a:p>
          <a:p>
            <a:pPr lvl="1"/>
            <a:r>
              <a:rPr lang="en-US" dirty="0" smtClean="0"/>
              <a:t>SSR1 and SSR 2 cavities</a:t>
            </a:r>
          </a:p>
          <a:p>
            <a:pPr lvl="1"/>
            <a:r>
              <a:rPr lang="en-US" dirty="0" smtClean="0"/>
              <a:t>SSR2 Cavities and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dirty="0" smtClean="0"/>
              <a:t>High Beta Cavities and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dirty="0" smtClean="0"/>
              <a:t>Refrigeration</a:t>
            </a:r>
          </a:p>
          <a:p>
            <a:pPr lvl="1"/>
            <a:r>
              <a:rPr lang="en-US" dirty="0" smtClean="0"/>
              <a:t>RF Power </a:t>
            </a:r>
          </a:p>
          <a:p>
            <a:pPr lvl="1"/>
            <a:r>
              <a:rPr lang="en-US" dirty="0" smtClean="0"/>
              <a:t>Major contribution to new test facilities for future </a:t>
            </a:r>
          </a:p>
          <a:p>
            <a:pPr lvl="1"/>
            <a:r>
              <a:rPr lang="en-US" dirty="0" smtClean="0"/>
              <a:t>VTS 2/3, HTS2, CMTS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7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ea typeface="ＭＳ Ｐゴシック" pitchFamily="34" charset="-128"/>
              </a:rPr>
              <a:t>Fermilab</a:t>
            </a:r>
            <a:r>
              <a:rPr lang="en-US" dirty="0" smtClean="0">
                <a:ea typeface="ＭＳ Ｐゴシック" pitchFamily="34" charset="-128"/>
              </a:rPr>
              <a:t> HFM R&amp;D Summary for Accelerator Class Magnets</a:t>
            </a: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  <a:ea typeface="ＭＳ Ｐゴシック" pitchFamily="34" charset="-128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685800"/>
            <a:ext cx="9067800" cy="2390763"/>
            <a:chOff x="76200" y="2057400"/>
            <a:chExt cx="9067800" cy="2543163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/>
            </p:nvPr>
          </p:nvGraphicFramePr>
          <p:xfrm>
            <a:off x="76200" y="2057400"/>
            <a:ext cx="9067800" cy="2543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" name="Straight Connector 9"/>
            <p:cNvCxnSpPr/>
            <p:nvPr/>
          </p:nvCxnSpPr>
          <p:spPr>
            <a:xfrm flipV="1">
              <a:off x="7467600" y="2961042"/>
              <a:ext cx="1395672" cy="10758"/>
            </a:xfrm>
            <a:prstGeom prst="line">
              <a:avLst/>
            </a:prstGeom>
            <a:ln w="6350" cmpd="sng">
              <a:solidFill>
                <a:srgbClr val="360CBE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191000" y="2961042"/>
              <a:ext cx="3429000" cy="10758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35152" y="4524144"/>
            <a:ext cx="7617415" cy="1566435"/>
            <a:chOff x="835152" y="4670786"/>
            <a:chExt cx="7617415" cy="1566435"/>
          </a:xfrm>
        </p:grpSpPr>
        <p:sp>
          <p:nvSpPr>
            <p:cNvPr id="31" name="TextBox 14"/>
            <p:cNvSpPr txBox="1">
              <a:spLocks noChangeArrowheads="1"/>
            </p:cNvSpPr>
            <p:nvPr/>
          </p:nvSpPr>
          <p:spPr bwMode="auto">
            <a:xfrm>
              <a:off x="3075340" y="4670786"/>
              <a:ext cx="29933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 smtClean="0">
                  <a:latin typeface="+mn-lt"/>
                </a:rPr>
                <a:t>Nb</a:t>
              </a:r>
              <a:r>
                <a:rPr lang="en-US" sz="2000" b="1" baseline="-25000" dirty="0" smtClean="0">
                  <a:latin typeface="+mn-lt"/>
                </a:rPr>
                <a:t>3</a:t>
              </a:r>
              <a:r>
                <a:rPr lang="en-US" sz="2000" b="1" dirty="0" smtClean="0">
                  <a:latin typeface="+mn-lt"/>
                </a:rPr>
                <a:t>Sn technology scale up</a:t>
              </a:r>
              <a:endParaRPr lang="en-US" sz="2000" b="1" dirty="0"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35152" y="5105400"/>
              <a:ext cx="7617415" cy="1131821"/>
              <a:chOff x="835152" y="5105400"/>
              <a:chExt cx="7617415" cy="1131821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33872" y="5105400"/>
                <a:ext cx="4118695" cy="1131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6" descr="Q:\HFM\CosTheta_Dipole\LM-02\Pictures\LM02 coil after reaction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32" b="15639"/>
              <a:stretch/>
            </p:blipFill>
            <p:spPr bwMode="auto">
              <a:xfrm>
                <a:off x="835152" y="5105400"/>
                <a:ext cx="2136648" cy="1131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5" descr="Q:\HFM\LARP\LQ_Coils\LQ-CW-14\After Epoxy Impregnation\2010-08-11-0749-47\DSC0335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735" y="5105401"/>
                <a:ext cx="848865" cy="1131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762000" y="6101758"/>
            <a:ext cx="3413329" cy="304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1400" b="1" dirty="0" smtClean="0"/>
              <a:t>4-m long Nb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Sn dipole and </a:t>
            </a:r>
            <a:r>
              <a:rPr lang="en-US" sz="1400" b="1" dirty="0" err="1" smtClean="0"/>
              <a:t>quadrupole</a:t>
            </a:r>
            <a:r>
              <a:rPr lang="en-US" sz="1400" b="1" dirty="0" smtClean="0"/>
              <a:t> coils</a:t>
            </a: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5065407" y="6048287"/>
            <a:ext cx="3147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latin typeface="+mn-lt"/>
              </a:rPr>
              <a:t>Mirror magnet </a:t>
            </a:r>
            <a:r>
              <a:rPr lang="en-US" sz="1400" b="1" dirty="0">
                <a:latin typeface="+mn-lt"/>
              </a:rPr>
              <a:t>with 4-m long Nb</a:t>
            </a:r>
            <a:r>
              <a:rPr lang="en-US" sz="1400" b="1" baseline="-25000" dirty="0" smtClean="0">
                <a:latin typeface="+mn-lt"/>
              </a:rPr>
              <a:t>3</a:t>
            </a:r>
            <a:r>
              <a:rPr lang="en-US" sz="1400" b="1" dirty="0" smtClean="0">
                <a:latin typeface="+mn-lt"/>
              </a:rPr>
              <a:t>Sn coil</a:t>
            </a:r>
            <a:endParaRPr lang="en-US" sz="1400" b="1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324" y="2971800"/>
            <a:ext cx="9178287" cy="1732136"/>
            <a:chOff x="0" y="4635268"/>
            <a:chExt cx="9178287" cy="1732136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278" y="4642121"/>
              <a:ext cx="993775" cy="99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396" y="4642121"/>
              <a:ext cx="1004547" cy="99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676" y="4662136"/>
              <a:ext cx="964319" cy="98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580" y="4642121"/>
              <a:ext cx="987696" cy="98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" y="4635268"/>
              <a:ext cx="1257300" cy="1245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295400" y="5656435"/>
              <a:ext cx="203523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 </a:t>
              </a:r>
              <a:r>
                <a:rPr lang="en-US" sz="1200" dirty="0" smtClean="0">
                  <a:solidFill>
                    <a:srgbClr val="C00000"/>
                  </a:solidFill>
                </a:rPr>
                <a:t>HFDA                 HFDM-LM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  43.5 mm           Dipole mirror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 10 T dipole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9876" y="5649832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        TQC                TQM-LQM</a:t>
              </a:r>
            </a:p>
            <a:p>
              <a:pPr algn="ctr"/>
              <a:r>
                <a:rPr lang="en-US" sz="1200" dirty="0" smtClean="0">
                  <a:solidFill>
                    <a:srgbClr val="008000"/>
                  </a:solidFill>
                </a:rPr>
                <a:t>90 mm 200 T/m    </a:t>
              </a:r>
              <a:r>
                <a:rPr lang="en-US" sz="1200" dirty="0" err="1" smtClean="0">
                  <a:solidFill>
                    <a:srgbClr val="008000"/>
                  </a:solidFill>
                </a:rPr>
                <a:t>Quadrupole</a:t>
              </a:r>
              <a:r>
                <a:rPr lang="en-US" sz="1200" dirty="0" smtClean="0">
                  <a:solidFill>
                    <a:srgbClr val="008000"/>
                  </a:solidFill>
                </a:rPr>
                <a:t>          </a:t>
              </a:r>
              <a:r>
                <a:rPr lang="en-US" sz="1200" dirty="0" err="1" smtClean="0">
                  <a:solidFill>
                    <a:srgbClr val="008000"/>
                  </a:solidFill>
                </a:rPr>
                <a:t>quadrupole</a:t>
              </a:r>
              <a:r>
                <a:rPr lang="en-US" sz="1200" dirty="0" smtClean="0">
                  <a:solidFill>
                    <a:srgbClr val="008000"/>
                  </a:solidFill>
                </a:rPr>
                <a:t>              mirror 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0" y="5905739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    </a:t>
              </a:r>
              <a:r>
                <a:rPr lang="en-US" sz="1200" dirty="0" smtClean="0">
                  <a:solidFill>
                    <a:srgbClr val="C00000"/>
                  </a:solidFill>
                </a:rPr>
                <a:t>HFDC (R&amp;W)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40 mm 10 T dipole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96200" y="5819225"/>
              <a:ext cx="14820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60CBE"/>
                  </a:solidFill>
                </a:rPr>
                <a:t>     </a:t>
              </a:r>
              <a:r>
                <a:rPr lang="en-US" sz="1200" dirty="0" smtClean="0">
                  <a:solidFill>
                    <a:srgbClr val="360CBE"/>
                  </a:solidFill>
                </a:rPr>
                <a:t>MBHDP</a:t>
              </a:r>
            </a:p>
            <a:p>
              <a:pPr algn="ctr"/>
              <a:r>
                <a:rPr lang="en-US" sz="1200" dirty="0" smtClean="0">
                  <a:solidFill>
                    <a:srgbClr val="360CBE"/>
                  </a:solidFill>
                </a:rPr>
                <a:t> 60 mm 11 T dipole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32179" y="5656435"/>
              <a:ext cx="22772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</a:t>
              </a:r>
              <a:r>
                <a:rPr lang="en-US" sz="1200" dirty="0" smtClean="0">
                  <a:solidFill>
                    <a:srgbClr val="360CBE"/>
                  </a:solidFill>
                </a:rPr>
                <a:t>MBHSP                  MBHSM</a:t>
              </a:r>
            </a:p>
            <a:p>
              <a:r>
                <a:rPr lang="en-US" sz="1200" dirty="0" smtClean="0">
                  <a:solidFill>
                    <a:srgbClr val="360CBE"/>
                  </a:solidFill>
                </a:rPr>
                <a:t>60 mm 11 T dipole  </a:t>
              </a:r>
              <a:r>
                <a:rPr lang="en-US" sz="1200" dirty="0" err="1" smtClean="0">
                  <a:solidFill>
                    <a:srgbClr val="360CBE"/>
                  </a:solidFill>
                </a:rPr>
                <a:t>Dipole</a:t>
              </a:r>
              <a:r>
                <a:rPr lang="en-US" sz="1200" dirty="0" smtClean="0">
                  <a:solidFill>
                    <a:srgbClr val="360CBE"/>
                  </a:solidFill>
                </a:rPr>
                <a:t> mirror</a:t>
              </a:r>
              <a:endParaRPr lang="en-US" sz="1200" dirty="0">
                <a:solidFill>
                  <a:srgbClr val="360CBE"/>
                </a:solidFill>
              </a:endParaRPr>
            </a:p>
          </p:txBody>
        </p:sp>
        <p:pic>
          <p:nvPicPr>
            <p:cNvPr id="50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236" y="4648201"/>
              <a:ext cx="1224240" cy="99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673" y="4635268"/>
              <a:ext cx="1261571" cy="1255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876" y="4665349"/>
              <a:ext cx="1073150" cy="99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2B8C-89B4-4259-941E-4D4B3E55D6A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478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/>
              <a:t>underway for collaboration with CERN and </a:t>
            </a:r>
            <a:r>
              <a:rPr lang="en-US" dirty="0" err="1"/>
              <a:t>Orsay</a:t>
            </a:r>
            <a:r>
              <a:rPr lang="en-US" dirty="0"/>
              <a:t> </a:t>
            </a:r>
            <a:r>
              <a:rPr lang="en-US" dirty="0" smtClean="0"/>
              <a:t>( for low beta </a:t>
            </a:r>
            <a:r>
              <a:rPr lang="en-US" dirty="0"/>
              <a:t>650 MHz)</a:t>
            </a:r>
          </a:p>
          <a:p>
            <a:r>
              <a:rPr lang="en-US" dirty="0" smtClean="0"/>
              <a:t>PIP </a:t>
            </a:r>
            <a:r>
              <a:rPr lang="en-US" dirty="0"/>
              <a:t>II </a:t>
            </a:r>
            <a:r>
              <a:rPr lang="en-US" dirty="0" smtClean="0"/>
              <a:t>can also  </a:t>
            </a:r>
            <a:r>
              <a:rPr lang="en-US" dirty="0"/>
              <a:t>take advantage of </a:t>
            </a:r>
            <a:r>
              <a:rPr lang="en-US" dirty="0" smtClean="0"/>
              <a:t>the LCLS-II established national collaboration capability to further reduce </a:t>
            </a:r>
            <a:r>
              <a:rPr lang="en-US" dirty="0"/>
              <a:t>the risk of </a:t>
            </a:r>
            <a:r>
              <a:rPr lang="en-US" dirty="0" err="1"/>
              <a:t>cryomodule</a:t>
            </a:r>
            <a:r>
              <a:rPr lang="en-US" dirty="0"/>
              <a:t> production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2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Superconducting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has </a:t>
            </a:r>
            <a:r>
              <a:rPr lang="en-US" dirty="0" smtClean="0"/>
              <a:t>been </a:t>
            </a:r>
            <a:r>
              <a:rPr lang="en-US" dirty="0"/>
              <a:t>master of </a:t>
            </a:r>
            <a:r>
              <a:rPr lang="en-US" dirty="0" smtClean="0"/>
              <a:t> Superconducting </a:t>
            </a:r>
            <a:r>
              <a:rPr lang="en-US" dirty="0">
                <a:solidFill>
                  <a:schemeClr val="tx1"/>
                </a:solidFill>
              </a:rPr>
              <a:t>Magnet Technology </a:t>
            </a:r>
            <a:r>
              <a:rPr lang="en-US" dirty="0"/>
              <a:t>for d</a:t>
            </a:r>
            <a:r>
              <a:rPr lang="en-US" dirty="0" smtClean="0"/>
              <a:t>ecades</a:t>
            </a:r>
          </a:p>
          <a:p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supports a wide variety of projects </a:t>
            </a:r>
            <a:r>
              <a:rPr lang="en-US" dirty="0" smtClean="0"/>
              <a:t>for </a:t>
            </a:r>
            <a:r>
              <a:rPr lang="en-US" dirty="0" err="1"/>
              <a:t>Fermilab</a:t>
            </a:r>
            <a:r>
              <a:rPr lang="en-US" dirty="0"/>
              <a:t> and CERN, as well as preparation for future accelerators. </a:t>
            </a:r>
            <a:endParaRPr lang="en-US" dirty="0" smtClean="0"/>
          </a:p>
          <a:p>
            <a:pPr lvl="1"/>
            <a:r>
              <a:rPr lang="en-US" dirty="0" smtClean="0"/>
              <a:t>11-T Dipoles for LHC</a:t>
            </a:r>
          </a:p>
          <a:p>
            <a:pPr lvl="1"/>
            <a:r>
              <a:rPr lang="en-US" dirty="0" smtClean="0"/>
              <a:t>LHC-IR Quads for </a:t>
            </a:r>
            <a:r>
              <a:rPr lang="en-US" dirty="0"/>
              <a:t>High Luminosity Upgrade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High Field Magnet Program, </a:t>
            </a:r>
          </a:p>
          <a:p>
            <a:pPr>
              <a:buFont typeface="Arial"/>
              <a:buChar char="•"/>
            </a:pPr>
            <a:r>
              <a:rPr lang="en-US" dirty="0"/>
              <a:t>FNAL is an essential member of a national conductor development consortium, </a:t>
            </a:r>
            <a:r>
              <a:rPr lang="en-US" dirty="0" smtClean="0"/>
              <a:t>with a </a:t>
            </a:r>
            <a:r>
              <a:rPr lang="en-US" dirty="0"/>
              <a:t>strong track record of enabling new colliders by making better and cheaper magnet conductors.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Nomura Research Institute Visit to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2B8C-89B4-4259-941E-4D4B3E55D6A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33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Summary: SRF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09550" y="989215"/>
            <a:ext cx="8820149" cy="53198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1"/>
            <a:r>
              <a:rPr lang="en-US" sz="2600" dirty="0" smtClean="0"/>
              <a:t>FNAL has world-class capabilities in all aspects of SRF technology and cryogenics, from R&amp;D to design to construction to testing</a:t>
            </a:r>
            <a:endParaRPr lang="en-US" sz="2800" dirty="0" smtClean="0"/>
          </a:p>
          <a:p>
            <a:pPr lvl="1"/>
            <a:r>
              <a:rPr lang="en-US" sz="2600" dirty="0" smtClean="0"/>
              <a:t>LCLS </a:t>
            </a:r>
            <a:r>
              <a:rPr lang="en-US" sz="2600" dirty="0"/>
              <a:t>II scope of work is well defined and aligned with our current capabilities </a:t>
            </a:r>
            <a:r>
              <a:rPr lang="en-US" sz="2600" dirty="0" smtClean="0"/>
              <a:t>and long </a:t>
            </a:r>
            <a:r>
              <a:rPr lang="en-US" sz="2600" dirty="0"/>
              <a:t>term </a:t>
            </a:r>
            <a:r>
              <a:rPr lang="en-US" sz="2600" dirty="0" smtClean="0"/>
              <a:t>goals of PIP II</a:t>
            </a:r>
          </a:p>
          <a:p>
            <a:pPr lvl="2"/>
            <a:r>
              <a:rPr lang="en-US" sz="2200" dirty="0"/>
              <a:t>A</a:t>
            </a:r>
            <a:r>
              <a:rPr lang="en-US" sz="2200" dirty="0" smtClean="0"/>
              <a:t>dvantages in doing LCLS II while PIP II is still in R&amp;D stage</a:t>
            </a:r>
          </a:p>
          <a:p>
            <a:pPr lvl="1"/>
            <a:r>
              <a:rPr lang="en-US" sz="2400" dirty="0" smtClean="0"/>
              <a:t>SRF Collaboration (</a:t>
            </a:r>
            <a:r>
              <a:rPr lang="en-US" sz="2400" dirty="0" err="1" smtClean="0"/>
              <a:t>JLab,Argonne</a:t>
            </a:r>
            <a:r>
              <a:rPr lang="en-US" sz="2400" dirty="0" smtClean="0"/>
              <a:t>, Cornell, SLAC) working well</a:t>
            </a:r>
          </a:p>
          <a:p>
            <a:pPr lvl="1"/>
            <a:r>
              <a:rPr lang="en-US" sz="2400" dirty="0" smtClean="0"/>
              <a:t>Support for LCLS II is positive “across the board”</a:t>
            </a:r>
          </a:p>
          <a:p>
            <a:pPr lvl="2"/>
            <a:r>
              <a:rPr lang="en-US" sz="1700" dirty="0" smtClean="0"/>
              <a:t>SC =&gt; OHEP =&gt; FNAL Director =&gt; Divisions/Departments =&gt; to the shop floor </a:t>
            </a:r>
          </a:p>
          <a:p>
            <a:pPr marL="233362" lvl="1" indent="0">
              <a:buNone/>
            </a:pPr>
            <a:endParaRPr lang="en-US" sz="1000" dirty="0"/>
          </a:p>
          <a:p>
            <a:pPr lvl="1"/>
            <a:endParaRPr lang="en-US" sz="1100" dirty="0"/>
          </a:p>
          <a:p>
            <a:pPr lvl="1"/>
            <a:r>
              <a:rPr lang="en-US" sz="2800" b="1" i="1" dirty="0" smtClean="0"/>
              <a:t>FNAL is committed </a:t>
            </a:r>
            <a:r>
              <a:rPr lang="en-US" sz="2800" b="1" i="1" dirty="0"/>
              <a:t>to making </a:t>
            </a:r>
            <a:r>
              <a:rPr lang="en-US" sz="2800" b="1" i="1" dirty="0" smtClean="0"/>
              <a:t>LCLS II </a:t>
            </a:r>
            <a:r>
              <a:rPr lang="en-US" sz="2800" b="1" i="1" dirty="0"/>
              <a:t>a </a:t>
            </a:r>
            <a:r>
              <a:rPr lang="en-US" sz="2800" b="1" i="1" dirty="0" smtClean="0"/>
              <a:t>success and to preparing for PIP II project</a:t>
            </a:r>
            <a:endParaRPr lang="en-US" sz="2800" b="1" i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Rich Stanek | Accelerator Advisory Committee Review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4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5953"/>
            <a:ext cx="8686800" cy="641739"/>
          </a:xfrm>
        </p:spPr>
        <p:txBody>
          <a:bodyPr/>
          <a:lstStyle/>
          <a:p>
            <a:r>
              <a:rPr lang="en-US" dirty="0" smtClean="0"/>
              <a:t>Summary: Technology R&amp;D</a:t>
            </a:r>
            <a:br>
              <a:rPr lang="en-US" dirty="0" smtClean="0"/>
            </a:br>
            <a:r>
              <a:rPr lang="en-US" smtClean="0"/>
              <a:t> Benefits </a:t>
            </a:r>
            <a:r>
              <a:rPr lang="en-US" dirty="0" smtClean="0"/>
              <a:t>to Wider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 IR magnet development</a:t>
            </a:r>
          </a:p>
          <a:p>
            <a:r>
              <a:rPr lang="en-US" dirty="0"/>
              <a:t>High Field Magnet for </a:t>
            </a:r>
            <a:r>
              <a:rPr lang="en-US" dirty="0" smtClean="0"/>
              <a:t>Future Circular Colliders</a:t>
            </a:r>
          </a:p>
          <a:p>
            <a:r>
              <a:rPr lang="en-US" dirty="0" smtClean="0"/>
              <a:t>High Gradient accomplishment positive impact on ILC</a:t>
            </a:r>
          </a:p>
          <a:p>
            <a:r>
              <a:rPr lang="en-US" dirty="0" smtClean="0"/>
              <a:t>SRF </a:t>
            </a:r>
            <a:r>
              <a:rPr lang="en-US" dirty="0" err="1" smtClean="0"/>
              <a:t>Cryomodules</a:t>
            </a:r>
            <a:r>
              <a:rPr lang="en-US" dirty="0" smtClean="0"/>
              <a:t> for LCLS-II – SLAC</a:t>
            </a:r>
          </a:p>
          <a:p>
            <a:r>
              <a:rPr lang="en-US" dirty="0" smtClean="0"/>
              <a:t>High Q for cost reduction for CW and Long pulsed accelerators.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B8D7-4072-44E9-AA2E-DDD2C4A660F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9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41275" y="60325"/>
            <a:ext cx="8488363" cy="110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Helvetica" charset="0"/>
              </a:rPr>
              <a:t>Specific Example LARP</a:t>
            </a:r>
            <a:endParaRPr lang="en-GB" sz="3200" dirty="0">
              <a:latin typeface="Helvetica" charset="0"/>
            </a:endParaRPr>
          </a:p>
        </p:txBody>
      </p:sp>
      <p:pic>
        <p:nvPicPr>
          <p:cNvPr id="9219" name="Picture 1" descr="15-0010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251200"/>
            <a:ext cx="3562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C5D0011-E284-6A47-BC7F-E89B0ECAF9B3}" type="datetime1">
              <a:rPr lang="en-US" sz="900">
                <a:solidFill>
                  <a:srgbClr val="004C97"/>
                </a:solidFill>
                <a:latin typeface="Helvetica" charset="0"/>
                <a:cs typeface="Helvetica" charset="0"/>
              </a:rPr>
              <a:pPr eaLnBrk="1" hangingPunct="1"/>
              <a:t>2/12/15</a:t>
            </a:fld>
            <a:endParaRPr lang="en-US" sz="900">
              <a:solidFill>
                <a:srgbClr val="004C97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E313BA4-927E-CD42-B917-783666DD1141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7463"/>
            <a:ext cx="5969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Content Placeholder 12"/>
          <p:cNvSpPr>
            <a:spLocks noGrp="1"/>
          </p:cNvSpPr>
          <p:nvPr>
            <p:ph idx="1"/>
          </p:nvPr>
        </p:nvSpPr>
        <p:spPr bwMode="auto">
          <a:xfrm>
            <a:off x="314325" y="1255150"/>
            <a:ext cx="4648200" cy="314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FANL completed first QXF Mirror model</a:t>
            </a:r>
          </a:p>
          <a:p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Design of Coils completed, entered production with Short QXF Coils 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Manufactured 5 coils at FNAL</a:t>
            </a:r>
          </a:p>
          <a:p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Preparation for production of Long QXF Coils planned later in FY15.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Tooling being prepared</a:t>
            </a:r>
          </a:p>
          <a:p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Test of previous generation HQ models show good reproducibility and performance for Nb</a:t>
            </a:r>
            <a:r>
              <a:rPr lang="en-US" sz="1800" baseline="-25000" dirty="0">
                <a:solidFill>
                  <a:srgbClr val="404040"/>
                </a:solidFill>
                <a:latin typeface="Helvetica" charset="0"/>
              </a:rPr>
              <a:t>3</a:t>
            </a:r>
            <a:r>
              <a:rPr lang="en-US" sz="1800" dirty="0">
                <a:solidFill>
                  <a:srgbClr val="404040"/>
                </a:solidFill>
                <a:latin typeface="Helvetica" charset="0"/>
              </a:rPr>
              <a:t>Sn technology.</a:t>
            </a:r>
          </a:p>
        </p:txBody>
      </p:sp>
    </p:spTree>
    <p:extLst>
      <p:ext uri="{BB962C8B-B14F-4D97-AF65-F5344CB8AC3E}">
        <p14:creationId xmlns:p14="http://schemas.microsoft.com/office/powerpoint/2010/main" val="164556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95250" y="1104898"/>
            <a:ext cx="9048750" cy="35687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Performance 31.5 MV/m, Q about 10</a:t>
            </a:r>
            <a:r>
              <a:rPr lang="en-US" baseline="30000" dirty="0" smtClean="0"/>
              <a:t>10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Total Voltage &gt; 250 MV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54D81"/>
                </a:solidFill>
              </a:rPr>
              <a:t>World Record Performance ILC </a:t>
            </a:r>
            <a:r>
              <a:rPr lang="en-US" dirty="0" err="1">
                <a:solidFill>
                  <a:srgbClr val="154D81"/>
                </a:solidFill>
              </a:rPr>
              <a:t>Cryomodule</a:t>
            </a:r>
            <a:endParaRPr lang="en-US" dirty="0">
              <a:solidFill>
                <a:srgbClr val="154D8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Hasan Padamsee | Institutional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961" t="29639" r="1922" b="19974"/>
          <a:stretch/>
        </p:blipFill>
        <p:spPr bwMode="auto">
          <a:xfrm>
            <a:off x="3276964" y="2340273"/>
            <a:ext cx="577215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402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66728"/>
            <a:ext cx="8540151" cy="106395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Consistent </a:t>
            </a:r>
            <a:r>
              <a:rPr lang="en-US" sz="2400" dirty="0"/>
              <a:t>nine cell results </a:t>
            </a:r>
            <a:r>
              <a:rPr lang="en-US" sz="2400" dirty="0" smtClean="0"/>
              <a:t>with </a:t>
            </a:r>
            <a:r>
              <a:rPr lang="en-US" sz="2400" dirty="0"/>
              <a:t>optimized </a:t>
            </a:r>
            <a:r>
              <a:rPr lang="en-US" sz="2400" dirty="0" smtClean="0"/>
              <a:t>recipe</a:t>
            </a:r>
            <a:br>
              <a:rPr lang="en-US" sz="2400" dirty="0" smtClean="0"/>
            </a:br>
            <a:r>
              <a:rPr lang="en-US" sz="2400" dirty="0" smtClean="0"/>
              <a:t>Several 9-cell ILC Cavities, to be used for LCLS-II</a:t>
            </a:r>
            <a:endParaRPr lang="en-US" sz="24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Hasan Padamsee | Institutional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017682" y="2437885"/>
            <a:ext cx="271992" cy="2856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2393" y="2733111"/>
            <a:ext cx="1074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LCLS-II spec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02/10/2015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43" y="1435059"/>
            <a:ext cx="6540339" cy="5007319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42864" y="1281257"/>
            <a:ext cx="3656012" cy="4987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Reproducible results</a:t>
            </a:r>
          </a:p>
        </p:txBody>
      </p:sp>
    </p:spTree>
    <p:extLst>
      <p:ext uri="{BB962C8B-B14F-4D97-AF65-F5344CB8AC3E}">
        <p14:creationId xmlns:p14="http://schemas.microsoft.com/office/powerpoint/2010/main" val="356573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Based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35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LCLS-II is the top priority project in the laboratory</a:t>
            </a:r>
            <a:endParaRPr lang="en-US" sz="2000" dirty="0"/>
          </a:p>
          <a:p>
            <a:pPr lvl="1"/>
            <a:r>
              <a:rPr lang="en-US" sz="2000" dirty="0" smtClean="0"/>
              <a:t>Highest priority in the Office of Science</a:t>
            </a:r>
          </a:p>
          <a:p>
            <a:r>
              <a:rPr lang="en-US" sz="2000" dirty="0"/>
              <a:t>As a combined result of the two </a:t>
            </a:r>
            <a:r>
              <a:rPr lang="en-US" sz="2000" dirty="0" smtClean="0"/>
              <a:t>high Q techniques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apital </a:t>
            </a:r>
            <a:r>
              <a:rPr lang="en-US" sz="1800" dirty="0"/>
              <a:t>cost of LCLS–II will decrease by more than 50 Million dollars due to refrigerator cost reduction. </a:t>
            </a:r>
            <a:endParaRPr lang="en-US" sz="1800" dirty="0" smtClean="0"/>
          </a:p>
          <a:p>
            <a:pPr lvl="1"/>
            <a:r>
              <a:rPr lang="en-US" sz="1800" dirty="0" smtClean="0"/>
              <a:t>Operating </a:t>
            </a:r>
            <a:r>
              <a:rPr lang="en-US" sz="1800" dirty="0"/>
              <a:t>costs will see a roughly 4 MW reduction.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Hasan Padamsee | Institutional Review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2" descr="C:\Users\Padamsee\Documents\Hasan02\lcls_II_layout_5_2014_final_v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3148789"/>
            <a:ext cx="8915400" cy="3025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29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59499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479" y="242290"/>
            <a:ext cx="8103570" cy="753033"/>
          </a:xfrm>
        </p:spPr>
        <p:txBody>
          <a:bodyPr>
            <a:noAutofit/>
          </a:bodyPr>
          <a:lstStyle/>
          <a:p>
            <a:r>
              <a:rPr lang="en-US" sz="2000" dirty="0" smtClean="0"/>
              <a:t>LCLS-II CM Design in 3-D, Prototype Under Construction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9" y="889000"/>
            <a:ext cx="9144000" cy="4972151"/>
          </a:xfrm>
        </p:spPr>
      </p:pic>
      <p:grpSp>
        <p:nvGrpSpPr>
          <p:cNvPr id="63" name="Group 62"/>
          <p:cNvGrpSpPr/>
          <p:nvPr/>
        </p:nvGrpSpPr>
        <p:grpSpPr>
          <a:xfrm>
            <a:off x="180975" y="972582"/>
            <a:ext cx="8886825" cy="4192727"/>
            <a:chOff x="180975" y="1340882"/>
            <a:chExt cx="8886825" cy="4192727"/>
          </a:xfrm>
        </p:grpSpPr>
        <p:grpSp>
          <p:nvGrpSpPr>
            <p:cNvPr id="11" name="Group 10"/>
            <p:cNvGrpSpPr/>
            <p:nvPr/>
          </p:nvGrpSpPr>
          <p:grpSpPr>
            <a:xfrm>
              <a:off x="3886201" y="2695575"/>
              <a:ext cx="1552574" cy="781050"/>
              <a:chOff x="3886201" y="2695575"/>
              <a:chExt cx="1552574" cy="78105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4752975" y="3057525"/>
                <a:ext cx="685800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886201" y="2695575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990675" y="3225284"/>
              <a:ext cx="2381426" cy="603766"/>
              <a:chOff x="4360519" y="2872859"/>
              <a:chExt cx="1078256" cy="60376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4752975" y="3057525"/>
                <a:ext cx="685800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360519" y="2872859"/>
                <a:ext cx="392456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1257300" y="1866900"/>
              <a:ext cx="762000" cy="4682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0975" y="2305050"/>
              <a:ext cx="11430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J-T valve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352800" y="3644384"/>
              <a:ext cx="1743075" cy="369332"/>
              <a:chOff x="3352800" y="3644384"/>
              <a:chExt cx="1743075" cy="36933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4248150" y="3867150"/>
                <a:ext cx="847725" cy="666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352800" y="3644384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514725" y="4267201"/>
              <a:ext cx="1581150" cy="493156"/>
              <a:chOff x="3514725" y="4267201"/>
              <a:chExt cx="1581150" cy="49315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4333876" y="4267201"/>
                <a:ext cx="761999" cy="247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514725" y="4391025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286500" y="2489716"/>
              <a:ext cx="1905001" cy="945118"/>
              <a:chOff x="6286500" y="2489716"/>
              <a:chExt cx="1905001" cy="945118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>
                <a:off x="6286500" y="2798207"/>
                <a:ext cx="1057276" cy="6366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296151" y="2489716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34225" y="3080266"/>
              <a:ext cx="1638301" cy="811768"/>
              <a:chOff x="6286500" y="2623066"/>
              <a:chExt cx="1638301" cy="811768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>
                <a:off x="6286500" y="2798207"/>
                <a:ext cx="1057276" cy="6366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029451" y="2623066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F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867528" y="4069496"/>
              <a:ext cx="1657351" cy="369332"/>
              <a:chOff x="5924551" y="4163973"/>
              <a:chExt cx="1657351" cy="369332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5924551" y="4324351"/>
                <a:ext cx="120967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86552" y="4163973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153154" y="4331733"/>
              <a:ext cx="895350" cy="1135796"/>
              <a:chOff x="6686552" y="3397509"/>
              <a:chExt cx="895350" cy="113579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7134227" y="3397509"/>
                <a:ext cx="0" cy="9268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686552" y="4163973"/>
                <a:ext cx="89535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Line H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328988" y="1340882"/>
              <a:ext cx="2957513" cy="659368"/>
              <a:chOff x="6286500" y="2775466"/>
              <a:chExt cx="2957513" cy="65936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286500" y="2798207"/>
                <a:ext cx="1057276" cy="6366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72301" y="2775466"/>
                <a:ext cx="2271712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Vacuum Relief valve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567366" y="1731704"/>
              <a:ext cx="2152647" cy="464880"/>
              <a:chOff x="6286500" y="2969954"/>
              <a:chExt cx="2152647" cy="46488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6286500" y="3105150"/>
                <a:ext cx="1057276" cy="329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6815138" y="2969954"/>
                <a:ext cx="1624009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CM Supports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815138" y="4514850"/>
              <a:ext cx="2252662" cy="483632"/>
              <a:chOff x="5948363" y="2314575"/>
              <a:chExt cx="1976438" cy="483632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5948363" y="2314575"/>
                <a:ext cx="1395413" cy="483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742281" y="2413516"/>
                <a:ext cx="1182520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HT Shield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345531" y="4779586"/>
              <a:ext cx="2950370" cy="754023"/>
              <a:chOff x="3204831" y="2310884"/>
              <a:chExt cx="2043445" cy="754023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4781551" y="2310884"/>
                <a:ext cx="466725" cy="3846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204831" y="2695575"/>
                <a:ext cx="1594845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LHe Level reservoir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Content Placeholder 6"/>
          <p:cNvSpPr txBox="1">
            <a:spLocks/>
          </p:cNvSpPr>
          <p:nvPr/>
        </p:nvSpPr>
        <p:spPr>
          <a:xfrm>
            <a:off x="812800" y="5384800"/>
            <a:ext cx="4383087" cy="1473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AutoNum type="alphaUcPeriod"/>
            </a:pPr>
            <a:r>
              <a:rPr lang="en-US" sz="1400" dirty="0" smtClean="0"/>
              <a:t>2.2 K </a:t>
            </a:r>
            <a:r>
              <a:rPr lang="en-US" sz="1400" dirty="0" err="1" smtClean="0"/>
              <a:t>subcooled</a:t>
            </a:r>
            <a:r>
              <a:rPr lang="en-US" sz="1400" dirty="0" smtClean="0"/>
              <a:t> supply </a:t>
            </a:r>
          </a:p>
          <a:p>
            <a:pPr marL="342900" indent="-342900" fontAlgn="auto">
              <a:buFont typeface="Arial" pitchFamily="34" charset="0"/>
              <a:buAutoNum type="alphaUcPeriod"/>
            </a:pPr>
            <a:r>
              <a:rPr lang="en-US" sz="1400" dirty="0" smtClean="0"/>
              <a:t>Gas return pipe (GRP)</a:t>
            </a:r>
          </a:p>
          <a:p>
            <a:pPr marL="342900" indent="-342900" fontAlgn="auto">
              <a:buFont typeface="Arial" pitchFamily="34" charset="0"/>
              <a:buAutoNum type="alphaUcPeriod"/>
            </a:pPr>
            <a:r>
              <a:rPr lang="en-US" sz="1400" dirty="0" smtClean="0"/>
              <a:t>Low temperature intercept supply </a:t>
            </a:r>
          </a:p>
          <a:p>
            <a:pPr marL="342900" indent="-342900" fontAlgn="auto">
              <a:buFont typeface="Arial" pitchFamily="34" charset="0"/>
              <a:buAutoNum type="alphaUcPeriod"/>
            </a:pPr>
            <a:r>
              <a:rPr lang="en-US" sz="1400" dirty="0" smtClean="0"/>
              <a:t>Low temperature intercept return </a:t>
            </a:r>
          </a:p>
          <a:p>
            <a:pPr fontAlgn="auto"/>
            <a:endParaRPr lang="en-US" sz="1800" dirty="0"/>
          </a:p>
        </p:txBody>
      </p:sp>
      <p:sp>
        <p:nvSpPr>
          <p:cNvPr id="56" name="Content Placeholder 6"/>
          <p:cNvSpPr txBox="1">
            <a:spLocks/>
          </p:cNvSpPr>
          <p:nvPr/>
        </p:nvSpPr>
        <p:spPr>
          <a:xfrm>
            <a:off x="4595813" y="5384800"/>
            <a:ext cx="4383087" cy="14731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+mj-lt"/>
              <a:buAutoNum type="alphaUcPeriod" startAt="5"/>
            </a:pPr>
            <a:r>
              <a:rPr lang="en-US" sz="1400" dirty="0" smtClean="0"/>
              <a:t>High temperature shield supply </a:t>
            </a:r>
          </a:p>
          <a:p>
            <a:pPr marL="342900" indent="-342900" fontAlgn="auto">
              <a:buFont typeface="+mj-lt"/>
              <a:buAutoNum type="alphaUcPeriod" startAt="5"/>
            </a:pPr>
            <a:r>
              <a:rPr lang="en-US" sz="1400" dirty="0" smtClean="0"/>
              <a:t>High temperature shield return </a:t>
            </a:r>
          </a:p>
          <a:p>
            <a:pPr marL="342900" indent="-342900" fontAlgn="auto">
              <a:buFont typeface="+mj-lt"/>
              <a:buAutoNum type="alphaUcPeriod" startAt="5"/>
            </a:pPr>
            <a:r>
              <a:rPr lang="en-US" sz="1400" dirty="0" smtClean="0"/>
              <a:t>2-phase pipe </a:t>
            </a:r>
          </a:p>
          <a:p>
            <a:pPr marL="342900" indent="-342900" fontAlgn="auto">
              <a:buFont typeface="+mj-lt"/>
              <a:buAutoNum type="alphaUcPeriod" startAt="5"/>
            </a:pPr>
            <a:r>
              <a:rPr lang="en-US" sz="1400" dirty="0" smtClean="0"/>
              <a:t>Warm-up/cool-down line </a:t>
            </a:r>
          </a:p>
          <a:p>
            <a:pPr marL="342900" indent="-342900" fontAlgn="auto">
              <a:buFont typeface="+mj-lt"/>
              <a:buAutoNum type="alphaUcPeriod" startAt="5"/>
            </a:pPr>
            <a:endParaRPr lang="en-US" sz="1800" dirty="0"/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578600"/>
            <a:ext cx="4126528" cy="314326"/>
          </a:xfrm>
        </p:spPr>
        <p:txBody>
          <a:bodyPr/>
          <a:lstStyle/>
          <a:p>
            <a:r>
              <a:rPr lang="en-US" smtClean="0"/>
              <a:t>HEPAP-ARP August 29, 2014 (M. Ross, SLAC)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5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1476</TotalTime>
  <Words>3096</Words>
  <Application>Microsoft Macintosh PowerPoint</Application>
  <PresentationFormat>On-screen Show (4:3)</PresentationFormat>
  <Paragraphs>488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FNAL_TemplateMac_060514</vt:lpstr>
      <vt:lpstr>Fermilab: Footer Only</vt:lpstr>
      <vt:lpstr>Technology R&amp;D Program Wrap Up</vt:lpstr>
      <vt:lpstr>The quality and significance of the lab’s recent scientific and technical accomplishments </vt:lpstr>
      <vt:lpstr>FNAL’s conductor development program is an essential contributor to a larger national effort for circular colliders</vt:lpstr>
      <vt:lpstr>Fermilab HFM R&amp;D Summary for Accelerator Class Magnets</vt:lpstr>
      <vt:lpstr>Specific Example LARP</vt:lpstr>
      <vt:lpstr>World Record Performance ILC Cryomodule</vt:lpstr>
      <vt:lpstr>Consistent nine cell results with optimized recipe Several 9-cell ILC Cavities, to be used for LCLS-II</vt:lpstr>
      <vt:lpstr>SRF Based Projects</vt:lpstr>
      <vt:lpstr>LCLS-II CM Design in 3-D, Prototype Under Construction</vt:lpstr>
      <vt:lpstr>The merit, feasibility, and projected impact of the future planned physics program</vt:lpstr>
      <vt:lpstr>P5 Alignment</vt:lpstr>
      <vt:lpstr>USA for HL-LHC : LARP for R&amp;D</vt:lpstr>
      <vt:lpstr>P5 Alignment</vt:lpstr>
      <vt:lpstr>PIP-II Linac Technology Map: R&amp;D and Prototyping in Progress</vt:lpstr>
      <vt:lpstr>PowerPoint Presentation</vt:lpstr>
      <vt:lpstr>P5 alignment</vt:lpstr>
      <vt:lpstr>P5 Recommendations (con’t)</vt:lpstr>
      <vt:lpstr>Magnet cost reduction strategy</vt:lpstr>
      <vt:lpstr>The effectiveness and efficiency of facility operations and the planning for future facilities to support the research program!</vt:lpstr>
      <vt:lpstr>The effectiveness and efﬁciency of facility operations and the planning for future facilities to support the research program - 2</vt:lpstr>
      <vt:lpstr>Maximizing the scientific productivity of the facilities</vt:lpstr>
      <vt:lpstr>PowerPoint Presentation</vt:lpstr>
      <vt:lpstr>Example LARP</vt:lpstr>
      <vt:lpstr>Implementing prioritized and optimized plan </vt:lpstr>
      <vt:lpstr>Promoting and implementing a safe work environment</vt:lpstr>
      <vt:lpstr>The effectiveness of the development and oversight of projects</vt:lpstr>
      <vt:lpstr>Development &amp; Oversight of Projects LARP Example </vt:lpstr>
      <vt:lpstr>Integration of universities and other national labs in projects </vt:lpstr>
      <vt:lpstr>Nurturing of Scientific Staff</vt:lpstr>
      <vt:lpstr>Leadership (cont)</vt:lpstr>
      <vt:lpstr>Nurturing of Scientific Staff: Example LARP</vt:lpstr>
      <vt:lpstr>Answers to Questions</vt:lpstr>
      <vt:lpstr>What is the transition plan as LCLS-II production winds down to PIP-II  production. </vt:lpstr>
      <vt:lpstr>PowerPoint Presentation</vt:lpstr>
      <vt:lpstr>PowerPoint Presentation</vt:lpstr>
      <vt:lpstr>What are the  plans to get international and more national lab involvement in LCLS-II. </vt:lpstr>
      <vt:lpstr>LCLS II Summary Schedule</vt:lpstr>
      <vt:lpstr>PowerPoint Presentation</vt:lpstr>
      <vt:lpstr>PowerPoint Presentation</vt:lpstr>
      <vt:lpstr>PowerPoint Presentation</vt:lpstr>
      <vt:lpstr>Summary: Superconducting Magnet</vt:lpstr>
      <vt:lpstr>Summary: SRF</vt:lpstr>
      <vt:lpstr>Summary: Technology R&amp;D  Benefits to Wider Community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David</dc:creator>
  <cp:lastModifiedBy>Hasan Padamsee</cp:lastModifiedBy>
  <cp:revision>71</cp:revision>
  <cp:lastPrinted>2014-01-20T19:40:21Z</cp:lastPrinted>
  <dcterms:created xsi:type="dcterms:W3CDTF">2015-02-07T20:24:10Z</dcterms:created>
  <dcterms:modified xsi:type="dcterms:W3CDTF">2015-02-12T17:27:09Z</dcterms:modified>
</cp:coreProperties>
</file>