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441" r:id="rId4"/>
    <p:sldId id="511" r:id="rId5"/>
    <p:sldId id="512" r:id="rId6"/>
    <p:sldId id="514" r:id="rId7"/>
    <p:sldId id="515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3087"/>
    <a:srgbClr val="404040"/>
    <a:srgbClr val="0F2D62"/>
    <a:srgbClr val="505050"/>
    <a:srgbClr val="004C97"/>
    <a:srgbClr val="63666A"/>
    <a:srgbClr val="A7A8AA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98" autoAdjust="0"/>
  </p:normalViewPr>
  <p:slideViewPr>
    <p:cSldViewPr snapToGrid="0" snapToObjects="1">
      <p:cViewPr varScale="1">
        <p:scale>
          <a:sx n="72" d="100"/>
          <a:sy n="72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5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2/12/2015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2/12/2015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36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33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28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500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60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V.Shiltsev | Accel. R&amp;D 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D8C-2882-41F9-92E5-94261C5AF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V.Shiltsev | Accel. R&amp;D wrap-up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3A6F847-EEB2-4562-8922-6C1018EC1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V.Shiltsev | Accel. R&amp;D wrap-up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8FB5EF2-0A30-481B-A159-BB97A7C29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V.Shiltsev | Accel. R&amp;D wrap-up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A1D54-386B-438A-B35B-786A972FA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V.Shiltsev | Accel. R&amp;D wrap-up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8342B-3EEB-4356-B9ED-45883B1E3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42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V.Shiltsev | Accel. R&amp;D wrap-up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6BCEC-84A3-42D1-A9FA-9CB73E2BE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65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V.Shiltsev | Accel. R&amp;D wrap-up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71366-A185-42D2-9506-4FA3B8FFB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60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V.Shiltsev | Accel. R&amp;D wrap-up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E120B-615F-461D-8A8C-89AC6BEB8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1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V.Shiltsev | Accel. R&amp;D wrap-up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01D06E4C-6333-4DFD-BF5D-A50EA7E5D37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V.Shiltsev | Accel. R&amp;D wrap-up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90515DF6-1CA5-421A-9AE8-13AD4A57D03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520262" y="3559175"/>
            <a:ext cx="7812526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b="0" dirty="0" err="1" smtClean="0"/>
              <a:t>Fermilab</a:t>
            </a:r>
            <a:r>
              <a:rPr lang="en-US" altLang="en-US" b="0" dirty="0" smtClean="0"/>
              <a:t> Accelerator R&amp;D Program</a:t>
            </a:r>
            <a:br>
              <a:rPr lang="en-US" altLang="en-US" b="0" dirty="0" smtClean="0"/>
            </a:br>
            <a:r>
              <a:rPr lang="en-US" altLang="en-US" b="0" dirty="0" smtClean="0"/>
              <a:t>Wrap-up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Vladimir Shiltsev, Accelerator Physics Center</a:t>
            </a:r>
          </a:p>
          <a:p>
            <a:r>
              <a:rPr lang="en-US" altLang="en-US" dirty="0" smtClean="0">
                <a:latin typeface="Helvetica" pitchFamily="124" charset="0"/>
              </a:rPr>
              <a:t>Institutional Review of the Fermi National Accelerator Laboratory</a:t>
            </a:r>
            <a:endParaRPr lang="en-US" altLang="en-US" dirty="0">
              <a:latin typeface="Helvetica" pitchFamily="124" charset="0"/>
            </a:endParaRPr>
          </a:p>
          <a:p>
            <a:r>
              <a:rPr lang="en-US" altLang="en-US" dirty="0" smtClean="0">
                <a:latin typeface="Helvetica" pitchFamily="124" charset="0"/>
              </a:rPr>
              <a:t>12 </a:t>
            </a:r>
            <a:r>
              <a:rPr lang="en-US" altLang="en-US" dirty="0">
                <a:latin typeface="Helvetica" pitchFamily="124" charset="0"/>
              </a:rPr>
              <a:t>February 2015</a:t>
            </a:r>
          </a:p>
          <a:p>
            <a:endParaRPr lang="en-US" altLang="en-US" dirty="0" smtClean="0">
              <a:latin typeface="Helvetica" pitchFamily="124" charset="0"/>
            </a:endParaRPr>
          </a:p>
          <a:p>
            <a:endParaRPr lang="en-US" altLang="en-US" dirty="0" smtClean="0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 1 – Accelerator R&amp;D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8453"/>
            <a:ext cx="8672513" cy="4987867"/>
          </a:xfrm>
        </p:spPr>
        <p:txBody>
          <a:bodyPr/>
          <a:lstStyle/>
          <a:p>
            <a:r>
              <a:rPr lang="en-US" sz="2000" i="1" dirty="0" smtClean="0"/>
              <a:t>The </a:t>
            </a:r>
            <a:r>
              <a:rPr lang="en-US" sz="2000" i="1" dirty="0"/>
              <a:t>quality and significance of the lab’s recent scientific </a:t>
            </a:r>
            <a:r>
              <a:rPr lang="en-US" sz="2000" i="1" dirty="0" smtClean="0"/>
              <a:t>and technical accomplishments, the </a:t>
            </a:r>
            <a:r>
              <a:rPr lang="en-US" sz="2000" i="1" dirty="0"/>
              <a:t>merit, feasibility, and projected impact of the </a:t>
            </a:r>
            <a:r>
              <a:rPr lang="en-US" sz="2000" i="1" dirty="0" smtClean="0"/>
              <a:t>future planed </a:t>
            </a:r>
            <a:r>
              <a:rPr lang="en-US" sz="2000" i="1" dirty="0"/>
              <a:t>physics </a:t>
            </a:r>
            <a:r>
              <a:rPr lang="en-US" sz="2000" i="1" dirty="0" smtClean="0"/>
              <a:t>program, P5 alignment</a:t>
            </a:r>
          </a:p>
          <a:p>
            <a:endParaRPr lang="en-US" sz="1800" i="1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V.Shiltsev | Accel. R&amp;D 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Picture 2" descr="C:\Users\nsergei\AppData\Local\Temp\9781493908844-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50735"/>
            <a:ext cx="1484514" cy="2233053"/>
          </a:xfrm>
          <a:prstGeom prst="rect">
            <a:avLst/>
          </a:prstGeom>
          <a:noFill/>
          <a:effectLst>
            <a:glow rad="1143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15" y="4450735"/>
            <a:ext cx="3009374" cy="229677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712228" y="1831875"/>
            <a:ext cx="4472663" cy="502612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Very strong record of publications: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Tevatron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instabilities, SRF, SC magnets and materials,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targetry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MARS,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etc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P5 directive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 multi-MW beam power facility (PIP-III) exploratory R&amp;D: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Super-high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dQ_sc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rings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Cost-effective SRF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High power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targetry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R&amp;D 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P5 directive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 strong R&amp;D program toward a 100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TeV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scale pp collider (cost effective ~15 T magnets) and support core capabilities (theory, codes, training) 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1000" dirty="0" smtClean="0"/>
          </a:p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2" y="2033331"/>
            <a:ext cx="3354497" cy="2172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70" y="2020515"/>
            <a:ext cx="2586859" cy="2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 2 – </a:t>
            </a:r>
            <a:r>
              <a:rPr lang="en-US" sz="3600" dirty="0"/>
              <a:t>Accelerator R&amp;D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8453"/>
            <a:ext cx="8672513" cy="4987867"/>
          </a:xfrm>
        </p:spPr>
        <p:txBody>
          <a:bodyPr/>
          <a:lstStyle/>
          <a:p>
            <a:r>
              <a:rPr lang="en-US" sz="2000" i="1" dirty="0"/>
              <a:t>The effectiveness and efficiency of facility operations, and the planning for </a:t>
            </a:r>
            <a:r>
              <a:rPr lang="en-US" sz="2000" i="1" dirty="0" smtClean="0"/>
              <a:t>future facility </a:t>
            </a:r>
            <a:r>
              <a:rPr lang="en-US" sz="2000" i="1" dirty="0"/>
              <a:t>upgrades to support the research program as organized into the </a:t>
            </a:r>
            <a:r>
              <a:rPr lang="en-US" sz="2000" i="1" dirty="0" smtClean="0"/>
              <a:t>crosscut…</a:t>
            </a:r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V.Shiltsev | Accel. R&amp;D 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1" y="1935164"/>
            <a:ext cx="4034080" cy="268938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2" y="5684915"/>
            <a:ext cx="4069260" cy="102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50" y="4099034"/>
            <a:ext cx="4108431" cy="150180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428450" y="1674225"/>
            <a:ext cx="4472663" cy="484087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IOTA facility is being built to carry out critical R&amp;D on high-intensity space-charge dominated proton beams: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IOTA ring and p+ and e- injectors</a:t>
            </a:r>
          </a:p>
          <a:p>
            <a:pPr lvl="1">
              <a:lnSpc>
                <a:spcPct val="150000"/>
              </a:lnSpc>
            </a:pP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Breakthru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experiments on NL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integrable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optics and space-charge compensation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~40% of the ring built, 5 MeV injector commissioned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25-50 MeV this year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Complete construction of the facility in FY15-17 (with appropriate funding) and start full research program in FY18</a:t>
            </a:r>
          </a:p>
          <a:p>
            <a:pPr marL="0" indent="0">
              <a:buFont typeface="Arial" pitchFamily="34" charset="0"/>
              <a:buNone/>
            </a:pPr>
            <a:endParaRPr lang="en-US" sz="1000" dirty="0" smtClean="0"/>
          </a:p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85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 3 – </a:t>
            </a:r>
            <a:r>
              <a:rPr lang="en-US" sz="3600" dirty="0"/>
              <a:t>Accelerator R&amp;D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8453"/>
            <a:ext cx="8672513" cy="4987867"/>
          </a:xfrm>
        </p:spPr>
        <p:txBody>
          <a:bodyPr/>
          <a:lstStyle/>
          <a:p>
            <a:r>
              <a:rPr lang="en-US" sz="2000" i="1" dirty="0"/>
              <a:t>The effectiveness of current laboratory management in strategic </a:t>
            </a:r>
            <a:r>
              <a:rPr lang="en-US" sz="2000" i="1" dirty="0" smtClean="0"/>
              <a:t>planning, developing </a:t>
            </a:r>
            <a:r>
              <a:rPr lang="en-US" sz="2000" i="1" dirty="0"/>
              <a:t>appropriate core competencies, implementing a prioritized </a:t>
            </a:r>
            <a:r>
              <a:rPr lang="en-US" sz="2000" i="1" dirty="0" smtClean="0"/>
              <a:t>and optimized </a:t>
            </a:r>
            <a:r>
              <a:rPr lang="en-US" sz="2000" i="1" dirty="0"/>
              <a:t>program, and promoting and implementing a safe work </a:t>
            </a:r>
            <a:r>
              <a:rPr lang="en-US" sz="2000" i="1" dirty="0" smtClean="0"/>
              <a:t>environment</a:t>
            </a:r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V.Shiltsev | Accel. R&amp;D 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4374930" y="4485829"/>
            <a:ext cx="4572000" cy="2339102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High-Field Magnets and Materials 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2. Novel Techniques for Multi-MW Beams and Targets 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3. Cost-Effective SRF Technology 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4. Advanced Accelerator Concepts 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5. Accelerator Science, Modeling and Design 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6. Core Accelerator Competencies 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22" y="2233250"/>
            <a:ext cx="3499280" cy="4523150"/>
          </a:xfrm>
          <a:prstGeom prst="rect">
            <a:avLst/>
          </a:prstGeom>
          <a:effectLst>
            <a:outerShdw blurRad="50800" dist="38100" dir="5400000" algn="t" rotWithShape="0">
              <a:schemeClr val="tx1">
                <a:lumMod val="75000"/>
                <a:alpha val="40000"/>
              </a:schemeClr>
            </a:outerShdw>
            <a:softEdge rad="3175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43344" y="1880496"/>
            <a:ext cx="4908996" cy="484087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Fermilab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actively participated and provided input to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Snowmass, P5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and now to the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HEPAP General Accelerator R&amp;D subpanel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FNAL across-divisional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 GARD priorities working group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of 27 chaired by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J.Lykken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S.Nagaitsev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has submitted recently two White Papers to the Sub panel, priorities :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31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 5 </a:t>
            </a:r>
            <a:r>
              <a:rPr lang="en-US" sz="3600" dirty="0"/>
              <a:t>– Accelerator R&amp;D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8453"/>
            <a:ext cx="8672513" cy="4987867"/>
          </a:xfrm>
        </p:spPr>
        <p:txBody>
          <a:bodyPr/>
          <a:lstStyle/>
          <a:p>
            <a:r>
              <a:rPr lang="en-US" sz="2000" i="1" dirty="0"/>
              <a:t>The leadership, creativity, and productivity of the facility's scientific </a:t>
            </a:r>
            <a:r>
              <a:rPr lang="en-US" sz="2000" i="1" dirty="0" smtClean="0"/>
              <a:t>and technical </a:t>
            </a:r>
            <a:r>
              <a:rPr lang="en-US" sz="2000" i="1" dirty="0"/>
              <a:t>staff in carrying out the a</a:t>
            </a:r>
            <a:r>
              <a:rPr lang="en-US" sz="2000" i="1" dirty="0" smtClean="0"/>
              <a:t>bove activities</a:t>
            </a:r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V.Shiltsev | Accel. R&amp;D 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93852" y="3878316"/>
            <a:ext cx="2449651" cy="2947551"/>
            <a:chOff x="5273621" y="1295400"/>
            <a:chExt cx="3468960" cy="38602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030" y="1593466"/>
              <a:ext cx="3310551" cy="356218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73621" y="1295400"/>
              <a:ext cx="5754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accent6">
                      <a:lumMod val="50000"/>
                    </a:schemeClr>
                  </a:solidFill>
                </a:rPr>
                <a:t>turn</a:t>
              </a:r>
              <a:endParaRPr lang="en-US" sz="1400" i="1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96495" y="1295400"/>
              <a:ext cx="334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accent6">
                      <a:lumMod val="50000"/>
                    </a:schemeClr>
                  </a:solidFill>
                </a:rPr>
                <a:t>x</a:t>
              </a:r>
              <a:endParaRPr lang="en-US" sz="1400" i="1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543800" y="3429000"/>
              <a:ext cx="0" cy="1037644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825414" y="3809322"/>
              <a:ext cx="1692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½ synchrotron period</a:t>
              </a:r>
              <a:endParaRPr lang="en-US" sz="1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5" y="1663040"/>
            <a:ext cx="3714644" cy="22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00" y="4098088"/>
            <a:ext cx="2628342" cy="2658312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792716" y="1598757"/>
            <a:ext cx="4392175" cy="312242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Profound contributions of AD and APC scientists, engineers and technical staff to all aspects of Lab’s program:</a:t>
            </a:r>
          </a:p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Push the accelerator performance</a:t>
            </a:r>
          </a:p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Establish and carry out projects (LCLS-II, PIP-II, LBNF)</a:t>
            </a:r>
          </a:p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Contribute to mu2e, g-2 and neutrino </a:t>
            </a:r>
            <a:r>
              <a:rPr lang="en-US" sz="1600" i="1" dirty="0" err="1" smtClean="0">
                <a:solidFill>
                  <a:schemeClr val="tx1">
                    <a:lumMod val="50000"/>
                  </a:schemeClr>
                </a:solidFill>
              </a:rPr>
              <a:t>experiemnts</a:t>
            </a:r>
            <a:endParaRPr lang="en-US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Build IOTA/ASTA R&amp;D facility</a:t>
            </a:r>
          </a:p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Train next generation accelerator scientists and engineers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437" y="4202763"/>
            <a:ext cx="139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RR instability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499" y="3924520"/>
            <a:ext cx="263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MARS : ELBNF H-Absorber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 6 </a:t>
            </a:r>
            <a:r>
              <a:rPr lang="en-US" sz="3600" dirty="0"/>
              <a:t>– Accelerator R&amp;D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8453"/>
            <a:ext cx="8672513" cy="4987867"/>
          </a:xfrm>
        </p:spPr>
        <p:txBody>
          <a:bodyPr/>
          <a:lstStyle/>
          <a:p>
            <a:r>
              <a:rPr lang="en-US" sz="2000" i="1" dirty="0"/>
              <a:t>The quality and appropriateness of the laboratory's interactions with, </a:t>
            </a:r>
            <a:r>
              <a:rPr lang="en-US" sz="2000" i="1" dirty="0" smtClean="0"/>
              <a:t>and nurturing </a:t>
            </a:r>
            <a:r>
              <a:rPr lang="en-US" sz="2000" i="1" dirty="0"/>
              <a:t>of its scientific </a:t>
            </a:r>
            <a:r>
              <a:rPr lang="en-US" sz="2000" i="1" dirty="0" smtClean="0"/>
              <a:t>community</a:t>
            </a:r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2/11/2015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V.Shiltsev | Accel. R&amp;D 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713187"/>
            <a:ext cx="3618457" cy="2202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4127008"/>
            <a:ext cx="3785702" cy="226153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28450" y="1674225"/>
            <a:ext cx="4472663" cy="426209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More than dozen University groups collaborate with FNAL and come to do accelerator research at the Lab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IOTA/ASTA facility and program in the center - 6 universities, 4 labs, 4 Int’l partners, 2 SBIR partners – community  of about 80 and growing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Boosting Illinois accelerator research community – NIU led consortium , incl.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U.Chicago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IIT (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Swapan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Chattopadhyay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pPr marL="0" indent="0">
              <a:buFont typeface="Arial" pitchFamily="34" charset="0"/>
              <a:buNone/>
            </a:pPr>
            <a:endParaRPr lang="en-US" sz="1000" dirty="0" smtClean="0"/>
          </a:p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56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7187</TotalTime>
  <Words>572</Words>
  <Application>Microsoft Office PowerPoint</Application>
  <PresentationFormat>On-screen Show (4:3)</PresentationFormat>
  <Paragraphs>70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FNAL_TemplatePC_060514</vt:lpstr>
      <vt:lpstr>Fermilab: Footer Only</vt:lpstr>
      <vt:lpstr>Fermilab Accelerator R&amp;D Program Wrap-up</vt:lpstr>
      <vt:lpstr>Question 1 – Accelerator R&amp;D</vt:lpstr>
      <vt:lpstr>Question 2 – Accelerator R&amp;D</vt:lpstr>
      <vt:lpstr>Question 3 – Accelerator R&amp;D</vt:lpstr>
      <vt:lpstr>Question 5 – Accelerator R&amp;D</vt:lpstr>
      <vt:lpstr>Question 6 – Accelerator R&amp;D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nsergei</dc:creator>
  <cp:lastModifiedBy>nsergei</cp:lastModifiedBy>
  <cp:revision>153</cp:revision>
  <cp:lastPrinted>2014-01-20T19:40:21Z</cp:lastPrinted>
  <dcterms:created xsi:type="dcterms:W3CDTF">2014-06-19T15:29:50Z</dcterms:created>
  <dcterms:modified xsi:type="dcterms:W3CDTF">2015-02-12T19:35:44Z</dcterms:modified>
</cp:coreProperties>
</file>