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1"/>
  </p:notesMasterIdLst>
  <p:handoutMasterIdLst>
    <p:handoutMasterId r:id="rId22"/>
  </p:handoutMasterIdLst>
  <p:sldIdLst>
    <p:sldId id="265" r:id="rId3"/>
    <p:sldId id="284" r:id="rId4"/>
    <p:sldId id="267" r:id="rId5"/>
    <p:sldId id="268" r:id="rId6"/>
    <p:sldId id="272" r:id="rId7"/>
    <p:sldId id="270" r:id="rId8"/>
    <p:sldId id="269" r:id="rId9"/>
    <p:sldId id="286" r:id="rId10"/>
    <p:sldId id="285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F757F50-BB8C-8D45-ADB1-87118442AE1F}" type="datetimeFigureOut">
              <a:rPr lang="en-US"/>
              <a:pPr>
                <a:defRPr/>
              </a:pPr>
              <a:t>2/6/15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B7F1601B-E34A-4F4A-8220-B90AE9130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9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0B7C95D-1754-0A4A-AD0C-B36A97AB2E8A}" type="datetimeFigureOut">
              <a:rPr lang="en-US"/>
              <a:pPr>
                <a:defRPr/>
              </a:pPr>
              <a:t>2/6/15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8B42F6E-2D5B-934E-A594-4EF24A298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321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957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7AC0C48D-AAAC-C74C-A83F-6250EB458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1ACA-38A1-EE41-8E17-07714D639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6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BAE9-655F-5844-9148-2B8796C51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1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D8EC-314C-C040-9BD6-8AD0DD606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8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28C6-7369-0747-8E20-B5CC0B0D57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B71F9-C930-D14D-9F93-26ABC6438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6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F327-E150-4444-B3B7-6CE42E592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3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B828-0A8B-9242-AD14-C4B6331E4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5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23597DD1-89E9-F140-A2EB-76A56BA9E7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fontAlgn="base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37977861-32D5-C34E-85FE-D5D5751A0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High Performance Computing Activities at Fermilab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James Amundson</a:t>
            </a:r>
            <a:endParaRPr lang="en-US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Breakout Session </a:t>
            </a:r>
            <a:r>
              <a:rPr lang="en-US" dirty="0" smtClean="0">
                <a:latin typeface="Helvetica" charset="0"/>
              </a:rPr>
              <a:t>5C: Computing</a:t>
            </a:r>
          </a:p>
          <a:p>
            <a:r>
              <a:rPr lang="en-US" dirty="0" smtClean="0">
                <a:latin typeface="Helvetica" charset="0"/>
              </a:rPr>
              <a:t>February 11, 2015</a:t>
            </a: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on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6369100" cy="4987867"/>
          </a:xfrm>
        </p:spPr>
        <p:txBody>
          <a:bodyPr/>
          <a:lstStyle/>
          <a:p>
            <a:r>
              <a:rPr lang="en-US" dirty="0" smtClean="0"/>
              <a:t>The point of these shared facilities and competencies is producing science.</a:t>
            </a:r>
          </a:p>
          <a:p>
            <a:pPr lvl="1"/>
            <a:r>
              <a:rPr lang="en-US" dirty="0" smtClean="0"/>
              <a:t>Lattice QCD is covered in other cross-cutting sessions.</a:t>
            </a:r>
          </a:p>
          <a:p>
            <a:pPr lvl="1"/>
            <a:r>
              <a:rPr lang="en-US" dirty="0" smtClean="0"/>
              <a:t>Cosmology is covered in other cross-cutting sessions.</a:t>
            </a:r>
          </a:p>
          <a:p>
            <a:r>
              <a:rPr lang="en-US" dirty="0" smtClean="0"/>
              <a:t>I will focus on Accelerator Simulation.</a:t>
            </a:r>
          </a:p>
          <a:p>
            <a:pPr lvl="1"/>
            <a:r>
              <a:rPr lang="en-US" dirty="0" smtClean="0"/>
              <a:t>Accelerator simulation serves HEP by enabling accelerator technology.</a:t>
            </a:r>
          </a:p>
          <a:p>
            <a:pPr lvl="2"/>
            <a:r>
              <a:rPr lang="en-US" dirty="0" smtClean="0"/>
              <a:t>Directions must be in sync with HEP priorities.</a:t>
            </a:r>
          </a:p>
          <a:p>
            <a:pPr lvl="2"/>
            <a:r>
              <a:rPr lang="en-US" dirty="0" smtClean="0"/>
              <a:t>Work is done in collaboration with Fermilab’s Accelerator Division and other accelerator facilities, especially CERN.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701" y="1043046"/>
            <a:ext cx="2258972" cy="225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01" y="3771941"/>
            <a:ext cx="2258972" cy="22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3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Simulation Directions Set by Lab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choose simulation topics based on Lab goals, which are ultimately driven by P5 goals.</a:t>
            </a:r>
          </a:p>
          <a:p>
            <a:pPr lvl="1"/>
            <a:r>
              <a:rPr lang="en-US" dirty="0"/>
              <a:t>Extend the scientific reach of existing accelerator </a:t>
            </a:r>
            <a:r>
              <a:rPr lang="en-US" dirty="0" smtClean="0"/>
              <a:t>facilities</a:t>
            </a:r>
          </a:p>
          <a:p>
            <a:pPr lvl="2"/>
            <a:r>
              <a:rPr lang="en-US" dirty="0" smtClean="0"/>
              <a:t>Simulate existing Booster, Delivery Ring, Recycler and Main Injector.</a:t>
            </a:r>
          </a:p>
          <a:p>
            <a:pPr lvl="1"/>
            <a:r>
              <a:rPr lang="en-US" dirty="0"/>
              <a:t>Launch a </a:t>
            </a:r>
            <a:r>
              <a:rPr lang="en-US" dirty="0" smtClean="0"/>
              <a:t>test facility to enable “transformative” </a:t>
            </a:r>
            <a:r>
              <a:rPr lang="en-US" dirty="0"/>
              <a:t>Accelerator </a:t>
            </a:r>
            <a:r>
              <a:rPr lang="en-US" dirty="0" smtClean="0"/>
              <a:t>Science</a:t>
            </a:r>
          </a:p>
          <a:p>
            <a:pPr lvl="2"/>
            <a:r>
              <a:rPr lang="en-US" dirty="0" smtClean="0"/>
              <a:t>Simulate the Integrable Optics Test Accelerator (IOTA).</a:t>
            </a:r>
          </a:p>
          <a:p>
            <a:pPr lvl="3"/>
            <a:r>
              <a:rPr lang="en-US" dirty="0" smtClean="0"/>
              <a:t>IOTA is an experimental machine to explore using intrinsically nonlinear dynamics to overcome intensity limitations inherent to ordinary linear machines.</a:t>
            </a:r>
          </a:p>
          <a:p>
            <a:pPr lvl="1"/>
            <a:r>
              <a:rPr lang="en-US" dirty="0" smtClean="0"/>
              <a:t>Establish Fermilab as essential contributor to future large accelerators</a:t>
            </a:r>
          </a:p>
          <a:p>
            <a:pPr lvl="2"/>
            <a:r>
              <a:rPr lang="en-US" dirty="0" smtClean="0"/>
              <a:t>Simulate LHC Injectors for HL-LHC.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9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Synergia</a:t>
            </a:r>
            <a:endParaRPr lang="en-US" dirty="0">
              <a:latin typeface="Helvetica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2015-02-11</a:t>
            </a:r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554187C-7157-3942-9E6E-A1E456E23401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28" y="846582"/>
            <a:ext cx="4127072" cy="23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797273"/>
            <a:ext cx="455972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Beam Dynamics Framework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Developed at Fermilab with support from SciDAC ComPASS Collaboration (</a:t>
            </a:r>
            <a:r>
              <a:rPr lang="en-US" dirty="0" err="1" smtClean="0">
                <a:solidFill>
                  <a:srgbClr val="404040"/>
                </a:solidFill>
              </a:rPr>
              <a:t>CompHEP+ASCR</a:t>
            </a:r>
            <a:r>
              <a:rPr lang="en-US" dirty="0" smtClean="0">
                <a:solidFill>
                  <a:srgbClr val="404040"/>
                </a:solidFill>
              </a:rPr>
              <a:t>)</a:t>
            </a:r>
          </a:p>
          <a:p>
            <a:pPr marL="800100" lvl="2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Fermilab leads ComPASS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Advanced capabilities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Collective effects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004C97"/>
                </a:solidFill>
              </a:rPr>
              <a:t>High precision through high statistics (many particles)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Single- and multi-bunch physics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srgbClr val="004C97"/>
                </a:solidFill>
              </a:rPr>
              <a:t>Multi-bunch capability is unique to Synergia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Runs on everything from laptops to supercomputers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61922" y="3163489"/>
            <a:ext cx="4182078" cy="3121380"/>
            <a:chOff x="5312882" y="2633173"/>
            <a:chExt cx="4182078" cy="3121380"/>
          </a:xfrm>
        </p:grpSpPr>
        <p:sp>
          <p:nvSpPr>
            <p:cNvPr id="3" name="TextBox 2"/>
            <p:cNvSpPr txBox="1"/>
            <p:nvPr/>
          </p:nvSpPr>
          <p:spPr>
            <a:xfrm>
              <a:off x="6531098" y="2880953"/>
              <a:ext cx="2963862" cy="26260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200" dirty="0" smtClean="0">
                  <a:solidFill>
                    <a:srgbClr val="404040"/>
                  </a:solidFill>
                  <a:latin typeface="Helvetica"/>
                  <a:cs typeface="Helvetica"/>
                </a:rPr>
                <a:t>Synergia also used to teach </a:t>
              </a:r>
              <a:r>
                <a:rPr lang="en-US" sz="2200" dirty="0" smtClean="0">
                  <a:solidFill>
                    <a:srgbClr val="004C97"/>
                  </a:solidFill>
                  <a:latin typeface="Helvetica"/>
                  <a:cs typeface="Helvetica"/>
                </a:rPr>
                <a:t>students from around the world</a:t>
              </a:r>
              <a:r>
                <a:rPr lang="en-US" sz="2200" dirty="0" smtClean="0">
                  <a:solidFill>
                    <a:srgbClr val="404040"/>
                  </a:solidFill>
                  <a:latin typeface="Helvetica"/>
                  <a:cs typeface="Helvetica"/>
                </a:rPr>
                <a:t> at the US Particle Accelerator School</a:t>
              </a:r>
              <a:endParaRPr lang="en-US" sz="2200" dirty="0">
                <a:solidFill>
                  <a:srgbClr val="404040"/>
                </a:solidFill>
                <a:latin typeface="Helvetica"/>
                <a:cs typeface="Helvetica"/>
              </a:endParaRPr>
            </a:p>
            <a:p>
              <a:r>
                <a:rPr lang="en-US" sz="2200" dirty="0" smtClean="0">
                  <a:solidFill>
                    <a:srgbClr val="404040"/>
                  </a:solidFill>
                  <a:latin typeface="Helvetica"/>
                  <a:cs typeface="Helvetica"/>
                </a:rPr>
                <a:t>(e.g., two weeks ago)</a:t>
              </a:r>
              <a:endParaRPr lang="en-US" sz="2200" dirty="0">
                <a:solidFill>
                  <a:srgbClr val="404040"/>
                </a:solidFill>
                <a:latin typeface="Helvetica"/>
                <a:cs typeface="Helvetica"/>
              </a:endParaRPr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49" y="4787294"/>
              <a:ext cx="967259" cy="967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0193" y="3597987"/>
              <a:ext cx="964815" cy="964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882" y="2633173"/>
              <a:ext cx="1288354" cy="964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281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 and Current-Generation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5494904" cy="4987867"/>
          </a:xfrm>
        </p:spPr>
        <p:txBody>
          <a:bodyPr/>
          <a:lstStyle/>
          <a:p>
            <a:r>
              <a:rPr lang="en-US" dirty="0" smtClean="0"/>
              <a:t>Synergia was constructed for HPC</a:t>
            </a:r>
          </a:p>
          <a:p>
            <a:pPr lvl="1"/>
            <a:r>
              <a:rPr lang="en-US" dirty="0" smtClean="0"/>
              <a:t>Core model is MPI + (optional) OpenMP</a:t>
            </a:r>
          </a:p>
          <a:p>
            <a:pPr lvl="1"/>
            <a:r>
              <a:rPr lang="en-US" dirty="0"/>
              <a:t>Strong scaling over </a:t>
            </a:r>
            <a:r>
              <a:rPr lang="en-US" dirty="0" smtClean="0"/>
              <a:t>1000x</a:t>
            </a:r>
            <a:endParaRPr lang="en-US" dirty="0"/>
          </a:p>
          <a:p>
            <a:pPr lvl="1"/>
            <a:r>
              <a:rPr lang="en-US" dirty="0" smtClean="0"/>
              <a:t>Weak scaling to 100,000+ cores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363" y="2546906"/>
            <a:ext cx="3482797" cy="3484007"/>
            <a:chOff x="360363" y="1920875"/>
            <a:chExt cx="4572000" cy="457358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3" y="1920875"/>
              <a:ext cx="4572000" cy="3475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014413" y="5307013"/>
              <a:ext cx="3752850" cy="1187450"/>
            </a:xfrm>
            <a:custGeom>
              <a:avLst/>
              <a:gdLst>
                <a:gd name="G0" fmla="*/ 10424 1 2"/>
                <a:gd name="G1" fmla="*/ 3298 1 2"/>
                <a:gd name="G2" fmla="+- 3298 0 0"/>
                <a:gd name="G3" fmla="+- 10424 0 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10424" y="0"/>
                  </a:lnTo>
                  <a:lnTo>
                    <a:pt x="10424" y="3298"/>
                  </a:lnTo>
                  <a:lnTo>
                    <a:pt x="0" y="329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Helvetica"/>
                  <a:cs typeface="Helvetica"/>
                </a:rPr>
                <a:t>Single-bunch strong scaling from </a:t>
              </a:r>
            </a:p>
            <a:p>
              <a:pPr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1600" dirty="0">
                  <a:solidFill>
                    <a:srgbClr val="000000"/>
                  </a:solidFill>
                  <a:latin typeface="Helvetica"/>
                  <a:cs typeface="Helvetica"/>
                </a:rPr>
                <a:t>16 to 16,384 cores</a:t>
              </a:r>
            </a:p>
            <a:p>
              <a:pPr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1600" i="1" dirty="0">
                  <a:solidFill>
                    <a:srgbClr val="000000"/>
                  </a:solidFill>
                  <a:latin typeface="Helvetica"/>
                  <a:cs typeface="Helvetica"/>
                </a:rPr>
                <a:t>32x32x1024 grid,  105M particles</a:t>
              </a: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45" y="3353598"/>
            <a:ext cx="2761884" cy="20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62" y="745403"/>
            <a:ext cx="2682767" cy="21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5383520" y="2892336"/>
            <a:ext cx="3531880" cy="593373"/>
          </a:xfrm>
          <a:custGeom>
            <a:avLst/>
            <a:gdLst>
              <a:gd name="G0" fmla="*/ 5094 1 2"/>
              <a:gd name="G1" fmla="*/ 4314 1 2"/>
              <a:gd name="G2" fmla="+- 4314 0 0"/>
              <a:gd name="G3" fmla="+- 509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094" y="0"/>
                </a:lnTo>
                <a:lnTo>
                  <a:pt x="5094" y="4314"/>
                </a:lnTo>
                <a:lnTo>
                  <a:pt x="0" y="431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Weak scaling from 1M to 256M </a:t>
            </a:r>
            <a:r>
              <a:rPr lang="en-US" sz="1600" i="1" dirty="0">
                <a:solidFill>
                  <a:srgbClr val="000000"/>
                </a:solidFill>
                <a:latin typeface="Helvetica"/>
                <a:cs typeface="Helvetica"/>
              </a:rPr>
              <a:t>particles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128 to 32,768 cores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218579" y="5454189"/>
            <a:ext cx="3696821" cy="844464"/>
          </a:xfrm>
          <a:custGeom>
            <a:avLst/>
            <a:gdLst>
              <a:gd name="G0" fmla="*/ 5094 1 2"/>
              <a:gd name="G1" fmla="*/ 6346 1 2"/>
              <a:gd name="G2" fmla="+- 6346 0 0"/>
              <a:gd name="G3" fmla="+- 509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094" y="0"/>
                </a:lnTo>
                <a:lnTo>
                  <a:pt x="5094" y="6346"/>
                </a:lnTo>
                <a:lnTo>
                  <a:pt x="0" y="634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Weak scaling from 64 to 1024 </a:t>
            </a:r>
            <a:r>
              <a:rPr lang="en-US" sz="1600" i="1" dirty="0">
                <a:solidFill>
                  <a:srgbClr val="000000"/>
                </a:solidFill>
                <a:latin typeface="Helvetica"/>
                <a:cs typeface="Helvetica"/>
              </a:rPr>
              <a:t>bunches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8192 to 131,072 cores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Up to over 10</a:t>
            </a:r>
            <a:r>
              <a:rPr lang="en-US" sz="1600" baseline="30000" dirty="0">
                <a:solidFill>
                  <a:srgbClr val="000000"/>
                </a:solidFill>
                <a:latin typeface="Helvetica"/>
                <a:cs typeface="Helvetica"/>
              </a:rPr>
              <a:t>10 </a:t>
            </a:r>
            <a:r>
              <a:rPr lang="en-US" sz="1600" dirty="0">
                <a:solidFill>
                  <a:srgbClr val="000000"/>
                </a:solidFill>
                <a:latin typeface="Helvetica"/>
                <a:cs typeface="Helvetica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113805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 and Next-Generation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Dramatic changes in near future HPC architectures</a:t>
            </a:r>
          </a:p>
          <a:p>
            <a:pPr lvl="1"/>
            <a:r>
              <a:rPr lang="en-US" dirty="0" smtClean="0"/>
              <a:t>Supercomputers and clusters alike</a:t>
            </a:r>
          </a:p>
          <a:p>
            <a:pPr lvl="2"/>
            <a:r>
              <a:rPr lang="en-US" dirty="0" smtClean="0"/>
              <a:t>OLCF’s Summit: GPU + PowerPC</a:t>
            </a:r>
          </a:p>
          <a:p>
            <a:pPr lvl="2"/>
            <a:r>
              <a:rPr lang="en-US" dirty="0" smtClean="0"/>
              <a:t>NERSC’s Cori: Intel MIC</a:t>
            </a:r>
            <a:endParaRPr lang="en-US" dirty="0"/>
          </a:p>
          <a:p>
            <a:r>
              <a:rPr lang="en-US" dirty="0" smtClean="0"/>
              <a:t>Synergia GPU and MIC ports in progress</a:t>
            </a:r>
          </a:p>
          <a:p>
            <a:pPr lvl="1"/>
            <a:r>
              <a:rPr lang="en-US" dirty="0" smtClean="0"/>
              <a:t>Using shared expertise and facilities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92" y="3859942"/>
            <a:ext cx="3219111" cy="257640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06" y="3693656"/>
            <a:ext cx="3436989" cy="257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0892" y="3541461"/>
            <a:ext cx="363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  <a:latin typeface="Helvetica"/>
                <a:cs typeface="Helvetica"/>
              </a:rPr>
              <a:t>First production-level GPU results </a:t>
            </a:r>
            <a:endParaRPr lang="en-US" sz="18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7912" y="3490610"/>
            <a:ext cx="353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404040"/>
                </a:solidFill>
                <a:latin typeface="Helvetica"/>
                <a:cs typeface="Helvetica"/>
              </a:rPr>
              <a:t>Vectorization benchmark for MIC</a:t>
            </a:r>
            <a:endParaRPr lang="en-US" sz="18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8104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21" y="1471929"/>
            <a:ext cx="5470731" cy="4106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3730020" cy="439420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Lab Goal: </a:t>
            </a:r>
            <a:r>
              <a:rPr lang="en-US" dirty="0"/>
              <a:t>Extend the scientific reach of existing accelerator </a:t>
            </a:r>
            <a:r>
              <a:rPr lang="en-US" dirty="0" smtClean="0"/>
              <a:t>facilities</a:t>
            </a:r>
          </a:p>
          <a:p>
            <a:pPr marL="742950" lvl="2" indent="-342900"/>
            <a:r>
              <a:rPr lang="en-US" dirty="0" smtClean="0"/>
              <a:t>Simulate the Main Injector and Recycler under high intensities</a:t>
            </a:r>
          </a:p>
          <a:p>
            <a:pPr marL="1200150" lvl="3" indent="-342900"/>
            <a:r>
              <a:rPr lang="en-US" dirty="0" smtClean="0">
                <a:solidFill>
                  <a:schemeClr val="tx1"/>
                </a:solidFill>
              </a:rPr>
              <a:t>Work done with Accelerator Division Main Injector personnel</a:t>
            </a:r>
          </a:p>
          <a:p>
            <a:pPr marL="1200150" lvl="3" indent="-342900"/>
            <a:r>
              <a:rPr lang="en-US" dirty="0" smtClean="0"/>
              <a:t>Multi-bunch capabilities in Synergia used to simulate slip stacking</a:t>
            </a:r>
          </a:p>
          <a:p>
            <a:pPr marL="1657350" lvl="4" indent="-342900"/>
            <a:r>
              <a:rPr lang="en-US" dirty="0" smtClean="0"/>
              <a:t>Slip stacking uses RF to combine multiple bunches to increase intensity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3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 Applications,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579736"/>
          </a:xfrm>
        </p:spPr>
        <p:txBody>
          <a:bodyPr/>
          <a:lstStyle/>
          <a:p>
            <a:r>
              <a:rPr lang="en-US" dirty="0" smtClean="0"/>
              <a:t>Resonant extraction in the Delivery Ring for Mu2e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Work done with Accelerator Division </a:t>
            </a:r>
            <a:r>
              <a:rPr lang="en-US" dirty="0" err="1" smtClean="0">
                <a:solidFill>
                  <a:schemeClr val="tx1"/>
                </a:solidFill>
              </a:rPr>
              <a:t>Muon</a:t>
            </a:r>
            <a:r>
              <a:rPr lang="en-US" dirty="0" smtClean="0">
                <a:solidFill>
                  <a:schemeClr val="tx1"/>
                </a:solidFill>
              </a:rPr>
              <a:t> personnel</a:t>
            </a:r>
          </a:p>
          <a:p>
            <a:pPr lvl="1"/>
            <a:r>
              <a:rPr lang="en-US" dirty="0" smtClean="0"/>
              <a:t>Important collective effects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foot-1-no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39" y="1896981"/>
            <a:ext cx="3799461" cy="28495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1" y="2622782"/>
            <a:ext cx="4752664" cy="240834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Multi-bunch instability in the Booster </a:t>
            </a:r>
          </a:p>
          <a:p>
            <a:pPr lvl="1"/>
            <a:r>
              <a:rPr lang="en-US" dirty="0" smtClean="0">
                <a:solidFill>
                  <a:srgbClr val="004C97"/>
                </a:solidFill>
              </a:rPr>
              <a:t>Work done with AD Proton Source personnel</a:t>
            </a:r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13708" y="5374156"/>
            <a:ext cx="4752664" cy="92787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Requires multi-bunch physics with</a:t>
            </a:r>
          </a:p>
          <a:p>
            <a:pPr marL="457200" lvl="1" indent="0">
              <a:buNone/>
            </a:pPr>
            <a:r>
              <a:rPr lang="en-US" dirty="0"/>
              <a:t>c</a:t>
            </a:r>
            <a:r>
              <a:rPr lang="en-US" dirty="0" smtClean="0"/>
              <a:t>ollective effects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4146553"/>
            <a:ext cx="3269449" cy="20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7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61" y="4090882"/>
            <a:ext cx="2902039" cy="217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322" y="835126"/>
            <a:ext cx="3299622" cy="2486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Synergia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0192"/>
            <a:ext cx="8672513" cy="2830721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Lab Goal: </a:t>
            </a:r>
            <a:r>
              <a:rPr lang="en-US" dirty="0"/>
              <a:t>Establish Fermilab as essential contributor to future large </a:t>
            </a:r>
            <a:r>
              <a:rPr lang="en-US" dirty="0" smtClean="0"/>
              <a:t>accelerators</a:t>
            </a:r>
          </a:p>
          <a:p>
            <a:pPr marL="742950" lvl="2" indent="-342900"/>
            <a:r>
              <a:rPr lang="en-US" dirty="0" smtClean="0"/>
              <a:t>Synergia benchmarking exercise and simulations for HL-LHC</a:t>
            </a:r>
          </a:p>
          <a:p>
            <a:pPr marL="742950" lvl="2" indent="-342900"/>
            <a:r>
              <a:rPr lang="en-US" dirty="0" smtClean="0">
                <a:solidFill>
                  <a:srgbClr val="004C97"/>
                </a:solidFill>
              </a:rPr>
              <a:t>Work done with CERN Accelerator personnel</a:t>
            </a:r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22545" y="4653737"/>
            <a:ext cx="5108916" cy="166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5pPr>
            <a:lvl6pPr marL="2514600" indent="-22860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6pPr>
            <a:lvl7pPr marL="2971800" indent="-22860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7pPr>
            <a:lvl8pPr marL="3429000" indent="-22860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8pPr>
            <a:lvl9pPr marL="3886200" indent="-22860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Roboto" charset="0"/>
                <a:ea typeface="ＭＳ Ｐゴシック" charset="0"/>
                <a:cs typeface="WenQuanYi Zen Hei Sharp" charset="0"/>
              </a:defRPr>
            </a:lvl9pPr>
          </a:lstStyle>
          <a:p>
            <a:pPr algn="r"/>
            <a:r>
              <a:rPr lang="en-US" sz="1600" dirty="0">
                <a:solidFill>
                  <a:srgbClr val="404040"/>
                </a:solidFill>
                <a:latin typeface="Helvetica"/>
                <a:cs typeface="Helvetica"/>
              </a:rPr>
              <a:t>71 steps/turn</a:t>
            </a:r>
          </a:p>
          <a:p>
            <a:pPr algn="r"/>
            <a:r>
              <a:rPr lang="en-US" sz="1600" dirty="0">
                <a:solidFill>
                  <a:srgbClr val="404040"/>
                </a:solidFill>
                <a:latin typeface="Helvetica"/>
                <a:cs typeface="Helvetica"/>
              </a:rPr>
              <a:t>7,100,000 </a:t>
            </a:r>
            <a:r>
              <a:rPr lang="en-US" sz="1600" dirty="0" smtClean="0">
                <a:solidFill>
                  <a:srgbClr val="404040"/>
                </a:solidFill>
                <a:latin typeface="Helvetica"/>
                <a:cs typeface="Helvetica"/>
              </a:rPr>
              <a:t>steps </a:t>
            </a:r>
            <a:r>
              <a:rPr lang="en-US" sz="1600" dirty="0" smtClean="0">
                <a:solidFill>
                  <a:srgbClr val="004C97"/>
                </a:solidFill>
                <a:latin typeface="Helvetica"/>
                <a:cs typeface="Helvetica"/>
              </a:rPr>
              <a:t>(~ 7 million)</a:t>
            </a:r>
            <a:endParaRPr lang="en-US" sz="1600" dirty="0">
              <a:solidFill>
                <a:srgbClr val="004C97"/>
              </a:solidFill>
              <a:latin typeface="Helvetica"/>
              <a:cs typeface="Helvetica"/>
            </a:endParaRPr>
          </a:p>
          <a:p>
            <a:pPr algn="r"/>
            <a:r>
              <a:rPr lang="en-US" sz="1600" dirty="0">
                <a:solidFill>
                  <a:srgbClr val="404040"/>
                </a:solidFill>
                <a:latin typeface="Helvetica"/>
                <a:cs typeface="Helvetica"/>
              </a:rPr>
              <a:t>4,194,304 </a:t>
            </a:r>
            <a:r>
              <a:rPr lang="en-US" sz="1600" dirty="0" smtClean="0">
                <a:solidFill>
                  <a:srgbClr val="404040"/>
                </a:solidFill>
                <a:latin typeface="Helvetica"/>
                <a:cs typeface="Helvetica"/>
              </a:rPr>
              <a:t>particles </a:t>
            </a:r>
            <a:r>
              <a:rPr lang="en-US" sz="1600" dirty="0" smtClean="0">
                <a:solidFill>
                  <a:srgbClr val="004C97"/>
                </a:solidFill>
                <a:latin typeface="Helvetica"/>
                <a:cs typeface="Helvetica"/>
              </a:rPr>
              <a:t>(~ 4 million)</a:t>
            </a:r>
            <a:endParaRPr lang="en-US" sz="1600" dirty="0">
              <a:solidFill>
                <a:srgbClr val="404040"/>
              </a:solidFill>
              <a:latin typeface="Helvetica"/>
              <a:cs typeface="Helvetica"/>
            </a:endParaRPr>
          </a:p>
          <a:p>
            <a:pPr algn="r"/>
            <a:r>
              <a:rPr lang="en-US" sz="1600" dirty="0">
                <a:solidFill>
                  <a:srgbClr val="404040"/>
                </a:solidFill>
                <a:latin typeface="Helvetica"/>
                <a:cs typeface="Helvetica"/>
              </a:rPr>
              <a:t>29,779,558,400,000 particle-</a:t>
            </a:r>
            <a:r>
              <a:rPr lang="en-US" sz="1600" dirty="0" smtClean="0">
                <a:solidFill>
                  <a:srgbClr val="404040"/>
                </a:solidFill>
                <a:latin typeface="Helvetica"/>
                <a:cs typeface="Helvetica"/>
              </a:rPr>
              <a:t>steps </a:t>
            </a:r>
            <a:r>
              <a:rPr lang="en-US" sz="1600" dirty="0" smtClean="0">
                <a:solidFill>
                  <a:srgbClr val="004C97"/>
                </a:solidFill>
                <a:latin typeface="Helvetica"/>
                <a:cs typeface="Helvetica"/>
              </a:rPr>
              <a:t>(~ 30 trillion)</a:t>
            </a:r>
            <a:endParaRPr lang="en-US" sz="1600" dirty="0">
              <a:solidFill>
                <a:srgbClr val="004C97"/>
              </a:solidFill>
              <a:latin typeface="Helvetica"/>
              <a:cs typeface="Helvetica"/>
            </a:endParaRPr>
          </a:p>
          <a:p>
            <a:pPr algn="r"/>
            <a:r>
              <a:rPr lang="en-US" sz="1600" dirty="0">
                <a:solidFill>
                  <a:srgbClr val="404040"/>
                </a:solidFill>
                <a:latin typeface="Helvetica"/>
                <a:cs typeface="Helvetica"/>
              </a:rPr>
              <a:t>1,238,158,540,800,000 calls to “drift</a:t>
            </a:r>
            <a:r>
              <a:rPr lang="en-US" sz="1600" dirty="0" smtClean="0">
                <a:solidFill>
                  <a:srgbClr val="404040"/>
                </a:solidFill>
                <a:latin typeface="Helvetica"/>
                <a:cs typeface="Helvetica"/>
              </a:rPr>
              <a:t>”</a:t>
            </a:r>
          </a:p>
          <a:p>
            <a:pPr algn="r"/>
            <a:r>
              <a:rPr lang="en-US" sz="1600" dirty="0">
                <a:solidFill>
                  <a:srgbClr val="404040"/>
                </a:solidFill>
                <a:latin typeface="Helvetica"/>
                <a:cs typeface="Helvetica"/>
              </a:rPr>
              <a:t>	</a:t>
            </a:r>
            <a:r>
              <a:rPr lang="en-US" sz="1600" dirty="0" smtClean="0">
                <a:solidFill>
                  <a:srgbClr val="004C97"/>
                </a:solidFill>
                <a:latin typeface="Helvetica"/>
                <a:cs typeface="Helvetica"/>
              </a:rPr>
              <a:t>(~ 1 quadrillion)</a:t>
            </a:r>
            <a:endParaRPr lang="en-US" sz="1600" dirty="0">
              <a:solidFill>
                <a:srgbClr val="004C97"/>
              </a:solidFill>
              <a:latin typeface="Helvetica"/>
              <a:cs typeface="Helvetica"/>
            </a:endParaRPr>
          </a:p>
          <a:p>
            <a:pPr algn="r"/>
            <a:endParaRPr lang="en-US" sz="1600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0935" y="891868"/>
            <a:ext cx="548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Lab Goal: Enable “transformative” Accelerator Science</a:t>
            </a:r>
          </a:p>
          <a:p>
            <a:pPr marL="800100" lvl="2" indent="-342900">
              <a:buFont typeface="Arial" charset="0"/>
              <a:buChar char="•"/>
            </a:pPr>
            <a:r>
              <a:rPr lang="en-US" dirty="0" smtClean="0">
                <a:solidFill>
                  <a:srgbClr val="404040"/>
                </a:solidFill>
              </a:rPr>
              <a:t>Synergia extended to handle nonlinear lens for IOTA</a:t>
            </a:r>
          </a:p>
          <a:p>
            <a:pPr marL="800100" lvl="2" indent="-342900">
              <a:buFont typeface="Arial" charset="0"/>
              <a:buChar char="•"/>
            </a:pPr>
            <a:r>
              <a:rPr lang="en-US" dirty="0" smtClean="0">
                <a:solidFill>
                  <a:srgbClr val="004C97"/>
                </a:solidFill>
              </a:rPr>
              <a:t>Work done with Accelerator Physics Center personnel</a:t>
            </a:r>
          </a:p>
          <a:p>
            <a:pPr marL="742950" lvl="2" indent="-342900"/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7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scientific areas at the lab use significant HPC resources</a:t>
            </a:r>
          </a:p>
          <a:p>
            <a:pPr lvl="1"/>
            <a:r>
              <a:rPr lang="en-US" dirty="0" smtClean="0"/>
              <a:t>Lattice QCD, Cosmology, Accelerator Simulation</a:t>
            </a:r>
          </a:p>
          <a:p>
            <a:r>
              <a:rPr lang="en-US" dirty="0" smtClean="0">
                <a:solidFill>
                  <a:srgbClr val="004C97"/>
                </a:solidFill>
              </a:rPr>
              <a:t>Share facilities</a:t>
            </a:r>
          </a:p>
          <a:p>
            <a:pPr lvl="1"/>
            <a:r>
              <a:rPr lang="en-US" dirty="0" smtClean="0"/>
              <a:t>Acquired, deployed and operated by Computing</a:t>
            </a:r>
          </a:p>
          <a:p>
            <a:pPr lvl="1"/>
            <a:r>
              <a:rPr lang="en-US" dirty="0" smtClean="0"/>
              <a:t>Used by all</a:t>
            </a:r>
          </a:p>
          <a:p>
            <a:r>
              <a:rPr lang="en-US" dirty="0" smtClean="0">
                <a:solidFill>
                  <a:srgbClr val="004C97"/>
                </a:solidFill>
              </a:rPr>
              <a:t>Share Competencies</a:t>
            </a:r>
          </a:p>
          <a:p>
            <a:pPr lvl="1"/>
            <a:r>
              <a:rPr lang="en-US" dirty="0" smtClean="0"/>
              <a:t>Computational Physics</a:t>
            </a:r>
          </a:p>
          <a:p>
            <a:pPr lvl="1"/>
            <a:r>
              <a:rPr lang="en-US" dirty="0" smtClean="0"/>
              <a:t>HPC programming and optimization</a:t>
            </a:r>
          </a:p>
          <a:p>
            <a:r>
              <a:rPr lang="en-US" dirty="0" smtClean="0">
                <a:solidFill>
                  <a:srgbClr val="004C97"/>
                </a:solidFill>
              </a:rPr>
              <a:t>Produce science aligned with lab priorities</a:t>
            </a:r>
          </a:p>
          <a:p>
            <a:pPr lvl="1"/>
            <a:r>
              <a:rPr lang="en-US" dirty="0" smtClean="0"/>
              <a:t>Accelerator simulation in support of P5/Lab goals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0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vs. High Throughput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computing in HEP relies on High Throughput Computing (HTC)</a:t>
            </a:r>
          </a:p>
          <a:p>
            <a:pPr lvl="1"/>
            <a:r>
              <a:rPr lang="en-US" dirty="0" smtClean="0"/>
              <a:t>One task per processor on many processors</a:t>
            </a:r>
          </a:p>
          <a:p>
            <a:pPr lvl="1"/>
            <a:r>
              <a:rPr lang="en-US" dirty="0" smtClean="0"/>
              <a:t>Trivial to perform in parallel</a:t>
            </a:r>
          </a:p>
          <a:p>
            <a:r>
              <a:rPr lang="en-US" dirty="0" smtClean="0"/>
              <a:t>This talk is about High Performance Computing (HPC)</a:t>
            </a:r>
          </a:p>
          <a:p>
            <a:pPr lvl="1"/>
            <a:r>
              <a:rPr lang="en-US" dirty="0" smtClean="0"/>
              <a:t>One large task on many processors</a:t>
            </a:r>
          </a:p>
          <a:p>
            <a:pPr lvl="1"/>
            <a:r>
              <a:rPr lang="en-US" dirty="0" smtClean="0">
                <a:solidFill>
                  <a:srgbClr val="004C97"/>
                </a:solidFill>
              </a:rPr>
              <a:t>Tightly-coupled communications</a:t>
            </a:r>
          </a:p>
          <a:p>
            <a:pPr lvl="2"/>
            <a:r>
              <a:rPr lang="en-US" dirty="0" smtClean="0"/>
              <a:t>Advanced networking</a:t>
            </a:r>
          </a:p>
          <a:p>
            <a:pPr lvl="3"/>
            <a:r>
              <a:rPr lang="en-US" dirty="0" smtClean="0"/>
              <a:t>Low latency and high bandwidth</a:t>
            </a:r>
          </a:p>
          <a:p>
            <a:pPr lvl="1"/>
            <a:r>
              <a:rPr lang="en-US" dirty="0" smtClean="0"/>
              <a:t>Includes Linux clusters with specialized networking and supercomputers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Cooperative Work in High Performance Computing (HPC)</a:t>
            </a:r>
            <a:endParaRPr lang="en-US" dirty="0">
              <a:latin typeface="Helvetica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Lab facilities</a:t>
            </a:r>
          </a:p>
          <a:p>
            <a:pPr lvl="1"/>
            <a:r>
              <a:rPr lang="en-US" dirty="0">
                <a:latin typeface="Helvetica" charset="0"/>
              </a:rPr>
              <a:t>HPC clusters</a:t>
            </a:r>
          </a:p>
          <a:p>
            <a:pPr lvl="1"/>
            <a:r>
              <a:rPr lang="en-US" dirty="0">
                <a:latin typeface="Helvetica" charset="0"/>
              </a:rPr>
              <a:t>Next-generation HPC testbeds</a:t>
            </a:r>
          </a:p>
          <a:p>
            <a:r>
              <a:rPr lang="en-US" dirty="0" smtClean="0">
                <a:latin typeface="Helvetica" charset="0"/>
              </a:rPr>
              <a:t>Lab competencies</a:t>
            </a:r>
          </a:p>
          <a:p>
            <a:pPr lvl="1"/>
            <a:r>
              <a:rPr lang="en-US" dirty="0">
                <a:latin typeface="Helvetica" charset="0"/>
              </a:rPr>
              <a:t>Scientific</a:t>
            </a:r>
          </a:p>
          <a:p>
            <a:pPr lvl="2"/>
            <a:r>
              <a:rPr lang="en-US" dirty="0">
                <a:latin typeface="Helvetica" charset="0"/>
              </a:rPr>
              <a:t>Computational Physics on HPC</a:t>
            </a:r>
          </a:p>
          <a:p>
            <a:pPr lvl="1"/>
            <a:r>
              <a:rPr lang="en-US" dirty="0" smtClean="0">
                <a:latin typeface="Helvetica" charset="0"/>
              </a:rPr>
              <a:t>Technical</a:t>
            </a:r>
          </a:p>
          <a:p>
            <a:pPr lvl="2"/>
            <a:r>
              <a:rPr lang="en-US" dirty="0">
                <a:latin typeface="Helvetica" charset="0"/>
              </a:rPr>
              <a:t>HPC programming and optimization</a:t>
            </a:r>
          </a:p>
          <a:p>
            <a:pPr lvl="2"/>
            <a:r>
              <a:rPr lang="en-US" dirty="0" smtClean="0">
                <a:latin typeface="Helvetica" charset="0"/>
              </a:rPr>
              <a:t>HPC </a:t>
            </a:r>
            <a:r>
              <a:rPr lang="en-US" dirty="0">
                <a:latin typeface="Helvetica" charset="0"/>
              </a:rPr>
              <a:t>cluster </a:t>
            </a:r>
            <a:r>
              <a:rPr lang="en-US" dirty="0" smtClean="0">
                <a:latin typeface="Helvetica" charset="0"/>
              </a:rPr>
              <a:t>support</a:t>
            </a:r>
          </a:p>
          <a:p>
            <a:r>
              <a:rPr lang="en-US" dirty="0" smtClean="0">
                <a:latin typeface="Helvetica" charset="0"/>
              </a:rPr>
              <a:t>Relevant lab science topics</a:t>
            </a:r>
          </a:p>
          <a:p>
            <a:pPr lvl="1"/>
            <a:r>
              <a:rPr lang="en-US" dirty="0" smtClean="0">
                <a:latin typeface="Helvetica" charset="0"/>
              </a:rPr>
              <a:t>Lattice QCD</a:t>
            </a:r>
          </a:p>
          <a:p>
            <a:pPr lvl="1"/>
            <a:r>
              <a:rPr lang="en-US" dirty="0" smtClean="0">
                <a:latin typeface="Helvetica" charset="0"/>
              </a:rPr>
              <a:t>Cosmology</a:t>
            </a:r>
          </a:p>
          <a:p>
            <a:pPr lvl="1"/>
            <a:r>
              <a:rPr lang="en-US" dirty="0" smtClean="0">
                <a:latin typeface="Helvetica" charset="0"/>
              </a:rPr>
              <a:t>Accelerator Simulation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2015-02-11</a:t>
            </a:r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4C97"/>
                </a:solidFill>
                <a:latin typeface="Helvetica" charset="0"/>
              </a:rPr>
              <a:t>James Amundson | High Performance Computing Activities at Fermilab 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92F1024-709A-6641-834A-0262E5B682F9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6674" y="2067050"/>
            <a:ext cx="26802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of this work</a:t>
            </a:r>
          </a:p>
          <a:p>
            <a:r>
              <a:rPr lang="en-US" dirty="0" smtClean="0"/>
              <a:t>Funded by DOE HEP</a:t>
            </a:r>
          </a:p>
          <a:p>
            <a:r>
              <a:rPr lang="en-US" dirty="0" smtClean="0"/>
              <a:t>CompHEP through</a:t>
            </a:r>
          </a:p>
          <a:p>
            <a:r>
              <a:rPr lang="en-US" dirty="0" smtClean="0"/>
              <a:t>SciDAC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HPC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291119" cy="4987867"/>
          </a:xfrm>
        </p:spPr>
        <p:txBody>
          <a:bodyPr/>
          <a:lstStyle/>
          <a:p>
            <a:r>
              <a:rPr lang="en-US" dirty="0" smtClean="0"/>
              <a:t>Lattice QCD</a:t>
            </a:r>
          </a:p>
          <a:p>
            <a:pPr lvl="1"/>
            <a:r>
              <a:rPr lang="en-US" dirty="0"/>
              <a:t>Three </a:t>
            </a:r>
            <a:r>
              <a:rPr lang="en-US" dirty="0" smtClean="0"/>
              <a:t>clusters</a:t>
            </a:r>
          </a:p>
          <a:p>
            <a:pPr lvl="2"/>
            <a:r>
              <a:rPr lang="en-US" dirty="0" smtClean="0"/>
              <a:t>~25,000 </a:t>
            </a:r>
            <a:r>
              <a:rPr lang="en-US" dirty="0"/>
              <a:t>CPU </a:t>
            </a:r>
            <a:r>
              <a:rPr lang="en-US" dirty="0" smtClean="0"/>
              <a:t>cores total</a:t>
            </a:r>
          </a:p>
          <a:p>
            <a:pPr lvl="2"/>
            <a:r>
              <a:rPr lang="en-US" dirty="0" smtClean="0"/>
              <a:t>Two clusters include GPUs</a:t>
            </a:r>
          </a:p>
          <a:p>
            <a:pPr lvl="2"/>
            <a:r>
              <a:rPr lang="en-US" dirty="0" smtClean="0">
                <a:solidFill>
                  <a:srgbClr val="004C97"/>
                </a:solidFill>
              </a:rPr>
              <a:t>Infiniband interconnects</a:t>
            </a:r>
          </a:p>
          <a:p>
            <a:r>
              <a:rPr lang="en-US" dirty="0" smtClean="0"/>
              <a:t>Accelerator Simulation and Cosmology</a:t>
            </a:r>
          </a:p>
          <a:p>
            <a:pPr lvl="1"/>
            <a:r>
              <a:rPr lang="en-US" dirty="0" smtClean="0"/>
              <a:t>Two clusters</a:t>
            </a:r>
          </a:p>
          <a:p>
            <a:pPr lvl="2"/>
            <a:r>
              <a:rPr lang="en-US" dirty="0" smtClean="0"/>
              <a:t>~2,500 CPU cores total</a:t>
            </a:r>
          </a:p>
          <a:p>
            <a:pPr lvl="2"/>
            <a:r>
              <a:rPr lang="en-US" dirty="0" smtClean="0">
                <a:solidFill>
                  <a:srgbClr val="004C97"/>
                </a:solidFill>
              </a:rPr>
              <a:t>Infiniband interconnects</a:t>
            </a:r>
          </a:p>
          <a:p>
            <a:r>
              <a:rPr lang="en-US" dirty="0" smtClean="0"/>
              <a:t>Next-generation research</a:t>
            </a:r>
          </a:p>
          <a:p>
            <a:pPr lvl="1"/>
            <a:r>
              <a:rPr lang="en-US" dirty="0" smtClean="0"/>
              <a:t>Two clusters</a:t>
            </a:r>
          </a:p>
          <a:p>
            <a:pPr lvl="2"/>
            <a:r>
              <a:rPr lang="en-US" dirty="0" smtClean="0"/>
              <a:t>72 traditional cores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3" y="912465"/>
            <a:ext cx="3810000" cy="28575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24073" y="3919389"/>
            <a:ext cx="5019927" cy="498786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 smtClean="0"/>
              <a:t>Phi cluster</a:t>
            </a:r>
          </a:p>
          <a:p>
            <a:pPr lvl="3"/>
            <a:r>
              <a:rPr lang="en-US" dirty="0" smtClean="0"/>
              <a:t>16 </a:t>
            </a:r>
            <a:r>
              <a:rPr lang="en-US" dirty="0"/>
              <a:t>Intel Xeon Phi 5110P </a:t>
            </a:r>
            <a:r>
              <a:rPr lang="en-US" dirty="0" smtClean="0"/>
              <a:t>accelerators</a:t>
            </a:r>
          </a:p>
          <a:p>
            <a:pPr lvl="2"/>
            <a:r>
              <a:rPr lang="en-US" dirty="0" smtClean="0"/>
              <a:t>GPU clusters</a:t>
            </a:r>
            <a:endParaRPr lang="en-US" dirty="0" smtClean="0">
              <a:solidFill>
                <a:srgbClr val="004C97"/>
              </a:solidFill>
            </a:endParaRPr>
          </a:p>
          <a:p>
            <a:pPr lvl="3"/>
            <a:r>
              <a:rPr lang="en-US" dirty="0"/>
              <a:t>2 NVIDIA Tesla Kepler </a:t>
            </a:r>
            <a:r>
              <a:rPr lang="en-US" dirty="0" smtClean="0"/>
              <a:t>K20m GPUs and 2 K40m GPUs</a:t>
            </a:r>
          </a:p>
          <a:p>
            <a:pPr lvl="2"/>
            <a:r>
              <a:rPr lang="en-US" dirty="0" smtClean="0">
                <a:solidFill>
                  <a:srgbClr val="004C97"/>
                </a:solidFill>
              </a:rPr>
              <a:t>Infiniband interconnects</a:t>
            </a:r>
          </a:p>
        </p:txBody>
      </p:sp>
    </p:spTree>
    <p:extLst>
      <p:ext uri="{BB962C8B-B14F-4D97-AF65-F5344CB8AC3E}">
        <p14:creationId xmlns:p14="http://schemas.microsoft.com/office/powerpoint/2010/main" val="206281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HPC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544388" cy="4987867"/>
          </a:xfrm>
        </p:spPr>
        <p:txBody>
          <a:bodyPr/>
          <a:lstStyle/>
          <a:p>
            <a:r>
              <a:rPr lang="en-US" dirty="0" smtClean="0"/>
              <a:t>Facilities are operated by Computing (CS); use is </a:t>
            </a:r>
            <a:r>
              <a:rPr lang="en-US" dirty="0" smtClean="0">
                <a:solidFill>
                  <a:srgbClr val="004C97"/>
                </a:solidFill>
              </a:rPr>
              <a:t>shared between Particle Physics (PPD)</a:t>
            </a:r>
            <a:r>
              <a:rPr lang="en-US" dirty="0">
                <a:solidFill>
                  <a:srgbClr val="004C97"/>
                </a:solidFill>
              </a:rPr>
              <a:t>, Center for Particle </a:t>
            </a:r>
            <a:r>
              <a:rPr lang="en-US" dirty="0" smtClean="0">
                <a:solidFill>
                  <a:srgbClr val="004C97"/>
                </a:solidFill>
              </a:rPr>
              <a:t>Astrophysics (FCPA) and 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three subjects also utilize leadership class supercomputing facilities, for example</a:t>
            </a:r>
          </a:p>
          <a:p>
            <a:pPr lvl="1"/>
            <a:r>
              <a:rPr lang="en-US" dirty="0" smtClean="0"/>
              <a:t>ALCF at Argonne (Mira: </a:t>
            </a:r>
            <a:r>
              <a:rPr lang="en-US" dirty="0" err="1" smtClean="0"/>
              <a:t>BlueGene</a:t>
            </a:r>
            <a:r>
              <a:rPr lang="en-US" dirty="0" smtClean="0"/>
              <a:t>/Q)</a:t>
            </a:r>
          </a:p>
          <a:p>
            <a:pPr lvl="2"/>
            <a:r>
              <a:rPr lang="en-US" dirty="0" smtClean="0"/>
              <a:t>Resources obtained through the INCITE program.</a:t>
            </a:r>
          </a:p>
          <a:p>
            <a:pPr lvl="1"/>
            <a:r>
              <a:rPr lang="en-US" dirty="0" smtClean="0"/>
              <a:t>NERSC at LBL (Edison: Cray XC30)</a:t>
            </a:r>
          </a:p>
          <a:p>
            <a:pPr lvl="2"/>
            <a:r>
              <a:rPr lang="en-US" dirty="0" smtClean="0"/>
              <a:t>Resources obtained through the SciDAC program.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13" y="5047619"/>
            <a:ext cx="2009492" cy="11309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013" y="3374520"/>
            <a:ext cx="1896806" cy="1454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988" y="1026551"/>
            <a:ext cx="3142412" cy="2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HPC cluster support</a:t>
            </a:r>
          </a:p>
          <a:p>
            <a:pPr lvl="1"/>
            <a:r>
              <a:rPr lang="en-US" dirty="0"/>
              <a:t>LQCD group has developed highly specialized expertise in </a:t>
            </a:r>
            <a:r>
              <a:rPr lang="en-US" dirty="0">
                <a:solidFill>
                  <a:srgbClr val="004C97"/>
                </a:solidFill>
              </a:rPr>
              <a:t>acquisition</a:t>
            </a:r>
            <a:r>
              <a:rPr lang="en-US" dirty="0"/>
              <a:t>, </a:t>
            </a:r>
            <a:r>
              <a:rPr lang="en-US" dirty="0">
                <a:solidFill>
                  <a:srgbClr val="004C97"/>
                </a:solidFill>
              </a:rPr>
              <a:t>deployment</a:t>
            </a:r>
            <a:r>
              <a:rPr lang="en-US" dirty="0"/>
              <a:t> and </a:t>
            </a:r>
            <a:r>
              <a:rPr lang="en-US" dirty="0">
                <a:solidFill>
                  <a:srgbClr val="004C97"/>
                </a:solidFill>
              </a:rPr>
              <a:t>support</a:t>
            </a:r>
            <a:r>
              <a:rPr lang="en-US" dirty="0"/>
              <a:t> of HPC Linux clusters.</a:t>
            </a:r>
          </a:p>
          <a:p>
            <a:pPr lvl="2"/>
            <a:r>
              <a:rPr lang="en-US" dirty="0">
                <a:solidFill>
                  <a:srgbClr val="004C97"/>
                </a:solidFill>
              </a:rPr>
              <a:t>Difficulty of each is easy to underestimate</a:t>
            </a:r>
            <a:r>
              <a:rPr lang="en-US" dirty="0" smtClean="0">
                <a:solidFill>
                  <a:srgbClr val="004C97"/>
                </a:solidFill>
              </a:rPr>
              <a:t>.</a:t>
            </a:r>
          </a:p>
          <a:p>
            <a:pPr lvl="3"/>
            <a:r>
              <a:rPr lang="en-US" dirty="0" smtClean="0"/>
              <a:t>Exotic hardware and drivers.</a:t>
            </a:r>
            <a:endParaRPr lang="en-US" dirty="0"/>
          </a:p>
          <a:p>
            <a:pPr lvl="1"/>
            <a:r>
              <a:rPr lang="en-US" dirty="0"/>
              <a:t>Expertise is shared with Accelerator Simulation and Cosmology through the support of specialized clusters.</a:t>
            </a:r>
            <a:endParaRPr lang="en-US" dirty="0">
              <a:latin typeface="Helvetica" charset="0"/>
            </a:endParaRPr>
          </a:p>
          <a:p>
            <a:r>
              <a:rPr lang="en-US" dirty="0" smtClean="0"/>
              <a:t>Computational Physics on HPC</a:t>
            </a:r>
          </a:p>
          <a:p>
            <a:pPr lvl="1"/>
            <a:r>
              <a:rPr lang="en-US" dirty="0" smtClean="0">
                <a:solidFill>
                  <a:srgbClr val="004C97"/>
                </a:solidFill>
              </a:rPr>
              <a:t>Many overlaps between LQCD, Accelerator Simulation and Cosmology</a:t>
            </a:r>
          </a:p>
          <a:p>
            <a:pPr lvl="2"/>
            <a:r>
              <a:rPr lang="en-US" dirty="0" smtClean="0"/>
              <a:t>Numerical Algorithms</a:t>
            </a:r>
          </a:p>
          <a:p>
            <a:pPr lvl="3"/>
            <a:r>
              <a:rPr lang="en-US" dirty="0" smtClean="0"/>
              <a:t>Particle-in-cell techniques, linear algebra and spectral methods</a:t>
            </a:r>
          </a:p>
          <a:p>
            <a:pPr lvl="2"/>
            <a:r>
              <a:rPr lang="en-US" dirty="0" smtClean="0"/>
              <a:t>Parallelization Algorithms</a:t>
            </a:r>
          </a:p>
          <a:p>
            <a:pPr lvl="3"/>
            <a:r>
              <a:rPr lang="en-US" dirty="0" smtClean="0"/>
              <a:t>Load balancing, data layout, communication avoidance, etc.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2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Competencies</a:t>
            </a:r>
            <a:r>
              <a:rPr lang="en-US" dirty="0"/>
              <a:t>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HPC programming and optimization</a:t>
            </a:r>
          </a:p>
          <a:p>
            <a:pPr lvl="1"/>
            <a:r>
              <a:rPr lang="en-US" dirty="0"/>
              <a:t>Similar technical issues are faced by all HPC efforts at the lab.</a:t>
            </a:r>
          </a:p>
          <a:p>
            <a:pPr lvl="1"/>
            <a:r>
              <a:rPr lang="en-US" dirty="0"/>
              <a:t>Groups meet in a regular series of technical seminars (“</a:t>
            </a:r>
            <a:r>
              <a:rPr lang="en-US" dirty="0" smtClean="0"/>
              <a:t>NEAT </a:t>
            </a:r>
            <a:r>
              <a:rPr lang="en-US" dirty="0"/>
              <a:t>Topics”).</a:t>
            </a:r>
          </a:p>
          <a:p>
            <a:pPr lvl="1"/>
            <a:r>
              <a:rPr lang="en-US" dirty="0"/>
              <a:t>LQCD and Accelerator Simulation submitted SciDAC cross-cutting project.</a:t>
            </a:r>
          </a:p>
          <a:p>
            <a:pPr lvl="1"/>
            <a:r>
              <a:rPr lang="en-US" dirty="0"/>
              <a:t>Accelerator Simulation and Cosmology share technical </a:t>
            </a:r>
            <a:r>
              <a:rPr lang="en-US" dirty="0" smtClean="0"/>
              <a:t>personnel.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Lattice-QCD computing and USQCD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85757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4C97"/>
                </a:solidFill>
              </a:rPr>
              <a:t>Lattice-QCD applications cover all science cross-cuts</a:t>
            </a:r>
            <a:r>
              <a:rPr lang="en-US" dirty="0"/>
              <a:t>, e.g. hadronic contributions to (g-2)μ, nucleon axial-vector form factor for CCQE X-section, quark masses &amp; αs for Higgs predictions </a:t>
            </a:r>
          </a:p>
          <a:p>
            <a:pPr lvl="1"/>
            <a:r>
              <a:rPr lang="en-US" dirty="0"/>
              <a:t>Calculations require supercomputers (provided by DOE’s LCFs) and even more flops on medium-scale computing clusters (naturally provided by DOE laboratories</a:t>
            </a:r>
            <a:r>
              <a:rPr lang="en-US" dirty="0" smtClean="0"/>
              <a:t>)</a:t>
            </a:r>
          </a:p>
          <a:p>
            <a:r>
              <a:rPr lang="en-US" dirty="0">
                <a:solidFill>
                  <a:srgbClr val="004C97"/>
                </a:solidFill>
              </a:rPr>
              <a:t>Fermilab deploys and operates large computing clusters for U.S. lattice gauge theory community</a:t>
            </a:r>
            <a:r>
              <a:rPr lang="en-US" dirty="0"/>
              <a:t> (organized by USQCD Collaboration), which is mostly based at universities.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r="357" b="6137"/>
          <a:stretch>
            <a:fillRect/>
          </a:stretch>
        </p:blipFill>
        <p:spPr bwMode="auto">
          <a:xfrm>
            <a:off x="3848789" y="2672269"/>
            <a:ext cx="4899924" cy="34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2672269"/>
            <a:ext cx="3620189" cy="384283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  <a:latin typeface="Helvetica"/>
                <a:cs typeface="Helvetica"/>
              </a:rPr>
              <a:t>USQCD effort over 100 strong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  <a:latin typeface="Helvetica"/>
                <a:cs typeface="Helvetica"/>
              </a:rPr>
              <a:t>Hardware 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funded </a:t>
            </a:r>
            <a:r>
              <a:rPr lang="en-US" dirty="0" smtClean="0">
                <a:solidFill>
                  <a:srgbClr val="404040"/>
                </a:solidFill>
                <a:latin typeface="Helvetica"/>
                <a:cs typeface="Helvetica"/>
              </a:rPr>
              <a:t>by DOE 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HEP &amp; NP offices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Hosts largest share of </a:t>
            </a:r>
            <a:r>
              <a:rPr lang="en-US" dirty="0" smtClean="0">
                <a:solidFill>
                  <a:srgbClr val="004C97"/>
                </a:solidFill>
                <a:latin typeface="Helvetica"/>
                <a:cs typeface="Helvetica"/>
              </a:rPr>
              <a:t>USQCD’s computing </a:t>
            </a: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hardware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4C97"/>
                </a:solidFill>
                <a:latin typeface="Helvetica"/>
                <a:cs typeface="Helvetica"/>
              </a:rPr>
              <a:t>Highest </a:t>
            </a: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user satisfaction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Helvetica"/>
                <a:cs typeface="Helvetica"/>
              </a:rPr>
              <a:t>among three 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USQCD facilities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Fermilab plays leading roles in </a:t>
            </a:r>
            <a:r>
              <a:rPr lang="en-US" dirty="0" smtClean="0">
                <a:solidFill>
                  <a:srgbClr val="004C97"/>
                </a:solidFill>
                <a:latin typeface="Helvetica"/>
                <a:cs typeface="Helvetica"/>
              </a:rPr>
              <a:t>U.S. lattice </a:t>
            </a: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effort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 including: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404040"/>
                </a:solidFill>
                <a:latin typeface="Helvetica"/>
                <a:cs typeface="Helvetica"/>
              </a:rPr>
              <a:t>Paul 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Mackenzie USQCD</a:t>
            </a:r>
            <a:b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</a:b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spokesperson and project PI.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Bill </a:t>
            </a:r>
            <a:r>
              <a:rPr lang="en-US" dirty="0" err="1">
                <a:solidFill>
                  <a:srgbClr val="404040"/>
                </a:solidFill>
                <a:latin typeface="Helvetica"/>
                <a:cs typeface="Helvetica"/>
              </a:rPr>
              <a:t>Boroski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 (office </a:t>
            </a:r>
            <a:r>
              <a:rPr lang="en-US" dirty="0" smtClean="0">
                <a:solidFill>
                  <a:srgbClr val="404040"/>
                </a:solidFill>
                <a:latin typeface="Helvetica"/>
                <a:cs typeface="Helvetica"/>
              </a:rPr>
              <a:t>of CIO) LQCD project 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manager.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Computing and </a:t>
            </a:r>
            <a:r>
              <a:rPr lang="en-US" dirty="0" smtClean="0">
                <a:solidFill>
                  <a:srgbClr val="004C97"/>
                </a:solidFill>
                <a:latin typeface="Helvetica"/>
                <a:cs typeface="Helvetica"/>
              </a:rPr>
              <a:t>PPD interactions crucial </a:t>
            </a:r>
            <a:r>
              <a:rPr lang="en-US" dirty="0">
                <a:solidFill>
                  <a:srgbClr val="004C97"/>
                </a:solidFill>
                <a:latin typeface="Helvetica"/>
                <a:cs typeface="Helvetica"/>
              </a:rPr>
              <a:t>for successful science</a:t>
            </a:r>
            <a:r>
              <a:rPr lang="en-US" dirty="0">
                <a:solidFill>
                  <a:srgbClr val="404040"/>
                </a:solidFill>
                <a:latin typeface="Helvetica"/>
                <a:cs typeface="Helvetica"/>
              </a:rPr>
              <a:t>!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40404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140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Simulation and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6715479" cy="2948862"/>
          </a:xfrm>
        </p:spPr>
        <p:txBody>
          <a:bodyPr/>
          <a:lstStyle/>
          <a:p>
            <a:r>
              <a:rPr lang="en-US" dirty="0" smtClean="0"/>
              <a:t>Community </a:t>
            </a:r>
            <a:r>
              <a:rPr lang="en-US" dirty="0"/>
              <a:t>Project for Accelerator Science and Simulation (ComPASS) </a:t>
            </a:r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Mission </a:t>
            </a:r>
            <a:r>
              <a:rPr lang="en-US" dirty="0"/>
              <a:t>is to develop and deploy the state-of-the-art accelerator </a:t>
            </a:r>
            <a:r>
              <a:rPr lang="en-US" dirty="0" smtClean="0"/>
              <a:t>modeling.</a:t>
            </a:r>
          </a:p>
          <a:p>
            <a:pPr lvl="1"/>
            <a:r>
              <a:rPr lang="en-US" dirty="0" smtClean="0"/>
              <a:t>DOE </a:t>
            </a:r>
            <a:r>
              <a:rPr lang="en-US" dirty="0" err="1" smtClean="0"/>
              <a:t>CompHEP+ASCR</a:t>
            </a:r>
            <a:r>
              <a:rPr lang="en-US" dirty="0" smtClean="0"/>
              <a:t> funding through SciDAC</a:t>
            </a:r>
          </a:p>
          <a:p>
            <a:pPr lvl="1"/>
            <a:r>
              <a:rPr lang="en-US" dirty="0" smtClean="0">
                <a:solidFill>
                  <a:srgbClr val="004C97"/>
                </a:solidFill>
              </a:rPr>
              <a:t>Collaboration includes national labs, universities and one company</a:t>
            </a:r>
            <a:endParaRPr lang="en-US" dirty="0">
              <a:solidFill>
                <a:srgbClr val="004C9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2015-02-11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James Amundson | High Performance Computing Activities at Fermilab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0C48D-AAAC-C74C-A83F-6250EB458B3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330" y="1043046"/>
            <a:ext cx="2180070" cy="2750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60" y="3661704"/>
            <a:ext cx="3492306" cy="252319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057888"/>
            <a:ext cx="3416629" cy="364198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4C97"/>
                </a:solidFill>
              </a:rPr>
              <a:t>Fermilab is the lead institution on ComPASS</a:t>
            </a:r>
          </a:p>
          <a:p>
            <a:pPr lvl="1"/>
            <a:r>
              <a:rPr lang="en-US" dirty="0" smtClean="0"/>
              <a:t>More discussion of accelerator simulation to follow…</a:t>
            </a:r>
          </a:p>
        </p:txBody>
      </p:sp>
    </p:spTree>
    <p:extLst>
      <p:ext uri="{BB962C8B-B14F-4D97-AF65-F5344CB8AC3E}">
        <p14:creationId xmlns:p14="http://schemas.microsoft.com/office/powerpoint/2010/main" val="155490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6120</TotalTime>
  <Words>1504</Words>
  <Application>Microsoft Macintosh PowerPoint</Application>
  <PresentationFormat>On-screen Show (4:3)</PresentationFormat>
  <Paragraphs>234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FNAL_TemplateMac_060514</vt:lpstr>
      <vt:lpstr>Fermilab: Footer Only</vt:lpstr>
      <vt:lpstr>High Performance Computing Activities at Fermilab</vt:lpstr>
      <vt:lpstr>High Performance vs. High Throughput Computing</vt:lpstr>
      <vt:lpstr>Cooperative Work in High Performance Computing (HPC)</vt:lpstr>
      <vt:lpstr>Shared HPC Facilities</vt:lpstr>
      <vt:lpstr>Sharing HPC Facilities</vt:lpstr>
      <vt:lpstr>Shared Competencies</vt:lpstr>
      <vt:lpstr>Shared Competencies, continued</vt:lpstr>
      <vt:lpstr>Lattice-QCD computing and USQCD</vt:lpstr>
      <vt:lpstr>Accelerator Simulation and ComPASS</vt:lpstr>
      <vt:lpstr>Science on HPC</vt:lpstr>
      <vt:lpstr>Accelerator Simulation Directions Set by Lab Goals</vt:lpstr>
      <vt:lpstr>Synergia</vt:lpstr>
      <vt:lpstr>Synergia and Current-Generation HPC</vt:lpstr>
      <vt:lpstr>Synergia and Next-Generation HPC</vt:lpstr>
      <vt:lpstr>Synergia Applications</vt:lpstr>
      <vt:lpstr>Synergia Applications, continued</vt:lpstr>
      <vt:lpstr>Other Synergia Applications</vt:lpstr>
      <vt:lpstr>Conclusions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James Amundson</cp:lastModifiedBy>
  <cp:revision>256</cp:revision>
  <cp:lastPrinted>2014-01-20T19:40:21Z</cp:lastPrinted>
  <dcterms:created xsi:type="dcterms:W3CDTF">2014-01-03T20:18:13Z</dcterms:created>
  <dcterms:modified xsi:type="dcterms:W3CDTF">2015-02-06T21:42:01Z</dcterms:modified>
</cp:coreProperties>
</file>