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124" r:id="rId3"/>
  </p:sldMasterIdLst>
  <p:notesMasterIdLst>
    <p:notesMasterId r:id="rId28"/>
  </p:notesMasterIdLst>
  <p:handoutMasterIdLst>
    <p:handoutMasterId r:id="rId29"/>
  </p:handoutMasterIdLst>
  <p:sldIdLst>
    <p:sldId id="265" r:id="rId4"/>
    <p:sldId id="267" r:id="rId5"/>
    <p:sldId id="321" r:id="rId6"/>
    <p:sldId id="289" r:id="rId7"/>
    <p:sldId id="322" r:id="rId8"/>
    <p:sldId id="323" r:id="rId9"/>
    <p:sldId id="324" r:id="rId10"/>
    <p:sldId id="326" r:id="rId11"/>
    <p:sldId id="295" r:id="rId12"/>
    <p:sldId id="297" r:id="rId13"/>
    <p:sldId id="296" r:id="rId14"/>
    <p:sldId id="330" r:id="rId15"/>
    <p:sldId id="331" r:id="rId16"/>
    <p:sldId id="332" r:id="rId17"/>
    <p:sldId id="333" r:id="rId18"/>
    <p:sldId id="303" r:id="rId19"/>
    <p:sldId id="308" r:id="rId20"/>
    <p:sldId id="301" r:id="rId21"/>
    <p:sldId id="288" r:id="rId22"/>
    <p:sldId id="292" r:id="rId23"/>
    <p:sldId id="317" r:id="rId24"/>
    <p:sldId id="315" r:id="rId25"/>
    <p:sldId id="316" r:id="rId26"/>
    <p:sldId id="274" r:id="rId2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743" autoAdjust="0"/>
  </p:normalViewPr>
  <p:slideViewPr>
    <p:cSldViewPr snapToGrid="0" snapToObjects="1">
      <p:cViewPr varScale="1">
        <p:scale>
          <a:sx n="94" d="100"/>
          <a:sy n="94" d="100"/>
        </p:scale>
        <p:origin x="-95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79FB14F7-D504-0E46-894D-4D9F4BDEB398}" type="datetimeFigureOut">
              <a:rPr lang="en-US"/>
              <a:pPr>
                <a:defRPr/>
              </a:pPr>
              <a:t>2/12/15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B25EB06-AC25-6943-B857-14E2871D5261}" type="slidenum">
              <a:rPr lang="en-US"/>
              <a:pPr>
                <a:defRPr/>
              </a:pPr>
              <a:t>‹#›</a:t>
            </a:fld>
            <a:endParaRPr lang="en-US" dirty="0"/>
          </a:p>
        </p:txBody>
      </p:sp>
    </p:spTree>
    <p:extLst>
      <p:ext uri="{BB962C8B-B14F-4D97-AF65-F5344CB8AC3E}">
        <p14:creationId xmlns:p14="http://schemas.microsoft.com/office/powerpoint/2010/main" val="33822521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56F1C845-2FBD-9944-B265-FBD3F5387509}" type="datetimeFigureOut">
              <a:rPr lang="en-US"/>
              <a:pPr>
                <a:defRPr/>
              </a:pPr>
              <a:t>2/12/15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C771D6C2-6326-754F-A924-2B9721548FD7}" type="slidenum">
              <a:rPr lang="en-US"/>
              <a:pPr>
                <a:defRPr/>
              </a:pPr>
              <a:t>‹#›</a:t>
            </a:fld>
            <a:endParaRPr lang="en-US" dirty="0"/>
          </a:p>
        </p:txBody>
      </p:sp>
    </p:spTree>
    <p:extLst>
      <p:ext uri="{BB962C8B-B14F-4D97-AF65-F5344CB8AC3E}">
        <p14:creationId xmlns:p14="http://schemas.microsoft.com/office/powerpoint/2010/main" val="29547221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5512281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fld id="{71AD8F5C-1D17-974B-9588-D68795CD4EEE}" type="datetime1">
              <a:rPr lang="en-US" smtClean="0"/>
              <a:t>2/12/15</a:t>
            </a:fld>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smtClean="0"/>
              <a:t>Craig Hogan | Particle Astrophysics Program</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E26E43AB-A044-DF41-B67B-6160DB06667A}" type="slidenum">
              <a:rPr lang="en-US"/>
              <a:pPr>
                <a:defRPr/>
              </a:pPr>
              <a:t>‹#›</a:t>
            </a:fld>
            <a:endParaRPr lang="en-US" dirty="0"/>
          </a:p>
        </p:txBody>
      </p:sp>
    </p:spTree>
    <p:extLst>
      <p:ext uri="{BB962C8B-B14F-4D97-AF65-F5344CB8AC3E}">
        <p14:creationId xmlns:p14="http://schemas.microsoft.com/office/powerpoint/2010/main" val="174555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0964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2204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2942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7613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770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2886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200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3686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9325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4C97"/>
                </a:solidFill>
              </a:defRPr>
            </a:lvl1p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08D6E8A5-FC8C-A04F-AB2F-DC6E579038CE}" type="slidenum">
              <a:rPr lang="en-US"/>
              <a:pPr>
                <a:defRPr/>
              </a:pPr>
              <a:t>‹#›</a:t>
            </a:fld>
            <a:endParaRPr lang="en-US" dirty="0"/>
          </a:p>
        </p:txBody>
      </p:sp>
    </p:spTree>
    <p:extLst>
      <p:ext uri="{BB962C8B-B14F-4D97-AF65-F5344CB8AC3E}">
        <p14:creationId xmlns:p14="http://schemas.microsoft.com/office/powerpoint/2010/main" val="3478843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8943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447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fld id="{38D172B7-805C-3143-B341-1FA89B133BBC}" type="datetime1">
              <a:rPr lang="en-US" smtClean="0"/>
              <a:t>2/12/15</a:t>
            </a:fld>
            <a:endParaRPr lang="en-US"/>
          </a:p>
        </p:txBody>
      </p:sp>
      <p:sp>
        <p:nvSpPr>
          <p:cNvPr id="8" name="Footer Placeholder 4"/>
          <p:cNvSpPr>
            <a:spLocks noGrp="1"/>
          </p:cNvSpPr>
          <p:nvPr>
            <p:ph type="ftr" sz="quarter" idx="20"/>
          </p:nvPr>
        </p:nvSpPr>
        <p:spPr/>
        <p:txBody>
          <a:bodyPr/>
          <a:lstStyle>
            <a:lvl1pPr>
              <a:defRPr/>
            </a:lvl1pPr>
          </a:lstStyle>
          <a:p>
            <a:pPr>
              <a:defRPr/>
            </a:pPr>
            <a:r>
              <a:rPr lang="en-US" smtClean="0"/>
              <a:t>Craig Hogan | Particle Astrophysics Program</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E1411B5D-5D47-7040-8B96-BDD08B121C9C}" type="slidenum">
              <a:rPr lang="en-US"/>
              <a:pPr>
                <a:defRPr/>
              </a:pPr>
              <a:t>‹#›</a:t>
            </a:fld>
            <a:endParaRPr lang="en-US" dirty="0"/>
          </a:p>
        </p:txBody>
      </p:sp>
    </p:spTree>
    <p:extLst>
      <p:ext uri="{BB962C8B-B14F-4D97-AF65-F5344CB8AC3E}">
        <p14:creationId xmlns:p14="http://schemas.microsoft.com/office/powerpoint/2010/main" val="79192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fld id="{50FED373-CFED-A842-A18A-E0EFB78DC2C5}" type="datetime1">
              <a:rPr lang="en-US" smtClean="0"/>
              <a:t>2/12/15</a:t>
            </a:fld>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Craig Hogan | Particle Astrophysics Program</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04F359B5-19DD-2243-90CE-5E649B4B8213}" type="slidenum">
              <a:rPr lang="en-US"/>
              <a:pPr>
                <a:defRPr/>
              </a:pPr>
              <a:t>‹#›</a:t>
            </a:fld>
            <a:endParaRPr lang="en-US" dirty="0"/>
          </a:p>
        </p:txBody>
      </p:sp>
    </p:spTree>
    <p:extLst>
      <p:ext uri="{BB962C8B-B14F-4D97-AF65-F5344CB8AC3E}">
        <p14:creationId xmlns:p14="http://schemas.microsoft.com/office/powerpoint/2010/main" val="50482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C5BCA4F0-0495-3847-8DB4-C078983F7E88}" type="datetime1">
              <a:rPr lang="en-US" smtClean="0"/>
              <a:t>2/12/15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Craig Hogan | Particle Astrophysics Program</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5E292178-7513-B449-B947-54F529EB7D3C}" type="slidenum">
              <a:rPr lang="en-US"/>
              <a:pPr>
                <a:defRPr/>
              </a:pPr>
              <a:t>‹#›</a:t>
            </a:fld>
            <a:endParaRPr lang="en-US" dirty="0"/>
          </a:p>
        </p:txBody>
      </p:sp>
    </p:spTree>
    <p:extLst>
      <p:ext uri="{BB962C8B-B14F-4D97-AF65-F5344CB8AC3E}">
        <p14:creationId xmlns:p14="http://schemas.microsoft.com/office/powerpoint/2010/main" val="128642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F51D6E-458D-7442-8B9D-814F9899A746}" type="datetimeFigureOut">
              <a:rPr lang="en-US" smtClean="0">
                <a:solidFill>
                  <a:prstClr val="black">
                    <a:tint val="75000"/>
                  </a:prstClr>
                </a:solidFill>
                <a:latin typeface="Calibri"/>
              </a:rPr>
              <a:pPr/>
              <a:t>2/12/15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A570BF7-D5CF-CC43-90C7-960512FF14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9834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fld id="{026110F6-C6F5-1A4B-9F82-EC6B35DCD72E}" type="datetime1">
              <a:rPr lang="en-US" smtClean="0"/>
              <a:t>2/12/15</a:t>
            </a:fld>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smtClean="0"/>
              <a:t>Craig Hogan | Particle Astrophysics Program</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0AF9D9BC-7879-AE46-A11D-BB336F70C8E1}" type="slidenum">
              <a:rPr lang="en-US"/>
              <a:pPr>
                <a:defRPr/>
              </a:pPr>
              <a:t>‹#›</a:t>
            </a:fld>
            <a:endParaRPr lang="en-US" dirty="0"/>
          </a:p>
        </p:txBody>
      </p:sp>
    </p:spTree>
    <p:extLst>
      <p:ext uri="{BB962C8B-B14F-4D97-AF65-F5344CB8AC3E}">
        <p14:creationId xmlns:p14="http://schemas.microsoft.com/office/powerpoint/2010/main" val="3550202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fld id="{FA1EFA7A-1392-6649-9F67-D7BB20683517}" type="datetime1">
              <a:rPr lang="en-US" smtClean="0"/>
              <a:t>2/12/15</a:t>
            </a:fld>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smtClean="0"/>
              <a:t>Craig Hogan | Particle Astrophysics Program</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317B05A7-2A51-4743-92F0-81FAE4022E08}" type="slidenum">
              <a:rPr lang="en-US"/>
              <a:pPr>
                <a:defRPr/>
              </a:pPr>
              <a:t>‹#›</a:t>
            </a:fld>
            <a:endParaRPr lang="en-US" dirty="0"/>
          </a:p>
        </p:txBody>
      </p:sp>
    </p:spTree>
    <p:extLst>
      <p:ext uri="{BB962C8B-B14F-4D97-AF65-F5344CB8AC3E}">
        <p14:creationId xmlns:p14="http://schemas.microsoft.com/office/powerpoint/2010/main" val="571308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fld id="{10AF963E-1FDA-8741-A877-18EBA201D262}" type="datetime1">
              <a:rPr lang="en-US" smtClean="0"/>
              <a:t>2/12/15</a:t>
            </a:fld>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smtClean="0"/>
              <a:t>Craig Hogan | Particle Astrophysics Program</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301DA82B-8443-9544-9A37-7C4B509F4A4F}" type="slidenum">
              <a:rPr lang="en-US"/>
              <a:pPr>
                <a:defRPr/>
              </a:pPr>
              <a:t>‹#›</a:t>
            </a:fld>
            <a:endParaRPr lang="en-US" dirty="0"/>
          </a:p>
        </p:txBody>
      </p:sp>
    </p:spTree>
    <p:extLst>
      <p:ext uri="{BB962C8B-B14F-4D97-AF65-F5344CB8AC3E}">
        <p14:creationId xmlns:p14="http://schemas.microsoft.com/office/powerpoint/2010/main" val="35139044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2.xml"/><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3.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4C97"/>
                </a:solidFill>
                <a:latin typeface="Helvetica"/>
              </a:defRPr>
            </a:lvl1pPr>
          </a:lstStyle>
          <a:p>
            <a:pPr>
              <a:defRPr/>
            </a:pPr>
            <a:fld id="{0A8E2084-1E6C-C34E-9B0C-EF30DE392F49}" type="datetime1">
              <a:rPr lang="en-US" smtClean="0"/>
              <a:t>2/12/15</a:t>
            </a:fld>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defRPr>
            </a:lvl1pPr>
          </a:lstStyle>
          <a:p>
            <a:pPr>
              <a:defRPr/>
            </a:pPr>
            <a:r>
              <a:rPr lang="en-US" smtClean="0"/>
              <a:t>Craig Hogan | Particle Astrophysics Program</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Helvetica"/>
              </a:defRPr>
            </a:lvl1pPr>
          </a:lstStyle>
          <a:p>
            <a:pPr>
              <a:defRPr/>
            </a:pPr>
            <a:fld id="{7C93CC54-414E-8C41-ADFE-A1029A81B238}" type="slidenum">
              <a:rPr lang="en-US"/>
              <a:pPr>
                <a:defRPr/>
              </a:pPr>
              <a:t>‹#›</a:t>
            </a:fld>
            <a:endParaRPr lang="en-US" dirty="0"/>
          </a:p>
        </p:txBody>
      </p:sp>
      <p:pic>
        <p:nvPicPr>
          <p:cNvPr id="1029" name="Picture 2" descr="HeaderFooter_0060314.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 id="2147484136" r:id="rId6"/>
  </p:sldLayoutIdLst>
  <p:timing>
    <p:tnLst>
      <p:par>
        <p:cTn xmlns:p14="http://schemas.microsoft.com/office/powerpoint/2010/mai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charset="0"/>
                <a:cs typeface="Helvetica" charset="0"/>
              </a:defRPr>
            </a:lvl1pPr>
          </a:lstStyle>
          <a:p>
            <a:pPr>
              <a:defRPr/>
            </a:pPr>
            <a:fld id="{D286D06B-C942-5748-B6BE-D2360B003530}" type="datetime1">
              <a:rPr lang="en-US" smtClean="0"/>
              <a:t>2/12/15</a:t>
            </a:fld>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r>
              <a:rPr lang="en-US" smtClean="0"/>
              <a:t>Craig Hogan | Particle Astrophysics Program</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fld id="{C3158F55-5085-2A4B-BE36-4E1D38CFC098}" type="slidenum">
              <a:rPr lang="en-US"/>
              <a:pPr>
                <a:defRPr/>
              </a:pPr>
              <a:t>‹#›</a:t>
            </a:fld>
            <a:endParaRPr lang="en-US" dirty="0"/>
          </a:p>
        </p:txBody>
      </p:sp>
      <p:pic>
        <p:nvPicPr>
          <p:cNvPr id="7173" name="Picture 1" descr="Footer_060314.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4F51D6E-458D-7442-8B9D-814F9899A746}" type="datetimeFigureOut">
              <a:rPr lang="en-US" smtClean="0">
                <a:solidFill>
                  <a:prstClr val="black">
                    <a:tint val="75000"/>
                  </a:prstClr>
                </a:solidFill>
                <a:latin typeface="Calibri"/>
                <a:ea typeface="+mn-ea"/>
                <a:cs typeface="+mn-cs"/>
              </a:rPr>
              <a:pPr fontAlgn="auto">
                <a:spcBef>
                  <a:spcPts val="0"/>
                </a:spcBef>
                <a:spcAft>
                  <a:spcPts val="0"/>
                </a:spcAft>
              </a:pPr>
              <a:t>2/12/15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A570BF7-D5CF-CC43-90C7-960512FF14D1}"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68286330"/>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smtClean="0">
                <a:latin typeface="Helvetica" charset="0"/>
              </a:rPr>
              <a:t>Recap of the Cosmic Program</a:t>
            </a:r>
            <a:endParaRPr lang="en-US" dirty="0">
              <a:latin typeface="Helvetica" charset="0"/>
            </a:endParaRP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latin typeface="Helvetica" charset="0"/>
              </a:rPr>
              <a:t>Craig Hogan</a:t>
            </a:r>
            <a:endParaRPr lang="en-US" dirty="0">
              <a:latin typeface="Helvetica" charset="0"/>
            </a:endParaRPr>
          </a:p>
          <a:p>
            <a:r>
              <a:rPr lang="en-US" dirty="0" err="1" smtClean="0">
                <a:latin typeface="Helvetica" charset="0"/>
              </a:rPr>
              <a:t>Fermilab</a:t>
            </a:r>
            <a:r>
              <a:rPr lang="en-US" dirty="0" smtClean="0">
                <a:latin typeface="Helvetica" charset="0"/>
              </a:rPr>
              <a:t> Institutional Review </a:t>
            </a:r>
          </a:p>
          <a:p>
            <a:r>
              <a:rPr lang="en-US" dirty="0" smtClean="0">
                <a:latin typeface="Helvetica" charset="0"/>
              </a:rPr>
              <a:t>12 February 2015</a:t>
            </a:r>
            <a:endParaRPr lang="en-US" dirty="0">
              <a:latin typeface="Helvetica" charset="0"/>
            </a:endParaRPr>
          </a:p>
          <a:p>
            <a:endParaRPr lang="en-US" dirty="0">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request from the reviewers</a:t>
            </a:r>
            <a:endParaRPr lang="en-US" dirty="0"/>
          </a:p>
        </p:txBody>
      </p:sp>
      <p:sp>
        <p:nvSpPr>
          <p:cNvPr id="3" name="Content Placeholder 2"/>
          <p:cNvSpPr>
            <a:spLocks noGrp="1"/>
          </p:cNvSpPr>
          <p:nvPr>
            <p:ph idx="1"/>
          </p:nvPr>
        </p:nvSpPr>
        <p:spPr/>
        <p:txBody>
          <a:bodyPr/>
          <a:lstStyle/>
          <a:p>
            <a:pPr marL="0" indent="0">
              <a:buNone/>
            </a:pPr>
            <a:r>
              <a:rPr lang="en-US" dirty="0"/>
              <a:t>Please describe the specific contributions Fermilab brings to the various dark matter direct detection experiments in which laboratory staff currently participate, the likely evolution of staffing across direct detection projects, and the basis for this management </a:t>
            </a:r>
            <a:r>
              <a:rPr lang="en-US" dirty="0" smtClean="0"/>
              <a:t>plan.</a:t>
            </a:r>
          </a:p>
          <a:p>
            <a:pPr marL="0" indent="0">
              <a:buNone/>
            </a:pPr>
            <a:endParaRPr lang="en-US" dirty="0"/>
          </a:p>
        </p:txBody>
      </p:sp>
      <p:sp>
        <p:nvSpPr>
          <p:cNvPr id="4" name="Date Placeholder 3"/>
          <p:cNvSpPr>
            <a:spLocks noGrp="1"/>
          </p:cNvSpPr>
          <p:nvPr>
            <p:ph type="dt" sz="half" idx="10"/>
          </p:nvPr>
        </p:nvSpPr>
        <p:spPr/>
        <p:txBody>
          <a:body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p>
            <a:pPr>
              <a:defRPr/>
            </a:pPr>
            <a:fld id="{08D6E8A5-FC8C-A04F-AB2F-DC6E579038CE}" type="slidenum">
              <a:rPr lang="en-US" smtClean="0"/>
              <a:pPr>
                <a:defRPr/>
              </a:pPr>
              <a:t>10</a:t>
            </a:fld>
            <a:endParaRPr lang="en-US" dirty="0"/>
          </a:p>
        </p:txBody>
      </p:sp>
    </p:spTree>
    <p:extLst>
      <p:ext uri="{BB962C8B-B14F-4D97-AF65-F5344CB8AC3E}">
        <p14:creationId xmlns:p14="http://schemas.microsoft.com/office/powerpoint/2010/main" val="20419477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Fermilab</a:t>
            </a:r>
            <a:r>
              <a:rPr lang="en-US" dirty="0" smtClean="0"/>
              <a:t> Dark Matter Experiments</a:t>
            </a:r>
            <a:endParaRPr lang="en-US" dirty="0"/>
          </a:p>
        </p:txBody>
      </p:sp>
      <p:sp>
        <p:nvSpPr>
          <p:cNvPr id="2" name="Content Placeholder 1"/>
          <p:cNvSpPr>
            <a:spLocks noGrp="1"/>
          </p:cNvSpPr>
          <p:nvPr>
            <p:ph idx="1"/>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087431923"/>
              </p:ext>
            </p:extLst>
          </p:nvPr>
        </p:nvGraphicFramePr>
        <p:xfrm>
          <a:off x="0" y="817556"/>
          <a:ext cx="9144000" cy="5728843"/>
        </p:xfrm>
        <a:graphic>
          <a:graphicData uri="http://schemas.openxmlformats.org/drawingml/2006/table">
            <a:tbl>
              <a:tblPr firstRow="1">
                <a:tableStyleId>{793D81CF-94F2-401A-BA57-92F5A7B2D0C5}</a:tableStyleId>
              </a:tblPr>
              <a:tblGrid>
                <a:gridCol w="2079834"/>
                <a:gridCol w="1191855"/>
                <a:gridCol w="1520050"/>
                <a:gridCol w="1951880"/>
                <a:gridCol w="2400381"/>
              </a:tblGrid>
              <a:tr h="775843">
                <a:tc>
                  <a:txBody>
                    <a:bodyPr/>
                    <a:lstStyle/>
                    <a:p>
                      <a:r>
                        <a:rPr lang="en-US" dirty="0" smtClean="0"/>
                        <a:t>Experiment</a:t>
                      </a:r>
                      <a:endParaRPr lang="en-US" dirty="0"/>
                    </a:p>
                  </a:txBody>
                  <a:tcPr/>
                </a:tc>
                <a:tc>
                  <a:txBody>
                    <a:bodyPr/>
                    <a:lstStyle/>
                    <a:p>
                      <a:r>
                        <a:rPr lang="en-US" dirty="0" smtClean="0"/>
                        <a:t>Location</a:t>
                      </a:r>
                      <a:endParaRPr lang="en-US" dirty="0"/>
                    </a:p>
                  </a:txBody>
                  <a:tcPr/>
                </a:tc>
                <a:tc>
                  <a:txBody>
                    <a:bodyPr/>
                    <a:lstStyle/>
                    <a:p>
                      <a:r>
                        <a:rPr lang="en-US" dirty="0" smtClean="0"/>
                        <a:t>Status</a:t>
                      </a:r>
                      <a:endParaRPr lang="en-US" dirty="0"/>
                    </a:p>
                  </a:txBody>
                  <a:tcPr/>
                </a:tc>
                <a:tc>
                  <a:txBody>
                    <a:bodyPr/>
                    <a:lstStyle/>
                    <a:p>
                      <a:r>
                        <a:rPr lang="en-US" dirty="0" smtClean="0"/>
                        <a:t>Technique</a:t>
                      </a:r>
                      <a:endParaRPr lang="en-US" dirty="0"/>
                    </a:p>
                  </a:txBody>
                  <a:tcPr/>
                </a:tc>
                <a:tc>
                  <a:txBody>
                    <a:bodyPr/>
                    <a:lstStyle/>
                    <a:p>
                      <a:r>
                        <a:rPr lang="en-US" dirty="0" smtClean="0"/>
                        <a:t>Physics Focus</a:t>
                      </a:r>
                      <a:endParaRPr lang="en-US" dirty="0"/>
                    </a:p>
                  </a:txBody>
                  <a:tcPr/>
                </a:tc>
              </a:tr>
              <a:tr h="370840">
                <a:tc gridSpan="5">
                  <a:txBody>
                    <a:bodyPr/>
                    <a:lstStyle/>
                    <a:p>
                      <a:r>
                        <a:rPr lang="en-US" b="1" dirty="0" smtClean="0"/>
                        <a:t>G1 experiments (2012-2017)</a:t>
                      </a:r>
                      <a:endParaRPr lang="en-US" b="1" dirty="0"/>
                    </a:p>
                  </a:txBody>
                  <a:tcPr>
                    <a:solidFill>
                      <a:schemeClr val="accent1">
                        <a:lumMod val="20000"/>
                        <a:lumOff val="80000"/>
                      </a:schemeClr>
                    </a:solidFill>
                  </a:tcPr>
                </a:tc>
                <a:tc hMerge="1">
                  <a:txBody>
                    <a:bodyPr/>
                    <a:lstStyle/>
                    <a:p>
                      <a:endParaRPr lang="en-US" dirty="0"/>
                    </a:p>
                  </a:txBody>
                  <a:tcPr>
                    <a:solidFill>
                      <a:schemeClr val="accent1">
                        <a:lumMod val="20000"/>
                        <a:lumOff val="80000"/>
                      </a:schemeClr>
                    </a:solidFill>
                  </a:tcPr>
                </a:tc>
                <a:tc hMerge="1">
                  <a:txBody>
                    <a:bodyPr/>
                    <a:lstStyle/>
                    <a:p>
                      <a:endParaRPr lang="en-US" dirty="0"/>
                    </a:p>
                  </a:txBody>
                  <a:tcPr>
                    <a:solidFill>
                      <a:schemeClr val="accent1">
                        <a:lumMod val="20000"/>
                        <a:lumOff val="80000"/>
                      </a:schemeClr>
                    </a:solidFill>
                  </a:tcPr>
                </a:tc>
                <a:tc hMerge="1">
                  <a:txBody>
                    <a:bodyPr/>
                    <a:lstStyle/>
                    <a:p>
                      <a:endParaRPr lang="en-US" dirty="0"/>
                    </a:p>
                  </a:txBody>
                  <a:tcPr>
                    <a:solidFill>
                      <a:schemeClr val="accent1">
                        <a:lumMod val="20000"/>
                        <a:lumOff val="80000"/>
                      </a:schemeClr>
                    </a:solidFill>
                  </a:tcPr>
                </a:tc>
                <a:tc hMerge="1">
                  <a:txBody>
                    <a:bodyPr/>
                    <a:lstStyle/>
                    <a:p>
                      <a:endParaRPr lang="en-US" dirty="0"/>
                    </a:p>
                  </a:txBody>
                  <a:tcPr>
                    <a:solidFill>
                      <a:schemeClr val="accent1">
                        <a:lumMod val="20000"/>
                        <a:lumOff val="80000"/>
                      </a:schemeClr>
                    </a:solidFill>
                  </a:tcPr>
                </a:tc>
              </a:tr>
              <a:tr h="370840">
                <a:tc>
                  <a:txBody>
                    <a:bodyPr/>
                    <a:lstStyle/>
                    <a:p>
                      <a:r>
                        <a:rPr lang="en-US" dirty="0" err="1" smtClean="0"/>
                        <a:t>SuperCDMS</a:t>
                      </a:r>
                      <a:endParaRPr lang="en-US" dirty="0"/>
                    </a:p>
                  </a:txBody>
                  <a:tcPr>
                    <a:solidFill>
                      <a:schemeClr val="accent1">
                        <a:lumMod val="20000"/>
                        <a:lumOff val="80000"/>
                      </a:schemeClr>
                    </a:solidFill>
                  </a:tcPr>
                </a:tc>
                <a:tc>
                  <a:txBody>
                    <a:bodyPr/>
                    <a:lstStyle/>
                    <a:p>
                      <a:r>
                        <a:rPr lang="en-US" dirty="0" smtClean="0"/>
                        <a:t>Soudan</a:t>
                      </a:r>
                      <a:endParaRPr lang="en-US" dirty="0"/>
                    </a:p>
                  </a:txBody>
                  <a:tcPr>
                    <a:solidFill>
                      <a:schemeClr val="accent1">
                        <a:lumMod val="20000"/>
                        <a:lumOff val="80000"/>
                      </a:schemeClr>
                    </a:solidFill>
                  </a:tcPr>
                </a:tc>
                <a:tc>
                  <a:txBody>
                    <a:bodyPr/>
                    <a:lstStyle/>
                    <a:p>
                      <a:r>
                        <a:rPr lang="en-US" dirty="0" smtClean="0"/>
                        <a:t>Operating</a:t>
                      </a:r>
                      <a:endParaRPr lang="en-US" dirty="0"/>
                    </a:p>
                  </a:txBody>
                  <a:tcPr>
                    <a:solidFill>
                      <a:schemeClr val="accent1">
                        <a:lumMod val="20000"/>
                        <a:lumOff val="80000"/>
                      </a:schemeClr>
                    </a:solidFill>
                  </a:tcPr>
                </a:tc>
                <a:tc>
                  <a:txBody>
                    <a:bodyPr/>
                    <a:lstStyle/>
                    <a:p>
                      <a:r>
                        <a:rPr lang="en-US" dirty="0" smtClean="0"/>
                        <a:t>Cryogenic Solid-State</a:t>
                      </a:r>
                      <a:endParaRPr lang="en-US" dirty="0"/>
                    </a:p>
                  </a:txBody>
                  <a:tcPr>
                    <a:solidFill>
                      <a:schemeClr val="accent1">
                        <a:lumMod val="20000"/>
                        <a:lumOff val="80000"/>
                      </a:schemeClr>
                    </a:solidFill>
                  </a:tcPr>
                </a:tc>
                <a:tc>
                  <a:txBody>
                    <a:bodyPr/>
                    <a:lstStyle/>
                    <a:p>
                      <a:r>
                        <a:rPr lang="en-US" dirty="0" smtClean="0"/>
                        <a:t>Background-free WIMP search</a:t>
                      </a:r>
                      <a:endParaRPr lang="en-US" dirty="0"/>
                    </a:p>
                  </a:txBody>
                  <a:tcPr>
                    <a:solidFill>
                      <a:schemeClr val="accent1">
                        <a:lumMod val="20000"/>
                        <a:lumOff val="80000"/>
                      </a:schemeClr>
                    </a:solidFill>
                  </a:tcPr>
                </a:tc>
              </a:tr>
              <a:tr h="370840">
                <a:tc>
                  <a:txBody>
                    <a:bodyPr/>
                    <a:lstStyle/>
                    <a:p>
                      <a:r>
                        <a:rPr lang="en-US" dirty="0" smtClean="0"/>
                        <a:t>COUPP/PICO</a:t>
                      </a:r>
                      <a:endParaRPr lang="en-US" dirty="0"/>
                    </a:p>
                  </a:txBody>
                  <a:tcPr>
                    <a:solidFill>
                      <a:schemeClr val="accent1">
                        <a:lumMod val="20000"/>
                        <a:lumOff val="80000"/>
                      </a:schemeClr>
                    </a:solidFill>
                  </a:tcPr>
                </a:tc>
                <a:tc>
                  <a:txBody>
                    <a:bodyPr/>
                    <a:lstStyle/>
                    <a:p>
                      <a:r>
                        <a:rPr lang="en-US" dirty="0" smtClean="0"/>
                        <a:t>SNOLAB</a:t>
                      </a:r>
                      <a:endParaRPr lang="en-US" dirty="0"/>
                    </a:p>
                  </a:txBody>
                  <a:tcPr>
                    <a:solidFill>
                      <a:schemeClr val="accent1">
                        <a:lumMod val="20000"/>
                        <a:lumOff val="80000"/>
                      </a:schemeClr>
                    </a:solidFill>
                  </a:tcPr>
                </a:tc>
                <a:tc>
                  <a:txBody>
                    <a:bodyPr/>
                    <a:lstStyle/>
                    <a:p>
                      <a:r>
                        <a:rPr lang="en-US" dirty="0" smtClean="0"/>
                        <a:t>Operating</a:t>
                      </a:r>
                      <a:endParaRPr lang="en-US" dirty="0"/>
                    </a:p>
                  </a:txBody>
                  <a:tcPr>
                    <a:solidFill>
                      <a:schemeClr val="accent1">
                        <a:lumMod val="20000"/>
                        <a:lumOff val="80000"/>
                      </a:schemeClr>
                    </a:solidFill>
                  </a:tcPr>
                </a:tc>
                <a:tc>
                  <a:txBody>
                    <a:bodyPr/>
                    <a:lstStyle/>
                    <a:p>
                      <a:r>
                        <a:rPr lang="en-US" dirty="0" smtClean="0"/>
                        <a:t>Bubble Chamber</a:t>
                      </a:r>
                      <a:endParaRPr lang="en-US" dirty="0"/>
                    </a:p>
                  </a:txBody>
                  <a:tcPr>
                    <a:solidFill>
                      <a:schemeClr val="accent1">
                        <a:lumMod val="20000"/>
                        <a:lumOff val="80000"/>
                      </a:schemeClr>
                    </a:solidFill>
                  </a:tcPr>
                </a:tc>
                <a:tc>
                  <a:txBody>
                    <a:bodyPr/>
                    <a:lstStyle/>
                    <a:p>
                      <a:r>
                        <a:rPr lang="en-US" dirty="0" smtClean="0"/>
                        <a:t>Spin-dependent dark matter</a:t>
                      </a:r>
                      <a:endParaRPr lang="en-US" dirty="0"/>
                    </a:p>
                  </a:txBody>
                  <a:tcPr>
                    <a:solidFill>
                      <a:schemeClr val="accent1">
                        <a:lumMod val="20000"/>
                        <a:lumOff val="80000"/>
                      </a:schemeClr>
                    </a:solidFill>
                  </a:tcPr>
                </a:tc>
              </a:tr>
              <a:tr h="370840">
                <a:tc>
                  <a:txBody>
                    <a:bodyPr/>
                    <a:lstStyle/>
                    <a:p>
                      <a:r>
                        <a:rPr lang="en-US" dirty="0" err="1" smtClean="0"/>
                        <a:t>Darkside</a:t>
                      </a:r>
                      <a:r>
                        <a:rPr lang="en-US" dirty="0" smtClean="0"/>
                        <a:t> 50</a:t>
                      </a:r>
                      <a:endParaRPr lang="en-US" dirty="0"/>
                    </a:p>
                  </a:txBody>
                  <a:tcPr>
                    <a:solidFill>
                      <a:schemeClr val="accent1">
                        <a:lumMod val="20000"/>
                        <a:lumOff val="80000"/>
                      </a:schemeClr>
                    </a:solidFill>
                  </a:tcPr>
                </a:tc>
                <a:tc>
                  <a:txBody>
                    <a:bodyPr/>
                    <a:lstStyle/>
                    <a:p>
                      <a:r>
                        <a:rPr lang="en-US" dirty="0" smtClean="0"/>
                        <a:t>LNGS</a:t>
                      </a:r>
                      <a:endParaRPr lang="en-US" dirty="0"/>
                    </a:p>
                  </a:txBody>
                  <a:tcPr>
                    <a:solidFill>
                      <a:schemeClr val="accent1">
                        <a:lumMod val="20000"/>
                        <a:lumOff val="80000"/>
                      </a:schemeClr>
                    </a:solidFill>
                  </a:tcPr>
                </a:tc>
                <a:tc>
                  <a:txBody>
                    <a:bodyPr/>
                    <a:lstStyle/>
                    <a:p>
                      <a:r>
                        <a:rPr lang="en-US" dirty="0" smtClean="0"/>
                        <a:t>Operating</a:t>
                      </a:r>
                      <a:endParaRPr lang="en-US" dirty="0"/>
                    </a:p>
                  </a:txBody>
                  <a:tcPr>
                    <a:solidFill>
                      <a:schemeClr val="accent1">
                        <a:lumMod val="20000"/>
                        <a:lumOff val="80000"/>
                      </a:schemeClr>
                    </a:solidFill>
                  </a:tcPr>
                </a:tc>
                <a:tc>
                  <a:txBody>
                    <a:bodyPr/>
                    <a:lstStyle/>
                    <a:p>
                      <a:r>
                        <a:rPr lang="en-US" dirty="0" smtClean="0"/>
                        <a:t>Liquid Argon TPC</a:t>
                      </a:r>
                      <a:endParaRPr lang="en-US" dirty="0"/>
                    </a:p>
                  </a:txBody>
                  <a:tcPr>
                    <a:solidFill>
                      <a:schemeClr val="accent1">
                        <a:lumMod val="20000"/>
                        <a:lumOff val="80000"/>
                      </a:schemeClr>
                    </a:solidFill>
                  </a:tcPr>
                </a:tc>
                <a:tc>
                  <a:txBody>
                    <a:bodyPr/>
                    <a:lstStyle/>
                    <a:p>
                      <a:r>
                        <a:rPr lang="en-US" dirty="0" smtClean="0"/>
                        <a:t>WIMPS &gt;</a:t>
                      </a:r>
                      <a:r>
                        <a:rPr lang="en-US" baseline="0" dirty="0" smtClean="0"/>
                        <a:t> 1 </a:t>
                      </a:r>
                      <a:r>
                        <a:rPr lang="en-US" baseline="0" dirty="0" err="1" smtClean="0"/>
                        <a:t>TeV</a:t>
                      </a:r>
                      <a:r>
                        <a:rPr lang="en-US" baseline="0" dirty="0" smtClean="0"/>
                        <a:t>/c</a:t>
                      </a:r>
                      <a:r>
                        <a:rPr lang="en-US" baseline="30000" dirty="0" smtClean="0"/>
                        <a:t>2</a:t>
                      </a:r>
                      <a:endParaRPr lang="en-US" dirty="0"/>
                    </a:p>
                  </a:txBody>
                  <a:tcPr>
                    <a:solidFill>
                      <a:schemeClr val="accent1">
                        <a:lumMod val="20000"/>
                        <a:lumOff val="80000"/>
                      </a:schemeClr>
                    </a:solidFill>
                  </a:tcPr>
                </a:tc>
              </a:tr>
              <a:tr h="370840">
                <a:tc>
                  <a:txBody>
                    <a:bodyPr/>
                    <a:lstStyle/>
                    <a:p>
                      <a:r>
                        <a:rPr lang="en-US" dirty="0" smtClean="0"/>
                        <a:t>DAMIC</a:t>
                      </a:r>
                      <a:endParaRPr lang="en-US" dirty="0"/>
                    </a:p>
                  </a:txBody>
                  <a:tcPr>
                    <a:solidFill>
                      <a:schemeClr val="accent1">
                        <a:lumMod val="20000"/>
                        <a:lumOff val="80000"/>
                      </a:schemeClr>
                    </a:solidFill>
                  </a:tcPr>
                </a:tc>
                <a:tc>
                  <a:txBody>
                    <a:bodyPr/>
                    <a:lstStyle/>
                    <a:p>
                      <a:r>
                        <a:rPr lang="en-US" dirty="0" smtClean="0"/>
                        <a:t>SNOLAB</a:t>
                      </a:r>
                      <a:endParaRPr lang="en-US" dirty="0"/>
                    </a:p>
                  </a:txBody>
                  <a:tcPr>
                    <a:solidFill>
                      <a:schemeClr val="accent1">
                        <a:lumMod val="20000"/>
                        <a:lumOff val="80000"/>
                      </a:schemeClr>
                    </a:solidFill>
                  </a:tcPr>
                </a:tc>
                <a:tc>
                  <a:txBody>
                    <a:bodyPr/>
                    <a:lstStyle/>
                    <a:p>
                      <a:r>
                        <a:rPr lang="en-US" dirty="0" smtClean="0"/>
                        <a:t>Operating</a:t>
                      </a:r>
                      <a:endParaRPr lang="en-US" dirty="0"/>
                    </a:p>
                  </a:txBody>
                  <a:tcPr>
                    <a:solidFill>
                      <a:schemeClr val="accent1">
                        <a:lumMod val="20000"/>
                        <a:lumOff val="80000"/>
                      </a:schemeClr>
                    </a:solidFill>
                  </a:tcPr>
                </a:tc>
                <a:tc>
                  <a:txBody>
                    <a:bodyPr/>
                    <a:lstStyle/>
                    <a:p>
                      <a:r>
                        <a:rPr lang="en-US" dirty="0" smtClean="0"/>
                        <a:t>CCDs</a:t>
                      </a:r>
                      <a:endParaRPr lang="en-US" dirty="0"/>
                    </a:p>
                  </a:txBody>
                  <a:tcPr>
                    <a:solidFill>
                      <a:schemeClr val="accent1">
                        <a:lumMod val="20000"/>
                        <a:lumOff val="80000"/>
                      </a:schemeClr>
                    </a:solidFill>
                  </a:tcPr>
                </a:tc>
                <a:tc>
                  <a:txBody>
                    <a:bodyPr/>
                    <a:lstStyle/>
                    <a:p>
                      <a:r>
                        <a:rPr lang="en-US" dirty="0" smtClean="0"/>
                        <a:t>WIMPS &lt; 1 </a:t>
                      </a:r>
                      <a:r>
                        <a:rPr lang="en-US" dirty="0" err="1" smtClean="0"/>
                        <a:t>GeV</a:t>
                      </a:r>
                      <a:r>
                        <a:rPr lang="en-US" dirty="0" smtClean="0"/>
                        <a:t>/c</a:t>
                      </a:r>
                      <a:r>
                        <a:rPr lang="en-US" baseline="30000" dirty="0" smtClean="0"/>
                        <a:t>2</a:t>
                      </a:r>
                      <a:endParaRPr lang="en-US" dirty="0"/>
                    </a:p>
                  </a:txBody>
                  <a:tcPr>
                    <a:solidFill>
                      <a:schemeClr val="accent1">
                        <a:lumMod val="20000"/>
                        <a:lumOff val="80000"/>
                      </a:schemeClr>
                    </a:solidFill>
                  </a:tcPr>
                </a:tc>
              </a:tr>
              <a:tr h="370840">
                <a:tc gridSpan="5">
                  <a:txBody>
                    <a:bodyPr/>
                    <a:lstStyle/>
                    <a:p>
                      <a:r>
                        <a:rPr lang="en-US" b="1" dirty="0" smtClean="0"/>
                        <a:t>G2</a:t>
                      </a:r>
                      <a:r>
                        <a:rPr lang="en-US" b="1" baseline="0" dirty="0" smtClean="0"/>
                        <a:t> experiments (2018-2023)</a:t>
                      </a:r>
                      <a:endParaRPr lang="en-US" b="1" dirty="0"/>
                    </a:p>
                  </a:txBody>
                  <a:tcPr>
                    <a:solidFill>
                      <a:schemeClr val="accent1">
                        <a:lumMod val="20000"/>
                        <a:lumOff val="80000"/>
                      </a:schemeClr>
                    </a:solidFill>
                  </a:tcPr>
                </a:tc>
                <a:tc hMerge="1">
                  <a:txBody>
                    <a:bodyPr/>
                    <a:lstStyle/>
                    <a:p>
                      <a:endParaRPr lang="en-US" dirty="0"/>
                    </a:p>
                  </a:txBody>
                  <a:tcPr>
                    <a:solidFill>
                      <a:schemeClr val="accent1">
                        <a:lumMod val="20000"/>
                        <a:lumOff val="80000"/>
                      </a:schemeClr>
                    </a:solidFill>
                  </a:tcPr>
                </a:tc>
                <a:tc hMerge="1">
                  <a:txBody>
                    <a:bodyPr/>
                    <a:lstStyle/>
                    <a:p>
                      <a:endParaRPr lang="en-US" dirty="0"/>
                    </a:p>
                  </a:txBody>
                  <a:tcPr>
                    <a:solidFill>
                      <a:schemeClr val="accent1">
                        <a:lumMod val="20000"/>
                        <a:lumOff val="80000"/>
                      </a:schemeClr>
                    </a:solidFill>
                  </a:tcPr>
                </a:tc>
                <a:tc hMerge="1">
                  <a:txBody>
                    <a:bodyPr/>
                    <a:lstStyle/>
                    <a:p>
                      <a:endParaRPr lang="en-US" dirty="0"/>
                    </a:p>
                  </a:txBody>
                  <a:tcPr>
                    <a:solidFill>
                      <a:schemeClr val="accent1">
                        <a:lumMod val="20000"/>
                        <a:lumOff val="80000"/>
                      </a:schemeClr>
                    </a:solidFill>
                  </a:tcPr>
                </a:tc>
                <a:tc hMerge="1">
                  <a:txBody>
                    <a:bodyPr/>
                    <a:lstStyle/>
                    <a:p>
                      <a:endParaRPr lang="en-US" dirty="0"/>
                    </a:p>
                  </a:txBody>
                  <a:tcPr>
                    <a:solidFill>
                      <a:schemeClr val="accent1">
                        <a:lumMod val="20000"/>
                        <a:lumOff val="80000"/>
                      </a:schemeClr>
                    </a:solidFill>
                  </a:tcPr>
                </a:tc>
              </a:tr>
              <a:tr h="370840">
                <a:tc>
                  <a:txBody>
                    <a:bodyPr/>
                    <a:lstStyle/>
                    <a:p>
                      <a:r>
                        <a:rPr lang="en-US" dirty="0" err="1" smtClean="0"/>
                        <a:t>SuperCDMS</a:t>
                      </a:r>
                      <a:endParaRPr lang="en-US" dirty="0"/>
                    </a:p>
                  </a:txBody>
                  <a:tcPr>
                    <a:solidFill>
                      <a:schemeClr val="accent1">
                        <a:lumMod val="20000"/>
                        <a:lumOff val="80000"/>
                      </a:schemeClr>
                    </a:solidFill>
                  </a:tcPr>
                </a:tc>
                <a:tc>
                  <a:txBody>
                    <a:bodyPr/>
                    <a:lstStyle/>
                    <a:p>
                      <a:r>
                        <a:rPr lang="en-US" dirty="0" smtClean="0"/>
                        <a:t>SNOLAB</a:t>
                      </a:r>
                      <a:endParaRPr lang="en-US" dirty="0"/>
                    </a:p>
                  </a:txBody>
                  <a:tcPr>
                    <a:solidFill>
                      <a:schemeClr val="accent1">
                        <a:lumMod val="20000"/>
                        <a:lumOff val="80000"/>
                      </a:schemeClr>
                    </a:solidFill>
                  </a:tcPr>
                </a:tc>
                <a:tc>
                  <a:txBody>
                    <a:bodyPr/>
                    <a:lstStyle/>
                    <a:p>
                      <a:r>
                        <a:rPr lang="en-US" dirty="0" smtClean="0"/>
                        <a:t>Design</a:t>
                      </a:r>
                      <a:endParaRPr lang="en-US" dirty="0"/>
                    </a:p>
                  </a:txBody>
                  <a:tcPr>
                    <a:solidFill>
                      <a:schemeClr val="accent1">
                        <a:lumMod val="20000"/>
                        <a:lumOff val="80000"/>
                      </a:schemeClr>
                    </a:solidFill>
                  </a:tcPr>
                </a:tc>
                <a:tc>
                  <a:txBody>
                    <a:bodyPr/>
                    <a:lstStyle/>
                    <a:p>
                      <a:r>
                        <a:rPr lang="en-US" dirty="0" smtClean="0"/>
                        <a:t>Cryogenic</a:t>
                      </a:r>
                      <a:r>
                        <a:rPr lang="en-US" baseline="0" dirty="0" smtClean="0"/>
                        <a:t> </a:t>
                      </a:r>
                      <a:r>
                        <a:rPr lang="en-US" baseline="0" dirty="0" err="1" smtClean="0"/>
                        <a:t>Ge</a:t>
                      </a:r>
                      <a:r>
                        <a:rPr lang="en-US" baseline="0" dirty="0" smtClean="0"/>
                        <a:t>/Si target</a:t>
                      </a:r>
                      <a:endParaRPr lang="en-US" dirty="0"/>
                    </a:p>
                  </a:txBody>
                  <a:tcPr>
                    <a:solidFill>
                      <a:schemeClr val="accent1">
                        <a:lumMod val="20000"/>
                        <a:lumOff val="80000"/>
                      </a:schemeClr>
                    </a:solidFill>
                  </a:tcPr>
                </a:tc>
                <a:tc>
                  <a:txBody>
                    <a:bodyPr/>
                    <a:lstStyle/>
                    <a:p>
                      <a:r>
                        <a:rPr lang="en-US" dirty="0" smtClean="0"/>
                        <a:t>Low-mass WIMPs to neutrino floor</a:t>
                      </a:r>
                      <a:endParaRPr lang="en-US" dirty="0"/>
                    </a:p>
                  </a:txBody>
                  <a:tcPr>
                    <a:solidFill>
                      <a:schemeClr val="accent1">
                        <a:lumMod val="20000"/>
                        <a:lumOff val="80000"/>
                      </a:schemeClr>
                    </a:solidFill>
                  </a:tcPr>
                </a:tc>
              </a:tr>
              <a:tr h="370840">
                <a:tc>
                  <a:txBody>
                    <a:bodyPr/>
                    <a:lstStyle/>
                    <a:p>
                      <a:r>
                        <a:rPr lang="en-US" dirty="0" smtClean="0"/>
                        <a:t>LZ</a:t>
                      </a:r>
                      <a:endParaRPr lang="en-US" dirty="0"/>
                    </a:p>
                  </a:txBody>
                  <a:tcPr>
                    <a:solidFill>
                      <a:schemeClr val="accent1">
                        <a:lumMod val="20000"/>
                        <a:lumOff val="80000"/>
                      </a:schemeClr>
                    </a:solidFill>
                  </a:tcPr>
                </a:tc>
                <a:tc>
                  <a:txBody>
                    <a:bodyPr/>
                    <a:lstStyle/>
                    <a:p>
                      <a:r>
                        <a:rPr lang="en-US" dirty="0" smtClean="0"/>
                        <a:t>SURF</a:t>
                      </a:r>
                      <a:endParaRPr lang="en-US" dirty="0"/>
                    </a:p>
                  </a:txBody>
                  <a:tcPr>
                    <a:solidFill>
                      <a:schemeClr val="accent1">
                        <a:lumMod val="20000"/>
                        <a:lumOff val="80000"/>
                      </a:schemeClr>
                    </a:solidFill>
                  </a:tcPr>
                </a:tc>
                <a:tc>
                  <a:txBody>
                    <a:bodyPr/>
                    <a:lstStyle/>
                    <a:p>
                      <a:r>
                        <a:rPr lang="en-US" dirty="0" smtClean="0"/>
                        <a:t>Design</a:t>
                      </a:r>
                      <a:endParaRPr lang="en-US" dirty="0"/>
                    </a:p>
                  </a:txBody>
                  <a:tcPr>
                    <a:solidFill>
                      <a:schemeClr val="accent1">
                        <a:lumMod val="20000"/>
                        <a:lumOff val="80000"/>
                      </a:schemeClr>
                    </a:solidFill>
                  </a:tcPr>
                </a:tc>
                <a:tc>
                  <a:txBody>
                    <a:bodyPr/>
                    <a:lstStyle/>
                    <a:p>
                      <a:r>
                        <a:rPr lang="en-US" dirty="0" smtClean="0"/>
                        <a:t>Liquid Xenon TPC</a:t>
                      </a:r>
                      <a:endParaRPr lang="en-US" dirty="0"/>
                    </a:p>
                  </a:txBody>
                  <a:tcPr>
                    <a:solidFill>
                      <a:schemeClr val="accent1">
                        <a:lumMod val="20000"/>
                        <a:lumOff val="80000"/>
                      </a:schemeClr>
                    </a:solidFill>
                  </a:tcPr>
                </a:tc>
                <a:tc>
                  <a:txBody>
                    <a:bodyPr/>
                    <a:lstStyle/>
                    <a:p>
                      <a:r>
                        <a:rPr lang="en-US" dirty="0" smtClean="0"/>
                        <a:t>High-mass WIMPs</a:t>
                      </a:r>
                      <a:endParaRPr lang="en-US" dirty="0"/>
                    </a:p>
                  </a:txBody>
                  <a:tcPr>
                    <a:solidFill>
                      <a:schemeClr val="accent1">
                        <a:lumMod val="20000"/>
                        <a:lumOff val="80000"/>
                      </a:schemeClr>
                    </a:solidFill>
                  </a:tcPr>
                </a:tc>
              </a:tr>
              <a:tr h="370840">
                <a:tc>
                  <a:txBody>
                    <a:bodyPr/>
                    <a:lstStyle/>
                    <a:p>
                      <a:r>
                        <a:rPr lang="en-US" dirty="0" smtClean="0"/>
                        <a:t>ADMX</a:t>
                      </a:r>
                      <a:endParaRPr lang="en-US" dirty="0"/>
                    </a:p>
                  </a:txBody>
                  <a:tcPr>
                    <a:solidFill>
                      <a:schemeClr val="accent1">
                        <a:lumMod val="20000"/>
                        <a:lumOff val="80000"/>
                      </a:schemeClr>
                    </a:solidFill>
                  </a:tcPr>
                </a:tc>
                <a:tc>
                  <a:txBody>
                    <a:bodyPr/>
                    <a:lstStyle/>
                    <a:p>
                      <a:r>
                        <a:rPr lang="en-US" dirty="0" smtClean="0"/>
                        <a:t>U.</a:t>
                      </a:r>
                      <a:r>
                        <a:rPr lang="en-US" baseline="0" dirty="0" smtClean="0"/>
                        <a:t> Wash</a:t>
                      </a:r>
                      <a:endParaRPr lang="en-US" dirty="0"/>
                    </a:p>
                  </a:txBody>
                  <a:tcPr>
                    <a:solidFill>
                      <a:schemeClr val="accent1">
                        <a:lumMod val="20000"/>
                        <a:lumOff val="80000"/>
                      </a:schemeClr>
                    </a:solidFill>
                  </a:tcPr>
                </a:tc>
                <a:tc>
                  <a:txBody>
                    <a:bodyPr/>
                    <a:lstStyle/>
                    <a:p>
                      <a:r>
                        <a:rPr lang="en-US" dirty="0" smtClean="0"/>
                        <a:t>Fabrication</a:t>
                      </a:r>
                      <a:endParaRPr lang="en-US" dirty="0"/>
                    </a:p>
                  </a:txBody>
                  <a:tcPr>
                    <a:solidFill>
                      <a:schemeClr val="accent1">
                        <a:lumMod val="20000"/>
                        <a:lumOff val="80000"/>
                      </a:schemeClr>
                    </a:solidFill>
                  </a:tcPr>
                </a:tc>
                <a:tc>
                  <a:txBody>
                    <a:bodyPr/>
                    <a:lstStyle/>
                    <a:p>
                      <a:r>
                        <a:rPr lang="en-US" dirty="0" smtClean="0"/>
                        <a:t>Cryogenic resonant</a:t>
                      </a:r>
                      <a:r>
                        <a:rPr lang="en-US" baseline="0" dirty="0" smtClean="0"/>
                        <a:t> cavity</a:t>
                      </a:r>
                      <a:endParaRPr lang="en-US" dirty="0"/>
                    </a:p>
                  </a:txBody>
                  <a:tcPr>
                    <a:solidFill>
                      <a:schemeClr val="accent1">
                        <a:lumMod val="20000"/>
                        <a:lumOff val="80000"/>
                      </a:schemeClr>
                    </a:solidFill>
                  </a:tcPr>
                </a:tc>
                <a:tc>
                  <a:txBody>
                    <a:bodyPr/>
                    <a:lstStyle/>
                    <a:p>
                      <a:r>
                        <a:rPr lang="en-US" dirty="0" err="1" smtClean="0"/>
                        <a:t>Axion</a:t>
                      </a:r>
                      <a:r>
                        <a:rPr lang="en-US" dirty="0" smtClean="0"/>
                        <a:t> dark matter</a:t>
                      </a:r>
                      <a:endParaRPr lang="en-US" dirty="0"/>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13548100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dirty="0" err="1" smtClean="0"/>
              <a:t>Fermilab</a:t>
            </a:r>
            <a:r>
              <a:rPr lang="en-US" sz="2000" dirty="0" smtClean="0"/>
              <a:t> Roles in Dark Matter Experiments</a:t>
            </a:r>
            <a:br>
              <a:rPr lang="en-US" sz="2000" dirty="0" smtClean="0"/>
            </a:br>
            <a:r>
              <a:rPr lang="en-US" sz="2000" b="1" i="1" dirty="0" smtClean="0"/>
              <a:t>(highlighting Wilson Fellows, Early Career awardees)</a:t>
            </a:r>
            <a:endParaRPr lang="en-US" sz="2000" b="1" i="1" dirty="0"/>
          </a:p>
        </p:txBody>
      </p:sp>
      <p:graphicFrame>
        <p:nvGraphicFramePr>
          <p:cNvPr id="6" name="Table 5"/>
          <p:cNvGraphicFramePr>
            <a:graphicFrameLocks noGrp="1"/>
          </p:cNvGraphicFramePr>
          <p:nvPr>
            <p:extLst>
              <p:ext uri="{D42A27DB-BD31-4B8C-83A1-F6EECF244321}">
                <p14:modId xmlns:p14="http://schemas.microsoft.com/office/powerpoint/2010/main" val="3524457167"/>
              </p:ext>
            </p:extLst>
          </p:nvPr>
        </p:nvGraphicFramePr>
        <p:xfrm>
          <a:off x="400116" y="1058419"/>
          <a:ext cx="8439844" cy="4583921"/>
        </p:xfrm>
        <a:graphic>
          <a:graphicData uri="http://schemas.openxmlformats.org/drawingml/2006/table">
            <a:tbl>
              <a:tblPr firstRow="1" bandRow="1">
                <a:tableStyleId>{073A0DAA-6AF3-43AB-8588-CEC1D06C72B9}</a:tableStyleId>
              </a:tblPr>
              <a:tblGrid>
                <a:gridCol w="1512167"/>
                <a:gridCol w="4695086"/>
                <a:gridCol w="2232591"/>
              </a:tblGrid>
              <a:tr h="584928">
                <a:tc>
                  <a:txBody>
                    <a:bodyPr/>
                    <a:lstStyle/>
                    <a:p>
                      <a:r>
                        <a:rPr lang="en-US" dirty="0" smtClean="0"/>
                        <a:t>Experiment</a:t>
                      </a:r>
                      <a:endParaRPr lang="en-US" dirty="0"/>
                    </a:p>
                  </a:txBody>
                  <a:tcPr/>
                </a:tc>
                <a:tc>
                  <a:txBody>
                    <a:bodyPr/>
                    <a:lstStyle/>
                    <a:p>
                      <a:r>
                        <a:rPr lang="en-US" dirty="0" smtClean="0"/>
                        <a:t>Fermilab roles</a:t>
                      </a:r>
                      <a:endParaRPr lang="en-US" dirty="0"/>
                    </a:p>
                  </a:txBody>
                  <a:tcPr/>
                </a:tc>
                <a:tc>
                  <a:txBody>
                    <a:bodyPr/>
                    <a:lstStyle/>
                    <a:p>
                      <a:r>
                        <a:rPr lang="en-US" dirty="0" err="1" smtClean="0"/>
                        <a:t>Fermilab</a:t>
                      </a:r>
                      <a:r>
                        <a:rPr lang="en-US" dirty="0" smtClean="0"/>
                        <a:t> scientist/postdocs FTEs (Leader)</a:t>
                      </a:r>
                      <a:endParaRPr lang="en-US" dirty="0"/>
                    </a:p>
                  </a:txBody>
                  <a:tcPr/>
                </a:tc>
              </a:tr>
              <a:tr h="400214">
                <a:tc>
                  <a:txBody>
                    <a:bodyPr/>
                    <a:lstStyle/>
                    <a:p>
                      <a:r>
                        <a:rPr lang="en-US" dirty="0" err="1" smtClean="0"/>
                        <a:t>SuperCDMS</a:t>
                      </a:r>
                      <a:endParaRPr lang="en-US" dirty="0"/>
                    </a:p>
                  </a:txBody>
                  <a:tcPr>
                    <a:solidFill>
                      <a:schemeClr val="accent1">
                        <a:lumMod val="20000"/>
                        <a:lumOff val="80000"/>
                      </a:schemeClr>
                    </a:solidFill>
                  </a:tcPr>
                </a:tc>
                <a:tc>
                  <a:txBody>
                    <a:bodyPr/>
                    <a:lstStyle/>
                    <a:p>
                      <a:r>
                        <a:rPr lang="en-US" dirty="0" smtClean="0"/>
                        <a:t>Project/Operations</a:t>
                      </a:r>
                      <a:r>
                        <a:rPr lang="en-US" baseline="0" dirty="0" smtClean="0"/>
                        <a:t> management, Cryogenics/shielding/electronics, Data analysis/Science</a:t>
                      </a:r>
                      <a:endParaRPr lang="en-US" dirty="0"/>
                    </a:p>
                  </a:txBody>
                  <a:tcPr>
                    <a:solidFill>
                      <a:schemeClr val="accent1">
                        <a:lumMod val="20000"/>
                        <a:lumOff val="80000"/>
                      </a:schemeClr>
                    </a:solidFill>
                  </a:tcPr>
                </a:tc>
                <a:tc>
                  <a:txBody>
                    <a:bodyPr/>
                    <a:lstStyle/>
                    <a:p>
                      <a:r>
                        <a:rPr lang="en-US" dirty="0" smtClean="0"/>
                        <a:t>3/1 (Bauer)</a:t>
                      </a:r>
                      <a:endParaRPr lang="en-US" dirty="0"/>
                    </a:p>
                  </a:txBody>
                  <a:tcPr>
                    <a:solidFill>
                      <a:schemeClr val="accent1">
                        <a:lumMod val="20000"/>
                        <a:lumOff val="80000"/>
                      </a:schemeClr>
                    </a:solidFill>
                  </a:tcPr>
                </a:tc>
              </a:tr>
              <a:tr h="400214">
                <a:tc>
                  <a:txBody>
                    <a:bodyPr/>
                    <a:lstStyle/>
                    <a:p>
                      <a:r>
                        <a:rPr lang="en-US" dirty="0" smtClean="0"/>
                        <a:t>COUPP/PICO</a:t>
                      </a:r>
                      <a:endParaRPr lang="en-US" dirty="0"/>
                    </a:p>
                  </a:txBody>
                  <a:tcPr>
                    <a:solidFill>
                      <a:schemeClr val="accent1">
                        <a:lumMod val="20000"/>
                        <a:lumOff val="80000"/>
                      </a:schemeClr>
                    </a:solidFill>
                  </a:tcPr>
                </a:tc>
                <a:tc>
                  <a:txBody>
                    <a:bodyPr/>
                    <a:lstStyle/>
                    <a:p>
                      <a:r>
                        <a:rPr lang="en-US" dirty="0" smtClean="0"/>
                        <a:t>Project/Operations management,</a:t>
                      </a:r>
                      <a:r>
                        <a:rPr lang="en-US" baseline="0" dirty="0" smtClean="0"/>
                        <a:t> </a:t>
                      </a:r>
                      <a:r>
                        <a:rPr lang="en-US" dirty="0" smtClean="0"/>
                        <a:t>Fabrication</a:t>
                      </a:r>
                    </a:p>
                    <a:p>
                      <a:r>
                        <a:rPr lang="en-US" dirty="0" smtClean="0"/>
                        <a:t>Data</a:t>
                      </a:r>
                      <a:r>
                        <a:rPr lang="en-US" baseline="0" dirty="0" smtClean="0"/>
                        <a:t> Analysis/Science</a:t>
                      </a:r>
                      <a:endParaRPr lang="en-US" dirty="0"/>
                    </a:p>
                  </a:txBody>
                  <a:tcPr>
                    <a:solidFill>
                      <a:schemeClr val="accent1">
                        <a:lumMod val="20000"/>
                        <a:lumOff val="80000"/>
                      </a:schemeClr>
                    </a:solidFill>
                  </a:tcPr>
                </a:tc>
                <a:tc>
                  <a:txBody>
                    <a:bodyPr/>
                    <a:lstStyle/>
                    <a:p>
                      <a:r>
                        <a:rPr lang="en-US" dirty="0" smtClean="0"/>
                        <a:t>3/1 (</a:t>
                      </a:r>
                      <a:r>
                        <a:rPr lang="en-US" b="1" i="1" dirty="0" err="1" smtClean="0"/>
                        <a:t>Sonnenschein</a:t>
                      </a:r>
                      <a:r>
                        <a:rPr lang="en-US" dirty="0" smtClean="0"/>
                        <a:t>)</a:t>
                      </a:r>
                      <a:endParaRPr lang="en-US" dirty="0"/>
                    </a:p>
                  </a:txBody>
                  <a:tcPr>
                    <a:solidFill>
                      <a:schemeClr val="accent1">
                        <a:lumMod val="20000"/>
                        <a:lumOff val="80000"/>
                      </a:schemeClr>
                    </a:solidFill>
                  </a:tcPr>
                </a:tc>
              </a:tr>
              <a:tr h="400214">
                <a:tc>
                  <a:txBody>
                    <a:bodyPr/>
                    <a:lstStyle/>
                    <a:p>
                      <a:r>
                        <a:rPr lang="en-US" dirty="0" err="1" smtClean="0"/>
                        <a:t>Darkside</a:t>
                      </a:r>
                      <a:r>
                        <a:rPr lang="en-US" dirty="0" smtClean="0"/>
                        <a:t> 50</a:t>
                      </a:r>
                      <a:endParaRPr lang="en-US" dirty="0"/>
                    </a:p>
                  </a:txBody>
                  <a:tcPr>
                    <a:solidFill>
                      <a:schemeClr val="accent1">
                        <a:lumMod val="20000"/>
                        <a:lumOff val="80000"/>
                      </a:schemeClr>
                    </a:solidFill>
                  </a:tcPr>
                </a:tc>
                <a:tc>
                  <a:txBody>
                    <a:bodyPr/>
                    <a:lstStyle/>
                    <a:p>
                      <a:r>
                        <a:rPr lang="en-US" dirty="0" err="1" smtClean="0"/>
                        <a:t>LAr</a:t>
                      </a:r>
                      <a:r>
                        <a:rPr lang="en-US" baseline="0" dirty="0" smtClean="0"/>
                        <a:t> expertise, data acquisition</a:t>
                      </a:r>
                      <a:endParaRPr lang="en-US" dirty="0"/>
                    </a:p>
                  </a:txBody>
                  <a:tcPr>
                    <a:solidFill>
                      <a:schemeClr val="accent1">
                        <a:lumMod val="20000"/>
                        <a:lumOff val="80000"/>
                      </a:schemeClr>
                    </a:solidFill>
                  </a:tcPr>
                </a:tc>
                <a:tc>
                  <a:txBody>
                    <a:bodyPr/>
                    <a:lstStyle/>
                    <a:p>
                      <a:r>
                        <a:rPr lang="en-US" dirty="0" smtClean="0"/>
                        <a:t>1/1 (</a:t>
                      </a:r>
                      <a:r>
                        <a:rPr lang="en-US" dirty="0" err="1" smtClean="0"/>
                        <a:t>Pordes</a:t>
                      </a:r>
                      <a:r>
                        <a:rPr lang="en-US" dirty="0" smtClean="0"/>
                        <a:t>)</a:t>
                      </a:r>
                      <a:endParaRPr lang="en-US" dirty="0"/>
                    </a:p>
                  </a:txBody>
                  <a:tcPr>
                    <a:solidFill>
                      <a:schemeClr val="accent1">
                        <a:lumMod val="20000"/>
                        <a:lumOff val="80000"/>
                      </a:schemeClr>
                    </a:solidFill>
                  </a:tcPr>
                </a:tc>
              </a:tr>
              <a:tr h="400214">
                <a:tc>
                  <a:txBody>
                    <a:bodyPr/>
                    <a:lstStyle/>
                    <a:p>
                      <a:r>
                        <a:rPr lang="en-US" dirty="0" smtClean="0"/>
                        <a:t>DAMIC</a:t>
                      </a:r>
                      <a:endParaRPr lang="en-US" dirty="0"/>
                    </a:p>
                  </a:txBody>
                  <a:tcPr>
                    <a:solidFill>
                      <a:schemeClr val="accent1">
                        <a:lumMod val="20000"/>
                        <a:lumOff val="80000"/>
                      </a:schemeClr>
                    </a:solidFill>
                  </a:tcPr>
                </a:tc>
                <a:tc>
                  <a:txBody>
                    <a:bodyPr/>
                    <a:lstStyle/>
                    <a:p>
                      <a:r>
                        <a:rPr lang="en-US" dirty="0" smtClean="0"/>
                        <a:t>CCDs,</a:t>
                      </a:r>
                      <a:r>
                        <a:rPr lang="en-US" baseline="0" dirty="0" smtClean="0"/>
                        <a:t> </a:t>
                      </a:r>
                      <a:r>
                        <a:rPr lang="en-US" baseline="0" dirty="0" smtClean="0"/>
                        <a:t>management</a:t>
                      </a:r>
                      <a:endParaRPr lang="en-US" dirty="0"/>
                    </a:p>
                  </a:txBody>
                  <a:tcPr>
                    <a:solidFill>
                      <a:schemeClr val="accent1">
                        <a:lumMod val="20000"/>
                        <a:lumOff val="80000"/>
                      </a:schemeClr>
                    </a:solidFill>
                  </a:tcPr>
                </a:tc>
                <a:tc>
                  <a:txBody>
                    <a:bodyPr/>
                    <a:lstStyle/>
                    <a:p>
                      <a:r>
                        <a:rPr lang="en-US" dirty="0" smtClean="0"/>
                        <a:t>1/1 (</a:t>
                      </a:r>
                      <a:r>
                        <a:rPr lang="en-US" b="1" i="1" dirty="0" smtClean="0"/>
                        <a:t>Estrada</a:t>
                      </a:r>
                      <a:r>
                        <a:rPr lang="en-US" dirty="0" smtClean="0"/>
                        <a:t>)</a:t>
                      </a:r>
                      <a:endParaRPr lang="en-US" dirty="0"/>
                    </a:p>
                  </a:txBody>
                  <a:tcPr>
                    <a:solidFill>
                      <a:schemeClr val="accent1">
                        <a:lumMod val="20000"/>
                        <a:lumOff val="80000"/>
                      </a:schemeClr>
                    </a:solidFill>
                  </a:tcPr>
                </a:tc>
              </a:tr>
              <a:tr h="400214">
                <a:tc>
                  <a:txBody>
                    <a:bodyPr/>
                    <a:lstStyle/>
                    <a:p>
                      <a:r>
                        <a:rPr lang="en-US" dirty="0" smtClean="0"/>
                        <a:t>LZ</a:t>
                      </a:r>
                      <a:endParaRPr lang="en-US" dirty="0"/>
                    </a:p>
                  </a:txBody>
                  <a:tcPr>
                    <a:solidFill>
                      <a:schemeClr val="accent1">
                        <a:lumMod val="20000"/>
                        <a:lumOff val="80000"/>
                      </a:schemeClr>
                    </a:solidFill>
                  </a:tcPr>
                </a:tc>
                <a:tc>
                  <a:txBody>
                    <a:bodyPr/>
                    <a:lstStyle/>
                    <a:p>
                      <a:r>
                        <a:rPr lang="en-US" dirty="0" smtClean="0"/>
                        <a:t>TPC</a:t>
                      </a:r>
                      <a:r>
                        <a:rPr lang="en-US" baseline="0" dirty="0" smtClean="0"/>
                        <a:t>, process control, science</a:t>
                      </a:r>
                      <a:endParaRPr lang="en-US" dirty="0"/>
                    </a:p>
                  </a:txBody>
                  <a:tcPr>
                    <a:solidFill>
                      <a:schemeClr val="accent1">
                        <a:lumMod val="20000"/>
                        <a:lumOff val="80000"/>
                      </a:schemeClr>
                    </a:solidFill>
                  </a:tcPr>
                </a:tc>
                <a:tc>
                  <a:txBody>
                    <a:bodyPr/>
                    <a:lstStyle/>
                    <a:p>
                      <a:r>
                        <a:rPr lang="en-US" dirty="0" smtClean="0"/>
                        <a:t>1/1 (</a:t>
                      </a:r>
                      <a:r>
                        <a:rPr lang="en-US" b="1" i="1" dirty="0" smtClean="0"/>
                        <a:t>Lippincott,</a:t>
                      </a:r>
                      <a:r>
                        <a:rPr lang="en-US" b="1" i="1" baseline="0" dirty="0" smtClean="0"/>
                        <a:t> </a:t>
                      </a:r>
                      <a:r>
                        <a:rPr lang="en-US" b="1" i="1" dirty="0" smtClean="0"/>
                        <a:t>Dahl</a:t>
                      </a:r>
                      <a:r>
                        <a:rPr lang="en-US" dirty="0" smtClean="0"/>
                        <a:t>)</a:t>
                      </a:r>
                      <a:endParaRPr lang="en-US" dirty="0"/>
                    </a:p>
                  </a:txBody>
                  <a:tcPr>
                    <a:solidFill>
                      <a:schemeClr val="accent1">
                        <a:lumMod val="20000"/>
                        <a:lumOff val="80000"/>
                      </a:schemeClr>
                    </a:solidFill>
                  </a:tcPr>
                </a:tc>
              </a:tr>
              <a:tr h="400214">
                <a:tc>
                  <a:txBody>
                    <a:bodyPr/>
                    <a:lstStyle/>
                    <a:p>
                      <a:r>
                        <a:rPr lang="en-US" dirty="0" smtClean="0"/>
                        <a:t>ADMX</a:t>
                      </a:r>
                      <a:endParaRPr lang="en-US" dirty="0"/>
                    </a:p>
                  </a:txBody>
                  <a:tcPr>
                    <a:solidFill>
                      <a:schemeClr val="accent1">
                        <a:lumMod val="20000"/>
                        <a:lumOff val="80000"/>
                      </a:schemeClr>
                    </a:solidFill>
                  </a:tcPr>
                </a:tc>
                <a:tc>
                  <a:txBody>
                    <a:bodyPr/>
                    <a:lstStyle/>
                    <a:p>
                      <a:r>
                        <a:rPr lang="en-US" dirty="0" smtClean="0"/>
                        <a:t>RF cavity R</a:t>
                      </a:r>
                      <a:r>
                        <a:rPr lang="en-US" dirty="0" smtClean="0"/>
                        <a:t>&amp;</a:t>
                      </a:r>
                      <a:r>
                        <a:rPr lang="en-US" dirty="0" smtClean="0"/>
                        <a:t>D, analysis, science</a:t>
                      </a:r>
                      <a:endParaRPr lang="en-US" dirty="0"/>
                    </a:p>
                  </a:txBody>
                  <a:tcPr>
                    <a:solidFill>
                      <a:schemeClr val="accent1">
                        <a:lumMod val="20000"/>
                        <a:lumOff val="80000"/>
                      </a:schemeClr>
                    </a:solidFill>
                  </a:tcPr>
                </a:tc>
                <a:tc>
                  <a:txBody>
                    <a:bodyPr/>
                    <a:lstStyle/>
                    <a:p>
                      <a:r>
                        <a:rPr lang="en-US" dirty="0" smtClean="0"/>
                        <a:t>1/0 (</a:t>
                      </a:r>
                      <a:r>
                        <a:rPr lang="en-US" b="1" i="1" dirty="0" smtClean="0"/>
                        <a:t>Chou</a:t>
                      </a:r>
                      <a:r>
                        <a:rPr lang="en-US" dirty="0" smtClean="0"/>
                        <a:t>)</a:t>
                      </a:r>
                      <a:endParaRPr lang="en-US" dirty="0"/>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1079509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a:t>
            </a:r>
            <a:r>
              <a:rPr lang="en-US" dirty="0" err="1" smtClean="0"/>
              <a:t>Fermilab</a:t>
            </a:r>
            <a:r>
              <a:rPr lang="en-US" dirty="0" smtClean="0"/>
              <a:t> Contributions</a:t>
            </a:r>
            <a:endParaRPr lang="en-US" dirty="0"/>
          </a:p>
        </p:txBody>
      </p:sp>
      <p:sp>
        <p:nvSpPr>
          <p:cNvPr id="3" name="Content Placeholder 2"/>
          <p:cNvSpPr>
            <a:spLocks noGrp="1"/>
          </p:cNvSpPr>
          <p:nvPr>
            <p:ph idx="1"/>
          </p:nvPr>
        </p:nvSpPr>
        <p:spPr>
          <a:xfrm>
            <a:off x="173980" y="906496"/>
            <a:ext cx="8672513" cy="5374599"/>
          </a:xfrm>
        </p:spPr>
        <p:txBody>
          <a:bodyPr>
            <a:normAutofit fontScale="92500" lnSpcReduction="10000"/>
          </a:bodyPr>
          <a:lstStyle/>
          <a:p>
            <a:r>
              <a:rPr lang="en-US" dirty="0" smtClean="0"/>
              <a:t>CDMS/</a:t>
            </a:r>
            <a:r>
              <a:rPr lang="en-US" dirty="0" err="1" smtClean="0"/>
              <a:t>SuperCDMS</a:t>
            </a:r>
            <a:r>
              <a:rPr lang="en-US" dirty="0" smtClean="0"/>
              <a:t> – Experienced leadership, project management, cryogenics expertise, shielding, electronics</a:t>
            </a:r>
          </a:p>
          <a:p>
            <a:pPr lvl="1"/>
            <a:r>
              <a:rPr lang="en-US" dirty="0" smtClean="0"/>
              <a:t>Staffing: </a:t>
            </a:r>
            <a:r>
              <a:rPr lang="en-US" dirty="0" smtClean="0"/>
              <a:t>3 </a:t>
            </a:r>
            <a:r>
              <a:rPr lang="en-US" dirty="0" smtClean="0"/>
              <a:t>scientists, </a:t>
            </a:r>
            <a:r>
              <a:rPr lang="en-US" dirty="0" smtClean="0"/>
              <a:t>1 </a:t>
            </a:r>
            <a:r>
              <a:rPr lang="en-US" dirty="0" smtClean="0"/>
              <a:t>postdoc</a:t>
            </a:r>
            <a:r>
              <a:rPr lang="en-US" dirty="0" smtClean="0"/>
              <a:t>. Plan to </a:t>
            </a:r>
            <a:r>
              <a:rPr lang="en-US" dirty="0" smtClean="0"/>
              <a:t>add another </a:t>
            </a:r>
            <a:r>
              <a:rPr lang="en-US" dirty="0" smtClean="0"/>
              <a:t>scientist.</a:t>
            </a:r>
            <a:endParaRPr lang="en-US" dirty="0" smtClean="0"/>
          </a:p>
          <a:p>
            <a:r>
              <a:rPr lang="en-US" dirty="0" smtClean="0"/>
              <a:t>COUPP/PICO </a:t>
            </a:r>
            <a:r>
              <a:rPr lang="en-US" dirty="0" smtClean="0"/>
              <a:t>–</a:t>
            </a:r>
            <a:r>
              <a:rPr lang="en-US" dirty="0" err="1" smtClean="0"/>
              <a:t>Fermilab</a:t>
            </a:r>
            <a:r>
              <a:rPr lang="en-US" dirty="0" smtClean="0"/>
              <a:t> </a:t>
            </a:r>
            <a:r>
              <a:rPr lang="en-US" dirty="0" smtClean="0"/>
              <a:t>scientists </a:t>
            </a:r>
            <a:r>
              <a:rPr lang="en-US" dirty="0" smtClean="0"/>
              <a:t>led development of large scale systems, and </a:t>
            </a:r>
            <a:r>
              <a:rPr lang="en-US" dirty="0" smtClean="0"/>
              <a:t>fill critical roles in operations.  </a:t>
            </a:r>
            <a:endParaRPr lang="en-US" dirty="0" smtClean="0"/>
          </a:p>
          <a:p>
            <a:pPr lvl="1"/>
            <a:r>
              <a:rPr lang="en-US" dirty="0" smtClean="0"/>
              <a:t>Collaboration </a:t>
            </a:r>
            <a:r>
              <a:rPr lang="en-US" dirty="0" smtClean="0"/>
              <a:t>now has strong </a:t>
            </a:r>
            <a:r>
              <a:rPr lang="en-US" dirty="0"/>
              <a:t>C</a:t>
            </a:r>
            <a:r>
              <a:rPr lang="en-US" dirty="0" smtClean="0"/>
              <a:t>anadian presence.  </a:t>
            </a:r>
            <a:endParaRPr lang="en-US" dirty="0" smtClean="0"/>
          </a:p>
          <a:p>
            <a:pPr lvl="1"/>
            <a:r>
              <a:rPr lang="en-US" dirty="0" smtClean="0"/>
              <a:t>Potential </a:t>
            </a:r>
            <a:r>
              <a:rPr lang="en-US" dirty="0" smtClean="0"/>
              <a:t>as a G3 detector depends on outcome of G1 operations.</a:t>
            </a:r>
          </a:p>
          <a:p>
            <a:pPr lvl="1"/>
            <a:r>
              <a:rPr lang="en-US" dirty="0" smtClean="0"/>
              <a:t>Staffing: </a:t>
            </a:r>
            <a:r>
              <a:rPr lang="en-US" dirty="0" smtClean="0"/>
              <a:t>3 scientists now, two </a:t>
            </a:r>
            <a:r>
              <a:rPr lang="en-US" dirty="0" smtClean="0"/>
              <a:t>transitioning now </a:t>
            </a:r>
            <a:r>
              <a:rPr lang="en-US" dirty="0" smtClean="0"/>
              <a:t>to LZ and </a:t>
            </a:r>
            <a:r>
              <a:rPr lang="en-US" dirty="0" smtClean="0"/>
              <a:t>ADMX.</a:t>
            </a:r>
            <a:endParaRPr lang="en-US" dirty="0" smtClean="0"/>
          </a:p>
          <a:p>
            <a:r>
              <a:rPr lang="en-US" dirty="0" smtClean="0"/>
              <a:t>LZ – </a:t>
            </a:r>
            <a:r>
              <a:rPr lang="en-US" dirty="0" err="1" smtClean="0"/>
              <a:t>Fermilab</a:t>
            </a:r>
            <a:r>
              <a:rPr lang="en-US" dirty="0" smtClean="0"/>
              <a:t> recently joined.  Invited to </a:t>
            </a:r>
            <a:r>
              <a:rPr lang="en-US" dirty="0" smtClean="0"/>
              <a:t>take a leading role </a:t>
            </a:r>
            <a:r>
              <a:rPr lang="en-US" dirty="0" smtClean="0"/>
              <a:t>on process controls and simulations.  </a:t>
            </a:r>
          </a:p>
          <a:p>
            <a:pPr lvl="1"/>
            <a:r>
              <a:rPr lang="en-US" dirty="0" smtClean="0"/>
              <a:t>Small effort </a:t>
            </a:r>
            <a:r>
              <a:rPr lang="en-US" dirty="0" smtClean="0"/>
              <a:t>now (2 x 0.5 scientists, </a:t>
            </a:r>
            <a:r>
              <a:rPr lang="en-US" dirty="0" smtClean="0"/>
              <a:t>1 </a:t>
            </a:r>
            <a:r>
              <a:rPr lang="en-US" dirty="0" smtClean="0"/>
              <a:t>postdoc</a:t>
            </a:r>
            <a:r>
              <a:rPr lang="en-US" dirty="0" smtClean="0"/>
              <a:t>), will </a:t>
            </a:r>
            <a:r>
              <a:rPr lang="en-US" dirty="0" smtClean="0"/>
              <a:t>grow </a:t>
            </a:r>
            <a:endParaRPr lang="en-US" dirty="0" smtClean="0"/>
          </a:p>
          <a:p>
            <a:r>
              <a:rPr lang="en-US" dirty="0" smtClean="0"/>
              <a:t>ADMX </a:t>
            </a:r>
            <a:r>
              <a:rPr lang="en-US" dirty="0" smtClean="0"/>
              <a:t>– Small </a:t>
            </a:r>
            <a:r>
              <a:rPr lang="en-US" dirty="0" smtClean="0"/>
              <a:t>collaboration currently. </a:t>
            </a:r>
            <a:r>
              <a:rPr lang="en-US" dirty="0" err="1" smtClean="0"/>
              <a:t>Fermilab</a:t>
            </a:r>
            <a:r>
              <a:rPr lang="en-US" dirty="0" smtClean="0"/>
              <a:t> </a:t>
            </a:r>
            <a:r>
              <a:rPr lang="en-US" dirty="0" smtClean="0"/>
              <a:t>is invited </a:t>
            </a:r>
            <a:r>
              <a:rPr lang="en-US" dirty="0" smtClean="0"/>
              <a:t>to provide </a:t>
            </a:r>
            <a:r>
              <a:rPr lang="en-US" dirty="0" smtClean="0"/>
              <a:t>expertise </a:t>
            </a:r>
            <a:r>
              <a:rPr lang="en-US" dirty="0" smtClean="0"/>
              <a:t>in RF cavity </a:t>
            </a:r>
            <a:r>
              <a:rPr lang="en-US" dirty="0" smtClean="0"/>
              <a:t>design, </a:t>
            </a:r>
            <a:r>
              <a:rPr lang="en-US" dirty="0" err="1" smtClean="0"/>
              <a:t>axion</a:t>
            </a:r>
            <a:r>
              <a:rPr lang="en-US" dirty="0" smtClean="0"/>
              <a:t> science, and analysis</a:t>
            </a:r>
            <a:endParaRPr lang="en-US" dirty="0" smtClean="0"/>
          </a:p>
          <a:p>
            <a:pPr lvl="1"/>
            <a:r>
              <a:rPr lang="en-US" dirty="0" smtClean="0"/>
              <a:t>A small fraction of 3 scientists now, </a:t>
            </a:r>
            <a:r>
              <a:rPr lang="en-US" dirty="0" smtClean="0"/>
              <a:t>will grow those </a:t>
            </a:r>
            <a:r>
              <a:rPr lang="en-US" dirty="0" smtClean="0"/>
              <a:t>fractions </a:t>
            </a:r>
            <a:r>
              <a:rPr lang="en-US" dirty="0" smtClean="0"/>
              <a:t>as </a:t>
            </a:r>
            <a:r>
              <a:rPr lang="en-US" dirty="0" smtClean="0"/>
              <a:t>other efforts wind down.</a:t>
            </a:r>
          </a:p>
          <a:p>
            <a:pPr lvl="1"/>
            <a:endParaRPr lang="en-US" dirty="0"/>
          </a:p>
        </p:txBody>
      </p:sp>
      <p:sp>
        <p:nvSpPr>
          <p:cNvPr id="4" name="Date Placeholder 3"/>
          <p:cNvSpPr>
            <a:spLocks noGrp="1"/>
          </p:cNvSpPr>
          <p:nvPr>
            <p:ph type="dt" sz="half" idx="10"/>
          </p:nvPr>
        </p:nvSpPr>
        <p:spPr/>
        <p:txBody>
          <a:body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p>
            <a:pPr>
              <a:defRPr/>
            </a:pPr>
            <a:fld id="{08D6E8A5-FC8C-A04F-AB2F-DC6E579038CE}" type="slidenum">
              <a:rPr lang="en-US" smtClean="0"/>
              <a:pPr>
                <a:defRPr/>
              </a:pPr>
              <a:t>13</a:t>
            </a:fld>
            <a:endParaRPr lang="en-US" dirty="0"/>
          </a:p>
        </p:txBody>
      </p:sp>
    </p:spTree>
    <p:extLst>
      <p:ext uri="{BB962C8B-B14F-4D97-AF65-F5344CB8AC3E}">
        <p14:creationId xmlns:p14="http://schemas.microsoft.com/office/powerpoint/2010/main" val="3318914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a:t>
            </a:r>
            <a:r>
              <a:rPr lang="en-US" dirty="0" err="1" smtClean="0"/>
              <a:t>Fermilab</a:t>
            </a:r>
            <a:r>
              <a:rPr lang="en-US" dirty="0" smtClean="0"/>
              <a:t> Contributions (continued)</a:t>
            </a:r>
            <a:endParaRPr lang="en-US" dirty="0"/>
          </a:p>
        </p:txBody>
      </p:sp>
      <p:sp>
        <p:nvSpPr>
          <p:cNvPr id="3" name="Content Placeholder 2"/>
          <p:cNvSpPr>
            <a:spLocks noGrp="1"/>
          </p:cNvSpPr>
          <p:nvPr>
            <p:ph idx="1"/>
          </p:nvPr>
        </p:nvSpPr>
        <p:spPr/>
        <p:txBody>
          <a:bodyPr>
            <a:normAutofit/>
          </a:bodyPr>
          <a:lstStyle/>
          <a:p>
            <a:r>
              <a:rPr lang="en-US" dirty="0" err="1" smtClean="0"/>
              <a:t>Darkside</a:t>
            </a:r>
            <a:r>
              <a:rPr lang="en-US" dirty="0" smtClean="0"/>
              <a:t> – </a:t>
            </a:r>
            <a:r>
              <a:rPr lang="en-US" dirty="0" err="1" smtClean="0"/>
              <a:t>Fermilab</a:t>
            </a:r>
            <a:r>
              <a:rPr lang="en-US" dirty="0" smtClean="0"/>
              <a:t> designed and built the distillation column for </a:t>
            </a:r>
            <a:r>
              <a:rPr lang="en-US" dirty="0" err="1" smtClean="0"/>
              <a:t>LAr</a:t>
            </a:r>
            <a:r>
              <a:rPr lang="en-US" dirty="0" smtClean="0"/>
              <a:t> purification, and the DAQ system.  </a:t>
            </a:r>
            <a:endParaRPr lang="en-US" dirty="0" smtClean="0"/>
          </a:p>
          <a:p>
            <a:pPr lvl="1"/>
            <a:r>
              <a:rPr lang="en-US" dirty="0" smtClean="0"/>
              <a:t>Will </a:t>
            </a:r>
            <a:r>
              <a:rPr lang="en-US" dirty="0" smtClean="0"/>
              <a:t>provide technical support </a:t>
            </a:r>
            <a:r>
              <a:rPr lang="en-US" dirty="0" smtClean="0"/>
              <a:t>for the </a:t>
            </a:r>
            <a:r>
              <a:rPr lang="en-US" dirty="0" smtClean="0"/>
              <a:t>current run as needed.  </a:t>
            </a:r>
            <a:endParaRPr lang="en-US" dirty="0" smtClean="0"/>
          </a:p>
          <a:p>
            <a:pPr lvl="1"/>
            <a:r>
              <a:rPr lang="en-US" dirty="0" smtClean="0"/>
              <a:t>Potential </a:t>
            </a:r>
            <a:r>
              <a:rPr lang="en-US" dirty="0" smtClean="0"/>
              <a:t>for G3 will depend on outcome of G1 </a:t>
            </a:r>
            <a:r>
              <a:rPr lang="en-US" dirty="0" smtClean="0"/>
              <a:t>operations</a:t>
            </a:r>
            <a:endParaRPr lang="en-US" dirty="0" smtClean="0"/>
          </a:p>
          <a:p>
            <a:pPr lvl="1"/>
            <a:r>
              <a:rPr lang="en-US" dirty="0" smtClean="0"/>
              <a:t>Staffing: &lt;1 scientist, </a:t>
            </a:r>
            <a:r>
              <a:rPr lang="en-US" dirty="0" smtClean="0"/>
              <a:t>1 </a:t>
            </a:r>
            <a:r>
              <a:rPr lang="en-US" dirty="0" smtClean="0"/>
              <a:t>postdoc;</a:t>
            </a:r>
            <a:r>
              <a:rPr lang="en-US" dirty="0" smtClean="0"/>
              <a:t> </a:t>
            </a:r>
            <a:r>
              <a:rPr lang="en-US" dirty="0" smtClean="0"/>
              <a:t>will </a:t>
            </a:r>
            <a:r>
              <a:rPr lang="en-US" dirty="0" smtClean="0"/>
              <a:t>transition </a:t>
            </a:r>
            <a:r>
              <a:rPr lang="en-US" dirty="0" smtClean="0"/>
              <a:t>to other </a:t>
            </a:r>
            <a:r>
              <a:rPr lang="en-US" dirty="0" smtClean="0"/>
              <a:t>projects</a:t>
            </a:r>
          </a:p>
          <a:p>
            <a:pPr lvl="1"/>
            <a:r>
              <a:rPr lang="en-US" dirty="0" smtClean="0"/>
              <a:t>Bulk of funding is from NSF and from overseas</a:t>
            </a:r>
            <a:r>
              <a:rPr lang="en-US" dirty="0" smtClean="0"/>
              <a:t> </a:t>
            </a:r>
            <a:endParaRPr lang="en-US" dirty="0" smtClean="0"/>
          </a:p>
          <a:p>
            <a:r>
              <a:rPr lang="en-US" dirty="0" smtClean="0"/>
              <a:t>DAMIC -  Leadership and CCD packaging, testing and operational experience grew from </a:t>
            </a:r>
            <a:r>
              <a:rPr lang="en-US" dirty="0" err="1" smtClean="0"/>
              <a:t>Fermilab</a:t>
            </a:r>
            <a:r>
              <a:rPr lang="en-US" dirty="0" smtClean="0"/>
              <a:t> role in </a:t>
            </a:r>
            <a:r>
              <a:rPr lang="en-US" dirty="0" err="1" smtClean="0"/>
              <a:t>DECam</a:t>
            </a:r>
            <a:endParaRPr lang="en-US" dirty="0" smtClean="0"/>
          </a:p>
          <a:p>
            <a:pPr lvl="1"/>
            <a:r>
              <a:rPr lang="en-US" dirty="0" smtClean="0"/>
              <a:t>Growing </a:t>
            </a:r>
            <a:r>
              <a:rPr lang="en-US" dirty="0" smtClean="0"/>
              <a:t>collaboration </a:t>
            </a:r>
            <a:r>
              <a:rPr lang="en-US" dirty="0" smtClean="0"/>
              <a:t>with </a:t>
            </a:r>
            <a:r>
              <a:rPr lang="en-US" dirty="0" smtClean="0"/>
              <a:t>Chicago/KICP and others </a:t>
            </a:r>
            <a:endParaRPr lang="en-US" dirty="0" smtClean="0"/>
          </a:p>
          <a:p>
            <a:pPr lvl="1"/>
            <a:r>
              <a:rPr lang="en-US" dirty="0" smtClean="0"/>
              <a:t>&lt;1 </a:t>
            </a:r>
            <a:r>
              <a:rPr lang="en-US" dirty="0" smtClean="0"/>
              <a:t>scientist and 1 </a:t>
            </a:r>
            <a:r>
              <a:rPr lang="en-US" dirty="0" smtClean="0"/>
              <a:t>postdoc</a:t>
            </a:r>
            <a:r>
              <a:rPr lang="en-US" dirty="0" smtClean="0"/>
              <a:t>, </a:t>
            </a:r>
            <a:r>
              <a:rPr lang="en-US" dirty="0" smtClean="0"/>
              <a:t>expect to stay roughly this level through DAMIC </a:t>
            </a:r>
            <a:r>
              <a:rPr lang="en-US" dirty="0" smtClean="0"/>
              <a:t>100 deployment and operations, next year.</a:t>
            </a:r>
          </a:p>
          <a:p>
            <a:pPr lvl="1"/>
            <a:r>
              <a:rPr lang="en-US" dirty="0" smtClean="0"/>
              <a:t>Supported by Presidential Early Career Award</a:t>
            </a:r>
          </a:p>
        </p:txBody>
      </p:sp>
      <p:sp>
        <p:nvSpPr>
          <p:cNvPr id="4" name="Date Placeholder 3"/>
          <p:cNvSpPr>
            <a:spLocks noGrp="1"/>
          </p:cNvSpPr>
          <p:nvPr>
            <p:ph type="dt" sz="half" idx="10"/>
          </p:nvPr>
        </p:nvSpPr>
        <p:spPr/>
        <p:txBody>
          <a:body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p>
            <a:pPr>
              <a:defRPr/>
            </a:pPr>
            <a:fld id="{08D6E8A5-FC8C-A04F-AB2F-DC6E579038CE}" type="slidenum">
              <a:rPr lang="en-US" smtClean="0"/>
              <a:pPr>
                <a:defRPr/>
              </a:pPr>
              <a:t>14</a:t>
            </a:fld>
            <a:endParaRPr lang="en-US" dirty="0"/>
          </a:p>
        </p:txBody>
      </p:sp>
    </p:spTree>
    <p:extLst>
      <p:ext uri="{BB962C8B-B14F-4D97-AF65-F5344CB8AC3E}">
        <p14:creationId xmlns:p14="http://schemas.microsoft.com/office/powerpoint/2010/main" val="870208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Likely </a:t>
            </a:r>
            <a:r>
              <a:rPr lang="en-US" dirty="0"/>
              <a:t>E</a:t>
            </a:r>
            <a:r>
              <a:rPr lang="en-US" dirty="0" smtClean="0"/>
              <a:t>volution of </a:t>
            </a:r>
            <a:r>
              <a:rPr lang="en-US" dirty="0" err="1" smtClean="0"/>
              <a:t>Fermilab</a:t>
            </a:r>
            <a:r>
              <a:rPr lang="en-US" dirty="0" smtClean="0"/>
              <a:t> Dark Matter </a:t>
            </a:r>
            <a:r>
              <a:rPr lang="en-US" dirty="0" smtClean="0"/>
              <a:t>program</a:t>
            </a:r>
            <a:endParaRPr lang="en-US" dirty="0"/>
          </a:p>
        </p:txBody>
      </p:sp>
      <p:sp>
        <p:nvSpPr>
          <p:cNvPr id="3" name="Content Placeholder 2"/>
          <p:cNvSpPr>
            <a:spLocks noGrp="1"/>
          </p:cNvSpPr>
          <p:nvPr>
            <p:ph idx="1"/>
          </p:nvPr>
        </p:nvSpPr>
        <p:spPr>
          <a:xfrm>
            <a:off x="228600" y="865530"/>
            <a:ext cx="8672513" cy="5252177"/>
          </a:xfrm>
        </p:spPr>
        <p:txBody>
          <a:bodyPr>
            <a:normAutofit fontScale="92500" lnSpcReduction="20000"/>
          </a:bodyPr>
          <a:lstStyle/>
          <a:p>
            <a:r>
              <a:rPr lang="en-US" sz="2200" dirty="0" smtClean="0"/>
              <a:t>We are in a unique period of transition from G1 to G2</a:t>
            </a:r>
          </a:p>
          <a:p>
            <a:pPr lvl="1"/>
            <a:r>
              <a:rPr lang="en-US" sz="2000" dirty="0" smtClean="0"/>
              <a:t>Driven at a high level by the timing of P5 and the G2 selection</a:t>
            </a:r>
          </a:p>
          <a:p>
            <a:pPr lvl="1"/>
            <a:r>
              <a:rPr lang="en-US" sz="2000" dirty="0" smtClean="0"/>
              <a:t>Plan shaped by community, collaborations, lab </a:t>
            </a:r>
            <a:r>
              <a:rPr lang="en-US" sz="2000" dirty="0" err="1" smtClean="0"/>
              <a:t>capabilties</a:t>
            </a:r>
            <a:r>
              <a:rPr lang="en-US" sz="2000" dirty="0" smtClean="0"/>
              <a:t>, science opportunities</a:t>
            </a:r>
          </a:p>
          <a:p>
            <a:r>
              <a:rPr lang="en-US" sz="2200" dirty="0" err="1" smtClean="0"/>
              <a:t>Fermilab</a:t>
            </a:r>
            <a:r>
              <a:rPr lang="en-US" sz="2200" dirty="0" smtClean="0"/>
              <a:t> </a:t>
            </a:r>
            <a:r>
              <a:rPr lang="en-US" sz="2200" dirty="0" smtClean="0"/>
              <a:t>G1 operating experiments are still doing world-leading science and capitalizing on early investments.</a:t>
            </a:r>
          </a:p>
          <a:p>
            <a:pPr lvl="1"/>
            <a:r>
              <a:rPr lang="en-US" sz="2000" dirty="0" err="1" smtClean="0"/>
              <a:t>SuperCDMS</a:t>
            </a:r>
            <a:r>
              <a:rPr lang="en-US" sz="2000" dirty="0" smtClean="0"/>
              <a:t> Soudan, DAMIC for low-mass WIMPs</a:t>
            </a:r>
          </a:p>
          <a:p>
            <a:pPr lvl="1"/>
            <a:r>
              <a:rPr lang="en-US" sz="2000" dirty="0" smtClean="0"/>
              <a:t>PICO for spin-dependent interactions</a:t>
            </a:r>
          </a:p>
          <a:p>
            <a:pPr lvl="1"/>
            <a:r>
              <a:rPr lang="en-US" sz="2000" dirty="0" smtClean="0"/>
              <a:t>Darkside-50 is demonstrating a possible path towards a very large G3 experiment to explore high-mass WIMPs</a:t>
            </a:r>
          </a:p>
          <a:p>
            <a:r>
              <a:rPr lang="en-US" sz="2200" dirty="0" smtClean="0"/>
              <a:t>G1 efforts will wind down as G2 experiments ramp up </a:t>
            </a:r>
            <a:r>
              <a:rPr lang="en-US" sz="2200" dirty="0" smtClean="0"/>
              <a:t>over </a:t>
            </a:r>
            <a:r>
              <a:rPr lang="en-US" sz="2200" dirty="0" smtClean="0"/>
              <a:t>the next 1-2 </a:t>
            </a:r>
            <a:r>
              <a:rPr lang="en-US" sz="2200" dirty="0" smtClean="0"/>
              <a:t>years</a:t>
            </a:r>
            <a:endParaRPr lang="en-US" sz="2200" dirty="0" smtClean="0"/>
          </a:p>
          <a:p>
            <a:r>
              <a:rPr lang="en-US" sz="2200" dirty="0" smtClean="0"/>
              <a:t>G2 dark matter program focuses on selected technologies that have proven capable of probing the whole parameter space and cross checking each other</a:t>
            </a:r>
          </a:p>
          <a:p>
            <a:pPr lvl="1"/>
            <a:r>
              <a:rPr lang="en-US" sz="2000" dirty="0" err="1" smtClean="0"/>
              <a:t>SuperCDMS</a:t>
            </a:r>
            <a:r>
              <a:rPr lang="en-US" sz="2000" dirty="0" smtClean="0"/>
              <a:t> SNOLAB for low-mass WIMPS</a:t>
            </a:r>
          </a:p>
          <a:p>
            <a:pPr lvl="1"/>
            <a:r>
              <a:rPr lang="en-US" sz="2000" dirty="0" smtClean="0"/>
              <a:t>LZ for high-mass WIMPS</a:t>
            </a:r>
          </a:p>
          <a:p>
            <a:pPr lvl="1"/>
            <a:r>
              <a:rPr lang="en-US" sz="2000" dirty="0" smtClean="0"/>
              <a:t>ADMX for </a:t>
            </a:r>
            <a:r>
              <a:rPr lang="en-US" sz="2000" dirty="0" err="1" smtClean="0"/>
              <a:t>axions</a:t>
            </a:r>
            <a:endParaRPr lang="en-US" sz="2000" dirty="0" smtClean="0"/>
          </a:p>
          <a:p>
            <a:r>
              <a:rPr lang="en-US" sz="2200" dirty="0" smtClean="0"/>
              <a:t>Need for R&amp;D towards G3 experiment(s) to reach neutrino floor</a:t>
            </a:r>
          </a:p>
          <a:p>
            <a:endParaRPr lang="en-US" dirty="0" smtClean="0"/>
          </a:p>
        </p:txBody>
      </p:sp>
      <p:sp>
        <p:nvSpPr>
          <p:cNvPr id="4" name="Date Placeholder 3"/>
          <p:cNvSpPr>
            <a:spLocks noGrp="1"/>
          </p:cNvSpPr>
          <p:nvPr>
            <p:ph type="dt" sz="half" idx="10"/>
          </p:nvPr>
        </p:nvSpPr>
        <p:spPr/>
        <p:txBody>
          <a:body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p>
            <a:pPr>
              <a:defRPr/>
            </a:pPr>
            <a:fld id="{08D6E8A5-FC8C-A04F-AB2F-DC6E579038CE}" type="slidenum">
              <a:rPr lang="en-US" smtClean="0"/>
              <a:pPr>
                <a:defRPr/>
              </a:pPr>
              <a:t>15</a:t>
            </a:fld>
            <a:endParaRPr lang="en-US" dirty="0"/>
          </a:p>
        </p:txBody>
      </p:sp>
    </p:spTree>
    <p:extLst>
      <p:ext uri="{BB962C8B-B14F-4D97-AF65-F5344CB8AC3E}">
        <p14:creationId xmlns:p14="http://schemas.microsoft.com/office/powerpoint/2010/main" val="345018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things we heard during the sessions</a:t>
            </a:r>
            <a:endParaRPr lang="en-US" dirty="0"/>
          </a:p>
        </p:txBody>
      </p:sp>
      <p:sp>
        <p:nvSpPr>
          <p:cNvPr id="3" name="Content Placeholder 2"/>
          <p:cNvSpPr>
            <a:spLocks noGrp="1"/>
          </p:cNvSpPr>
          <p:nvPr>
            <p:ph idx="1"/>
          </p:nvPr>
        </p:nvSpPr>
        <p:spPr/>
        <p:txBody>
          <a:bodyPr/>
          <a:lstStyle/>
          <a:p>
            <a:pPr marL="0" indent="0">
              <a:buNone/>
            </a:pPr>
            <a:r>
              <a:rPr lang="en-US" dirty="0" smtClean="0"/>
              <a:t>We were asked about the coherence between our detector R&amp;D program on astrophysics with the national program</a:t>
            </a:r>
            <a:endParaRPr lang="en-US" dirty="0"/>
          </a:p>
        </p:txBody>
      </p:sp>
      <p:sp>
        <p:nvSpPr>
          <p:cNvPr id="4" name="Date Placeholder 3"/>
          <p:cNvSpPr>
            <a:spLocks noGrp="1"/>
          </p:cNvSpPr>
          <p:nvPr>
            <p:ph type="dt" sz="half" idx="10"/>
          </p:nvPr>
        </p:nvSpPr>
        <p:spPr/>
        <p:txBody>
          <a:body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p>
            <a:pPr>
              <a:defRPr/>
            </a:pPr>
            <a:fld id="{08D6E8A5-FC8C-A04F-AB2F-DC6E579038CE}" type="slidenum">
              <a:rPr lang="en-US" smtClean="0"/>
              <a:pPr>
                <a:defRPr/>
              </a:pPr>
              <a:t>16</a:t>
            </a:fld>
            <a:endParaRPr lang="en-US" dirty="0"/>
          </a:p>
        </p:txBody>
      </p:sp>
    </p:spTree>
    <p:extLst>
      <p:ext uri="{BB962C8B-B14F-4D97-AF65-F5344CB8AC3E}">
        <p14:creationId xmlns:p14="http://schemas.microsoft.com/office/powerpoint/2010/main" val="25467818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a:t>
            </a:r>
            <a:endParaRPr lang="en-US" dirty="0"/>
          </a:p>
        </p:txBody>
      </p:sp>
      <p:sp>
        <p:nvSpPr>
          <p:cNvPr id="3" name="Content Placeholder 2"/>
          <p:cNvSpPr>
            <a:spLocks noGrp="1"/>
          </p:cNvSpPr>
          <p:nvPr>
            <p:ph idx="1"/>
          </p:nvPr>
        </p:nvSpPr>
        <p:spPr>
          <a:xfrm>
            <a:off x="228600" y="1043046"/>
            <a:ext cx="8672513" cy="5306322"/>
          </a:xfrm>
        </p:spPr>
        <p:txBody>
          <a:bodyPr>
            <a:normAutofit/>
          </a:bodyPr>
          <a:lstStyle/>
          <a:p>
            <a:r>
              <a:rPr lang="en-US" dirty="0" smtClean="0"/>
              <a:t>There is a close alignment of the R&amp;D program and the national astrophysics program</a:t>
            </a:r>
          </a:p>
          <a:p>
            <a:pPr lvl="1"/>
            <a:r>
              <a:rPr lang="en-US" dirty="0" smtClean="0"/>
              <a:t>CCD packaging and testing facility developed for </a:t>
            </a:r>
            <a:r>
              <a:rPr lang="en-US" dirty="0" err="1" smtClean="0"/>
              <a:t>DECam</a:t>
            </a:r>
            <a:r>
              <a:rPr lang="en-US" dirty="0" smtClean="0"/>
              <a:t> and expanded for other CCD types (DAMIC, DESI, test devices)</a:t>
            </a:r>
          </a:p>
          <a:p>
            <a:pPr lvl="1"/>
            <a:r>
              <a:rPr lang="en-US" dirty="0" smtClean="0"/>
              <a:t>MKIDS effort led to development of a </a:t>
            </a:r>
            <a:r>
              <a:rPr lang="en-US" dirty="0" smtClean="0"/>
              <a:t>sub-K refrigeration </a:t>
            </a:r>
            <a:r>
              <a:rPr lang="en-US" dirty="0" smtClean="0"/>
              <a:t>system that is useful for MKIDs and for CMB initial testing.</a:t>
            </a:r>
          </a:p>
          <a:p>
            <a:pPr lvl="1"/>
            <a:r>
              <a:rPr lang="en-US" dirty="0" smtClean="0"/>
              <a:t>Unique MKIDs effort aimed at development of demonstration with an optical camera for SOAR</a:t>
            </a:r>
          </a:p>
          <a:p>
            <a:pPr lvl="1"/>
            <a:r>
              <a:rPr lang="en-US" dirty="0" smtClean="0"/>
              <a:t>CMB effort in progress to gain experience for SPT S4</a:t>
            </a:r>
          </a:p>
          <a:p>
            <a:r>
              <a:rPr lang="en-US" dirty="0" smtClean="0"/>
              <a:t>Groups know each other and communicate frequently, could investigate more formal/regular meetings</a:t>
            </a:r>
          </a:p>
          <a:p>
            <a:r>
              <a:rPr lang="en-US" dirty="0" smtClean="0"/>
              <a:t>Program is reviewed every three years by DOE</a:t>
            </a:r>
          </a:p>
          <a:p>
            <a:r>
              <a:rPr lang="en-US" dirty="0" smtClean="0"/>
              <a:t>Perhaps the </a:t>
            </a:r>
            <a:r>
              <a:rPr lang="en-US" dirty="0" smtClean="0"/>
              <a:t>APS/DPF </a:t>
            </a:r>
            <a:r>
              <a:rPr lang="en-US" dirty="0" smtClean="0"/>
              <a:t>group </a:t>
            </a:r>
            <a:r>
              <a:rPr lang="en-US" dirty="0" smtClean="0"/>
              <a:t>CPAD </a:t>
            </a:r>
            <a:r>
              <a:rPr lang="en-US" dirty="0" smtClean="0"/>
              <a:t>can play a larger role</a:t>
            </a:r>
            <a:endParaRPr lang="en-US" dirty="0"/>
          </a:p>
        </p:txBody>
      </p:sp>
      <p:sp>
        <p:nvSpPr>
          <p:cNvPr id="4" name="Date Placeholder 3"/>
          <p:cNvSpPr>
            <a:spLocks noGrp="1"/>
          </p:cNvSpPr>
          <p:nvPr>
            <p:ph type="dt" sz="half" idx="10"/>
          </p:nvPr>
        </p:nvSpPr>
        <p:spPr/>
        <p:txBody>
          <a:body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p>
            <a:pPr>
              <a:defRPr/>
            </a:pPr>
            <a:fld id="{08D6E8A5-FC8C-A04F-AB2F-DC6E579038CE}" type="slidenum">
              <a:rPr lang="en-US" smtClean="0"/>
              <a:pPr>
                <a:defRPr/>
              </a:pPr>
              <a:t>17</a:t>
            </a:fld>
            <a:endParaRPr lang="en-US" dirty="0"/>
          </a:p>
        </p:txBody>
      </p:sp>
    </p:spTree>
    <p:extLst>
      <p:ext uri="{BB962C8B-B14F-4D97-AF65-F5344CB8AC3E}">
        <p14:creationId xmlns:p14="http://schemas.microsoft.com/office/powerpoint/2010/main" val="27084986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things we heard during the sessions</a:t>
            </a:r>
            <a:endParaRPr lang="en-US" dirty="0"/>
          </a:p>
        </p:txBody>
      </p:sp>
      <p:sp>
        <p:nvSpPr>
          <p:cNvPr id="3" name="Content Placeholder 2"/>
          <p:cNvSpPr>
            <a:spLocks noGrp="1"/>
          </p:cNvSpPr>
          <p:nvPr>
            <p:ph idx="1"/>
          </p:nvPr>
        </p:nvSpPr>
        <p:spPr/>
        <p:txBody>
          <a:bodyPr/>
          <a:lstStyle/>
          <a:p>
            <a:pPr marL="0" indent="0">
              <a:buNone/>
            </a:pPr>
            <a:r>
              <a:rPr lang="en-US" dirty="0" smtClean="0"/>
              <a:t>We need to demonstrate a major role  for Fermilab in CMB through SPT-3G and show how that translates to a major role in CMB-S4</a:t>
            </a:r>
          </a:p>
        </p:txBody>
      </p:sp>
      <p:sp>
        <p:nvSpPr>
          <p:cNvPr id="4" name="Date Placeholder 3"/>
          <p:cNvSpPr>
            <a:spLocks noGrp="1"/>
          </p:cNvSpPr>
          <p:nvPr>
            <p:ph type="dt" sz="half" idx="10"/>
          </p:nvPr>
        </p:nvSpPr>
        <p:spPr/>
        <p:txBody>
          <a:body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p>
            <a:pPr>
              <a:defRPr/>
            </a:pPr>
            <a:fld id="{08D6E8A5-FC8C-A04F-AB2F-DC6E579038CE}" type="slidenum">
              <a:rPr lang="en-US" smtClean="0"/>
              <a:pPr>
                <a:defRPr/>
              </a:pPr>
              <a:t>18</a:t>
            </a:fld>
            <a:endParaRPr lang="en-US" dirty="0"/>
          </a:p>
        </p:txBody>
      </p:sp>
    </p:spTree>
    <p:extLst>
      <p:ext uri="{BB962C8B-B14F-4D97-AF65-F5344CB8AC3E}">
        <p14:creationId xmlns:p14="http://schemas.microsoft.com/office/powerpoint/2010/main" val="2187027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t>CMB experiments </a:t>
            </a:r>
            <a:endParaRPr lang="en-US" sz="2800" dirty="0"/>
          </a:p>
        </p:txBody>
      </p:sp>
      <p:sp>
        <p:nvSpPr>
          <p:cNvPr id="2" name="Content Placeholder 1"/>
          <p:cNvSpPr>
            <a:spLocks noGrp="1"/>
          </p:cNvSpPr>
          <p:nvPr>
            <p:ph idx="1"/>
          </p:nvPr>
        </p:nvSpPr>
        <p:spPr>
          <a:xfrm>
            <a:off x="228600" y="3506562"/>
            <a:ext cx="8672513" cy="2741757"/>
          </a:xfrm>
        </p:spPr>
        <p:txBody>
          <a:bodyPr>
            <a:normAutofit fontScale="92500"/>
          </a:bodyPr>
          <a:lstStyle/>
          <a:p>
            <a:pPr marL="0" indent="0">
              <a:buNone/>
            </a:pPr>
            <a:r>
              <a:rPr lang="en-US" dirty="0" err="1">
                <a:latin typeface="Helvetica" charset="0"/>
              </a:rPr>
              <a:t>Fermilab</a:t>
            </a:r>
            <a:r>
              <a:rPr lang="en-US" dirty="0">
                <a:latin typeface="Helvetica" charset="0"/>
              </a:rPr>
              <a:t> is currently a partner in Stage 3 experiment at the South Pole Telescope (SPT-3G)</a:t>
            </a:r>
          </a:p>
          <a:p>
            <a:pPr marL="400050" lvl="1" indent="0">
              <a:buNone/>
            </a:pPr>
            <a:r>
              <a:rPr lang="en-US" dirty="0">
                <a:latin typeface="Helvetica" charset="0"/>
              </a:rPr>
              <a:t>DES was strategically planned </a:t>
            </a:r>
            <a:r>
              <a:rPr lang="en-US" dirty="0" smtClean="0">
                <a:latin typeface="Helvetica" charset="0"/>
              </a:rPr>
              <a:t>to overlap SPT to maximize the science</a:t>
            </a:r>
            <a:endParaRPr lang="en-US" dirty="0">
              <a:latin typeface="Helvetica" charset="0"/>
            </a:endParaRPr>
          </a:p>
          <a:p>
            <a:pPr marL="400050" lvl="1" indent="0">
              <a:buNone/>
            </a:pPr>
            <a:r>
              <a:rPr lang="en-US" dirty="0">
                <a:latin typeface="Helvetica" charset="0"/>
              </a:rPr>
              <a:t>Collaboration with ANL and U Chicago </a:t>
            </a:r>
          </a:p>
          <a:p>
            <a:pPr marL="400050" lvl="1" indent="0">
              <a:buNone/>
            </a:pPr>
            <a:r>
              <a:rPr lang="en-US" dirty="0" smtClean="0">
                <a:latin typeface="Helvetica" charset="0"/>
              </a:rPr>
              <a:t>Camera being built and tested </a:t>
            </a:r>
            <a:r>
              <a:rPr lang="en-US" dirty="0">
                <a:latin typeface="Helvetica" charset="0"/>
              </a:rPr>
              <a:t>at </a:t>
            </a:r>
            <a:r>
              <a:rPr lang="en-US" dirty="0" err="1" smtClean="0">
                <a:latin typeface="Helvetica" charset="0"/>
              </a:rPr>
              <a:t>Fermilab</a:t>
            </a:r>
            <a:r>
              <a:rPr lang="en-US" dirty="0" smtClean="0">
                <a:latin typeface="Helvetica" charset="0"/>
              </a:rPr>
              <a:t>; </a:t>
            </a:r>
            <a:r>
              <a:rPr lang="en-US" dirty="0">
                <a:latin typeface="Helvetica" charset="0"/>
              </a:rPr>
              <a:t>deploys this </a:t>
            </a:r>
            <a:r>
              <a:rPr lang="en-US" dirty="0" smtClean="0">
                <a:latin typeface="Helvetica" charset="0"/>
              </a:rPr>
              <a:t>year</a:t>
            </a:r>
            <a:endParaRPr lang="en-US" dirty="0">
              <a:latin typeface="Helvetica" charset="0"/>
            </a:endParaRPr>
          </a:p>
          <a:p>
            <a:pPr marL="0" indent="0">
              <a:buNone/>
            </a:pPr>
            <a:r>
              <a:rPr lang="en-US" dirty="0" err="1" smtClean="0">
                <a:latin typeface="Helvetica" charset="0"/>
              </a:rPr>
              <a:t>Fermilab</a:t>
            </a:r>
            <a:r>
              <a:rPr lang="en-US" dirty="0" smtClean="0">
                <a:latin typeface="Helvetica" charset="0"/>
              </a:rPr>
              <a:t> helping to shape S4 design, </a:t>
            </a:r>
            <a:r>
              <a:rPr lang="en-US" dirty="0">
                <a:latin typeface="Helvetica" charset="0"/>
              </a:rPr>
              <a:t>collaboration, consortium </a:t>
            </a:r>
            <a:endParaRPr lang="en-US" dirty="0" smtClean="0">
              <a:latin typeface="Helvetica" charset="0"/>
            </a:endParaRPr>
          </a:p>
          <a:p>
            <a:pPr marL="400050" lvl="1" indent="0">
              <a:buNone/>
            </a:pPr>
            <a:r>
              <a:rPr lang="en-US" dirty="0" smtClean="0">
                <a:latin typeface="Helvetica" charset="0"/>
              </a:rPr>
              <a:t>Order of magnitude more detectors than 3G</a:t>
            </a:r>
            <a:endParaRPr lang="en-US" dirty="0">
              <a:latin typeface="Helvetica" charset="0"/>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988619754"/>
              </p:ext>
            </p:extLst>
          </p:nvPr>
        </p:nvGraphicFramePr>
        <p:xfrm>
          <a:off x="228599" y="1203605"/>
          <a:ext cx="8686800" cy="1925319"/>
        </p:xfrm>
        <a:graphic>
          <a:graphicData uri="http://schemas.openxmlformats.org/drawingml/2006/table">
            <a:tbl>
              <a:tblPr firstRow="1">
                <a:tableStyleId>{793D81CF-94F2-401A-BA57-92F5A7B2D0C5}</a:tableStyleId>
              </a:tblPr>
              <a:tblGrid>
                <a:gridCol w="1680469"/>
                <a:gridCol w="1673781"/>
                <a:gridCol w="1476866"/>
                <a:gridCol w="1952744"/>
                <a:gridCol w="1902940"/>
              </a:tblGrid>
              <a:tr h="370840">
                <a:tc>
                  <a:txBody>
                    <a:bodyPr/>
                    <a:lstStyle/>
                    <a:p>
                      <a:r>
                        <a:rPr lang="en-US" dirty="0" smtClean="0"/>
                        <a:t>Experiment</a:t>
                      </a:r>
                      <a:endParaRPr lang="en-US" dirty="0"/>
                    </a:p>
                  </a:txBody>
                  <a:tcPr/>
                </a:tc>
                <a:tc>
                  <a:txBody>
                    <a:bodyPr/>
                    <a:lstStyle/>
                    <a:p>
                      <a:r>
                        <a:rPr lang="en-US" dirty="0" smtClean="0"/>
                        <a:t>Location</a:t>
                      </a:r>
                      <a:endParaRPr lang="en-US" dirty="0"/>
                    </a:p>
                  </a:txBody>
                  <a:tcPr/>
                </a:tc>
                <a:tc>
                  <a:txBody>
                    <a:bodyPr/>
                    <a:lstStyle/>
                    <a:p>
                      <a:r>
                        <a:rPr lang="en-US" dirty="0" smtClean="0"/>
                        <a:t>Status</a:t>
                      </a:r>
                      <a:endParaRPr lang="en-US" dirty="0"/>
                    </a:p>
                  </a:txBody>
                  <a:tcPr/>
                </a:tc>
                <a:tc>
                  <a:txBody>
                    <a:bodyPr/>
                    <a:lstStyle/>
                    <a:p>
                      <a:r>
                        <a:rPr lang="en-US" dirty="0" smtClean="0"/>
                        <a:t>Operations</a:t>
                      </a:r>
                      <a:endParaRPr lang="en-US" dirty="0"/>
                    </a:p>
                  </a:txBody>
                  <a:tcPr/>
                </a:tc>
                <a:tc>
                  <a:txBody>
                    <a:bodyPr/>
                    <a:lstStyle/>
                    <a:p>
                      <a:r>
                        <a:rPr lang="en-US" dirty="0" smtClean="0"/>
                        <a:t>Physics Focus</a:t>
                      </a:r>
                      <a:endParaRPr lang="en-US" dirty="0"/>
                    </a:p>
                  </a:txBody>
                  <a:tcPr/>
                </a:tc>
              </a:tr>
              <a:tr h="370840">
                <a:tc>
                  <a:txBody>
                    <a:bodyPr/>
                    <a:lstStyle/>
                    <a:p>
                      <a:r>
                        <a:rPr lang="en-US" dirty="0" smtClean="0"/>
                        <a:t>SPT-3G</a:t>
                      </a:r>
                      <a:endParaRPr lang="en-US" dirty="0"/>
                    </a:p>
                  </a:txBody>
                  <a:tcPr>
                    <a:solidFill>
                      <a:schemeClr val="accent3">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South Pole</a:t>
                      </a:r>
                    </a:p>
                  </a:txBody>
                  <a:tcPr>
                    <a:solidFill>
                      <a:schemeClr val="accent3">
                        <a:lumMod val="20000"/>
                        <a:lumOff val="80000"/>
                      </a:schemeClr>
                    </a:solidFill>
                  </a:tcPr>
                </a:tc>
                <a:tc>
                  <a:txBody>
                    <a:bodyPr/>
                    <a:lstStyle/>
                    <a:p>
                      <a:r>
                        <a:rPr lang="en-US" dirty="0" smtClean="0"/>
                        <a:t>Fabrication</a:t>
                      </a:r>
                      <a:endParaRPr lang="en-US" dirty="0"/>
                    </a:p>
                  </a:txBody>
                  <a:tcPr>
                    <a:solidFill>
                      <a:schemeClr val="accent3">
                        <a:lumMod val="20000"/>
                        <a:lumOff val="80000"/>
                      </a:schemeClr>
                    </a:solidFill>
                  </a:tcPr>
                </a:tc>
                <a:tc>
                  <a:txBody>
                    <a:bodyPr/>
                    <a:lstStyle/>
                    <a:p>
                      <a:r>
                        <a:rPr lang="en-US" dirty="0" smtClean="0"/>
                        <a:t>2016-2020</a:t>
                      </a:r>
                      <a:endParaRPr lang="en-US" dirty="0"/>
                    </a:p>
                  </a:txBody>
                  <a:tcPr>
                    <a:solidFill>
                      <a:schemeClr val="accent3">
                        <a:lumMod val="20000"/>
                        <a:lumOff val="80000"/>
                      </a:schemeClr>
                    </a:solidFill>
                  </a:tcPr>
                </a:tc>
                <a:tc>
                  <a:txBody>
                    <a:bodyPr/>
                    <a:lstStyle/>
                    <a:p>
                      <a:r>
                        <a:rPr lang="en-US" dirty="0" smtClean="0"/>
                        <a:t>CMB polarization</a:t>
                      </a:r>
                      <a:endParaRPr lang="en-US" dirty="0"/>
                    </a:p>
                  </a:txBody>
                  <a:tcPr>
                    <a:solidFill>
                      <a:schemeClr val="accent3">
                        <a:lumMod val="20000"/>
                        <a:lumOff val="80000"/>
                      </a:schemeClr>
                    </a:solidFill>
                  </a:tcPr>
                </a:tc>
              </a:tr>
              <a:tr h="370840">
                <a:tc>
                  <a:txBody>
                    <a:bodyPr/>
                    <a:lstStyle/>
                    <a:p>
                      <a:r>
                        <a:rPr lang="en-US" dirty="0" smtClean="0"/>
                        <a:t>CMB-S4</a:t>
                      </a:r>
                      <a:endParaRPr lang="en-US" dirty="0"/>
                    </a:p>
                  </a:txBody>
                  <a:tcPr>
                    <a:solidFill>
                      <a:schemeClr val="accent3">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South Pole + Chile + ??</a:t>
                      </a:r>
                    </a:p>
                  </a:txBody>
                  <a:tcPr>
                    <a:solidFill>
                      <a:schemeClr val="accent3">
                        <a:lumMod val="20000"/>
                        <a:lumOff val="80000"/>
                      </a:schemeClr>
                    </a:solidFill>
                  </a:tcPr>
                </a:tc>
                <a:tc>
                  <a:txBody>
                    <a:bodyPr/>
                    <a:lstStyle/>
                    <a:p>
                      <a:r>
                        <a:rPr lang="en-US" dirty="0" smtClean="0"/>
                        <a:t>Design</a:t>
                      </a:r>
                      <a:endParaRPr lang="en-US" dirty="0"/>
                    </a:p>
                  </a:txBody>
                  <a:tcPr>
                    <a:solidFill>
                      <a:schemeClr val="accent3">
                        <a:lumMod val="20000"/>
                        <a:lumOff val="80000"/>
                      </a:schemeClr>
                    </a:solidFill>
                  </a:tcPr>
                </a:tc>
                <a:tc>
                  <a:txBody>
                    <a:bodyPr/>
                    <a:lstStyle/>
                    <a:p>
                      <a:r>
                        <a:rPr lang="en-US" dirty="0" smtClean="0"/>
                        <a:t>2020-2025</a:t>
                      </a:r>
                      <a:endParaRPr lang="en-US" dirty="0"/>
                    </a:p>
                  </a:txBody>
                  <a:tcPr>
                    <a:solidFill>
                      <a:schemeClr val="accent3">
                        <a:lumMod val="20000"/>
                        <a:lumOff val="80000"/>
                      </a:schemeClr>
                    </a:solidFill>
                  </a:tcPr>
                </a:tc>
                <a:tc>
                  <a:txBody>
                    <a:bodyPr/>
                    <a:lstStyle/>
                    <a:p>
                      <a:r>
                        <a:rPr lang="en-US" dirty="0" smtClean="0"/>
                        <a:t>Wide-area</a:t>
                      </a:r>
                      <a:r>
                        <a:rPr lang="en-US" baseline="0" dirty="0" smtClean="0"/>
                        <a:t> CMB polarization, neutrino masses</a:t>
                      </a:r>
                      <a:endParaRPr lang="en-US" dirty="0"/>
                    </a:p>
                  </a:txBody>
                  <a:tcPr>
                    <a:solidFill>
                      <a:schemeClr val="accent3">
                        <a:lumMod val="20000"/>
                        <a:lumOff val="80000"/>
                      </a:schemeClr>
                    </a:solidFill>
                  </a:tcPr>
                </a:tc>
              </a:tr>
            </a:tbl>
          </a:graphicData>
        </a:graphic>
      </p:graphicFrame>
    </p:spTree>
    <p:extLst>
      <p:ext uri="{BB962C8B-B14F-4D97-AF65-F5344CB8AC3E}">
        <p14:creationId xmlns:p14="http://schemas.microsoft.com/office/powerpoint/2010/main" val="22057082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dirty="0" smtClean="0">
                <a:latin typeface="Helvetica" charset="0"/>
              </a:rPr>
              <a:t>Particle Astrophysics at </a:t>
            </a:r>
            <a:r>
              <a:rPr lang="en-US" dirty="0" err="1" smtClean="0">
                <a:latin typeface="Helvetica" charset="0"/>
              </a:rPr>
              <a:t>Fermilab</a:t>
            </a:r>
            <a:endParaRPr lang="en-US" dirty="0">
              <a:latin typeface="Helvetica" charset="0"/>
            </a:endParaRPr>
          </a:p>
        </p:txBody>
      </p:sp>
      <p:sp>
        <p:nvSpPr>
          <p:cNvPr id="17410" name="Content Placeholder 2"/>
          <p:cNvSpPr>
            <a:spLocks noGrp="1"/>
          </p:cNvSpPr>
          <p:nvPr>
            <p:ph idx="1"/>
          </p:nvPr>
        </p:nvSpPr>
        <p:spPr bwMode="auto">
          <a:xfrm>
            <a:off x="228600" y="1042988"/>
            <a:ext cx="8672513" cy="51909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anchor="t" anchorCtr="0" compatLnSpc="1">
            <a:prstTxWarp prst="textNoShape">
              <a:avLst/>
            </a:prstTxWarp>
            <a:normAutofit fontScale="92500"/>
          </a:bodyPr>
          <a:lstStyle/>
          <a:p>
            <a:pPr marL="0" indent="0">
              <a:buNone/>
            </a:pPr>
            <a:r>
              <a:rPr lang="en-US" dirty="0" err="1" smtClean="0">
                <a:latin typeface="Helvetica" charset="0"/>
              </a:rPr>
              <a:t>Fermilab</a:t>
            </a:r>
            <a:r>
              <a:rPr lang="en-US" dirty="0" smtClean="0">
                <a:latin typeface="Helvetica" charset="0"/>
              </a:rPr>
              <a:t> (and HEP) mission: study the fundamental nature of matter, energy, space and time</a:t>
            </a:r>
          </a:p>
          <a:p>
            <a:pPr marL="0" indent="0">
              <a:buNone/>
            </a:pPr>
            <a:endParaRPr lang="en-US" dirty="0">
              <a:latin typeface="Helvetica" charset="0"/>
            </a:endParaRPr>
          </a:p>
          <a:p>
            <a:pPr marL="0" indent="0">
              <a:buNone/>
            </a:pPr>
            <a:r>
              <a:rPr lang="en-US" dirty="0" smtClean="0">
                <a:latin typeface="Helvetica" charset="0"/>
              </a:rPr>
              <a:t>Cosmic studies uniquely probe deep mysteries: dark matter, cosmic acceleration, neutrino mass, gravity</a:t>
            </a:r>
          </a:p>
          <a:p>
            <a:pPr marL="0" indent="0">
              <a:buNone/>
            </a:pPr>
            <a:endParaRPr lang="en-US" dirty="0">
              <a:latin typeface="Helvetica" charset="0"/>
            </a:endParaRPr>
          </a:p>
          <a:p>
            <a:pPr marL="0" indent="0">
              <a:buNone/>
            </a:pPr>
            <a:r>
              <a:rPr lang="en-US" dirty="0" smtClean="0">
                <a:latin typeface="Helvetica" charset="0"/>
              </a:rPr>
              <a:t>Challenging experiments benefit greatly from unique capabilities of national laboratories: technologies, development, engineering, scale, management</a:t>
            </a:r>
          </a:p>
          <a:p>
            <a:pPr marL="400050" lvl="1" indent="0">
              <a:buNone/>
            </a:pPr>
            <a:r>
              <a:rPr lang="en-US" i="1" dirty="0" smtClean="0">
                <a:latin typeface="Helvetica" charset="0"/>
              </a:rPr>
              <a:t>DOE labs and University community share many cosmic experiments</a:t>
            </a:r>
          </a:p>
          <a:p>
            <a:pPr marL="0" indent="0">
              <a:buNone/>
            </a:pPr>
            <a:endParaRPr lang="en-US" dirty="0" smtClean="0">
              <a:latin typeface="Helvetica" charset="0"/>
            </a:endParaRPr>
          </a:p>
          <a:p>
            <a:pPr marL="0" indent="0">
              <a:buNone/>
            </a:pPr>
            <a:r>
              <a:rPr lang="en-US" i="1" dirty="0" err="1"/>
              <a:t>Fermilab’s</a:t>
            </a:r>
            <a:r>
              <a:rPr lang="en-US" i="1" dirty="0"/>
              <a:t> </a:t>
            </a:r>
            <a:r>
              <a:rPr lang="en-US" i="1" dirty="0" smtClean="0"/>
              <a:t>plan is based </a:t>
            </a:r>
            <a:r>
              <a:rPr lang="en-US" i="1" dirty="0"/>
              <a:t>on </a:t>
            </a:r>
            <a:r>
              <a:rPr lang="en-US" i="1" dirty="0" smtClean="0"/>
              <a:t> </a:t>
            </a:r>
            <a:r>
              <a:rPr lang="en-US" i="1" dirty="0"/>
              <a:t>the scientific </a:t>
            </a:r>
            <a:r>
              <a:rPr lang="en-US" i="1" dirty="0" smtClean="0"/>
              <a:t>drivers </a:t>
            </a:r>
            <a:r>
              <a:rPr lang="en-US" i="1" dirty="0"/>
              <a:t>in the </a:t>
            </a:r>
            <a:r>
              <a:rPr lang="en-US" i="1" dirty="0" smtClean="0"/>
              <a:t>HEPAP P5 </a:t>
            </a:r>
            <a:r>
              <a:rPr lang="en-US" i="1" dirty="0"/>
              <a:t>report, as shaped by </a:t>
            </a:r>
            <a:r>
              <a:rPr lang="en-US" i="1" dirty="0" smtClean="0"/>
              <a:t>community needs, </a:t>
            </a:r>
            <a:r>
              <a:rPr lang="en-US" i="1" dirty="0"/>
              <a:t>agency funding opportunities, and unique laboratory </a:t>
            </a:r>
            <a:r>
              <a:rPr lang="en-US" i="1" dirty="0" smtClean="0"/>
              <a:t>capabilities</a:t>
            </a:r>
            <a:r>
              <a:rPr lang="en-US" dirty="0" smtClean="0"/>
              <a:t> </a:t>
            </a:r>
            <a:endParaRPr lang="en-US" dirty="0">
              <a:latin typeface="Helvetica" charset="0"/>
            </a:endParaRP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3209BC8-1256-FF48-9EB1-A123E837DC8C}" type="datetime1">
              <a:rPr lang="en-US" sz="900" smtClean="0">
                <a:solidFill>
                  <a:srgbClr val="004C97"/>
                </a:solidFill>
                <a:latin typeface="Helvetica" charset="0"/>
              </a:rPr>
              <a:t>2/12/15</a:t>
            </a:fld>
            <a:endParaRPr lang="en-US" sz="900">
              <a:solidFill>
                <a:srgbClr val="004C97"/>
              </a:solidFill>
              <a:latin typeface="Helvetica" charset="0"/>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Craig Hogan | Particle Astrophysics Program</a:t>
            </a:r>
            <a:endParaRPr lang="en-US" sz="900" b="1">
              <a:solidFill>
                <a:srgbClr val="004C97"/>
              </a:solidFill>
              <a:latin typeface="Helvetica" charset="0"/>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67A70AC-79BF-2445-A80A-57E9286C9EE6}" type="slidenum">
              <a:rPr lang="en-US" sz="900">
                <a:solidFill>
                  <a:srgbClr val="004C97"/>
                </a:solidFill>
                <a:latin typeface="Helvetica" charset="0"/>
              </a:rPr>
              <a:pPr eaLnBrk="1" hangingPunct="1"/>
              <a:t>2</a:t>
            </a:fld>
            <a:endParaRPr lang="en-US" sz="900">
              <a:solidFill>
                <a:srgbClr val="004C97"/>
              </a:solidFill>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0"/>
            <a:ext cx="8686800" cy="641739"/>
          </a:xfrm>
        </p:spPr>
        <p:txBody>
          <a:bodyPr>
            <a:noAutofit/>
          </a:bodyPr>
          <a:lstStyle/>
          <a:p>
            <a:r>
              <a:rPr lang="en-US" sz="2800" dirty="0" err="1" smtClean="0"/>
              <a:t>Fermilab</a:t>
            </a:r>
            <a:r>
              <a:rPr lang="en-US" sz="2800" dirty="0" smtClean="0"/>
              <a:t> Roles in CMB experiments</a:t>
            </a:r>
            <a:endParaRPr lang="en-US" sz="2800" b="1" i="1" dirty="0"/>
          </a:p>
        </p:txBody>
      </p:sp>
      <p:sp>
        <p:nvSpPr>
          <p:cNvPr id="2" name="Content Placeholder 1"/>
          <p:cNvSpPr>
            <a:spLocks noGrp="1"/>
          </p:cNvSpPr>
          <p:nvPr>
            <p:ph idx="1"/>
          </p:nvPr>
        </p:nvSpPr>
        <p:spPr>
          <a:xfrm>
            <a:off x="228600" y="3391120"/>
            <a:ext cx="8672513" cy="2813909"/>
          </a:xfrm>
        </p:spPr>
        <p:txBody>
          <a:bodyPr>
            <a:normAutofit fontScale="92500" lnSpcReduction="20000"/>
          </a:bodyPr>
          <a:lstStyle/>
          <a:p>
            <a:pPr marL="0" indent="0">
              <a:buNone/>
            </a:pPr>
            <a:r>
              <a:rPr lang="en-US" dirty="0" smtClean="0"/>
              <a:t>Builds on </a:t>
            </a:r>
            <a:r>
              <a:rPr lang="en-US" dirty="0" err="1" smtClean="0"/>
              <a:t>Fermilab</a:t>
            </a:r>
            <a:r>
              <a:rPr lang="en-US" dirty="0" smtClean="0"/>
              <a:t> technical experience with CMS, QUIET, </a:t>
            </a:r>
            <a:r>
              <a:rPr lang="en-US" dirty="0" err="1" smtClean="0"/>
              <a:t>DECam</a:t>
            </a:r>
            <a:endParaRPr lang="en-US" dirty="0" smtClean="0"/>
          </a:p>
          <a:p>
            <a:pPr marL="0" indent="0">
              <a:buNone/>
            </a:pPr>
            <a:endParaRPr lang="en-US" dirty="0" smtClean="0"/>
          </a:p>
          <a:p>
            <a:pPr marL="0" indent="0">
              <a:buNone/>
            </a:pPr>
            <a:r>
              <a:rPr lang="en-US" dirty="0" smtClean="0"/>
              <a:t>Scientific ties with DES, U Chicago, ANL</a:t>
            </a:r>
          </a:p>
          <a:p>
            <a:pPr marL="0" indent="0">
              <a:buNone/>
            </a:pPr>
            <a:endParaRPr lang="en-US" dirty="0"/>
          </a:p>
          <a:p>
            <a:pPr marL="0" indent="0">
              <a:buNone/>
            </a:pPr>
            <a:r>
              <a:rPr lang="en-US" dirty="0" err="1" smtClean="0"/>
              <a:t>SiDet</a:t>
            </a:r>
            <a:r>
              <a:rPr lang="en-US" dirty="0" smtClean="0"/>
              <a:t> capabilities are now being extended to sub-Kelvin cryogenics</a:t>
            </a:r>
          </a:p>
          <a:p>
            <a:pPr marL="0" indent="0">
              <a:buNone/>
            </a:pPr>
            <a:endParaRPr lang="en-US" dirty="0"/>
          </a:p>
          <a:p>
            <a:pPr marL="0" indent="0">
              <a:buNone/>
            </a:pPr>
            <a:r>
              <a:rPr lang="en-US" dirty="0" smtClean="0"/>
              <a:t>Many applications of advanced superconducting detectors tie different experiments together (CMB, Dark Matter, MKIDs)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753115032"/>
              </p:ext>
            </p:extLst>
          </p:nvPr>
        </p:nvGraphicFramePr>
        <p:xfrm>
          <a:off x="400116" y="1058419"/>
          <a:ext cx="8439844" cy="1920239"/>
        </p:xfrm>
        <a:graphic>
          <a:graphicData uri="http://schemas.openxmlformats.org/drawingml/2006/table">
            <a:tbl>
              <a:tblPr firstRow="1" bandRow="1">
                <a:tableStyleId>{073A0DAA-6AF3-43AB-8588-CEC1D06C72B9}</a:tableStyleId>
              </a:tblPr>
              <a:tblGrid>
                <a:gridCol w="1512167"/>
                <a:gridCol w="4695086"/>
                <a:gridCol w="2232591"/>
              </a:tblGrid>
              <a:tr h="584928">
                <a:tc>
                  <a:txBody>
                    <a:bodyPr/>
                    <a:lstStyle/>
                    <a:p>
                      <a:r>
                        <a:rPr lang="en-US" dirty="0" smtClean="0"/>
                        <a:t>Experiment</a:t>
                      </a:r>
                      <a:endParaRPr lang="en-US" dirty="0"/>
                    </a:p>
                  </a:txBody>
                  <a:tcPr/>
                </a:tc>
                <a:tc>
                  <a:txBody>
                    <a:bodyPr/>
                    <a:lstStyle/>
                    <a:p>
                      <a:r>
                        <a:rPr lang="en-US" dirty="0" smtClean="0"/>
                        <a:t>Fermilab roles</a:t>
                      </a:r>
                      <a:endParaRPr lang="en-US" dirty="0"/>
                    </a:p>
                  </a:txBody>
                  <a:tcPr/>
                </a:tc>
                <a:tc>
                  <a:txBody>
                    <a:bodyPr/>
                    <a:lstStyle/>
                    <a:p>
                      <a:r>
                        <a:rPr lang="en-US" dirty="0" smtClean="0"/>
                        <a:t>Fermilab scientists/postdocs (Leader)</a:t>
                      </a:r>
                      <a:endParaRPr lang="en-US" dirty="0"/>
                    </a:p>
                  </a:txBody>
                  <a:tcPr/>
                </a:tc>
              </a:tr>
              <a:tr h="215500">
                <a:tc>
                  <a:txBody>
                    <a:bodyPr/>
                    <a:lstStyle/>
                    <a:p>
                      <a:r>
                        <a:rPr lang="en-US" dirty="0" smtClean="0"/>
                        <a:t>SPT</a:t>
                      </a:r>
                      <a:r>
                        <a:rPr lang="en-US" baseline="0" dirty="0" smtClean="0"/>
                        <a:t> 3G</a:t>
                      </a:r>
                      <a:endParaRPr lang="en-US" dirty="0"/>
                    </a:p>
                  </a:txBody>
                  <a:tcPr>
                    <a:solidFill>
                      <a:schemeClr val="accent3">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Cryostat and focal plane design and fabrication, integration,</a:t>
                      </a:r>
                      <a:r>
                        <a:rPr lang="en-US" baseline="0" dirty="0" smtClean="0"/>
                        <a:t> </a:t>
                      </a:r>
                      <a:r>
                        <a:rPr lang="en-US" dirty="0" smtClean="0"/>
                        <a:t>detector testing</a:t>
                      </a:r>
                    </a:p>
                  </a:txBody>
                  <a:tcPr>
                    <a:solidFill>
                      <a:schemeClr val="accent3">
                        <a:lumMod val="20000"/>
                        <a:lumOff val="80000"/>
                      </a:schemeClr>
                    </a:solidFill>
                  </a:tcPr>
                </a:tc>
                <a:tc>
                  <a:txBody>
                    <a:bodyPr/>
                    <a:lstStyle/>
                    <a:p>
                      <a:r>
                        <a:rPr lang="en-US" dirty="0" smtClean="0"/>
                        <a:t>2/1 (</a:t>
                      </a:r>
                      <a:r>
                        <a:rPr lang="en-US" b="1" i="1" dirty="0" smtClean="0"/>
                        <a:t>Benson</a:t>
                      </a:r>
                      <a:r>
                        <a:rPr lang="en-US" dirty="0" smtClean="0"/>
                        <a:t>)</a:t>
                      </a:r>
                      <a:endParaRPr lang="en-US" dirty="0"/>
                    </a:p>
                  </a:txBody>
                  <a:tcPr>
                    <a:solidFill>
                      <a:schemeClr val="accent3">
                        <a:lumMod val="20000"/>
                        <a:lumOff val="80000"/>
                      </a:schemeClr>
                    </a:solidFill>
                  </a:tcPr>
                </a:tc>
              </a:tr>
              <a:tr h="307857">
                <a:tc>
                  <a:txBody>
                    <a:bodyPr/>
                    <a:lstStyle/>
                    <a:p>
                      <a:r>
                        <a:rPr lang="en-US" dirty="0" smtClean="0"/>
                        <a:t>CMB S4</a:t>
                      </a:r>
                      <a:endParaRPr lang="en-US" dirty="0"/>
                    </a:p>
                  </a:txBody>
                  <a:tcPr>
                    <a:solidFill>
                      <a:schemeClr val="bg1">
                        <a:lumMod val="95000"/>
                      </a:schemeClr>
                    </a:solidFill>
                  </a:tcPr>
                </a:tc>
                <a:tc>
                  <a:txBody>
                    <a:bodyPr/>
                    <a:lstStyle/>
                    <a:p>
                      <a:r>
                        <a:rPr lang="en-US" dirty="0" smtClean="0"/>
                        <a:t>R&amp;D, design,</a:t>
                      </a:r>
                      <a:r>
                        <a:rPr lang="en-US" baseline="0" dirty="0" smtClean="0"/>
                        <a:t> </a:t>
                      </a:r>
                      <a:r>
                        <a:rPr lang="en-US" dirty="0" smtClean="0"/>
                        <a:t>collaboration development</a:t>
                      </a:r>
                      <a:endParaRPr lang="en-US" dirty="0"/>
                    </a:p>
                  </a:txBody>
                  <a:tcPr>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2/1 (</a:t>
                      </a:r>
                      <a:r>
                        <a:rPr lang="en-US" b="1" i="1" dirty="0" smtClean="0"/>
                        <a:t>Benson</a:t>
                      </a:r>
                      <a:r>
                        <a:rPr lang="en-US" dirty="0" smtClean="0"/>
                        <a:t>)</a:t>
                      </a:r>
                    </a:p>
                  </a:txBody>
                  <a:tcPr>
                    <a:solidFill>
                      <a:schemeClr val="bg1">
                        <a:lumMod val="95000"/>
                      </a:schemeClr>
                    </a:solidFill>
                  </a:tcPr>
                </a:tc>
              </a:tr>
            </a:tbl>
          </a:graphicData>
        </a:graphic>
      </p:graphicFrame>
    </p:spTree>
    <p:extLst>
      <p:ext uri="{BB962C8B-B14F-4D97-AF65-F5344CB8AC3E}">
        <p14:creationId xmlns:p14="http://schemas.microsoft.com/office/powerpoint/2010/main" val="36557498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24283"/>
          </a:xfrm>
          <a:prstGeom prst="rect">
            <a:avLst/>
          </a:prstGeom>
        </p:spPr>
      </p:pic>
    </p:spTree>
    <p:extLst>
      <p:ext uri="{BB962C8B-B14F-4D97-AF65-F5344CB8AC3E}">
        <p14:creationId xmlns:p14="http://schemas.microsoft.com/office/powerpoint/2010/main" val="3038512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5" name="Date Placeholder 4"/>
          <p:cNvSpPr>
            <a:spLocks noGrp="1"/>
          </p:cNvSpPr>
          <p:nvPr>
            <p:ph type="dt" sz="half" idx="10"/>
          </p:nvPr>
        </p:nvSpPr>
        <p:spPr/>
        <p:txBody>
          <a:bodyPr/>
          <a:lstStyle/>
          <a:p>
            <a:pPr>
              <a:defRPr/>
            </a:pPr>
            <a:fld id="{C5BCA4F0-0495-3847-8DB4-C078983F7E88}" type="datetime1">
              <a:rPr lang="en-US" smtClean="0"/>
              <a:t>2/12/15</a:t>
            </a:fld>
            <a:endParaRPr lang="en-US"/>
          </a:p>
        </p:txBody>
      </p:sp>
      <p:sp>
        <p:nvSpPr>
          <p:cNvPr id="6" name="Footer Placeholder 5"/>
          <p:cNvSpPr>
            <a:spLocks noGrp="1"/>
          </p:cNvSpPr>
          <p:nvPr>
            <p:ph type="ftr" sz="quarter" idx="11"/>
          </p:nvPr>
        </p:nvSpPr>
        <p:spPr/>
        <p:txBody>
          <a:bodyPr/>
          <a:lstStyle/>
          <a:p>
            <a:pPr>
              <a:defRPr/>
            </a:pPr>
            <a:r>
              <a:rPr lang="en-US" smtClean="0"/>
              <a:t>Craig Hogan | Particle Astrophysics Program</a:t>
            </a:r>
            <a:endParaRPr lang="en-US" b="1"/>
          </a:p>
        </p:txBody>
      </p:sp>
      <p:sp>
        <p:nvSpPr>
          <p:cNvPr id="7" name="Slide Number Placeholder 6"/>
          <p:cNvSpPr>
            <a:spLocks noGrp="1"/>
          </p:cNvSpPr>
          <p:nvPr>
            <p:ph type="sldNum" sz="quarter" idx="12"/>
          </p:nvPr>
        </p:nvSpPr>
        <p:spPr/>
        <p:txBody>
          <a:bodyPr/>
          <a:lstStyle/>
          <a:p>
            <a:pPr>
              <a:defRPr/>
            </a:pPr>
            <a:fld id="{5E292178-7513-B449-B947-54F529EB7D3C}" type="slidenum">
              <a:rPr lang="en-US" smtClean="0"/>
              <a:pPr>
                <a:defRPr/>
              </a:pPr>
              <a:t>22</a:t>
            </a:fld>
            <a:endParaRPr lang="en-US" dirty="0"/>
          </a:p>
        </p:txBody>
      </p:sp>
      <p:pic>
        <p:nvPicPr>
          <p:cNvPr id="10" name="Picture 9"/>
          <p:cNvPicPr>
            <a:picLocks noChangeAspect="1"/>
          </p:cNvPicPr>
          <p:nvPr/>
        </p:nvPicPr>
        <p:blipFill>
          <a:blip r:embed="rId2"/>
          <a:stretch>
            <a:fillRect/>
          </a:stretch>
        </p:blipFill>
        <p:spPr>
          <a:xfrm>
            <a:off x="0" y="30197"/>
            <a:ext cx="9144000" cy="6726203"/>
          </a:xfrm>
          <a:prstGeom prst="rect">
            <a:avLst/>
          </a:prstGeom>
        </p:spPr>
      </p:pic>
    </p:spTree>
    <p:extLst>
      <p:ext uri="{BB962C8B-B14F-4D97-AF65-F5344CB8AC3E}">
        <p14:creationId xmlns:p14="http://schemas.microsoft.com/office/powerpoint/2010/main" val="4959052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Date Placeholder 4"/>
          <p:cNvSpPr>
            <a:spLocks noGrp="1"/>
          </p:cNvSpPr>
          <p:nvPr>
            <p:ph type="dt" sz="half" idx="10"/>
          </p:nvPr>
        </p:nvSpPr>
        <p:spPr/>
        <p:txBody>
          <a:bodyPr/>
          <a:lstStyle/>
          <a:p>
            <a:pPr>
              <a:defRPr/>
            </a:pPr>
            <a:fld id="{C5BCA4F0-0495-3847-8DB4-C078983F7E88}" type="datetime1">
              <a:rPr lang="en-US" smtClean="0"/>
              <a:t>2/12/15</a:t>
            </a:fld>
            <a:endParaRPr lang="en-US"/>
          </a:p>
        </p:txBody>
      </p:sp>
      <p:sp>
        <p:nvSpPr>
          <p:cNvPr id="6" name="Footer Placeholder 5"/>
          <p:cNvSpPr>
            <a:spLocks noGrp="1"/>
          </p:cNvSpPr>
          <p:nvPr>
            <p:ph type="ftr" sz="quarter" idx="11"/>
          </p:nvPr>
        </p:nvSpPr>
        <p:spPr/>
        <p:txBody>
          <a:bodyPr/>
          <a:lstStyle/>
          <a:p>
            <a:pPr>
              <a:defRPr/>
            </a:pPr>
            <a:r>
              <a:rPr lang="en-US" smtClean="0"/>
              <a:t>Craig Hogan | Particle Astrophysics Program</a:t>
            </a:r>
            <a:endParaRPr lang="en-US" b="1"/>
          </a:p>
        </p:txBody>
      </p:sp>
      <p:sp>
        <p:nvSpPr>
          <p:cNvPr id="7" name="Slide Number Placeholder 6"/>
          <p:cNvSpPr>
            <a:spLocks noGrp="1"/>
          </p:cNvSpPr>
          <p:nvPr>
            <p:ph type="sldNum" sz="quarter" idx="12"/>
          </p:nvPr>
        </p:nvSpPr>
        <p:spPr/>
        <p:txBody>
          <a:bodyPr/>
          <a:lstStyle/>
          <a:p>
            <a:pPr>
              <a:defRPr/>
            </a:pPr>
            <a:fld id="{5E292178-7513-B449-B947-54F529EB7D3C}" type="slidenum">
              <a:rPr lang="en-US" smtClean="0"/>
              <a:pPr>
                <a:defRPr/>
              </a:pPr>
              <a:t>23</a:t>
            </a:fld>
            <a:endParaRPr lang="en-US" dirty="0"/>
          </a:p>
        </p:txBody>
      </p:sp>
      <p:pic>
        <p:nvPicPr>
          <p:cNvPr id="12" name="Picture 11"/>
          <p:cNvPicPr>
            <a:picLocks noChangeAspect="1"/>
          </p:cNvPicPr>
          <p:nvPr/>
        </p:nvPicPr>
        <p:blipFill>
          <a:blip r:embed="rId2"/>
          <a:stretch>
            <a:fillRect/>
          </a:stretch>
        </p:blipFill>
        <p:spPr>
          <a:xfrm>
            <a:off x="25400" y="0"/>
            <a:ext cx="9092115" cy="6858000"/>
          </a:xfrm>
          <a:prstGeom prst="rect">
            <a:avLst/>
          </a:prstGeom>
        </p:spPr>
      </p:pic>
    </p:spTree>
    <p:extLst>
      <p:ext uri="{BB962C8B-B14F-4D97-AF65-F5344CB8AC3E}">
        <p14:creationId xmlns:p14="http://schemas.microsoft.com/office/powerpoint/2010/main" val="11194712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dirty="0" smtClean="0">
                <a:latin typeface="Helvetica" charset="0"/>
              </a:rPr>
              <a:t>Summary of long term plan and vision</a:t>
            </a:r>
            <a:endParaRPr lang="en-US" dirty="0">
              <a:latin typeface="Helvetica" charset="0"/>
            </a:endParaRPr>
          </a:p>
        </p:txBody>
      </p:sp>
      <p:sp>
        <p:nvSpPr>
          <p:cNvPr id="17410" name="Content Placeholder 2"/>
          <p:cNvSpPr>
            <a:spLocks noGrp="1"/>
          </p:cNvSpPr>
          <p:nvPr>
            <p:ph idx="1"/>
          </p:nvPr>
        </p:nvSpPr>
        <p:spPr bwMode="auto">
          <a:xfrm>
            <a:off x="228600" y="1042988"/>
            <a:ext cx="8672513" cy="51616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anchor="t" anchorCtr="0" compatLnSpc="1">
            <a:prstTxWarp prst="textNoShape">
              <a:avLst/>
            </a:prstTxWarp>
            <a:normAutofit fontScale="92500" lnSpcReduction="10000"/>
          </a:bodyPr>
          <a:lstStyle/>
          <a:p>
            <a:pPr marL="0" indent="0">
              <a:buNone/>
            </a:pPr>
            <a:r>
              <a:rPr lang="en-US" dirty="0" smtClean="0">
                <a:latin typeface="Helvetica" charset="0"/>
              </a:rPr>
              <a:t>Long term commitment to dark matter direct detection</a:t>
            </a:r>
          </a:p>
          <a:p>
            <a:pPr marL="400050" lvl="1" indent="0">
              <a:buNone/>
            </a:pPr>
            <a:r>
              <a:rPr lang="en-US" dirty="0" smtClean="0">
                <a:latin typeface="Helvetica" charset="0"/>
              </a:rPr>
              <a:t>Increase sensitivity by orders of magnitude</a:t>
            </a:r>
          </a:p>
          <a:p>
            <a:pPr marL="400050" lvl="1" indent="0">
              <a:buNone/>
            </a:pPr>
            <a:r>
              <a:rPr lang="en-US" dirty="0" smtClean="0">
                <a:latin typeface="Helvetica" charset="0"/>
              </a:rPr>
              <a:t>Take WIMP search to the astrophysical limit across large mass range</a:t>
            </a:r>
          </a:p>
          <a:p>
            <a:pPr marL="400050" lvl="1" indent="0">
              <a:buNone/>
            </a:pPr>
            <a:r>
              <a:rPr lang="en-US" dirty="0" smtClean="0">
                <a:latin typeface="Helvetica" charset="0"/>
              </a:rPr>
              <a:t>Explore </a:t>
            </a:r>
            <a:r>
              <a:rPr lang="en-US" dirty="0" err="1" smtClean="0">
                <a:latin typeface="Helvetica" charset="0"/>
              </a:rPr>
              <a:t>axion</a:t>
            </a:r>
            <a:r>
              <a:rPr lang="en-US" dirty="0">
                <a:latin typeface="Helvetica" charset="0"/>
              </a:rPr>
              <a:t> </a:t>
            </a:r>
            <a:r>
              <a:rPr lang="en-US" dirty="0" smtClean="0">
                <a:latin typeface="Helvetica" charset="0"/>
              </a:rPr>
              <a:t>parameters across the QCD </a:t>
            </a:r>
            <a:r>
              <a:rPr lang="en-US" dirty="0" err="1" smtClean="0">
                <a:latin typeface="Helvetica" charset="0"/>
              </a:rPr>
              <a:t>axion</a:t>
            </a:r>
            <a:r>
              <a:rPr lang="en-US" dirty="0" smtClean="0">
                <a:latin typeface="Helvetica" charset="0"/>
              </a:rPr>
              <a:t> mass window</a:t>
            </a:r>
          </a:p>
          <a:p>
            <a:pPr marL="0" indent="0">
              <a:buNone/>
            </a:pPr>
            <a:r>
              <a:rPr lang="en-US" dirty="0" smtClean="0">
                <a:latin typeface="Helvetica" charset="0"/>
              </a:rPr>
              <a:t>Long term commitment to dark energy surveys</a:t>
            </a:r>
          </a:p>
          <a:p>
            <a:pPr marL="400050" lvl="1" indent="0">
              <a:buNone/>
            </a:pPr>
            <a:r>
              <a:rPr lang="en-US" dirty="0" smtClean="0">
                <a:latin typeface="Helvetica" charset="0"/>
              </a:rPr>
              <a:t>Dominant effort on DES will migrate to DESI and LSST</a:t>
            </a:r>
          </a:p>
          <a:p>
            <a:pPr marL="400050" lvl="1" indent="0">
              <a:buNone/>
            </a:pPr>
            <a:r>
              <a:rPr lang="en-US" dirty="0" smtClean="0">
                <a:latin typeface="Helvetica" charset="0"/>
              </a:rPr>
              <a:t>Beyond LSST: a next generation spectroscopic survey?</a:t>
            </a:r>
          </a:p>
          <a:p>
            <a:pPr marL="0" indent="0">
              <a:buNone/>
            </a:pPr>
            <a:r>
              <a:rPr lang="en-US" dirty="0" smtClean="0">
                <a:latin typeface="Helvetica" charset="0"/>
              </a:rPr>
              <a:t>Long term theory, development, initiatives, exploration</a:t>
            </a:r>
          </a:p>
          <a:p>
            <a:pPr marL="400050" lvl="1" indent="0">
              <a:buNone/>
            </a:pPr>
            <a:r>
              <a:rPr lang="en-US" dirty="0" smtClean="0">
                <a:latin typeface="Helvetica" charset="0"/>
              </a:rPr>
              <a:t>Sow seeds for future</a:t>
            </a:r>
          </a:p>
          <a:p>
            <a:pPr marL="0" indent="0">
              <a:buNone/>
            </a:pPr>
            <a:r>
              <a:rPr lang="en-US" dirty="0" smtClean="0">
                <a:latin typeface="Helvetica" charset="0"/>
              </a:rPr>
              <a:t>Growing effort on CMB</a:t>
            </a:r>
          </a:p>
          <a:p>
            <a:pPr marL="400050" lvl="1" indent="0">
              <a:buNone/>
            </a:pPr>
            <a:r>
              <a:rPr lang="en-US" dirty="0" smtClean="0">
                <a:latin typeface="Helvetica" charset="0"/>
              </a:rPr>
              <a:t>Effort will migrate from other areas</a:t>
            </a:r>
          </a:p>
          <a:p>
            <a:pPr marL="400050" lvl="1" indent="0">
              <a:buNone/>
            </a:pPr>
            <a:r>
              <a:rPr lang="en-US" dirty="0" smtClean="0">
                <a:latin typeface="Helvetica" charset="0"/>
              </a:rPr>
              <a:t>CMB S4 will become the largest effort in the next decade</a:t>
            </a:r>
          </a:p>
          <a:p>
            <a:pPr marL="400050" lvl="1" indent="0">
              <a:buNone/>
            </a:pPr>
            <a:r>
              <a:rPr lang="en-US" dirty="0" smtClean="0">
                <a:latin typeface="Helvetica" charset="0"/>
              </a:rPr>
              <a:t>Important contributor to the neutrino program</a:t>
            </a:r>
          </a:p>
          <a:p>
            <a:pPr marL="0" lvl="1" indent="0">
              <a:buNone/>
            </a:pPr>
            <a:r>
              <a:rPr lang="en-US" dirty="0">
                <a:latin typeface="Helvetica" charset="0"/>
              </a:rPr>
              <a:t>Program will adapt to </a:t>
            </a:r>
            <a:r>
              <a:rPr lang="en-US" dirty="0" smtClean="0">
                <a:latin typeface="Helvetica" charset="0"/>
              </a:rPr>
              <a:t>discoveries and opportunities</a:t>
            </a:r>
            <a:endParaRPr lang="en-US" dirty="0">
              <a:latin typeface="Helvetica" charset="0"/>
            </a:endParaRPr>
          </a:p>
          <a:p>
            <a:pPr marL="0" indent="0">
              <a:buNone/>
            </a:pPr>
            <a:endParaRPr lang="en-US" dirty="0">
              <a:latin typeface="Helvetica" charset="0"/>
            </a:endParaRP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687E45E-FE2E-944F-A319-13D407714EBE}" type="datetime1">
              <a:rPr lang="en-US" sz="900" smtClean="0">
                <a:solidFill>
                  <a:srgbClr val="004C97"/>
                </a:solidFill>
                <a:latin typeface="Helvetica" charset="0"/>
              </a:rPr>
              <a:t>2/12/15</a:t>
            </a:fld>
            <a:endParaRPr lang="en-US" sz="900">
              <a:solidFill>
                <a:srgbClr val="004C97"/>
              </a:solidFill>
              <a:latin typeface="Helvetica" charset="0"/>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Craig Hogan | Particle Astrophysics Program</a:t>
            </a:r>
            <a:endParaRPr lang="en-US" sz="900" b="1">
              <a:solidFill>
                <a:srgbClr val="004C97"/>
              </a:solidFill>
              <a:latin typeface="Helvetica" charset="0"/>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67A70AC-79BF-2445-A80A-57E9286C9EE6}" type="slidenum">
              <a:rPr lang="en-US" sz="900">
                <a:solidFill>
                  <a:srgbClr val="004C97"/>
                </a:solidFill>
                <a:latin typeface="Helvetica" charset="0"/>
              </a:rPr>
              <a:pPr eaLnBrk="1" hangingPunct="1"/>
              <a:t>24</a:t>
            </a:fld>
            <a:endParaRPr lang="en-US" sz="900">
              <a:solidFill>
                <a:srgbClr val="004C97"/>
              </a:solidFill>
              <a:latin typeface="Helvetica" charset="0"/>
            </a:endParaRPr>
          </a:p>
        </p:txBody>
      </p:sp>
    </p:spTree>
    <p:extLst>
      <p:ext uri="{BB962C8B-B14F-4D97-AF65-F5344CB8AC3E}">
        <p14:creationId xmlns:p14="http://schemas.microsoft.com/office/powerpoint/2010/main" val="9706796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question: Scientific and Technical Accomplishments</a:t>
            </a:r>
            <a:endParaRPr lang="en-US" dirty="0"/>
          </a:p>
        </p:txBody>
      </p:sp>
      <p:sp>
        <p:nvSpPr>
          <p:cNvPr id="3" name="Content Placeholder 2"/>
          <p:cNvSpPr>
            <a:spLocks noGrp="1"/>
          </p:cNvSpPr>
          <p:nvPr>
            <p:ph idx="1"/>
          </p:nvPr>
        </p:nvSpPr>
        <p:spPr/>
        <p:txBody>
          <a:bodyPr/>
          <a:lstStyle/>
          <a:p>
            <a:r>
              <a:rPr lang="en-US" dirty="0" smtClean="0"/>
              <a:t>Successful leadership of DES to first science results</a:t>
            </a:r>
          </a:p>
          <a:p>
            <a:r>
              <a:rPr lang="en-US" dirty="0" smtClean="0"/>
              <a:t>World leading low mass and spin-dependent dark matter results</a:t>
            </a:r>
          </a:p>
          <a:p>
            <a:r>
              <a:rPr lang="en-US" dirty="0" smtClean="0"/>
              <a:t>Successful launch of SPT-3G group</a:t>
            </a:r>
          </a:p>
          <a:p>
            <a:pPr lvl="1"/>
            <a:r>
              <a:rPr lang="en-US" dirty="0" smtClean="0"/>
              <a:t>Grant awarded in new competitive LDRD </a:t>
            </a:r>
            <a:r>
              <a:rPr lang="en-US" dirty="0"/>
              <a:t>program </a:t>
            </a:r>
            <a:endParaRPr lang="en-US" dirty="0" smtClean="0"/>
          </a:p>
          <a:p>
            <a:r>
              <a:rPr lang="en-US" dirty="0" smtClean="0"/>
              <a:t>High impact results from </a:t>
            </a:r>
            <a:r>
              <a:rPr lang="en-US" dirty="0" err="1" smtClean="0"/>
              <a:t>astro</a:t>
            </a:r>
            <a:r>
              <a:rPr lang="en-US" dirty="0" smtClean="0"/>
              <a:t> theory in dark matter and CMB</a:t>
            </a:r>
          </a:p>
          <a:p>
            <a:r>
              <a:rPr lang="en-US" dirty="0" err="1" smtClean="0"/>
              <a:t>Holometer</a:t>
            </a:r>
            <a:r>
              <a:rPr lang="en-US" dirty="0" smtClean="0"/>
              <a:t> achieves Planck sensitivity operations</a:t>
            </a:r>
          </a:p>
          <a:p>
            <a:r>
              <a:rPr lang="en-US" dirty="0" smtClean="0"/>
              <a:t>Capstone Auger result on composition of cosmic rays</a:t>
            </a:r>
          </a:p>
          <a:p>
            <a:r>
              <a:rPr lang="en-US" dirty="0" smtClean="0"/>
              <a:t>Commissioning sub-Kelvin cryogenics for dark matter, CMB, MKIDs</a:t>
            </a:r>
          </a:p>
          <a:p>
            <a:endParaRPr lang="en-US" dirty="0"/>
          </a:p>
        </p:txBody>
      </p:sp>
      <p:sp>
        <p:nvSpPr>
          <p:cNvPr id="4" name="Date Placeholder 3"/>
          <p:cNvSpPr>
            <a:spLocks noGrp="1"/>
          </p:cNvSpPr>
          <p:nvPr>
            <p:ph type="dt" sz="half" idx="10"/>
          </p:nvPr>
        </p:nvSpPr>
        <p:spPr/>
        <p:txBody>
          <a:body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p>
            <a:pPr>
              <a:defRPr/>
            </a:pPr>
            <a:fld id="{08D6E8A5-FC8C-A04F-AB2F-DC6E579038CE}" type="slidenum">
              <a:rPr lang="en-US" smtClean="0"/>
              <a:pPr>
                <a:defRPr/>
              </a:pPr>
              <a:t>3</a:t>
            </a:fld>
            <a:endParaRPr lang="en-US" dirty="0"/>
          </a:p>
        </p:txBody>
      </p:sp>
    </p:spTree>
    <p:extLst>
      <p:ext uri="{BB962C8B-B14F-4D97-AF65-F5344CB8AC3E}">
        <p14:creationId xmlns:p14="http://schemas.microsoft.com/office/powerpoint/2010/main" val="3851698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Charge question: alignment with P5</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907687401"/>
              </p:ext>
            </p:extLst>
          </p:nvPr>
        </p:nvGraphicFramePr>
        <p:xfrm>
          <a:off x="736266" y="899715"/>
          <a:ext cx="7697764" cy="5582919"/>
        </p:xfrm>
        <a:graphic>
          <a:graphicData uri="http://schemas.openxmlformats.org/drawingml/2006/table">
            <a:tbl>
              <a:tblPr firstRow="1">
                <a:tableStyleId>{793D81CF-94F2-401A-BA57-92F5A7B2D0C5}</a:tableStyleId>
              </a:tblPr>
              <a:tblGrid>
                <a:gridCol w="2032265"/>
                <a:gridCol w="5665499"/>
              </a:tblGrid>
              <a:tr h="370840">
                <a:tc>
                  <a:txBody>
                    <a:bodyPr/>
                    <a:lstStyle/>
                    <a:p>
                      <a:r>
                        <a:rPr lang="en-US" dirty="0" smtClean="0"/>
                        <a:t>P5 Driver</a:t>
                      </a:r>
                      <a:endParaRPr lang="en-US" dirty="0"/>
                    </a:p>
                  </a:txBody>
                  <a:tcPr/>
                </a:tc>
                <a:tc>
                  <a:txBody>
                    <a:bodyPr/>
                    <a:lstStyle/>
                    <a:p>
                      <a:r>
                        <a:rPr lang="en-US" dirty="0" smtClean="0"/>
                        <a:t>Experiments</a:t>
                      </a:r>
                      <a:endParaRPr lang="en-US" dirty="0"/>
                    </a:p>
                  </a:txBody>
                  <a:tcPr/>
                </a:tc>
              </a:tr>
              <a:tr h="370840">
                <a:tc>
                  <a:txBody>
                    <a:bodyPr/>
                    <a:lstStyle/>
                    <a:p>
                      <a:r>
                        <a:rPr lang="en-US" dirty="0" smtClean="0"/>
                        <a:t>Dark Matter</a:t>
                      </a:r>
                      <a:endParaRPr lang="en-US" dirty="0"/>
                    </a:p>
                  </a:txBody>
                  <a:tcPr>
                    <a:solidFill>
                      <a:schemeClr val="accent1">
                        <a:lumMod val="20000"/>
                        <a:lumOff val="80000"/>
                      </a:schemeClr>
                    </a:solidFill>
                  </a:tcPr>
                </a:tc>
                <a:tc>
                  <a:txBody>
                    <a:bodyPr/>
                    <a:lstStyle/>
                    <a:p>
                      <a:r>
                        <a:rPr lang="en-US" dirty="0" smtClean="0"/>
                        <a:t>G1: </a:t>
                      </a:r>
                      <a:r>
                        <a:rPr lang="en-US" dirty="0" err="1" smtClean="0"/>
                        <a:t>SuperCDMS</a:t>
                      </a:r>
                      <a:r>
                        <a:rPr lang="en-US" dirty="0" smtClean="0"/>
                        <a:t> Soudan, COUPP/PICO,</a:t>
                      </a:r>
                      <a:r>
                        <a:rPr lang="en-US" baseline="0" dirty="0" smtClean="0"/>
                        <a:t> </a:t>
                      </a:r>
                      <a:r>
                        <a:rPr lang="en-US" baseline="0" dirty="0" err="1" smtClean="0"/>
                        <a:t>Darkside</a:t>
                      </a:r>
                      <a:r>
                        <a:rPr lang="en-US" baseline="0" dirty="0" smtClean="0"/>
                        <a:t>, DAMIC</a:t>
                      </a:r>
                    </a:p>
                    <a:p>
                      <a:r>
                        <a:rPr lang="en-US" baseline="0" dirty="0" smtClean="0"/>
                        <a:t>G2: </a:t>
                      </a:r>
                      <a:r>
                        <a:rPr lang="en-US" baseline="0" dirty="0" err="1" smtClean="0"/>
                        <a:t>SuperCDMS</a:t>
                      </a:r>
                      <a:r>
                        <a:rPr lang="en-US" baseline="0" dirty="0" smtClean="0"/>
                        <a:t> SNOLAB, LZ, ADMX</a:t>
                      </a:r>
                    </a:p>
                    <a:p>
                      <a:r>
                        <a:rPr lang="en-US" baseline="0" dirty="0" smtClean="0"/>
                        <a:t>G3: R&amp;D towards advanced WIMP and </a:t>
                      </a:r>
                      <a:r>
                        <a:rPr lang="en-US" baseline="0" dirty="0" err="1" smtClean="0"/>
                        <a:t>Axion</a:t>
                      </a:r>
                      <a:r>
                        <a:rPr lang="en-US" baseline="0" dirty="0" smtClean="0"/>
                        <a:t> experiments</a:t>
                      </a:r>
                      <a:endParaRPr lang="en-US" dirty="0"/>
                    </a:p>
                  </a:txBody>
                  <a:tcPr>
                    <a:solidFill>
                      <a:schemeClr val="accent1">
                        <a:lumMod val="20000"/>
                        <a:lumOff val="80000"/>
                      </a:schemeClr>
                    </a:solidFill>
                  </a:tcPr>
                </a:tc>
              </a:tr>
              <a:tr h="370840">
                <a:tc>
                  <a:txBody>
                    <a:bodyPr/>
                    <a:lstStyle/>
                    <a:p>
                      <a:r>
                        <a:rPr lang="en-US" dirty="0" smtClean="0"/>
                        <a:t>Cosmic acceleration and neutrinos</a:t>
                      </a:r>
                      <a:endParaRPr lang="en-US" dirty="0"/>
                    </a:p>
                  </a:txBody>
                  <a:tcPr>
                    <a:solidFill>
                      <a:schemeClr val="accent2">
                        <a:lumMod val="20000"/>
                        <a:lumOff val="80000"/>
                      </a:schemeClr>
                    </a:solidFill>
                  </a:tcPr>
                </a:tc>
                <a:tc>
                  <a:txBody>
                    <a:bodyPr/>
                    <a:lstStyle/>
                    <a:p>
                      <a:r>
                        <a:rPr lang="en-US" dirty="0" smtClean="0"/>
                        <a:t>DES,</a:t>
                      </a:r>
                      <a:r>
                        <a:rPr lang="en-US" baseline="0" dirty="0" smtClean="0"/>
                        <a:t> DESI, LSST</a:t>
                      </a:r>
                      <a:endParaRPr lang="en-US" dirty="0"/>
                    </a:p>
                  </a:txBody>
                  <a:tcPr>
                    <a:solidFill>
                      <a:schemeClr val="accent2">
                        <a:lumMod val="20000"/>
                        <a:lumOff val="80000"/>
                      </a:schemeClr>
                    </a:solidFill>
                  </a:tcPr>
                </a:tc>
              </a:tr>
              <a:tr h="370840">
                <a:tc>
                  <a:txBody>
                    <a:bodyPr/>
                    <a:lstStyle/>
                    <a:p>
                      <a:r>
                        <a:rPr lang="en-US" dirty="0" smtClean="0"/>
                        <a:t>Cosmic</a:t>
                      </a:r>
                      <a:r>
                        <a:rPr lang="en-US" baseline="0" dirty="0" smtClean="0"/>
                        <a:t> </a:t>
                      </a:r>
                      <a:r>
                        <a:rPr lang="en-US" dirty="0" smtClean="0"/>
                        <a:t>acceleration and neutrinos</a:t>
                      </a:r>
                      <a:endParaRPr lang="en-US" dirty="0"/>
                    </a:p>
                  </a:txBody>
                  <a:tcPr>
                    <a:solidFill>
                      <a:schemeClr val="accent3">
                        <a:lumMod val="20000"/>
                        <a:lumOff val="80000"/>
                      </a:schemeClr>
                    </a:solidFill>
                  </a:tcPr>
                </a:tc>
                <a:tc>
                  <a:txBody>
                    <a:bodyPr/>
                    <a:lstStyle/>
                    <a:p>
                      <a:r>
                        <a:rPr lang="en-US" dirty="0" smtClean="0"/>
                        <a:t>SPT-3G, CMB-S4</a:t>
                      </a:r>
                      <a:endParaRPr lang="en-US" dirty="0"/>
                    </a:p>
                  </a:txBody>
                  <a:tcPr>
                    <a:solidFill>
                      <a:schemeClr val="accent3">
                        <a:lumMod val="20000"/>
                        <a:lumOff val="80000"/>
                      </a:schemeClr>
                    </a:solidFill>
                  </a:tcPr>
                </a:tc>
              </a:tr>
              <a:tr h="370840">
                <a:tc>
                  <a:txBody>
                    <a:bodyPr/>
                    <a:lstStyle/>
                    <a:p>
                      <a:r>
                        <a:rPr lang="en-US" dirty="0" smtClean="0"/>
                        <a:t>Exploring the Unknown</a:t>
                      </a:r>
                      <a:endParaRPr lang="en-US" dirty="0"/>
                    </a:p>
                  </a:txBody>
                  <a:tcPr>
                    <a:solidFill>
                      <a:schemeClr val="bg1">
                        <a:lumMod val="85000"/>
                      </a:schemeClr>
                    </a:solidFill>
                  </a:tcPr>
                </a:tc>
                <a:tc>
                  <a:txBody>
                    <a:bodyPr/>
                    <a:lstStyle/>
                    <a:p>
                      <a:r>
                        <a:rPr lang="en-US" dirty="0" err="1" smtClean="0"/>
                        <a:t>Holometer</a:t>
                      </a:r>
                      <a:r>
                        <a:rPr lang="en-US" dirty="0" smtClean="0"/>
                        <a:t>,</a:t>
                      </a:r>
                      <a:r>
                        <a:rPr lang="en-US" baseline="0" dirty="0" smtClean="0"/>
                        <a:t> Pierre Auger</a:t>
                      </a:r>
                      <a:endParaRPr lang="en-US" dirty="0" smtClean="0"/>
                    </a:p>
                  </a:txBody>
                  <a:tcPr>
                    <a:solidFill>
                      <a:schemeClr val="bg1">
                        <a:lumMod val="85000"/>
                      </a:schemeClr>
                    </a:solidFill>
                  </a:tcPr>
                </a:tc>
              </a:tr>
              <a:tr h="370840">
                <a:tc>
                  <a:txBody>
                    <a:bodyPr/>
                    <a:lstStyle/>
                    <a:p>
                      <a:r>
                        <a:rPr lang="en-US" dirty="0" smtClean="0"/>
                        <a:t>Detector R&amp;D</a:t>
                      </a:r>
                      <a:endParaRPr lang="en-US" dirty="0"/>
                    </a:p>
                  </a:txBody>
                  <a:tcPr>
                    <a:solidFill>
                      <a:schemeClr val="bg1">
                        <a:lumMod val="85000"/>
                      </a:schemeClr>
                    </a:solidFill>
                  </a:tcPr>
                </a:tc>
                <a:tc>
                  <a:txBody>
                    <a:bodyPr/>
                    <a:lstStyle/>
                    <a:p>
                      <a:r>
                        <a:rPr lang="en-US" dirty="0" smtClean="0"/>
                        <a:t>R&amp;D</a:t>
                      </a:r>
                      <a:r>
                        <a:rPr lang="en-US" baseline="0" dirty="0" smtClean="0"/>
                        <a:t> on new techniques for particle astrophysics experiments</a:t>
                      </a:r>
                    </a:p>
                  </a:txBody>
                  <a:tcPr>
                    <a:solidFill>
                      <a:schemeClr val="bg1">
                        <a:lumMod val="85000"/>
                      </a:schemeClr>
                    </a:solidFill>
                  </a:tcPr>
                </a:tc>
              </a:tr>
              <a:tr h="370840">
                <a:tc>
                  <a:txBody>
                    <a:bodyPr/>
                    <a:lstStyle/>
                    <a:p>
                      <a:r>
                        <a:rPr lang="en-US" dirty="0" smtClean="0"/>
                        <a:t>Astrophysics Theory</a:t>
                      </a:r>
                      <a:endParaRPr lang="en-US" dirty="0"/>
                    </a:p>
                  </a:txBody>
                  <a:tcPr>
                    <a:solidFill>
                      <a:schemeClr val="bg1"/>
                    </a:solidFill>
                  </a:tcPr>
                </a:tc>
                <a:tc>
                  <a:txBody>
                    <a:bodyPr/>
                    <a:lstStyle/>
                    <a:p>
                      <a:r>
                        <a:rPr lang="en-US" baseline="0" dirty="0" smtClean="0"/>
                        <a:t>Strong coupling with particle astrophysics experiments</a:t>
                      </a:r>
                    </a:p>
                  </a:txBody>
                  <a:tcPr>
                    <a:solidFill>
                      <a:schemeClr val="bg1"/>
                    </a:solidFill>
                  </a:tcPr>
                </a:tc>
              </a:tr>
            </a:tbl>
          </a:graphicData>
        </a:graphic>
      </p:graphicFrame>
    </p:spTree>
    <p:extLst>
      <p:ext uri="{BB962C8B-B14F-4D97-AF65-F5344CB8AC3E}">
        <p14:creationId xmlns:p14="http://schemas.microsoft.com/office/powerpoint/2010/main" val="16855556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question: Facilities, Operations</a:t>
            </a:r>
            <a:endParaRPr lang="en-US" dirty="0"/>
          </a:p>
        </p:txBody>
      </p:sp>
      <p:sp>
        <p:nvSpPr>
          <p:cNvPr id="3" name="Content Placeholder 2"/>
          <p:cNvSpPr>
            <a:spLocks noGrp="1"/>
          </p:cNvSpPr>
          <p:nvPr>
            <p:ph idx="1"/>
          </p:nvPr>
        </p:nvSpPr>
        <p:spPr/>
        <p:txBody>
          <a:bodyPr/>
          <a:lstStyle/>
          <a:p>
            <a:r>
              <a:rPr lang="en-US" dirty="0" smtClean="0"/>
              <a:t>Leading operations for many experiments</a:t>
            </a:r>
          </a:p>
          <a:p>
            <a:pPr lvl="1"/>
            <a:r>
              <a:rPr lang="en-US" dirty="0" smtClean="0"/>
              <a:t>DES</a:t>
            </a:r>
          </a:p>
          <a:p>
            <a:pPr lvl="1"/>
            <a:r>
              <a:rPr lang="en-US" dirty="0" smtClean="0"/>
              <a:t>CDMS</a:t>
            </a:r>
          </a:p>
          <a:p>
            <a:pPr lvl="1"/>
            <a:r>
              <a:rPr lang="en-US" dirty="0" smtClean="0"/>
              <a:t>COUPP</a:t>
            </a:r>
          </a:p>
          <a:p>
            <a:pPr lvl="1"/>
            <a:r>
              <a:rPr lang="en-US" dirty="0" smtClean="0"/>
              <a:t>DAMIC</a:t>
            </a:r>
          </a:p>
          <a:p>
            <a:pPr lvl="1"/>
            <a:r>
              <a:rPr lang="en-US" dirty="0" err="1" smtClean="0"/>
              <a:t>Holometer</a:t>
            </a:r>
            <a:endParaRPr lang="en-US" dirty="0" smtClean="0"/>
          </a:p>
          <a:p>
            <a:r>
              <a:rPr lang="en-US" dirty="0" smtClean="0"/>
              <a:t>Restructuring laboratory facilities (</a:t>
            </a:r>
            <a:r>
              <a:rPr lang="en-US" dirty="0" err="1" smtClean="0"/>
              <a:t>SiDet</a:t>
            </a:r>
            <a:r>
              <a:rPr lang="en-US" dirty="0" smtClean="0"/>
              <a:t>) for future programs</a:t>
            </a:r>
          </a:p>
          <a:p>
            <a:pPr lvl="1"/>
            <a:r>
              <a:rPr lang="en-US" dirty="0" smtClean="0"/>
              <a:t>DESI CCDs</a:t>
            </a:r>
          </a:p>
          <a:p>
            <a:pPr lvl="1"/>
            <a:r>
              <a:rPr lang="en-US" dirty="0" smtClean="0"/>
              <a:t>MKIDs</a:t>
            </a:r>
          </a:p>
          <a:p>
            <a:pPr lvl="1"/>
            <a:r>
              <a:rPr lang="en-US" dirty="0" err="1" smtClean="0"/>
              <a:t>SuperCDMS</a:t>
            </a:r>
            <a:endParaRPr lang="en-US" dirty="0" smtClean="0"/>
          </a:p>
          <a:p>
            <a:pPr lvl="1"/>
            <a:r>
              <a:rPr lang="en-US" dirty="0" smtClean="0"/>
              <a:t>SPT-3G</a:t>
            </a:r>
          </a:p>
          <a:p>
            <a:pPr lvl="1"/>
            <a:endParaRPr lang="en-US" dirty="0" smtClean="0"/>
          </a:p>
          <a:p>
            <a:pPr lvl="1"/>
            <a:endParaRPr lang="en-US" dirty="0" smtClean="0"/>
          </a:p>
          <a:p>
            <a:pPr lvl="1"/>
            <a:endParaRPr lang="en-US" dirty="0" smtClean="0"/>
          </a:p>
          <a:p>
            <a:pPr lvl="1"/>
            <a:endParaRPr lang="en-US" dirty="0" smtClean="0"/>
          </a:p>
          <a:p>
            <a:endParaRPr lang="en-US" dirty="0"/>
          </a:p>
        </p:txBody>
      </p:sp>
      <p:sp>
        <p:nvSpPr>
          <p:cNvPr id="4" name="Date Placeholder 3"/>
          <p:cNvSpPr>
            <a:spLocks noGrp="1"/>
          </p:cNvSpPr>
          <p:nvPr>
            <p:ph type="dt" sz="half" idx="10"/>
          </p:nvPr>
        </p:nvSpPr>
        <p:spPr/>
        <p:txBody>
          <a:body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p>
            <a:pPr>
              <a:defRPr/>
            </a:pPr>
            <a:fld id="{08D6E8A5-FC8C-A04F-AB2F-DC6E579038CE}" type="slidenum">
              <a:rPr lang="en-US" smtClean="0"/>
              <a:pPr>
                <a:defRPr/>
              </a:pPr>
              <a:t>5</a:t>
            </a:fld>
            <a:endParaRPr lang="en-US" dirty="0"/>
          </a:p>
        </p:txBody>
      </p:sp>
    </p:spTree>
    <p:extLst>
      <p:ext uri="{BB962C8B-B14F-4D97-AF65-F5344CB8AC3E}">
        <p14:creationId xmlns:p14="http://schemas.microsoft.com/office/powerpoint/2010/main" val="4916202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question: Strategic planning and management</a:t>
            </a:r>
            <a:endParaRPr lang="en-US" dirty="0"/>
          </a:p>
        </p:txBody>
      </p:sp>
      <p:sp>
        <p:nvSpPr>
          <p:cNvPr id="3" name="Content Placeholder 2"/>
          <p:cNvSpPr>
            <a:spLocks noGrp="1"/>
          </p:cNvSpPr>
          <p:nvPr>
            <p:ph idx="1"/>
          </p:nvPr>
        </p:nvSpPr>
        <p:spPr/>
        <p:txBody>
          <a:bodyPr/>
          <a:lstStyle/>
          <a:p>
            <a:r>
              <a:rPr lang="en-US" dirty="0" smtClean="0"/>
              <a:t>Rapid pivot of program to P5 priorities and G2 dark matter selection</a:t>
            </a:r>
          </a:p>
          <a:p>
            <a:r>
              <a:rPr lang="en-US" dirty="0" smtClean="0"/>
              <a:t>New strategic plan presented to PAC</a:t>
            </a:r>
          </a:p>
          <a:p>
            <a:pPr lvl="1"/>
            <a:r>
              <a:rPr lang="en-US" dirty="0" smtClean="0"/>
              <a:t>Dark energy: maintain scientific leadership</a:t>
            </a:r>
          </a:p>
          <a:p>
            <a:pPr lvl="1"/>
            <a:r>
              <a:rPr lang="en-US" dirty="0" smtClean="0"/>
              <a:t>Expand scope of dark energy group to CMB</a:t>
            </a:r>
          </a:p>
          <a:p>
            <a:pPr lvl="1"/>
            <a:r>
              <a:rPr lang="en-US" dirty="0" smtClean="0"/>
              <a:t>Dark matter: continue world leading direct detection program</a:t>
            </a:r>
          </a:p>
          <a:p>
            <a:pPr lvl="2"/>
            <a:r>
              <a:rPr lang="en-US" dirty="0" smtClean="0"/>
              <a:t>manage transition from G1 to G2</a:t>
            </a:r>
          </a:p>
          <a:p>
            <a:pPr lvl="1"/>
            <a:r>
              <a:rPr lang="en-US" dirty="0" smtClean="0"/>
              <a:t>Robust detector R&amp;D program</a:t>
            </a:r>
          </a:p>
          <a:p>
            <a:pPr lvl="1"/>
            <a:r>
              <a:rPr lang="en-US" dirty="0" smtClean="0"/>
              <a:t>Grow </a:t>
            </a:r>
            <a:r>
              <a:rPr lang="en-US" dirty="0" err="1" smtClean="0"/>
              <a:t>astro</a:t>
            </a:r>
            <a:r>
              <a:rPr lang="en-US" dirty="0" smtClean="0"/>
              <a:t> theory group</a:t>
            </a:r>
          </a:p>
          <a:p>
            <a:pPr marL="457200" lvl="1" indent="0">
              <a:buNone/>
            </a:pPr>
            <a:endParaRPr lang="en-US" dirty="0"/>
          </a:p>
        </p:txBody>
      </p:sp>
      <p:sp>
        <p:nvSpPr>
          <p:cNvPr id="4" name="Date Placeholder 3"/>
          <p:cNvSpPr>
            <a:spLocks noGrp="1"/>
          </p:cNvSpPr>
          <p:nvPr>
            <p:ph type="dt" sz="half" idx="10"/>
          </p:nvPr>
        </p:nvSpPr>
        <p:spPr/>
        <p:txBody>
          <a:body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p>
            <a:pPr>
              <a:defRPr/>
            </a:pPr>
            <a:fld id="{08D6E8A5-FC8C-A04F-AB2F-DC6E579038CE}" type="slidenum">
              <a:rPr lang="en-US" smtClean="0"/>
              <a:pPr>
                <a:defRPr/>
              </a:pPr>
              <a:t>6</a:t>
            </a:fld>
            <a:endParaRPr lang="en-US" dirty="0"/>
          </a:p>
        </p:txBody>
      </p:sp>
    </p:spTree>
    <p:extLst>
      <p:ext uri="{BB962C8B-B14F-4D97-AF65-F5344CB8AC3E}">
        <p14:creationId xmlns:p14="http://schemas.microsoft.com/office/powerpoint/2010/main" val="3599699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Questions:  Interactions with Community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Leadership and support of collaborations</a:t>
            </a:r>
          </a:p>
          <a:p>
            <a:pPr lvl="1"/>
            <a:r>
              <a:rPr lang="en-US" dirty="0" smtClean="0"/>
              <a:t>Depend on and enable university groups in projects and operations</a:t>
            </a:r>
          </a:p>
          <a:p>
            <a:pPr lvl="1"/>
            <a:r>
              <a:rPr lang="en-US" dirty="0" smtClean="0"/>
              <a:t>Provide opportunities for students in unique hands-on laboratory situations</a:t>
            </a:r>
          </a:p>
          <a:p>
            <a:pPr lvl="1"/>
            <a:r>
              <a:rPr lang="en-US" dirty="0" smtClean="0"/>
              <a:t>Enhance science by hosting workshops</a:t>
            </a:r>
          </a:p>
          <a:p>
            <a:r>
              <a:rPr lang="en-US" dirty="0" smtClean="0"/>
              <a:t>Host cross-cutting symposia</a:t>
            </a:r>
          </a:p>
          <a:p>
            <a:pPr lvl="1"/>
            <a:r>
              <a:rPr lang="en-US" dirty="0" smtClean="0"/>
              <a:t>“Experiments on the Cosmic Frontier”</a:t>
            </a:r>
          </a:p>
          <a:p>
            <a:pPr lvl="1"/>
            <a:r>
              <a:rPr lang="en-US" dirty="0" smtClean="0"/>
              <a:t>“Joint DES-LSST Workshop”</a:t>
            </a:r>
          </a:p>
          <a:p>
            <a:pPr lvl="1"/>
            <a:r>
              <a:rPr lang="en-US" dirty="0" smtClean="0"/>
              <a:t>“Midwest Dark Matter Workshop”</a:t>
            </a:r>
          </a:p>
          <a:p>
            <a:pPr lvl="1"/>
            <a:r>
              <a:rPr lang="en-US" dirty="0" smtClean="0"/>
              <a:t>Co-host and participate in conferences with KICP </a:t>
            </a:r>
          </a:p>
          <a:p>
            <a:r>
              <a:rPr lang="en-US" dirty="0" smtClean="0"/>
              <a:t>Guest and visitors</a:t>
            </a:r>
          </a:p>
          <a:p>
            <a:pPr lvl="1"/>
            <a:r>
              <a:rPr lang="en-US" dirty="0" smtClean="0"/>
              <a:t>Housing support</a:t>
            </a:r>
          </a:p>
          <a:p>
            <a:pPr lvl="1"/>
            <a:r>
              <a:rPr lang="en-US" dirty="0" smtClean="0"/>
              <a:t>Students (summer, high school, college, grad, foreign), postdocs, senior scientists</a:t>
            </a:r>
          </a:p>
          <a:p>
            <a:pPr lvl="1"/>
            <a:r>
              <a:rPr lang="en-US" dirty="0" smtClean="0"/>
              <a:t>URA visiting scholars</a:t>
            </a:r>
          </a:p>
          <a:p>
            <a:pPr marL="457200" lvl="1" indent="0">
              <a:buNone/>
            </a:pPr>
            <a:endParaRPr lang="en-US" dirty="0" smtClean="0"/>
          </a:p>
          <a:p>
            <a:pPr lvl="1"/>
            <a:endParaRPr lang="en-US" dirty="0"/>
          </a:p>
        </p:txBody>
      </p:sp>
      <p:sp>
        <p:nvSpPr>
          <p:cNvPr id="4" name="Date Placeholder 3"/>
          <p:cNvSpPr>
            <a:spLocks noGrp="1"/>
          </p:cNvSpPr>
          <p:nvPr>
            <p:ph type="dt" sz="half" idx="10"/>
          </p:nvPr>
        </p:nvSpPr>
        <p:spPr/>
        <p:txBody>
          <a:bodyPr/>
          <a:lstStyle/>
          <a:p>
            <a:pPr>
              <a:defRPr/>
            </a:pPr>
            <a:fld id="{9717960A-860A-C64E-9008-B7851DBC2F53}" type="datetime1">
              <a:rPr lang="en-US" smtClean="0"/>
              <a:t>2/12/15</a:t>
            </a:fld>
            <a:endParaRPr lang="en-US"/>
          </a:p>
        </p:txBody>
      </p:sp>
      <p:sp>
        <p:nvSpPr>
          <p:cNvPr id="5" name="Footer Placeholder 4"/>
          <p:cNvSpPr>
            <a:spLocks noGrp="1"/>
          </p:cNvSpPr>
          <p:nvPr>
            <p:ph type="ftr" sz="quarter" idx="11"/>
          </p:nvPr>
        </p:nvSpPr>
        <p:spPr/>
        <p:txBody>
          <a:bodyPr/>
          <a:lstStyle/>
          <a:p>
            <a:pPr>
              <a:defRPr/>
            </a:pPr>
            <a:r>
              <a:rPr lang="en-US" smtClean="0"/>
              <a:t>Craig Hogan | Particle Astrophysics Program</a:t>
            </a:r>
            <a:endParaRPr lang="en-US" b="1" dirty="0"/>
          </a:p>
        </p:txBody>
      </p:sp>
      <p:sp>
        <p:nvSpPr>
          <p:cNvPr id="6" name="Slide Number Placeholder 5"/>
          <p:cNvSpPr>
            <a:spLocks noGrp="1"/>
          </p:cNvSpPr>
          <p:nvPr>
            <p:ph type="sldNum" sz="quarter" idx="12"/>
          </p:nvPr>
        </p:nvSpPr>
        <p:spPr/>
        <p:txBody>
          <a:bodyPr/>
          <a:lstStyle/>
          <a:p>
            <a:pPr>
              <a:defRPr/>
            </a:pPr>
            <a:fld id="{08D6E8A5-FC8C-A04F-AB2F-DC6E579038CE}" type="slidenum">
              <a:rPr lang="en-US" smtClean="0"/>
              <a:pPr>
                <a:defRPr/>
              </a:pPr>
              <a:t>7</a:t>
            </a:fld>
            <a:endParaRPr lang="en-US" dirty="0"/>
          </a:p>
        </p:txBody>
      </p:sp>
    </p:spTree>
    <p:extLst>
      <p:ext uri="{BB962C8B-B14F-4D97-AF65-F5344CB8AC3E}">
        <p14:creationId xmlns:p14="http://schemas.microsoft.com/office/powerpoint/2010/main" val="33214478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41749"/>
          </a:xfrm>
        </p:spPr>
        <p:txBody>
          <a:bodyPr>
            <a:normAutofit/>
          </a:bodyPr>
          <a:lstStyle/>
          <a:p>
            <a:r>
              <a:rPr lang="en-US" sz="1800" dirty="0" smtClean="0"/>
              <a:t>Charge question:  Scientific Leadership</a:t>
            </a:r>
            <a:br>
              <a:rPr lang="en-US" sz="1800" dirty="0" smtClean="0"/>
            </a:br>
            <a:r>
              <a:rPr lang="en-US" sz="1800" b="1" i="1" dirty="0" smtClean="0"/>
              <a:t>(highlighting Wilson Fellows, Early Career awardees)</a:t>
            </a:r>
            <a:endParaRPr lang="en-US" sz="1800" b="1" i="1" dirty="0"/>
          </a:p>
        </p:txBody>
      </p:sp>
      <p:graphicFrame>
        <p:nvGraphicFramePr>
          <p:cNvPr id="6" name="Table 5"/>
          <p:cNvGraphicFramePr>
            <a:graphicFrameLocks noGrp="1"/>
          </p:cNvGraphicFramePr>
          <p:nvPr>
            <p:extLst>
              <p:ext uri="{D42A27DB-BD31-4B8C-83A1-F6EECF244321}">
                <p14:modId xmlns:p14="http://schemas.microsoft.com/office/powerpoint/2010/main" val="1708767075"/>
              </p:ext>
            </p:extLst>
          </p:nvPr>
        </p:nvGraphicFramePr>
        <p:xfrm>
          <a:off x="193139" y="770870"/>
          <a:ext cx="8811693" cy="5932990"/>
        </p:xfrm>
        <a:graphic>
          <a:graphicData uri="http://schemas.openxmlformats.org/drawingml/2006/table">
            <a:tbl>
              <a:tblPr firstRow="1" bandRow="1">
                <a:tableStyleId>{073A0DAA-6AF3-43AB-8588-CEC1D06C72B9}</a:tableStyleId>
              </a:tblPr>
              <a:tblGrid>
                <a:gridCol w="1578791"/>
                <a:gridCol w="4901946"/>
                <a:gridCol w="2330956"/>
              </a:tblGrid>
              <a:tr h="584928">
                <a:tc>
                  <a:txBody>
                    <a:bodyPr/>
                    <a:lstStyle/>
                    <a:p>
                      <a:r>
                        <a:rPr lang="en-US" dirty="0" smtClean="0"/>
                        <a:t>Experiment</a:t>
                      </a:r>
                      <a:endParaRPr lang="en-US" dirty="0"/>
                    </a:p>
                  </a:txBody>
                  <a:tcPr/>
                </a:tc>
                <a:tc>
                  <a:txBody>
                    <a:bodyPr/>
                    <a:lstStyle/>
                    <a:p>
                      <a:r>
                        <a:rPr lang="en-US" dirty="0" smtClean="0"/>
                        <a:t>Fermilab roles</a:t>
                      </a:r>
                      <a:endParaRPr lang="en-US" dirty="0"/>
                    </a:p>
                  </a:txBody>
                  <a:tcPr/>
                </a:tc>
                <a:tc>
                  <a:txBody>
                    <a:bodyPr/>
                    <a:lstStyle/>
                    <a:p>
                      <a:r>
                        <a:rPr lang="en-US" dirty="0" smtClean="0"/>
                        <a:t>Fermilab scientists/postdocs (Leader)</a:t>
                      </a:r>
                      <a:endParaRPr lang="en-US" dirty="0"/>
                    </a:p>
                  </a:txBody>
                  <a:tcPr/>
                </a:tc>
              </a:tr>
              <a:tr h="400214">
                <a:tc>
                  <a:txBody>
                    <a:bodyPr/>
                    <a:lstStyle/>
                    <a:p>
                      <a:r>
                        <a:rPr lang="en-US" dirty="0" err="1" smtClean="0"/>
                        <a:t>SuperCDMS</a:t>
                      </a:r>
                      <a:endParaRPr lang="en-US" dirty="0"/>
                    </a:p>
                  </a:txBody>
                  <a:tcPr>
                    <a:solidFill>
                      <a:schemeClr val="accent1">
                        <a:lumMod val="20000"/>
                        <a:lumOff val="80000"/>
                      </a:schemeClr>
                    </a:solidFill>
                  </a:tcPr>
                </a:tc>
                <a:tc>
                  <a:txBody>
                    <a:bodyPr/>
                    <a:lstStyle/>
                    <a:p>
                      <a:r>
                        <a:rPr lang="en-US" dirty="0" smtClean="0"/>
                        <a:t>Project/Operations</a:t>
                      </a:r>
                      <a:r>
                        <a:rPr lang="en-US" baseline="0" dirty="0" smtClean="0"/>
                        <a:t> management, Cryogenics/shielding/electronics, Data analysis/Science</a:t>
                      </a:r>
                      <a:endParaRPr lang="en-US" dirty="0"/>
                    </a:p>
                  </a:txBody>
                  <a:tcPr>
                    <a:solidFill>
                      <a:schemeClr val="accent1">
                        <a:lumMod val="20000"/>
                        <a:lumOff val="80000"/>
                      </a:schemeClr>
                    </a:solidFill>
                  </a:tcPr>
                </a:tc>
                <a:tc>
                  <a:txBody>
                    <a:bodyPr/>
                    <a:lstStyle/>
                    <a:p>
                      <a:r>
                        <a:rPr lang="en-US" dirty="0" smtClean="0"/>
                        <a:t>3/1 (Bauer)</a:t>
                      </a:r>
                      <a:endParaRPr lang="en-US" dirty="0"/>
                    </a:p>
                  </a:txBody>
                  <a:tcPr>
                    <a:solidFill>
                      <a:schemeClr val="accent1">
                        <a:lumMod val="20000"/>
                        <a:lumOff val="80000"/>
                      </a:schemeClr>
                    </a:solidFill>
                  </a:tcPr>
                </a:tc>
              </a:tr>
              <a:tr h="400214">
                <a:tc>
                  <a:txBody>
                    <a:bodyPr/>
                    <a:lstStyle/>
                    <a:p>
                      <a:r>
                        <a:rPr lang="en-US" dirty="0" smtClean="0"/>
                        <a:t>COUPP/PICO</a:t>
                      </a:r>
                      <a:endParaRPr lang="en-US" dirty="0"/>
                    </a:p>
                  </a:txBody>
                  <a:tcPr>
                    <a:solidFill>
                      <a:schemeClr val="accent1">
                        <a:lumMod val="20000"/>
                        <a:lumOff val="80000"/>
                      </a:schemeClr>
                    </a:solidFill>
                  </a:tcPr>
                </a:tc>
                <a:tc>
                  <a:txBody>
                    <a:bodyPr/>
                    <a:lstStyle/>
                    <a:p>
                      <a:r>
                        <a:rPr lang="en-US" dirty="0" smtClean="0"/>
                        <a:t>Project/Operations management,</a:t>
                      </a:r>
                      <a:r>
                        <a:rPr lang="en-US" baseline="0" dirty="0" smtClean="0"/>
                        <a:t> </a:t>
                      </a:r>
                      <a:r>
                        <a:rPr lang="en-US" dirty="0" smtClean="0"/>
                        <a:t>Fabrication</a:t>
                      </a:r>
                    </a:p>
                    <a:p>
                      <a:r>
                        <a:rPr lang="en-US" dirty="0" smtClean="0"/>
                        <a:t>Data</a:t>
                      </a:r>
                      <a:r>
                        <a:rPr lang="en-US" baseline="0" dirty="0" smtClean="0"/>
                        <a:t> Analysis/Science</a:t>
                      </a:r>
                      <a:endParaRPr lang="en-US" dirty="0"/>
                    </a:p>
                  </a:txBody>
                  <a:tcPr>
                    <a:solidFill>
                      <a:schemeClr val="accent1">
                        <a:lumMod val="20000"/>
                        <a:lumOff val="80000"/>
                      </a:schemeClr>
                    </a:solidFill>
                  </a:tcPr>
                </a:tc>
                <a:tc>
                  <a:txBody>
                    <a:bodyPr/>
                    <a:lstStyle/>
                    <a:p>
                      <a:r>
                        <a:rPr lang="en-US" dirty="0" smtClean="0"/>
                        <a:t>3/1 (</a:t>
                      </a:r>
                      <a:r>
                        <a:rPr lang="en-US" b="1" i="1" dirty="0" err="1" smtClean="0"/>
                        <a:t>Sonnenschein</a:t>
                      </a:r>
                      <a:r>
                        <a:rPr lang="en-US" dirty="0" smtClean="0"/>
                        <a:t>)</a:t>
                      </a:r>
                      <a:endParaRPr lang="en-US" dirty="0"/>
                    </a:p>
                  </a:txBody>
                  <a:tcPr>
                    <a:solidFill>
                      <a:schemeClr val="accent1">
                        <a:lumMod val="20000"/>
                        <a:lumOff val="80000"/>
                      </a:schemeClr>
                    </a:solidFill>
                  </a:tcPr>
                </a:tc>
              </a:tr>
              <a:tr h="400214">
                <a:tc>
                  <a:txBody>
                    <a:bodyPr/>
                    <a:lstStyle/>
                    <a:p>
                      <a:r>
                        <a:rPr lang="en-US" dirty="0" err="1" smtClean="0"/>
                        <a:t>Darkside</a:t>
                      </a:r>
                      <a:r>
                        <a:rPr lang="en-US" dirty="0" smtClean="0"/>
                        <a:t> 50</a:t>
                      </a:r>
                      <a:endParaRPr lang="en-US" dirty="0"/>
                    </a:p>
                  </a:txBody>
                  <a:tcPr>
                    <a:solidFill>
                      <a:schemeClr val="accent1">
                        <a:lumMod val="20000"/>
                        <a:lumOff val="80000"/>
                      </a:schemeClr>
                    </a:solidFill>
                  </a:tcPr>
                </a:tc>
                <a:tc>
                  <a:txBody>
                    <a:bodyPr/>
                    <a:lstStyle/>
                    <a:p>
                      <a:r>
                        <a:rPr lang="en-US" dirty="0" err="1" smtClean="0"/>
                        <a:t>LAr</a:t>
                      </a:r>
                      <a:r>
                        <a:rPr lang="en-US" baseline="0" dirty="0" smtClean="0"/>
                        <a:t> expertise, data acquisition</a:t>
                      </a:r>
                      <a:endParaRPr lang="en-US" dirty="0"/>
                    </a:p>
                  </a:txBody>
                  <a:tcPr>
                    <a:solidFill>
                      <a:schemeClr val="accent1">
                        <a:lumMod val="20000"/>
                        <a:lumOff val="80000"/>
                      </a:schemeClr>
                    </a:solidFill>
                  </a:tcPr>
                </a:tc>
                <a:tc>
                  <a:txBody>
                    <a:bodyPr/>
                    <a:lstStyle/>
                    <a:p>
                      <a:r>
                        <a:rPr lang="en-US" dirty="0" smtClean="0"/>
                        <a:t>1/1 (</a:t>
                      </a:r>
                      <a:r>
                        <a:rPr lang="en-US" dirty="0" err="1" smtClean="0"/>
                        <a:t>Pordes</a:t>
                      </a:r>
                      <a:r>
                        <a:rPr lang="en-US" dirty="0" smtClean="0"/>
                        <a:t>)</a:t>
                      </a:r>
                      <a:endParaRPr lang="en-US" dirty="0"/>
                    </a:p>
                  </a:txBody>
                  <a:tcPr>
                    <a:solidFill>
                      <a:schemeClr val="accent1">
                        <a:lumMod val="20000"/>
                        <a:lumOff val="80000"/>
                      </a:schemeClr>
                    </a:solidFill>
                  </a:tcPr>
                </a:tc>
              </a:tr>
              <a:tr h="400214">
                <a:tc>
                  <a:txBody>
                    <a:bodyPr/>
                    <a:lstStyle/>
                    <a:p>
                      <a:r>
                        <a:rPr lang="en-US" dirty="0" smtClean="0"/>
                        <a:t>DAMIC</a:t>
                      </a:r>
                      <a:endParaRPr lang="en-US" dirty="0"/>
                    </a:p>
                  </a:txBody>
                  <a:tcPr>
                    <a:solidFill>
                      <a:schemeClr val="accent1">
                        <a:lumMod val="20000"/>
                        <a:lumOff val="80000"/>
                      </a:schemeClr>
                    </a:solidFill>
                  </a:tcPr>
                </a:tc>
                <a:tc>
                  <a:txBody>
                    <a:bodyPr/>
                    <a:lstStyle/>
                    <a:p>
                      <a:r>
                        <a:rPr lang="en-US" dirty="0" smtClean="0"/>
                        <a:t>CCDs,</a:t>
                      </a:r>
                      <a:r>
                        <a:rPr lang="en-US" baseline="0" dirty="0" smtClean="0"/>
                        <a:t> </a:t>
                      </a:r>
                      <a:r>
                        <a:rPr lang="en-US" baseline="0" dirty="0" smtClean="0"/>
                        <a:t>management</a:t>
                      </a:r>
                      <a:endParaRPr lang="en-US" dirty="0"/>
                    </a:p>
                  </a:txBody>
                  <a:tcPr>
                    <a:solidFill>
                      <a:schemeClr val="accent1">
                        <a:lumMod val="20000"/>
                        <a:lumOff val="80000"/>
                      </a:schemeClr>
                    </a:solidFill>
                  </a:tcPr>
                </a:tc>
                <a:tc>
                  <a:txBody>
                    <a:bodyPr/>
                    <a:lstStyle/>
                    <a:p>
                      <a:r>
                        <a:rPr lang="en-US" dirty="0" smtClean="0"/>
                        <a:t>1/1 (</a:t>
                      </a:r>
                      <a:r>
                        <a:rPr lang="en-US" b="1" i="1" dirty="0" smtClean="0"/>
                        <a:t>Estrada</a:t>
                      </a:r>
                      <a:r>
                        <a:rPr lang="en-US" dirty="0" smtClean="0"/>
                        <a:t>)</a:t>
                      </a:r>
                      <a:endParaRPr lang="en-US" dirty="0"/>
                    </a:p>
                  </a:txBody>
                  <a:tcPr>
                    <a:solidFill>
                      <a:schemeClr val="accent1">
                        <a:lumMod val="20000"/>
                        <a:lumOff val="80000"/>
                      </a:schemeClr>
                    </a:solidFill>
                  </a:tcPr>
                </a:tc>
              </a:tr>
              <a:tr h="400214">
                <a:tc>
                  <a:txBody>
                    <a:bodyPr/>
                    <a:lstStyle/>
                    <a:p>
                      <a:r>
                        <a:rPr lang="en-US" dirty="0" smtClean="0"/>
                        <a:t>LZ</a:t>
                      </a:r>
                      <a:endParaRPr lang="en-US" dirty="0"/>
                    </a:p>
                  </a:txBody>
                  <a:tcPr>
                    <a:solidFill>
                      <a:schemeClr val="accent1">
                        <a:lumMod val="20000"/>
                        <a:lumOff val="80000"/>
                      </a:schemeClr>
                    </a:solidFill>
                  </a:tcPr>
                </a:tc>
                <a:tc>
                  <a:txBody>
                    <a:bodyPr/>
                    <a:lstStyle/>
                    <a:p>
                      <a:r>
                        <a:rPr lang="en-US" dirty="0" smtClean="0"/>
                        <a:t>TPC</a:t>
                      </a:r>
                      <a:r>
                        <a:rPr lang="en-US" baseline="0" dirty="0" smtClean="0"/>
                        <a:t>, process control, science</a:t>
                      </a:r>
                      <a:endParaRPr lang="en-US" dirty="0"/>
                    </a:p>
                  </a:txBody>
                  <a:tcPr>
                    <a:solidFill>
                      <a:schemeClr val="accent1">
                        <a:lumMod val="20000"/>
                        <a:lumOff val="80000"/>
                      </a:schemeClr>
                    </a:solidFill>
                  </a:tcPr>
                </a:tc>
                <a:tc>
                  <a:txBody>
                    <a:bodyPr/>
                    <a:lstStyle/>
                    <a:p>
                      <a:r>
                        <a:rPr lang="en-US" dirty="0" smtClean="0"/>
                        <a:t>1/1 (</a:t>
                      </a:r>
                      <a:r>
                        <a:rPr lang="en-US" b="1" i="1" dirty="0" smtClean="0"/>
                        <a:t>Lippincott,</a:t>
                      </a:r>
                      <a:r>
                        <a:rPr lang="en-US" b="1" i="1" baseline="0" dirty="0" smtClean="0"/>
                        <a:t> </a:t>
                      </a:r>
                      <a:r>
                        <a:rPr lang="en-US" b="1" i="1" dirty="0" smtClean="0"/>
                        <a:t>Dahl</a:t>
                      </a:r>
                      <a:r>
                        <a:rPr lang="en-US" dirty="0" smtClean="0"/>
                        <a:t>)</a:t>
                      </a:r>
                      <a:endParaRPr lang="en-US" dirty="0"/>
                    </a:p>
                  </a:txBody>
                  <a:tcPr>
                    <a:solidFill>
                      <a:schemeClr val="accent1">
                        <a:lumMod val="20000"/>
                        <a:lumOff val="80000"/>
                      </a:schemeClr>
                    </a:solidFill>
                  </a:tcPr>
                </a:tc>
              </a:tr>
              <a:tr h="400214">
                <a:tc>
                  <a:txBody>
                    <a:bodyPr/>
                    <a:lstStyle/>
                    <a:p>
                      <a:r>
                        <a:rPr lang="en-US" dirty="0" smtClean="0"/>
                        <a:t>ADMX</a:t>
                      </a:r>
                      <a:endParaRPr lang="en-US" dirty="0"/>
                    </a:p>
                  </a:txBody>
                  <a:tcPr>
                    <a:solidFill>
                      <a:schemeClr val="accent1">
                        <a:lumMod val="20000"/>
                        <a:lumOff val="80000"/>
                      </a:schemeClr>
                    </a:solidFill>
                  </a:tcPr>
                </a:tc>
                <a:tc>
                  <a:txBody>
                    <a:bodyPr/>
                    <a:lstStyle/>
                    <a:p>
                      <a:r>
                        <a:rPr lang="en-US" dirty="0" smtClean="0"/>
                        <a:t>RF cavity R</a:t>
                      </a:r>
                      <a:r>
                        <a:rPr lang="en-US" dirty="0" smtClean="0"/>
                        <a:t>&amp;</a:t>
                      </a:r>
                      <a:r>
                        <a:rPr lang="en-US" dirty="0" smtClean="0"/>
                        <a:t>D, analysis, science</a:t>
                      </a:r>
                      <a:endParaRPr lang="en-US" dirty="0"/>
                    </a:p>
                  </a:txBody>
                  <a:tcPr>
                    <a:solidFill>
                      <a:schemeClr val="accent1">
                        <a:lumMod val="20000"/>
                        <a:lumOff val="80000"/>
                      </a:schemeClr>
                    </a:solidFill>
                  </a:tcPr>
                </a:tc>
                <a:tc>
                  <a:txBody>
                    <a:bodyPr/>
                    <a:lstStyle/>
                    <a:p>
                      <a:r>
                        <a:rPr lang="en-US" dirty="0" smtClean="0"/>
                        <a:t>1/0 (</a:t>
                      </a:r>
                      <a:r>
                        <a:rPr lang="en-US" b="1" i="1" dirty="0" smtClean="0"/>
                        <a:t>Chou</a:t>
                      </a:r>
                      <a:r>
                        <a:rPr lang="en-US" dirty="0" smtClean="0"/>
                        <a:t>)</a:t>
                      </a:r>
                      <a:endParaRPr lang="en-US" dirty="0"/>
                    </a:p>
                  </a:txBody>
                  <a:tcPr>
                    <a:solidFill>
                      <a:schemeClr val="accent1">
                        <a:lumMod val="20000"/>
                        <a:lumOff val="80000"/>
                      </a:schemeClr>
                    </a:solidFill>
                  </a:tcPr>
                </a:tc>
              </a:tr>
              <a:tr h="400214">
                <a:tc>
                  <a:txBody>
                    <a:bodyPr/>
                    <a:lstStyle/>
                    <a:p>
                      <a:r>
                        <a:rPr lang="en-US" dirty="0" smtClean="0"/>
                        <a:t>DES</a:t>
                      </a:r>
                      <a:endParaRPr lang="en-US" dirty="0"/>
                    </a:p>
                  </a:txBody>
                  <a:tcPr>
                    <a:solidFill>
                      <a:schemeClr val="accent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Project/operations</a:t>
                      </a:r>
                      <a:r>
                        <a:rPr lang="en-US" baseline="0" dirty="0" smtClean="0"/>
                        <a:t> management, DECAM, Calibration/Science</a:t>
                      </a:r>
                      <a:endParaRPr lang="en-US" dirty="0" smtClean="0"/>
                    </a:p>
                  </a:txBody>
                  <a:tcPr>
                    <a:solidFill>
                      <a:schemeClr val="accent2">
                        <a:lumMod val="20000"/>
                        <a:lumOff val="80000"/>
                      </a:schemeClr>
                    </a:solidFill>
                  </a:tcPr>
                </a:tc>
                <a:tc>
                  <a:txBody>
                    <a:bodyPr/>
                    <a:lstStyle/>
                    <a:p>
                      <a:r>
                        <a:rPr lang="en-US" dirty="0" smtClean="0"/>
                        <a:t>13/2 (</a:t>
                      </a:r>
                      <a:r>
                        <a:rPr lang="en-US" dirty="0" err="1" smtClean="0"/>
                        <a:t>Frieman</a:t>
                      </a:r>
                      <a:r>
                        <a:rPr lang="en-US" dirty="0" smtClean="0"/>
                        <a:t>,</a:t>
                      </a:r>
                      <a:r>
                        <a:rPr lang="en-US" baseline="0" dirty="0" smtClean="0"/>
                        <a:t> </a:t>
                      </a:r>
                      <a:r>
                        <a:rPr lang="en-US" baseline="0" dirty="0" err="1" smtClean="0"/>
                        <a:t>Flaugher</a:t>
                      </a:r>
                      <a:r>
                        <a:rPr lang="en-US" baseline="0" dirty="0" smtClean="0"/>
                        <a:t>, Diehl)</a:t>
                      </a:r>
                      <a:endParaRPr lang="en-US" dirty="0"/>
                    </a:p>
                  </a:txBody>
                  <a:tcPr>
                    <a:solidFill>
                      <a:schemeClr val="accent2">
                        <a:lumMod val="20000"/>
                        <a:lumOff val="80000"/>
                      </a:schemeClr>
                    </a:solidFill>
                  </a:tcPr>
                </a:tc>
              </a:tr>
              <a:tr h="400214">
                <a:tc>
                  <a:txBody>
                    <a:bodyPr/>
                    <a:lstStyle/>
                    <a:p>
                      <a:r>
                        <a:rPr lang="en-US" dirty="0" smtClean="0"/>
                        <a:t>DESI</a:t>
                      </a:r>
                      <a:endParaRPr lang="en-US" dirty="0"/>
                    </a:p>
                  </a:txBody>
                  <a:tcPr>
                    <a:solidFill>
                      <a:schemeClr val="accent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CCD</a:t>
                      </a:r>
                      <a:r>
                        <a:rPr lang="en-US" baseline="0" dirty="0" smtClean="0"/>
                        <a:t> packaging, optics, science</a:t>
                      </a:r>
                      <a:endParaRPr lang="en-US" dirty="0" smtClean="0"/>
                    </a:p>
                  </a:txBody>
                  <a:tcPr>
                    <a:solidFill>
                      <a:schemeClr val="accent2">
                        <a:lumMod val="20000"/>
                        <a:lumOff val="80000"/>
                      </a:schemeClr>
                    </a:solidFill>
                  </a:tcPr>
                </a:tc>
                <a:tc>
                  <a:txBody>
                    <a:bodyPr/>
                    <a:lstStyle/>
                    <a:p>
                      <a:r>
                        <a:rPr lang="en-US" dirty="0" smtClean="0"/>
                        <a:t>2/0 (</a:t>
                      </a:r>
                      <a:r>
                        <a:rPr lang="en-US" dirty="0" err="1" smtClean="0"/>
                        <a:t>Flaugher</a:t>
                      </a:r>
                      <a:r>
                        <a:rPr lang="en-US" dirty="0" smtClean="0"/>
                        <a:t>)</a:t>
                      </a:r>
                      <a:endParaRPr lang="en-US" dirty="0"/>
                    </a:p>
                  </a:txBody>
                  <a:tcPr>
                    <a:solidFill>
                      <a:schemeClr val="accent2">
                        <a:lumMod val="20000"/>
                        <a:lumOff val="80000"/>
                      </a:schemeClr>
                    </a:solidFill>
                  </a:tcPr>
                </a:tc>
              </a:tr>
              <a:tr h="400214">
                <a:tc>
                  <a:txBody>
                    <a:bodyPr/>
                    <a:lstStyle/>
                    <a:p>
                      <a:r>
                        <a:rPr lang="en-US" dirty="0" smtClean="0"/>
                        <a:t>LSST</a:t>
                      </a:r>
                      <a:endParaRPr lang="en-US" dirty="0"/>
                    </a:p>
                  </a:txBody>
                  <a:tcPr>
                    <a:solidFill>
                      <a:schemeClr val="accent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Dark Energy</a:t>
                      </a:r>
                      <a:r>
                        <a:rPr lang="en-US" baseline="0" dirty="0" smtClean="0"/>
                        <a:t> Science</a:t>
                      </a:r>
                      <a:endParaRPr lang="en-US" dirty="0" smtClean="0"/>
                    </a:p>
                  </a:txBody>
                  <a:tcPr>
                    <a:solidFill>
                      <a:schemeClr val="accent2">
                        <a:lumMod val="20000"/>
                        <a:lumOff val="80000"/>
                      </a:schemeClr>
                    </a:solidFill>
                  </a:tcPr>
                </a:tc>
                <a:tc>
                  <a:txBody>
                    <a:bodyPr/>
                    <a:lstStyle/>
                    <a:p>
                      <a:r>
                        <a:rPr lang="en-US" dirty="0" smtClean="0"/>
                        <a:t>1/0 (</a:t>
                      </a:r>
                      <a:r>
                        <a:rPr lang="en-US" dirty="0" err="1" smtClean="0"/>
                        <a:t>Dodelson</a:t>
                      </a:r>
                      <a:r>
                        <a:rPr lang="en-US" dirty="0" smtClean="0"/>
                        <a:t>)</a:t>
                      </a:r>
                      <a:endParaRPr lang="en-US" dirty="0"/>
                    </a:p>
                  </a:txBody>
                  <a:tcPr>
                    <a:solidFill>
                      <a:schemeClr val="accent2">
                        <a:lumMod val="20000"/>
                        <a:lumOff val="80000"/>
                      </a:schemeClr>
                    </a:solidFill>
                  </a:tcPr>
                </a:tc>
              </a:tr>
              <a:tr h="215500">
                <a:tc>
                  <a:txBody>
                    <a:bodyPr/>
                    <a:lstStyle/>
                    <a:p>
                      <a:r>
                        <a:rPr lang="en-US" dirty="0" smtClean="0"/>
                        <a:t>SPT/CMB</a:t>
                      </a:r>
                      <a:endParaRPr lang="en-US" dirty="0"/>
                    </a:p>
                  </a:txBody>
                  <a:tcPr>
                    <a:solidFill>
                      <a:schemeClr val="accent3">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Camera assembly</a:t>
                      </a:r>
                      <a:r>
                        <a:rPr lang="en-US" dirty="0" smtClean="0"/>
                        <a:t>, testing, design </a:t>
                      </a:r>
                    </a:p>
                  </a:txBody>
                  <a:tcPr>
                    <a:solidFill>
                      <a:schemeClr val="accent3">
                        <a:lumMod val="20000"/>
                        <a:lumOff val="80000"/>
                      </a:schemeClr>
                    </a:solidFill>
                  </a:tcPr>
                </a:tc>
                <a:tc>
                  <a:txBody>
                    <a:bodyPr/>
                    <a:lstStyle/>
                    <a:p>
                      <a:r>
                        <a:rPr lang="en-US" dirty="0" smtClean="0"/>
                        <a:t>2/1 (</a:t>
                      </a:r>
                      <a:r>
                        <a:rPr lang="en-US" b="1" i="1" dirty="0" smtClean="0"/>
                        <a:t>Benson</a:t>
                      </a:r>
                      <a:r>
                        <a:rPr lang="en-US" dirty="0" smtClean="0"/>
                        <a:t>)</a:t>
                      </a:r>
                      <a:endParaRPr lang="en-US" dirty="0"/>
                    </a:p>
                  </a:txBody>
                  <a:tcPr>
                    <a:solidFill>
                      <a:schemeClr val="accent3">
                        <a:lumMod val="20000"/>
                        <a:lumOff val="80000"/>
                      </a:schemeClr>
                    </a:solidFill>
                  </a:tcPr>
                </a:tc>
              </a:tr>
              <a:tr h="307857">
                <a:tc>
                  <a:txBody>
                    <a:bodyPr/>
                    <a:lstStyle/>
                    <a:p>
                      <a:r>
                        <a:rPr lang="en-US" dirty="0" err="1" smtClean="0"/>
                        <a:t>Holometer</a:t>
                      </a:r>
                      <a:endParaRPr lang="en-US" dirty="0"/>
                    </a:p>
                  </a:txBody>
                  <a:tcPr>
                    <a:solidFill>
                      <a:schemeClr val="bg1">
                        <a:lumMod val="95000"/>
                      </a:schemeClr>
                    </a:solidFill>
                  </a:tcPr>
                </a:tc>
                <a:tc>
                  <a:txBody>
                    <a:bodyPr/>
                    <a:lstStyle/>
                    <a:p>
                      <a:r>
                        <a:rPr lang="en-US" dirty="0" smtClean="0"/>
                        <a:t>Project/operations management, science</a:t>
                      </a:r>
                      <a:endParaRPr lang="en-US" dirty="0"/>
                    </a:p>
                  </a:txBody>
                  <a:tcPr>
                    <a:solidFill>
                      <a:schemeClr val="bg1">
                        <a:lumMod val="95000"/>
                      </a:schemeClr>
                    </a:solidFill>
                  </a:tcPr>
                </a:tc>
                <a:tc>
                  <a:txBody>
                    <a:bodyPr/>
                    <a:lstStyle/>
                    <a:p>
                      <a:r>
                        <a:rPr lang="en-US" dirty="0" smtClean="0"/>
                        <a:t>2/0 (</a:t>
                      </a:r>
                      <a:r>
                        <a:rPr lang="en-US" b="1" i="1" dirty="0" smtClean="0"/>
                        <a:t>Chou</a:t>
                      </a:r>
                      <a:r>
                        <a:rPr lang="en-US" baseline="0" dirty="0" smtClean="0"/>
                        <a:t>)</a:t>
                      </a:r>
                      <a:endParaRPr lang="en-US" dirty="0" smtClean="0"/>
                    </a:p>
                  </a:txBody>
                  <a:tcPr>
                    <a:solidFill>
                      <a:schemeClr val="bg1">
                        <a:lumMod val="95000"/>
                      </a:schemeClr>
                    </a:solidFill>
                  </a:tcPr>
                </a:tc>
              </a:tr>
            </a:tbl>
          </a:graphicData>
        </a:graphic>
      </p:graphicFrame>
    </p:spTree>
    <p:extLst>
      <p:ext uri="{BB962C8B-B14F-4D97-AF65-F5344CB8AC3E}">
        <p14:creationId xmlns:p14="http://schemas.microsoft.com/office/powerpoint/2010/main" val="40046152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dirty="0" smtClean="0">
                <a:latin typeface="Helvetica" charset="0"/>
              </a:rPr>
              <a:t>Charge Question: Scientific Leadership (Theory)</a:t>
            </a:r>
            <a:endParaRPr lang="en-US" dirty="0">
              <a:latin typeface="Helvetica" charset="0"/>
            </a:endParaRPr>
          </a:p>
        </p:txBody>
      </p:sp>
      <p:sp>
        <p:nvSpPr>
          <p:cNvPr id="17410" name="Content Placeholder 2"/>
          <p:cNvSpPr>
            <a:spLocks noGrp="1"/>
          </p:cNvSpPr>
          <p:nvPr>
            <p:ph idx="1"/>
          </p:nvPr>
        </p:nvSpPr>
        <p:spPr bwMode="auto">
          <a:xfrm>
            <a:off x="228600" y="1042988"/>
            <a:ext cx="8672513" cy="52925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anchor="t" anchorCtr="0" compatLnSpc="1">
            <a:prstTxWarp prst="textNoShape">
              <a:avLst/>
            </a:prstTxWarp>
            <a:normAutofit fontScale="92500" lnSpcReduction="20000"/>
          </a:bodyPr>
          <a:lstStyle/>
          <a:p>
            <a:pPr marL="0" indent="0">
              <a:buNone/>
            </a:pPr>
            <a:r>
              <a:rPr lang="en-US" dirty="0" err="1" smtClean="0">
                <a:latin typeface="Helvetica" charset="0"/>
              </a:rPr>
              <a:t>Fermilab’s</a:t>
            </a:r>
            <a:r>
              <a:rPr lang="en-US" dirty="0" smtClean="0">
                <a:latin typeface="Helvetica" charset="0"/>
              </a:rPr>
              <a:t> Theoretical Astrophysics Group</a:t>
            </a:r>
          </a:p>
          <a:p>
            <a:pPr marL="400050" lvl="1" indent="0">
              <a:buNone/>
            </a:pPr>
            <a:r>
              <a:rPr lang="en-US" dirty="0" smtClean="0">
                <a:latin typeface="Helvetica" charset="0"/>
              </a:rPr>
              <a:t>Ties many threads together</a:t>
            </a:r>
          </a:p>
          <a:p>
            <a:pPr marL="400050" lvl="1" indent="0">
              <a:buNone/>
            </a:pPr>
            <a:r>
              <a:rPr lang="en-US" dirty="0" smtClean="0">
                <a:latin typeface="Helvetica" charset="0"/>
              </a:rPr>
              <a:t>Connects to particle theory (and Particle Theory Department)</a:t>
            </a:r>
          </a:p>
          <a:p>
            <a:pPr marL="400050" lvl="1" indent="0">
              <a:buNone/>
            </a:pPr>
            <a:r>
              <a:rPr lang="en-US" dirty="0" smtClean="0">
                <a:latin typeface="Helvetica" charset="0"/>
              </a:rPr>
              <a:t>Works to extract fundamental physics from cosmic data</a:t>
            </a:r>
          </a:p>
          <a:p>
            <a:pPr marL="400050" lvl="1" indent="0">
              <a:buNone/>
            </a:pPr>
            <a:r>
              <a:rPr lang="en-US" dirty="0" smtClean="0">
                <a:latin typeface="Helvetica" charset="0"/>
              </a:rPr>
              <a:t>Brings versatility in modeling, phenomenology, statistics</a:t>
            </a:r>
          </a:p>
          <a:p>
            <a:pPr marL="400050" lvl="1" indent="0">
              <a:buNone/>
            </a:pPr>
            <a:r>
              <a:rPr lang="en-US" dirty="0" smtClean="0">
                <a:latin typeface="Helvetica" charset="0"/>
              </a:rPr>
              <a:t>Simulation, model building, projection, analysis, tool development</a:t>
            </a:r>
          </a:p>
          <a:p>
            <a:pPr marL="400050" lvl="1" indent="0">
              <a:buNone/>
            </a:pPr>
            <a:r>
              <a:rPr lang="en-US" dirty="0" smtClean="0">
                <a:latin typeface="Helvetica" charset="0"/>
              </a:rPr>
              <a:t>Gravity, particle phenomenology, complex astrophysical systems</a:t>
            </a:r>
          </a:p>
          <a:p>
            <a:pPr marL="0" indent="0">
              <a:buNone/>
            </a:pPr>
            <a:endParaRPr lang="en-US" dirty="0">
              <a:latin typeface="Helvetica" charset="0"/>
            </a:endParaRPr>
          </a:p>
          <a:p>
            <a:pPr marL="0" indent="0">
              <a:buNone/>
            </a:pPr>
            <a:r>
              <a:rPr lang="en-US" dirty="0" smtClean="0">
                <a:latin typeface="Helvetica" charset="0"/>
              </a:rPr>
              <a:t>Shapes and leads the experimental program</a:t>
            </a:r>
          </a:p>
          <a:p>
            <a:pPr marL="400050" lvl="1" indent="0">
              <a:buNone/>
            </a:pPr>
            <a:r>
              <a:rPr lang="en-US" dirty="0" smtClean="0">
                <a:latin typeface="Helvetica" charset="0"/>
              </a:rPr>
              <a:t>Leadership in </a:t>
            </a:r>
            <a:r>
              <a:rPr lang="en-US" dirty="0" err="1" smtClean="0">
                <a:latin typeface="Helvetica" charset="0"/>
              </a:rPr>
              <a:t>Fermilab</a:t>
            </a:r>
            <a:r>
              <a:rPr lang="en-US" dirty="0" smtClean="0">
                <a:latin typeface="Helvetica" charset="0"/>
              </a:rPr>
              <a:t> and national program for  &gt;30 years</a:t>
            </a:r>
          </a:p>
          <a:p>
            <a:pPr marL="400050" lvl="1" indent="0">
              <a:buNone/>
            </a:pPr>
            <a:r>
              <a:rPr lang="en-US" dirty="0" smtClean="0">
                <a:latin typeface="Helvetica" charset="0"/>
              </a:rPr>
              <a:t>Many experiments conceived in the theory group (</a:t>
            </a:r>
            <a:r>
              <a:rPr lang="en-US" dirty="0" err="1" smtClean="0">
                <a:latin typeface="Helvetica" charset="0"/>
              </a:rPr>
              <a:t>eg</a:t>
            </a:r>
            <a:r>
              <a:rPr lang="en-US" dirty="0" smtClean="0">
                <a:latin typeface="Helvetica" charset="0"/>
              </a:rPr>
              <a:t>, B modes)</a:t>
            </a:r>
          </a:p>
          <a:p>
            <a:pPr marL="400050" lvl="1" indent="0">
              <a:buNone/>
            </a:pPr>
            <a:r>
              <a:rPr lang="en-US" dirty="0" smtClean="0">
                <a:latin typeface="Helvetica" charset="0"/>
              </a:rPr>
              <a:t>Hands-on involvement includes important leadership positions in experimental collaborations</a:t>
            </a:r>
          </a:p>
          <a:p>
            <a:pPr marL="0" indent="0">
              <a:buNone/>
            </a:pPr>
            <a:endParaRPr lang="en-US" dirty="0">
              <a:latin typeface="Helvetica" charset="0"/>
            </a:endParaRPr>
          </a:p>
          <a:p>
            <a:pPr marL="0" indent="0">
              <a:buNone/>
            </a:pPr>
            <a:r>
              <a:rPr lang="en-US" dirty="0" smtClean="0">
                <a:latin typeface="Helvetica" charset="0"/>
              </a:rPr>
              <a:t>High praise for </a:t>
            </a:r>
            <a:r>
              <a:rPr lang="en-US" dirty="0" err="1" smtClean="0">
                <a:latin typeface="Helvetica" charset="0"/>
              </a:rPr>
              <a:t>Fermilab</a:t>
            </a:r>
            <a:r>
              <a:rPr lang="en-US" dirty="0" smtClean="0">
                <a:latin typeface="Helvetica" charset="0"/>
              </a:rPr>
              <a:t> group in 2014 3-year program review</a:t>
            </a:r>
          </a:p>
          <a:p>
            <a:pPr marL="400050" lvl="1" indent="0">
              <a:buNone/>
            </a:pPr>
            <a:r>
              <a:rPr lang="en-US" dirty="0" smtClean="0">
                <a:latin typeface="Helvetica" charset="0"/>
              </a:rPr>
              <a:t>Clear endorsement for strong support</a:t>
            </a:r>
            <a:endParaRPr lang="en-US" dirty="0">
              <a:latin typeface="Helvetica" charset="0"/>
            </a:endParaRP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5439592-FEC3-9C4F-852E-FDEA5C597A67}" type="datetime1">
              <a:rPr lang="en-US" sz="900" smtClean="0">
                <a:solidFill>
                  <a:srgbClr val="004C97"/>
                </a:solidFill>
                <a:latin typeface="Helvetica" charset="0"/>
              </a:rPr>
              <a:t>2/12/15</a:t>
            </a:fld>
            <a:endParaRPr lang="en-US" sz="900">
              <a:solidFill>
                <a:srgbClr val="004C97"/>
              </a:solidFill>
              <a:latin typeface="Helvetica" charset="0"/>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Craig Hogan | Particle Astrophysics Program</a:t>
            </a:r>
            <a:endParaRPr lang="en-US" sz="900" b="1">
              <a:solidFill>
                <a:srgbClr val="004C97"/>
              </a:solidFill>
              <a:latin typeface="Helvetica" charset="0"/>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67A70AC-79BF-2445-A80A-57E9286C9EE6}" type="slidenum">
              <a:rPr lang="en-US" sz="900">
                <a:solidFill>
                  <a:srgbClr val="004C97"/>
                </a:solidFill>
                <a:latin typeface="Helvetica" charset="0"/>
              </a:rPr>
              <a:pPr eaLnBrk="1" hangingPunct="1"/>
              <a:t>9</a:t>
            </a:fld>
            <a:endParaRPr lang="en-US" sz="900">
              <a:solidFill>
                <a:srgbClr val="004C97"/>
              </a:solidFill>
              <a:latin typeface="Helvetica" charset="0"/>
            </a:endParaRPr>
          </a:p>
        </p:txBody>
      </p:sp>
    </p:spTree>
    <p:extLst>
      <p:ext uri="{BB962C8B-B14F-4D97-AF65-F5344CB8AC3E}">
        <p14:creationId xmlns:p14="http://schemas.microsoft.com/office/powerpoint/2010/main" val="25859002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FNAL_TemplateMac_060514.potx</Template>
  <TotalTime>12490</TotalTime>
  <Words>2086</Words>
  <Application>Microsoft Macintosh PowerPoint</Application>
  <PresentationFormat>On-screen Show (4:3)</PresentationFormat>
  <Paragraphs>349</Paragraphs>
  <Slides>24</Slides>
  <Notes>0</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FNAL_TemplateMac_060514</vt:lpstr>
      <vt:lpstr>Fermilab: Footer Only</vt:lpstr>
      <vt:lpstr>3_Office Theme</vt:lpstr>
      <vt:lpstr>Recap of the Cosmic Program</vt:lpstr>
      <vt:lpstr>Particle Astrophysics at Fermilab</vt:lpstr>
      <vt:lpstr>Charge question: Scientific and Technical Accomplishments</vt:lpstr>
      <vt:lpstr>Charge question: alignment with P5</vt:lpstr>
      <vt:lpstr>Charge question: Facilities, Operations</vt:lpstr>
      <vt:lpstr>Charge question: Strategic planning and management</vt:lpstr>
      <vt:lpstr>Charge Questions:  Interactions with Community</vt:lpstr>
      <vt:lpstr>Charge question:  Scientific Leadership (highlighting Wilson Fellows, Early Career awardees)</vt:lpstr>
      <vt:lpstr>Charge Question: Scientific Leadership (Theory)</vt:lpstr>
      <vt:lpstr>A request from the reviewers</vt:lpstr>
      <vt:lpstr>Fermilab Dark Matter Experiments</vt:lpstr>
      <vt:lpstr>Fermilab Roles in Dark Matter Experiments (highlighting Wilson Fellows, Early Career awardees)</vt:lpstr>
      <vt:lpstr>Specific Fermilab Contributions</vt:lpstr>
      <vt:lpstr>Specific Fermilab Contributions (continued)</vt:lpstr>
      <vt:lpstr>Likely Evolution of Fermilab Dark Matter program</vt:lpstr>
      <vt:lpstr>Some things we heard during the sessions</vt:lpstr>
      <vt:lpstr>Response</vt:lpstr>
      <vt:lpstr>Some things we heard during the sessions</vt:lpstr>
      <vt:lpstr>CMB experiments </vt:lpstr>
      <vt:lpstr>Fermilab Roles in CMB experiments</vt:lpstr>
      <vt:lpstr>PowerPoint Presentation</vt:lpstr>
      <vt:lpstr>PowerPoint Presentation</vt:lpstr>
      <vt:lpstr>PowerPoint Presentation</vt:lpstr>
      <vt:lpstr>Summary of long term plan and vision</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Craig Hogan</cp:lastModifiedBy>
  <cp:revision>312</cp:revision>
  <cp:lastPrinted>2014-01-20T19:40:21Z</cp:lastPrinted>
  <dcterms:created xsi:type="dcterms:W3CDTF">2014-01-03T20:18:13Z</dcterms:created>
  <dcterms:modified xsi:type="dcterms:W3CDTF">2015-02-12T20:32:01Z</dcterms:modified>
</cp:coreProperties>
</file>