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34"/>
  </p:notesMasterIdLst>
  <p:handoutMasterIdLst>
    <p:handoutMasterId r:id="rId35"/>
  </p:handoutMasterIdLst>
  <p:sldIdLst>
    <p:sldId id="265" r:id="rId3"/>
    <p:sldId id="270" r:id="rId4"/>
    <p:sldId id="271" r:id="rId5"/>
    <p:sldId id="272" r:id="rId6"/>
    <p:sldId id="274" r:id="rId7"/>
    <p:sldId id="275" r:id="rId8"/>
    <p:sldId id="276" r:id="rId9"/>
    <p:sldId id="277" r:id="rId10"/>
    <p:sldId id="303" r:id="rId11"/>
    <p:sldId id="302" r:id="rId12"/>
    <p:sldId id="278" r:id="rId13"/>
    <p:sldId id="279" r:id="rId14"/>
    <p:sldId id="281" r:id="rId15"/>
    <p:sldId id="280" r:id="rId16"/>
    <p:sldId id="282" r:id="rId17"/>
    <p:sldId id="283" r:id="rId18"/>
    <p:sldId id="285" r:id="rId19"/>
    <p:sldId id="286" r:id="rId20"/>
    <p:sldId id="287" r:id="rId21"/>
    <p:sldId id="288" r:id="rId22"/>
    <p:sldId id="289" r:id="rId23"/>
    <p:sldId id="290" r:id="rId24"/>
    <p:sldId id="291" r:id="rId25"/>
    <p:sldId id="292" r:id="rId26"/>
    <p:sldId id="293" r:id="rId27"/>
    <p:sldId id="294" r:id="rId28"/>
    <p:sldId id="301" r:id="rId29"/>
    <p:sldId id="299" r:id="rId30"/>
    <p:sldId id="300" r:id="rId31"/>
    <p:sldId id="297" r:id="rId32"/>
    <p:sldId id="298" r:id="rId3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2" autoAdjust="0"/>
    <p:restoredTop sz="94590" autoAdjust="0"/>
  </p:normalViewPr>
  <p:slideViewPr>
    <p:cSldViewPr snapToGrid="0" snapToObjects="1">
      <p:cViewPr varScale="1">
        <p:scale>
          <a:sx n="77" d="100"/>
          <a:sy n="77" d="100"/>
        </p:scale>
        <p:origin x="-102" y="-114"/>
      </p:cViewPr>
      <p:guideLst>
        <p:guide orient="horz" pos="2160"/>
        <p:guide pos="2880"/>
      </p:guideLst>
    </p:cSldViewPr>
  </p:slideViewPr>
  <p:outlineViewPr>
    <p:cViewPr>
      <p:scale>
        <a:sx n="33" d="100"/>
        <a:sy n="33" d="100"/>
      </p:scale>
      <p:origin x="108" y="31218"/>
    </p:cViewPr>
  </p:outlin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0B532D72-BFBB-5148-A768-F0B2925BEC21}" type="datetimeFigureOut">
              <a:rPr lang="en-US"/>
              <a:pPr>
                <a:defRPr/>
              </a:pPr>
              <a:t>2/9/2015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C65CC9AB-18E4-AD43-93BA-B625E12A634E}" type="slidenum">
              <a:rPr lang="en-US"/>
              <a:pPr>
                <a:defRPr/>
              </a:pPr>
              <a:t>‹#›</a:t>
            </a:fld>
            <a:endParaRPr lang="en-US" dirty="0"/>
          </a:p>
        </p:txBody>
      </p:sp>
    </p:spTree>
    <p:extLst>
      <p:ext uri="{BB962C8B-B14F-4D97-AF65-F5344CB8AC3E}">
        <p14:creationId xmlns="" xmlns:p14="http://schemas.microsoft.com/office/powerpoint/2010/main" val="26513790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317CFE2D-3617-4A40-AB27-1493B9C813CB}" type="datetimeFigureOut">
              <a:rPr lang="en-US"/>
              <a:pPr>
                <a:defRPr/>
              </a:pPr>
              <a:t>2/9/2015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9B5EA4DB-242E-5747-80B4-1417B581D214}" type="slidenum">
              <a:rPr lang="en-US"/>
              <a:pPr>
                <a:defRPr/>
              </a:pPr>
              <a:t>‹#›</a:t>
            </a:fld>
            <a:endParaRPr lang="en-US" dirty="0"/>
          </a:p>
        </p:txBody>
      </p:sp>
    </p:spTree>
    <p:extLst>
      <p:ext uri="{BB962C8B-B14F-4D97-AF65-F5344CB8AC3E}">
        <p14:creationId xmlns="" xmlns:p14="http://schemas.microsoft.com/office/powerpoint/2010/main" val="358931445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Test</a:t>
            </a:r>
          </a:p>
        </p:txBody>
      </p:sp>
      <p:sp>
        <p:nvSpPr>
          <p:cNvPr id="7" name="Rectangle 7"/>
          <p:cNvSpPr>
            <a:spLocks noGrp="1" noChangeArrowheads="1"/>
          </p:cNvSpPr>
          <p:nvPr>
            <p:ph type="sldNum" sz="quarter" idx="5"/>
          </p:nvPr>
        </p:nvSpPr>
        <p:spPr>
          <a:ln/>
        </p:spPr>
        <p:txBody>
          <a:bodyPr/>
          <a:lstStyle/>
          <a:p>
            <a:fld id="{E88A62E0-2C17-4D58-B35D-B303BFBD16E3}" type="slidenum">
              <a:rPr lang="en-US"/>
              <a:pPr/>
              <a:t>2</a:t>
            </a:fld>
            <a:endParaRPr lang="en-US" dirty="0"/>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F9B3A03-EC2E-4394-8650-8CB04FC79D53}" type="slidenum">
              <a:rPr lang="en-US" altLang="en-US">
                <a:solidFill>
                  <a:prstClr val="black"/>
                </a:solidFill>
              </a:rPr>
              <a:pPr eaLnBrk="1" hangingPunct="1"/>
              <a:t>15</a:t>
            </a:fld>
            <a:endParaRPr lang="en-US" altLang="en-US" dirty="0">
              <a:solidFill>
                <a:prstClr val="black"/>
              </a:solidFill>
            </a:endParaRPr>
          </a:p>
        </p:txBody>
      </p:sp>
      <p:sp>
        <p:nvSpPr>
          <p:cNvPr id="7171" name="Slide Image Placeholder 1"/>
          <p:cNvSpPr>
            <a:spLocks noGrp="1" noRot="1" noChangeAspect="1" noTextEdit="1"/>
          </p:cNvSpPr>
          <p:nvPr>
            <p:ph type="sldImg"/>
          </p:nvPr>
        </p:nvSpPr>
        <p:spPr>
          <a:xfrm>
            <a:off x="1130300" y="703263"/>
            <a:ext cx="4594225" cy="3446462"/>
          </a:xfrm>
          <a:ln/>
        </p:spPr>
      </p:sp>
      <p:sp>
        <p:nvSpPr>
          <p:cNvPr id="7172" name="Notes Placeholder 2"/>
          <p:cNvSpPr>
            <a:spLocks noGrp="1"/>
          </p:cNvSpPr>
          <p:nvPr>
            <p:ph type="body" idx="1"/>
          </p:nvPr>
        </p:nvSpPr>
        <p:spPr>
          <a:xfrm>
            <a:off x="914400" y="4360863"/>
            <a:ext cx="5029200" cy="4079875"/>
          </a:xfrm>
          <a:noFill/>
        </p:spPr>
        <p:txBody>
          <a:bodyPr lIns="87274" tIns="43637" rIns="87274" bIns="43637"/>
          <a:lstStyle/>
          <a:p>
            <a:pPr eaLnBrk="1" hangingPunct="1"/>
            <a:endParaRPr lang="en-US" altLang="en-US" dirty="0" smtClean="0">
              <a:latin typeface="Arial" pitchFamily="34" charset="0"/>
            </a:endParaRPr>
          </a:p>
        </p:txBody>
      </p:sp>
      <p:sp>
        <p:nvSpPr>
          <p:cNvPr id="7173" name="Slide Number Placeholder 3"/>
          <p:cNvSpPr txBox="1">
            <a:spLocks noGrp="1"/>
          </p:cNvSpPr>
          <p:nvPr/>
        </p:nvSpPr>
        <p:spPr bwMode="auto">
          <a:xfrm>
            <a:off x="3886200" y="8651875"/>
            <a:ext cx="2971800" cy="49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7274" tIns="43637" rIns="87274" bIns="43637" anchor="b"/>
          <a:lstStyle>
            <a:lvl1pPr defTabSz="873125" eaLnBrk="0" hangingPunct="0">
              <a:defRPr>
                <a:solidFill>
                  <a:schemeClr val="tx1"/>
                </a:solidFill>
                <a:latin typeface="Arial" pitchFamily="34" charset="0"/>
              </a:defRPr>
            </a:lvl1pPr>
            <a:lvl2pPr marL="742950" indent="-285750" defTabSz="873125" eaLnBrk="0" hangingPunct="0">
              <a:defRPr>
                <a:solidFill>
                  <a:schemeClr val="tx1"/>
                </a:solidFill>
                <a:latin typeface="Arial" pitchFamily="34" charset="0"/>
              </a:defRPr>
            </a:lvl2pPr>
            <a:lvl3pPr marL="1143000" indent="-228600" defTabSz="873125" eaLnBrk="0" hangingPunct="0">
              <a:defRPr>
                <a:solidFill>
                  <a:schemeClr val="tx1"/>
                </a:solidFill>
                <a:latin typeface="Arial" pitchFamily="34" charset="0"/>
              </a:defRPr>
            </a:lvl3pPr>
            <a:lvl4pPr marL="1600200" indent="-228600" defTabSz="873125" eaLnBrk="0" hangingPunct="0">
              <a:defRPr>
                <a:solidFill>
                  <a:schemeClr val="tx1"/>
                </a:solidFill>
                <a:latin typeface="Arial" pitchFamily="34" charset="0"/>
              </a:defRPr>
            </a:lvl4pPr>
            <a:lvl5pPr marL="2057400" indent="-228600" defTabSz="873125" eaLnBrk="0" hangingPunct="0">
              <a:defRPr>
                <a:solidFill>
                  <a:schemeClr val="tx1"/>
                </a:solidFill>
                <a:latin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17595E12-622F-4FD6-BD85-5BA6E6068292}" type="slidenum">
              <a:rPr lang="en-US" altLang="en-US" sz="1100" smtClean="0">
                <a:solidFill>
                  <a:prstClr val="black"/>
                </a:solidFill>
                <a:latin typeface="Times New Roman" pitchFamily="18" charset="0"/>
              </a:rPr>
              <a:pPr algn="r" fontAlgn="base">
                <a:spcBef>
                  <a:spcPct val="0"/>
                </a:spcBef>
                <a:spcAft>
                  <a:spcPct val="0"/>
                </a:spcAft>
              </a:pPr>
              <a:t>15</a:t>
            </a:fld>
            <a:endParaRPr lang="en-US" altLang="en-US" sz="1100" dirty="0" smtClean="0">
              <a:solidFill>
                <a:prstClr val="black"/>
              </a:solidFill>
              <a:latin typeface="Times New Roman" pitchFamily="18" charset="0"/>
            </a:endParaRPr>
          </a:p>
        </p:txBody>
      </p:sp>
    </p:spTree>
    <p:extLst>
      <p:ext uri="{BB962C8B-B14F-4D97-AF65-F5344CB8AC3E}">
        <p14:creationId xmlns="" xmlns:p14="http://schemas.microsoft.com/office/powerpoint/2010/main" val="1583463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 xmlns:p14="http://schemas.microsoft.com/office/powerpoint/2010/main" val="218293876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smtClean="0"/>
              <a:t>Ramberg - Institutional Review 2015</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3A5605BD-CD1C-FA49-A3F3-A78790ADD4B1}" type="slidenum">
              <a:rPr lang="en-US"/>
              <a:pPr>
                <a:defRPr/>
              </a:pPr>
              <a:t>‹#›</a:t>
            </a:fld>
            <a:endParaRPr lang="en-US" dirty="0"/>
          </a:p>
        </p:txBody>
      </p:sp>
    </p:spTree>
    <p:extLst>
      <p:ext uri="{BB962C8B-B14F-4D97-AF65-F5344CB8AC3E}">
        <p14:creationId xmlns="" xmlns:p14="http://schemas.microsoft.com/office/powerpoint/2010/main" val="216354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smtClean="0"/>
              <a:t>Ramberg - Institutional Review 2015</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109A3EBC-D926-5C4E-A284-761469E5ED79}" type="slidenum">
              <a:rPr lang="en-US"/>
              <a:pPr>
                <a:defRPr/>
              </a:pPr>
              <a:t>‹#›</a:t>
            </a:fld>
            <a:endParaRPr lang="en-US" dirty="0"/>
          </a:p>
        </p:txBody>
      </p:sp>
    </p:spTree>
    <p:extLst>
      <p:ext uri="{BB962C8B-B14F-4D97-AF65-F5344CB8AC3E}">
        <p14:creationId xmlns="" xmlns:p14="http://schemas.microsoft.com/office/powerpoint/2010/main" val="4214036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smtClean="0"/>
              <a:t>Ramberg - Institutional Review 2015</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852EF04A-C098-6941-A6F2-C2CAB79D42D2}" type="slidenum">
              <a:rPr lang="en-US"/>
              <a:pPr>
                <a:defRPr/>
              </a:pPr>
              <a:t>‹#›</a:t>
            </a:fld>
            <a:endParaRPr lang="en-US" dirty="0"/>
          </a:p>
        </p:txBody>
      </p:sp>
    </p:spTree>
    <p:extLst>
      <p:ext uri="{BB962C8B-B14F-4D97-AF65-F5344CB8AC3E}">
        <p14:creationId xmlns="" xmlns:p14="http://schemas.microsoft.com/office/powerpoint/2010/main" val="2372656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smtClean="0"/>
              <a:t>Ramberg - Institutional Review 2015</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A9F1F2FE-87CC-F94C-A79D-928A03AD4FC2}" type="slidenum">
              <a:rPr lang="en-US"/>
              <a:pPr>
                <a:defRPr/>
              </a:pPr>
              <a:t>‹#›</a:t>
            </a:fld>
            <a:endParaRPr lang="en-US" dirty="0"/>
          </a:p>
        </p:txBody>
      </p:sp>
    </p:spTree>
    <p:extLst>
      <p:ext uri="{BB962C8B-B14F-4D97-AF65-F5344CB8AC3E}">
        <p14:creationId xmlns="" xmlns:p14="http://schemas.microsoft.com/office/powerpoint/2010/main" val="404278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4C97"/>
                </a:solidFill>
              </a:defRPr>
            </a:lvl1pPr>
          </a:lstStyle>
          <a:p>
            <a:pPr>
              <a:defRPr/>
            </a:pPr>
            <a:endParaRPr lang="en-US" dirty="0"/>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smtClean="0"/>
              <a:t>Ramberg - Institutional Review 2015</a:t>
            </a: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480F114D-3283-1A4A-9ABE-84DD527E7AC1}" type="slidenum">
              <a:rPr lang="en-US"/>
              <a:pPr>
                <a:defRPr/>
              </a:pPr>
              <a:t>‹#›</a:t>
            </a:fld>
            <a:endParaRPr lang="en-US" dirty="0"/>
          </a:p>
        </p:txBody>
      </p:sp>
    </p:spTree>
    <p:extLst>
      <p:ext uri="{BB962C8B-B14F-4D97-AF65-F5344CB8AC3E}">
        <p14:creationId xmlns="" xmlns:p14="http://schemas.microsoft.com/office/powerpoint/2010/main" val="265834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endParaRPr lang="en-US"/>
          </a:p>
        </p:txBody>
      </p:sp>
      <p:sp>
        <p:nvSpPr>
          <p:cNvPr id="8" name="Footer Placeholder 4"/>
          <p:cNvSpPr>
            <a:spLocks noGrp="1"/>
          </p:cNvSpPr>
          <p:nvPr>
            <p:ph type="ftr" sz="quarter" idx="20"/>
          </p:nvPr>
        </p:nvSpPr>
        <p:spPr/>
        <p:txBody>
          <a:bodyPr/>
          <a:lstStyle>
            <a:lvl1pPr>
              <a:defRPr/>
            </a:lvl1pPr>
          </a:lstStyle>
          <a:p>
            <a:pPr>
              <a:defRPr/>
            </a:pPr>
            <a:r>
              <a:rPr lang="en-US" smtClean="0"/>
              <a:t>Ramberg - Institutional Review 2015</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7F90B719-DCD1-884E-AE97-AEEBCCD465E7}" type="slidenum">
              <a:rPr lang="en-US"/>
              <a:pPr>
                <a:defRPr/>
              </a:pPr>
              <a:t>‹#›</a:t>
            </a:fld>
            <a:endParaRPr lang="en-US" dirty="0"/>
          </a:p>
        </p:txBody>
      </p:sp>
    </p:spTree>
    <p:extLst>
      <p:ext uri="{BB962C8B-B14F-4D97-AF65-F5344CB8AC3E}">
        <p14:creationId xmlns="" xmlns:p14="http://schemas.microsoft.com/office/powerpoint/2010/main" val="3213276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Ramberg - Institutional Review 2015</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B7403417-91E3-2C46-A974-1CAC75C2CA44}" type="slidenum">
              <a:rPr lang="en-US"/>
              <a:pPr>
                <a:defRPr/>
              </a:pPr>
              <a:t>‹#›</a:t>
            </a:fld>
            <a:endParaRPr lang="en-US" dirty="0"/>
          </a:p>
        </p:txBody>
      </p:sp>
    </p:spTree>
    <p:extLst>
      <p:ext uri="{BB962C8B-B14F-4D97-AF65-F5344CB8AC3E}">
        <p14:creationId xmlns="" xmlns:p14="http://schemas.microsoft.com/office/powerpoint/2010/main" val="257242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Ramberg - Institutional Review 2015</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E4513260-975E-624F-91EE-6FF1BC89A78D}" type="slidenum">
              <a:rPr lang="en-US"/>
              <a:pPr>
                <a:defRPr/>
              </a:pPr>
              <a:t>‹#›</a:t>
            </a:fld>
            <a:endParaRPr lang="en-US" dirty="0"/>
          </a:p>
        </p:txBody>
      </p:sp>
    </p:spTree>
    <p:extLst>
      <p:ext uri="{BB962C8B-B14F-4D97-AF65-F5344CB8AC3E}">
        <p14:creationId xmlns="" xmlns:p14="http://schemas.microsoft.com/office/powerpoint/2010/main" val="3667904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219200" y="6172200"/>
            <a:ext cx="6248400" cy="457200"/>
          </a:xfrm>
          <a:prstGeom prst="rect">
            <a:avLst/>
          </a:prstGeom>
        </p:spPr>
        <p:txBody>
          <a:bodyPr/>
          <a:lstStyle>
            <a:lvl1pPr>
              <a:defRPr/>
            </a:lvl1pPr>
          </a:lstStyle>
          <a:p>
            <a:pPr>
              <a:defRPr/>
            </a:pPr>
            <a:r>
              <a:rPr lang="en-US" smtClean="0"/>
              <a:t>Ramberg - Institutional Review 2015</a:t>
            </a:r>
            <a:endParaRPr lang="en-US"/>
          </a:p>
        </p:txBody>
      </p:sp>
      <p:sp>
        <p:nvSpPr>
          <p:cNvPr id="3" name="Slide Number Placeholder 2"/>
          <p:cNvSpPr>
            <a:spLocks noGrp="1"/>
          </p:cNvSpPr>
          <p:nvPr>
            <p:ph type="sldNum" sz="quarter" idx="11"/>
          </p:nvPr>
        </p:nvSpPr>
        <p:spPr/>
        <p:txBody>
          <a:bodyPr/>
          <a:lstStyle>
            <a:lvl1pPr>
              <a:defRPr b="0"/>
            </a:lvl1pPr>
          </a:lstStyle>
          <a:p>
            <a:fld id="{1FA2C29A-C465-A449-969E-BB93BDC24159}" type="slidenum">
              <a:rPr lang="en-US"/>
              <a:pPr/>
              <a:t>‹#›</a:t>
            </a:fld>
            <a:endParaRPr lang="en-US"/>
          </a:p>
          <a:p>
            <a:endParaRPr lang="en-US"/>
          </a:p>
        </p:txBody>
      </p:sp>
    </p:spTree>
    <p:extLst>
      <p:ext uri="{BB962C8B-B14F-4D97-AF65-F5344CB8AC3E}">
        <p14:creationId xmlns="" xmlns:p14="http://schemas.microsoft.com/office/powerpoint/2010/main" val="286087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762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0"/>
            <a:ext cx="3886200" cy="4267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86200" cy="4267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854241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6858000" cy="1143000"/>
          </a:xfrm>
          <a:prstGeom prst="rect">
            <a:avLst/>
          </a:prstGeom>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1219200" y="6172200"/>
            <a:ext cx="6248400" cy="457200"/>
          </a:xfrm>
          <a:prstGeom prst="rect">
            <a:avLst/>
          </a:prstGeom>
        </p:spPr>
        <p:txBody>
          <a:bodyPr/>
          <a:lstStyle>
            <a:lvl1pPr>
              <a:defRPr/>
            </a:lvl1pPr>
          </a:lstStyle>
          <a:p>
            <a:pPr>
              <a:defRPr/>
            </a:pPr>
            <a:r>
              <a:rPr lang="en-US" smtClean="0"/>
              <a:t>Ramberg - Institutional Review 2015</a:t>
            </a:r>
            <a:endParaRPr lang="en-US"/>
          </a:p>
        </p:txBody>
      </p:sp>
      <p:sp>
        <p:nvSpPr>
          <p:cNvPr id="4" name="Slide Number Placeholder 3"/>
          <p:cNvSpPr>
            <a:spLocks noGrp="1"/>
          </p:cNvSpPr>
          <p:nvPr>
            <p:ph type="sldNum" sz="quarter" idx="11"/>
          </p:nvPr>
        </p:nvSpPr>
        <p:spPr/>
        <p:txBody>
          <a:bodyPr/>
          <a:lstStyle>
            <a:lvl1pPr>
              <a:defRPr b="0"/>
            </a:lvl1pPr>
          </a:lstStyle>
          <a:p>
            <a:fld id="{026FAA0E-EE57-3945-A3AC-4469626D46E5}" type="slidenum">
              <a:rPr lang="en-US"/>
              <a:pPr/>
              <a:t>‹#›</a:t>
            </a:fld>
            <a:endParaRPr lang="en-US"/>
          </a:p>
          <a:p>
            <a:endParaRPr lang="en-US"/>
          </a:p>
        </p:txBody>
      </p:sp>
    </p:spTree>
    <p:extLst>
      <p:ext uri="{BB962C8B-B14F-4D97-AF65-F5344CB8AC3E}">
        <p14:creationId xmlns="" xmlns:p14="http://schemas.microsoft.com/office/powerpoint/2010/main" val="359479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6858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smtClean="0"/>
              <a:t>Ramberg - Institutional Review 2015</a:t>
            </a:r>
            <a:endParaRPr lang="en-US"/>
          </a:p>
        </p:txBody>
      </p:sp>
      <p:sp>
        <p:nvSpPr>
          <p:cNvPr id="6" name="Slide Number Placeholder 5"/>
          <p:cNvSpPr>
            <a:spLocks noGrp="1"/>
          </p:cNvSpPr>
          <p:nvPr>
            <p:ph type="sldNum" sz="quarter" idx="11"/>
          </p:nvPr>
        </p:nvSpPr>
        <p:spPr/>
        <p:txBody>
          <a:bodyPr/>
          <a:lstStyle>
            <a:lvl1pPr>
              <a:defRPr b="0"/>
            </a:lvl1pPr>
          </a:lstStyle>
          <a:p>
            <a:fld id="{FBD22B6A-5E4E-4B42-BAA9-A0DD8E29D7B7}" type="slidenum">
              <a:rPr lang="en-US"/>
              <a:pPr/>
              <a:t>‹#›</a:t>
            </a:fld>
            <a:endParaRPr lang="en-US"/>
          </a:p>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4C97"/>
                </a:solidFill>
                <a:latin typeface="Helvetica"/>
              </a:defRPr>
            </a:lvl1pPr>
          </a:lstStyle>
          <a:p>
            <a:pPr>
              <a:defRPr/>
            </a:pPr>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defRPr>
            </a:lvl1pPr>
          </a:lstStyle>
          <a:p>
            <a:pPr>
              <a:defRPr/>
            </a:pPr>
            <a:r>
              <a:rPr lang="en-US" smtClean="0"/>
              <a:t>Ramberg - Institutional Review 2015</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Helvetica"/>
              </a:defRPr>
            </a:lvl1pPr>
          </a:lstStyle>
          <a:p>
            <a:pPr>
              <a:defRPr/>
            </a:pPr>
            <a:fld id="{9AB22976-F446-4749-BA3E-C240502B3BAD}" type="slidenum">
              <a:rPr lang="en-US"/>
              <a:pPr>
                <a:defRPr/>
              </a:pPr>
              <a:t>‹#›</a:t>
            </a:fld>
            <a:endParaRPr lang="en-US" dirty="0"/>
          </a:p>
        </p:txBody>
      </p:sp>
      <p:pic>
        <p:nvPicPr>
          <p:cNvPr id="1029" name="Picture 2" descr="HeaderFooter_0060314.png"/>
          <p:cNvPicPr>
            <a:picLocks noChangeAspect="1"/>
          </p:cNvPicPr>
          <p:nvPr/>
        </p:nvPicPr>
        <p:blipFill>
          <a:blip r:embed="rId11">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 id="2147484088" r:id="rId6"/>
    <p:sldLayoutId id="2147484089" r:id="rId7"/>
    <p:sldLayoutId id="2147484091" r:id="rId8"/>
    <p:sldLayoutId id="2147484092" r:id="rId9"/>
  </p:sldLayoutIdLst>
  <p:timing>
    <p:tnLst>
      <p:par>
        <p:cTn id="1" dur="indefinite" restart="never" nodeType="tmRoot"/>
      </p:par>
    </p:tnLst>
  </p:timing>
  <p:hf hdr="0" dt="0"/>
  <p:txStyles>
    <p:titleStyle>
      <a:lvl1pPr algn="l" defTabSz="457200" rtl="0" fontAlgn="base">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fontAlgn="base">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fontAlgn="base">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fontAlgn="base">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charset="0"/>
                <a:cs typeface="Helvetica" charset="0"/>
              </a:defRPr>
            </a:lvl1pPr>
          </a:lstStyle>
          <a:p>
            <a:pPr>
              <a:defRPr/>
            </a:pPr>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r>
              <a:rPr lang="en-US" smtClean="0"/>
              <a:t>Ramberg - Institutional Review 2015</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fld id="{9DC28F47-803D-964F-BA09-4E50F0E90630}" type="slidenum">
              <a:rPr lang="en-US"/>
              <a:pPr>
                <a:defRPr/>
              </a:pPr>
              <a:t>‹#›</a:t>
            </a:fld>
            <a:endParaRPr lang="en-US" dirty="0"/>
          </a:p>
        </p:txBody>
      </p:sp>
      <p:pic>
        <p:nvPicPr>
          <p:cNvPr id="7173" name="Picture 1" descr="Footer_060314.png"/>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2712508"/>
            <a:ext cx="7526338" cy="11398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a:lnSpc>
                <a:spcPct val="80000"/>
              </a:lnSpc>
            </a:pPr>
            <a:r>
              <a:rPr lang="en-US" dirty="0">
                <a:solidFill>
                  <a:srgbClr val="003399"/>
                </a:solidFill>
              </a:rPr>
              <a:t>Overview of</a:t>
            </a:r>
            <a:br>
              <a:rPr lang="en-US" dirty="0">
                <a:solidFill>
                  <a:srgbClr val="003399"/>
                </a:solidFill>
              </a:rPr>
            </a:br>
            <a:r>
              <a:rPr lang="en-US" dirty="0" err="1">
                <a:solidFill>
                  <a:srgbClr val="003399"/>
                </a:solidFill>
              </a:rPr>
              <a:t>Fermilab</a:t>
            </a:r>
            <a:r>
              <a:rPr lang="en-US" dirty="0">
                <a:solidFill>
                  <a:srgbClr val="003399"/>
                </a:solidFill>
              </a:rPr>
              <a:t> Detector </a:t>
            </a:r>
            <a:r>
              <a:rPr lang="en-US" dirty="0" smtClean="0">
                <a:solidFill>
                  <a:srgbClr val="003399"/>
                </a:solidFill>
              </a:rPr>
              <a:t/>
            </a:r>
            <a:br>
              <a:rPr lang="en-US" dirty="0" smtClean="0">
                <a:solidFill>
                  <a:srgbClr val="003399"/>
                </a:solidFill>
              </a:rPr>
            </a:br>
            <a:r>
              <a:rPr lang="en-US" dirty="0" smtClean="0">
                <a:solidFill>
                  <a:srgbClr val="003399"/>
                </a:solidFill>
              </a:rPr>
              <a:t>Research </a:t>
            </a:r>
            <a:r>
              <a:rPr lang="en-US" dirty="0">
                <a:solidFill>
                  <a:srgbClr val="003399"/>
                </a:solidFill>
              </a:rPr>
              <a:t>and Development</a:t>
            </a:r>
            <a:br>
              <a:rPr lang="en-US" dirty="0">
                <a:solidFill>
                  <a:srgbClr val="003399"/>
                </a:solidFill>
              </a:rPr>
            </a:br>
            <a:endParaRPr lang="en-US" dirty="0">
              <a:latin typeface="Helvetica" charset="0"/>
            </a:endParaRP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latin typeface="Helvetica" charset="0"/>
              </a:rPr>
              <a:t>Erik Ramberg</a:t>
            </a:r>
          </a:p>
          <a:p>
            <a:r>
              <a:rPr lang="en-US" dirty="0" smtClean="0">
                <a:latin typeface="Helvetica" charset="0"/>
              </a:rPr>
              <a:t>Institutional Review</a:t>
            </a:r>
          </a:p>
          <a:p>
            <a:r>
              <a:rPr lang="en-US" dirty="0" smtClean="0">
                <a:latin typeface="Helvetica" charset="0"/>
              </a:rPr>
              <a:t>10 February, 2015</a:t>
            </a:r>
            <a:endParaRPr lang="en-US" dirty="0">
              <a:latin typeface="Helvetica" charset="0"/>
            </a:endParaRPr>
          </a:p>
          <a:p>
            <a:endParaRPr lang="en-US" dirty="0">
              <a:latin typeface="Helvetic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4630"/>
            <a:ext cx="5272314" cy="1143000"/>
          </a:xfrm>
        </p:spPr>
        <p:txBody>
          <a:bodyPr/>
          <a:lstStyle/>
          <a:p>
            <a:r>
              <a:rPr lang="en-US" sz="2400" dirty="0" smtClean="0"/>
              <a:t>EDIT Instrumentation School 2012</a:t>
            </a:r>
            <a:endParaRPr lang="en-US" sz="2400" dirty="0"/>
          </a:p>
        </p:txBody>
      </p:sp>
      <p:sp>
        <p:nvSpPr>
          <p:cNvPr id="4" name="Content Placeholder 3"/>
          <p:cNvSpPr>
            <a:spLocks noGrp="1"/>
          </p:cNvSpPr>
          <p:nvPr>
            <p:ph sz="half" idx="2"/>
          </p:nvPr>
        </p:nvSpPr>
        <p:spPr>
          <a:xfrm>
            <a:off x="5105400" y="1088571"/>
            <a:ext cx="3733800" cy="4114800"/>
          </a:xfrm>
        </p:spPr>
        <p:txBody>
          <a:bodyPr/>
          <a:lstStyle/>
          <a:p>
            <a:pPr marL="0" indent="0">
              <a:buNone/>
            </a:pPr>
            <a:r>
              <a:rPr lang="en-US" sz="2000" dirty="0" smtClean="0">
                <a:solidFill>
                  <a:srgbClr val="FF0000"/>
                </a:solidFill>
              </a:rPr>
              <a:t>          Speakers</a:t>
            </a:r>
            <a:endParaRPr lang="en-US" sz="1600" dirty="0" smtClean="0">
              <a:solidFill>
                <a:srgbClr val="FF0000"/>
              </a:solidFill>
            </a:endParaRPr>
          </a:p>
          <a:p>
            <a:r>
              <a:rPr lang="en-US" sz="1600" dirty="0" smtClean="0"/>
              <a:t>David </a:t>
            </a:r>
            <a:r>
              <a:rPr lang="en-US" sz="1600" dirty="0" err="1" smtClean="0"/>
              <a:t>Nygren</a:t>
            </a:r>
            <a:endParaRPr lang="en-US" sz="1600" dirty="0" smtClean="0"/>
          </a:p>
          <a:p>
            <a:pPr lvl="1"/>
            <a:r>
              <a:rPr lang="en-US" sz="1200" dirty="0" smtClean="0"/>
              <a:t>History of particle detection </a:t>
            </a:r>
          </a:p>
          <a:p>
            <a:r>
              <a:rPr lang="en-US" sz="1600" dirty="0" smtClean="0"/>
              <a:t>Dan Green</a:t>
            </a:r>
          </a:p>
          <a:p>
            <a:pPr lvl="1"/>
            <a:r>
              <a:rPr lang="en-US" sz="1200" dirty="0" smtClean="0"/>
              <a:t>Collider detectors</a:t>
            </a:r>
          </a:p>
          <a:p>
            <a:r>
              <a:rPr lang="en-US" sz="1600" dirty="0" smtClean="0"/>
              <a:t>Frank </a:t>
            </a:r>
            <a:r>
              <a:rPr lang="en-US" sz="1600" dirty="0" err="1" smtClean="0"/>
              <a:t>Krennrich</a:t>
            </a:r>
            <a:endParaRPr lang="en-US" sz="1600" dirty="0" smtClean="0"/>
          </a:p>
          <a:p>
            <a:pPr lvl="1"/>
            <a:r>
              <a:rPr lang="en-US" sz="1200" dirty="0" smtClean="0"/>
              <a:t>Cosmic and gamma-rays</a:t>
            </a:r>
          </a:p>
          <a:p>
            <a:r>
              <a:rPr lang="en-US" sz="1600" dirty="0" err="1" smtClean="0"/>
              <a:t>Karsten</a:t>
            </a:r>
            <a:r>
              <a:rPr lang="en-US" sz="1600" dirty="0" smtClean="0"/>
              <a:t> </a:t>
            </a:r>
            <a:r>
              <a:rPr lang="en-US" sz="1600" dirty="0" err="1" smtClean="0"/>
              <a:t>Heeger</a:t>
            </a:r>
            <a:endParaRPr lang="en-US" sz="1600" dirty="0" smtClean="0"/>
          </a:p>
          <a:p>
            <a:pPr lvl="1"/>
            <a:r>
              <a:rPr lang="en-US" sz="1200" dirty="0" smtClean="0"/>
              <a:t>Neutrino detectors</a:t>
            </a:r>
          </a:p>
          <a:p>
            <a:r>
              <a:rPr lang="en-US" sz="1600" dirty="0" smtClean="0"/>
              <a:t>Juan Estrada</a:t>
            </a:r>
          </a:p>
          <a:p>
            <a:pPr lvl="1"/>
            <a:r>
              <a:rPr lang="en-US" sz="1200" dirty="0" smtClean="0"/>
              <a:t>Astronomical Imaging</a:t>
            </a:r>
          </a:p>
          <a:p>
            <a:r>
              <a:rPr lang="en-US" sz="1600" dirty="0" smtClean="0"/>
              <a:t>Stan </a:t>
            </a:r>
            <a:r>
              <a:rPr lang="en-US" sz="1600" dirty="0" err="1" smtClean="0"/>
              <a:t>Majewski</a:t>
            </a:r>
            <a:endParaRPr lang="en-US" sz="1600" dirty="0" smtClean="0"/>
          </a:p>
          <a:p>
            <a:pPr lvl="1"/>
            <a:r>
              <a:rPr lang="en-US" sz="1200" dirty="0" smtClean="0"/>
              <a:t>Medical application</a:t>
            </a:r>
          </a:p>
          <a:p>
            <a:r>
              <a:rPr lang="en-US" sz="1600" dirty="0" smtClean="0"/>
              <a:t>Augusto </a:t>
            </a:r>
            <a:r>
              <a:rPr lang="en-US" sz="1600" dirty="0" err="1" smtClean="0"/>
              <a:t>Ceccucci</a:t>
            </a:r>
            <a:endParaRPr lang="en-US" sz="1600" dirty="0" smtClean="0"/>
          </a:p>
          <a:p>
            <a:pPr lvl="1"/>
            <a:r>
              <a:rPr lang="en-US" sz="1200" dirty="0" smtClean="0"/>
              <a:t>Rare decays</a:t>
            </a:r>
          </a:p>
          <a:p>
            <a:r>
              <a:rPr lang="en-US" sz="1600" dirty="0" smtClean="0"/>
              <a:t>Sunil </a:t>
            </a:r>
            <a:r>
              <a:rPr lang="en-US" sz="1600" dirty="0" err="1" smtClean="0"/>
              <a:t>Golwala</a:t>
            </a:r>
            <a:endParaRPr lang="en-US" sz="1600" dirty="0" smtClean="0"/>
          </a:p>
          <a:p>
            <a:pPr lvl="1"/>
            <a:r>
              <a:rPr lang="en-US" sz="1200" dirty="0" smtClean="0"/>
              <a:t>Cryogenic detectors</a:t>
            </a:r>
          </a:p>
          <a:p>
            <a:r>
              <a:rPr lang="en-US" sz="1600" dirty="0" smtClean="0"/>
              <a:t>Jim </a:t>
            </a:r>
            <a:r>
              <a:rPr lang="en-US" sz="1600" dirty="0" err="1" smtClean="0"/>
              <a:t>Brau</a:t>
            </a:r>
            <a:endParaRPr lang="en-US" sz="1600" dirty="0" smtClean="0"/>
          </a:p>
          <a:p>
            <a:pPr lvl="1"/>
            <a:r>
              <a:rPr lang="en-US" sz="1200" dirty="0" smtClean="0"/>
              <a:t>Lepton colliders</a:t>
            </a:r>
          </a:p>
          <a:p>
            <a:endParaRPr lang="en-US" sz="1600" dirty="0" smtClean="0"/>
          </a:p>
          <a:p>
            <a:pPr lvl="1"/>
            <a:endParaRPr lang="en-US" sz="1200" dirty="0" smtClean="0"/>
          </a:p>
          <a:p>
            <a:endParaRPr lang="en-US" sz="1600" dirty="0"/>
          </a:p>
        </p:txBody>
      </p:sp>
      <p:sp>
        <p:nvSpPr>
          <p:cNvPr id="11" name="TextBox 10"/>
          <p:cNvSpPr txBox="1"/>
          <p:nvPr/>
        </p:nvSpPr>
        <p:spPr>
          <a:xfrm>
            <a:off x="693058" y="3744686"/>
            <a:ext cx="3937000" cy="2308324"/>
          </a:xfrm>
          <a:prstGeom prst="rect">
            <a:avLst/>
          </a:prstGeom>
          <a:noFill/>
        </p:spPr>
        <p:txBody>
          <a:bodyPr wrap="square" rtlCol="0">
            <a:spAutoFit/>
          </a:bodyPr>
          <a:lstStyle/>
          <a:p>
            <a:pPr algn="l"/>
            <a:r>
              <a:rPr lang="en-US" sz="1800" dirty="0" smtClean="0"/>
              <a:t>- 64 grad students, most of whom </a:t>
            </a:r>
          </a:p>
          <a:p>
            <a:pPr algn="l"/>
            <a:r>
              <a:rPr lang="en-US" sz="1800" dirty="0" smtClean="0"/>
              <a:t>   had rarely worked with detectors</a:t>
            </a:r>
          </a:p>
          <a:p>
            <a:pPr algn="l">
              <a:buFontTx/>
              <a:buChar char="-"/>
            </a:pPr>
            <a:r>
              <a:rPr lang="en-US" sz="1800" dirty="0" smtClean="0"/>
              <a:t>Used </a:t>
            </a:r>
            <a:r>
              <a:rPr lang="en-US" sz="1800" dirty="0" smtClean="0"/>
              <a:t>KA25 detector R&amp;D </a:t>
            </a:r>
            <a:r>
              <a:rPr lang="en-US" sz="1800" dirty="0" smtClean="0"/>
              <a:t>funds</a:t>
            </a:r>
          </a:p>
          <a:p>
            <a:pPr algn="l">
              <a:buFontTx/>
              <a:buChar char="-"/>
            </a:pPr>
            <a:r>
              <a:rPr lang="en-US" sz="1800" dirty="0" smtClean="0"/>
              <a:t>Performed hands-on activities in </a:t>
            </a:r>
            <a:r>
              <a:rPr lang="en-US" sz="1800" dirty="0" err="1" smtClean="0"/>
              <a:t>SiDet</a:t>
            </a:r>
            <a:r>
              <a:rPr lang="en-US" sz="1800" dirty="0" smtClean="0"/>
              <a:t> and FTBF</a:t>
            </a:r>
            <a:endParaRPr lang="en-US" sz="1800" dirty="0" smtClean="0"/>
          </a:p>
          <a:p>
            <a:pPr algn="l">
              <a:buFontTx/>
              <a:buChar char="-"/>
            </a:pPr>
            <a:endParaRPr lang="en-US" sz="1800" dirty="0" smtClean="0"/>
          </a:p>
          <a:p>
            <a:pPr algn="l"/>
            <a:r>
              <a:rPr lang="en-US" sz="1800" dirty="0" smtClean="0"/>
              <a:t>- </a:t>
            </a:r>
            <a:r>
              <a:rPr lang="en-US" sz="1800" b="1" dirty="0" err="1" smtClean="0">
                <a:solidFill>
                  <a:srgbClr val="CC0000"/>
                </a:solidFill>
              </a:rPr>
              <a:t>Fermilab</a:t>
            </a:r>
            <a:r>
              <a:rPr lang="en-US" sz="1800" b="1" dirty="0" smtClean="0">
                <a:solidFill>
                  <a:srgbClr val="CC0000"/>
                </a:solidFill>
              </a:rPr>
              <a:t> would be excited to perform </a:t>
            </a:r>
          </a:p>
          <a:p>
            <a:pPr algn="l"/>
            <a:r>
              <a:rPr lang="en-US" sz="1800" b="1" dirty="0" smtClean="0">
                <a:solidFill>
                  <a:srgbClr val="CC0000"/>
                </a:solidFill>
              </a:rPr>
              <a:t>   this </a:t>
            </a:r>
            <a:r>
              <a:rPr lang="en-US" sz="1800" b="1" dirty="0" smtClean="0">
                <a:solidFill>
                  <a:srgbClr val="CC0000"/>
                </a:solidFill>
              </a:rPr>
              <a:t>training outreach service </a:t>
            </a:r>
            <a:r>
              <a:rPr lang="en-US" sz="1800" b="1" dirty="0" smtClean="0">
                <a:solidFill>
                  <a:srgbClr val="CC0000"/>
                </a:solidFill>
              </a:rPr>
              <a:t>again</a:t>
            </a:r>
            <a:endParaRPr lang="en-US" sz="1800" b="1" dirty="0">
              <a:solidFill>
                <a:srgbClr val="CC0000"/>
              </a:solidFill>
            </a:endParaRPr>
          </a:p>
        </p:txBody>
      </p:sp>
      <p:pic>
        <p:nvPicPr>
          <p:cNvPr id="3" name="Picture 2"/>
          <p:cNvPicPr>
            <a:picLocks noChangeAspect="1"/>
          </p:cNvPicPr>
          <p:nvPr/>
        </p:nvPicPr>
        <p:blipFill>
          <a:blip r:embed="rId2"/>
          <a:stretch>
            <a:fillRect/>
          </a:stretch>
        </p:blipFill>
        <p:spPr>
          <a:xfrm>
            <a:off x="1066800" y="1088571"/>
            <a:ext cx="3289300" cy="2463800"/>
          </a:xfrm>
          <a:prstGeom prst="rect">
            <a:avLst/>
          </a:prstGeom>
        </p:spPr>
      </p:pic>
      <p:sp>
        <p:nvSpPr>
          <p:cNvPr id="9"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p14="http://schemas.microsoft.com/office/powerpoint/2010/main" xmlns="" val="3985079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362200"/>
            <a:ext cx="7620000" cy="1295400"/>
          </a:xfrm>
        </p:spPr>
        <p:txBody>
          <a:bodyPr/>
          <a:lstStyle/>
          <a:p>
            <a:r>
              <a:rPr lang="en-US" sz="3600" dirty="0" smtClean="0">
                <a:solidFill>
                  <a:srgbClr val="3366FF"/>
                </a:solidFill>
              </a:rPr>
              <a:t>CMS Upgrade R&amp;D</a:t>
            </a:r>
            <a:br>
              <a:rPr lang="en-US" sz="3600" dirty="0" smtClean="0">
                <a:solidFill>
                  <a:srgbClr val="3366FF"/>
                </a:solidFill>
              </a:rPr>
            </a:br>
            <a:endParaRPr lang="en-US" sz="2400" dirty="0">
              <a:solidFill>
                <a:srgbClr val="3366FF"/>
              </a:solidFill>
            </a:endParaRPr>
          </a:p>
        </p:txBody>
      </p:sp>
      <p:sp>
        <p:nvSpPr>
          <p:cNvPr id="7"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3145727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755945" y="99182"/>
            <a:ext cx="8763000" cy="685800"/>
          </a:xfrm>
        </p:spPr>
        <p:txBody>
          <a:bodyPr/>
          <a:lstStyle/>
          <a:p>
            <a:r>
              <a:rPr lang="en-US" sz="2000" dirty="0" smtClean="0">
                <a:solidFill>
                  <a:srgbClr val="3366FF"/>
                </a:solidFill>
                <a:ea typeface="Arial Unicode MS" pitchFamily="34" charset="-128"/>
                <a:cs typeface="Arial Unicode MS" pitchFamily="34" charset="-128"/>
              </a:rPr>
              <a:t>FNAL Provides Comprehensive Approach to Silicon Tracking, </a:t>
            </a:r>
            <a:br>
              <a:rPr lang="en-US" sz="2000" dirty="0" smtClean="0">
                <a:solidFill>
                  <a:srgbClr val="3366FF"/>
                </a:solidFill>
                <a:ea typeface="Arial Unicode MS" pitchFamily="34" charset="-128"/>
                <a:cs typeface="Arial Unicode MS" pitchFamily="34" charset="-128"/>
              </a:rPr>
            </a:br>
            <a:r>
              <a:rPr lang="en-US" sz="2000" dirty="0" smtClean="0">
                <a:solidFill>
                  <a:srgbClr val="3366FF"/>
                </a:solidFill>
                <a:ea typeface="Arial Unicode MS" pitchFamily="34" charset="-128"/>
                <a:cs typeface="Arial Unicode MS" pitchFamily="34" charset="-128"/>
              </a:rPr>
              <a:t>Triggering and DAQ R&amp;D for Phase II upgrade of CMS</a:t>
            </a:r>
            <a:endParaRPr lang="en-US" sz="2000" dirty="0">
              <a:solidFill>
                <a:srgbClr val="3366FF"/>
              </a:solidFill>
              <a:ea typeface="Arial Unicode MS" pitchFamily="34" charset="-128"/>
              <a:cs typeface="Arial Unicode MS" pitchFamily="34" charset="-128"/>
            </a:endParaRPr>
          </a:p>
        </p:txBody>
      </p:sp>
      <p:sp>
        <p:nvSpPr>
          <p:cNvPr id="751620" name="Text Box 4"/>
          <p:cNvSpPr txBox="1">
            <a:spLocks noChangeArrowheads="1"/>
          </p:cNvSpPr>
          <p:nvPr/>
        </p:nvSpPr>
        <p:spPr bwMode="auto">
          <a:xfrm>
            <a:off x="6934200" y="6172200"/>
            <a:ext cx="1600200" cy="457200"/>
          </a:xfrm>
          <a:prstGeom prst="rect">
            <a:avLst/>
          </a:prstGeom>
          <a:noFill/>
          <a:ln w="9525">
            <a:noFill/>
            <a:miter lim="800000"/>
            <a:headEnd/>
            <a:tailEnd/>
          </a:ln>
          <a:effectLst/>
        </p:spPr>
        <p:txBody>
          <a:bodyPr>
            <a:spAutoFit/>
          </a:bodyPr>
          <a:lstStyle/>
          <a:p>
            <a:pPr algn="r" eaLnBrk="0" hangingPunct="0">
              <a:spcBef>
                <a:spcPct val="50000"/>
              </a:spcBef>
            </a:pPr>
            <a:r>
              <a:rPr lang="en-US" sz="1200" dirty="0">
                <a:latin typeface="Times New Roman" pitchFamily="18" charset="0"/>
              </a:rPr>
              <a:t>Page</a:t>
            </a:r>
            <a:r>
              <a:rPr lang="en-US" sz="2400" dirty="0">
                <a:latin typeface="Times New Roman" pitchFamily="18" charset="0"/>
              </a:rPr>
              <a:t> </a:t>
            </a:r>
            <a:fld id="{6BE3379C-5E94-4E6D-A913-EA7B2CA6B565}" type="slidenum">
              <a:rPr lang="en-US" sz="1200">
                <a:latin typeface="Times New Roman" pitchFamily="18" charset="0"/>
              </a:rPr>
              <a:pPr algn="r" eaLnBrk="0" hangingPunct="0">
                <a:spcBef>
                  <a:spcPct val="50000"/>
                </a:spcBef>
              </a:pPr>
              <a:t>12</a:t>
            </a:fld>
            <a:endParaRPr lang="en-US" sz="1200" dirty="0">
              <a:latin typeface="Times New Roman" pitchFamily="18" charset="0"/>
            </a:endParaRPr>
          </a:p>
        </p:txBody>
      </p:sp>
      <p:sp>
        <p:nvSpPr>
          <p:cNvPr id="7" name="TextBox 6"/>
          <p:cNvSpPr txBox="1">
            <a:spLocks noChangeArrowheads="1"/>
          </p:cNvSpPr>
          <p:nvPr/>
        </p:nvSpPr>
        <p:spPr bwMode="auto">
          <a:xfrm>
            <a:off x="2514600" y="2286000"/>
            <a:ext cx="1265641"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tx1"/>
                </a:solidFill>
              </a:rPr>
              <a:t>Sensor</a:t>
            </a:r>
          </a:p>
        </p:txBody>
      </p:sp>
      <p:sp>
        <p:nvSpPr>
          <p:cNvPr id="8" name="TextBox 11"/>
          <p:cNvSpPr txBox="1">
            <a:spLocks noChangeArrowheads="1"/>
          </p:cNvSpPr>
          <p:nvPr/>
        </p:nvSpPr>
        <p:spPr bwMode="auto">
          <a:xfrm>
            <a:off x="2819400" y="3124200"/>
            <a:ext cx="1641946"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tx1"/>
                </a:solidFill>
              </a:rPr>
              <a:t>Front End</a:t>
            </a:r>
          </a:p>
        </p:txBody>
      </p:sp>
      <p:sp>
        <p:nvSpPr>
          <p:cNvPr id="9" name="TextBox 15"/>
          <p:cNvSpPr txBox="1">
            <a:spLocks noChangeArrowheads="1"/>
          </p:cNvSpPr>
          <p:nvPr/>
        </p:nvSpPr>
        <p:spPr bwMode="auto">
          <a:xfrm>
            <a:off x="3657600" y="4800600"/>
            <a:ext cx="2856070"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tx1"/>
                </a:solidFill>
              </a:rPr>
              <a:t>Data Transmission</a:t>
            </a:r>
          </a:p>
        </p:txBody>
      </p:sp>
      <p:cxnSp>
        <p:nvCxnSpPr>
          <p:cNvPr id="10" name="Straight Arrow Connector 16"/>
          <p:cNvCxnSpPr>
            <a:cxnSpLocks noChangeShapeType="1"/>
          </p:cNvCxnSpPr>
          <p:nvPr/>
        </p:nvCxnSpPr>
        <p:spPr bwMode="auto">
          <a:xfrm rot="16200000" flipH="1">
            <a:off x="4229100" y="4533900"/>
            <a:ext cx="381000" cy="304800"/>
          </a:xfrm>
          <a:prstGeom prst="straightConnector1">
            <a:avLst/>
          </a:prstGeom>
          <a:noFill/>
          <a:ln w="9525">
            <a:solidFill>
              <a:srgbClr val="000000"/>
            </a:solidFill>
            <a:round/>
            <a:headEnd/>
            <a:tailEnd type="arrow" w="med" len="med"/>
          </a:ln>
        </p:spPr>
      </p:cxnSp>
      <p:sp>
        <p:nvSpPr>
          <p:cNvPr id="11" name="TextBox 17"/>
          <p:cNvSpPr txBox="1">
            <a:spLocks noChangeArrowheads="1"/>
          </p:cNvSpPr>
          <p:nvPr/>
        </p:nvSpPr>
        <p:spPr bwMode="auto">
          <a:xfrm>
            <a:off x="3352800" y="3962400"/>
            <a:ext cx="1693192"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tx1"/>
                </a:solidFill>
              </a:rPr>
              <a:t>L1 Trigger</a:t>
            </a:r>
          </a:p>
        </p:txBody>
      </p:sp>
      <p:sp>
        <p:nvSpPr>
          <p:cNvPr id="12" name="TextBox 11"/>
          <p:cNvSpPr txBox="1">
            <a:spLocks noChangeArrowheads="1"/>
          </p:cNvSpPr>
          <p:nvPr/>
        </p:nvSpPr>
        <p:spPr bwMode="auto">
          <a:xfrm>
            <a:off x="4114800" y="2286000"/>
            <a:ext cx="3419475" cy="781752"/>
          </a:xfrm>
          <a:prstGeom prst="rect">
            <a:avLst/>
          </a:prstGeom>
          <a:noFill/>
          <a:ln w="9525">
            <a:noFill/>
            <a:miter lim="800000"/>
            <a:headEnd/>
            <a:tailEnd/>
          </a:ln>
        </p:spPr>
        <p:txBody>
          <a:bodyPr>
            <a:prstTxWarp prst="textNoShape">
              <a:avLst/>
            </a:prstTxWarp>
            <a:spAutoFit/>
          </a:bodyPr>
          <a:lstStyle/>
          <a:p>
            <a:pPr algn="l"/>
            <a:r>
              <a:rPr lang="en-US" sz="1400" dirty="0" smtClean="0">
                <a:solidFill>
                  <a:schemeClr val="tx1"/>
                </a:solidFill>
              </a:rPr>
              <a:t>Testing radiation </a:t>
            </a:r>
            <a:r>
              <a:rPr lang="en-US" sz="1400" dirty="0">
                <a:solidFill>
                  <a:schemeClr val="tx1"/>
                </a:solidFill>
              </a:rPr>
              <a:t>hardness in new sensors (3D columnar + Diamond</a:t>
            </a:r>
            <a:r>
              <a:rPr lang="en-US" sz="1400" dirty="0" smtClean="0">
                <a:solidFill>
                  <a:schemeClr val="tx1"/>
                </a:solidFill>
              </a:rPr>
              <a:t>).</a:t>
            </a:r>
          </a:p>
          <a:p>
            <a:pPr algn="l"/>
            <a:r>
              <a:rPr lang="en-US" sz="1400" dirty="0" smtClean="0"/>
              <a:t>Sensor thinning and interconnects</a:t>
            </a:r>
            <a:endParaRPr lang="en-US" sz="1400" dirty="0">
              <a:solidFill>
                <a:schemeClr val="tx1"/>
              </a:solidFill>
            </a:endParaRPr>
          </a:p>
        </p:txBody>
      </p:sp>
      <p:sp>
        <p:nvSpPr>
          <p:cNvPr id="13" name="TextBox 12"/>
          <p:cNvSpPr txBox="1">
            <a:spLocks noChangeArrowheads="1"/>
          </p:cNvSpPr>
          <p:nvPr/>
        </p:nvSpPr>
        <p:spPr bwMode="auto">
          <a:xfrm>
            <a:off x="4572000" y="3200401"/>
            <a:ext cx="3581400" cy="566309"/>
          </a:xfrm>
          <a:prstGeom prst="rect">
            <a:avLst/>
          </a:prstGeom>
          <a:noFill/>
          <a:ln w="9525">
            <a:noFill/>
            <a:miter lim="800000"/>
            <a:headEnd/>
            <a:tailEnd/>
          </a:ln>
        </p:spPr>
        <p:txBody>
          <a:bodyPr wrap="square">
            <a:prstTxWarp prst="textNoShape">
              <a:avLst/>
            </a:prstTxWarp>
            <a:spAutoFit/>
          </a:bodyPr>
          <a:lstStyle/>
          <a:p>
            <a:pPr algn="l"/>
            <a:r>
              <a:rPr lang="en-US" sz="1400" dirty="0" smtClean="0">
                <a:solidFill>
                  <a:schemeClr val="tx1"/>
                </a:solidFill>
              </a:rPr>
              <a:t>Providing new readout for pixel detectors.</a:t>
            </a:r>
          </a:p>
          <a:p>
            <a:pPr algn="l"/>
            <a:r>
              <a:rPr lang="en-US" sz="1400" dirty="0" smtClean="0"/>
              <a:t>Low noise systems using 3D bonding</a:t>
            </a:r>
            <a:endParaRPr lang="en-US" sz="1400" dirty="0">
              <a:solidFill>
                <a:schemeClr val="tx1"/>
              </a:solidFill>
            </a:endParaRPr>
          </a:p>
        </p:txBody>
      </p:sp>
      <p:sp>
        <p:nvSpPr>
          <p:cNvPr id="14" name="TextBox 13"/>
          <p:cNvSpPr txBox="1">
            <a:spLocks noChangeArrowheads="1"/>
          </p:cNvSpPr>
          <p:nvPr/>
        </p:nvSpPr>
        <p:spPr bwMode="auto">
          <a:xfrm>
            <a:off x="6221800" y="4800600"/>
            <a:ext cx="2438400" cy="523220"/>
          </a:xfrm>
          <a:prstGeom prst="rect">
            <a:avLst/>
          </a:prstGeom>
          <a:noFill/>
          <a:ln w="9525">
            <a:noFill/>
            <a:miter lim="800000"/>
            <a:headEnd/>
            <a:tailEnd/>
          </a:ln>
        </p:spPr>
        <p:txBody>
          <a:bodyPr wrap="square">
            <a:prstTxWarp prst="textNoShape">
              <a:avLst/>
            </a:prstTxWarp>
            <a:spAutoFit/>
          </a:bodyPr>
          <a:lstStyle/>
          <a:p>
            <a:pPr algn="l"/>
            <a:r>
              <a:rPr lang="en-US" sz="1400" dirty="0">
                <a:solidFill>
                  <a:schemeClr val="tx1"/>
                </a:solidFill>
              </a:rPr>
              <a:t>Multi-wavelength optical DAQ</a:t>
            </a:r>
          </a:p>
        </p:txBody>
      </p:sp>
      <p:cxnSp>
        <p:nvCxnSpPr>
          <p:cNvPr id="15" name="Straight Arrow Connector 27"/>
          <p:cNvCxnSpPr>
            <a:cxnSpLocks noChangeShapeType="1"/>
          </p:cNvCxnSpPr>
          <p:nvPr/>
        </p:nvCxnSpPr>
        <p:spPr bwMode="auto">
          <a:xfrm rot="16200000" flipH="1">
            <a:off x="3086100" y="2857500"/>
            <a:ext cx="381000" cy="304800"/>
          </a:xfrm>
          <a:prstGeom prst="straightConnector1">
            <a:avLst/>
          </a:prstGeom>
          <a:noFill/>
          <a:ln w="9525">
            <a:solidFill>
              <a:srgbClr val="000000"/>
            </a:solidFill>
            <a:round/>
            <a:headEnd/>
            <a:tailEnd type="arrow" w="med" len="med"/>
          </a:ln>
        </p:spPr>
      </p:cxnSp>
      <p:cxnSp>
        <p:nvCxnSpPr>
          <p:cNvPr id="16" name="Straight Arrow Connector 28"/>
          <p:cNvCxnSpPr>
            <a:cxnSpLocks noChangeShapeType="1"/>
          </p:cNvCxnSpPr>
          <p:nvPr/>
        </p:nvCxnSpPr>
        <p:spPr bwMode="auto">
          <a:xfrm rot="16200000" flipH="1">
            <a:off x="3543300" y="3619500"/>
            <a:ext cx="381000" cy="304800"/>
          </a:xfrm>
          <a:prstGeom prst="straightConnector1">
            <a:avLst/>
          </a:prstGeom>
          <a:noFill/>
          <a:ln w="9525">
            <a:solidFill>
              <a:srgbClr val="000000"/>
            </a:solidFill>
            <a:round/>
            <a:headEnd/>
            <a:tailEnd type="arrow" w="med" len="med"/>
          </a:ln>
        </p:spPr>
      </p:cxnSp>
      <p:sp>
        <p:nvSpPr>
          <p:cNvPr id="17" name="TextBox 16"/>
          <p:cNvSpPr txBox="1">
            <a:spLocks noChangeArrowheads="1"/>
          </p:cNvSpPr>
          <p:nvPr/>
        </p:nvSpPr>
        <p:spPr bwMode="auto">
          <a:xfrm>
            <a:off x="5257800" y="4038600"/>
            <a:ext cx="3429000" cy="307777"/>
          </a:xfrm>
          <a:prstGeom prst="rect">
            <a:avLst/>
          </a:prstGeom>
          <a:noFill/>
          <a:ln w="9525">
            <a:noFill/>
            <a:miter lim="800000"/>
            <a:headEnd/>
            <a:tailEnd/>
          </a:ln>
        </p:spPr>
        <p:txBody>
          <a:bodyPr wrap="square">
            <a:prstTxWarp prst="textNoShape">
              <a:avLst/>
            </a:prstTxWarp>
            <a:spAutoFit/>
          </a:bodyPr>
          <a:lstStyle/>
          <a:p>
            <a:pPr algn="l"/>
            <a:r>
              <a:rPr lang="en-US" sz="1400" dirty="0" smtClean="0">
                <a:solidFill>
                  <a:schemeClr val="tx1"/>
                </a:solidFill>
              </a:rPr>
              <a:t>Track trigger using 3D techniques</a:t>
            </a:r>
            <a:endParaRPr lang="en-US" sz="1400" dirty="0">
              <a:solidFill>
                <a:schemeClr val="tx1"/>
              </a:solidFill>
            </a:endParaRPr>
          </a:p>
        </p:txBody>
      </p:sp>
      <p:cxnSp>
        <p:nvCxnSpPr>
          <p:cNvPr id="18" name="Straight Arrow Connector 16"/>
          <p:cNvCxnSpPr>
            <a:cxnSpLocks noChangeShapeType="1"/>
          </p:cNvCxnSpPr>
          <p:nvPr/>
        </p:nvCxnSpPr>
        <p:spPr bwMode="auto">
          <a:xfrm rot="16200000" flipH="1">
            <a:off x="4838700" y="5295900"/>
            <a:ext cx="381000" cy="304800"/>
          </a:xfrm>
          <a:prstGeom prst="straightConnector1">
            <a:avLst/>
          </a:prstGeom>
          <a:noFill/>
          <a:ln w="9525">
            <a:solidFill>
              <a:srgbClr val="000000"/>
            </a:solidFill>
            <a:round/>
            <a:headEnd/>
            <a:tailEnd type="arrow" w="med" len="med"/>
          </a:ln>
        </p:spPr>
      </p:cxnSp>
      <p:sp>
        <p:nvSpPr>
          <p:cNvPr id="19" name="TextBox 17"/>
          <p:cNvSpPr txBox="1">
            <a:spLocks noChangeArrowheads="1"/>
          </p:cNvSpPr>
          <p:nvPr/>
        </p:nvSpPr>
        <p:spPr bwMode="auto">
          <a:xfrm>
            <a:off x="4343400" y="5562600"/>
            <a:ext cx="1983536"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tx1"/>
                </a:solidFill>
              </a:rPr>
              <a:t>Track Fitting</a:t>
            </a:r>
          </a:p>
        </p:txBody>
      </p:sp>
      <p:sp>
        <p:nvSpPr>
          <p:cNvPr id="20" name="TextBox 19"/>
          <p:cNvSpPr txBox="1">
            <a:spLocks noChangeArrowheads="1"/>
          </p:cNvSpPr>
          <p:nvPr/>
        </p:nvSpPr>
        <p:spPr bwMode="auto">
          <a:xfrm>
            <a:off x="6629400" y="5562600"/>
            <a:ext cx="2209800" cy="523220"/>
          </a:xfrm>
          <a:prstGeom prst="rect">
            <a:avLst/>
          </a:prstGeom>
          <a:noFill/>
          <a:ln w="9525">
            <a:noFill/>
            <a:miter lim="800000"/>
            <a:headEnd/>
            <a:tailEnd/>
          </a:ln>
        </p:spPr>
        <p:txBody>
          <a:bodyPr>
            <a:prstTxWarp prst="textNoShape">
              <a:avLst/>
            </a:prstTxWarp>
            <a:spAutoFit/>
          </a:bodyPr>
          <a:lstStyle/>
          <a:p>
            <a:pPr algn="l"/>
            <a:r>
              <a:rPr lang="en-US" sz="1400" dirty="0" err="1" smtClean="0">
                <a:solidFill>
                  <a:schemeClr val="tx1"/>
                </a:solidFill>
              </a:rPr>
              <a:t>GPU’s</a:t>
            </a:r>
            <a:r>
              <a:rPr lang="en-US" sz="1400" dirty="0" smtClean="0">
                <a:solidFill>
                  <a:schemeClr val="tx1"/>
                </a:solidFill>
              </a:rPr>
              <a:t> and Associative Memory</a:t>
            </a:r>
            <a:endParaRPr lang="en-US" sz="1400" dirty="0">
              <a:solidFill>
                <a:schemeClr val="tx1"/>
              </a:solidFill>
            </a:endParaRPr>
          </a:p>
        </p:txBody>
      </p:sp>
      <p:sp>
        <p:nvSpPr>
          <p:cNvPr id="24" name="Footer Placeholder 19"/>
          <p:cNvSpPr txBox="1">
            <a:spLocks/>
          </p:cNvSpPr>
          <p:nvPr/>
        </p:nvSpPr>
        <p:spPr bwMode="auto">
          <a:xfrm>
            <a:off x="3048000" y="6324600"/>
            <a:ext cx="2743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FFFFFF"/>
                </a:solidFill>
                <a:effectLst/>
                <a:uLnTx/>
                <a:uFillTx/>
                <a:latin typeface="Arial" charset="0"/>
                <a:ea typeface="+mn-ea"/>
                <a:cs typeface="+mn-cs"/>
              </a:rPr>
              <a:t>LLNL Visit - 24 January, 2012</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5" name="Slide Number Placeholder 20"/>
          <p:cNvSpPr txBox="1">
            <a:spLocks/>
          </p:cNvSpPr>
          <p:nvPr/>
        </p:nvSpPr>
        <p:spPr bwMode="auto">
          <a:xfrm>
            <a:off x="152400" y="6477000"/>
            <a:ext cx="8382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D5C3A4B-BF70-624A-B0EC-B05D92CF4710}" type="slidenum">
              <a:rPr kumimoji="0" lang="en-US" sz="1200" b="0" i="0" u="none" strike="noStrike" kern="1200" cap="none" spc="0" normalizeH="0" baseline="0" noProof="0" smtClean="0">
                <a:ln>
                  <a:noFill/>
                </a:ln>
                <a:solidFill>
                  <a:srgbClr val="FFFFFF"/>
                </a:solidFill>
                <a:effectLst/>
                <a:uLnTx/>
                <a:uFillTx/>
                <a:latin typeface="Arial" charset="0"/>
                <a:ea typeface="ＭＳ Ｐゴシック" charset="-128"/>
                <a:cs typeface="ＭＳ Ｐゴシック" charset="-128"/>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26" name="TextBox 25"/>
          <p:cNvSpPr txBox="1"/>
          <p:nvPr/>
        </p:nvSpPr>
        <p:spPr>
          <a:xfrm>
            <a:off x="381000" y="2822984"/>
            <a:ext cx="1905000" cy="1323439"/>
          </a:xfrm>
          <a:prstGeom prst="rect">
            <a:avLst/>
          </a:prstGeom>
          <a:solidFill>
            <a:srgbClr val="FFCE9B"/>
          </a:solidFill>
        </p:spPr>
        <p:txBody>
          <a:bodyPr wrap="square" rtlCol="0">
            <a:spAutoFit/>
          </a:bodyPr>
          <a:lstStyle/>
          <a:p>
            <a:pPr algn="l"/>
            <a:r>
              <a:rPr lang="en-US" sz="1600" dirty="0" smtClean="0">
                <a:solidFill>
                  <a:schemeClr val="tx1"/>
                </a:solidFill>
              </a:rPr>
              <a:t>15 US universities</a:t>
            </a:r>
          </a:p>
          <a:p>
            <a:pPr algn="l"/>
            <a:r>
              <a:rPr lang="en-US" sz="1600" dirty="0" smtClean="0">
                <a:solidFill>
                  <a:schemeClr val="tx1"/>
                </a:solidFill>
              </a:rPr>
              <a:t>19 foreign institutions</a:t>
            </a:r>
          </a:p>
          <a:p>
            <a:pPr algn="l"/>
            <a:r>
              <a:rPr lang="en-US" sz="1600" dirty="0" smtClean="0">
                <a:solidFill>
                  <a:schemeClr val="tx1"/>
                </a:solidFill>
              </a:rPr>
              <a:t>5 laboratories</a:t>
            </a:r>
          </a:p>
          <a:p>
            <a:pPr algn="l"/>
            <a:r>
              <a:rPr lang="en-US" sz="1600" dirty="0" smtClean="0">
                <a:solidFill>
                  <a:schemeClr val="tx1"/>
                </a:solidFill>
              </a:rPr>
              <a:t>8 industrial </a:t>
            </a:r>
            <a:r>
              <a:rPr lang="en-US" sz="1600" dirty="0" smtClean="0">
                <a:solidFill>
                  <a:schemeClr val="tx1"/>
                </a:solidFill>
              </a:rPr>
              <a:t>partners</a:t>
            </a:r>
            <a:endParaRPr lang="en-US" sz="1600" dirty="0" smtClean="0">
              <a:solidFill>
                <a:schemeClr val="tx1"/>
              </a:solidFill>
            </a:endParaRPr>
          </a:p>
        </p:txBody>
      </p:sp>
      <p:sp>
        <p:nvSpPr>
          <p:cNvPr id="33" name="TextBox 5"/>
          <p:cNvSpPr txBox="1">
            <a:spLocks noChangeArrowheads="1"/>
          </p:cNvSpPr>
          <p:nvPr/>
        </p:nvSpPr>
        <p:spPr bwMode="auto">
          <a:xfrm>
            <a:off x="685800" y="1371600"/>
            <a:ext cx="7848600" cy="880241"/>
          </a:xfrm>
          <a:prstGeom prst="rect">
            <a:avLst/>
          </a:prstGeom>
          <a:noFill/>
          <a:ln w="9525">
            <a:solidFill>
              <a:schemeClr val="tx1"/>
            </a:solidFill>
            <a:miter lim="800000"/>
            <a:headEnd/>
            <a:tailEnd/>
          </a:ln>
        </p:spPr>
        <p:txBody>
          <a:bodyPr wrap="square">
            <a:prstTxWarp prst="textNoShape">
              <a:avLst/>
            </a:prstTxWarp>
            <a:spAutoFit/>
          </a:bodyPr>
          <a:lstStyle/>
          <a:p>
            <a:pPr algn="l" defTabSz="914400" fontAlgn="base">
              <a:spcAft>
                <a:spcPct val="0"/>
              </a:spcAft>
              <a:buClr>
                <a:srgbClr val="FFFF00"/>
              </a:buClr>
              <a:buSzPct val="80000"/>
              <a:buFont typeface="Wingdings" charset="2"/>
              <a:buNone/>
            </a:pPr>
            <a:r>
              <a:rPr lang="en-US" sz="1600" dirty="0" smtClean="0">
                <a:solidFill>
                  <a:srgbClr val="000000"/>
                </a:solidFill>
                <a:latin typeface="Calibri" charset="0"/>
                <a:ea typeface="ＭＳ Ｐゴシック" charset="-128"/>
                <a:cs typeface="ＭＳ Ｐゴシック" charset="-128"/>
              </a:rPr>
              <a:t>Creating a tracking and trigger system that can withstand the projected HL-LHC luminosities is arguably the most important detector challenge in the field of High Energy Physics.</a:t>
            </a:r>
          </a:p>
          <a:p>
            <a:pPr algn="l" defTabSz="914400" fontAlgn="base">
              <a:spcAft>
                <a:spcPct val="0"/>
              </a:spcAft>
              <a:buClr>
                <a:srgbClr val="FFFF00"/>
              </a:buClr>
              <a:buSzPct val="80000"/>
              <a:buFont typeface="Wingdings" charset="2"/>
              <a:buNone/>
            </a:pPr>
            <a:r>
              <a:rPr lang="en-US" sz="1600" dirty="0" smtClean="0">
                <a:solidFill>
                  <a:srgbClr val="000000"/>
                </a:solidFill>
                <a:latin typeface="Calibri" charset="0"/>
                <a:ea typeface="ＭＳ Ｐゴシック" charset="-128"/>
                <a:cs typeface="ＭＳ Ｐゴシック" charset="-128"/>
              </a:rPr>
              <a:t>	There must be a comprehensive approach:</a:t>
            </a:r>
          </a:p>
        </p:txBody>
      </p:sp>
      <p:sp>
        <p:nvSpPr>
          <p:cNvPr id="27"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pic>
        <p:nvPicPr>
          <p:cNvPr id="29" name="Picture 28"/>
          <p:cNvPicPr>
            <a:picLocks noChangeAspect="1"/>
          </p:cNvPicPr>
          <p:nvPr/>
        </p:nvPicPr>
        <p:blipFill>
          <a:blip r:embed="rId2"/>
          <a:stretch>
            <a:fillRect/>
          </a:stretch>
        </p:blipFill>
        <p:spPr>
          <a:xfrm>
            <a:off x="267578" y="4609027"/>
            <a:ext cx="3313821" cy="1665469"/>
          </a:xfrm>
          <a:prstGeom prst="rect">
            <a:avLst/>
          </a:prstGeom>
          <a:ln>
            <a:noFill/>
          </a:ln>
          <a:effectLst>
            <a:softEdge rad="112500"/>
          </a:effectLst>
        </p:spPr>
      </p:pic>
    </p:spTree>
    <p:extLst>
      <p:ext uri="{BB962C8B-B14F-4D97-AF65-F5344CB8AC3E}">
        <p14:creationId xmlns="" xmlns:p14="http://schemas.microsoft.com/office/powerpoint/2010/main" val="3901116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88" y="-29864"/>
            <a:ext cx="5250752" cy="822109"/>
          </a:xfrm>
        </p:spPr>
        <p:txBody>
          <a:bodyPr/>
          <a:lstStyle/>
          <a:p>
            <a:r>
              <a:rPr lang="en-US" dirty="0" smtClean="0">
                <a:solidFill>
                  <a:srgbClr val="3366FF"/>
                </a:solidFill>
              </a:rPr>
              <a:t>Transformative Capability of 3D Techniques in Integrated Circuits</a:t>
            </a:r>
            <a:endParaRPr lang="en-US" dirty="0">
              <a:solidFill>
                <a:srgbClr val="3366FF"/>
              </a:solidFill>
            </a:endParaRPr>
          </a:p>
        </p:txBody>
      </p:sp>
      <p:sp>
        <p:nvSpPr>
          <p:cNvPr id="3" name="Content Placeholder 2"/>
          <p:cNvSpPr>
            <a:spLocks noGrp="1"/>
          </p:cNvSpPr>
          <p:nvPr>
            <p:ph idx="1"/>
          </p:nvPr>
        </p:nvSpPr>
        <p:spPr>
          <a:xfrm>
            <a:off x="183850" y="1600200"/>
            <a:ext cx="5334000" cy="5715000"/>
          </a:xfrm>
        </p:spPr>
        <p:txBody>
          <a:bodyPr/>
          <a:lstStyle/>
          <a:p>
            <a:pPr marL="0" indent="0">
              <a:buNone/>
            </a:pPr>
            <a:r>
              <a:rPr lang="en-US" sz="1400" dirty="0" smtClean="0"/>
              <a:t>Over the past several years we have </a:t>
            </a:r>
            <a:br>
              <a:rPr lang="en-US" sz="1400" dirty="0" smtClean="0"/>
            </a:br>
            <a:r>
              <a:rPr lang="en-US" sz="1400" dirty="0" smtClean="0"/>
              <a:t>demonstrated the ability to:</a:t>
            </a:r>
          </a:p>
          <a:p>
            <a:r>
              <a:rPr lang="en-US" sz="1400" dirty="0" smtClean="0"/>
              <a:t>Collaborate with commercial vendors to </a:t>
            </a:r>
            <a:br>
              <a:rPr lang="en-US" sz="1400" dirty="0" smtClean="0"/>
            </a:br>
            <a:r>
              <a:rPr lang="en-US" sz="1400" dirty="0" smtClean="0"/>
              <a:t>build multilayer (3D) integrated circuits </a:t>
            </a:r>
            <a:br>
              <a:rPr lang="en-US" sz="1400" dirty="0" smtClean="0"/>
            </a:br>
            <a:r>
              <a:rPr lang="en-US" sz="1400" dirty="0" smtClean="0"/>
              <a:t>with interconnection pitch of 4 microns</a:t>
            </a:r>
          </a:p>
          <a:p>
            <a:r>
              <a:rPr lang="en-US" sz="1400" dirty="0" smtClean="0"/>
              <a:t>Bond the ICs to sensor and </a:t>
            </a:r>
            <a:r>
              <a:rPr lang="en-US" sz="1400" dirty="0"/>
              <a:t>t</a:t>
            </a:r>
            <a:r>
              <a:rPr lang="en-US" sz="1400" dirty="0" smtClean="0"/>
              <a:t>hin the two-layer circuits to 34 </a:t>
            </a:r>
            <a:r>
              <a:rPr lang="en-US" sz="1400" dirty="0" smtClean="0">
                <a:latin typeface="Symbol" charset="2"/>
                <a:cs typeface="Symbol" charset="2"/>
              </a:rPr>
              <a:t>m</a:t>
            </a:r>
            <a:r>
              <a:rPr lang="en-US" sz="1400" dirty="0" smtClean="0"/>
              <a:t>m</a:t>
            </a:r>
          </a:p>
          <a:p>
            <a:r>
              <a:rPr lang="en-US" sz="1400" dirty="0" smtClean="0"/>
              <a:t>Thin full sensor wafers to 50 microns and process the back contact</a:t>
            </a:r>
          </a:p>
          <a:p>
            <a:r>
              <a:rPr lang="en-US" sz="1400" dirty="0" smtClean="0"/>
              <a:t>Reduce interconnect noise to ~0, reducing overall noise in </a:t>
            </a:r>
            <a:r>
              <a:rPr lang="en-US" sz="1400" dirty="0" err="1" smtClean="0"/>
              <a:t>finee</a:t>
            </a:r>
            <a:r>
              <a:rPr lang="en-US" sz="1400" dirty="0" smtClean="0"/>
              <a:t> pitch pixelated sensor by 2x</a:t>
            </a:r>
          </a:p>
          <a:p>
            <a:r>
              <a:rPr lang="en-US" sz="1400" dirty="0" smtClean="0"/>
              <a:t>Build low mass support and cooling structures</a:t>
            </a:r>
          </a:p>
          <a:p>
            <a:pPr marL="0" indent="0">
              <a:buNone/>
            </a:pPr>
            <a:endParaRPr lang="en-US" sz="1400" dirty="0" smtClean="0"/>
          </a:p>
          <a:p>
            <a:pPr marL="0" indent="0">
              <a:buNone/>
            </a:pPr>
            <a:r>
              <a:rPr lang="en-US" sz="1400" dirty="0" smtClean="0"/>
              <a:t>We intend in the future to extend this to the development of</a:t>
            </a:r>
          </a:p>
          <a:p>
            <a:r>
              <a:rPr lang="en-US" sz="1400" dirty="0" smtClean="0"/>
              <a:t>8” thinned sensor wafers for CMS HGC and others</a:t>
            </a:r>
          </a:p>
          <a:p>
            <a:r>
              <a:rPr lang="en-US" sz="1400" dirty="0" smtClean="0"/>
              <a:t>Low cost finely pixelated large area, ‘edgeless’ tiled arrays</a:t>
            </a:r>
          </a:p>
          <a:p>
            <a:r>
              <a:rPr lang="en-US" sz="1400" dirty="0" smtClean="0"/>
              <a:t>Ultra-fast stacked trigger processing using associative memories</a:t>
            </a:r>
          </a:p>
          <a:p>
            <a:endParaRPr lang="en-US" sz="1600" dirty="0" smtClean="0"/>
          </a:p>
        </p:txBody>
      </p:sp>
      <p:pic>
        <p:nvPicPr>
          <p:cNvPr id="6" name="Picture 94" descr="Screen shot 2011-05-29 at 12.39.48 PM.png"/>
          <p:cNvPicPr>
            <a:picLocks noChangeAspect="1"/>
          </p:cNvPicPr>
          <p:nvPr/>
        </p:nvPicPr>
        <p:blipFill>
          <a:blip r:embed="rId2"/>
          <a:srcRect/>
          <a:stretch>
            <a:fillRect/>
          </a:stretch>
        </p:blipFill>
        <p:spPr bwMode="auto">
          <a:xfrm>
            <a:off x="5676313" y="334282"/>
            <a:ext cx="3153212" cy="2256518"/>
          </a:xfrm>
          <a:prstGeom prst="rect">
            <a:avLst/>
          </a:prstGeom>
          <a:noFill/>
          <a:ln w="9525">
            <a:noFill/>
            <a:miter lim="800000"/>
            <a:headEnd/>
            <a:tailEnd/>
          </a:ln>
        </p:spPr>
      </p:pic>
      <p:sp>
        <p:nvSpPr>
          <p:cNvPr id="7" name="TextBox 5"/>
          <p:cNvSpPr txBox="1">
            <a:spLocks noChangeArrowheads="1"/>
          </p:cNvSpPr>
          <p:nvPr/>
        </p:nvSpPr>
        <p:spPr bwMode="auto">
          <a:xfrm>
            <a:off x="5781525" y="2552193"/>
            <a:ext cx="3048000" cy="495807"/>
          </a:xfrm>
          <a:prstGeom prst="rect">
            <a:avLst/>
          </a:prstGeom>
          <a:noFill/>
          <a:ln w="9525">
            <a:solidFill>
              <a:schemeClr val="tx1"/>
            </a:solidFill>
            <a:miter lim="800000"/>
            <a:headEnd/>
            <a:tailEnd/>
          </a:ln>
        </p:spPr>
        <p:txBody>
          <a:bodyPr wrap="square" lIns="64291" tIns="32146" rIns="64291" bIns="32146">
            <a:prstTxWarp prst="textNoShape">
              <a:avLst/>
            </a:prstTxWarp>
            <a:spAutoFit/>
          </a:bodyPr>
          <a:lstStyle/>
          <a:p>
            <a:pPr algn="l"/>
            <a:r>
              <a:rPr lang="en-US" sz="1400" dirty="0">
                <a:solidFill>
                  <a:srgbClr val="FF0000"/>
                </a:solidFill>
                <a:ea typeface="ヒラギノ角ゴ ProN W3" charset="-128"/>
                <a:cs typeface="ヒラギノ角ゴ ProN W3" charset="-128"/>
                <a:sym typeface="Arial" charset="0"/>
              </a:rPr>
              <a:t>3 tier 3D stack for FNAL ILC vertex chip, fabricated by MIT-LL</a:t>
            </a:r>
          </a:p>
        </p:txBody>
      </p:sp>
      <p:pic>
        <p:nvPicPr>
          <p:cNvPr id="12" name="Picture 11"/>
          <p:cNvPicPr>
            <a:picLocks noChangeAspect="1"/>
          </p:cNvPicPr>
          <p:nvPr/>
        </p:nvPicPr>
        <p:blipFill>
          <a:blip r:embed="rId3"/>
          <a:stretch>
            <a:fillRect/>
          </a:stretch>
        </p:blipFill>
        <p:spPr>
          <a:xfrm>
            <a:off x="5334000" y="3305343"/>
            <a:ext cx="3810000" cy="2623580"/>
          </a:xfrm>
          <a:prstGeom prst="rect">
            <a:avLst/>
          </a:prstGeom>
        </p:spPr>
      </p:pic>
      <p:sp>
        <p:nvSpPr>
          <p:cNvPr id="10"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2893308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3421" y="197708"/>
            <a:ext cx="6069227" cy="432364"/>
          </a:xfrm>
        </p:spPr>
        <p:txBody>
          <a:bodyPr>
            <a:noAutofit/>
          </a:bodyPr>
          <a:lstStyle/>
          <a:p>
            <a:r>
              <a:rPr lang="en-US" sz="2400" b="1" dirty="0" smtClean="0">
                <a:solidFill>
                  <a:srgbClr val="3366FF"/>
                </a:solidFill>
              </a:rPr>
              <a:t>A CMS-centric day at FTBF</a:t>
            </a:r>
            <a:endParaRPr lang="en-US" sz="2400" b="1" dirty="0">
              <a:solidFill>
                <a:srgbClr val="3366FF"/>
              </a:solidFill>
            </a:endParaRPr>
          </a:p>
        </p:txBody>
      </p:sp>
      <p:pic>
        <p:nvPicPr>
          <p:cNvPr id="7" name="Picture 6" descr="photo 1.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219200" y="923524"/>
            <a:ext cx="2772224" cy="2079168"/>
          </a:xfrm>
          <a:prstGeom prst="rect">
            <a:avLst/>
          </a:prstGeom>
        </p:spPr>
      </p:pic>
      <p:pic>
        <p:nvPicPr>
          <p:cNvPr id="13" name="Picture 12" descr="photo 2.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285909" y="3220981"/>
            <a:ext cx="1988230" cy="1491173"/>
          </a:xfrm>
          <a:prstGeom prst="rect">
            <a:avLst/>
          </a:prstGeom>
        </p:spPr>
      </p:pic>
      <p:pic>
        <p:nvPicPr>
          <p:cNvPr id="2" name="Picture 1" descr="Screen Shot 2014-08-13 at 10.24.41 PM.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28600" y="3220981"/>
            <a:ext cx="3631144" cy="2736814"/>
          </a:xfrm>
          <a:prstGeom prst="rect">
            <a:avLst/>
          </a:prstGeom>
        </p:spPr>
      </p:pic>
      <p:sp>
        <p:nvSpPr>
          <p:cNvPr id="3" name="Footer Placeholder 2"/>
          <p:cNvSpPr>
            <a:spLocks noGrp="1"/>
          </p:cNvSpPr>
          <p:nvPr>
            <p:ph type="ftr" sz="quarter" idx="10"/>
          </p:nvPr>
        </p:nvSpPr>
        <p:spPr/>
        <p:txBody>
          <a:bodyPr/>
          <a:lstStyle/>
          <a:p>
            <a:pPr>
              <a:defRPr/>
            </a:pPr>
            <a:r>
              <a:rPr lang="en-US" smtClean="0"/>
              <a:t>Ramberg - Institutional Review 2015</a:t>
            </a:r>
            <a:endParaRPr lang="en-US" dirty="0"/>
          </a:p>
        </p:txBody>
      </p:sp>
      <p:sp>
        <p:nvSpPr>
          <p:cNvPr id="14" name="TextBox 13"/>
          <p:cNvSpPr txBox="1"/>
          <p:nvPr/>
        </p:nvSpPr>
        <p:spPr>
          <a:xfrm>
            <a:off x="6076431" y="1418920"/>
            <a:ext cx="2681744" cy="3539430"/>
          </a:xfrm>
          <a:prstGeom prst="rect">
            <a:avLst/>
          </a:prstGeom>
          <a:noFill/>
        </p:spPr>
        <p:txBody>
          <a:bodyPr wrap="square" rtlCol="0">
            <a:spAutoFit/>
          </a:bodyPr>
          <a:lstStyle/>
          <a:p>
            <a:r>
              <a:rPr lang="en-US" sz="1600" dirty="0" smtClean="0">
                <a:solidFill>
                  <a:schemeClr val="tx1">
                    <a:lumMod val="50000"/>
                  </a:schemeClr>
                </a:solidFill>
              </a:rPr>
              <a:t>C</a:t>
            </a:r>
            <a:r>
              <a:rPr lang="en-US" sz="1600" dirty="0" smtClean="0">
                <a:solidFill>
                  <a:schemeClr val="tx1">
                    <a:lumMod val="50000"/>
                  </a:schemeClr>
                </a:solidFill>
              </a:rPr>
              <a:t>ollaborative efforts in </a:t>
            </a:r>
            <a:r>
              <a:rPr lang="en-US" sz="1600" dirty="0" err="1" smtClean="0">
                <a:solidFill>
                  <a:schemeClr val="tx1">
                    <a:lumMod val="50000"/>
                  </a:schemeClr>
                </a:solidFill>
              </a:rPr>
              <a:t>photodetection</a:t>
            </a:r>
            <a:r>
              <a:rPr lang="en-US" sz="1600" dirty="0" smtClean="0">
                <a:solidFill>
                  <a:schemeClr val="tx1">
                    <a:lumMod val="50000"/>
                  </a:schemeClr>
                </a:solidFill>
              </a:rPr>
              <a:t> and </a:t>
            </a:r>
            <a:r>
              <a:rPr lang="en-US" sz="1600" dirty="0" err="1" smtClean="0">
                <a:solidFill>
                  <a:schemeClr val="tx1">
                    <a:lumMod val="50000"/>
                  </a:schemeClr>
                </a:solidFill>
              </a:rPr>
              <a:t>calorimetry</a:t>
            </a:r>
            <a:r>
              <a:rPr lang="en-US" sz="1600" dirty="0" smtClean="0">
                <a:solidFill>
                  <a:schemeClr val="tx1">
                    <a:lumMod val="50000"/>
                  </a:schemeClr>
                </a:solidFill>
              </a:rPr>
              <a:t>:</a:t>
            </a:r>
            <a:endParaRPr lang="en-US" sz="1600" dirty="0" smtClean="0">
              <a:solidFill>
                <a:schemeClr val="tx1">
                  <a:lumMod val="50000"/>
                </a:schemeClr>
              </a:solidFill>
            </a:endParaRPr>
          </a:p>
          <a:p>
            <a:pPr lvl="1">
              <a:buFont typeface="Arial" pitchFamily="34" charset="0"/>
              <a:buChar char="•"/>
            </a:pPr>
            <a:r>
              <a:rPr lang="en-US" sz="1600" dirty="0" smtClean="0">
                <a:solidFill>
                  <a:schemeClr val="tx1">
                    <a:lumMod val="50000"/>
                  </a:schemeClr>
                </a:solidFill>
              </a:rPr>
              <a:t> </a:t>
            </a:r>
            <a:r>
              <a:rPr lang="en-US" sz="1600" dirty="0" err="1" smtClean="0">
                <a:solidFill>
                  <a:schemeClr val="tx1">
                    <a:lumMod val="50000"/>
                  </a:schemeClr>
                </a:solidFill>
              </a:rPr>
              <a:t>SiPM</a:t>
            </a:r>
            <a:r>
              <a:rPr lang="en-US" sz="1600" dirty="0" smtClean="0">
                <a:solidFill>
                  <a:schemeClr val="tx1">
                    <a:lumMod val="50000"/>
                  </a:schemeClr>
                </a:solidFill>
              </a:rPr>
              <a:t> readout</a:t>
            </a:r>
          </a:p>
          <a:p>
            <a:pPr lvl="1">
              <a:buFont typeface="Arial" pitchFamily="34" charset="0"/>
              <a:buChar char="•"/>
            </a:pPr>
            <a:r>
              <a:rPr lang="en-US" sz="1600" dirty="0" smtClean="0">
                <a:solidFill>
                  <a:schemeClr val="tx1">
                    <a:lumMod val="50000"/>
                  </a:schemeClr>
                </a:solidFill>
              </a:rPr>
              <a:t> LAPPD project</a:t>
            </a:r>
          </a:p>
          <a:p>
            <a:pPr lvl="1">
              <a:buFont typeface="Arial" pitchFamily="34" charset="0"/>
              <a:buChar char="•"/>
            </a:pPr>
            <a:r>
              <a:rPr lang="en-US" sz="1600" dirty="0" smtClean="0">
                <a:solidFill>
                  <a:schemeClr val="tx1">
                    <a:lumMod val="50000"/>
                  </a:schemeClr>
                </a:solidFill>
              </a:rPr>
              <a:t> QIE readout</a:t>
            </a:r>
          </a:p>
          <a:p>
            <a:pPr lvl="1">
              <a:buFont typeface="Arial" pitchFamily="34" charset="0"/>
              <a:buChar char="•"/>
            </a:pPr>
            <a:r>
              <a:rPr lang="en-US" sz="1600" dirty="0" smtClean="0">
                <a:solidFill>
                  <a:schemeClr val="tx1">
                    <a:lumMod val="50000"/>
                  </a:schemeClr>
                </a:solidFill>
              </a:rPr>
              <a:t> Radiation hard </a:t>
            </a:r>
            <a:r>
              <a:rPr lang="en-US" sz="1600" dirty="0" smtClean="0">
                <a:solidFill>
                  <a:schemeClr val="tx1">
                    <a:lumMod val="50000"/>
                  </a:schemeClr>
                </a:solidFill>
              </a:rPr>
              <a:t>	</a:t>
            </a:r>
            <a:r>
              <a:rPr lang="en-US" sz="1600" dirty="0" err="1" smtClean="0">
                <a:solidFill>
                  <a:schemeClr val="tx1">
                    <a:lumMod val="50000"/>
                  </a:schemeClr>
                </a:solidFill>
              </a:rPr>
              <a:t>scintillator</a:t>
            </a:r>
            <a:endParaRPr lang="en-US" sz="1600" dirty="0" smtClean="0">
              <a:solidFill>
                <a:schemeClr val="tx1">
                  <a:lumMod val="50000"/>
                </a:schemeClr>
              </a:solidFill>
            </a:endParaRPr>
          </a:p>
          <a:p>
            <a:pPr lvl="1">
              <a:buFont typeface="Arial" pitchFamily="34" charset="0"/>
              <a:buChar char="•"/>
            </a:pPr>
            <a:r>
              <a:rPr lang="en-US" sz="1600" dirty="0" smtClean="0">
                <a:solidFill>
                  <a:schemeClr val="tx1">
                    <a:lumMod val="50000"/>
                  </a:schemeClr>
                </a:solidFill>
              </a:rPr>
              <a:t> Fast timing in </a:t>
            </a:r>
            <a:r>
              <a:rPr lang="en-US" sz="1600" dirty="0" err="1" smtClean="0">
                <a:solidFill>
                  <a:schemeClr val="tx1">
                    <a:lumMod val="50000"/>
                  </a:schemeClr>
                </a:solidFill>
              </a:rPr>
              <a:t>SiPM</a:t>
            </a:r>
            <a:r>
              <a:rPr lang="en-US" sz="1600" dirty="0" smtClean="0">
                <a:solidFill>
                  <a:schemeClr val="tx1">
                    <a:lumMod val="50000"/>
                  </a:schemeClr>
                </a:solidFill>
              </a:rPr>
              <a:t> and </a:t>
            </a:r>
            <a:r>
              <a:rPr lang="en-US" sz="1600" dirty="0" smtClean="0">
                <a:solidFill>
                  <a:schemeClr val="tx1">
                    <a:lumMod val="50000"/>
                  </a:schemeClr>
                </a:solidFill>
              </a:rPr>
              <a:t> 	MCP-PMT</a:t>
            </a:r>
            <a:endParaRPr lang="en-US" sz="1600" dirty="0" smtClean="0">
              <a:solidFill>
                <a:schemeClr val="tx1">
                  <a:lumMod val="50000"/>
                </a:schemeClr>
              </a:solidFill>
            </a:endParaRPr>
          </a:p>
          <a:p>
            <a:pPr lvl="1">
              <a:buFont typeface="Arial" pitchFamily="34" charset="0"/>
              <a:buChar char="•"/>
            </a:pPr>
            <a:r>
              <a:rPr lang="en-US" sz="1600" dirty="0" smtClean="0">
                <a:solidFill>
                  <a:schemeClr val="tx1">
                    <a:lumMod val="50000"/>
                  </a:schemeClr>
                </a:solidFill>
              </a:rPr>
              <a:t> Silicon detector handling</a:t>
            </a:r>
          </a:p>
          <a:p>
            <a:pPr lvl="1">
              <a:buFont typeface="Arial" pitchFamily="34" charset="0"/>
              <a:buChar char="•"/>
            </a:pPr>
            <a:r>
              <a:rPr lang="en-US" sz="1600" dirty="0" smtClean="0">
                <a:solidFill>
                  <a:schemeClr val="tx1">
                    <a:lumMod val="50000"/>
                  </a:schemeClr>
                </a:solidFill>
              </a:rPr>
              <a:t> Fiber handling</a:t>
            </a:r>
          </a:p>
          <a:p>
            <a:endParaRPr lang="en-US" sz="1600" dirty="0">
              <a:solidFill>
                <a:schemeClr val="tx1">
                  <a:lumMod val="50000"/>
                </a:schemeClr>
              </a:solidFill>
            </a:endParaRPr>
          </a:p>
        </p:txBody>
      </p:sp>
      <p:sp>
        <p:nvSpPr>
          <p:cNvPr id="15"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3974655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idx="4294967295"/>
          </p:nvPr>
        </p:nvSpPr>
        <p:spPr>
          <a:xfrm>
            <a:off x="457200" y="274638"/>
            <a:ext cx="8229600" cy="639762"/>
          </a:xfrm>
          <a:prstGeom prst="rect">
            <a:avLst/>
          </a:prstGeom>
        </p:spPr>
        <p:txBody>
          <a:bodyPr>
            <a:noAutofit/>
          </a:bodyPr>
          <a:lstStyle/>
          <a:p>
            <a:pPr eaLnBrk="1" hangingPunct="1"/>
            <a:r>
              <a:rPr lang="en-US" altLang="en-US" sz="2400" dirty="0" smtClean="0">
                <a:solidFill>
                  <a:srgbClr val="3366FF"/>
                </a:solidFill>
              </a:rPr>
              <a:t>12-channel</a:t>
            </a:r>
            <a:r>
              <a:rPr lang="en-US" altLang="zh-CN" sz="2400" dirty="0" smtClean="0">
                <a:solidFill>
                  <a:srgbClr val="3366FF"/>
                </a:solidFill>
              </a:rPr>
              <a:t> Array Optical Transmitter Module (ATx)</a:t>
            </a:r>
            <a:endParaRPr lang="en-US" altLang="en-US" sz="2400" dirty="0" smtClean="0">
              <a:solidFill>
                <a:srgbClr val="3366FF"/>
              </a:solidFill>
            </a:endParaRPr>
          </a:p>
        </p:txBody>
      </p:sp>
      <p:sp>
        <p:nvSpPr>
          <p:cNvPr id="6147" name="Content Placeholder 4"/>
          <p:cNvSpPr>
            <a:spLocks noGrp="1"/>
          </p:cNvSpPr>
          <p:nvPr>
            <p:ph idx="4294967295"/>
          </p:nvPr>
        </p:nvSpPr>
        <p:spPr>
          <a:xfrm>
            <a:off x="228600" y="914400"/>
            <a:ext cx="8686800" cy="4800600"/>
          </a:xfrm>
          <a:prstGeom prst="rect">
            <a:avLst/>
          </a:prstGeom>
        </p:spPr>
        <p:txBody>
          <a:bodyPr/>
          <a:lstStyle/>
          <a:p>
            <a:pPr eaLnBrk="1" hangingPunct="1">
              <a:defRPr/>
            </a:pPr>
            <a:endParaRPr lang="en-US" sz="1600" dirty="0" smtClean="0">
              <a:latin typeface="Verdana" pitchFamily="34" charset="0"/>
            </a:endParaRPr>
          </a:p>
          <a:p>
            <a:pPr eaLnBrk="1" hangingPunct="1">
              <a:defRPr/>
            </a:pPr>
            <a:endParaRPr lang="en-US" sz="1800" dirty="0" smtClean="0">
              <a:latin typeface="Verdana" pitchFamily="34" charset="0"/>
            </a:endParaRPr>
          </a:p>
          <a:p>
            <a:pPr marL="0" indent="0" eaLnBrk="1" hangingPunct="1">
              <a:buFontTx/>
              <a:buNone/>
              <a:defRPr/>
            </a:pPr>
            <a:endParaRPr lang="en-US" sz="2000" dirty="0" smtClean="0">
              <a:latin typeface="Verdana" pitchFamily="34" charset="0"/>
            </a:endParaRPr>
          </a:p>
          <a:p>
            <a:pPr eaLnBrk="1" hangingPunct="1">
              <a:defRPr/>
            </a:pPr>
            <a:endParaRPr lang="en-US" sz="2000" dirty="0" smtClean="0">
              <a:latin typeface="Verdana" pitchFamily="34" charset="0"/>
            </a:endParaRPr>
          </a:p>
          <a:p>
            <a:pPr eaLnBrk="1" hangingPunct="1">
              <a:defRPr/>
            </a:pPr>
            <a:endParaRPr lang="en-US" sz="2000" dirty="0" smtClean="0">
              <a:latin typeface="Verdana" pitchFamily="34" charset="0"/>
            </a:endParaRPr>
          </a:p>
          <a:p>
            <a:pPr eaLnBrk="1" hangingPunct="1">
              <a:defRPr/>
            </a:pPr>
            <a:endParaRPr lang="en-US" sz="2000" dirty="0" smtClean="0">
              <a:latin typeface="Verdana" pitchFamily="34" charset="0"/>
            </a:endParaRPr>
          </a:p>
          <a:p>
            <a:pPr marL="0" indent="0" eaLnBrk="1" hangingPunct="1">
              <a:buFontTx/>
              <a:buNone/>
              <a:defRPr/>
            </a:pPr>
            <a:endParaRPr lang="en-US" sz="2000" dirty="0" smtClean="0">
              <a:latin typeface="Verdana" pitchFamily="34" charset="0"/>
            </a:endParaRPr>
          </a:p>
        </p:txBody>
      </p:sp>
      <p:pic>
        <p:nvPicPr>
          <p:cNvPr id="1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67022" y="3440135"/>
            <a:ext cx="3098485" cy="17776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304800" y="819148"/>
            <a:ext cx="8839200" cy="4487381"/>
          </a:xfrm>
          <a:prstGeom prst="rect">
            <a:avLst/>
          </a:prstGeom>
          <a:noFill/>
        </p:spPr>
        <p:txBody>
          <a:bodyPr wrap="square" rtlCol="0">
            <a:spAutoFit/>
          </a:bodyPr>
          <a:lstStyle/>
          <a:p>
            <a:pPr algn="l"/>
            <a:r>
              <a:rPr lang="en-US" sz="1600" dirty="0"/>
              <a:t>ATx is a </a:t>
            </a:r>
            <a:r>
              <a:rPr lang="en-US" sz="1600" dirty="0" smtClean="0"/>
              <a:t>compact (1.9 cm x 2.2 cm x 0.44 </a:t>
            </a:r>
            <a:r>
              <a:rPr lang="en-US" sz="1600" dirty="0"/>
              <a:t>c</a:t>
            </a:r>
            <a:r>
              <a:rPr lang="en-US" sz="1600" dirty="0" smtClean="0"/>
              <a:t>m), </a:t>
            </a:r>
            <a:r>
              <a:rPr lang="en-US" sz="1600" dirty="0"/>
              <a:t>radiation-tolerant, </a:t>
            </a:r>
            <a:r>
              <a:rPr lang="en-US" sz="1600" dirty="0">
                <a:solidFill>
                  <a:srgbClr val="FF0000"/>
                </a:solidFill>
              </a:rPr>
              <a:t>12-channel array optical transmitter module </a:t>
            </a:r>
            <a:r>
              <a:rPr lang="en-US" sz="1600" dirty="0"/>
              <a:t>towards </a:t>
            </a:r>
            <a:r>
              <a:rPr lang="en-US" sz="1600" dirty="0">
                <a:solidFill>
                  <a:srgbClr val="FF0000"/>
                </a:solidFill>
              </a:rPr>
              <a:t>120 Gbps optical link</a:t>
            </a:r>
            <a:r>
              <a:rPr lang="en-US" sz="1600" dirty="0"/>
              <a:t>, integrating array optical components, a VCSEL array with a driving ASIC in a custom transmitter module.   </a:t>
            </a:r>
            <a:endParaRPr lang="en-US" sz="1600" dirty="0" smtClean="0"/>
          </a:p>
          <a:p>
            <a:pPr algn="l"/>
            <a:endParaRPr lang="en-US" sz="1600" dirty="0" smtClean="0"/>
          </a:p>
          <a:p>
            <a:pPr algn="l"/>
            <a:r>
              <a:rPr lang="en-US" sz="1600" dirty="0" smtClean="0"/>
              <a:t>A </a:t>
            </a:r>
            <a:r>
              <a:rPr lang="en-US" sz="1600" dirty="0"/>
              <a:t>custom </a:t>
            </a:r>
            <a:r>
              <a:rPr lang="en-US" sz="1600" dirty="0" smtClean="0"/>
              <a:t>low-cost </a:t>
            </a:r>
            <a:r>
              <a:rPr lang="en-US" sz="1600" dirty="0"/>
              <a:t>and reliable </a:t>
            </a:r>
            <a:r>
              <a:rPr lang="en-US" sz="1600" dirty="0" smtClean="0"/>
              <a:t>“active-alignment” </a:t>
            </a:r>
            <a:r>
              <a:rPr lang="en-US" sz="1600" dirty="0"/>
              <a:t>method </a:t>
            </a:r>
            <a:r>
              <a:rPr lang="en-US" sz="1600" dirty="0" smtClean="0"/>
              <a:t>was </a:t>
            </a:r>
            <a:r>
              <a:rPr lang="en-US" sz="1600" dirty="0"/>
              <a:t>developed to </a:t>
            </a:r>
            <a:r>
              <a:rPr lang="en-US" sz="1600" dirty="0" smtClean="0"/>
              <a:t>solve the challenging alignment issue in the array optics area.</a:t>
            </a:r>
          </a:p>
          <a:p>
            <a:pPr algn="l"/>
            <a:endParaRPr lang="en-US" sz="1600" dirty="0"/>
          </a:p>
          <a:p>
            <a:pPr algn="l"/>
            <a:r>
              <a:rPr lang="en-US" sz="1600" dirty="0" smtClean="0"/>
              <a:t>With a commercial VCSEL array driver, the ATx module successfully operated at 10 Gbps/</a:t>
            </a:r>
            <a:r>
              <a:rPr lang="en-US" sz="1600" dirty="0" err="1" smtClean="0"/>
              <a:t>ch</a:t>
            </a:r>
            <a:r>
              <a:rPr lang="en-US" sz="1600" dirty="0" smtClean="0"/>
              <a:t> and aggregate data rate of 120 Gbps. The optical transmitter eye diagram passed the eye mask, and the transmitted BER less than 10</a:t>
            </a:r>
            <a:r>
              <a:rPr lang="en-US" sz="1600" baseline="30000" dirty="0" smtClean="0"/>
              <a:t>-12</a:t>
            </a:r>
            <a:r>
              <a:rPr lang="en-US" sz="1600" dirty="0" smtClean="0"/>
              <a:t> was achieved at 10 Gbps/</a:t>
            </a:r>
            <a:r>
              <a:rPr lang="en-US" sz="1600" dirty="0" err="1" smtClean="0"/>
              <a:t>ch.</a:t>
            </a:r>
            <a:endParaRPr lang="en-US" sz="1600" dirty="0"/>
          </a:p>
          <a:p>
            <a:pPr marL="285750" indent="-285750" algn="l">
              <a:buFont typeface="Arial" panose="020B0604020202020204" pitchFamily="34" charset="0"/>
              <a:buChar char="•"/>
            </a:pPr>
            <a:endParaRPr lang="en-US" sz="1600" dirty="0" smtClean="0"/>
          </a:p>
          <a:p>
            <a:pPr marL="285750" indent="-285750" algn="l">
              <a:buFont typeface="Arial" panose="020B0604020202020204" pitchFamily="34" charset="0"/>
              <a:buChar char="•"/>
            </a:pPr>
            <a:endParaRPr lang="en-US" sz="1600" dirty="0"/>
          </a:p>
          <a:p>
            <a:pPr algn="l"/>
            <a:endParaRPr lang="en-US" sz="1600" dirty="0">
              <a:latin typeface="+mj-lt"/>
            </a:endParaRP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endParaRPr lang="en-US" sz="1600" dirty="0" smtClean="0"/>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endParaRPr lang="en-US" sz="1600" dirty="0"/>
          </a:p>
        </p:txBody>
      </p:sp>
      <p:pic>
        <p:nvPicPr>
          <p:cNvPr id="21" name="Picture 20"/>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62000" y="3840245"/>
            <a:ext cx="2438400" cy="2157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2" name="Straight Arrow Connector 21"/>
          <p:cNvCxnSpPr/>
          <p:nvPr/>
        </p:nvCxnSpPr>
        <p:spPr>
          <a:xfrm flipH="1">
            <a:off x="2133601" y="3796311"/>
            <a:ext cx="654470" cy="41137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057400" y="3440135"/>
            <a:ext cx="1904999" cy="369332"/>
          </a:xfrm>
          <a:prstGeom prst="rect">
            <a:avLst/>
          </a:prstGeom>
          <a:noFill/>
          <a:ln>
            <a:noFill/>
          </a:ln>
        </p:spPr>
        <p:txBody>
          <a:bodyPr wrap="square" rtlCol="0">
            <a:spAutoFit/>
          </a:bodyPr>
          <a:lstStyle/>
          <a:p>
            <a:r>
              <a:rPr lang="en-US" sz="1800" dirty="0" err="1" smtClean="0"/>
              <a:t>Prizm</a:t>
            </a:r>
            <a:r>
              <a:rPr lang="en-US" sz="1800" dirty="0" smtClean="0"/>
              <a:t> Connector</a:t>
            </a:r>
            <a:endParaRPr lang="en-US" sz="1800" dirty="0"/>
          </a:p>
        </p:txBody>
      </p:sp>
      <p:cxnSp>
        <p:nvCxnSpPr>
          <p:cNvPr id="24" name="Straight Arrow Connector 23"/>
          <p:cNvCxnSpPr/>
          <p:nvPr/>
        </p:nvCxnSpPr>
        <p:spPr>
          <a:xfrm flipH="1">
            <a:off x="2121976" y="4564746"/>
            <a:ext cx="1369998" cy="254431"/>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463170" y="4456280"/>
            <a:ext cx="620633" cy="369332"/>
          </a:xfrm>
          <a:prstGeom prst="rect">
            <a:avLst/>
          </a:prstGeom>
          <a:noFill/>
          <a:ln>
            <a:solidFill>
              <a:schemeClr val="tx2">
                <a:lumMod val="75000"/>
              </a:schemeClr>
            </a:solidFill>
          </a:ln>
        </p:spPr>
        <p:txBody>
          <a:bodyPr wrap="none" rtlCol="0">
            <a:spAutoFit/>
          </a:bodyPr>
          <a:lstStyle/>
          <a:p>
            <a:r>
              <a:rPr lang="en-US" sz="1800" dirty="0" smtClean="0"/>
              <a:t>MOI</a:t>
            </a:r>
            <a:endParaRPr lang="en-US" sz="1800" dirty="0"/>
          </a:p>
        </p:txBody>
      </p:sp>
      <p:sp>
        <p:nvSpPr>
          <p:cNvPr id="3" name="TextBox 2"/>
          <p:cNvSpPr txBox="1"/>
          <p:nvPr/>
        </p:nvSpPr>
        <p:spPr>
          <a:xfrm>
            <a:off x="3283966" y="5056009"/>
            <a:ext cx="1527916" cy="707886"/>
          </a:xfrm>
          <a:prstGeom prst="rect">
            <a:avLst/>
          </a:prstGeom>
          <a:noFill/>
        </p:spPr>
        <p:txBody>
          <a:bodyPr wrap="square" rtlCol="0">
            <a:spAutoFit/>
          </a:bodyPr>
          <a:lstStyle/>
          <a:p>
            <a:r>
              <a:rPr lang="en-US" sz="2000" dirty="0" smtClean="0"/>
              <a:t>Optical Interface </a:t>
            </a:r>
            <a:endParaRPr lang="en-US" sz="2000" dirty="0"/>
          </a:p>
        </p:txBody>
      </p:sp>
      <p:sp>
        <p:nvSpPr>
          <p:cNvPr id="12" name="TextBox 11"/>
          <p:cNvSpPr txBox="1"/>
          <p:nvPr/>
        </p:nvSpPr>
        <p:spPr>
          <a:xfrm>
            <a:off x="5806858" y="5351519"/>
            <a:ext cx="2362200" cy="646331"/>
          </a:xfrm>
          <a:prstGeom prst="rect">
            <a:avLst/>
          </a:prstGeom>
          <a:solidFill>
            <a:srgbClr val="FFFFFF"/>
          </a:solidFill>
        </p:spPr>
        <p:txBody>
          <a:bodyPr wrap="square" rtlCol="0">
            <a:spAutoFit/>
          </a:bodyPr>
          <a:lstStyle/>
          <a:p>
            <a:pPr algn="l"/>
            <a:r>
              <a:rPr lang="en-US" sz="1800" dirty="0" smtClean="0"/>
              <a:t>ATx Module with </a:t>
            </a:r>
          </a:p>
          <a:p>
            <a:pPr algn="l"/>
            <a:r>
              <a:rPr lang="en-US" sz="1800" dirty="0" smtClean="0"/>
              <a:t>ribbon fiber attached</a:t>
            </a:r>
            <a:endParaRPr lang="en-US" sz="1800" dirty="0"/>
          </a:p>
        </p:txBody>
      </p:sp>
      <p:sp>
        <p:nvSpPr>
          <p:cNvPr id="4" name="Footer Placeholder 3"/>
          <p:cNvSpPr>
            <a:spLocks noGrp="1"/>
          </p:cNvSpPr>
          <p:nvPr>
            <p:ph type="ftr" sz="quarter" idx="10"/>
          </p:nvPr>
        </p:nvSpPr>
        <p:spPr/>
        <p:txBody>
          <a:bodyPr/>
          <a:lstStyle/>
          <a:p>
            <a:pPr>
              <a:defRPr/>
            </a:pPr>
            <a:r>
              <a:rPr lang="en-US" smtClean="0"/>
              <a:t>Ramberg - Institutional Review 2015</a:t>
            </a:r>
            <a:endParaRPr lang="en-US"/>
          </a:p>
        </p:txBody>
      </p:sp>
      <p:sp>
        <p:nvSpPr>
          <p:cNvPr id="15"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634085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3"/>
          <p:cNvPicPr>
            <a:picLocks noGrp="1" noChangeAspect="1"/>
          </p:cNvPicPr>
          <p:nvPr>
            <p:ph idx="1"/>
          </p:nvPr>
        </p:nvPicPr>
        <p:blipFill>
          <a:blip r:embed="rId2" cstate="print">
            <a:extLst>
              <a:ext uri="{28A0092B-C50C-407E-A947-70E740481C1C}">
                <a14:useLocalDpi xmlns="" xmlns:a14="http://schemas.microsoft.com/office/drawing/2010/main" val="0"/>
              </a:ext>
            </a:extLst>
          </a:blip>
          <a:srcRect t="26" b="26"/>
          <a:stretch>
            <a:fillRect/>
          </a:stretch>
        </p:blipFill>
        <p:spPr>
          <a:xfrm>
            <a:off x="6934200" y="2895600"/>
            <a:ext cx="997953" cy="1022621"/>
          </a:xfrm>
        </p:spPr>
      </p:pic>
      <p:pic>
        <p:nvPicPr>
          <p:cNvPr id="8" name="Picture 7" descr="protoVIPRAMcell.layout.tif"/>
          <p:cNvPicPr>
            <a:picLocks noChangeAspect="1"/>
          </p:cNvPicPr>
          <p:nvPr/>
        </p:nvPicPr>
        <p:blipFill>
          <a:blip r:embed="rId3"/>
          <a:srcRect l="2789" t="31614" r="2789" b="31614"/>
          <a:stretch>
            <a:fillRect/>
          </a:stretch>
        </p:blipFill>
        <p:spPr>
          <a:xfrm>
            <a:off x="1828800" y="3352800"/>
            <a:ext cx="4191000" cy="863997"/>
          </a:xfrm>
          <a:prstGeom prst="rect">
            <a:avLst/>
          </a:prstGeom>
        </p:spPr>
      </p:pic>
      <p:pic>
        <p:nvPicPr>
          <p:cNvPr id="9" name="Picture 8" descr="3D protoVIPRAM.tif"/>
          <p:cNvPicPr>
            <a:picLocks noChangeAspect="1"/>
          </p:cNvPicPr>
          <p:nvPr/>
        </p:nvPicPr>
        <p:blipFill>
          <a:blip r:embed="rId4" cstate="print"/>
          <a:srcRect l="25890" t="9160" r="31068" b="9160"/>
          <a:stretch>
            <a:fillRect/>
          </a:stretch>
        </p:blipFill>
        <p:spPr>
          <a:xfrm>
            <a:off x="-25400" y="2895600"/>
            <a:ext cx="1704890" cy="1828800"/>
          </a:xfrm>
          <a:prstGeom prst="rect">
            <a:avLst/>
          </a:prstGeom>
        </p:spPr>
      </p:pic>
      <p:pic>
        <p:nvPicPr>
          <p:cNvPr id="10"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045200" y="4038600"/>
            <a:ext cx="3124200" cy="11965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10" descr="Detectornew.gi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679490" y="533400"/>
            <a:ext cx="1813477" cy="2209800"/>
          </a:xfrm>
          <a:prstGeom prst="rect">
            <a:avLst/>
          </a:prstGeom>
        </p:spPr>
      </p:pic>
      <p:pic>
        <p:nvPicPr>
          <p:cNvPr id="12" name="Picture 11" descr="CMS_trigger_sector.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34254" y="533400"/>
            <a:ext cx="1450219" cy="2272569"/>
          </a:xfrm>
          <a:prstGeom prst="rect">
            <a:avLst/>
          </a:prstGeom>
        </p:spPr>
      </p:pic>
      <p:sp>
        <p:nvSpPr>
          <p:cNvPr id="13" name="TextBox 12"/>
          <p:cNvSpPr txBox="1"/>
          <p:nvPr/>
        </p:nvSpPr>
        <p:spPr>
          <a:xfrm>
            <a:off x="3571863" y="76200"/>
            <a:ext cx="4433458" cy="769441"/>
          </a:xfrm>
          <a:prstGeom prst="rect">
            <a:avLst/>
          </a:prstGeom>
          <a:noFill/>
        </p:spPr>
        <p:txBody>
          <a:bodyPr wrap="none" rtlCol="0">
            <a:spAutoFit/>
          </a:bodyPr>
          <a:lstStyle/>
          <a:p>
            <a:r>
              <a:rPr lang="en-US" b="1" dirty="0" smtClean="0">
                <a:solidFill>
                  <a:srgbClr val="3366FF"/>
                </a:solidFill>
              </a:rPr>
              <a:t>VIPRAM Project Status Summary</a:t>
            </a:r>
          </a:p>
          <a:p>
            <a:r>
              <a:rPr lang="en-US" sz="2000" b="1" dirty="0" smtClean="0">
                <a:solidFill>
                  <a:srgbClr val="3366FF"/>
                </a:solidFill>
              </a:rPr>
              <a:t>(Associative Memories for fast L1 </a:t>
            </a:r>
            <a:r>
              <a:rPr lang="en-US" sz="2000" b="1" dirty="0" err="1" smtClean="0">
                <a:solidFill>
                  <a:srgbClr val="3366FF"/>
                </a:solidFill>
              </a:rPr>
              <a:t>triger</a:t>
            </a:r>
            <a:r>
              <a:rPr lang="en-US" sz="2000" b="1" dirty="0" smtClean="0">
                <a:solidFill>
                  <a:srgbClr val="3366FF"/>
                </a:solidFill>
              </a:rPr>
              <a:t>)</a:t>
            </a:r>
            <a:endParaRPr lang="en-US" sz="2000" b="1" dirty="0">
              <a:solidFill>
                <a:srgbClr val="3366FF"/>
              </a:solidFill>
            </a:endParaRPr>
          </a:p>
        </p:txBody>
      </p:sp>
      <p:sp>
        <p:nvSpPr>
          <p:cNvPr id="14" name="TextBox 13"/>
          <p:cNvSpPr txBox="1"/>
          <p:nvPr/>
        </p:nvSpPr>
        <p:spPr>
          <a:xfrm>
            <a:off x="3571863" y="1013698"/>
            <a:ext cx="5105400" cy="2339102"/>
          </a:xfrm>
          <a:prstGeom prst="rect">
            <a:avLst/>
          </a:prstGeom>
          <a:noFill/>
        </p:spPr>
        <p:txBody>
          <a:bodyPr wrap="square" rtlCol="0">
            <a:spAutoFit/>
          </a:bodyPr>
          <a:lstStyle/>
          <a:p>
            <a:pPr algn="l">
              <a:spcBef>
                <a:spcPts val="0"/>
              </a:spcBef>
            </a:pPr>
            <a:r>
              <a:rPr lang="en-US" sz="1800" b="1" dirty="0" smtClean="0">
                <a:solidFill>
                  <a:schemeClr val="accent6"/>
                </a:solidFill>
              </a:rPr>
              <a:t>The past: with steady progress</a:t>
            </a:r>
          </a:p>
          <a:p>
            <a:pPr algn="l">
              <a:spcBef>
                <a:spcPts val="0"/>
              </a:spcBef>
            </a:pPr>
            <a:r>
              <a:rPr lang="en-US" sz="1600" dirty="0" smtClean="0">
                <a:solidFill>
                  <a:schemeClr val="accent6"/>
                </a:solidFill>
              </a:rPr>
              <a:t>	</a:t>
            </a:r>
            <a:r>
              <a:rPr lang="en-US" sz="1600" dirty="0" smtClean="0">
                <a:solidFill>
                  <a:srgbClr val="404040"/>
                </a:solidFill>
              </a:rPr>
              <a:t>Initial Idea: ~2010</a:t>
            </a:r>
          </a:p>
          <a:p>
            <a:pPr algn="l">
              <a:spcBef>
                <a:spcPts val="0"/>
              </a:spcBef>
            </a:pPr>
            <a:r>
              <a:rPr lang="en-US" sz="1600" dirty="0" smtClean="0">
                <a:solidFill>
                  <a:srgbClr val="404040"/>
                </a:solidFill>
              </a:rPr>
              <a:t>	VIPRAM concept paper: 2011</a:t>
            </a:r>
          </a:p>
          <a:p>
            <a:pPr algn="l">
              <a:spcBef>
                <a:spcPts val="0"/>
              </a:spcBef>
            </a:pPr>
            <a:r>
              <a:rPr lang="en-US" sz="1600" dirty="0" smtClean="0">
                <a:solidFill>
                  <a:srgbClr val="404040"/>
                </a:solidFill>
              </a:rPr>
              <a:t>	CDRD award: 2012</a:t>
            </a:r>
          </a:p>
          <a:p>
            <a:pPr algn="l">
              <a:spcBef>
                <a:spcPts val="0"/>
              </a:spcBef>
            </a:pPr>
            <a:r>
              <a:rPr lang="en-US" sz="1600" dirty="0" smtClean="0">
                <a:solidFill>
                  <a:srgbClr val="404040"/>
                </a:solidFill>
              </a:rPr>
              <a:t>	First 2D Design submission: 2013</a:t>
            </a:r>
          </a:p>
          <a:p>
            <a:pPr algn="l">
              <a:spcBef>
                <a:spcPts val="0"/>
              </a:spcBef>
            </a:pPr>
            <a:r>
              <a:rPr lang="en-US" sz="1600" dirty="0" smtClean="0">
                <a:solidFill>
                  <a:srgbClr val="404040"/>
                </a:solidFill>
              </a:rPr>
              <a:t>	First ProtoVIPRAM00 chip successfully tested: 2014</a:t>
            </a:r>
          </a:p>
          <a:p>
            <a:pPr algn="l">
              <a:spcBef>
                <a:spcPts val="0"/>
              </a:spcBef>
            </a:pPr>
            <a:r>
              <a:rPr lang="en-US" sz="1600" dirty="0" smtClean="0">
                <a:solidFill>
                  <a:srgbClr val="404040"/>
                </a:solidFill>
                <a:sym typeface="Wingdings"/>
              </a:rPr>
              <a:t>	 </a:t>
            </a:r>
            <a:r>
              <a:rPr lang="en-US" sz="1600" dirty="0" smtClean="0">
                <a:solidFill>
                  <a:srgbClr val="404040"/>
                </a:solidFill>
              </a:rPr>
              <a:t>Design building blocks are ready for 3D stacking</a:t>
            </a:r>
          </a:p>
          <a:p>
            <a:pPr algn="l"/>
            <a:endParaRPr lang="en-US" sz="1600" dirty="0" smtClean="0"/>
          </a:p>
          <a:p>
            <a:pPr algn="l"/>
            <a:endParaRPr lang="en-US" sz="1600" dirty="0"/>
          </a:p>
        </p:txBody>
      </p:sp>
      <p:cxnSp>
        <p:nvCxnSpPr>
          <p:cNvPr id="16" name="Straight Arrow Connector 15"/>
          <p:cNvCxnSpPr/>
          <p:nvPr/>
        </p:nvCxnSpPr>
        <p:spPr>
          <a:xfrm>
            <a:off x="7467600" y="3657600"/>
            <a:ext cx="0" cy="685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477000" y="3505200"/>
            <a:ext cx="457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295400" y="3581400"/>
            <a:ext cx="457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117070" y="4191000"/>
            <a:ext cx="4021654" cy="276999"/>
          </a:xfrm>
          <a:prstGeom prst="rect">
            <a:avLst/>
          </a:prstGeom>
          <a:noFill/>
        </p:spPr>
        <p:txBody>
          <a:bodyPr wrap="none" rtlCol="0">
            <a:spAutoFit/>
          </a:bodyPr>
          <a:lstStyle/>
          <a:p>
            <a:r>
              <a:rPr lang="en-US" sz="1200" i="1" dirty="0" smtClean="0"/>
              <a:t>CAM cell size: 25 um x 25 um, @ 130nm GF CMOS</a:t>
            </a:r>
            <a:endParaRPr lang="en-US" sz="1200" i="1" dirty="0"/>
          </a:p>
        </p:txBody>
      </p:sp>
      <p:sp>
        <p:nvSpPr>
          <p:cNvPr id="27" name="TextBox 26"/>
          <p:cNvSpPr txBox="1"/>
          <p:nvPr/>
        </p:nvSpPr>
        <p:spPr>
          <a:xfrm>
            <a:off x="176923" y="4572000"/>
            <a:ext cx="8991600" cy="2092881"/>
          </a:xfrm>
          <a:prstGeom prst="rect">
            <a:avLst/>
          </a:prstGeom>
          <a:noFill/>
          <a:ln>
            <a:solidFill>
              <a:srgbClr val="FFFFFF"/>
            </a:solidFill>
          </a:ln>
        </p:spPr>
        <p:txBody>
          <a:bodyPr wrap="square" rtlCol="0">
            <a:spAutoFit/>
          </a:bodyPr>
          <a:lstStyle/>
          <a:p>
            <a:pPr algn="l"/>
            <a:r>
              <a:rPr lang="en-US" sz="1800" b="1" dirty="0" smtClean="0">
                <a:solidFill>
                  <a:srgbClr val="404040"/>
                </a:solidFill>
              </a:rPr>
              <a:t>The present and future:</a:t>
            </a:r>
          </a:p>
          <a:p>
            <a:pPr algn="l"/>
            <a:r>
              <a:rPr lang="en-US" sz="1600" dirty="0" smtClean="0">
                <a:solidFill>
                  <a:srgbClr val="404040"/>
                </a:solidFill>
              </a:rPr>
              <a:t>	The actual 3D design (protoVIPRAM01) ready: 2014</a:t>
            </a:r>
          </a:p>
          <a:p>
            <a:pPr algn="l"/>
            <a:r>
              <a:rPr lang="en-US" sz="1600" dirty="0" smtClean="0">
                <a:solidFill>
                  <a:srgbClr val="404040"/>
                </a:solidFill>
              </a:rPr>
              <a:t>	A 2-tier design for CMS tracking trigger (protoVIPRAM02): 2014-2015	</a:t>
            </a:r>
          </a:p>
          <a:p>
            <a:pPr algn="l"/>
            <a:r>
              <a:rPr lang="en-US" sz="1600" dirty="0" smtClean="0">
                <a:solidFill>
                  <a:srgbClr val="404040"/>
                </a:solidFill>
              </a:rPr>
              <a:t>	Both Designs ready for submission: 2015</a:t>
            </a:r>
          </a:p>
          <a:p>
            <a:pPr algn="l"/>
            <a:r>
              <a:rPr lang="en-US" sz="1600" dirty="0" smtClean="0">
                <a:solidFill>
                  <a:srgbClr val="404040"/>
                </a:solidFill>
              </a:rPr>
              <a:t>	2-tier stacking testing for both designs: 2015-2016</a:t>
            </a:r>
          </a:p>
          <a:p>
            <a:pPr algn="l"/>
            <a:r>
              <a:rPr lang="en-US" sz="1600" dirty="0" smtClean="0">
                <a:solidFill>
                  <a:srgbClr val="404040"/>
                </a:solidFill>
                <a:sym typeface="Wingdings"/>
              </a:rPr>
              <a:t>	Multi-tier stacking &amp; testing for protoVIPRAM01: 2016-2017</a:t>
            </a:r>
          </a:p>
          <a:p>
            <a:pPr algn="l"/>
            <a:r>
              <a:rPr lang="en-US" sz="1600" dirty="0" smtClean="0">
                <a:solidFill>
                  <a:srgbClr val="404040"/>
                </a:solidFill>
                <a:sym typeface="Wingdings"/>
              </a:rPr>
              <a:t>	 Need continue generic R&amp;D support for work related to 3D</a:t>
            </a:r>
            <a:endParaRPr lang="en-US" sz="1600" dirty="0" smtClean="0">
              <a:solidFill>
                <a:srgbClr val="404040"/>
              </a:solidFill>
            </a:endParaRPr>
          </a:p>
          <a:p>
            <a:pPr algn="l"/>
            <a:endParaRPr lang="en-US" sz="1600" dirty="0"/>
          </a:p>
        </p:txBody>
      </p:sp>
      <p:sp>
        <p:nvSpPr>
          <p:cNvPr id="17"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293375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50" y="3200400"/>
            <a:ext cx="7924800" cy="609600"/>
          </a:xfrm>
        </p:spPr>
        <p:txBody>
          <a:bodyPr/>
          <a:lstStyle/>
          <a:p>
            <a:r>
              <a:rPr lang="en-US" sz="3600" dirty="0" smtClean="0">
                <a:solidFill>
                  <a:srgbClr val="3366FF"/>
                </a:solidFill>
              </a:rPr>
              <a:t>Liquid Argon Detectors for Neutrino and Dark Matter Experiments</a:t>
            </a:r>
            <a:r>
              <a:rPr lang="en-US" sz="3200" dirty="0" smtClean="0">
                <a:solidFill>
                  <a:srgbClr val="3366FF"/>
                </a:solidFill>
              </a:rPr>
              <a:t/>
            </a:r>
            <a:br>
              <a:rPr lang="en-US" sz="3200" dirty="0" smtClean="0">
                <a:solidFill>
                  <a:srgbClr val="3366FF"/>
                </a:solidFill>
              </a:rPr>
            </a:br>
            <a:r>
              <a:rPr lang="en-US" sz="3200" dirty="0" smtClean="0">
                <a:solidFill>
                  <a:srgbClr val="3366FF"/>
                </a:solidFill>
              </a:rPr>
              <a:t/>
            </a:r>
            <a:br>
              <a:rPr lang="en-US" sz="3200" dirty="0" smtClean="0">
                <a:solidFill>
                  <a:srgbClr val="3366FF"/>
                </a:solidFill>
              </a:rPr>
            </a:br>
            <a:endParaRPr lang="en-US" dirty="0">
              <a:solidFill>
                <a:srgbClr val="3366FF"/>
              </a:solidFill>
            </a:endParaRPr>
          </a:p>
        </p:txBody>
      </p:sp>
      <p:sp>
        <p:nvSpPr>
          <p:cNvPr id="7"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1276381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806450" y="-94335"/>
            <a:ext cx="7423150" cy="685800"/>
          </a:xfrm>
        </p:spPr>
        <p:txBody>
          <a:bodyPr/>
          <a:lstStyle/>
          <a:p>
            <a:r>
              <a:rPr lang="en-US" sz="2800" dirty="0" smtClean="0">
                <a:solidFill>
                  <a:srgbClr val="3366FF"/>
                </a:solidFill>
                <a:ea typeface="Arial Unicode MS" pitchFamily="34" charset="-128"/>
                <a:cs typeface="Arial Unicode MS" pitchFamily="34" charset="-128"/>
              </a:rPr>
              <a:t>Integrated Approach to Liquid Argon R&amp;D</a:t>
            </a:r>
            <a:endParaRPr lang="en-US" sz="3200" dirty="0">
              <a:solidFill>
                <a:srgbClr val="3366FF"/>
              </a:solidFill>
              <a:ea typeface="Arial Unicode MS" pitchFamily="34" charset="-128"/>
              <a:cs typeface="Arial Unicode MS" pitchFamily="34" charset="-128"/>
            </a:endParaRPr>
          </a:p>
        </p:txBody>
      </p:sp>
      <p:sp>
        <p:nvSpPr>
          <p:cNvPr id="24" name="Footer Placeholder 19"/>
          <p:cNvSpPr txBox="1">
            <a:spLocks/>
          </p:cNvSpPr>
          <p:nvPr/>
        </p:nvSpPr>
        <p:spPr bwMode="auto">
          <a:xfrm>
            <a:off x="3048000" y="6324600"/>
            <a:ext cx="2743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rial" charset="0"/>
                <a:ea typeface="+mn-ea"/>
                <a:cs typeface="+mn-cs"/>
              </a:rPr>
              <a:t>LLNL Visit - 24 January, 2012</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5" name="Slide Number Placeholder 20"/>
          <p:cNvSpPr txBox="1">
            <a:spLocks/>
          </p:cNvSpPr>
          <p:nvPr/>
        </p:nvSpPr>
        <p:spPr bwMode="auto">
          <a:xfrm>
            <a:off x="152400" y="6477000"/>
            <a:ext cx="8382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D5C3A4B-BF70-624A-B0EC-B05D92CF4710}" type="slidenum">
              <a:rPr kumimoji="0" lang="en-US" sz="1200" b="0" i="0" u="none" strike="noStrike" kern="1200" cap="none" spc="0" normalizeH="0" baseline="0" noProof="0" smtClean="0">
                <a:ln>
                  <a:noFill/>
                </a:ln>
                <a:solidFill>
                  <a:srgbClr val="FFFFFF"/>
                </a:solidFill>
                <a:effectLst/>
                <a:uLnTx/>
                <a:uFillTx/>
                <a:latin typeface="Arial" charset="0"/>
                <a:ea typeface="ＭＳ Ｐゴシック" charset="-128"/>
                <a:cs typeface="ＭＳ Ｐゴシック" charset="-128"/>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27" name="TextBox 6"/>
          <p:cNvSpPr txBox="1">
            <a:spLocks noChangeArrowheads="1"/>
          </p:cNvSpPr>
          <p:nvPr/>
        </p:nvSpPr>
        <p:spPr bwMode="auto">
          <a:xfrm>
            <a:off x="2076755" y="2165050"/>
            <a:ext cx="6152845" cy="732508"/>
          </a:xfrm>
          <a:prstGeom prst="rect">
            <a:avLst/>
          </a:prstGeom>
          <a:noFill/>
          <a:ln w="9525">
            <a:noFill/>
            <a:miter lim="800000"/>
            <a:headEnd/>
            <a:tailEnd/>
          </a:ln>
        </p:spPr>
        <p:txBody>
          <a:bodyPr wrap="square">
            <a:prstTxWarp prst="textNoShape">
              <a:avLst/>
            </a:prstTxWarp>
            <a:spAutoFit/>
          </a:bodyPr>
          <a:lstStyle/>
          <a:p>
            <a:pPr algn="l" defTabSz="914400" fontAlgn="base">
              <a:spcBef>
                <a:spcPct val="20000"/>
              </a:spcBef>
              <a:spcAft>
                <a:spcPct val="0"/>
              </a:spcAft>
              <a:buClr>
                <a:srgbClr val="FFFF00"/>
              </a:buClr>
              <a:buSzPct val="80000"/>
              <a:buFont typeface="Wingdings" charset="2"/>
              <a:buNone/>
            </a:pPr>
            <a:r>
              <a:rPr lang="en-US" sz="2000" dirty="0">
                <a:solidFill>
                  <a:srgbClr val="000000"/>
                </a:solidFill>
                <a:latin typeface="Arial" charset="0"/>
                <a:ea typeface="ＭＳ Ｐゴシック" charset="-128"/>
                <a:cs typeface="ＭＳ Ｐゴシック" charset="-128"/>
              </a:rPr>
              <a:t>Argon </a:t>
            </a:r>
            <a:r>
              <a:rPr lang="en-US" sz="2000" dirty="0" smtClean="0">
                <a:solidFill>
                  <a:srgbClr val="000000"/>
                </a:solidFill>
                <a:latin typeface="Arial" charset="0"/>
                <a:ea typeface="ＭＳ Ｐゴシック" charset="-128"/>
                <a:cs typeface="ＭＳ Ｐゴシック" charset="-128"/>
              </a:rPr>
              <a:t> </a:t>
            </a:r>
            <a:r>
              <a:rPr lang="en-US" sz="1400" dirty="0" smtClean="0">
                <a:solidFill>
                  <a:srgbClr val="000000"/>
                </a:solidFill>
                <a:latin typeface="Arial" charset="0"/>
                <a:ea typeface="ＭＳ Ｐゴシック" charset="-128"/>
                <a:cs typeface="ＭＳ Ｐゴシック" charset="-128"/>
              </a:rPr>
              <a:t>Purification</a:t>
            </a:r>
            <a:r>
              <a:rPr lang="en-US" sz="1400" dirty="0" smtClean="0">
                <a:solidFill>
                  <a:srgbClr val="000000"/>
                </a:solidFill>
              </a:rPr>
              <a:t> techniques and</a:t>
            </a:r>
            <a:r>
              <a:rPr lang="en-US" sz="1400" dirty="0" smtClean="0">
                <a:solidFill>
                  <a:srgbClr val="000000"/>
                </a:solidFill>
                <a:latin typeface="Arial" charset="0"/>
                <a:ea typeface="ＭＳ Ｐゴシック" charset="-128"/>
                <a:cs typeface="ＭＳ Ｐゴシック" charset="-128"/>
              </a:rPr>
              <a:t> </a:t>
            </a:r>
            <a:r>
              <a:rPr lang="en-US" sz="1400" dirty="0">
                <a:solidFill>
                  <a:srgbClr val="000000"/>
                </a:solidFill>
                <a:latin typeface="Arial" charset="0"/>
                <a:ea typeface="ＭＳ Ｐゴシック" charset="-128"/>
                <a:cs typeface="ＭＳ Ｐゴシック" charset="-128"/>
              </a:rPr>
              <a:t>c</a:t>
            </a:r>
            <a:r>
              <a:rPr lang="en-US" sz="1400" dirty="0" smtClean="0">
                <a:solidFill>
                  <a:srgbClr val="000000"/>
                </a:solidFill>
                <a:latin typeface="Arial" charset="0"/>
                <a:ea typeface="ＭＳ Ｐゴシック" charset="-128"/>
                <a:cs typeface="ＭＳ Ｐゴシック" charset="-128"/>
              </a:rPr>
              <a:t>ryogenics </a:t>
            </a:r>
            <a:r>
              <a:rPr lang="en-US" sz="1400" dirty="0">
                <a:solidFill>
                  <a:srgbClr val="000000"/>
                </a:solidFill>
                <a:latin typeface="Arial" charset="0"/>
                <a:ea typeface="ＭＳ Ｐゴシック" charset="-128"/>
                <a:cs typeface="ＭＳ Ｐゴシック" charset="-128"/>
              </a:rPr>
              <a:t>design</a:t>
            </a:r>
            <a:endParaRPr lang="en-US" sz="1400" dirty="0" smtClean="0">
              <a:solidFill>
                <a:srgbClr val="000000"/>
              </a:solidFill>
              <a:latin typeface="Arial" charset="0"/>
              <a:ea typeface="ＭＳ Ｐゴシック" charset="-128"/>
              <a:cs typeface="ＭＳ Ｐゴシック" charset="-128"/>
            </a:endParaRPr>
          </a:p>
          <a:p>
            <a:pPr algn="l" defTabSz="914400" fontAlgn="base">
              <a:spcBef>
                <a:spcPct val="20000"/>
              </a:spcBef>
              <a:spcAft>
                <a:spcPct val="0"/>
              </a:spcAft>
              <a:buClr>
                <a:srgbClr val="FFFF00"/>
              </a:buClr>
              <a:buSzPct val="80000"/>
              <a:buFont typeface="Wingdings" charset="2"/>
              <a:buNone/>
            </a:pPr>
            <a:endParaRPr lang="en-US" sz="1800" dirty="0">
              <a:solidFill>
                <a:srgbClr val="000000"/>
              </a:solidFill>
              <a:latin typeface="Arial" charset="0"/>
              <a:ea typeface="ＭＳ Ｐゴシック" charset="-128"/>
              <a:cs typeface="ＭＳ Ｐゴシック" charset="-128"/>
            </a:endParaRPr>
          </a:p>
        </p:txBody>
      </p:sp>
      <p:cxnSp>
        <p:nvCxnSpPr>
          <p:cNvPr id="28" name="Straight Arrow Connector 27"/>
          <p:cNvCxnSpPr/>
          <p:nvPr/>
        </p:nvCxnSpPr>
        <p:spPr bwMode="auto">
          <a:xfrm rot="16200000" flipH="1">
            <a:off x="2914955" y="2558145"/>
            <a:ext cx="228600" cy="228600"/>
          </a:xfrm>
          <a:prstGeom prst="straightConnector1">
            <a:avLst/>
          </a:prstGeom>
          <a:noFill/>
          <a:ln w="9525" cap="flat" cmpd="sng" algn="ctr">
            <a:solidFill>
              <a:srgbClr val="000000"/>
            </a:solidFill>
            <a:prstDash val="solid"/>
            <a:round/>
            <a:headEnd type="none" w="med" len="med"/>
            <a:tailEnd type="arrow"/>
          </a:ln>
          <a:effectLst/>
        </p:spPr>
      </p:cxnSp>
      <p:sp>
        <p:nvSpPr>
          <p:cNvPr id="29" name="TextBox 5"/>
          <p:cNvSpPr txBox="1">
            <a:spLocks noChangeArrowheads="1"/>
          </p:cNvSpPr>
          <p:nvPr/>
        </p:nvSpPr>
        <p:spPr bwMode="auto">
          <a:xfrm>
            <a:off x="759590" y="1386120"/>
            <a:ext cx="6934200" cy="609600"/>
          </a:xfrm>
          <a:prstGeom prst="rect">
            <a:avLst/>
          </a:prstGeom>
          <a:noFill/>
          <a:ln w="9525">
            <a:solidFill>
              <a:schemeClr val="tx1"/>
            </a:solidFill>
            <a:miter lim="800000"/>
            <a:headEnd/>
            <a:tailEnd/>
          </a:ln>
        </p:spPr>
        <p:txBody>
          <a:bodyPr wrap="square">
            <a:prstTxWarp prst="textNoShape">
              <a:avLst/>
            </a:prstTxWarp>
            <a:spAutoFit/>
          </a:bodyPr>
          <a:lstStyle/>
          <a:p>
            <a:pPr algn="l" defTabSz="914400" fontAlgn="base">
              <a:spcAft>
                <a:spcPct val="0"/>
              </a:spcAft>
              <a:buClr>
                <a:srgbClr val="FFFF00"/>
              </a:buClr>
              <a:buSzPct val="80000"/>
              <a:buFont typeface="Wingdings" charset="2"/>
              <a:buNone/>
            </a:pPr>
            <a:endParaRPr lang="en-US" sz="1600" dirty="0" smtClean="0">
              <a:solidFill>
                <a:srgbClr val="000000"/>
              </a:solidFill>
              <a:latin typeface="Calibri" charset="0"/>
              <a:ea typeface="ＭＳ Ｐゴシック" charset="-128"/>
              <a:cs typeface="ＭＳ Ｐゴシック" charset="-128"/>
            </a:endParaRPr>
          </a:p>
        </p:txBody>
      </p:sp>
      <p:cxnSp>
        <p:nvCxnSpPr>
          <p:cNvPr id="39" name="Straight Arrow Connector 38"/>
          <p:cNvCxnSpPr/>
          <p:nvPr/>
        </p:nvCxnSpPr>
        <p:spPr bwMode="auto">
          <a:xfrm rot="16200000" flipH="1">
            <a:off x="3905555" y="3701145"/>
            <a:ext cx="228600" cy="228600"/>
          </a:xfrm>
          <a:prstGeom prst="straightConnector1">
            <a:avLst/>
          </a:prstGeom>
          <a:noFill/>
          <a:ln w="9525" cap="flat" cmpd="sng" algn="ctr">
            <a:solidFill>
              <a:srgbClr val="000000"/>
            </a:solidFill>
            <a:prstDash val="solid"/>
            <a:round/>
            <a:headEnd type="none" w="med" len="med"/>
            <a:tailEnd type="arrow"/>
          </a:ln>
          <a:effectLst/>
        </p:spPr>
      </p:cxnSp>
      <p:cxnSp>
        <p:nvCxnSpPr>
          <p:cNvPr id="40" name="Straight Arrow Connector 39"/>
          <p:cNvCxnSpPr/>
          <p:nvPr/>
        </p:nvCxnSpPr>
        <p:spPr bwMode="auto">
          <a:xfrm rot="16200000" flipH="1">
            <a:off x="3448355" y="3167745"/>
            <a:ext cx="228600" cy="228600"/>
          </a:xfrm>
          <a:prstGeom prst="straightConnector1">
            <a:avLst/>
          </a:prstGeom>
          <a:noFill/>
          <a:ln w="9525" cap="flat" cmpd="sng" algn="ctr">
            <a:solidFill>
              <a:srgbClr val="000000"/>
            </a:solidFill>
            <a:prstDash val="solid"/>
            <a:round/>
            <a:headEnd type="none" w="med" len="med"/>
            <a:tailEnd type="arrow"/>
          </a:ln>
          <a:effectLst/>
        </p:spPr>
      </p:cxnSp>
      <p:cxnSp>
        <p:nvCxnSpPr>
          <p:cNvPr id="41" name="Straight Arrow Connector 40"/>
          <p:cNvCxnSpPr/>
          <p:nvPr/>
        </p:nvCxnSpPr>
        <p:spPr bwMode="auto">
          <a:xfrm rot="16200000" flipH="1">
            <a:off x="4248455" y="4272645"/>
            <a:ext cx="304800" cy="228600"/>
          </a:xfrm>
          <a:prstGeom prst="straightConnector1">
            <a:avLst/>
          </a:prstGeom>
          <a:noFill/>
          <a:ln w="9525" cap="flat" cmpd="sng" algn="ctr">
            <a:solidFill>
              <a:srgbClr val="000000"/>
            </a:solidFill>
            <a:prstDash val="solid"/>
            <a:round/>
            <a:headEnd type="none" w="med" len="med"/>
            <a:tailEnd type="arrow"/>
          </a:ln>
          <a:effectLst/>
        </p:spPr>
      </p:cxnSp>
      <p:cxnSp>
        <p:nvCxnSpPr>
          <p:cNvPr id="42" name="Straight Arrow Connector 41"/>
          <p:cNvCxnSpPr/>
          <p:nvPr/>
        </p:nvCxnSpPr>
        <p:spPr bwMode="auto">
          <a:xfrm rot="16200000" flipH="1">
            <a:off x="4629455" y="4806045"/>
            <a:ext cx="304800" cy="228600"/>
          </a:xfrm>
          <a:prstGeom prst="straightConnector1">
            <a:avLst/>
          </a:prstGeom>
          <a:noFill/>
          <a:ln w="9525" cap="flat" cmpd="sng" algn="ctr">
            <a:solidFill>
              <a:srgbClr val="000000"/>
            </a:solidFill>
            <a:prstDash val="solid"/>
            <a:round/>
            <a:headEnd type="none" w="med" len="med"/>
            <a:tailEnd type="arrow"/>
          </a:ln>
          <a:effectLst/>
        </p:spPr>
      </p:cxnSp>
      <p:sp>
        <p:nvSpPr>
          <p:cNvPr id="17" name="TextBox 9"/>
          <p:cNvSpPr txBox="1">
            <a:spLocks noChangeArrowheads="1"/>
          </p:cNvSpPr>
          <p:nvPr/>
        </p:nvSpPr>
        <p:spPr bwMode="auto">
          <a:xfrm>
            <a:off x="609600" y="5029200"/>
            <a:ext cx="1801813" cy="369888"/>
          </a:xfrm>
          <a:prstGeom prst="rect">
            <a:avLst/>
          </a:prstGeom>
          <a:noFill/>
          <a:ln w="9525">
            <a:noFill/>
            <a:miter lim="800000"/>
            <a:headEnd/>
            <a:tailEnd/>
          </a:ln>
        </p:spPr>
        <p:txBody>
          <a:bodyPr wrap="none">
            <a:prstTxWarp prst="textNoShape">
              <a:avLst/>
            </a:prstTxWarp>
            <a:spAutoFit/>
          </a:bodyPr>
          <a:lstStyle/>
          <a:p>
            <a:r>
              <a:rPr lang="en-US" sz="1800" dirty="0" err="1">
                <a:solidFill>
                  <a:srgbClr val="00007A"/>
                </a:solidFill>
              </a:rPr>
              <a:t>ArgoNeut</a:t>
            </a:r>
            <a:r>
              <a:rPr lang="en-US" sz="1800" dirty="0">
                <a:solidFill>
                  <a:srgbClr val="00007A"/>
                </a:solidFill>
              </a:rPr>
              <a:t> event</a:t>
            </a:r>
          </a:p>
        </p:txBody>
      </p:sp>
      <p:sp>
        <p:nvSpPr>
          <p:cNvPr id="15" name="TextBox 14"/>
          <p:cNvSpPr txBox="1"/>
          <p:nvPr/>
        </p:nvSpPr>
        <p:spPr>
          <a:xfrm>
            <a:off x="2838755" y="2786745"/>
            <a:ext cx="3918413" cy="369332"/>
          </a:xfrm>
          <a:prstGeom prst="rect">
            <a:avLst/>
          </a:prstGeom>
          <a:noFill/>
        </p:spPr>
        <p:txBody>
          <a:bodyPr wrap="none" rtlCol="0">
            <a:spAutoFit/>
          </a:bodyPr>
          <a:lstStyle/>
          <a:p>
            <a:pPr>
              <a:spcBef>
                <a:spcPts val="1800"/>
              </a:spcBef>
              <a:buClr>
                <a:srgbClr val="FFFF00"/>
              </a:buClr>
              <a:buSzPct val="80000"/>
            </a:pPr>
            <a:r>
              <a:rPr lang="en-US" sz="1600" dirty="0" smtClean="0">
                <a:solidFill>
                  <a:srgbClr val="000000"/>
                </a:solidFill>
                <a:latin typeface="Arial" charset="0"/>
                <a:ea typeface="ＭＳ Ｐゴシック" charset="-128"/>
                <a:cs typeface="ＭＳ Ｐゴシック" charset="-128"/>
              </a:rPr>
              <a:t> </a:t>
            </a:r>
            <a:r>
              <a:rPr lang="en-US" sz="1800" dirty="0" smtClean="0">
                <a:solidFill>
                  <a:srgbClr val="000000"/>
                </a:solidFill>
                <a:latin typeface="Arial" charset="0"/>
                <a:ea typeface="ＭＳ Ｐゴシック" charset="-128"/>
                <a:cs typeface="ＭＳ Ｐゴシック" charset="-128"/>
              </a:rPr>
              <a:t>TPC       </a:t>
            </a:r>
            <a:r>
              <a:rPr lang="en-US" sz="1600" dirty="0" smtClean="0">
                <a:solidFill>
                  <a:srgbClr val="000000"/>
                </a:solidFill>
                <a:latin typeface="Arial" charset="0"/>
                <a:ea typeface="ＭＳ Ｐゴシック" charset="-128"/>
                <a:cs typeface="ＭＳ Ｐゴシック" charset="-128"/>
              </a:rPr>
              <a:t> </a:t>
            </a:r>
            <a:r>
              <a:rPr lang="en-US" sz="1400" dirty="0" smtClean="0">
                <a:solidFill>
                  <a:srgbClr val="000000"/>
                </a:solidFill>
                <a:latin typeface="Arial" charset="0"/>
                <a:ea typeface="ＭＳ Ｐゴシック" charset="-128"/>
                <a:cs typeface="ＭＳ Ｐゴシック" charset="-128"/>
              </a:rPr>
              <a:t>Materials qualification</a:t>
            </a:r>
            <a:r>
              <a:rPr lang="en-US" sz="1400" dirty="0" smtClean="0">
                <a:solidFill>
                  <a:srgbClr val="000000"/>
                </a:solidFill>
              </a:rPr>
              <a:t> and </a:t>
            </a:r>
            <a:r>
              <a:rPr lang="en-US" sz="1400" dirty="0" smtClean="0">
                <a:solidFill>
                  <a:srgbClr val="000000"/>
                </a:solidFill>
                <a:latin typeface="Arial" charset="0"/>
                <a:ea typeface="ＭＳ Ｐゴシック" charset="-128"/>
                <a:cs typeface="ＭＳ Ｐゴシック" charset="-128"/>
              </a:rPr>
              <a:t>design</a:t>
            </a:r>
          </a:p>
        </p:txBody>
      </p:sp>
      <p:sp>
        <p:nvSpPr>
          <p:cNvPr id="18" name="TextBox 17"/>
          <p:cNvSpPr txBox="1"/>
          <p:nvPr/>
        </p:nvSpPr>
        <p:spPr>
          <a:xfrm>
            <a:off x="3067355" y="3320145"/>
            <a:ext cx="3777474" cy="369332"/>
          </a:xfrm>
          <a:prstGeom prst="rect">
            <a:avLst/>
          </a:prstGeom>
          <a:noFill/>
        </p:spPr>
        <p:txBody>
          <a:bodyPr wrap="none" rtlCol="0">
            <a:spAutoFit/>
          </a:bodyPr>
          <a:lstStyle/>
          <a:p>
            <a:pPr>
              <a:spcBef>
                <a:spcPts val="1800"/>
              </a:spcBef>
              <a:buClr>
                <a:srgbClr val="FFFF00"/>
              </a:buClr>
              <a:buSzPct val="80000"/>
            </a:pPr>
            <a:r>
              <a:rPr lang="en-US" sz="1600" dirty="0" smtClean="0">
                <a:solidFill>
                  <a:srgbClr val="000000"/>
                </a:solidFill>
                <a:latin typeface="Arial" charset="0"/>
                <a:ea typeface="ＭＳ Ｐゴシック" charset="-128"/>
                <a:cs typeface="ＭＳ Ｐゴシック" charset="-128"/>
              </a:rPr>
              <a:t> </a:t>
            </a:r>
            <a:r>
              <a:rPr lang="en-US" sz="1800" dirty="0" smtClean="0">
                <a:solidFill>
                  <a:srgbClr val="000000"/>
                </a:solidFill>
                <a:latin typeface="Arial" charset="0"/>
                <a:ea typeface="ＭＳ Ｐゴシック" charset="-128"/>
                <a:cs typeface="ＭＳ Ｐゴシック" charset="-128"/>
              </a:rPr>
              <a:t>Readout    </a:t>
            </a:r>
            <a:r>
              <a:rPr lang="en-US" sz="1600" dirty="0" smtClean="0">
                <a:solidFill>
                  <a:srgbClr val="000000"/>
                </a:solidFill>
                <a:latin typeface="Arial" charset="0"/>
                <a:ea typeface="ＭＳ Ｐゴシック" charset="-128"/>
                <a:cs typeface="ＭＳ Ｐゴシック" charset="-128"/>
              </a:rPr>
              <a:t> </a:t>
            </a:r>
            <a:r>
              <a:rPr lang="en-US" sz="1400" dirty="0" smtClean="0">
                <a:solidFill>
                  <a:srgbClr val="000000"/>
                </a:solidFill>
                <a:latin typeface="Arial" charset="0"/>
                <a:ea typeface="ＭＳ Ｐゴシック" charset="-128"/>
                <a:cs typeface="ＭＳ Ｐゴシック" charset="-128"/>
              </a:rPr>
              <a:t>Low-noise amplifiers</a:t>
            </a:r>
            <a:r>
              <a:rPr lang="en-US" sz="1400" dirty="0" smtClean="0">
                <a:solidFill>
                  <a:srgbClr val="000000"/>
                </a:solidFill>
              </a:rPr>
              <a:t> </a:t>
            </a:r>
            <a:r>
              <a:rPr lang="en-US" sz="1400" dirty="0" smtClean="0">
                <a:solidFill>
                  <a:srgbClr val="000000"/>
                </a:solidFill>
                <a:latin typeface="Arial" charset="0"/>
                <a:ea typeface="ＭＳ Ｐゴシック" charset="-128"/>
                <a:cs typeface="ＭＳ Ｐゴシック" charset="-128"/>
              </a:rPr>
              <a:t>in liquid</a:t>
            </a:r>
          </a:p>
        </p:txBody>
      </p:sp>
      <p:sp>
        <p:nvSpPr>
          <p:cNvPr id="19" name="TextBox 18"/>
          <p:cNvSpPr txBox="1"/>
          <p:nvPr/>
        </p:nvSpPr>
        <p:spPr>
          <a:xfrm>
            <a:off x="3252304" y="3929745"/>
            <a:ext cx="5301451" cy="369332"/>
          </a:xfrm>
          <a:prstGeom prst="rect">
            <a:avLst/>
          </a:prstGeom>
          <a:noFill/>
        </p:spPr>
        <p:txBody>
          <a:bodyPr wrap="none" rtlCol="0">
            <a:spAutoFit/>
          </a:bodyPr>
          <a:lstStyle/>
          <a:p>
            <a:pPr>
              <a:spcBef>
                <a:spcPts val="1800"/>
              </a:spcBef>
              <a:buClr>
                <a:srgbClr val="FFFF00"/>
              </a:buClr>
              <a:buSzPct val="80000"/>
            </a:pPr>
            <a:r>
              <a:rPr lang="en-US" sz="1800" dirty="0" smtClean="0">
                <a:solidFill>
                  <a:srgbClr val="000000"/>
                </a:solidFill>
                <a:latin typeface="Arial" charset="0"/>
                <a:ea typeface="ＭＳ Ｐゴシック" charset="-128"/>
                <a:cs typeface="ＭＳ Ｐゴシック" charset="-128"/>
              </a:rPr>
              <a:t>Full System in Neutrino Beam    </a:t>
            </a:r>
            <a:r>
              <a:rPr lang="en-US" sz="1400" dirty="0" err="1" smtClean="0">
                <a:solidFill>
                  <a:srgbClr val="000000"/>
                </a:solidFill>
                <a:latin typeface="Arial" charset="0"/>
                <a:ea typeface="ＭＳ Ｐゴシック" charset="-128"/>
                <a:cs typeface="ＭＳ Ｐゴシック" charset="-128"/>
              </a:rPr>
              <a:t>ArgoNeuT</a:t>
            </a:r>
            <a:r>
              <a:rPr lang="en-US" sz="1400" dirty="0" smtClean="0">
                <a:solidFill>
                  <a:srgbClr val="000000"/>
                </a:solidFill>
                <a:latin typeface="Arial" charset="0"/>
                <a:ea typeface="ＭＳ Ｐゴシック" charset="-128"/>
                <a:cs typeface="ＭＳ Ｐゴシック" charset="-128"/>
              </a:rPr>
              <a:t>, </a:t>
            </a:r>
            <a:r>
              <a:rPr lang="en-US" sz="1400" dirty="0" err="1" smtClean="0">
                <a:solidFill>
                  <a:srgbClr val="000000"/>
                </a:solidFill>
                <a:latin typeface="Arial" charset="0"/>
                <a:ea typeface="ＭＳ Ｐゴシック" charset="-128"/>
                <a:cs typeface="ＭＳ Ｐゴシック" charset="-128"/>
              </a:rPr>
              <a:t>LAriaT</a:t>
            </a:r>
            <a:endParaRPr lang="en-US" sz="1400" dirty="0" smtClean="0">
              <a:solidFill>
                <a:srgbClr val="000000"/>
              </a:solidFill>
              <a:latin typeface="Arial" charset="0"/>
              <a:ea typeface="ＭＳ Ｐゴシック" charset="-128"/>
              <a:cs typeface="ＭＳ Ｐゴシック" charset="-128"/>
            </a:endParaRPr>
          </a:p>
        </p:txBody>
      </p:sp>
      <p:sp>
        <p:nvSpPr>
          <p:cNvPr id="20" name="TextBox 19"/>
          <p:cNvSpPr txBox="1"/>
          <p:nvPr/>
        </p:nvSpPr>
        <p:spPr>
          <a:xfrm>
            <a:off x="3753155" y="4463145"/>
            <a:ext cx="4759652" cy="369332"/>
          </a:xfrm>
          <a:prstGeom prst="rect">
            <a:avLst/>
          </a:prstGeom>
          <a:noFill/>
        </p:spPr>
        <p:txBody>
          <a:bodyPr wrap="none" rtlCol="0">
            <a:spAutoFit/>
          </a:bodyPr>
          <a:lstStyle/>
          <a:p>
            <a:pPr>
              <a:spcBef>
                <a:spcPts val="1800"/>
              </a:spcBef>
              <a:buClr>
                <a:srgbClr val="FFFF00"/>
              </a:buClr>
              <a:buSzPct val="80000"/>
            </a:pPr>
            <a:r>
              <a:rPr lang="en-US" sz="1600" dirty="0" smtClean="0">
                <a:solidFill>
                  <a:srgbClr val="000000"/>
                </a:solidFill>
                <a:latin typeface="Arial" charset="0"/>
                <a:ea typeface="ＭＳ Ｐゴシック" charset="-128"/>
                <a:cs typeface="ＭＳ Ｐゴシック" charset="-128"/>
              </a:rPr>
              <a:t> </a:t>
            </a:r>
            <a:r>
              <a:rPr lang="en-US" sz="1800" dirty="0" smtClean="0">
                <a:solidFill>
                  <a:srgbClr val="000000"/>
                </a:solidFill>
                <a:latin typeface="Arial" charset="0"/>
                <a:ea typeface="ＭＳ Ｐゴシック" charset="-128"/>
                <a:cs typeface="ＭＳ Ｐゴシック" charset="-128"/>
              </a:rPr>
              <a:t>Automated  Reconstruction   </a:t>
            </a:r>
            <a:r>
              <a:rPr lang="en-US" sz="1400" dirty="0" err="1" smtClean="0">
                <a:solidFill>
                  <a:srgbClr val="000000"/>
                </a:solidFill>
                <a:latin typeface="Arial" charset="0"/>
                <a:ea typeface="ＭＳ Ｐゴシック" charset="-128"/>
                <a:cs typeface="ＭＳ Ｐゴシック" charset="-128"/>
              </a:rPr>
              <a:t>LArSoft</a:t>
            </a:r>
            <a:r>
              <a:rPr lang="en-US" sz="1400" dirty="0" smtClean="0">
                <a:solidFill>
                  <a:srgbClr val="000000"/>
                </a:solidFill>
                <a:latin typeface="Arial" charset="0"/>
                <a:ea typeface="ＭＳ Ｐゴシック" charset="-128"/>
                <a:cs typeface="ＭＳ Ｐゴシック" charset="-128"/>
              </a:rPr>
              <a:t> Simulation</a:t>
            </a:r>
          </a:p>
        </p:txBody>
      </p:sp>
      <p:sp>
        <p:nvSpPr>
          <p:cNvPr id="21" name="TextBox 20"/>
          <p:cNvSpPr txBox="1"/>
          <p:nvPr/>
        </p:nvSpPr>
        <p:spPr>
          <a:xfrm>
            <a:off x="4438955" y="4996545"/>
            <a:ext cx="4198585" cy="615553"/>
          </a:xfrm>
          <a:prstGeom prst="rect">
            <a:avLst/>
          </a:prstGeom>
          <a:noFill/>
        </p:spPr>
        <p:txBody>
          <a:bodyPr wrap="none" rtlCol="0">
            <a:spAutoFit/>
          </a:bodyPr>
          <a:lstStyle/>
          <a:p>
            <a:r>
              <a:rPr lang="en-US" sz="2000" dirty="0" smtClean="0">
                <a:solidFill>
                  <a:srgbClr val="000000"/>
                </a:solidFill>
                <a:latin typeface="Arial" charset="0"/>
                <a:ea typeface="ＭＳ Ｐゴシック" charset="-128"/>
                <a:cs typeface="ＭＳ Ｐゴシック" charset="-128"/>
              </a:rPr>
              <a:t> Synergies</a:t>
            </a:r>
            <a:r>
              <a:rPr lang="en-US" sz="1800" dirty="0" smtClean="0">
                <a:solidFill>
                  <a:srgbClr val="000000"/>
                </a:solidFill>
                <a:latin typeface="Arial" charset="0"/>
                <a:ea typeface="ＭＳ Ｐゴシック" charset="-128"/>
                <a:cs typeface="ＭＳ Ｐゴシック" charset="-128"/>
              </a:rPr>
              <a:t>     </a:t>
            </a:r>
            <a:r>
              <a:rPr lang="en-US" sz="1400" dirty="0" smtClean="0">
                <a:solidFill>
                  <a:srgbClr val="000000"/>
                </a:solidFill>
                <a:latin typeface="Arial" charset="0"/>
                <a:ea typeface="ＭＳ Ｐゴシック" charset="-128"/>
                <a:cs typeface="ＭＳ Ｐゴシック" charset="-128"/>
              </a:rPr>
              <a:t>Dark Matter, Proton Decay,</a:t>
            </a:r>
          </a:p>
          <a:p>
            <a:r>
              <a:rPr lang="en-US" sz="1400" dirty="0">
                <a:solidFill>
                  <a:srgbClr val="000000"/>
                </a:solidFill>
                <a:latin typeface="Arial" charset="0"/>
                <a:ea typeface="ＭＳ Ｐゴシック" charset="-128"/>
                <a:cs typeface="ＭＳ Ｐゴシック" charset="-128"/>
              </a:rPr>
              <a:t>	</a:t>
            </a:r>
            <a:r>
              <a:rPr lang="en-US" sz="1400" dirty="0" smtClean="0">
                <a:solidFill>
                  <a:srgbClr val="000000"/>
                </a:solidFill>
                <a:latin typeface="Arial" charset="0"/>
                <a:ea typeface="ＭＳ Ｐゴシック" charset="-128"/>
                <a:cs typeface="ＭＳ Ｐゴシック" charset="-128"/>
              </a:rPr>
              <a:t>		SCENE absolute recoil efficiency </a:t>
            </a:r>
            <a:endParaRPr lang="en-US" sz="1400" dirty="0"/>
          </a:p>
        </p:txBody>
      </p:sp>
      <p:sp>
        <p:nvSpPr>
          <p:cNvPr id="22" name="TextBox 10"/>
          <p:cNvSpPr txBox="1">
            <a:spLocks noChangeArrowheads="1"/>
          </p:cNvSpPr>
          <p:nvPr/>
        </p:nvSpPr>
        <p:spPr bwMode="auto">
          <a:xfrm>
            <a:off x="152400" y="4480173"/>
            <a:ext cx="2895600" cy="1446550"/>
          </a:xfrm>
          <a:prstGeom prst="rect">
            <a:avLst/>
          </a:prstGeom>
          <a:solidFill>
            <a:srgbClr val="FFCE9B"/>
          </a:solidFill>
          <a:ln w="9525">
            <a:noFill/>
            <a:miter lim="800000"/>
            <a:headEnd/>
            <a:tailEnd/>
          </a:ln>
        </p:spPr>
        <p:txBody>
          <a:bodyPr wrap="square">
            <a:prstTxWarp prst="textNoShape">
              <a:avLst/>
            </a:prstTxWarp>
            <a:spAutoFit/>
          </a:bodyPr>
          <a:lstStyle/>
          <a:p>
            <a:pPr algn="l">
              <a:spcBef>
                <a:spcPct val="0"/>
              </a:spcBef>
            </a:pPr>
            <a:r>
              <a:rPr lang="en-US" sz="1100" dirty="0">
                <a:solidFill>
                  <a:srgbClr val="000000"/>
                </a:solidFill>
              </a:rPr>
              <a:t>Institutions </a:t>
            </a:r>
            <a:r>
              <a:rPr lang="en-US" sz="1100" dirty="0" smtClean="0">
                <a:solidFill>
                  <a:srgbClr val="000000"/>
                </a:solidFill>
              </a:rPr>
              <a:t>we are collaborating with </a:t>
            </a:r>
          </a:p>
          <a:p>
            <a:pPr algn="l">
              <a:spcBef>
                <a:spcPct val="0"/>
              </a:spcBef>
            </a:pPr>
            <a:r>
              <a:rPr lang="en-US" sz="1100" dirty="0" smtClean="0">
                <a:solidFill>
                  <a:srgbClr val="000000"/>
                </a:solidFill>
              </a:rPr>
              <a:t>in </a:t>
            </a:r>
            <a:r>
              <a:rPr lang="en-US" sz="1100" dirty="0">
                <a:solidFill>
                  <a:srgbClr val="000000"/>
                </a:solidFill>
              </a:rPr>
              <a:t>hardware R &amp; D:</a:t>
            </a:r>
            <a:endParaRPr lang="en-US" sz="1100" dirty="0" smtClean="0">
              <a:solidFill>
                <a:srgbClr val="000000"/>
              </a:solidFill>
            </a:endParaRPr>
          </a:p>
          <a:p>
            <a:pPr algn="l">
              <a:spcBef>
                <a:spcPct val="0"/>
              </a:spcBef>
              <a:buSzPct val="110000"/>
              <a:buFont typeface="Arial" charset="0"/>
              <a:buChar char="•"/>
            </a:pPr>
            <a:r>
              <a:rPr lang="en-US" sz="1100" dirty="0" smtClean="0">
                <a:solidFill>
                  <a:srgbClr val="000000"/>
                </a:solidFill>
              </a:rPr>
              <a:t> Yale </a:t>
            </a:r>
            <a:r>
              <a:rPr lang="en-US" sz="1100" dirty="0">
                <a:solidFill>
                  <a:srgbClr val="000000"/>
                </a:solidFill>
              </a:rPr>
              <a:t>- Syracuse (</a:t>
            </a:r>
            <a:r>
              <a:rPr lang="en-US" sz="1100" dirty="0" err="1">
                <a:solidFill>
                  <a:srgbClr val="000000"/>
                </a:solidFill>
              </a:rPr>
              <a:t>ArgoNeuT</a:t>
            </a:r>
            <a:r>
              <a:rPr lang="en-US" sz="1100" dirty="0">
                <a:solidFill>
                  <a:srgbClr val="000000"/>
                </a:solidFill>
              </a:rPr>
              <a:t>)</a:t>
            </a:r>
            <a:endParaRPr lang="en-US" sz="1100" dirty="0" smtClean="0">
              <a:solidFill>
                <a:srgbClr val="000000"/>
              </a:solidFill>
            </a:endParaRPr>
          </a:p>
          <a:p>
            <a:pPr algn="l">
              <a:spcBef>
                <a:spcPct val="0"/>
              </a:spcBef>
              <a:buSzPct val="110000"/>
              <a:buFont typeface="Arial" charset="0"/>
              <a:buChar char="•"/>
            </a:pPr>
            <a:r>
              <a:rPr lang="en-US" sz="1100" dirty="0" smtClean="0">
                <a:solidFill>
                  <a:srgbClr val="000000"/>
                </a:solidFill>
              </a:rPr>
              <a:t> Michigan </a:t>
            </a:r>
            <a:r>
              <a:rPr lang="en-US" sz="1100" dirty="0">
                <a:solidFill>
                  <a:srgbClr val="000000"/>
                </a:solidFill>
              </a:rPr>
              <a:t>State University (TPC electronics)</a:t>
            </a:r>
            <a:endParaRPr lang="en-US" sz="1100" dirty="0" smtClean="0">
              <a:solidFill>
                <a:srgbClr val="000000"/>
              </a:solidFill>
            </a:endParaRPr>
          </a:p>
          <a:p>
            <a:pPr algn="l">
              <a:spcBef>
                <a:spcPct val="0"/>
              </a:spcBef>
              <a:buSzPct val="110000"/>
              <a:buFont typeface="Arial" charset="0"/>
              <a:buChar char="•"/>
            </a:pPr>
            <a:r>
              <a:rPr lang="en-US" sz="1100" dirty="0" smtClean="0">
                <a:solidFill>
                  <a:srgbClr val="000000"/>
                </a:solidFill>
              </a:rPr>
              <a:t> M.I.T </a:t>
            </a:r>
            <a:r>
              <a:rPr lang="en-US" sz="1100" dirty="0">
                <a:solidFill>
                  <a:srgbClr val="000000"/>
                </a:solidFill>
              </a:rPr>
              <a:t>and Indiana University </a:t>
            </a:r>
            <a:r>
              <a:rPr lang="en-US" sz="1100" dirty="0" smtClean="0">
                <a:solidFill>
                  <a:srgbClr val="000000"/>
                </a:solidFill>
              </a:rPr>
              <a:t> (</a:t>
            </a:r>
            <a:r>
              <a:rPr lang="en-US" sz="1100" dirty="0">
                <a:solidFill>
                  <a:srgbClr val="000000"/>
                </a:solidFill>
              </a:rPr>
              <a:t>Light readout)</a:t>
            </a:r>
            <a:endParaRPr lang="en-US" sz="1100" dirty="0" smtClean="0">
              <a:solidFill>
                <a:srgbClr val="000000"/>
              </a:solidFill>
            </a:endParaRPr>
          </a:p>
          <a:p>
            <a:pPr algn="l">
              <a:spcBef>
                <a:spcPct val="0"/>
              </a:spcBef>
              <a:buSzPct val="110000"/>
              <a:buFont typeface="Arial" charset="0"/>
              <a:buChar char="•"/>
            </a:pPr>
            <a:r>
              <a:rPr lang="en-US" sz="1100" dirty="0" smtClean="0">
                <a:solidFill>
                  <a:srgbClr val="000000"/>
                </a:solidFill>
              </a:rPr>
              <a:t> BNL </a:t>
            </a:r>
            <a:r>
              <a:rPr lang="en-US" sz="1100" dirty="0">
                <a:solidFill>
                  <a:srgbClr val="000000"/>
                </a:solidFill>
              </a:rPr>
              <a:t>(TPC electronics and TPC design)</a:t>
            </a:r>
            <a:endParaRPr lang="en-US" sz="1100" dirty="0" smtClean="0">
              <a:solidFill>
                <a:srgbClr val="000000"/>
              </a:solidFill>
            </a:endParaRPr>
          </a:p>
          <a:p>
            <a:pPr algn="l">
              <a:spcBef>
                <a:spcPct val="0"/>
              </a:spcBef>
              <a:buSzPct val="110000"/>
              <a:buFont typeface="Arial" charset="0"/>
              <a:buChar char="•"/>
            </a:pPr>
            <a:r>
              <a:rPr lang="en-US" sz="1100" dirty="0" smtClean="0">
                <a:solidFill>
                  <a:srgbClr val="000000"/>
                </a:solidFill>
              </a:rPr>
              <a:t> Princeton </a:t>
            </a:r>
            <a:r>
              <a:rPr lang="en-US" sz="1100" dirty="0">
                <a:solidFill>
                  <a:srgbClr val="000000"/>
                </a:solidFill>
              </a:rPr>
              <a:t>(depleted Argon recovery</a:t>
            </a:r>
            <a:r>
              <a:rPr lang="en-US" sz="1100" dirty="0" smtClean="0">
                <a:solidFill>
                  <a:srgbClr val="000000"/>
                </a:solidFill>
              </a:rPr>
              <a:t>)</a:t>
            </a:r>
          </a:p>
          <a:p>
            <a:pPr algn="l">
              <a:spcBef>
                <a:spcPct val="0"/>
              </a:spcBef>
              <a:buSzPct val="110000"/>
              <a:buFont typeface="Arial" charset="0"/>
              <a:buChar char="•"/>
            </a:pPr>
            <a:r>
              <a:rPr lang="en-US" sz="1100" dirty="0" smtClean="0">
                <a:solidFill>
                  <a:srgbClr val="000000"/>
                </a:solidFill>
              </a:rPr>
              <a:t> Indiana University (LAPD)</a:t>
            </a:r>
            <a:endParaRPr lang="en-US" sz="1100" dirty="0">
              <a:solidFill>
                <a:srgbClr val="000000"/>
              </a:solidFill>
            </a:endParaRPr>
          </a:p>
        </p:txBody>
      </p:sp>
      <p:sp>
        <p:nvSpPr>
          <p:cNvPr id="30" name="TextBox 29"/>
          <p:cNvSpPr txBox="1"/>
          <p:nvPr/>
        </p:nvSpPr>
        <p:spPr>
          <a:xfrm>
            <a:off x="838200" y="1371600"/>
            <a:ext cx="7239000" cy="584776"/>
          </a:xfrm>
          <a:prstGeom prst="rect">
            <a:avLst/>
          </a:prstGeom>
          <a:noFill/>
        </p:spPr>
        <p:txBody>
          <a:bodyPr wrap="square" rtlCol="0">
            <a:spAutoFit/>
          </a:bodyPr>
          <a:lstStyle/>
          <a:p>
            <a:r>
              <a:rPr lang="en-US" sz="1600" dirty="0" smtClean="0">
                <a:solidFill>
                  <a:schemeClr val="tx1"/>
                </a:solidFill>
                <a:latin typeface="Calibri" charset="0"/>
              </a:rPr>
              <a:t>The development of entire liquid argon systems means that new techniques in materials, electronics, or simulation can be addressed immediately:</a:t>
            </a:r>
            <a:endParaRPr lang="en-US" sz="1600" dirty="0"/>
          </a:p>
        </p:txBody>
      </p:sp>
      <p:sp>
        <p:nvSpPr>
          <p:cNvPr id="23"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36230247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38"/>
            <a:ext cx="8229600" cy="580941"/>
          </a:xfrm>
        </p:spPr>
        <p:txBody>
          <a:bodyPr>
            <a:normAutofit fontScale="90000"/>
          </a:bodyPr>
          <a:lstStyle/>
          <a:p>
            <a:r>
              <a:rPr lang="en-US" sz="3600" dirty="0" smtClean="0">
                <a:solidFill>
                  <a:srgbClr val="3366FF"/>
                </a:solidFill>
              </a:rPr>
              <a:t>Recent  </a:t>
            </a:r>
            <a:r>
              <a:rPr lang="en-US" sz="3600" dirty="0">
                <a:solidFill>
                  <a:srgbClr val="3366FF"/>
                </a:solidFill>
              </a:rPr>
              <a:t>Liquid Argon R &amp; D at </a:t>
            </a:r>
            <a:r>
              <a:rPr lang="en-US" sz="3600" dirty="0" err="1">
                <a:solidFill>
                  <a:srgbClr val="3366FF"/>
                </a:solidFill>
              </a:rPr>
              <a:t>Fermilab</a:t>
            </a:r>
            <a:endParaRPr lang="en-US" sz="3600" dirty="0">
              <a:solidFill>
                <a:srgbClr val="3366FF"/>
              </a:solidFill>
            </a:endParaRPr>
          </a:p>
        </p:txBody>
      </p:sp>
      <p:sp>
        <p:nvSpPr>
          <p:cNvPr id="3" name="Content Placeholder 2"/>
          <p:cNvSpPr>
            <a:spLocks noGrp="1"/>
          </p:cNvSpPr>
          <p:nvPr>
            <p:ph idx="1"/>
          </p:nvPr>
        </p:nvSpPr>
        <p:spPr>
          <a:xfrm>
            <a:off x="152400" y="1371600"/>
            <a:ext cx="5867400" cy="6065740"/>
          </a:xfrm>
        </p:spPr>
        <p:txBody>
          <a:bodyPr/>
          <a:lstStyle/>
          <a:p>
            <a:pPr marL="0" indent="0">
              <a:spcBef>
                <a:spcPts val="1000"/>
              </a:spcBef>
              <a:buNone/>
            </a:pPr>
            <a:r>
              <a:rPr lang="en-US" sz="1600" b="1" dirty="0"/>
              <a:t>Neutrino Specific</a:t>
            </a:r>
          </a:p>
          <a:p>
            <a:pPr>
              <a:spcBef>
                <a:spcPts val="1000"/>
              </a:spcBef>
            </a:pPr>
            <a:r>
              <a:rPr lang="en-US" sz="1600" b="1" dirty="0" smtClean="0">
                <a:solidFill>
                  <a:srgbClr val="0000FF"/>
                </a:solidFill>
              </a:rPr>
              <a:t>TPC </a:t>
            </a:r>
            <a:r>
              <a:rPr lang="en-US" sz="1600" b="1" dirty="0">
                <a:solidFill>
                  <a:srgbClr val="0000FF"/>
                </a:solidFill>
              </a:rPr>
              <a:t>performance with electronics and </a:t>
            </a:r>
            <a:r>
              <a:rPr lang="en-US" sz="1600" b="1" dirty="0" smtClean="0">
                <a:solidFill>
                  <a:srgbClr val="0000FF"/>
                </a:solidFill>
              </a:rPr>
              <a:t>HV           			-&gt;   </a:t>
            </a:r>
            <a:r>
              <a:rPr lang="en-US" sz="1600" b="1" dirty="0" smtClean="0">
                <a:solidFill>
                  <a:srgbClr val="008000"/>
                </a:solidFill>
              </a:rPr>
              <a:t> ‘BO’ TPC </a:t>
            </a:r>
            <a:r>
              <a:rPr lang="en-US" sz="1600" b="1" dirty="0">
                <a:solidFill>
                  <a:srgbClr val="008000"/>
                </a:solidFill>
              </a:rPr>
              <a:t>and </a:t>
            </a:r>
            <a:r>
              <a:rPr lang="en-US" sz="1600" b="1" dirty="0" smtClean="0">
                <a:solidFill>
                  <a:srgbClr val="008000"/>
                </a:solidFill>
              </a:rPr>
              <a:t>new ‘Long BO’ </a:t>
            </a:r>
            <a:r>
              <a:rPr lang="en-US" sz="1600" b="1" dirty="0">
                <a:solidFill>
                  <a:srgbClr val="008000"/>
                </a:solidFill>
              </a:rPr>
              <a:t>TPC </a:t>
            </a:r>
            <a:r>
              <a:rPr lang="en-US" sz="1600" b="1" dirty="0" smtClean="0">
                <a:solidFill>
                  <a:srgbClr val="0000FF"/>
                </a:solidFill>
              </a:rPr>
              <a:t>   </a:t>
            </a:r>
          </a:p>
          <a:p>
            <a:pPr>
              <a:spcBef>
                <a:spcPts val="600"/>
              </a:spcBef>
            </a:pPr>
            <a:endParaRPr lang="en-US" sz="1600" b="1" dirty="0" smtClean="0">
              <a:solidFill>
                <a:srgbClr val="0000FF"/>
              </a:solidFill>
            </a:endParaRPr>
          </a:p>
          <a:p>
            <a:pPr>
              <a:spcBef>
                <a:spcPts val="600"/>
              </a:spcBef>
            </a:pPr>
            <a:r>
              <a:rPr lang="en-US" sz="1600" b="1" dirty="0" smtClean="0">
                <a:solidFill>
                  <a:srgbClr val="0000FF"/>
                </a:solidFill>
              </a:rPr>
              <a:t>Detailed </a:t>
            </a:r>
            <a:r>
              <a:rPr lang="en-US" sz="1600" b="1" dirty="0">
                <a:solidFill>
                  <a:srgbClr val="0000FF"/>
                </a:solidFill>
              </a:rPr>
              <a:t>behavior of particles in liquid Argon </a:t>
            </a:r>
            <a:r>
              <a:rPr lang="en-US" sz="1600" b="1" dirty="0" smtClean="0">
                <a:solidFill>
                  <a:srgbClr val="0000FF"/>
                </a:solidFill>
              </a:rPr>
              <a:t>      		-&gt;  </a:t>
            </a:r>
            <a:r>
              <a:rPr lang="en-US" sz="1600" b="1" dirty="0" smtClean="0">
                <a:solidFill>
                  <a:srgbClr val="008000"/>
                </a:solidFill>
              </a:rPr>
              <a:t>Test </a:t>
            </a:r>
            <a:r>
              <a:rPr lang="en-US" sz="1600" b="1" dirty="0">
                <a:solidFill>
                  <a:srgbClr val="008000"/>
                </a:solidFill>
              </a:rPr>
              <a:t>beam </a:t>
            </a:r>
            <a:r>
              <a:rPr lang="en-US" sz="1600" b="1" dirty="0" smtClean="0">
                <a:solidFill>
                  <a:srgbClr val="008000"/>
                </a:solidFill>
              </a:rPr>
              <a:t>in FTBF to ‘</a:t>
            </a:r>
            <a:r>
              <a:rPr lang="en-US" sz="1600" b="1" dirty="0" err="1" smtClean="0">
                <a:solidFill>
                  <a:srgbClr val="008000"/>
                </a:solidFill>
              </a:rPr>
              <a:t>LArIAT</a:t>
            </a:r>
            <a:r>
              <a:rPr lang="en-US" sz="1600" b="1" dirty="0" smtClean="0">
                <a:solidFill>
                  <a:srgbClr val="008000"/>
                </a:solidFill>
              </a:rPr>
              <a:t>’</a:t>
            </a:r>
            <a:endParaRPr lang="en-US" sz="1600" b="1" dirty="0">
              <a:solidFill>
                <a:srgbClr val="008000"/>
              </a:solidFill>
            </a:endParaRPr>
          </a:p>
          <a:p>
            <a:pPr marL="0" indent="0">
              <a:spcBef>
                <a:spcPts val="200"/>
              </a:spcBef>
              <a:buNone/>
            </a:pPr>
            <a:endParaRPr lang="en-US" sz="1600" b="1" dirty="0">
              <a:solidFill>
                <a:srgbClr val="008000"/>
              </a:solidFill>
            </a:endParaRPr>
          </a:p>
          <a:p>
            <a:pPr marL="0" indent="0">
              <a:spcBef>
                <a:spcPts val="200"/>
              </a:spcBef>
              <a:buNone/>
            </a:pPr>
            <a:r>
              <a:rPr lang="en-US" sz="1600" b="1" dirty="0"/>
              <a:t>Dark Matter Specific</a:t>
            </a:r>
          </a:p>
          <a:p>
            <a:pPr>
              <a:spcBef>
                <a:spcPts val="1000"/>
              </a:spcBef>
            </a:pPr>
            <a:r>
              <a:rPr lang="en-US" sz="1600" b="1" dirty="0" smtClean="0">
                <a:solidFill>
                  <a:srgbClr val="0000FF"/>
                </a:solidFill>
              </a:rPr>
              <a:t>Light </a:t>
            </a:r>
            <a:r>
              <a:rPr lang="en-US" sz="1600" b="1" dirty="0">
                <a:solidFill>
                  <a:srgbClr val="0000FF"/>
                </a:solidFill>
              </a:rPr>
              <a:t>yield from nuclear recoils at low energy (&lt;</a:t>
            </a:r>
            <a:r>
              <a:rPr lang="en-US" sz="1600" b="1" dirty="0" smtClean="0">
                <a:solidFill>
                  <a:srgbClr val="0000FF"/>
                </a:solidFill>
              </a:rPr>
              <a:t>50 </a:t>
            </a:r>
            <a:r>
              <a:rPr lang="en-US" sz="1600" b="1" dirty="0" err="1" smtClean="0">
                <a:solidFill>
                  <a:srgbClr val="0000FF"/>
                </a:solidFill>
              </a:rPr>
              <a:t>keV</a:t>
            </a:r>
            <a:r>
              <a:rPr lang="en-US" sz="1600" b="1" dirty="0">
                <a:solidFill>
                  <a:srgbClr val="0000FF"/>
                </a:solidFill>
              </a:rPr>
              <a:t>) </a:t>
            </a:r>
            <a:r>
              <a:rPr lang="en-US" sz="1600" b="1" dirty="0"/>
              <a:t>           </a:t>
            </a:r>
          </a:p>
          <a:p>
            <a:pPr marL="0" indent="0">
              <a:spcBef>
                <a:spcPts val="1000"/>
              </a:spcBef>
              <a:buNone/>
            </a:pPr>
            <a:r>
              <a:rPr lang="en-US" sz="1600" b="1" dirty="0">
                <a:solidFill>
                  <a:srgbClr val="008000"/>
                </a:solidFill>
              </a:rPr>
              <a:t>      </a:t>
            </a:r>
            <a:r>
              <a:rPr lang="en-US" sz="1600" b="1" dirty="0" smtClean="0">
                <a:solidFill>
                  <a:srgbClr val="008000"/>
                </a:solidFill>
              </a:rPr>
              <a:t>-&gt; </a:t>
            </a:r>
            <a:r>
              <a:rPr lang="en-US" sz="1600" b="1" dirty="0">
                <a:solidFill>
                  <a:srgbClr val="008000"/>
                </a:solidFill>
              </a:rPr>
              <a:t>SCENE (</a:t>
            </a:r>
            <a:r>
              <a:rPr lang="en-US" sz="1600" b="1" dirty="0" err="1" smtClean="0">
                <a:solidFill>
                  <a:srgbClr val="008000"/>
                </a:solidFill>
              </a:rPr>
              <a:t>Scint</a:t>
            </a:r>
            <a:r>
              <a:rPr lang="en-US" sz="1600" b="1" dirty="0" smtClean="0">
                <a:solidFill>
                  <a:srgbClr val="008000"/>
                </a:solidFill>
              </a:rPr>
              <a:t>. </a:t>
            </a:r>
            <a:r>
              <a:rPr lang="en-US" sz="1600" b="1" dirty="0">
                <a:solidFill>
                  <a:srgbClr val="008000"/>
                </a:solidFill>
              </a:rPr>
              <a:t>Efficiency of Noble Elements</a:t>
            </a:r>
            <a:r>
              <a:rPr lang="en-US" sz="1600" b="1" dirty="0" smtClean="0">
                <a:solidFill>
                  <a:srgbClr val="008000"/>
                </a:solidFill>
              </a:rPr>
              <a:t>)</a:t>
            </a:r>
            <a:endParaRPr lang="en-US" sz="1600" b="1" dirty="0" smtClean="0">
              <a:solidFill>
                <a:srgbClr val="0000FF"/>
              </a:solidFill>
            </a:endParaRPr>
          </a:p>
          <a:p>
            <a:endParaRPr lang="en-US" sz="1600" b="1" dirty="0" smtClean="0">
              <a:solidFill>
                <a:srgbClr val="0000FF"/>
              </a:solidFill>
            </a:endParaRPr>
          </a:p>
          <a:p>
            <a:r>
              <a:rPr lang="en-US" sz="1600" b="1" dirty="0" smtClean="0">
                <a:solidFill>
                  <a:srgbClr val="0000FF"/>
                </a:solidFill>
              </a:rPr>
              <a:t>Argon </a:t>
            </a:r>
            <a:r>
              <a:rPr lang="en-US" sz="1600" b="1" dirty="0">
                <a:solidFill>
                  <a:srgbClr val="0000FF"/>
                </a:solidFill>
              </a:rPr>
              <a:t>for low-background experiments</a:t>
            </a:r>
          </a:p>
          <a:p>
            <a:pPr marL="0" indent="0">
              <a:buNone/>
            </a:pPr>
            <a:r>
              <a:rPr lang="en-US" sz="1600" b="1" dirty="0">
                <a:solidFill>
                  <a:srgbClr val="0000FF"/>
                </a:solidFill>
              </a:rPr>
              <a:t>       </a:t>
            </a:r>
            <a:r>
              <a:rPr lang="en-US" sz="1600" b="1" dirty="0" smtClean="0">
                <a:solidFill>
                  <a:srgbClr val="0000FF"/>
                </a:solidFill>
              </a:rPr>
              <a:t>-&gt; </a:t>
            </a:r>
            <a:r>
              <a:rPr lang="en-US" sz="1600" b="1" dirty="0" smtClean="0">
                <a:solidFill>
                  <a:srgbClr val="008000"/>
                </a:solidFill>
              </a:rPr>
              <a:t>Purification </a:t>
            </a:r>
            <a:r>
              <a:rPr lang="en-US" sz="1600" b="1" dirty="0">
                <a:solidFill>
                  <a:srgbClr val="008000"/>
                </a:solidFill>
              </a:rPr>
              <a:t>of underground argon </a:t>
            </a:r>
          </a:p>
          <a:p>
            <a:pPr marL="0" indent="0">
              <a:spcBef>
                <a:spcPts val="200"/>
              </a:spcBef>
              <a:buNone/>
            </a:pPr>
            <a:endParaRPr lang="en-US" sz="1600" b="1" dirty="0">
              <a:solidFill>
                <a:srgbClr val="008000"/>
              </a:solidFill>
            </a:endParaRPr>
          </a:p>
          <a:p>
            <a:pPr marL="0" indent="0">
              <a:spcBef>
                <a:spcPts val="200"/>
              </a:spcBef>
              <a:buNone/>
            </a:pPr>
            <a:endParaRPr lang="en-US" sz="1600" b="1" dirty="0">
              <a:solidFill>
                <a:srgbClr val="008000"/>
              </a:solidFill>
            </a:endParaRPr>
          </a:p>
          <a:p>
            <a:pPr marL="0" indent="0">
              <a:buNone/>
            </a:pPr>
            <a:endParaRPr lang="en-US" sz="1600" dirty="0"/>
          </a:p>
          <a:p>
            <a:pPr marL="0" indent="0">
              <a:buNone/>
            </a:pPr>
            <a:endParaRPr lang="en-US" sz="1600" dirty="0"/>
          </a:p>
          <a:p>
            <a:endParaRPr lang="en-US" sz="1600" dirty="0"/>
          </a:p>
          <a:p>
            <a:pPr marL="0" indent="0">
              <a:buNone/>
            </a:pPr>
            <a:r>
              <a:rPr lang="en-US" sz="1600" dirty="0" smtClean="0"/>
              <a:t> </a:t>
            </a:r>
            <a:endParaRPr lang="en-US" sz="1600" dirty="0"/>
          </a:p>
        </p:txBody>
      </p:sp>
      <p:pic>
        <p:nvPicPr>
          <p:cNvPr id="6" name="Picture 5" descr="Pordes_Jaskierny.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019800" y="1066800"/>
            <a:ext cx="2890783" cy="4343400"/>
          </a:xfrm>
          <a:prstGeom prst="rect">
            <a:avLst/>
          </a:prstGeom>
        </p:spPr>
      </p:pic>
      <p:sp>
        <p:nvSpPr>
          <p:cNvPr id="9"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1747541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xfrm>
            <a:off x="914400" y="254000"/>
            <a:ext cx="7924800" cy="762000"/>
          </a:xfrm>
        </p:spPr>
        <p:txBody>
          <a:bodyPr/>
          <a:lstStyle/>
          <a:p>
            <a:r>
              <a:rPr lang="en-US" sz="2400" dirty="0" smtClean="0">
                <a:solidFill>
                  <a:srgbClr val="3366FF"/>
                </a:solidFill>
              </a:rPr>
              <a:t>Priorities in the Frontiers of Detector R&amp;D</a:t>
            </a:r>
            <a:endParaRPr lang="en-US" sz="2400" dirty="0">
              <a:solidFill>
                <a:srgbClr val="3366FF"/>
              </a:solidFill>
            </a:endParaRPr>
          </a:p>
        </p:txBody>
      </p:sp>
      <p:sp>
        <p:nvSpPr>
          <p:cNvPr id="699396" name="Rectangle 4"/>
          <p:cNvSpPr>
            <a:spLocks noGrp="1" noChangeArrowheads="1"/>
          </p:cNvSpPr>
          <p:nvPr>
            <p:ph type="body" sz="half" idx="1"/>
          </p:nvPr>
        </p:nvSpPr>
        <p:spPr>
          <a:xfrm>
            <a:off x="684590" y="1016000"/>
            <a:ext cx="5486400" cy="4267200"/>
          </a:xfrm>
        </p:spPr>
        <p:txBody>
          <a:bodyPr/>
          <a:lstStyle/>
          <a:p>
            <a:pPr marL="0" indent="0">
              <a:buClr>
                <a:schemeClr val="tx1"/>
              </a:buClr>
              <a:buSzPct val="125000"/>
              <a:buNone/>
            </a:pPr>
            <a:r>
              <a:rPr lang="en-US" sz="1800" dirty="0" smtClean="0"/>
              <a:t>Energy Frontier:</a:t>
            </a:r>
          </a:p>
          <a:p>
            <a:pPr lvl="1">
              <a:buClr>
                <a:schemeClr val="tx1"/>
              </a:buClr>
              <a:buSzPct val="125000"/>
            </a:pPr>
            <a:r>
              <a:rPr lang="en-US" sz="1400" b="1" dirty="0" smtClean="0">
                <a:solidFill>
                  <a:srgbClr val="FF0000"/>
                </a:solidFill>
              </a:rPr>
              <a:t>Vertex sensors will have to withstand a total </a:t>
            </a:r>
            <a:r>
              <a:rPr lang="en-US" sz="1400" b="1" dirty="0" err="1" smtClean="0">
                <a:solidFill>
                  <a:srgbClr val="FF0000"/>
                </a:solidFill>
              </a:rPr>
              <a:t>fluence</a:t>
            </a:r>
            <a:r>
              <a:rPr lang="en-US" sz="1400" b="1" dirty="0" smtClean="0">
                <a:solidFill>
                  <a:srgbClr val="FF0000"/>
                </a:solidFill>
              </a:rPr>
              <a:t> of 10</a:t>
            </a:r>
            <a:r>
              <a:rPr lang="en-US" sz="1400" b="1" baseline="30000" dirty="0" smtClean="0">
                <a:solidFill>
                  <a:srgbClr val="FF0000"/>
                </a:solidFill>
              </a:rPr>
              <a:t>16</a:t>
            </a:r>
            <a:r>
              <a:rPr lang="en-US" sz="1400" b="1" dirty="0" smtClean="0">
                <a:solidFill>
                  <a:srgbClr val="FF0000"/>
                </a:solidFill>
              </a:rPr>
              <a:t> particles/cm</a:t>
            </a:r>
            <a:r>
              <a:rPr lang="en-US" sz="1400" b="1" baseline="30000" dirty="0" smtClean="0">
                <a:solidFill>
                  <a:srgbClr val="FF0000"/>
                </a:solidFill>
              </a:rPr>
              <a:t>2</a:t>
            </a:r>
            <a:endParaRPr lang="en-US" sz="1400" b="1" dirty="0" smtClean="0">
              <a:solidFill>
                <a:srgbClr val="FF0000"/>
              </a:solidFill>
            </a:endParaRPr>
          </a:p>
          <a:p>
            <a:pPr lvl="1">
              <a:buClr>
                <a:schemeClr val="tx1"/>
              </a:buClr>
              <a:buSzPct val="125000"/>
            </a:pPr>
            <a:r>
              <a:rPr lang="en-US" sz="1400" b="1" dirty="0" smtClean="0">
                <a:solidFill>
                  <a:srgbClr val="FF0000"/>
                </a:solidFill>
              </a:rPr>
              <a:t>At full luminosity, several hundred overlaid events per 25 </a:t>
            </a:r>
            <a:r>
              <a:rPr lang="en-US" sz="1400" b="1" dirty="0" err="1" smtClean="0">
                <a:solidFill>
                  <a:srgbClr val="FF0000"/>
                </a:solidFill>
              </a:rPr>
              <a:t>nsec</a:t>
            </a:r>
            <a:r>
              <a:rPr lang="en-US" sz="1400" b="1" dirty="0" smtClean="0">
                <a:solidFill>
                  <a:srgbClr val="FF0000"/>
                </a:solidFill>
              </a:rPr>
              <a:t> crossing will make current triggers untenable</a:t>
            </a:r>
            <a:endParaRPr lang="en-US" sz="1400" dirty="0" smtClean="0"/>
          </a:p>
          <a:p>
            <a:pPr marL="0" indent="0">
              <a:buClr>
                <a:schemeClr val="tx1"/>
              </a:buClr>
              <a:buSzPct val="125000"/>
              <a:buNone/>
            </a:pPr>
            <a:r>
              <a:rPr lang="en-US" sz="1800" dirty="0" smtClean="0"/>
              <a:t>Intensity Frontier:</a:t>
            </a:r>
          </a:p>
          <a:p>
            <a:pPr lvl="1">
              <a:buClr>
                <a:schemeClr val="tx1"/>
              </a:buClr>
              <a:buSzPct val="125000"/>
            </a:pPr>
            <a:r>
              <a:rPr lang="en-US" sz="1400" b="1" dirty="0" smtClean="0">
                <a:solidFill>
                  <a:srgbClr val="FF0000"/>
                </a:solidFill>
              </a:rPr>
              <a:t>LBNF will require high-performance, low cost multi-</a:t>
            </a:r>
            <a:r>
              <a:rPr lang="en-US" sz="1400" b="1" dirty="0" err="1" smtClean="0">
                <a:solidFill>
                  <a:srgbClr val="FF0000"/>
                </a:solidFill>
              </a:rPr>
              <a:t>kton</a:t>
            </a:r>
            <a:r>
              <a:rPr lang="en-US" sz="1400" b="1" dirty="0" smtClean="0">
                <a:solidFill>
                  <a:srgbClr val="FF0000"/>
                </a:solidFill>
              </a:rPr>
              <a:t> liquid Argon TPC’s, with cold electronics</a:t>
            </a:r>
          </a:p>
          <a:p>
            <a:pPr lvl="1">
              <a:buClr>
                <a:schemeClr val="tx1"/>
              </a:buClr>
              <a:buSzPct val="125000"/>
            </a:pPr>
            <a:r>
              <a:rPr lang="en-US" sz="1400" b="1" dirty="0" smtClean="0">
                <a:solidFill>
                  <a:srgbClr val="FF0000"/>
                </a:solidFill>
              </a:rPr>
              <a:t>Ultra-fast, ultra-thin and rad hard </a:t>
            </a:r>
            <a:r>
              <a:rPr lang="en-US" sz="1400" b="1" dirty="0" err="1" smtClean="0">
                <a:solidFill>
                  <a:srgbClr val="FF0000"/>
                </a:solidFill>
              </a:rPr>
              <a:t>photodetectors</a:t>
            </a:r>
            <a:r>
              <a:rPr lang="en-US" sz="1400" b="1" dirty="0" smtClean="0">
                <a:solidFill>
                  <a:srgbClr val="FF0000"/>
                </a:solidFill>
              </a:rPr>
              <a:t>, trackers and </a:t>
            </a:r>
            <a:r>
              <a:rPr lang="en-US" sz="1400" b="1" dirty="0" err="1" smtClean="0">
                <a:solidFill>
                  <a:srgbClr val="FF0000"/>
                </a:solidFill>
              </a:rPr>
              <a:t>calorimetry</a:t>
            </a:r>
            <a:r>
              <a:rPr lang="en-US" sz="1400" b="1" dirty="0" smtClean="0">
                <a:solidFill>
                  <a:srgbClr val="FF0000"/>
                </a:solidFill>
              </a:rPr>
              <a:t> will become the norm</a:t>
            </a:r>
            <a:endParaRPr lang="en-US" sz="1800" dirty="0" smtClean="0"/>
          </a:p>
          <a:p>
            <a:pPr marL="0" indent="0">
              <a:buClr>
                <a:schemeClr val="tx1"/>
              </a:buClr>
              <a:buSzPct val="125000"/>
              <a:buNone/>
            </a:pPr>
            <a:r>
              <a:rPr lang="en-US" sz="1800" dirty="0" smtClean="0"/>
              <a:t>Cosmic Frontier:</a:t>
            </a:r>
          </a:p>
          <a:p>
            <a:pPr lvl="1">
              <a:buClr>
                <a:schemeClr val="tx1"/>
              </a:buClr>
              <a:buSzPct val="125000"/>
            </a:pPr>
            <a:r>
              <a:rPr lang="en-US" sz="1400" b="1" dirty="0" smtClean="0">
                <a:solidFill>
                  <a:srgbClr val="FF0000"/>
                </a:solidFill>
              </a:rPr>
              <a:t>Dark matter detectors will need background levels of less than 1 nuclear recoil per ton per year</a:t>
            </a:r>
          </a:p>
          <a:p>
            <a:pPr lvl="1">
              <a:buClr>
                <a:schemeClr val="tx1"/>
              </a:buClr>
              <a:buSzPct val="125000"/>
            </a:pPr>
            <a:r>
              <a:rPr lang="en-US" sz="1400" b="1" dirty="0" smtClean="0">
                <a:solidFill>
                  <a:srgbClr val="FF0000"/>
                </a:solidFill>
              </a:rPr>
              <a:t>Spectrophotometry of large sky surveys need new methods to efficiently measure red-shifts in coincidence with position.</a:t>
            </a:r>
          </a:p>
          <a:p>
            <a:endParaRPr lang="en-US" sz="2800" dirty="0" smtClean="0"/>
          </a:p>
          <a:p>
            <a:endParaRPr lang="en-US" sz="2800" dirty="0" smtClean="0"/>
          </a:p>
          <a:p>
            <a:endParaRPr lang="en-US" sz="2800" dirty="0" smtClean="0"/>
          </a:p>
          <a:p>
            <a:endParaRPr lang="en-US" sz="2800" dirty="0"/>
          </a:p>
        </p:txBody>
      </p:sp>
      <p:sp>
        <p:nvSpPr>
          <p:cNvPr id="9" name="TextBox 8"/>
          <p:cNvSpPr txBox="1"/>
          <p:nvPr/>
        </p:nvSpPr>
        <p:spPr>
          <a:xfrm>
            <a:off x="838200" y="5562600"/>
            <a:ext cx="5029200" cy="584776"/>
          </a:xfrm>
          <a:prstGeom prst="rect">
            <a:avLst/>
          </a:prstGeom>
          <a:noFill/>
          <a:ln>
            <a:solidFill>
              <a:schemeClr val="tx1"/>
            </a:solidFill>
          </a:ln>
        </p:spPr>
        <p:txBody>
          <a:bodyPr wrap="square" rtlCol="0">
            <a:spAutoFit/>
          </a:bodyPr>
          <a:lstStyle/>
          <a:p>
            <a:pPr algn="l"/>
            <a:r>
              <a:rPr lang="en-US" sz="1600" dirty="0" smtClean="0">
                <a:solidFill>
                  <a:srgbClr val="800000"/>
                </a:solidFill>
                <a:latin typeface="Calibri" charset="0"/>
              </a:rPr>
              <a:t>Fermilab has a coordinated portfolio of detector research projects that are designed to meet these priorities</a:t>
            </a:r>
          </a:p>
        </p:txBody>
      </p:sp>
      <p:sp>
        <p:nvSpPr>
          <p:cNvPr id="10"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pic>
        <p:nvPicPr>
          <p:cNvPr id="2" name="Picture 1"/>
          <p:cNvPicPr>
            <a:picLocks noChangeAspect="1"/>
          </p:cNvPicPr>
          <p:nvPr/>
        </p:nvPicPr>
        <p:blipFill>
          <a:blip r:embed="rId3"/>
          <a:stretch>
            <a:fillRect/>
          </a:stretch>
        </p:blipFill>
        <p:spPr>
          <a:xfrm>
            <a:off x="6553200" y="1325645"/>
            <a:ext cx="2209800" cy="950128"/>
          </a:xfrm>
          <a:prstGeom prst="rect">
            <a:avLst/>
          </a:prstGeom>
        </p:spPr>
      </p:pic>
      <p:pic>
        <p:nvPicPr>
          <p:cNvPr id="3" name="Picture 2"/>
          <p:cNvPicPr>
            <a:picLocks noChangeAspect="1"/>
          </p:cNvPicPr>
          <p:nvPr/>
        </p:nvPicPr>
        <p:blipFill>
          <a:blip r:embed="rId4"/>
          <a:stretch>
            <a:fillRect/>
          </a:stretch>
        </p:blipFill>
        <p:spPr>
          <a:xfrm>
            <a:off x="6705600" y="2544845"/>
            <a:ext cx="2286000" cy="1529184"/>
          </a:xfrm>
          <a:prstGeom prst="rect">
            <a:avLst/>
          </a:prstGeom>
        </p:spPr>
      </p:pic>
      <p:pic>
        <p:nvPicPr>
          <p:cNvPr id="4" name="Picture 3"/>
          <p:cNvPicPr>
            <a:picLocks noChangeAspect="1"/>
          </p:cNvPicPr>
          <p:nvPr/>
        </p:nvPicPr>
        <p:blipFill>
          <a:blip r:embed="rId5"/>
          <a:stretch>
            <a:fillRect/>
          </a:stretch>
        </p:blipFill>
        <p:spPr>
          <a:xfrm>
            <a:off x="6553200" y="4373645"/>
            <a:ext cx="2286000" cy="1528581"/>
          </a:xfrm>
          <a:prstGeom prst="rect">
            <a:avLst/>
          </a:prstGeom>
        </p:spPr>
      </p:pic>
    </p:spTree>
    <p:extLst>
      <p:ext uri="{BB962C8B-B14F-4D97-AF65-F5344CB8AC3E}">
        <p14:creationId xmlns="" xmlns:p14="http://schemas.microsoft.com/office/powerpoint/2010/main" val="15533467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133" y="193524"/>
            <a:ext cx="6858000" cy="428171"/>
          </a:xfrm>
        </p:spPr>
        <p:txBody>
          <a:bodyPr/>
          <a:lstStyle/>
          <a:p>
            <a:r>
              <a:rPr lang="en-US" dirty="0" smtClean="0">
                <a:solidFill>
                  <a:srgbClr val="3366FF"/>
                </a:solidFill>
              </a:rPr>
              <a:t>‘Liquid Argon in a </a:t>
            </a:r>
            <a:r>
              <a:rPr lang="en-US" dirty="0" err="1" smtClean="0">
                <a:solidFill>
                  <a:srgbClr val="3366FF"/>
                </a:solidFill>
              </a:rPr>
              <a:t>Testbeam</a:t>
            </a:r>
            <a:r>
              <a:rPr lang="en-US" dirty="0" smtClean="0">
                <a:solidFill>
                  <a:srgbClr val="3366FF"/>
                </a:solidFill>
              </a:rPr>
              <a:t>’=</a:t>
            </a:r>
            <a:r>
              <a:rPr lang="en-US" dirty="0" err="1" smtClean="0">
                <a:solidFill>
                  <a:srgbClr val="3366FF"/>
                </a:solidFill>
              </a:rPr>
              <a:t>LArIAT</a:t>
            </a:r>
            <a:endParaRPr lang="en-US" dirty="0">
              <a:solidFill>
                <a:srgbClr val="3366FF"/>
              </a:solidFill>
            </a:endParaRPr>
          </a:p>
        </p:txBody>
      </p:sp>
      <p:sp>
        <p:nvSpPr>
          <p:cNvPr id="3" name="Content Placeholder 2"/>
          <p:cNvSpPr>
            <a:spLocks noGrp="1"/>
          </p:cNvSpPr>
          <p:nvPr>
            <p:ph idx="1"/>
          </p:nvPr>
        </p:nvSpPr>
        <p:spPr>
          <a:xfrm>
            <a:off x="1524000" y="1143000"/>
            <a:ext cx="6858000" cy="4114800"/>
          </a:xfrm>
        </p:spPr>
        <p:txBody>
          <a:bodyPr/>
          <a:lstStyle/>
          <a:p>
            <a:r>
              <a:rPr lang="en-US" dirty="0" smtClean="0"/>
              <a:t>Tertiary beam used by MINERVA moved to new </a:t>
            </a:r>
            <a:r>
              <a:rPr lang="en-US" dirty="0" err="1" smtClean="0"/>
              <a:t>MCenter</a:t>
            </a:r>
            <a:r>
              <a:rPr lang="en-US" dirty="0" smtClean="0"/>
              <a:t> Test Beam line</a:t>
            </a:r>
          </a:p>
          <a:p>
            <a:r>
              <a:rPr lang="en-US" dirty="0" smtClean="0"/>
              <a:t>TOF Particle I.D. for 0.2-0.8 </a:t>
            </a:r>
            <a:r>
              <a:rPr lang="en-US" dirty="0" err="1" smtClean="0"/>
              <a:t>GeV</a:t>
            </a:r>
            <a:r>
              <a:rPr lang="en-US" dirty="0" smtClean="0"/>
              <a:t> beam</a:t>
            </a:r>
            <a:endParaRPr lang="en-US" dirty="0"/>
          </a:p>
        </p:txBody>
      </p:sp>
      <p:pic>
        <p:nvPicPr>
          <p:cNvPr id="6" name="Picture 5" descr="Screen Shot 2014-10-27 at 9.32.50 P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33400" y="2819400"/>
            <a:ext cx="2503361" cy="3251200"/>
          </a:xfrm>
          <a:prstGeom prst="rect">
            <a:avLst/>
          </a:prstGeom>
        </p:spPr>
      </p:pic>
      <p:pic>
        <p:nvPicPr>
          <p:cNvPr id="7" name="Picture 6" descr="Screen Shot 2014-10-27 at 9.31.04 PM.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505200" y="2819400"/>
            <a:ext cx="5105400" cy="3002159"/>
          </a:xfrm>
          <a:prstGeom prst="rect">
            <a:avLst/>
          </a:prstGeom>
        </p:spPr>
      </p:pic>
      <p:sp>
        <p:nvSpPr>
          <p:cNvPr id="10"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36303919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8994" y="180992"/>
            <a:ext cx="6398557" cy="400110"/>
          </a:xfrm>
          <a:prstGeom prst="rect">
            <a:avLst/>
          </a:prstGeom>
          <a:noFill/>
        </p:spPr>
        <p:txBody>
          <a:bodyPr wrap="none" rtlCol="0">
            <a:spAutoFit/>
          </a:bodyPr>
          <a:lstStyle/>
          <a:p>
            <a:pPr algn="r" defTabSz="914400" fontAlgn="base">
              <a:spcBef>
                <a:spcPct val="20000"/>
              </a:spcBef>
              <a:spcAft>
                <a:spcPct val="0"/>
              </a:spcAft>
              <a:buClr>
                <a:srgbClr val="FFFF00"/>
              </a:buClr>
              <a:buSzPct val="80000"/>
              <a:buFont typeface="Wingdings" charset="0"/>
              <a:buNone/>
            </a:pPr>
            <a:r>
              <a:rPr lang="en-US" sz="2000" b="1" dirty="0" smtClean="0">
                <a:solidFill>
                  <a:srgbClr val="3366FF"/>
                </a:solidFill>
                <a:latin typeface="Arial" charset="0"/>
                <a:ea typeface="ＭＳ Ｐゴシック" charset="0"/>
              </a:rPr>
              <a:t>SCENE – Scintillation Efficiency of Noble Elements</a:t>
            </a:r>
            <a:endParaRPr lang="en-US" sz="2000" b="1" dirty="0">
              <a:solidFill>
                <a:srgbClr val="3366FF"/>
              </a:solidFill>
              <a:latin typeface="Arial" charset="0"/>
              <a:ea typeface="ＭＳ Ｐゴシック" charset="0"/>
            </a:endParaRPr>
          </a:p>
        </p:txBody>
      </p:sp>
      <p:pic>
        <p:nvPicPr>
          <p:cNvPr id="13" name="Picture 12" descr="Scene_Full.jpg"/>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rot="5400000">
            <a:off x="4534578" y="1943779"/>
            <a:ext cx="5314843" cy="2989600"/>
          </a:xfrm>
          <a:prstGeom prst="rect">
            <a:avLst/>
          </a:prstGeom>
        </p:spPr>
      </p:pic>
      <p:pic>
        <p:nvPicPr>
          <p:cNvPr id="14" name="Picture 13" descr="Scene_Schematic copy.jp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584200" y="2438400"/>
            <a:ext cx="4623535" cy="3594799"/>
          </a:xfrm>
          <a:prstGeom prst="rect">
            <a:avLst/>
          </a:prstGeom>
        </p:spPr>
      </p:pic>
      <p:sp>
        <p:nvSpPr>
          <p:cNvPr id="6" name="TextBox 5"/>
          <p:cNvSpPr txBox="1"/>
          <p:nvPr/>
        </p:nvSpPr>
        <p:spPr>
          <a:xfrm>
            <a:off x="112059" y="816957"/>
            <a:ext cx="5412441" cy="1809726"/>
          </a:xfrm>
          <a:prstGeom prst="rect">
            <a:avLst/>
          </a:prstGeom>
          <a:noFill/>
        </p:spPr>
        <p:txBody>
          <a:bodyPr wrap="square" rtlCol="0">
            <a:spAutoFit/>
          </a:bodyPr>
          <a:lstStyle/>
          <a:p>
            <a:pPr algn="just" defTabSz="914400" fontAlgn="base">
              <a:spcBef>
                <a:spcPct val="20000"/>
              </a:spcBef>
              <a:spcAft>
                <a:spcPct val="0"/>
              </a:spcAft>
              <a:buClr>
                <a:srgbClr val="FFFF00"/>
              </a:buClr>
              <a:buSzPct val="80000"/>
              <a:buFont typeface="Wingdings" charset="0"/>
              <a:buNone/>
            </a:pPr>
            <a:r>
              <a:rPr lang="en-US" sz="1800" dirty="0" smtClean="0">
                <a:solidFill>
                  <a:srgbClr val="000000"/>
                </a:solidFill>
                <a:latin typeface="Arial" charset="0"/>
                <a:ea typeface="ＭＳ Ｐゴシック" charset="0"/>
              </a:rPr>
              <a:t>Precision measurement of light output of Argon nuclear recoils in a dual-phase LArTPC using monoenergetic, low energy, pulsed Neutron Beam at Notre Dame</a:t>
            </a:r>
          </a:p>
          <a:p>
            <a:pPr algn="just" defTabSz="914400" fontAlgn="base">
              <a:spcBef>
                <a:spcPct val="20000"/>
              </a:spcBef>
              <a:spcAft>
                <a:spcPct val="0"/>
              </a:spcAft>
              <a:buClr>
                <a:srgbClr val="FFFF00"/>
              </a:buClr>
              <a:buSzPct val="80000"/>
              <a:buFont typeface="Wingdings" charset="0"/>
              <a:buNone/>
            </a:pPr>
            <a:r>
              <a:rPr lang="en-US" sz="1600" b="1" i="1" dirty="0" smtClean="0">
                <a:solidFill>
                  <a:srgbClr val="FF0000"/>
                </a:solidFill>
                <a:latin typeface="Arial" charset="0"/>
                <a:ea typeface="ＭＳ Ｐゴシック" charset="0"/>
              </a:rPr>
              <a:t>(</a:t>
            </a:r>
            <a:r>
              <a:rPr lang="en-US" sz="1600" b="1" i="1" dirty="0">
                <a:solidFill>
                  <a:srgbClr val="FF0000"/>
                </a:solidFill>
                <a:latin typeface="Arial" charset="0"/>
                <a:ea typeface="ＭＳ Ｐゴシック" charset="0"/>
              </a:rPr>
              <a:t>Chicago, F</a:t>
            </a:r>
            <a:r>
              <a:rPr lang="en-US" sz="1600" b="1" i="1" dirty="0" smtClean="0">
                <a:solidFill>
                  <a:srgbClr val="FF0000"/>
                </a:solidFill>
                <a:latin typeface="Arial" charset="0"/>
                <a:ea typeface="ＭＳ Ｐゴシック" charset="0"/>
              </a:rPr>
              <a:t>ermilab, Princeton, Naples, Notre Dame, Temple, UCLA)</a:t>
            </a:r>
            <a:endParaRPr lang="en-US" sz="1600" b="1" i="1" dirty="0">
              <a:solidFill>
                <a:srgbClr val="FF0000"/>
              </a:solidFill>
              <a:latin typeface="Arial" charset="0"/>
              <a:ea typeface="ＭＳ Ｐゴシック" charset="0"/>
            </a:endParaRPr>
          </a:p>
        </p:txBody>
      </p:sp>
      <p:sp>
        <p:nvSpPr>
          <p:cNvPr id="15" name="TextBox 14"/>
          <p:cNvSpPr txBox="1"/>
          <p:nvPr/>
        </p:nvSpPr>
        <p:spPr>
          <a:xfrm>
            <a:off x="3479800" y="3111500"/>
            <a:ext cx="1801395" cy="369332"/>
          </a:xfrm>
          <a:prstGeom prst="rect">
            <a:avLst/>
          </a:prstGeom>
          <a:noFill/>
        </p:spPr>
        <p:txBody>
          <a:bodyPr wrap="none" rtlCol="0">
            <a:spAutoFit/>
          </a:bodyPr>
          <a:lstStyle/>
          <a:p>
            <a:r>
              <a:rPr lang="en-US">
                <a:solidFill>
                  <a:prstClr val="black"/>
                </a:solidFill>
                <a:latin typeface="Calibri"/>
              </a:rPr>
              <a:t>SCENE Schematic</a:t>
            </a:r>
          </a:p>
        </p:txBody>
      </p:sp>
      <p:sp>
        <p:nvSpPr>
          <p:cNvPr id="16" name="TextBox 15"/>
          <p:cNvSpPr txBox="1"/>
          <p:nvPr/>
        </p:nvSpPr>
        <p:spPr>
          <a:xfrm>
            <a:off x="5824626" y="5835134"/>
            <a:ext cx="2454919" cy="400110"/>
          </a:xfrm>
          <a:prstGeom prst="rect">
            <a:avLst/>
          </a:prstGeom>
          <a:noFill/>
        </p:spPr>
        <p:txBody>
          <a:bodyPr wrap="none" rtlCol="0">
            <a:spAutoFit/>
          </a:bodyPr>
          <a:lstStyle/>
          <a:p>
            <a:r>
              <a:rPr lang="en-US" sz="2000" dirty="0">
                <a:solidFill>
                  <a:prstClr val="white"/>
                </a:solidFill>
                <a:latin typeface="Calibri"/>
              </a:rPr>
              <a:t>SCENE at Notre Dame </a:t>
            </a:r>
          </a:p>
        </p:txBody>
      </p:sp>
      <p:sp>
        <p:nvSpPr>
          <p:cNvPr id="2" name="TextBox 1"/>
          <p:cNvSpPr txBox="1"/>
          <p:nvPr/>
        </p:nvSpPr>
        <p:spPr>
          <a:xfrm>
            <a:off x="438090" y="3480832"/>
            <a:ext cx="615553" cy="215444"/>
          </a:xfrm>
          <a:prstGeom prst="rect">
            <a:avLst/>
          </a:prstGeom>
          <a:noFill/>
        </p:spPr>
        <p:txBody>
          <a:bodyPr wrap="none" lIns="0" tIns="0" rIns="0" bIns="0" rtlCol="0">
            <a:spAutoFit/>
          </a:bodyPr>
          <a:lstStyle/>
          <a:p>
            <a:r>
              <a:rPr lang="en-US" sz="1400">
                <a:solidFill>
                  <a:prstClr val="black"/>
                </a:solidFill>
                <a:latin typeface="Calibri"/>
              </a:rPr>
              <a:t>2.5 MeV</a:t>
            </a:r>
          </a:p>
        </p:txBody>
      </p:sp>
      <p:sp>
        <p:nvSpPr>
          <p:cNvPr id="12" name="TextBox 11"/>
          <p:cNvSpPr txBox="1"/>
          <p:nvPr/>
        </p:nvSpPr>
        <p:spPr>
          <a:xfrm>
            <a:off x="1606490" y="4280932"/>
            <a:ext cx="615553" cy="430887"/>
          </a:xfrm>
          <a:prstGeom prst="rect">
            <a:avLst/>
          </a:prstGeom>
          <a:noFill/>
        </p:spPr>
        <p:txBody>
          <a:bodyPr wrap="none" lIns="0" tIns="0" rIns="0" bIns="0" rtlCol="0">
            <a:spAutoFit/>
          </a:bodyPr>
          <a:lstStyle/>
          <a:p>
            <a:r>
              <a:rPr lang="en-US" sz="1400">
                <a:solidFill>
                  <a:prstClr val="black"/>
                </a:solidFill>
                <a:latin typeface="Calibri"/>
              </a:rPr>
              <a:t>0.5 MeV</a:t>
            </a:r>
          </a:p>
          <a:p>
            <a:r>
              <a:rPr lang="en-US" sz="1400">
                <a:solidFill>
                  <a:prstClr val="black"/>
                </a:solidFill>
                <a:latin typeface="Symbol" charset="2"/>
                <a:cs typeface="Symbol" charset="2"/>
              </a:rPr>
              <a:t>b</a:t>
            </a:r>
            <a:r>
              <a:rPr lang="en-US" sz="1400">
                <a:solidFill>
                  <a:prstClr val="black"/>
                </a:solidFill>
                <a:latin typeface="Calibri"/>
                <a:cs typeface="Symbol" charset="2"/>
              </a:rPr>
              <a:t> = 0.01</a:t>
            </a:r>
            <a:endParaRPr lang="en-US" sz="1400">
              <a:solidFill>
                <a:prstClr val="black"/>
              </a:solidFill>
              <a:latin typeface="Symbol" charset="2"/>
              <a:cs typeface="Symbol" charset="2"/>
            </a:endParaRPr>
          </a:p>
        </p:txBody>
      </p:sp>
      <p:sp>
        <p:nvSpPr>
          <p:cNvPr id="3" name="TextBox 2"/>
          <p:cNvSpPr txBox="1"/>
          <p:nvPr/>
        </p:nvSpPr>
        <p:spPr>
          <a:xfrm>
            <a:off x="605316" y="5791200"/>
            <a:ext cx="4647426" cy="400110"/>
          </a:xfrm>
          <a:prstGeom prst="rect">
            <a:avLst/>
          </a:prstGeom>
          <a:noFill/>
        </p:spPr>
        <p:txBody>
          <a:bodyPr wrap="none" rtlCol="0">
            <a:spAutoFit/>
          </a:bodyPr>
          <a:lstStyle/>
          <a:p>
            <a:r>
              <a:rPr lang="en-US" sz="2000" dirty="0">
                <a:solidFill>
                  <a:prstClr val="black"/>
                </a:solidFill>
                <a:latin typeface="Calibri"/>
              </a:rPr>
              <a:t>Scattering kinematics gives energy transfer</a:t>
            </a:r>
          </a:p>
        </p:txBody>
      </p:sp>
      <p:sp>
        <p:nvSpPr>
          <p:cNvPr id="18"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22181521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590800"/>
            <a:ext cx="6629400" cy="609600"/>
          </a:xfrm>
        </p:spPr>
        <p:txBody>
          <a:bodyPr/>
          <a:lstStyle/>
          <a:p>
            <a:r>
              <a:rPr lang="en-US" sz="3200" dirty="0" smtClean="0">
                <a:solidFill>
                  <a:srgbClr val="3366FF"/>
                </a:solidFill>
              </a:rPr>
              <a:t>Astrophysics Detectors for </a:t>
            </a:r>
            <a:br>
              <a:rPr lang="en-US" sz="3200" dirty="0" smtClean="0">
                <a:solidFill>
                  <a:srgbClr val="3366FF"/>
                </a:solidFill>
              </a:rPr>
            </a:br>
            <a:r>
              <a:rPr lang="en-US" sz="3200" dirty="0" smtClean="0">
                <a:solidFill>
                  <a:srgbClr val="3366FF"/>
                </a:solidFill>
              </a:rPr>
              <a:t>Dark Matter/Dark Energy </a:t>
            </a:r>
            <a:r>
              <a:rPr lang="en-US" dirty="0" smtClean="0">
                <a:solidFill>
                  <a:srgbClr val="3366FF"/>
                </a:solidFill>
              </a:rPr>
              <a:t/>
            </a:r>
            <a:br>
              <a:rPr lang="en-US" dirty="0" smtClean="0">
                <a:solidFill>
                  <a:srgbClr val="3366FF"/>
                </a:solidFill>
              </a:rPr>
            </a:br>
            <a:r>
              <a:rPr lang="en-US" dirty="0" smtClean="0">
                <a:solidFill>
                  <a:srgbClr val="3366FF"/>
                </a:solidFill>
              </a:rPr>
              <a:t/>
            </a:r>
            <a:br>
              <a:rPr lang="en-US" dirty="0" smtClean="0">
                <a:solidFill>
                  <a:srgbClr val="3366FF"/>
                </a:solidFill>
              </a:rPr>
            </a:br>
            <a:endParaRPr lang="en-US" dirty="0">
              <a:solidFill>
                <a:srgbClr val="3366FF"/>
              </a:solidFill>
            </a:endParaRPr>
          </a:p>
        </p:txBody>
      </p:sp>
      <p:sp>
        <p:nvSpPr>
          <p:cNvPr id="7"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2698666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838200" y="87090"/>
            <a:ext cx="6858000" cy="685800"/>
          </a:xfrm>
        </p:spPr>
        <p:txBody>
          <a:bodyPr/>
          <a:lstStyle/>
          <a:p>
            <a:r>
              <a:rPr lang="en-US" sz="2400" dirty="0" smtClean="0">
                <a:solidFill>
                  <a:srgbClr val="3366FF"/>
                </a:solidFill>
                <a:ea typeface="Arial Unicode MS" pitchFamily="34" charset="-128"/>
                <a:cs typeface="Arial Unicode MS" pitchFamily="34" charset="-128"/>
              </a:rPr>
              <a:t>Alternative Techniques We Have Explored in </a:t>
            </a:r>
            <a:br>
              <a:rPr lang="en-US" sz="2400" dirty="0" smtClean="0">
                <a:solidFill>
                  <a:srgbClr val="3366FF"/>
                </a:solidFill>
                <a:ea typeface="Arial Unicode MS" pitchFamily="34" charset="-128"/>
                <a:cs typeface="Arial Unicode MS" pitchFamily="34" charset="-128"/>
              </a:rPr>
            </a:br>
            <a:r>
              <a:rPr lang="en-US" sz="2400" dirty="0" smtClean="0">
                <a:solidFill>
                  <a:srgbClr val="3366FF"/>
                </a:solidFill>
                <a:ea typeface="Arial Unicode MS" pitchFamily="34" charset="-128"/>
                <a:cs typeface="Arial Unicode MS" pitchFamily="34" charset="-128"/>
              </a:rPr>
              <a:t>Dark Matter Detector R&amp;D at Fermilab</a:t>
            </a:r>
            <a:endParaRPr lang="en-US" dirty="0">
              <a:solidFill>
                <a:srgbClr val="3366FF"/>
              </a:solidFill>
              <a:ea typeface="Arial Unicode MS" pitchFamily="34" charset="-128"/>
              <a:cs typeface="Arial Unicode MS" pitchFamily="34" charset="-128"/>
            </a:endParaRPr>
          </a:p>
        </p:txBody>
      </p:sp>
      <p:pic>
        <p:nvPicPr>
          <p:cNvPr id="4" name="Picture 4" descr="C:\Users\hback\AppData\Local\Temp\distilationColumnPeopleToolsm-1.jpg"/>
          <p:cNvPicPr>
            <a:picLocks noChangeAspect="1" noChangeArrowheads="1"/>
          </p:cNvPicPr>
          <p:nvPr/>
        </p:nvPicPr>
        <p:blipFill>
          <a:blip r:embed="rId2"/>
          <a:srcRect/>
          <a:stretch>
            <a:fillRect/>
          </a:stretch>
        </p:blipFill>
        <p:spPr bwMode="auto">
          <a:xfrm>
            <a:off x="609600" y="1828800"/>
            <a:ext cx="2029326" cy="2514600"/>
          </a:xfrm>
          <a:prstGeom prst="rect">
            <a:avLst/>
          </a:prstGeom>
          <a:noFill/>
          <a:ln w="9525">
            <a:noFill/>
            <a:miter lim="800000"/>
            <a:headEnd/>
            <a:tailEnd/>
          </a:ln>
        </p:spPr>
      </p:pic>
      <p:sp>
        <p:nvSpPr>
          <p:cNvPr id="5" name="TextBox 4"/>
          <p:cNvSpPr txBox="1"/>
          <p:nvPr/>
        </p:nvSpPr>
        <p:spPr>
          <a:xfrm>
            <a:off x="533401" y="4495800"/>
            <a:ext cx="2285999" cy="954107"/>
          </a:xfrm>
          <a:prstGeom prst="rect">
            <a:avLst/>
          </a:prstGeom>
          <a:noFill/>
        </p:spPr>
        <p:txBody>
          <a:bodyPr wrap="square" rtlCol="0">
            <a:spAutoFit/>
          </a:bodyPr>
          <a:lstStyle/>
          <a:p>
            <a:pPr algn="l"/>
            <a:r>
              <a:rPr lang="en-US" sz="1400" i="0" dirty="0" smtClean="0"/>
              <a:t>Distillation column producing 39Ar depleted Argon for dark matter community.</a:t>
            </a:r>
            <a:endParaRPr lang="en-US" sz="1400" i="0" dirty="0"/>
          </a:p>
        </p:txBody>
      </p:sp>
      <p:pic>
        <p:nvPicPr>
          <p:cNvPr id="6" name="Picture 1026" descr="SingleAlpha60"/>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124200" y="1524000"/>
            <a:ext cx="2362200" cy="2362200"/>
          </a:xfrm>
          <a:prstGeom prst="rect">
            <a:avLst/>
          </a:prstGeom>
          <a:solidFill>
            <a:schemeClr val="bg1"/>
          </a:solidFill>
          <a:ln w="9525">
            <a:noFill/>
            <a:miter lim="800000"/>
            <a:headEnd/>
            <a:tailEnd/>
          </a:ln>
        </p:spPr>
      </p:pic>
      <p:pic>
        <p:nvPicPr>
          <p:cNvPr id="9" name="Picture 1"/>
          <p:cNvPicPr>
            <a:picLocks noChangeAspect="1" noChangeArrowheads="1"/>
          </p:cNvPicPr>
          <p:nvPr/>
        </p:nvPicPr>
        <p:blipFill>
          <a:blip r:embed="rId4"/>
          <a:srcRect/>
          <a:stretch>
            <a:fillRect/>
          </a:stretch>
        </p:blipFill>
        <p:spPr bwMode="auto">
          <a:xfrm>
            <a:off x="6172200" y="1295400"/>
            <a:ext cx="1905000" cy="1798713"/>
          </a:xfrm>
          <a:prstGeom prst="rect">
            <a:avLst/>
          </a:prstGeom>
          <a:noFill/>
          <a:ln w="12700">
            <a:noFill/>
            <a:miter lim="800000"/>
            <a:headEnd/>
            <a:tailEnd/>
          </a:ln>
        </p:spPr>
      </p:pic>
      <p:grpSp>
        <p:nvGrpSpPr>
          <p:cNvPr id="10" name="Group 15"/>
          <p:cNvGrpSpPr>
            <a:grpSpLocks/>
          </p:cNvGrpSpPr>
          <p:nvPr/>
        </p:nvGrpSpPr>
        <p:grpSpPr bwMode="auto">
          <a:xfrm>
            <a:off x="5791200" y="3200400"/>
            <a:ext cx="3124200" cy="1524000"/>
            <a:chOff x="152400" y="3276600"/>
            <a:chExt cx="4643437" cy="2490787"/>
          </a:xfrm>
        </p:grpSpPr>
        <p:sp>
          <p:nvSpPr>
            <p:cNvPr id="11" name="Rectangle 1"/>
            <p:cNvSpPr>
              <a:spLocks/>
            </p:cNvSpPr>
            <p:nvPr/>
          </p:nvSpPr>
          <p:spPr bwMode="auto">
            <a:xfrm>
              <a:off x="152400" y="5257800"/>
              <a:ext cx="4643437" cy="509587"/>
            </a:xfrm>
            <a:prstGeom prst="rect">
              <a:avLst/>
            </a:prstGeom>
            <a:noFill/>
            <a:ln w="12700">
              <a:noFill/>
              <a:miter lim="800000"/>
              <a:headEnd/>
              <a:tailEnd/>
            </a:ln>
          </p:spPr>
          <p:txBody>
            <a:bodyPr lIns="0" tIns="0" rIns="0" bIns="0" anchor="ctr">
              <a:prstTxWarp prst="textNoShape">
                <a:avLst/>
              </a:prstTxWarp>
            </a:bodyPr>
            <a:lstStyle/>
            <a:p>
              <a:pPr algn="l"/>
              <a:r>
                <a:rPr lang="en-US" sz="1100" i="0" dirty="0" err="1">
                  <a:solidFill>
                    <a:srgbClr val="3333CC"/>
                  </a:solidFill>
                </a:rPr>
                <a:t>Muons</a:t>
              </a:r>
              <a:r>
                <a:rPr lang="en-US" sz="1100" i="0" dirty="0">
                  <a:solidFill>
                    <a:srgbClr val="3333CC"/>
                  </a:solidFill>
                </a:rPr>
                <a:t>            electrons      diffusion limited hits.</a:t>
              </a:r>
            </a:p>
          </p:txBody>
        </p:sp>
        <p:pic>
          <p:nvPicPr>
            <p:cNvPr id="12" name="Picture 3"/>
            <p:cNvPicPr>
              <a:picLocks noChangeAspect="1" noChangeArrowheads="1"/>
            </p:cNvPicPr>
            <p:nvPr/>
          </p:nvPicPr>
          <p:blipFill>
            <a:blip r:embed="rId5"/>
            <a:srcRect/>
            <a:stretch>
              <a:fillRect/>
            </a:stretch>
          </p:blipFill>
          <p:spPr bwMode="auto">
            <a:xfrm>
              <a:off x="228600" y="3276600"/>
              <a:ext cx="4202988" cy="1698625"/>
            </a:xfrm>
            <a:prstGeom prst="rect">
              <a:avLst/>
            </a:prstGeom>
            <a:noFill/>
            <a:ln w="38100">
              <a:solidFill>
                <a:schemeClr val="tx1"/>
              </a:solidFill>
              <a:miter lim="800000"/>
              <a:headEnd/>
              <a:tailEnd/>
            </a:ln>
          </p:spPr>
        </p:pic>
        <p:sp>
          <p:nvSpPr>
            <p:cNvPr id="13" name="Line 4"/>
            <p:cNvSpPr>
              <a:spLocks noChangeShapeType="1"/>
            </p:cNvSpPr>
            <p:nvPr/>
          </p:nvSpPr>
          <p:spPr bwMode="auto">
            <a:xfrm flipH="1">
              <a:off x="433387" y="4495800"/>
              <a:ext cx="176213" cy="904875"/>
            </a:xfrm>
            <a:prstGeom prst="line">
              <a:avLst/>
            </a:prstGeom>
            <a:noFill/>
            <a:ln w="38100">
              <a:solidFill>
                <a:srgbClr val="A40800"/>
              </a:solidFill>
              <a:miter lim="800000"/>
              <a:headEnd type="stealth" w="med" len="med"/>
              <a:tailEnd/>
            </a:ln>
          </p:spPr>
          <p:txBody>
            <a:bodyPr lIns="0" tIns="0" rIns="0" bIns="0">
              <a:prstTxWarp prst="textNoShape">
                <a:avLst/>
              </a:prstTxWarp>
            </a:bodyPr>
            <a:lstStyle/>
            <a:p>
              <a:endParaRPr lang="en-US"/>
            </a:p>
          </p:txBody>
        </p:sp>
        <p:sp>
          <p:nvSpPr>
            <p:cNvPr id="14" name="Line 5"/>
            <p:cNvSpPr>
              <a:spLocks noChangeShapeType="1"/>
            </p:cNvSpPr>
            <p:nvPr/>
          </p:nvSpPr>
          <p:spPr bwMode="auto">
            <a:xfrm>
              <a:off x="2743200" y="4724400"/>
              <a:ext cx="228600" cy="461962"/>
            </a:xfrm>
            <a:prstGeom prst="line">
              <a:avLst/>
            </a:prstGeom>
            <a:noFill/>
            <a:ln w="38100">
              <a:solidFill>
                <a:srgbClr val="558E28"/>
              </a:solidFill>
              <a:miter lim="800000"/>
              <a:headEnd type="stealth" w="med" len="med"/>
              <a:tailEnd/>
            </a:ln>
          </p:spPr>
          <p:txBody>
            <a:bodyPr lIns="0" tIns="0" rIns="0" bIns="0">
              <a:prstTxWarp prst="textNoShape">
                <a:avLst/>
              </a:prstTxWarp>
            </a:bodyPr>
            <a:lstStyle/>
            <a:p>
              <a:endParaRPr lang="en-US"/>
            </a:p>
          </p:txBody>
        </p:sp>
        <p:sp>
          <p:nvSpPr>
            <p:cNvPr id="15" name="Line 9"/>
            <p:cNvSpPr>
              <a:spLocks noChangeShapeType="1"/>
            </p:cNvSpPr>
            <p:nvPr/>
          </p:nvSpPr>
          <p:spPr bwMode="auto">
            <a:xfrm>
              <a:off x="1219325" y="4343880"/>
              <a:ext cx="532761" cy="963497"/>
            </a:xfrm>
            <a:prstGeom prst="line">
              <a:avLst/>
            </a:prstGeom>
            <a:noFill/>
            <a:ln w="28575">
              <a:solidFill>
                <a:srgbClr val="4A7EBB"/>
              </a:solidFill>
              <a:round/>
              <a:headEnd type="stealth" w="med" len="med"/>
              <a:tailEnd/>
            </a:ln>
            <a:effectLst>
              <a:outerShdw dist="23000" dir="5400000" rotWithShape="0">
                <a:srgbClr val="808080">
                  <a:alpha val="34999"/>
                </a:srgbClr>
              </a:outerShdw>
            </a:effectLst>
          </p:spPr>
          <p:txBody>
            <a:bodyPr lIns="0" tIns="0" rIns="0" bIns="0"/>
            <a:lstStyle/>
            <a:p>
              <a:pPr>
                <a:defRPr/>
              </a:pPr>
              <a:endParaRPr lang="en-US">
                <a:ea typeface="+mn-ea"/>
                <a:cs typeface="+mn-cs"/>
              </a:endParaRPr>
            </a:p>
          </p:txBody>
        </p:sp>
      </p:grpSp>
      <p:sp>
        <p:nvSpPr>
          <p:cNvPr id="16" name="TextBox 15"/>
          <p:cNvSpPr txBox="1"/>
          <p:nvPr/>
        </p:nvSpPr>
        <p:spPr>
          <a:xfrm>
            <a:off x="6096000" y="4747736"/>
            <a:ext cx="2285999" cy="738664"/>
          </a:xfrm>
          <a:prstGeom prst="rect">
            <a:avLst/>
          </a:prstGeom>
          <a:noFill/>
        </p:spPr>
        <p:txBody>
          <a:bodyPr wrap="square" rtlCol="0">
            <a:spAutoFit/>
          </a:bodyPr>
          <a:lstStyle/>
          <a:p>
            <a:pPr algn="l"/>
            <a:r>
              <a:rPr lang="en-US" sz="1400" i="0" dirty="0" smtClean="0"/>
              <a:t>Use DECAM thick CCD sensors for low-mass dark matter search (DAMIC)</a:t>
            </a:r>
            <a:endParaRPr lang="en-US" sz="1400" i="0" dirty="0"/>
          </a:p>
        </p:txBody>
      </p:sp>
      <p:sp>
        <p:nvSpPr>
          <p:cNvPr id="2" name="TextBox 1"/>
          <p:cNvSpPr txBox="1"/>
          <p:nvPr/>
        </p:nvSpPr>
        <p:spPr>
          <a:xfrm>
            <a:off x="838200" y="5410200"/>
            <a:ext cx="6019800" cy="923330"/>
          </a:xfrm>
          <a:prstGeom prst="rect">
            <a:avLst/>
          </a:prstGeom>
          <a:noFill/>
        </p:spPr>
        <p:txBody>
          <a:bodyPr wrap="square" rtlCol="0">
            <a:spAutoFit/>
          </a:bodyPr>
          <a:lstStyle/>
          <a:p>
            <a:pPr algn="l">
              <a:spcBef>
                <a:spcPts val="0"/>
              </a:spcBef>
            </a:pPr>
            <a:r>
              <a:rPr lang="en-US" sz="1800" b="1" dirty="0" smtClean="0">
                <a:solidFill>
                  <a:srgbClr val="FF0000"/>
                </a:solidFill>
              </a:rPr>
              <a:t>Each avenue has had a strong collaborative </a:t>
            </a:r>
          </a:p>
          <a:p>
            <a:pPr algn="l">
              <a:spcBef>
                <a:spcPts val="0"/>
              </a:spcBef>
            </a:pPr>
            <a:r>
              <a:rPr lang="en-US" sz="1800" b="1" dirty="0" smtClean="0">
                <a:solidFill>
                  <a:srgbClr val="FF0000"/>
                </a:solidFill>
              </a:rPr>
              <a:t>framework with significant </a:t>
            </a:r>
            <a:r>
              <a:rPr lang="en-US" sz="1800" b="1" dirty="0" err="1" smtClean="0">
                <a:solidFill>
                  <a:srgbClr val="FF0000"/>
                </a:solidFill>
              </a:rPr>
              <a:t>Fermilab</a:t>
            </a:r>
            <a:r>
              <a:rPr lang="en-US" sz="1800" b="1" dirty="0" smtClean="0">
                <a:solidFill>
                  <a:srgbClr val="FF0000"/>
                </a:solidFill>
              </a:rPr>
              <a:t> support, leading to operating experiments </a:t>
            </a:r>
            <a:endParaRPr lang="en-US" sz="1800" b="1" dirty="0">
              <a:solidFill>
                <a:srgbClr val="FF0000"/>
              </a:solidFill>
            </a:endParaRPr>
          </a:p>
        </p:txBody>
      </p:sp>
      <p:sp>
        <p:nvSpPr>
          <p:cNvPr id="17" name="TextBox 16"/>
          <p:cNvSpPr txBox="1"/>
          <p:nvPr/>
        </p:nvSpPr>
        <p:spPr>
          <a:xfrm>
            <a:off x="3048000" y="3886200"/>
            <a:ext cx="2514600" cy="1815882"/>
          </a:xfrm>
          <a:prstGeom prst="rect">
            <a:avLst/>
          </a:prstGeom>
          <a:noFill/>
        </p:spPr>
        <p:txBody>
          <a:bodyPr wrap="square" rtlCol="0">
            <a:spAutoFit/>
          </a:bodyPr>
          <a:lstStyle/>
          <a:p>
            <a:pPr algn="l"/>
            <a:r>
              <a:rPr lang="en-US" sz="1400" i="0" dirty="0" smtClean="0"/>
              <a:t>Supported bubble chamber calibration R&amp;D, such as threshold measurements and acoustic particle </a:t>
            </a:r>
            <a:r>
              <a:rPr lang="en-US" sz="1400" i="0" dirty="0" err="1" smtClean="0"/>
              <a:t>i.d.</a:t>
            </a:r>
            <a:r>
              <a:rPr lang="en-US" sz="1400" i="0" dirty="0" smtClean="0"/>
              <a:t> </a:t>
            </a:r>
            <a:r>
              <a:rPr lang="en-US" sz="1400" dirty="0"/>
              <a:t>H</a:t>
            </a:r>
            <a:r>
              <a:rPr lang="en-US" sz="1400" dirty="0" smtClean="0"/>
              <a:t>as been adopted </a:t>
            </a:r>
            <a:r>
              <a:rPr lang="en-US" sz="1400" i="0" dirty="0" smtClean="0"/>
              <a:t> at ANL for stellar nuclear cross section measurements</a:t>
            </a:r>
            <a:endParaRPr lang="en-US" sz="1400" i="0" dirty="0"/>
          </a:p>
        </p:txBody>
      </p:sp>
      <p:sp>
        <p:nvSpPr>
          <p:cNvPr id="19"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453892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19" y="242946"/>
            <a:ext cx="8696475" cy="585525"/>
          </a:xfrm>
          <a:solidFill>
            <a:srgbClr val="FFFFFF"/>
          </a:solidFill>
        </p:spPr>
        <p:txBody>
          <a:bodyPr/>
          <a:lstStyle/>
          <a:p>
            <a:r>
              <a:rPr lang="en-US" sz="1600" dirty="0" smtClean="0">
                <a:solidFill>
                  <a:srgbClr val="0070C0"/>
                </a:solidFill>
              </a:rPr>
              <a:t>Expertise we gained from low noise readout and systems integration of DECAM sensors has transitioned to detector R&amp;D for DAMIC and is preparing us for DESI</a:t>
            </a:r>
            <a:endParaRPr lang="en-US" sz="1600" dirty="0">
              <a:solidFill>
                <a:srgbClr val="0070C0"/>
              </a:solidFill>
            </a:endParaRPr>
          </a:p>
        </p:txBody>
      </p:sp>
      <p:pic>
        <p:nvPicPr>
          <p:cNvPr id="6" name="Content Placeholder 5"/>
          <p:cNvPicPr>
            <a:picLocks noGrp="1" noChangeAspect="1"/>
          </p:cNvPicPr>
          <p:nvPr>
            <p:ph idx="1"/>
          </p:nvPr>
        </p:nvPicPr>
        <p:blipFill>
          <a:blip r:embed="rId2"/>
          <a:srcRect t="27593" b="27593"/>
          <a:stretch>
            <a:fillRect/>
          </a:stretch>
        </p:blipFill>
        <p:spPr>
          <a:xfrm>
            <a:off x="457200" y="1367971"/>
            <a:ext cx="4191000" cy="2514600"/>
          </a:xfrm>
        </p:spPr>
      </p:pic>
      <p:pic>
        <p:nvPicPr>
          <p:cNvPr id="7" name="Picture 6"/>
          <p:cNvPicPr>
            <a:picLocks noChangeAspect="1"/>
          </p:cNvPicPr>
          <p:nvPr/>
        </p:nvPicPr>
        <p:blipFill>
          <a:blip r:embed="rId3"/>
          <a:stretch>
            <a:fillRect/>
          </a:stretch>
        </p:blipFill>
        <p:spPr>
          <a:xfrm>
            <a:off x="457200" y="3641877"/>
            <a:ext cx="3810000" cy="2540000"/>
          </a:xfrm>
          <a:prstGeom prst="rect">
            <a:avLst/>
          </a:prstGeom>
        </p:spPr>
      </p:pic>
      <p:pic>
        <p:nvPicPr>
          <p:cNvPr id="8" name="Picture 7"/>
          <p:cNvPicPr>
            <a:picLocks noChangeAspect="1"/>
          </p:cNvPicPr>
          <p:nvPr/>
        </p:nvPicPr>
        <p:blipFill>
          <a:blip r:embed="rId4"/>
          <a:stretch>
            <a:fillRect/>
          </a:stretch>
        </p:blipFill>
        <p:spPr>
          <a:xfrm>
            <a:off x="5014989" y="2155977"/>
            <a:ext cx="3297917" cy="2971800"/>
          </a:xfrm>
          <a:prstGeom prst="rect">
            <a:avLst/>
          </a:prstGeom>
        </p:spPr>
      </p:pic>
      <p:sp>
        <p:nvSpPr>
          <p:cNvPr id="10"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2836093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10"/>
            <a:ext cx="6858000" cy="609600"/>
          </a:xfrm>
        </p:spPr>
        <p:txBody>
          <a:bodyPr/>
          <a:lstStyle/>
          <a:p>
            <a:r>
              <a:rPr lang="en-US" sz="2400" dirty="0" smtClean="0">
                <a:solidFill>
                  <a:srgbClr val="3366FF"/>
                </a:solidFill>
              </a:rPr>
              <a:t>MKIDs :  Have established a new cosmic frontier detector research effort at Fermilab</a:t>
            </a:r>
            <a:endParaRPr lang="en-US" sz="2400" dirty="0">
              <a:solidFill>
                <a:srgbClr val="3366FF"/>
              </a:solidFill>
            </a:endParaRPr>
          </a:p>
        </p:txBody>
      </p:sp>
      <p:sp>
        <p:nvSpPr>
          <p:cNvPr id="3" name="Content Placeholder 2"/>
          <p:cNvSpPr>
            <a:spLocks noGrp="1"/>
          </p:cNvSpPr>
          <p:nvPr>
            <p:ph idx="1"/>
          </p:nvPr>
        </p:nvSpPr>
        <p:spPr>
          <a:xfrm>
            <a:off x="457200" y="1600200"/>
            <a:ext cx="5867400" cy="4267200"/>
          </a:xfrm>
        </p:spPr>
        <p:txBody>
          <a:bodyPr anchor="ctr"/>
          <a:lstStyle/>
          <a:p>
            <a:pPr>
              <a:buClr>
                <a:schemeClr val="tx1"/>
              </a:buClr>
              <a:buSzPct val="114000"/>
              <a:buFont typeface="Wingdings" charset="2"/>
              <a:buChar char="§"/>
            </a:pPr>
            <a:r>
              <a:rPr lang="en-US" sz="1800" dirty="0" smtClean="0">
                <a:solidFill>
                  <a:srgbClr val="000000"/>
                </a:solidFill>
              </a:rPr>
              <a:t>MKID = “Microwave Kinetic Induction Detectors”</a:t>
            </a:r>
          </a:p>
          <a:p>
            <a:pPr>
              <a:buClr>
                <a:schemeClr val="tx1"/>
              </a:buClr>
              <a:buSzPct val="114000"/>
              <a:buFont typeface="Wingdings" charset="2"/>
              <a:buChar char="§"/>
            </a:pPr>
            <a:r>
              <a:rPr lang="en-US" sz="1800" dirty="0" smtClean="0">
                <a:solidFill>
                  <a:srgbClr val="000000"/>
                </a:solidFill>
              </a:rPr>
              <a:t>Unlike </a:t>
            </a:r>
            <a:r>
              <a:rPr lang="en-US" sz="1800" dirty="0" err="1" smtClean="0">
                <a:solidFill>
                  <a:srgbClr val="000000"/>
                </a:solidFill>
              </a:rPr>
              <a:t>CCD’s</a:t>
            </a:r>
            <a:r>
              <a:rPr lang="en-US" sz="1800" dirty="0" smtClean="0">
                <a:solidFill>
                  <a:srgbClr val="000000"/>
                </a:solidFill>
              </a:rPr>
              <a:t>, MKID arrays can give a photon-by-photon energy and timing measurement, as well as position.</a:t>
            </a:r>
          </a:p>
          <a:p>
            <a:pPr>
              <a:buClr>
                <a:schemeClr val="tx1"/>
              </a:buClr>
              <a:buSzPct val="114000"/>
              <a:buFont typeface="Wingdings" charset="2"/>
              <a:buChar char="§"/>
            </a:pPr>
            <a:r>
              <a:rPr lang="en-US" sz="1800" dirty="0" smtClean="0">
                <a:solidFill>
                  <a:srgbClr val="000000"/>
                </a:solidFill>
              </a:rPr>
              <a:t>The capability of these detectors is well matched to our future astrophysics needs, namely </a:t>
            </a:r>
            <a:r>
              <a:rPr lang="en-US" sz="1800" dirty="0" err="1" smtClean="0">
                <a:solidFill>
                  <a:srgbClr val="000000"/>
                </a:solidFill>
              </a:rPr>
              <a:t>spectrophotometry</a:t>
            </a:r>
            <a:r>
              <a:rPr lang="en-US" sz="1800" dirty="0" smtClean="0">
                <a:solidFill>
                  <a:srgbClr val="000000"/>
                </a:solidFill>
              </a:rPr>
              <a:t> for large area sky surveys</a:t>
            </a:r>
          </a:p>
          <a:p>
            <a:pPr>
              <a:buClr>
                <a:schemeClr val="tx1"/>
              </a:buClr>
              <a:buSzPct val="114000"/>
              <a:buFont typeface="Wingdings" charset="2"/>
              <a:buChar char="§"/>
            </a:pPr>
            <a:r>
              <a:rPr lang="en-US" sz="1800" dirty="0" err="1" smtClean="0">
                <a:solidFill>
                  <a:srgbClr val="000000"/>
                </a:solidFill>
              </a:rPr>
              <a:t>Fermilab’s</a:t>
            </a:r>
            <a:r>
              <a:rPr lang="en-US" sz="1800" dirty="0" smtClean="0">
                <a:solidFill>
                  <a:srgbClr val="000000"/>
                </a:solidFill>
              </a:rPr>
              <a:t> resources are an excellent match to what is needed for optical MKID research: experience in low level RF, high speed digitization and multiplexing.</a:t>
            </a:r>
          </a:p>
          <a:p>
            <a:pPr>
              <a:buClr>
                <a:schemeClr val="tx1"/>
              </a:buClr>
              <a:buSzPct val="114000"/>
              <a:buFont typeface="Wingdings" charset="2"/>
              <a:buChar char="§"/>
            </a:pPr>
            <a:r>
              <a:rPr lang="en-US" sz="1800" dirty="0" smtClean="0">
                <a:solidFill>
                  <a:srgbClr val="000000"/>
                </a:solidFill>
              </a:rPr>
              <a:t>Great deal of collaboration on this direction: </a:t>
            </a:r>
          </a:p>
          <a:p>
            <a:pPr>
              <a:buNone/>
            </a:pPr>
            <a:endParaRPr lang="en-US" sz="1800" dirty="0" smtClean="0">
              <a:solidFill>
                <a:srgbClr val="000000"/>
              </a:solidFill>
            </a:endParaRPr>
          </a:p>
          <a:p>
            <a:pPr>
              <a:buNone/>
            </a:pPr>
            <a:endParaRPr lang="en-US" sz="1800" b="1" dirty="0" smtClean="0">
              <a:solidFill>
                <a:srgbClr val="800000"/>
              </a:solidFill>
            </a:endParaRPr>
          </a:p>
        </p:txBody>
      </p:sp>
      <p:pic>
        <p:nvPicPr>
          <p:cNvPr id="5" name="Picture 4" descr="Screen shot 2012-07-15 at 9.43.51 PM.png"/>
          <p:cNvPicPr>
            <a:picLocks noChangeAspect="1"/>
          </p:cNvPicPr>
          <p:nvPr/>
        </p:nvPicPr>
        <p:blipFill>
          <a:blip r:embed="rId2"/>
          <a:stretch>
            <a:fillRect/>
          </a:stretch>
        </p:blipFill>
        <p:spPr>
          <a:xfrm>
            <a:off x="6781800" y="1219200"/>
            <a:ext cx="1792837" cy="2306638"/>
          </a:xfrm>
          <a:prstGeom prst="rect">
            <a:avLst/>
          </a:prstGeom>
        </p:spPr>
      </p:pic>
      <p:pic>
        <p:nvPicPr>
          <p:cNvPr id="6" name="Picture 5" descr="Screen shot 2012-07-15 at 9.47.39 PM.png"/>
          <p:cNvPicPr>
            <a:picLocks noChangeAspect="1"/>
          </p:cNvPicPr>
          <p:nvPr/>
        </p:nvPicPr>
        <p:blipFill>
          <a:blip r:embed="rId3"/>
          <a:stretch>
            <a:fillRect/>
          </a:stretch>
        </p:blipFill>
        <p:spPr>
          <a:xfrm>
            <a:off x="6553200" y="3657600"/>
            <a:ext cx="2438400" cy="1658441"/>
          </a:xfrm>
          <a:prstGeom prst="rect">
            <a:avLst/>
          </a:prstGeom>
        </p:spPr>
      </p:pic>
      <p:sp>
        <p:nvSpPr>
          <p:cNvPr id="7" name="TextBox 6"/>
          <p:cNvSpPr txBox="1"/>
          <p:nvPr/>
        </p:nvSpPr>
        <p:spPr>
          <a:xfrm>
            <a:off x="6400800" y="5334000"/>
            <a:ext cx="2743200" cy="276999"/>
          </a:xfrm>
          <a:prstGeom prst="rect">
            <a:avLst/>
          </a:prstGeom>
          <a:noFill/>
        </p:spPr>
        <p:txBody>
          <a:bodyPr wrap="square" rtlCol="0">
            <a:spAutoFit/>
          </a:bodyPr>
          <a:lstStyle/>
          <a:p>
            <a:pPr algn="l"/>
            <a:r>
              <a:rPr lang="en-US" sz="1200" i="0" dirty="0" smtClean="0"/>
              <a:t>Resonances from each array element</a:t>
            </a:r>
            <a:endParaRPr lang="en-US" sz="1200" i="0" dirty="0"/>
          </a:p>
        </p:txBody>
      </p:sp>
      <p:sp>
        <p:nvSpPr>
          <p:cNvPr id="9"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364883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5894" y="2777623"/>
            <a:ext cx="1964954" cy="1365072"/>
          </a:xfrm>
          <a:prstGeom prst="rect">
            <a:avLst/>
          </a:prstGeom>
        </p:spPr>
      </p:pic>
      <p:cxnSp>
        <p:nvCxnSpPr>
          <p:cNvPr id="4" name="Straight Arrow Connector 3"/>
          <p:cNvCxnSpPr/>
          <p:nvPr/>
        </p:nvCxnSpPr>
        <p:spPr>
          <a:xfrm flipH="1" flipV="1">
            <a:off x="2445126" y="2053542"/>
            <a:ext cx="822638" cy="7240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77366" y="989884"/>
            <a:ext cx="2512627" cy="1255728"/>
          </a:xfrm>
          <a:prstGeom prst="rect">
            <a:avLst/>
          </a:prstGeom>
          <a:noFill/>
        </p:spPr>
        <p:txBody>
          <a:bodyPr wrap="none" rtlCol="0">
            <a:spAutoFit/>
          </a:bodyPr>
          <a:lstStyle/>
          <a:p>
            <a:r>
              <a:rPr lang="en-US" sz="1800" dirty="0" smtClean="0"/>
              <a:t>MKIDs </a:t>
            </a:r>
            <a:r>
              <a:rPr lang="en-US" sz="1800" dirty="0"/>
              <a:t>(</a:t>
            </a:r>
            <a:r>
              <a:rPr lang="en-US" sz="1800" dirty="0" smtClean="0"/>
              <a:t>Dark Energy)</a:t>
            </a:r>
          </a:p>
          <a:p>
            <a:r>
              <a:rPr lang="en-US" sz="800" dirty="0" smtClean="0"/>
              <a:t>(main driver for the facility)</a:t>
            </a:r>
          </a:p>
          <a:p>
            <a:endParaRPr lang="en-US" sz="800" dirty="0"/>
          </a:p>
          <a:p>
            <a:endParaRPr lang="en-US" sz="800" dirty="0" smtClean="0"/>
          </a:p>
          <a:p>
            <a:endParaRPr lang="en-US" sz="800" dirty="0"/>
          </a:p>
          <a:p>
            <a:endParaRPr lang="en-US" sz="800" dirty="0" smtClean="0"/>
          </a:p>
          <a:p>
            <a:endParaRPr lang="en-US" sz="800" dirty="0"/>
          </a:p>
        </p:txBody>
      </p:sp>
      <p:sp>
        <p:nvSpPr>
          <p:cNvPr id="11" name="TextBox 10"/>
          <p:cNvSpPr txBox="1"/>
          <p:nvPr/>
        </p:nvSpPr>
        <p:spPr>
          <a:xfrm>
            <a:off x="5002835" y="887713"/>
            <a:ext cx="4141165" cy="701731"/>
          </a:xfrm>
          <a:prstGeom prst="rect">
            <a:avLst/>
          </a:prstGeom>
          <a:noFill/>
        </p:spPr>
        <p:txBody>
          <a:bodyPr wrap="none" rtlCol="0">
            <a:spAutoFit/>
          </a:bodyPr>
          <a:lstStyle/>
          <a:p>
            <a:r>
              <a:rPr lang="en-US" sz="1800" dirty="0" smtClean="0"/>
              <a:t>Super CDMS  (Dark Matter)</a:t>
            </a:r>
          </a:p>
          <a:p>
            <a:r>
              <a:rPr lang="en-US" sz="1800" dirty="0" smtClean="0"/>
              <a:t>Materials properties measurements</a:t>
            </a:r>
            <a:endParaRPr lang="en-US" sz="1800" dirty="0"/>
          </a:p>
        </p:txBody>
      </p:sp>
      <p:cxnSp>
        <p:nvCxnSpPr>
          <p:cNvPr id="12" name="Straight Arrow Connector 11"/>
          <p:cNvCxnSpPr/>
          <p:nvPr/>
        </p:nvCxnSpPr>
        <p:spPr>
          <a:xfrm flipH="1">
            <a:off x="2456996" y="4142695"/>
            <a:ext cx="810768" cy="7853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213637" y="2053542"/>
            <a:ext cx="780483" cy="7359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220848" y="4142696"/>
            <a:ext cx="773272" cy="785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28599" y="3151101"/>
            <a:ext cx="2761393" cy="741742"/>
          </a:xfrm>
          <a:prstGeom prst="rect">
            <a:avLst/>
          </a:prstGeom>
          <a:noFill/>
        </p:spPr>
        <p:txBody>
          <a:bodyPr wrap="square" rtlCol="0">
            <a:spAutoFit/>
          </a:bodyPr>
          <a:lstStyle/>
          <a:p>
            <a:r>
              <a:rPr lang="en-US" sz="1800" dirty="0" smtClean="0"/>
              <a:t>STJ (neutrino decay)</a:t>
            </a:r>
          </a:p>
          <a:p>
            <a:r>
              <a:rPr lang="en-US" sz="1100" dirty="0" smtClean="0"/>
              <a:t>Photon  detector development with KEK group</a:t>
            </a:r>
            <a:endParaRPr lang="en-US" sz="1100" dirty="0"/>
          </a:p>
        </p:txBody>
      </p:sp>
      <p:sp>
        <p:nvSpPr>
          <p:cNvPr id="24" name="TextBox 23"/>
          <p:cNvSpPr txBox="1"/>
          <p:nvPr/>
        </p:nvSpPr>
        <p:spPr>
          <a:xfrm>
            <a:off x="6106850" y="3687416"/>
            <a:ext cx="2416552" cy="701731"/>
          </a:xfrm>
          <a:prstGeom prst="rect">
            <a:avLst/>
          </a:prstGeom>
          <a:noFill/>
        </p:spPr>
        <p:txBody>
          <a:bodyPr wrap="square" rtlCol="0">
            <a:spAutoFit/>
          </a:bodyPr>
          <a:lstStyle/>
          <a:p>
            <a:r>
              <a:rPr lang="en-US" sz="1800" dirty="0" smtClean="0"/>
              <a:t>SPT-3G (CMB)</a:t>
            </a:r>
          </a:p>
          <a:p>
            <a:r>
              <a:rPr lang="en-US" sz="1800" dirty="0" smtClean="0"/>
              <a:t>Resonator tests</a:t>
            </a:r>
            <a:endParaRPr lang="en-US" sz="1800" dirty="0"/>
          </a:p>
        </p:txBody>
      </p:sp>
      <p:sp>
        <p:nvSpPr>
          <p:cNvPr id="19" name="TextBox 18"/>
          <p:cNvSpPr txBox="1"/>
          <p:nvPr/>
        </p:nvSpPr>
        <p:spPr>
          <a:xfrm>
            <a:off x="3169174" y="2234993"/>
            <a:ext cx="2587561" cy="2806923"/>
          </a:xfrm>
          <a:prstGeom prst="rect">
            <a:avLst/>
          </a:prstGeom>
          <a:noFill/>
        </p:spPr>
        <p:txBody>
          <a:bodyPr wrap="square" rtlCol="0">
            <a:spAutoFit/>
          </a:bodyPr>
          <a:lstStyle/>
          <a:p>
            <a:pPr algn="l"/>
            <a:r>
              <a:rPr lang="en-US" sz="1400" dirty="0" smtClean="0"/>
              <a:t>Adiabatic Demagnetization Refrigerator @ FNAL.</a:t>
            </a:r>
          </a:p>
          <a:p>
            <a:pPr algn="l"/>
            <a:endParaRPr lang="en-US" sz="1400" dirty="0"/>
          </a:p>
          <a:p>
            <a:pPr algn="l"/>
            <a:endParaRPr lang="en-US" sz="1400" dirty="0" smtClean="0"/>
          </a:p>
          <a:p>
            <a:pPr algn="l"/>
            <a:endParaRPr lang="en-US" sz="1400" dirty="0"/>
          </a:p>
          <a:p>
            <a:pPr algn="l"/>
            <a:endParaRPr lang="en-US" sz="1400" dirty="0" smtClean="0"/>
          </a:p>
          <a:p>
            <a:pPr algn="l"/>
            <a:endParaRPr lang="en-US" sz="1400" dirty="0"/>
          </a:p>
          <a:p>
            <a:pPr algn="l"/>
            <a:endParaRPr lang="en-US" sz="1400" dirty="0" smtClean="0"/>
          </a:p>
          <a:p>
            <a:pPr algn="l"/>
            <a:r>
              <a:rPr lang="en-US" sz="1400" dirty="0" smtClean="0"/>
              <a:t>Operations started 2013.</a:t>
            </a:r>
          </a:p>
          <a:p>
            <a:pPr algn="l"/>
            <a:r>
              <a:rPr lang="en-US" sz="1400" b="1" dirty="0" smtClean="0"/>
              <a:t>30mK at FNAL for the first time!</a:t>
            </a:r>
            <a:endParaRPr lang="en-US" sz="1400" b="1" dirty="0"/>
          </a:p>
        </p:txBody>
      </p:sp>
      <p:sp>
        <p:nvSpPr>
          <p:cNvPr id="26" name="TextBox 25"/>
          <p:cNvSpPr txBox="1"/>
          <p:nvPr/>
        </p:nvSpPr>
        <p:spPr>
          <a:xfrm>
            <a:off x="153878" y="5943600"/>
            <a:ext cx="5332522" cy="523220"/>
          </a:xfrm>
          <a:prstGeom prst="rect">
            <a:avLst/>
          </a:prstGeom>
          <a:noFill/>
        </p:spPr>
        <p:txBody>
          <a:bodyPr wrap="square" rtlCol="0">
            <a:spAutoFit/>
          </a:bodyPr>
          <a:lstStyle/>
          <a:p>
            <a:r>
              <a:rPr lang="en-US" sz="1400" dirty="0" smtClean="0"/>
              <a:t>…build it and they will come. Used 100% of the time since day 1. </a:t>
            </a:r>
            <a:endParaRPr lang="en-US" sz="1400" dirty="0"/>
          </a:p>
        </p:txBody>
      </p:sp>
      <p:pic>
        <p:nvPicPr>
          <p:cNvPr id="20" name="Picture 19"/>
          <p:cNvPicPr>
            <a:picLocks noChangeAspect="1"/>
          </p:cNvPicPr>
          <p:nvPr/>
        </p:nvPicPr>
        <p:blipFill>
          <a:blip r:embed="rId3"/>
          <a:stretch>
            <a:fillRect/>
          </a:stretch>
        </p:blipFill>
        <p:spPr>
          <a:xfrm>
            <a:off x="6106850" y="4446834"/>
            <a:ext cx="2300682" cy="1706388"/>
          </a:xfrm>
          <a:prstGeom prst="rect">
            <a:avLst/>
          </a:prstGeom>
        </p:spPr>
      </p:pic>
      <p:pic>
        <p:nvPicPr>
          <p:cNvPr id="21" name="Picture 20"/>
          <p:cNvPicPr>
            <a:picLocks noChangeAspect="1"/>
          </p:cNvPicPr>
          <p:nvPr/>
        </p:nvPicPr>
        <p:blipFill>
          <a:blip r:embed="rId4"/>
          <a:stretch>
            <a:fillRect/>
          </a:stretch>
        </p:blipFill>
        <p:spPr>
          <a:xfrm>
            <a:off x="6375997" y="1718709"/>
            <a:ext cx="2300682" cy="1580375"/>
          </a:xfrm>
          <a:prstGeom prst="rect">
            <a:avLst/>
          </a:prstGeom>
        </p:spPr>
      </p:pic>
      <p:pic>
        <p:nvPicPr>
          <p:cNvPr id="22" name="Picture 21"/>
          <p:cNvPicPr>
            <a:picLocks noChangeAspect="1"/>
          </p:cNvPicPr>
          <p:nvPr/>
        </p:nvPicPr>
        <p:blipFill>
          <a:blip r:embed="rId5"/>
          <a:stretch>
            <a:fillRect/>
          </a:stretch>
        </p:blipFill>
        <p:spPr>
          <a:xfrm>
            <a:off x="379399" y="1617206"/>
            <a:ext cx="1887684" cy="1172288"/>
          </a:xfrm>
          <a:prstGeom prst="rect">
            <a:avLst/>
          </a:prstGeom>
        </p:spPr>
      </p:pic>
      <p:pic>
        <p:nvPicPr>
          <p:cNvPr id="25" name="Picture 24"/>
          <p:cNvPicPr>
            <a:picLocks noChangeAspect="1"/>
          </p:cNvPicPr>
          <p:nvPr/>
        </p:nvPicPr>
        <p:blipFill>
          <a:blip r:embed="rId6"/>
          <a:stretch>
            <a:fillRect/>
          </a:stretch>
        </p:blipFill>
        <p:spPr>
          <a:xfrm>
            <a:off x="932116" y="4019333"/>
            <a:ext cx="1407033" cy="1636632"/>
          </a:xfrm>
          <a:prstGeom prst="rect">
            <a:avLst/>
          </a:prstGeom>
        </p:spPr>
      </p:pic>
      <p:sp>
        <p:nvSpPr>
          <p:cNvPr id="27" name="Title 1"/>
          <p:cNvSpPr txBox="1">
            <a:spLocks/>
          </p:cNvSpPr>
          <p:nvPr/>
        </p:nvSpPr>
        <p:spPr bwMode="auto">
          <a:xfrm>
            <a:off x="762000" y="152400"/>
            <a:ext cx="8077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rgbClr val="003399"/>
                </a:solidFill>
                <a:latin typeface="+mj-lt"/>
                <a:ea typeface="+mj-ea"/>
                <a:cs typeface="+mj-cs"/>
              </a:defRPr>
            </a:lvl1pPr>
            <a:lvl2pPr algn="l" rtl="0" eaLnBrk="0" fontAlgn="base" hangingPunct="0">
              <a:spcBef>
                <a:spcPct val="0"/>
              </a:spcBef>
              <a:spcAft>
                <a:spcPct val="0"/>
              </a:spcAft>
              <a:defRPr sz="2800">
                <a:solidFill>
                  <a:srgbClr val="003399"/>
                </a:solidFill>
                <a:latin typeface="Arial" charset="0"/>
              </a:defRPr>
            </a:lvl2pPr>
            <a:lvl3pPr algn="l" rtl="0" eaLnBrk="0" fontAlgn="base" hangingPunct="0">
              <a:spcBef>
                <a:spcPct val="0"/>
              </a:spcBef>
              <a:spcAft>
                <a:spcPct val="0"/>
              </a:spcAft>
              <a:defRPr sz="2800">
                <a:solidFill>
                  <a:srgbClr val="003399"/>
                </a:solidFill>
                <a:latin typeface="Arial" charset="0"/>
              </a:defRPr>
            </a:lvl3pPr>
            <a:lvl4pPr algn="l" rtl="0" eaLnBrk="0" fontAlgn="base" hangingPunct="0">
              <a:spcBef>
                <a:spcPct val="0"/>
              </a:spcBef>
              <a:spcAft>
                <a:spcPct val="0"/>
              </a:spcAft>
              <a:defRPr sz="2800">
                <a:solidFill>
                  <a:srgbClr val="003399"/>
                </a:solidFill>
                <a:latin typeface="Arial" charset="0"/>
              </a:defRPr>
            </a:lvl4pPr>
            <a:lvl5pPr algn="l" rtl="0" eaLnBrk="0" fontAlgn="base" hangingPunct="0">
              <a:spcBef>
                <a:spcPct val="0"/>
              </a:spcBef>
              <a:spcAft>
                <a:spcPct val="0"/>
              </a:spcAft>
              <a:defRPr sz="2800">
                <a:solidFill>
                  <a:srgbClr val="003399"/>
                </a:solidFill>
                <a:latin typeface="Arial" charset="0"/>
              </a:defRPr>
            </a:lvl5pPr>
            <a:lvl6pPr marL="457200" algn="l" rtl="0" fontAlgn="base">
              <a:spcBef>
                <a:spcPct val="0"/>
              </a:spcBef>
              <a:spcAft>
                <a:spcPct val="0"/>
              </a:spcAft>
              <a:defRPr sz="2800">
                <a:solidFill>
                  <a:srgbClr val="003399"/>
                </a:solidFill>
                <a:latin typeface="Arial" charset="0"/>
              </a:defRPr>
            </a:lvl6pPr>
            <a:lvl7pPr marL="914400" algn="l" rtl="0" fontAlgn="base">
              <a:spcBef>
                <a:spcPct val="0"/>
              </a:spcBef>
              <a:spcAft>
                <a:spcPct val="0"/>
              </a:spcAft>
              <a:defRPr sz="2800">
                <a:solidFill>
                  <a:srgbClr val="003399"/>
                </a:solidFill>
                <a:latin typeface="Arial" charset="0"/>
              </a:defRPr>
            </a:lvl7pPr>
            <a:lvl8pPr marL="1371600" algn="l" rtl="0" fontAlgn="base">
              <a:spcBef>
                <a:spcPct val="0"/>
              </a:spcBef>
              <a:spcAft>
                <a:spcPct val="0"/>
              </a:spcAft>
              <a:defRPr sz="2800">
                <a:solidFill>
                  <a:srgbClr val="003399"/>
                </a:solidFill>
                <a:latin typeface="Arial" charset="0"/>
              </a:defRPr>
            </a:lvl8pPr>
            <a:lvl9pPr marL="1828800" algn="l" rtl="0" fontAlgn="base">
              <a:spcBef>
                <a:spcPct val="0"/>
              </a:spcBef>
              <a:spcAft>
                <a:spcPct val="0"/>
              </a:spcAft>
              <a:defRPr sz="2800">
                <a:solidFill>
                  <a:srgbClr val="003399"/>
                </a:solidFill>
                <a:latin typeface="Arial" charset="0"/>
              </a:defRPr>
            </a:lvl9pPr>
          </a:lstStyle>
          <a:p>
            <a:r>
              <a:rPr lang="en-US" sz="1800" b="1" dirty="0" smtClean="0">
                <a:solidFill>
                  <a:srgbClr val="3366FF"/>
                </a:solidFill>
              </a:rPr>
              <a:t>Using new Adiabatic Demagnetization Refrigerator resource to establish low noise and multiplexing techniques in cryogenic detectors (&lt;100 </a:t>
            </a:r>
            <a:r>
              <a:rPr lang="en-US" sz="1800" b="1" dirty="0" err="1" smtClean="0">
                <a:solidFill>
                  <a:srgbClr val="3366FF"/>
                </a:solidFill>
              </a:rPr>
              <a:t>mK</a:t>
            </a:r>
            <a:r>
              <a:rPr lang="en-US" sz="1800" b="1" dirty="0" smtClean="0">
                <a:solidFill>
                  <a:srgbClr val="3366FF"/>
                </a:solidFill>
              </a:rPr>
              <a:t>)</a:t>
            </a:r>
            <a:endParaRPr lang="en-US" sz="1800" b="1" dirty="0">
              <a:solidFill>
                <a:srgbClr val="3366FF"/>
              </a:solidFill>
            </a:endParaRPr>
          </a:p>
        </p:txBody>
      </p:sp>
      <p:sp>
        <p:nvSpPr>
          <p:cNvPr id="28"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2392372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924800" cy="609600"/>
          </a:xfrm>
        </p:spPr>
        <p:txBody>
          <a:bodyPr/>
          <a:lstStyle/>
          <a:p>
            <a:r>
              <a:rPr lang="en-US" dirty="0" smtClean="0"/>
              <a:t>Evolution in R&amp;D Projects:</a:t>
            </a:r>
            <a:endParaRPr lang="en-US" dirty="0"/>
          </a:p>
        </p:txBody>
      </p:sp>
      <p:sp>
        <p:nvSpPr>
          <p:cNvPr id="3" name="Content Placeholder 2"/>
          <p:cNvSpPr>
            <a:spLocks noGrp="1"/>
          </p:cNvSpPr>
          <p:nvPr>
            <p:ph idx="1"/>
          </p:nvPr>
        </p:nvSpPr>
        <p:spPr>
          <a:xfrm>
            <a:off x="609600" y="1066800"/>
            <a:ext cx="7924800" cy="4800600"/>
          </a:xfrm>
        </p:spPr>
        <p:txBody>
          <a:bodyPr/>
          <a:lstStyle/>
          <a:p>
            <a:pPr>
              <a:buClr>
                <a:schemeClr val="tx1"/>
              </a:buClr>
              <a:buSzPct val="150000"/>
              <a:buNone/>
            </a:pPr>
            <a:r>
              <a:rPr lang="en-US" sz="1800" dirty="0" smtClean="0">
                <a:solidFill>
                  <a:schemeClr val="tx1"/>
                </a:solidFill>
              </a:rPr>
              <a:t>	</a:t>
            </a:r>
            <a:r>
              <a:rPr lang="en-US" sz="1800" dirty="0">
                <a:solidFill>
                  <a:schemeClr val="tx1"/>
                </a:solidFill>
              </a:rPr>
              <a:t>The detector research program is always evolving. </a:t>
            </a:r>
            <a:r>
              <a:rPr lang="en-US" sz="1800" dirty="0" smtClean="0">
                <a:solidFill>
                  <a:schemeClr val="tx1"/>
                </a:solidFill>
              </a:rPr>
              <a:t>A good example is the CCD work </a:t>
            </a:r>
            <a:r>
              <a:rPr lang="en-US" sz="1800" dirty="0" smtClean="0">
                <a:solidFill>
                  <a:schemeClr val="tx1"/>
                </a:solidFill>
              </a:rPr>
              <a:t>just mentioned:</a:t>
            </a:r>
            <a:endParaRPr lang="en-US" sz="1600" dirty="0" smtClean="0">
              <a:solidFill>
                <a:srgbClr val="800000"/>
              </a:solidFill>
            </a:endParaRPr>
          </a:p>
          <a:p>
            <a:pPr lvl="2">
              <a:buClr>
                <a:schemeClr val="tx1"/>
              </a:buClr>
              <a:buSzPct val="150000"/>
              <a:buFont typeface="Arial"/>
              <a:buChar char="•"/>
            </a:pPr>
            <a:r>
              <a:rPr lang="en-US" sz="1400" dirty="0" smtClean="0"/>
              <a:t>CCD characterization facility was built using DES Project funds</a:t>
            </a:r>
          </a:p>
          <a:p>
            <a:pPr lvl="2">
              <a:buClr>
                <a:schemeClr val="tx1"/>
              </a:buClr>
              <a:buSzPct val="150000"/>
              <a:buFont typeface="Arial"/>
              <a:buChar char="•"/>
            </a:pPr>
            <a:r>
              <a:rPr lang="en-US" sz="1400" dirty="0" smtClean="0"/>
              <a:t>Noise reduction techniques and facility maintenance carried on under KA25 </a:t>
            </a:r>
          </a:p>
          <a:p>
            <a:pPr lvl="2">
              <a:buClr>
                <a:schemeClr val="tx1"/>
              </a:buClr>
              <a:buSzPct val="150000"/>
              <a:buFont typeface="Arial"/>
              <a:buChar char="•"/>
            </a:pPr>
            <a:r>
              <a:rPr lang="en-US" sz="1400" dirty="0" smtClean="0"/>
              <a:t>Proposal to use CCD’s for dark matter obtained an early career award for Estrada. </a:t>
            </a:r>
          </a:p>
          <a:p>
            <a:pPr lvl="2">
              <a:buClr>
                <a:schemeClr val="tx1"/>
              </a:buClr>
              <a:buSzPct val="150000"/>
              <a:buFont typeface="Arial"/>
              <a:buChar char="•"/>
            </a:pPr>
            <a:r>
              <a:rPr lang="en-US" sz="1400" dirty="0" smtClean="0"/>
              <a:t>Dark Matter in CCD’s (DAMIC) was developed and becomes an experiment, ultimately situated in SNOLAB.</a:t>
            </a:r>
          </a:p>
          <a:p>
            <a:pPr lvl="2">
              <a:buClr>
                <a:schemeClr val="tx1"/>
              </a:buClr>
              <a:buSzPct val="150000"/>
              <a:buFont typeface="Arial"/>
              <a:buChar char="•"/>
            </a:pPr>
            <a:r>
              <a:rPr lang="en-US" sz="1400" dirty="0" smtClean="0"/>
              <a:t>Progress was reviewed by Advisory Group based committee, whose recommendations included transitioning </a:t>
            </a:r>
            <a:r>
              <a:rPr lang="en-US" sz="1400" dirty="0"/>
              <a:t>into </a:t>
            </a:r>
            <a:r>
              <a:rPr lang="en-US" sz="1400" dirty="0" smtClean="0"/>
              <a:t>MKID’s </a:t>
            </a:r>
            <a:r>
              <a:rPr lang="en-US" sz="1400" dirty="0"/>
              <a:t>(Microwave Kinetic Inductance Detector</a:t>
            </a:r>
            <a:r>
              <a:rPr lang="en-US" sz="1400" dirty="0" smtClean="0"/>
              <a:t>). KA25 budget used to support the low noise and multiplexing work needed for MKID’s</a:t>
            </a:r>
          </a:p>
          <a:p>
            <a:pPr lvl="2">
              <a:buClr>
                <a:schemeClr val="tx1"/>
              </a:buClr>
              <a:buSzPct val="150000"/>
              <a:buFont typeface="Arial"/>
              <a:buChar char="•"/>
            </a:pPr>
            <a:r>
              <a:rPr lang="en-US" sz="1400" dirty="0" smtClean="0"/>
              <a:t>The acquisition of an Adiabatic Demagnetization Refrigerator for MKIDS from KA25 funds has opened up the potential to use this for other detector development (SCDMS, STJ, CMB, </a:t>
            </a:r>
            <a:r>
              <a:rPr lang="en-US" sz="1400" dirty="0" err="1" smtClean="0"/>
              <a:t>Axions</a:t>
            </a:r>
            <a:r>
              <a:rPr lang="en-US" sz="1400" dirty="0" smtClean="0"/>
              <a:t>)</a:t>
            </a:r>
          </a:p>
          <a:p>
            <a:pPr lvl="2">
              <a:buClr>
                <a:schemeClr val="tx1"/>
              </a:buClr>
              <a:buSzPct val="150000"/>
              <a:buFont typeface="Arial"/>
              <a:buChar char="•"/>
            </a:pPr>
            <a:r>
              <a:rPr lang="en-US" sz="1400" dirty="0" smtClean="0"/>
              <a:t>Juan Estrada receives LDRD award to use CCD’s near a reactor to search for coherent neutrino interactions</a:t>
            </a:r>
          </a:p>
          <a:p>
            <a:pPr lvl="2">
              <a:buClr>
                <a:schemeClr val="tx1"/>
              </a:buClr>
              <a:buSzPct val="150000"/>
              <a:buFont typeface="Arial"/>
              <a:buChar char="•"/>
            </a:pPr>
            <a:endParaRPr lang="en-US" sz="1400" dirty="0" smtClean="0"/>
          </a:p>
          <a:p>
            <a:pPr lvl="1">
              <a:buClr>
                <a:schemeClr val="tx1"/>
              </a:buClr>
              <a:buSzPct val="150000"/>
              <a:buFont typeface="Arial"/>
              <a:buChar char="•"/>
            </a:pPr>
            <a:r>
              <a:rPr lang="en-US" sz="1600" dirty="0" smtClean="0">
                <a:solidFill>
                  <a:srgbClr val="800000"/>
                </a:solidFill>
              </a:rPr>
              <a:t>This same trajectory of modest generic work leading into full-fledged projects and experiments has been a hallmark of </a:t>
            </a:r>
            <a:r>
              <a:rPr lang="en-US" sz="1600" dirty="0" err="1" smtClean="0">
                <a:solidFill>
                  <a:srgbClr val="800000"/>
                </a:solidFill>
              </a:rPr>
              <a:t>Fermilab</a:t>
            </a:r>
            <a:r>
              <a:rPr lang="en-US" sz="1600" dirty="0" smtClean="0">
                <a:solidFill>
                  <a:srgbClr val="800000"/>
                </a:solidFill>
              </a:rPr>
              <a:t> detector R&amp;D (Liquid Argon, </a:t>
            </a:r>
            <a:r>
              <a:rPr lang="en-US" sz="1600" dirty="0" err="1" smtClean="0">
                <a:solidFill>
                  <a:srgbClr val="800000"/>
                </a:solidFill>
              </a:rPr>
              <a:t>Holometer</a:t>
            </a:r>
            <a:r>
              <a:rPr lang="en-US" sz="1600" dirty="0" smtClean="0">
                <a:solidFill>
                  <a:srgbClr val="800000"/>
                </a:solidFill>
              </a:rPr>
              <a:t>, </a:t>
            </a:r>
            <a:r>
              <a:rPr lang="en-US" sz="1600" dirty="0" err="1" smtClean="0">
                <a:solidFill>
                  <a:srgbClr val="800000"/>
                </a:solidFill>
              </a:rPr>
              <a:t>SiPM</a:t>
            </a:r>
            <a:r>
              <a:rPr lang="en-US" sz="1600" dirty="0" smtClean="0">
                <a:solidFill>
                  <a:srgbClr val="800000"/>
                </a:solidFill>
              </a:rPr>
              <a:t>, MKID’s, 3D ASIC, etc.)</a:t>
            </a:r>
            <a:endParaRPr lang="en-US" sz="1400" dirty="0" smtClean="0">
              <a:solidFill>
                <a:srgbClr val="800000"/>
              </a:solidFill>
            </a:endParaRPr>
          </a:p>
          <a:p>
            <a:pPr lvl="2">
              <a:buClr>
                <a:schemeClr val="tx1"/>
              </a:buClr>
              <a:buSzPct val="150000"/>
              <a:buFont typeface="Arial"/>
              <a:buChar char="•"/>
            </a:pPr>
            <a:endParaRPr lang="en-US" sz="1400" dirty="0" smtClean="0"/>
          </a:p>
          <a:p>
            <a:pPr lvl="1">
              <a:buSzPct val="150000"/>
              <a:buFont typeface="Arial"/>
              <a:buChar char="•"/>
            </a:pPr>
            <a:endParaRPr lang="en-US" sz="1400" dirty="0">
              <a:solidFill>
                <a:schemeClr val="tx1"/>
              </a:solidFill>
            </a:endParaRPr>
          </a:p>
        </p:txBody>
      </p:sp>
      <p:sp>
        <p:nvSpPr>
          <p:cNvPr id="6"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3443125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6450" y="22981"/>
            <a:ext cx="6719888" cy="5334000"/>
          </a:xfrm>
        </p:spPr>
        <p:txBody>
          <a:bodyPr/>
          <a:lstStyle/>
          <a:p>
            <a:endParaRPr lang="en-US" sz="1800" dirty="0" smtClean="0">
              <a:solidFill>
                <a:schemeClr val="tx1"/>
              </a:solidFill>
            </a:endParaRPr>
          </a:p>
          <a:p>
            <a:pPr>
              <a:buNone/>
            </a:pPr>
            <a:r>
              <a:rPr lang="en-US" b="1" dirty="0" smtClean="0">
                <a:solidFill>
                  <a:srgbClr val="3366FF"/>
                </a:solidFill>
              </a:rPr>
              <a:t>Recent Recommendations and Reviews</a:t>
            </a:r>
            <a:endParaRPr lang="en-US" sz="1800" b="1" dirty="0" smtClean="0">
              <a:solidFill>
                <a:srgbClr val="3366FF"/>
              </a:solidFill>
            </a:endParaRPr>
          </a:p>
          <a:p>
            <a:pPr>
              <a:buNone/>
            </a:pPr>
            <a:endParaRPr lang="en-US" sz="1800" dirty="0" smtClean="0">
              <a:solidFill>
                <a:schemeClr val="tx1"/>
              </a:solidFill>
            </a:endParaRPr>
          </a:p>
          <a:p>
            <a:pPr>
              <a:buSzPct val="150000"/>
            </a:pPr>
            <a:r>
              <a:rPr lang="en-US" sz="1800" dirty="0" smtClean="0">
                <a:solidFill>
                  <a:schemeClr val="tx1"/>
                </a:solidFill>
              </a:rPr>
              <a:t>The P5 report’s recommendations on detector R&amp;D:</a:t>
            </a:r>
          </a:p>
          <a:p>
            <a:pPr>
              <a:buSzPct val="150000"/>
            </a:pPr>
            <a:endParaRPr lang="en-US" sz="1800" dirty="0">
              <a:solidFill>
                <a:schemeClr val="tx1"/>
              </a:solidFill>
            </a:endParaRPr>
          </a:p>
          <a:p>
            <a:pPr lvl="1"/>
            <a:r>
              <a:rPr lang="en-US" sz="1400" b="1" dirty="0"/>
              <a:t>Recommendation 27</a:t>
            </a:r>
            <a:r>
              <a:rPr lang="en-US" sz="1400" dirty="0">
                <a:solidFill>
                  <a:srgbClr val="FF0000"/>
                </a:solidFill>
              </a:rPr>
              <a:t>: </a:t>
            </a:r>
            <a:r>
              <a:rPr lang="en-US" sz="1400" b="1" dirty="0">
                <a:solidFill>
                  <a:srgbClr val="FF0000"/>
                </a:solidFill>
              </a:rPr>
              <a:t>Focus resources toward directed instrumentation R&amp;D in the near-term for high-priority projects</a:t>
            </a:r>
            <a:r>
              <a:rPr lang="en-US" sz="1400" dirty="0">
                <a:solidFill>
                  <a:srgbClr val="FF0000"/>
                </a:solidFill>
              </a:rPr>
              <a:t>.</a:t>
            </a:r>
            <a:r>
              <a:rPr lang="en-US" sz="1400" dirty="0"/>
              <a:t> As the technical challenges of current high-priority projects are met, restore to the extent possible a balanced mix of short-term and long-term R&amp;D.</a:t>
            </a:r>
          </a:p>
          <a:p>
            <a:pPr lvl="1"/>
            <a:endParaRPr lang="en-US" sz="1400" b="1" dirty="0"/>
          </a:p>
          <a:p>
            <a:pPr lvl="1"/>
            <a:r>
              <a:rPr lang="en-US" sz="1400" b="1" dirty="0"/>
              <a:t>Recommendation 28:</a:t>
            </a:r>
            <a:r>
              <a:rPr lang="en-US" sz="1400" dirty="0"/>
              <a:t> </a:t>
            </a:r>
            <a:r>
              <a:rPr lang="en-US" sz="1400" b="1" dirty="0">
                <a:solidFill>
                  <a:srgbClr val="FF0000"/>
                </a:solidFill>
              </a:rPr>
              <a:t>Strengthen university-national laboratory partnerships in instrumentation R&amp;D through investment in instrumentation at universities. </a:t>
            </a:r>
            <a:r>
              <a:rPr lang="en-US" sz="1400" dirty="0"/>
              <a:t>Encourage graduate programs with a </a:t>
            </a:r>
            <a:r>
              <a:rPr lang="en-US" sz="1400" b="1" dirty="0">
                <a:solidFill>
                  <a:srgbClr val="FF0000"/>
                </a:solidFill>
              </a:rPr>
              <a:t>focus on instrumentation education</a:t>
            </a:r>
            <a:r>
              <a:rPr lang="en-US" sz="1400" dirty="0"/>
              <a:t> at HEP supported universities and laboratories, and fully exploit the unique capabilities and facilities offered at each.</a:t>
            </a:r>
          </a:p>
          <a:p>
            <a:pPr>
              <a:buSzPct val="150000"/>
            </a:pPr>
            <a:endParaRPr lang="en-US" sz="1800" dirty="0" smtClean="0">
              <a:solidFill>
                <a:schemeClr val="tx1"/>
              </a:solidFill>
            </a:endParaRPr>
          </a:p>
          <a:p>
            <a:pPr marL="0" indent="0">
              <a:buSzPct val="150000"/>
              <a:buNone/>
            </a:pPr>
            <a:endParaRPr lang="en-US" sz="1800" dirty="0">
              <a:solidFill>
                <a:schemeClr val="tx1"/>
              </a:solidFill>
            </a:endParaRPr>
          </a:p>
          <a:p>
            <a:pPr marL="0" indent="0">
              <a:buSzPct val="150000"/>
              <a:buNone/>
            </a:pPr>
            <a:endParaRPr lang="en-US" sz="1800" dirty="0">
              <a:solidFill>
                <a:schemeClr val="tx1"/>
              </a:solidFill>
            </a:endParaRPr>
          </a:p>
        </p:txBody>
      </p:sp>
      <p:sp>
        <p:nvSpPr>
          <p:cNvPr id="5"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4171905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6450" y="22981"/>
            <a:ext cx="6858000" cy="5334000"/>
          </a:xfrm>
        </p:spPr>
        <p:txBody>
          <a:bodyPr/>
          <a:lstStyle/>
          <a:p>
            <a:endParaRPr lang="en-US" sz="1800" dirty="0" smtClean="0">
              <a:solidFill>
                <a:schemeClr val="tx1"/>
              </a:solidFill>
            </a:endParaRPr>
          </a:p>
          <a:p>
            <a:pPr>
              <a:buNone/>
            </a:pPr>
            <a:r>
              <a:rPr lang="en-US" b="1" dirty="0" smtClean="0">
                <a:solidFill>
                  <a:srgbClr val="3366FF"/>
                </a:solidFill>
              </a:rPr>
              <a:t>Recent Recommendations and Reviews</a:t>
            </a:r>
            <a:endParaRPr lang="en-US" sz="1800" b="1" dirty="0" smtClean="0">
              <a:solidFill>
                <a:srgbClr val="3366FF"/>
              </a:solidFill>
            </a:endParaRPr>
          </a:p>
          <a:p>
            <a:pPr>
              <a:buNone/>
            </a:pPr>
            <a:endParaRPr lang="en-US" sz="1800" dirty="0" smtClean="0">
              <a:solidFill>
                <a:schemeClr val="tx1"/>
              </a:solidFill>
            </a:endParaRPr>
          </a:p>
          <a:p>
            <a:pPr>
              <a:buSzPct val="150000"/>
            </a:pPr>
            <a:r>
              <a:rPr lang="en-US" sz="1800" dirty="0" smtClean="0">
                <a:solidFill>
                  <a:schemeClr val="tx1"/>
                </a:solidFill>
              </a:rPr>
              <a:t>The lab received the final report from the 2012 DOE comparative review on detector research:</a:t>
            </a:r>
          </a:p>
          <a:p>
            <a:pPr marL="457200" lvl="1" indent="0">
              <a:buSzPct val="150000"/>
              <a:buNone/>
            </a:pPr>
            <a:r>
              <a:rPr lang="en-US" sz="1400" dirty="0" smtClean="0"/>
              <a:t>“It </a:t>
            </a:r>
            <a:r>
              <a:rPr lang="en-US" sz="1400" dirty="0"/>
              <a:t>was generally agreed that the FNAL </a:t>
            </a:r>
            <a:r>
              <a:rPr lang="en-US" sz="1400" dirty="0" smtClean="0"/>
              <a:t>KA25 </a:t>
            </a:r>
            <a:r>
              <a:rPr lang="en-US" sz="1400" dirty="0"/>
              <a:t>program’s management and direction </a:t>
            </a:r>
            <a:r>
              <a:rPr lang="en-US" sz="1400" dirty="0" smtClean="0"/>
              <a:t>was much </a:t>
            </a:r>
            <a:r>
              <a:rPr lang="en-US" sz="1400" dirty="0"/>
              <a:t>improved since the 2009 review. There is a good internal structure with a </a:t>
            </a:r>
            <a:r>
              <a:rPr lang="en-US" sz="1400" dirty="0" smtClean="0"/>
              <a:t>coherent plan </a:t>
            </a:r>
            <a:r>
              <a:rPr lang="en-US" sz="1400" dirty="0"/>
              <a:t>that emphasizes on those areas that are a good match to FNAL resources. A series </a:t>
            </a:r>
            <a:r>
              <a:rPr lang="en-US" sz="1400" dirty="0" smtClean="0"/>
              <a:t>of internal </a:t>
            </a:r>
            <a:r>
              <a:rPr lang="en-US" sz="1400" dirty="0"/>
              <a:t>reviews (under a Detector Advisory Group) of the R&amp;D projects guides </a:t>
            </a:r>
            <a:r>
              <a:rPr lang="en-US" sz="1400" dirty="0" smtClean="0"/>
              <a:t>the management </a:t>
            </a:r>
            <a:r>
              <a:rPr lang="en-US" sz="1400" dirty="0"/>
              <a:t>of Detector R&amp;D program. The panel suggested external review of </a:t>
            </a:r>
            <a:r>
              <a:rPr lang="en-US" sz="1400" dirty="0" smtClean="0"/>
              <a:t>new ideas </a:t>
            </a:r>
            <a:r>
              <a:rPr lang="en-US" sz="1400" dirty="0"/>
              <a:t>would be </a:t>
            </a:r>
            <a:r>
              <a:rPr lang="en-US" sz="1400" dirty="0" smtClean="0"/>
              <a:t>beneficial. The </a:t>
            </a:r>
            <a:r>
              <a:rPr lang="en-US" sz="1400" dirty="0"/>
              <a:t>Panel noted that collaboration with other laboratories and with universities has </a:t>
            </a:r>
            <a:r>
              <a:rPr lang="en-US" sz="1400" dirty="0" smtClean="0"/>
              <a:t>also grown </a:t>
            </a:r>
            <a:r>
              <a:rPr lang="en-US" sz="1400" dirty="0"/>
              <a:t>since the 2009 review</a:t>
            </a:r>
            <a:r>
              <a:rPr lang="en-US" sz="1400" dirty="0" smtClean="0"/>
              <a:t>.”</a:t>
            </a:r>
            <a:endParaRPr lang="en-US" sz="1400" dirty="0" smtClean="0">
              <a:solidFill>
                <a:schemeClr val="tx1"/>
              </a:solidFill>
            </a:endParaRPr>
          </a:p>
          <a:p>
            <a:pPr>
              <a:buSzPct val="150000"/>
            </a:pPr>
            <a:endParaRPr lang="en-US" sz="1800" dirty="0">
              <a:solidFill>
                <a:schemeClr val="tx1"/>
              </a:solidFill>
            </a:endParaRPr>
          </a:p>
          <a:p>
            <a:pPr>
              <a:buSzPct val="150000"/>
            </a:pPr>
            <a:r>
              <a:rPr lang="en-US" sz="1800" dirty="0" smtClean="0">
                <a:solidFill>
                  <a:schemeClr val="tx1"/>
                </a:solidFill>
              </a:rPr>
              <a:t>The Director’s Review of Detector R&amp;D (Oct.29, 2014):</a:t>
            </a:r>
          </a:p>
          <a:p>
            <a:pPr marL="457200" lvl="1" indent="0">
              <a:buSzPct val="150000"/>
              <a:buNone/>
            </a:pPr>
            <a:r>
              <a:rPr lang="en-US" sz="1400" dirty="0" smtClean="0"/>
              <a:t>“The </a:t>
            </a:r>
            <a:r>
              <a:rPr lang="en-US" sz="1400" dirty="0"/>
              <a:t>detector R&amp;D program is broad and continues to nurture creative ideas that advance the experimental programs in the directions of the Energy, Intensity, and Cosmic Frontiers. At the same time, the range of programs and management of same is sufficiently well focused to maximize the benefits of the high value facilities supported by the KA25 program at FNAL with strong university collaborations. </a:t>
            </a:r>
            <a:r>
              <a:rPr lang="en-US" sz="1400" dirty="0" smtClean="0"/>
              <a:t>The </a:t>
            </a:r>
            <a:r>
              <a:rPr lang="en-US" sz="1400" dirty="0"/>
              <a:t>R&amp;D program appears to conform to Recommendations 27 and 28 of the P5 report </a:t>
            </a:r>
            <a:r>
              <a:rPr lang="en-US" sz="1400" dirty="0" smtClean="0"/>
              <a:t>insofar </a:t>
            </a:r>
            <a:r>
              <a:rPr lang="en-US" sz="1400" dirty="0"/>
              <a:t>as there is a large amount of university involvement and an emphasis on R&amp;D to enable near-term experiments</a:t>
            </a:r>
            <a:r>
              <a:rPr lang="en-US" sz="1400" dirty="0" smtClean="0"/>
              <a:t>.”</a:t>
            </a:r>
            <a:endParaRPr lang="en-US" sz="1400" dirty="0" smtClean="0">
              <a:solidFill>
                <a:schemeClr val="tx1"/>
              </a:solidFill>
            </a:endParaRPr>
          </a:p>
          <a:p>
            <a:pPr lvl="1">
              <a:buSzPct val="150000"/>
            </a:pPr>
            <a:endParaRPr lang="en-US" sz="1600" dirty="0" smtClean="0">
              <a:solidFill>
                <a:schemeClr val="tx1"/>
              </a:solidFill>
            </a:endParaRPr>
          </a:p>
          <a:p>
            <a:endParaRPr lang="en-US" sz="1800" dirty="0">
              <a:solidFill>
                <a:schemeClr val="tx1"/>
              </a:solidFill>
            </a:endParaRPr>
          </a:p>
        </p:txBody>
      </p:sp>
      <p:sp>
        <p:nvSpPr>
          <p:cNvPr id="5"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26808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9961"/>
            <a:ext cx="7924800" cy="762000"/>
          </a:xfrm>
        </p:spPr>
        <p:txBody>
          <a:bodyPr/>
          <a:lstStyle/>
          <a:p>
            <a:r>
              <a:rPr lang="en-US" sz="2400" dirty="0" smtClean="0">
                <a:solidFill>
                  <a:srgbClr val="3366FF"/>
                </a:solidFill>
              </a:rPr>
              <a:t>Examples of cross–cutting in Detector Research</a:t>
            </a:r>
            <a:endParaRPr lang="en-US" sz="2400" dirty="0">
              <a:solidFill>
                <a:srgbClr val="3366FF"/>
              </a:solidFill>
            </a:endParaRPr>
          </a:p>
        </p:txBody>
      </p:sp>
      <p:sp>
        <p:nvSpPr>
          <p:cNvPr id="3" name="Text Placeholder 2"/>
          <p:cNvSpPr>
            <a:spLocks noGrp="1"/>
          </p:cNvSpPr>
          <p:nvPr>
            <p:ph type="body" sz="half" idx="1"/>
          </p:nvPr>
        </p:nvSpPr>
        <p:spPr>
          <a:xfrm>
            <a:off x="609600" y="1270005"/>
            <a:ext cx="7543800" cy="4267200"/>
          </a:xfrm>
        </p:spPr>
        <p:txBody>
          <a:bodyPr/>
          <a:lstStyle/>
          <a:p>
            <a:r>
              <a:rPr lang="en-US" sz="2000" dirty="0" err="1" smtClean="0"/>
              <a:t>Fermilab</a:t>
            </a:r>
            <a:r>
              <a:rPr lang="en-US" sz="2000" dirty="0" smtClean="0"/>
              <a:t> detector R&amp;D cuts across the frontier boundaries:</a:t>
            </a:r>
          </a:p>
          <a:p>
            <a:pPr lvl="1"/>
            <a:endParaRPr lang="en-US" sz="1800" dirty="0" smtClean="0"/>
          </a:p>
          <a:p>
            <a:pPr lvl="1"/>
            <a:r>
              <a:rPr lang="en-US" sz="1800" dirty="0" smtClean="0"/>
              <a:t>Liquid Argon program for neutrino detectors shares facilities and techniques with Dark </a:t>
            </a:r>
            <a:r>
              <a:rPr lang="en-US" sz="1800" dirty="0"/>
              <a:t>M</a:t>
            </a:r>
            <a:r>
              <a:rPr lang="en-US" sz="1800" dirty="0" smtClean="0"/>
              <a:t>atter program</a:t>
            </a:r>
          </a:p>
          <a:p>
            <a:pPr lvl="1"/>
            <a:r>
              <a:rPr lang="en-US" sz="1800" dirty="0" smtClean="0"/>
              <a:t>Ultra fast photon timing detectors are used in intensity frontier experiments, CMS and astrophysics</a:t>
            </a:r>
          </a:p>
          <a:p>
            <a:pPr lvl="1"/>
            <a:r>
              <a:rPr lang="en-US" sz="1800" dirty="0" smtClean="0"/>
              <a:t>Silicon Photomultiplier characterization and readout used in all frontiers</a:t>
            </a:r>
          </a:p>
          <a:p>
            <a:pPr lvl="1"/>
            <a:r>
              <a:rPr lang="en-US" sz="1800" dirty="0" smtClean="0"/>
              <a:t>CCD team uses DES sensors for Dark Matter search</a:t>
            </a:r>
          </a:p>
          <a:p>
            <a:pPr lvl="1"/>
            <a:r>
              <a:rPr lang="en-US" sz="1800" dirty="0" smtClean="0"/>
              <a:t>3D ASIC architecture development can be used in CMS, Electron Collider and X-ray sources such as LCLS-2</a:t>
            </a:r>
          </a:p>
          <a:p>
            <a:pPr lvl="1"/>
            <a:r>
              <a:rPr lang="en-US" sz="1800" dirty="0" err="1" smtClean="0"/>
              <a:t>Fermilab</a:t>
            </a:r>
            <a:r>
              <a:rPr lang="en-US" sz="1800" dirty="0" smtClean="0"/>
              <a:t> Test Beam Facility supports many </a:t>
            </a:r>
            <a:r>
              <a:rPr lang="en-US" sz="1800" dirty="0" err="1" smtClean="0"/>
              <a:t>Fermilab</a:t>
            </a:r>
            <a:r>
              <a:rPr lang="en-US" sz="1800" dirty="0" smtClean="0"/>
              <a:t> led detector R&amp;D projects</a:t>
            </a:r>
          </a:p>
          <a:p>
            <a:pPr lvl="1"/>
            <a:endParaRPr lang="en-US" sz="1800" dirty="0" smtClean="0"/>
          </a:p>
          <a:p>
            <a:pPr lvl="1"/>
            <a:endParaRPr lang="en-US" sz="1800" dirty="0" smtClean="0"/>
          </a:p>
          <a:p>
            <a:pPr lvl="1"/>
            <a:endParaRPr lang="en-US" sz="1800" dirty="0" smtClean="0"/>
          </a:p>
          <a:p>
            <a:pPr lvl="1"/>
            <a:endParaRPr lang="en-US" sz="1800" dirty="0"/>
          </a:p>
        </p:txBody>
      </p:sp>
      <p:sp>
        <p:nvSpPr>
          <p:cNvPr id="4" name="Slide Number Placeholder 6"/>
          <p:cNvSpPr txBox="1">
            <a:spLocks/>
          </p:cNvSpPr>
          <p:nvPr/>
        </p:nvSpPr>
        <p:spPr bwMode="auto">
          <a:xfrm>
            <a:off x="381000" y="6416382"/>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1724526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Box 4"/>
          <p:cNvSpPr txBox="1">
            <a:spLocks noChangeArrowheads="1"/>
          </p:cNvSpPr>
          <p:nvPr/>
        </p:nvSpPr>
        <p:spPr bwMode="auto">
          <a:xfrm>
            <a:off x="228600" y="1066800"/>
            <a:ext cx="3505200" cy="4573559"/>
          </a:xfrm>
          <a:prstGeom prst="rect">
            <a:avLst/>
          </a:prstGeom>
          <a:noFill/>
          <a:ln w="9525">
            <a:noFill/>
            <a:miter lim="800000"/>
            <a:headEnd/>
            <a:tailEnd/>
          </a:ln>
        </p:spPr>
        <p:txBody>
          <a:bodyPr wrap="square">
            <a:prstTxWarp prst="textNoShape">
              <a:avLst/>
            </a:prstTxWarp>
            <a:spAutoFit/>
          </a:bodyPr>
          <a:lstStyle/>
          <a:p>
            <a:pPr algn="l"/>
            <a:r>
              <a:rPr lang="en-US" sz="1400" i="0" dirty="0">
                <a:solidFill>
                  <a:srgbClr val="000000"/>
                </a:solidFill>
                <a:latin typeface="+mn-lt"/>
              </a:rPr>
              <a:t>Our web site has links to our detector organization and facilities, as well as links to the EDIT school and our detector </a:t>
            </a:r>
            <a:r>
              <a:rPr lang="en-US" sz="1400" i="0" dirty="0" smtClean="0">
                <a:solidFill>
                  <a:srgbClr val="000000"/>
                </a:solidFill>
                <a:latin typeface="+mn-lt"/>
              </a:rPr>
              <a:t>retreat and reviews:</a:t>
            </a:r>
          </a:p>
          <a:p>
            <a:pPr algn="l"/>
            <a:r>
              <a:rPr lang="en-US" sz="1400" i="0" dirty="0" smtClean="0">
                <a:solidFill>
                  <a:srgbClr val="000000"/>
                </a:solidFill>
                <a:latin typeface="+mn-lt"/>
              </a:rPr>
              <a:t>	http://</a:t>
            </a:r>
            <a:r>
              <a:rPr lang="en-US" sz="1400" i="0" dirty="0" err="1" smtClean="0">
                <a:solidFill>
                  <a:srgbClr val="000000"/>
                </a:solidFill>
                <a:latin typeface="+mn-lt"/>
              </a:rPr>
              <a:t>detectors.fnal.gov</a:t>
            </a:r>
            <a:endParaRPr lang="en-US" sz="1400" i="0" dirty="0" smtClean="0">
              <a:solidFill>
                <a:srgbClr val="000000"/>
              </a:solidFill>
              <a:latin typeface="+mn-lt"/>
            </a:endParaRPr>
          </a:p>
          <a:p>
            <a:pPr algn="l"/>
            <a:endParaRPr lang="en-US" sz="1400" i="0" dirty="0" smtClean="0">
              <a:solidFill>
                <a:srgbClr val="000000"/>
              </a:solidFill>
              <a:latin typeface="+mn-lt"/>
            </a:endParaRPr>
          </a:p>
          <a:p>
            <a:pPr algn="l"/>
            <a:r>
              <a:rPr lang="en-US" sz="1400" i="0" dirty="0" smtClean="0">
                <a:solidFill>
                  <a:srgbClr val="000000"/>
                </a:solidFill>
                <a:latin typeface="+mn-lt"/>
              </a:rPr>
              <a:t>Useful Email</a:t>
            </a:r>
            <a:r>
              <a:rPr lang="en-US" sz="1400" i="0" dirty="0">
                <a:solidFill>
                  <a:srgbClr val="000000"/>
                </a:solidFill>
                <a:latin typeface="+mn-lt"/>
              </a:rPr>
              <a:t>:</a:t>
            </a:r>
          </a:p>
          <a:p>
            <a:pPr algn="l"/>
            <a:r>
              <a:rPr lang="en-US" sz="1400" i="0" dirty="0">
                <a:solidFill>
                  <a:srgbClr val="000000"/>
                </a:solidFill>
                <a:latin typeface="+mn-lt"/>
              </a:rPr>
              <a:t>FNAL detector point-of-contact: </a:t>
            </a:r>
            <a:r>
              <a:rPr lang="en-US" sz="1400" i="0" dirty="0" smtClean="0">
                <a:solidFill>
                  <a:srgbClr val="000000"/>
                </a:solidFill>
                <a:latin typeface="+mn-lt"/>
              </a:rPr>
              <a:t> </a:t>
            </a:r>
          </a:p>
          <a:p>
            <a:pPr algn="l"/>
            <a:r>
              <a:rPr lang="en-US" sz="1400" i="0" dirty="0" smtClean="0">
                <a:solidFill>
                  <a:srgbClr val="000000"/>
                </a:solidFill>
                <a:latin typeface="+mn-lt"/>
              </a:rPr>
              <a:t>	</a:t>
            </a:r>
            <a:r>
              <a:rPr lang="en-US" sz="1400" i="0" dirty="0">
                <a:solidFill>
                  <a:srgbClr val="000000"/>
                </a:solidFill>
                <a:latin typeface="+mn-lt"/>
              </a:rPr>
              <a:t>ramberg@fnal.gov</a:t>
            </a:r>
          </a:p>
          <a:p>
            <a:pPr algn="l"/>
            <a:r>
              <a:rPr lang="en-US" sz="1400" i="0" dirty="0">
                <a:solidFill>
                  <a:srgbClr val="000000"/>
                </a:solidFill>
                <a:latin typeface="+mn-lt"/>
              </a:rPr>
              <a:t>Detector Advisory Committee:</a:t>
            </a:r>
          </a:p>
          <a:p>
            <a:pPr algn="l"/>
            <a:r>
              <a:rPr lang="en-US" sz="1400" i="0" dirty="0">
                <a:solidFill>
                  <a:srgbClr val="000000"/>
                </a:solidFill>
                <a:latin typeface="+mn-lt"/>
              </a:rPr>
              <a:t>	detector-advisory@fnal.gov</a:t>
            </a:r>
          </a:p>
          <a:p>
            <a:pPr algn="l"/>
            <a:r>
              <a:rPr lang="en-US" sz="1400" i="0" dirty="0">
                <a:solidFill>
                  <a:srgbClr val="000000"/>
                </a:solidFill>
                <a:latin typeface="+mn-lt"/>
              </a:rPr>
              <a:t>Detector R&amp;D mail list (94 members):</a:t>
            </a:r>
          </a:p>
          <a:p>
            <a:pPr algn="l"/>
            <a:r>
              <a:rPr lang="en-US" sz="1400" i="0" dirty="0">
                <a:solidFill>
                  <a:srgbClr val="000000"/>
                </a:solidFill>
                <a:latin typeface="+mn-lt"/>
              </a:rPr>
              <a:t>	detectors@fnal.gov</a:t>
            </a:r>
          </a:p>
          <a:p>
            <a:pPr algn="l"/>
            <a:r>
              <a:rPr lang="en-US" sz="1400" i="0" dirty="0">
                <a:solidFill>
                  <a:srgbClr val="000000"/>
                </a:solidFill>
                <a:latin typeface="+mn-lt"/>
              </a:rPr>
              <a:t>Test beam users (116 members):</a:t>
            </a:r>
          </a:p>
          <a:p>
            <a:pPr algn="l"/>
            <a:r>
              <a:rPr lang="en-US" sz="1400" i="0" dirty="0">
                <a:solidFill>
                  <a:srgbClr val="000000"/>
                </a:solidFill>
                <a:latin typeface="+mn-lt"/>
              </a:rPr>
              <a:t>	test_beam@fnal.gov</a:t>
            </a:r>
          </a:p>
          <a:p>
            <a:pPr algn="l"/>
            <a:endParaRPr lang="en-US" sz="1400" i="0" dirty="0">
              <a:solidFill>
                <a:srgbClr val="000000"/>
              </a:solidFill>
              <a:latin typeface="+mn-lt"/>
            </a:endParaRPr>
          </a:p>
          <a:p>
            <a:pPr algn="l"/>
            <a:endParaRPr lang="en-US" sz="1400" i="0" dirty="0">
              <a:solidFill>
                <a:srgbClr val="000000"/>
              </a:solidFill>
              <a:latin typeface="+mn-lt"/>
            </a:endParaRPr>
          </a:p>
          <a:p>
            <a:pPr algn="l"/>
            <a:endParaRPr lang="en-US" sz="1400" dirty="0">
              <a:latin typeface="+mn-lt"/>
            </a:endParaRPr>
          </a:p>
        </p:txBody>
      </p:sp>
      <p:sp>
        <p:nvSpPr>
          <p:cNvPr id="66564" name="Title 6"/>
          <p:cNvSpPr>
            <a:spLocks noGrp="1"/>
          </p:cNvSpPr>
          <p:nvPr>
            <p:ph type="title"/>
          </p:nvPr>
        </p:nvSpPr>
        <p:spPr/>
        <p:txBody>
          <a:bodyPr/>
          <a:lstStyle/>
          <a:p>
            <a:r>
              <a:rPr lang="en-US"/>
              <a:t/>
            </a:r>
            <a:br>
              <a:rPr lang="en-US"/>
            </a:br>
            <a:endParaRPr lang="en-US"/>
          </a:p>
        </p:txBody>
      </p:sp>
      <p:pic>
        <p:nvPicPr>
          <p:cNvPr id="2" name="Picture 1" descr="Screen Shot 2014-10-04 at 5.09.31 P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733800" y="990600"/>
            <a:ext cx="4959492" cy="3962400"/>
          </a:xfrm>
          <a:prstGeom prst="rect">
            <a:avLst/>
          </a:prstGeom>
        </p:spPr>
      </p:pic>
      <p:sp>
        <p:nvSpPr>
          <p:cNvPr id="7"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11273909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6450" y="22981"/>
            <a:ext cx="6858000" cy="5334000"/>
          </a:xfrm>
        </p:spPr>
        <p:txBody>
          <a:bodyPr/>
          <a:lstStyle/>
          <a:p>
            <a:endParaRPr lang="en-US" sz="1800" dirty="0" smtClean="0">
              <a:solidFill>
                <a:schemeClr val="tx1"/>
              </a:solidFill>
            </a:endParaRPr>
          </a:p>
          <a:p>
            <a:pPr>
              <a:buNone/>
            </a:pPr>
            <a:r>
              <a:rPr lang="en-US" b="1" dirty="0" smtClean="0">
                <a:solidFill>
                  <a:srgbClr val="3366FF"/>
                </a:solidFill>
              </a:rPr>
              <a:t>Summary</a:t>
            </a:r>
            <a:endParaRPr lang="en-US" sz="1800" b="1" dirty="0" smtClean="0">
              <a:solidFill>
                <a:srgbClr val="3366FF"/>
              </a:solidFill>
            </a:endParaRPr>
          </a:p>
          <a:p>
            <a:pPr>
              <a:buNone/>
            </a:pPr>
            <a:endParaRPr lang="en-US" sz="1800" dirty="0" smtClean="0">
              <a:solidFill>
                <a:schemeClr val="tx1"/>
              </a:solidFill>
            </a:endParaRPr>
          </a:p>
          <a:p>
            <a:pPr>
              <a:buSzPct val="150000"/>
            </a:pPr>
            <a:r>
              <a:rPr lang="en-US" sz="1800" dirty="0" smtClean="0">
                <a:solidFill>
                  <a:schemeClr val="tx1"/>
                </a:solidFill>
              </a:rPr>
              <a:t>Fermilab has based its detector R&amp;D organization on a “Detector Advisory Group”, consisting of representatives of the major detector efforts and lab management</a:t>
            </a:r>
          </a:p>
          <a:p>
            <a:pPr>
              <a:buSzPct val="150000"/>
            </a:pPr>
            <a:r>
              <a:rPr lang="en-US" sz="1800" dirty="0" smtClean="0">
                <a:solidFill>
                  <a:schemeClr val="tx1"/>
                </a:solidFill>
              </a:rPr>
              <a:t>R&amp;D efforts are centered on several major portfolios, linked to the highest priorities of HEP:</a:t>
            </a:r>
          </a:p>
          <a:p>
            <a:pPr lvl="1">
              <a:buSzPct val="150000"/>
            </a:pPr>
            <a:r>
              <a:rPr lang="en-US" sz="1400" dirty="0" smtClean="0">
                <a:solidFill>
                  <a:srgbClr val="800000"/>
                </a:solidFill>
              </a:rPr>
              <a:t>Collider tracking and triggering that can support Phase 2 CMS upgrades</a:t>
            </a:r>
          </a:p>
          <a:p>
            <a:pPr lvl="1">
              <a:buSzPct val="150000"/>
            </a:pPr>
            <a:r>
              <a:rPr lang="en-US" sz="1400" dirty="0">
                <a:solidFill>
                  <a:srgbClr val="800000"/>
                </a:solidFill>
              </a:rPr>
              <a:t>L</a:t>
            </a:r>
            <a:r>
              <a:rPr lang="en-US" sz="1400" dirty="0" smtClean="0">
                <a:solidFill>
                  <a:srgbClr val="800000"/>
                </a:solidFill>
              </a:rPr>
              <a:t>iquid argon detector studies for neutrino and dark matter experiments, while guiding production of new SBN near detector. Test beam studies with </a:t>
            </a:r>
            <a:r>
              <a:rPr lang="en-US" sz="1400" dirty="0" err="1" smtClean="0">
                <a:solidFill>
                  <a:srgbClr val="800000"/>
                </a:solidFill>
              </a:rPr>
              <a:t>LAriAT</a:t>
            </a:r>
            <a:r>
              <a:rPr lang="en-US" sz="1400" dirty="0" smtClean="0">
                <a:solidFill>
                  <a:srgbClr val="800000"/>
                </a:solidFill>
              </a:rPr>
              <a:t> in new </a:t>
            </a:r>
            <a:r>
              <a:rPr lang="en-US" sz="1400" dirty="0" err="1" smtClean="0">
                <a:solidFill>
                  <a:srgbClr val="800000"/>
                </a:solidFill>
              </a:rPr>
              <a:t>MCenter</a:t>
            </a:r>
            <a:r>
              <a:rPr lang="en-US" sz="1400" dirty="0" smtClean="0">
                <a:solidFill>
                  <a:srgbClr val="800000"/>
                </a:solidFill>
              </a:rPr>
              <a:t> </a:t>
            </a:r>
            <a:r>
              <a:rPr lang="en-US" sz="1400" dirty="0" err="1" smtClean="0">
                <a:solidFill>
                  <a:srgbClr val="800000"/>
                </a:solidFill>
              </a:rPr>
              <a:t>beamline</a:t>
            </a:r>
            <a:r>
              <a:rPr lang="en-US" sz="1400" dirty="0" smtClean="0">
                <a:solidFill>
                  <a:srgbClr val="800000"/>
                </a:solidFill>
              </a:rPr>
              <a:t> </a:t>
            </a:r>
          </a:p>
          <a:p>
            <a:pPr lvl="1">
              <a:buSzPct val="150000"/>
            </a:pPr>
            <a:r>
              <a:rPr lang="en-US" sz="1400" dirty="0" smtClean="0">
                <a:solidFill>
                  <a:srgbClr val="800000"/>
                </a:solidFill>
              </a:rPr>
              <a:t>High speed </a:t>
            </a:r>
            <a:r>
              <a:rPr lang="en-US" sz="1400" dirty="0" err="1" smtClean="0">
                <a:solidFill>
                  <a:srgbClr val="800000"/>
                </a:solidFill>
              </a:rPr>
              <a:t>calorimetry</a:t>
            </a:r>
            <a:r>
              <a:rPr lang="en-US" sz="1400" dirty="0" smtClean="0">
                <a:solidFill>
                  <a:srgbClr val="800000"/>
                </a:solidFill>
              </a:rPr>
              <a:t> and </a:t>
            </a:r>
            <a:r>
              <a:rPr lang="en-US" sz="1400" dirty="0" err="1" smtClean="0">
                <a:solidFill>
                  <a:srgbClr val="800000"/>
                </a:solidFill>
              </a:rPr>
              <a:t>photodetection</a:t>
            </a:r>
            <a:r>
              <a:rPr lang="en-US" sz="1400" dirty="0" smtClean="0">
                <a:solidFill>
                  <a:srgbClr val="800000"/>
                </a:solidFill>
              </a:rPr>
              <a:t> for pileup mitigation at LHC.</a:t>
            </a:r>
          </a:p>
          <a:p>
            <a:pPr lvl="1">
              <a:buSzPct val="150000"/>
            </a:pPr>
            <a:r>
              <a:rPr lang="en-US" sz="1400" dirty="0" smtClean="0">
                <a:solidFill>
                  <a:srgbClr val="800000"/>
                </a:solidFill>
              </a:rPr>
              <a:t>Astrophysics dark matter/dark energy/CMB detector development, including new concentration on cryogenic detectors</a:t>
            </a:r>
          </a:p>
          <a:p>
            <a:pPr>
              <a:buSzPct val="150000"/>
            </a:pPr>
            <a:r>
              <a:rPr lang="en-US" sz="1800" dirty="0" smtClean="0">
                <a:solidFill>
                  <a:schemeClr val="tx1"/>
                </a:solidFill>
              </a:rPr>
              <a:t>Detector R&amp;D cross-cuts among these areas.</a:t>
            </a:r>
          </a:p>
          <a:p>
            <a:pPr>
              <a:buSzPct val="150000"/>
            </a:pPr>
            <a:r>
              <a:rPr lang="en-US" sz="1800" dirty="0" err="1" smtClean="0">
                <a:solidFill>
                  <a:schemeClr val="tx1"/>
                </a:solidFill>
              </a:rPr>
              <a:t>Fermilab’s</a:t>
            </a:r>
            <a:r>
              <a:rPr lang="en-US" sz="1800" dirty="0" smtClean="0">
                <a:solidFill>
                  <a:schemeClr val="tx1"/>
                </a:solidFill>
              </a:rPr>
              <a:t> resources, facilities and collaborations are crucial in detector research and testing</a:t>
            </a:r>
          </a:p>
          <a:p>
            <a:pPr>
              <a:buSzPct val="150000"/>
            </a:pPr>
            <a:r>
              <a:rPr lang="en-US" sz="1800" dirty="0" smtClean="0">
                <a:solidFill>
                  <a:schemeClr val="tx1"/>
                </a:solidFill>
              </a:rPr>
              <a:t>Considering the P5 report, detector R&amp;D is </a:t>
            </a:r>
            <a:r>
              <a:rPr lang="en-US" sz="1800" dirty="0" smtClean="0">
                <a:solidFill>
                  <a:schemeClr val="tx1"/>
                </a:solidFill>
              </a:rPr>
              <a:t>making a stronger balance between generic research and more project-directed approach</a:t>
            </a:r>
            <a:endParaRPr lang="en-US" sz="1800" dirty="0" smtClean="0">
              <a:solidFill>
                <a:schemeClr val="tx1"/>
              </a:solidFill>
            </a:endParaRPr>
          </a:p>
          <a:p>
            <a:endParaRPr lang="en-US" sz="1800" dirty="0">
              <a:solidFill>
                <a:schemeClr val="tx1"/>
              </a:solidFill>
            </a:endParaRPr>
          </a:p>
        </p:txBody>
      </p:sp>
      <p:sp>
        <p:nvSpPr>
          <p:cNvPr id="5"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2027673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228600"/>
            <a:ext cx="6553200" cy="762000"/>
          </a:xfrm>
        </p:spPr>
        <p:txBody>
          <a:bodyPr/>
          <a:lstStyle/>
          <a:p>
            <a:pPr eaLnBrk="1" hangingPunct="1"/>
            <a:r>
              <a:rPr lang="en-US" sz="2400" dirty="0" smtClean="0">
                <a:solidFill>
                  <a:srgbClr val="3366FF"/>
                </a:solidFill>
              </a:rPr>
              <a:t>Fermilab Detector R&amp;D Organization</a:t>
            </a:r>
            <a:endParaRPr lang="en-US" sz="2400" dirty="0">
              <a:solidFill>
                <a:srgbClr val="3366FF"/>
              </a:solidFill>
            </a:endParaRPr>
          </a:p>
        </p:txBody>
      </p:sp>
      <p:sp>
        <p:nvSpPr>
          <p:cNvPr id="26" name="Text Placeholder 25"/>
          <p:cNvSpPr>
            <a:spLocks noGrp="1"/>
          </p:cNvSpPr>
          <p:nvPr>
            <p:ph type="body" sz="half" idx="1"/>
          </p:nvPr>
        </p:nvSpPr>
        <p:spPr>
          <a:xfrm>
            <a:off x="857552" y="1089781"/>
            <a:ext cx="7772400" cy="4800600"/>
          </a:xfrm>
        </p:spPr>
        <p:txBody>
          <a:bodyPr/>
          <a:lstStyle/>
          <a:p>
            <a:pPr>
              <a:buClr>
                <a:schemeClr val="tx1"/>
              </a:buClr>
              <a:buSzPct val="150000"/>
              <a:buFont typeface="Arial"/>
              <a:buChar char="•"/>
            </a:pPr>
            <a:r>
              <a:rPr lang="en-US" sz="1800" dirty="0" smtClean="0">
                <a:solidFill>
                  <a:srgbClr val="000000"/>
                </a:solidFill>
                <a:ea typeface="Times New Roman" charset="0"/>
                <a:cs typeface="Times New Roman" charset="0"/>
              </a:rPr>
              <a:t>The </a:t>
            </a:r>
            <a:r>
              <a:rPr lang="en-US" sz="1800" b="1" dirty="0" smtClean="0">
                <a:solidFill>
                  <a:srgbClr val="800000"/>
                </a:solidFill>
                <a:ea typeface="Times New Roman" charset="0"/>
                <a:cs typeface="Times New Roman" charset="0"/>
              </a:rPr>
              <a:t>“Detector Advisory Group”</a:t>
            </a:r>
            <a:r>
              <a:rPr lang="en-US" sz="1800" dirty="0" smtClean="0">
                <a:solidFill>
                  <a:srgbClr val="000000"/>
                </a:solidFill>
                <a:ea typeface="Times New Roman" charset="0"/>
                <a:cs typeface="Times New Roman" charset="0"/>
              </a:rPr>
              <a:t> consists of:</a:t>
            </a:r>
          </a:p>
          <a:p>
            <a:pPr>
              <a:buClr>
                <a:schemeClr val="tx1"/>
              </a:buClr>
              <a:buSzPct val="150000"/>
              <a:buFont typeface="Arial"/>
              <a:buChar char="•"/>
            </a:pPr>
            <a:endParaRPr lang="en-US" sz="1200" dirty="0" smtClean="0">
              <a:solidFill>
                <a:srgbClr val="000000"/>
              </a:solidFill>
              <a:ea typeface="Times New Roman" charset="0"/>
              <a:cs typeface="Times New Roman" charset="0"/>
            </a:endParaRPr>
          </a:p>
          <a:p>
            <a:pPr lvl="1">
              <a:buClr>
                <a:schemeClr val="tx1"/>
              </a:buClr>
              <a:buSzPct val="150000"/>
              <a:buFont typeface="Arial"/>
              <a:buChar char="•"/>
            </a:pPr>
            <a:r>
              <a:rPr lang="en-US" sz="1400" b="1" dirty="0" smtClean="0">
                <a:solidFill>
                  <a:srgbClr val="FF0000"/>
                </a:solidFill>
                <a:ea typeface="Times New Roman" charset="0"/>
                <a:cs typeface="Times New Roman" charset="0"/>
              </a:rPr>
              <a:t>Technical Point of Contact 		</a:t>
            </a:r>
            <a:r>
              <a:rPr lang="en-US" sz="1400" b="1" dirty="0" smtClean="0">
                <a:solidFill>
                  <a:srgbClr val="000000"/>
                </a:solidFill>
                <a:ea typeface="Times New Roman" charset="0"/>
                <a:cs typeface="Times New Roman" charset="0"/>
              </a:rPr>
              <a:t>Erik Ramberg (PPD)</a:t>
            </a:r>
          </a:p>
          <a:p>
            <a:pPr lvl="1">
              <a:buClr>
                <a:schemeClr val="tx1"/>
              </a:buClr>
              <a:buSzPct val="150000"/>
              <a:buFont typeface="Arial"/>
              <a:buChar char="•"/>
            </a:pPr>
            <a:r>
              <a:rPr lang="en-US" sz="1400" b="1" dirty="0" smtClean="0">
                <a:solidFill>
                  <a:srgbClr val="FF0000"/>
                </a:solidFill>
                <a:ea typeface="Times New Roman" charset="0"/>
                <a:cs typeface="Times New Roman" charset="0"/>
              </a:rPr>
              <a:t>Silicon tracking representative   </a:t>
            </a:r>
            <a:r>
              <a:rPr lang="en-US" sz="1400" b="1" dirty="0" smtClean="0">
                <a:solidFill>
                  <a:srgbClr val="000000"/>
                </a:solidFill>
                <a:ea typeface="Times New Roman" charset="0"/>
                <a:cs typeface="Times New Roman" charset="0"/>
              </a:rPr>
              <a:t>	Ron Lipton (PPD)</a:t>
            </a:r>
          </a:p>
          <a:p>
            <a:pPr lvl="1">
              <a:buClr>
                <a:schemeClr val="tx1"/>
              </a:buClr>
              <a:buSzPct val="150000"/>
              <a:buFont typeface="Arial"/>
              <a:buChar char="•"/>
            </a:pPr>
            <a:r>
              <a:rPr lang="en-US" sz="1400" b="1" dirty="0" smtClean="0">
                <a:solidFill>
                  <a:srgbClr val="FF0000"/>
                </a:solidFill>
                <a:ea typeface="Times New Roman" charset="0"/>
                <a:cs typeface="Times New Roman" charset="0"/>
              </a:rPr>
              <a:t>DAQ and Triggering rep.</a:t>
            </a:r>
            <a:r>
              <a:rPr lang="en-US" sz="1400" b="1" dirty="0" smtClean="0">
                <a:solidFill>
                  <a:srgbClr val="000000"/>
                </a:solidFill>
                <a:ea typeface="Times New Roman" charset="0"/>
                <a:cs typeface="Times New Roman" charset="0"/>
              </a:rPr>
              <a:t>		Alan Prosser (SCD)</a:t>
            </a:r>
          </a:p>
          <a:p>
            <a:pPr lvl="1">
              <a:buClr>
                <a:schemeClr val="tx1"/>
              </a:buClr>
              <a:buSzPct val="150000"/>
              <a:buFont typeface="Arial"/>
              <a:buChar char="•"/>
            </a:pPr>
            <a:r>
              <a:rPr lang="en-US" sz="1400" b="1" dirty="0" err="1" smtClean="0">
                <a:solidFill>
                  <a:srgbClr val="FF0000"/>
                </a:solidFill>
                <a:ea typeface="Times New Roman" charset="0"/>
                <a:cs typeface="Times New Roman" charset="0"/>
              </a:rPr>
              <a:t>Calorimetry</a:t>
            </a:r>
            <a:r>
              <a:rPr lang="en-US" sz="1400" b="1" dirty="0" smtClean="0">
                <a:solidFill>
                  <a:srgbClr val="FF0000"/>
                </a:solidFill>
                <a:ea typeface="Times New Roman" charset="0"/>
                <a:cs typeface="Times New Roman" charset="0"/>
              </a:rPr>
              <a:t> and </a:t>
            </a:r>
            <a:r>
              <a:rPr lang="en-US" sz="1400" b="1" dirty="0" err="1" smtClean="0">
                <a:solidFill>
                  <a:srgbClr val="FF0000"/>
                </a:solidFill>
                <a:ea typeface="Times New Roman" charset="0"/>
                <a:cs typeface="Times New Roman" charset="0"/>
              </a:rPr>
              <a:t>photodet</a:t>
            </a:r>
            <a:r>
              <a:rPr lang="en-US" sz="1400" b="1" dirty="0" smtClean="0">
                <a:solidFill>
                  <a:srgbClr val="FF0000"/>
                </a:solidFill>
                <a:ea typeface="Times New Roman" charset="0"/>
                <a:cs typeface="Times New Roman" charset="0"/>
              </a:rPr>
              <a:t>. Rep.</a:t>
            </a:r>
            <a:r>
              <a:rPr lang="en-US" sz="1400" b="1" dirty="0" smtClean="0">
                <a:solidFill>
                  <a:srgbClr val="000000"/>
                </a:solidFill>
                <a:ea typeface="Times New Roman" charset="0"/>
                <a:cs typeface="Times New Roman" charset="0"/>
              </a:rPr>
              <a:t>	Jim Freeman (PPD)</a:t>
            </a:r>
          </a:p>
          <a:p>
            <a:pPr lvl="1">
              <a:buClr>
                <a:schemeClr val="tx1"/>
              </a:buClr>
              <a:buSzPct val="150000"/>
              <a:buFont typeface="Arial"/>
              <a:buChar char="•"/>
            </a:pPr>
            <a:r>
              <a:rPr lang="en-US" sz="1400" b="1" dirty="0" smtClean="0">
                <a:solidFill>
                  <a:srgbClr val="FF0000"/>
                </a:solidFill>
                <a:ea typeface="Times New Roman" charset="0"/>
                <a:cs typeface="Times New Roman" charset="0"/>
              </a:rPr>
              <a:t>Liquid Argon R&amp;D representative </a:t>
            </a:r>
            <a:r>
              <a:rPr lang="en-US" sz="1400" b="1" dirty="0" smtClean="0">
                <a:solidFill>
                  <a:srgbClr val="000000"/>
                </a:solidFill>
                <a:ea typeface="Times New Roman" charset="0"/>
                <a:cs typeface="Times New Roman" charset="0"/>
              </a:rPr>
              <a:t> 	Stephen Pordes (ND) </a:t>
            </a:r>
            <a:endParaRPr lang="en-US" sz="1400" b="1" dirty="0">
              <a:solidFill>
                <a:srgbClr val="FF0000"/>
              </a:solidFill>
              <a:ea typeface="Times New Roman" charset="0"/>
              <a:cs typeface="Times New Roman" charset="0"/>
            </a:endParaRPr>
          </a:p>
          <a:p>
            <a:pPr lvl="1">
              <a:buClr>
                <a:schemeClr val="tx1"/>
              </a:buClr>
              <a:buSzPct val="150000"/>
              <a:buFont typeface="Arial"/>
              <a:buChar char="•"/>
            </a:pPr>
            <a:r>
              <a:rPr lang="en-US" sz="1400" b="1" dirty="0" smtClean="0">
                <a:solidFill>
                  <a:srgbClr val="FF0000"/>
                </a:solidFill>
                <a:ea typeface="Times New Roman" charset="0"/>
                <a:cs typeface="Times New Roman" charset="0"/>
              </a:rPr>
              <a:t>Astrophysics detectors rep.</a:t>
            </a:r>
            <a:r>
              <a:rPr lang="en-US" sz="1400" b="1" dirty="0" smtClean="0">
                <a:solidFill>
                  <a:srgbClr val="000000"/>
                </a:solidFill>
                <a:ea typeface="Times New Roman" charset="0"/>
                <a:cs typeface="Times New Roman" charset="0"/>
              </a:rPr>
              <a:t>  		Juan Estrada (PPD)</a:t>
            </a:r>
          </a:p>
          <a:p>
            <a:pPr lvl="1">
              <a:buClr>
                <a:schemeClr val="tx1"/>
              </a:buClr>
              <a:buSzPct val="150000"/>
              <a:buFont typeface="Arial"/>
              <a:buChar char="•"/>
            </a:pPr>
            <a:r>
              <a:rPr lang="en-US" sz="1400" b="1" dirty="0">
                <a:solidFill>
                  <a:srgbClr val="FF0000"/>
                </a:solidFill>
                <a:ea typeface="Times New Roman" charset="0"/>
                <a:cs typeface="Times New Roman" charset="0"/>
              </a:rPr>
              <a:t>External Representative </a:t>
            </a:r>
            <a:r>
              <a:rPr lang="en-US" sz="1400" b="1" dirty="0">
                <a:solidFill>
                  <a:srgbClr val="000000"/>
                </a:solidFill>
                <a:ea typeface="Times New Roman" charset="0"/>
                <a:cs typeface="Times New Roman" charset="0"/>
              </a:rPr>
              <a:t>	</a:t>
            </a:r>
            <a:r>
              <a:rPr lang="en-US" sz="1400" b="1" dirty="0" smtClean="0">
                <a:solidFill>
                  <a:srgbClr val="000000"/>
                </a:solidFill>
                <a:ea typeface="Times New Roman" charset="0"/>
                <a:cs typeface="Times New Roman" charset="0"/>
              </a:rPr>
              <a:t>	Ulrich </a:t>
            </a:r>
            <a:r>
              <a:rPr lang="en-US" sz="1400" b="1" dirty="0" err="1">
                <a:solidFill>
                  <a:srgbClr val="000000"/>
                </a:solidFill>
                <a:ea typeface="Times New Roman" charset="0"/>
                <a:cs typeface="Times New Roman" charset="0"/>
              </a:rPr>
              <a:t>Heintz</a:t>
            </a:r>
            <a:r>
              <a:rPr lang="en-US" sz="1400" b="1" dirty="0">
                <a:solidFill>
                  <a:srgbClr val="000000"/>
                </a:solidFill>
                <a:ea typeface="Times New Roman" charset="0"/>
                <a:cs typeface="Times New Roman" charset="0"/>
              </a:rPr>
              <a:t>   (Brown University)</a:t>
            </a:r>
          </a:p>
          <a:p>
            <a:pPr lvl="1">
              <a:buClr>
                <a:schemeClr val="tx1"/>
              </a:buClr>
              <a:buSzPct val="150000"/>
              <a:buFont typeface="Arial"/>
              <a:buChar char="•"/>
            </a:pPr>
            <a:r>
              <a:rPr lang="en-US" sz="1400" b="1" dirty="0">
                <a:solidFill>
                  <a:srgbClr val="FF0000"/>
                </a:solidFill>
                <a:ea typeface="Times New Roman" charset="0"/>
                <a:cs typeface="Times New Roman" charset="0"/>
              </a:rPr>
              <a:t>External Representative </a:t>
            </a:r>
            <a:r>
              <a:rPr lang="en-US" sz="1400" b="1" dirty="0">
                <a:solidFill>
                  <a:srgbClr val="000000"/>
                </a:solidFill>
                <a:ea typeface="Times New Roman" charset="0"/>
                <a:cs typeface="Times New Roman" charset="0"/>
              </a:rPr>
              <a:t>	</a:t>
            </a:r>
            <a:r>
              <a:rPr lang="en-US" sz="1400" b="1" dirty="0" smtClean="0">
                <a:solidFill>
                  <a:srgbClr val="000000"/>
                </a:solidFill>
                <a:ea typeface="Times New Roman" charset="0"/>
                <a:cs typeface="Times New Roman" charset="0"/>
              </a:rPr>
              <a:t>	Cecilia </a:t>
            </a:r>
            <a:r>
              <a:rPr lang="en-US" sz="1400" b="1" dirty="0">
                <a:solidFill>
                  <a:srgbClr val="000000"/>
                </a:solidFill>
                <a:ea typeface="Times New Roman" charset="0"/>
                <a:cs typeface="Times New Roman" charset="0"/>
              </a:rPr>
              <a:t>Gerber (University of Illinois, Chicago</a:t>
            </a:r>
            <a:r>
              <a:rPr lang="en-US" sz="1400" b="1" dirty="0" smtClean="0">
                <a:solidFill>
                  <a:srgbClr val="000000"/>
                </a:solidFill>
                <a:ea typeface="Times New Roman" charset="0"/>
                <a:cs typeface="Times New Roman" charset="0"/>
              </a:rPr>
              <a:t>)</a:t>
            </a:r>
          </a:p>
          <a:p>
            <a:pPr marL="457200" lvl="1" indent="0">
              <a:buClr>
                <a:schemeClr val="tx1"/>
              </a:buClr>
              <a:buSzPct val="150000"/>
              <a:buNone/>
            </a:pPr>
            <a:endParaRPr lang="en-US" sz="1400" b="1" dirty="0" smtClean="0">
              <a:solidFill>
                <a:srgbClr val="000000"/>
              </a:solidFill>
              <a:ea typeface="Times New Roman" charset="0"/>
              <a:cs typeface="Times New Roman" charset="0"/>
            </a:endParaRPr>
          </a:p>
          <a:p>
            <a:pPr lvl="1">
              <a:buClr>
                <a:schemeClr val="tx1"/>
              </a:buClr>
              <a:buSzPct val="150000"/>
              <a:buFont typeface="Arial"/>
              <a:buChar char="•"/>
            </a:pPr>
            <a:r>
              <a:rPr lang="en-US" sz="1400" b="1" dirty="0" smtClean="0">
                <a:solidFill>
                  <a:srgbClr val="000000"/>
                </a:solidFill>
                <a:ea typeface="Times New Roman" charset="0"/>
                <a:cs typeface="Times New Roman" charset="0"/>
              </a:rPr>
              <a:t>Various PPD/SCD/ND management are members ex-officio.</a:t>
            </a:r>
          </a:p>
          <a:p>
            <a:pPr lvl="1">
              <a:buClr>
                <a:schemeClr val="tx1"/>
              </a:buClr>
              <a:buSzPct val="150000"/>
              <a:buFont typeface="Arial"/>
              <a:buChar char="•"/>
            </a:pPr>
            <a:endParaRPr lang="en-US" sz="1200" b="1" dirty="0" smtClean="0">
              <a:solidFill>
                <a:srgbClr val="000000"/>
              </a:solidFill>
              <a:ea typeface="Times New Roman" charset="0"/>
              <a:cs typeface="Times New Roman" charset="0"/>
            </a:endParaRPr>
          </a:p>
          <a:p>
            <a:pPr>
              <a:buClr>
                <a:schemeClr val="tx1"/>
              </a:buClr>
              <a:buSzPct val="150000"/>
              <a:buFont typeface="Arial"/>
              <a:buChar char="•"/>
            </a:pPr>
            <a:r>
              <a:rPr lang="en-US" sz="1600" dirty="0" smtClean="0">
                <a:solidFill>
                  <a:srgbClr val="000000"/>
                </a:solidFill>
                <a:ea typeface="Times New Roman" charset="0"/>
                <a:cs typeface="Times New Roman" charset="0"/>
              </a:rPr>
              <a:t>Members monitor activity within their area, give advice on the future of the program and participate in reviews </a:t>
            </a:r>
          </a:p>
          <a:p>
            <a:pPr>
              <a:buClr>
                <a:schemeClr val="tx1"/>
              </a:buClr>
              <a:buSzPct val="150000"/>
              <a:buFont typeface="Arial"/>
              <a:buChar char="•"/>
            </a:pPr>
            <a:r>
              <a:rPr lang="en-US" sz="1600" dirty="0" smtClean="0">
                <a:solidFill>
                  <a:srgbClr val="000000"/>
                </a:solidFill>
                <a:ea typeface="Times New Roman" charset="0"/>
                <a:cs typeface="Times New Roman" charset="0"/>
              </a:rPr>
              <a:t>Detector R&amp;D Point of Contact informs the Division Heads and Offices of Research and Computing of plans rising out of group discussions and reviews.</a:t>
            </a:r>
          </a:p>
          <a:p>
            <a:pPr>
              <a:buClr>
                <a:schemeClr val="tx1"/>
              </a:buClr>
              <a:buSzPct val="150000"/>
              <a:buFont typeface="Arial"/>
              <a:buChar char="•"/>
            </a:pPr>
            <a:r>
              <a:rPr lang="en-US" sz="1600" dirty="0" smtClean="0">
                <a:solidFill>
                  <a:srgbClr val="000000"/>
                </a:solidFill>
                <a:ea typeface="Times New Roman" charset="0"/>
                <a:cs typeface="Times New Roman" charset="0"/>
              </a:rPr>
              <a:t>After consultation with DOE, Division Heads and CRO then decide on approval of major new thrusts</a:t>
            </a:r>
          </a:p>
        </p:txBody>
      </p:sp>
      <p:sp>
        <p:nvSpPr>
          <p:cNvPr id="4" name="Slide Number Placeholder 4"/>
          <p:cNvSpPr txBox="1">
            <a:spLocks/>
          </p:cNvSpPr>
          <p:nvPr/>
        </p:nvSpPr>
        <p:spPr bwMode="auto">
          <a:xfrm>
            <a:off x="381000" y="6388674"/>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1419674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etectorTasks_2015_no_budget.pd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66800" y="533400"/>
            <a:ext cx="5299364" cy="6858000"/>
          </a:xfrm>
          <a:prstGeom prst="rect">
            <a:avLst/>
          </a:prstGeom>
        </p:spPr>
      </p:pic>
      <p:pic>
        <p:nvPicPr>
          <p:cNvPr id="13" name="Picture 12" descr="DetectorTasks_2015_no_budget.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387436" y="533400"/>
            <a:ext cx="5299364" cy="6858000"/>
          </a:xfrm>
          <a:prstGeom prst="rect">
            <a:avLst/>
          </a:prstGeom>
        </p:spPr>
      </p:pic>
      <p:sp>
        <p:nvSpPr>
          <p:cNvPr id="2" name="TextBox 1"/>
          <p:cNvSpPr txBox="1"/>
          <p:nvPr/>
        </p:nvSpPr>
        <p:spPr>
          <a:xfrm>
            <a:off x="1600200" y="36752"/>
            <a:ext cx="6172200" cy="830997"/>
          </a:xfrm>
          <a:prstGeom prst="rect">
            <a:avLst/>
          </a:prstGeom>
          <a:noFill/>
        </p:spPr>
        <p:txBody>
          <a:bodyPr wrap="square" rtlCol="0">
            <a:spAutoFit/>
          </a:bodyPr>
          <a:lstStyle/>
          <a:p>
            <a:pPr algn="ctr"/>
            <a:r>
              <a:rPr lang="en-US" b="1" dirty="0" smtClean="0">
                <a:solidFill>
                  <a:srgbClr val="3366FF"/>
                </a:solidFill>
              </a:rPr>
              <a:t>Portfolio’s of R&amp;D projects overseen by the Detector Advisory Group</a:t>
            </a:r>
            <a:endParaRPr lang="en-US" b="1" dirty="0">
              <a:solidFill>
                <a:srgbClr val="3366FF"/>
              </a:solidFill>
            </a:endParaRPr>
          </a:p>
        </p:txBody>
      </p:sp>
      <p:sp>
        <p:nvSpPr>
          <p:cNvPr id="7" name="Slide Number Placeholder 6"/>
          <p:cNvSpPr txBox="1">
            <a:spLocks/>
          </p:cNvSpPr>
          <p:nvPr/>
        </p:nvSpPr>
        <p:spPr bwMode="auto">
          <a:xfrm>
            <a:off x="390236" y="6407146"/>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4070503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85800" y="0"/>
            <a:ext cx="6858000" cy="685800"/>
          </a:xfrm>
        </p:spPr>
        <p:txBody>
          <a:bodyPr/>
          <a:lstStyle/>
          <a:p>
            <a:r>
              <a:rPr lang="en-US" sz="2800" dirty="0" smtClean="0">
                <a:solidFill>
                  <a:srgbClr val="3366FF"/>
                </a:solidFill>
              </a:rPr>
              <a:t>Fermilab Assets for Detector Research</a:t>
            </a:r>
            <a:endParaRPr lang="en-US" sz="2800" dirty="0">
              <a:solidFill>
                <a:srgbClr val="3366FF"/>
              </a:solidFill>
              <a:ea typeface="Arial Unicode MS" pitchFamily="34" charset="-128"/>
              <a:cs typeface="Arial Unicode MS" pitchFamily="34" charset="-128"/>
            </a:endParaRPr>
          </a:p>
        </p:txBody>
      </p:sp>
      <p:sp>
        <p:nvSpPr>
          <p:cNvPr id="751619" name="Rectangle 3"/>
          <p:cNvSpPr>
            <a:spLocks noGrp="1" noChangeArrowheads="1"/>
          </p:cNvSpPr>
          <p:nvPr>
            <p:ph type="body" idx="1"/>
          </p:nvPr>
        </p:nvSpPr>
        <p:spPr>
          <a:xfrm>
            <a:off x="304800" y="944035"/>
            <a:ext cx="5105400" cy="4648200"/>
          </a:xfrm>
          <a:noFill/>
          <a:ln/>
        </p:spPr>
        <p:txBody>
          <a:bodyPr/>
          <a:lstStyle/>
          <a:p>
            <a:pPr eaLnBrk="1" hangingPunct="1">
              <a:buSzPct val="150000"/>
            </a:pPr>
            <a:r>
              <a:rPr lang="en-US" sz="1800" dirty="0" smtClean="0"/>
              <a:t>Detector R&amp;D program at Fermilab is enabled by our institutional strengths: </a:t>
            </a:r>
            <a:endParaRPr lang="en-US" sz="1600" dirty="0" smtClean="0">
              <a:ea typeface="Times New Roman" charset="0"/>
              <a:cs typeface="Times New Roman" charset="0"/>
            </a:endParaRPr>
          </a:p>
          <a:p>
            <a:pPr lvl="1" eaLnBrk="1" hangingPunct="1">
              <a:buClr>
                <a:schemeClr val="tx1"/>
              </a:buClr>
              <a:buSzPct val="150000"/>
              <a:buFont typeface="Arial"/>
              <a:buChar char="•"/>
            </a:pPr>
            <a:r>
              <a:rPr lang="en-US" sz="1600" dirty="0">
                <a:ea typeface="Times New Roman" charset="0"/>
                <a:cs typeface="Times New Roman" charset="0"/>
              </a:rPr>
              <a:t>R</a:t>
            </a:r>
            <a:r>
              <a:rPr lang="en-US" sz="1600" dirty="0" smtClean="0">
                <a:ea typeface="Times New Roman" charset="0"/>
                <a:cs typeface="Times New Roman" charset="0"/>
              </a:rPr>
              <a:t>esearch facilities such as:</a:t>
            </a:r>
          </a:p>
          <a:p>
            <a:pPr lvl="2">
              <a:buClr>
                <a:schemeClr val="tx1"/>
              </a:buClr>
              <a:buSzPct val="150000"/>
              <a:buFont typeface="Arial"/>
              <a:buChar char="•"/>
            </a:pPr>
            <a:r>
              <a:rPr lang="en-US" sz="1600" dirty="0" smtClean="0">
                <a:solidFill>
                  <a:srgbClr val="800000"/>
                </a:solidFill>
                <a:ea typeface="Times New Roman" charset="0"/>
                <a:cs typeface="Times New Roman" charset="0"/>
              </a:rPr>
              <a:t>Test beam facility</a:t>
            </a:r>
          </a:p>
          <a:p>
            <a:pPr lvl="2">
              <a:buClr>
                <a:schemeClr val="tx1"/>
              </a:buClr>
              <a:buSzPct val="150000"/>
              <a:buFont typeface="Arial"/>
              <a:buChar char="•"/>
            </a:pPr>
            <a:r>
              <a:rPr lang="en-US" sz="1600" dirty="0" smtClean="0">
                <a:solidFill>
                  <a:srgbClr val="800000"/>
                </a:solidFill>
                <a:ea typeface="Times New Roman" charset="0"/>
                <a:cs typeface="Times New Roman" charset="0"/>
              </a:rPr>
              <a:t>Silicon Detector facility</a:t>
            </a:r>
          </a:p>
          <a:p>
            <a:pPr lvl="2">
              <a:buClr>
                <a:schemeClr val="tx1"/>
              </a:buClr>
              <a:buSzPct val="150000"/>
              <a:buFont typeface="Arial"/>
              <a:buChar char="•"/>
            </a:pPr>
            <a:r>
              <a:rPr lang="en-US" sz="1600" dirty="0" smtClean="0">
                <a:solidFill>
                  <a:srgbClr val="800000"/>
                </a:solidFill>
                <a:ea typeface="Times New Roman" charset="0"/>
                <a:cs typeface="Times New Roman" charset="0"/>
              </a:rPr>
              <a:t>Precision Metrology facility</a:t>
            </a:r>
          </a:p>
          <a:p>
            <a:pPr lvl="2">
              <a:buClr>
                <a:schemeClr val="tx1"/>
              </a:buClr>
              <a:buSzPct val="150000"/>
              <a:buFont typeface="Arial"/>
              <a:buChar char="•"/>
            </a:pPr>
            <a:r>
              <a:rPr lang="en-US" sz="1600" dirty="0">
                <a:solidFill>
                  <a:srgbClr val="800000"/>
                </a:solidFill>
                <a:ea typeface="Times New Roman" charset="0"/>
                <a:cs typeface="Times New Roman" charset="0"/>
              </a:rPr>
              <a:t>Rapid prototyping and </a:t>
            </a:r>
            <a:r>
              <a:rPr lang="en-US" sz="1600" dirty="0" smtClean="0">
                <a:solidFill>
                  <a:srgbClr val="800000"/>
                </a:solidFill>
                <a:ea typeface="Times New Roman" charset="0"/>
                <a:cs typeface="Times New Roman" charset="0"/>
              </a:rPr>
              <a:t>Special Materials</a:t>
            </a:r>
            <a:endParaRPr lang="en-US" sz="1600" dirty="0">
              <a:solidFill>
                <a:srgbClr val="800000"/>
              </a:solidFill>
              <a:ea typeface="Times New Roman" charset="0"/>
              <a:cs typeface="Times New Roman" charset="0"/>
            </a:endParaRPr>
          </a:p>
          <a:p>
            <a:pPr lvl="2">
              <a:buClr>
                <a:schemeClr val="tx1"/>
              </a:buClr>
              <a:buSzPct val="150000"/>
              <a:buFont typeface="Arial"/>
              <a:buChar char="•"/>
            </a:pPr>
            <a:r>
              <a:rPr lang="en-US" sz="1600" dirty="0" smtClean="0">
                <a:solidFill>
                  <a:srgbClr val="800000"/>
                </a:solidFill>
                <a:ea typeface="Times New Roman" charset="0"/>
                <a:cs typeface="Times New Roman" charset="0"/>
              </a:rPr>
              <a:t>Scintillator Detector Development</a:t>
            </a:r>
            <a:endParaRPr lang="en-US" sz="1600" dirty="0">
              <a:solidFill>
                <a:srgbClr val="800000"/>
              </a:solidFill>
              <a:ea typeface="Times New Roman" charset="0"/>
              <a:cs typeface="Times New Roman" charset="0"/>
            </a:endParaRPr>
          </a:p>
          <a:p>
            <a:pPr lvl="2">
              <a:buClr>
                <a:schemeClr val="tx1"/>
              </a:buClr>
              <a:buSzPct val="150000"/>
              <a:buFont typeface="Arial"/>
              <a:buChar char="•"/>
            </a:pPr>
            <a:r>
              <a:rPr lang="en-US" sz="1600" dirty="0">
                <a:solidFill>
                  <a:srgbClr val="800000"/>
                </a:solidFill>
                <a:ea typeface="Times New Roman" charset="0"/>
                <a:cs typeface="Times New Roman" charset="0"/>
              </a:rPr>
              <a:t>Thin-Film </a:t>
            </a:r>
            <a:r>
              <a:rPr lang="en-US" sz="1600" dirty="0" smtClean="0">
                <a:solidFill>
                  <a:srgbClr val="800000"/>
                </a:solidFill>
                <a:ea typeface="Times New Roman" charset="0"/>
                <a:cs typeface="Times New Roman" charset="0"/>
              </a:rPr>
              <a:t>Facility</a:t>
            </a:r>
          </a:p>
          <a:p>
            <a:pPr lvl="2">
              <a:buClr>
                <a:schemeClr val="tx1"/>
              </a:buClr>
              <a:buSzPct val="150000"/>
              <a:buFont typeface="Arial"/>
              <a:buChar char="•"/>
            </a:pPr>
            <a:r>
              <a:rPr lang="en-US" sz="1600" dirty="0" smtClean="0">
                <a:solidFill>
                  <a:srgbClr val="800000"/>
                </a:solidFill>
                <a:ea typeface="Times New Roman" charset="0"/>
                <a:cs typeface="Times New Roman" charset="0"/>
              </a:rPr>
              <a:t>Liquid </a:t>
            </a:r>
            <a:r>
              <a:rPr lang="en-US" sz="1600" dirty="0">
                <a:solidFill>
                  <a:srgbClr val="800000"/>
                </a:solidFill>
                <a:ea typeface="Times New Roman" charset="0"/>
                <a:cs typeface="Times New Roman" charset="0"/>
              </a:rPr>
              <a:t>A</a:t>
            </a:r>
            <a:r>
              <a:rPr lang="en-US" sz="1600" dirty="0" smtClean="0">
                <a:solidFill>
                  <a:srgbClr val="800000"/>
                </a:solidFill>
                <a:ea typeface="Times New Roman" charset="0"/>
                <a:cs typeface="Times New Roman" charset="0"/>
              </a:rPr>
              <a:t>rgon </a:t>
            </a:r>
            <a:r>
              <a:rPr lang="en-US" sz="1600" dirty="0">
                <a:solidFill>
                  <a:srgbClr val="800000"/>
                </a:solidFill>
                <a:ea typeface="Times New Roman" charset="0"/>
                <a:cs typeface="Times New Roman" charset="0"/>
              </a:rPr>
              <a:t>T</a:t>
            </a:r>
            <a:r>
              <a:rPr lang="en-US" sz="1600" dirty="0" smtClean="0">
                <a:solidFill>
                  <a:srgbClr val="800000"/>
                </a:solidFill>
                <a:ea typeface="Times New Roman" charset="0"/>
                <a:cs typeface="Times New Roman" charset="0"/>
              </a:rPr>
              <a:t>est </a:t>
            </a:r>
            <a:r>
              <a:rPr lang="en-US" sz="1600" dirty="0">
                <a:solidFill>
                  <a:srgbClr val="800000"/>
                </a:solidFill>
                <a:ea typeface="Times New Roman" charset="0"/>
                <a:cs typeface="Times New Roman" charset="0"/>
              </a:rPr>
              <a:t>F</a:t>
            </a:r>
            <a:r>
              <a:rPr lang="en-US" sz="1600" dirty="0" smtClean="0">
                <a:solidFill>
                  <a:srgbClr val="800000"/>
                </a:solidFill>
                <a:ea typeface="Times New Roman" charset="0"/>
                <a:cs typeface="Times New Roman" charset="0"/>
              </a:rPr>
              <a:t>acility</a:t>
            </a:r>
          </a:p>
          <a:p>
            <a:pPr lvl="2">
              <a:buClr>
                <a:schemeClr val="tx1"/>
              </a:buClr>
              <a:buSzPct val="150000"/>
              <a:buFont typeface="Arial"/>
              <a:buChar char="•"/>
            </a:pPr>
            <a:r>
              <a:rPr lang="en-US" sz="1600" dirty="0" smtClean="0">
                <a:solidFill>
                  <a:srgbClr val="800000"/>
                </a:solidFill>
                <a:ea typeface="Times New Roman" charset="0"/>
                <a:cs typeface="Times New Roman" charset="0"/>
              </a:rPr>
              <a:t>ASIC Development Facility</a:t>
            </a:r>
            <a:endParaRPr lang="en-US" sz="1600" dirty="0" smtClean="0">
              <a:ea typeface="Times New Roman" charset="0"/>
              <a:cs typeface="Times New Roman" charset="0"/>
            </a:endParaRPr>
          </a:p>
          <a:p>
            <a:pPr lvl="1" eaLnBrk="1" hangingPunct="1">
              <a:buClr>
                <a:schemeClr val="tx1"/>
              </a:buClr>
              <a:buSzPct val="150000"/>
              <a:buFont typeface="Arial"/>
              <a:buChar char="•"/>
            </a:pPr>
            <a:r>
              <a:rPr lang="en-US" sz="1600" dirty="0" smtClean="0">
                <a:ea typeface="Times New Roman" charset="0"/>
                <a:cs typeface="Times New Roman" charset="0"/>
              </a:rPr>
              <a:t>Experienced, well established engineering groups, such as </a:t>
            </a:r>
          </a:p>
          <a:p>
            <a:pPr lvl="2">
              <a:buClr>
                <a:schemeClr val="tx1"/>
              </a:buClr>
              <a:buSzPct val="150000"/>
              <a:buFont typeface="Arial"/>
              <a:buChar char="•"/>
            </a:pPr>
            <a:r>
              <a:rPr lang="en-US" sz="1600" dirty="0" smtClean="0">
                <a:solidFill>
                  <a:srgbClr val="800000"/>
                </a:solidFill>
                <a:ea typeface="Times New Roman" charset="0"/>
                <a:cs typeface="Times New Roman" charset="0"/>
              </a:rPr>
              <a:t>ASIC development</a:t>
            </a:r>
          </a:p>
          <a:p>
            <a:pPr lvl="2">
              <a:buClr>
                <a:schemeClr val="tx1"/>
              </a:buClr>
              <a:buSzPct val="150000"/>
              <a:buFont typeface="Arial"/>
              <a:buChar char="•"/>
            </a:pPr>
            <a:r>
              <a:rPr lang="en-US" sz="1600" dirty="0" smtClean="0">
                <a:solidFill>
                  <a:srgbClr val="800000"/>
                </a:solidFill>
                <a:ea typeface="Times New Roman" charset="0"/>
                <a:cs typeface="Times New Roman" charset="0"/>
              </a:rPr>
              <a:t>Cryogenics</a:t>
            </a:r>
          </a:p>
          <a:p>
            <a:pPr lvl="2">
              <a:buClr>
                <a:schemeClr val="tx1"/>
              </a:buClr>
              <a:buSzPct val="150000"/>
              <a:buFont typeface="Arial"/>
              <a:buChar char="•"/>
            </a:pPr>
            <a:r>
              <a:rPr lang="en-US" sz="1600" dirty="0" smtClean="0">
                <a:solidFill>
                  <a:srgbClr val="800000"/>
                </a:solidFill>
                <a:ea typeface="Times New Roman" charset="0"/>
                <a:cs typeface="Times New Roman" charset="0"/>
              </a:rPr>
              <a:t>Data Acquisition</a:t>
            </a:r>
            <a:endParaRPr lang="en-US" sz="1400" dirty="0" smtClean="0">
              <a:solidFill>
                <a:srgbClr val="800000"/>
              </a:solidFill>
              <a:ea typeface="Times New Roman" charset="0"/>
              <a:cs typeface="Times New Roman" charset="0"/>
            </a:endParaRPr>
          </a:p>
          <a:p>
            <a:pPr lvl="1">
              <a:buClr>
                <a:schemeClr val="tx1"/>
              </a:buClr>
              <a:buSzPct val="150000"/>
              <a:buFont typeface="Arial"/>
              <a:buChar char="•"/>
            </a:pPr>
            <a:r>
              <a:rPr lang="en-US" sz="1600" dirty="0" smtClean="0">
                <a:ea typeface="Times New Roman" charset="0"/>
                <a:cs typeface="Times New Roman" charset="0"/>
              </a:rPr>
              <a:t>We encourage a high degree of collaboration with the university community and other national labs. </a:t>
            </a:r>
            <a:endParaRPr lang="en-US" sz="1600" dirty="0">
              <a:ea typeface="Times New Roman" charset="0"/>
              <a:cs typeface="Times New Roman" charset="0"/>
            </a:endParaRPr>
          </a:p>
        </p:txBody>
      </p:sp>
      <p:sp>
        <p:nvSpPr>
          <p:cNvPr id="7" name="TextBox 11"/>
          <p:cNvSpPr txBox="1">
            <a:spLocks noChangeArrowheads="1"/>
          </p:cNvSpPr>
          <p:nvPr/>
        </p:nvSpPr>
        <p:spPr bwMode="auto">
          <a:xfrm>
            <a:off x="7772400" y="3352800"/>
            <a:ext cx="1371600" cy="738664"/>
          </a:xfrm>
          <a:prstGeom prst="rect">
            <a:avLst/>
          </a:prstGeom>
          <a:noFill/>
          <a:ln w="9525">
            <a:noFill/>
            <a:miter lim="800000"/>
            <a:headEnd/>
            <a:tailEnd/>
          </a:ln>
        </p:spPr>
        <p:txBody>
          <a:bodyPr wrap="square">
            <a:prstTxWarp prst="textNoShape">
              <a:avLst/>
            </a:prstTxWarp>
            <a:spAutoFit/>
          </a:bodyPr>
          <a:lstStyle/>
          <a:p>
            <a:pPr algn="l"/>
            <a:r>
              <a:rPr lang="en-US" sz="1400" dirty="0" smtClean="0">
                <a:solidFill>
                  <a:schemeClr val="tx1"/>
                </a:solidFill>
                <a:latin typeface="Calibri" charset="0"/>
              </a:rPr>
              <a:t>Clean rooms and metrology at </a:t>
            </a:r>
            <a:r>
              <a:rPr lang="en-US" sz="1400" dirty="0" err="1" smtClean="0">
                <a:solidFill>
                  <a:schemeClr val="tx1"/>
                </a:solidFill>
                <a:latin typeface="Calibri" charset="0"/>
              </a:rPr>
              <a:t>SiDet</a:t>
            </a:r>
            <a:endParaRPr lang="en-US" sz="1400" b="0" dirty="0">
              <a:solidFill>
                <a:schemeClr val="tx1"/>
              </a:solidFill>
              <a:latin typeface="Calibri" charset="0"/>
            </a:endParaRPr>
          </a:p>
        </p:txBody>
      </p:sp>
      <p:pic>
        <p:nvPicPr>
          <p:cNvPr id="8" name="Picture 4" descr="http://www-visualmedia.fnal.gov/VMS_Site/gallery/stillphotos/2008/0000/08-0095-17D.jpg"/>
          <p:cNvPicPr>
            <a:picLocks noChangeAspect="1" noChangeArrowheads="1"/>
          </p:cNvPicPr>
          <p:nvPr/>
        </p:nvPicPr>
        <p:blipFill>
          <a:blip r:embed="rId2"/>
          <a:srcRect/>
          <a:stretch>
            <a:fillRect/>
          </a:stretch>
        </p:blipFill>
        <p:spPr bwMode="auto">
          <a:xfrm>
            <a:off x="5791200" y="4648200"/>
            <a:ext cx="1981200" cy="1319511"/>
          </a:xfrm>
          <a:prstGeom prst="rect">
            <a:avLst/>
          </a:prstGeom>
          <a:noFill/>
          <a:ln w="9525">
            <a:noFill/>
            <a:miter lim="800000"/>
            <a:headEnd/>
            <a:tailEnd/>
          </a:ln>
        </p:spPr>
      </p:pic>
      <p:sp>
        <p:nvSpPr>
          <p:cNvPr id="9" name="TextBox 13"/>
          <p:cNvSpPr txBox="1">
            <a:spLocks noChangeArrowheads="1"/>
          </p:cNvSpPr>
          <p:nvPr/>
        </p:nvSpPr>
        <p:spPr bwMode="auto">
          <a:xfrm>
            <a:off x="7772400" y="5105400"/>
            <a:ext cx="1199980" cy="523220"/>
          </a:xfrm>
          <a:prstGeom prst="rect">
            <a:avLst/>
          </a:prstGeom>
          <a:noFill/>
          <a:ln w="9525">
            <a:noFill/>
            <a:miter lim="800000"/>
            <a:headEnd/>
            <a:tailEnd/>
          </a:ln>
        </p:spPr>
        <p:txBody>
          <a:bodyPr wrap="none">
            <a:prstTxWarp prst="textNoShape">
              <a:avLst/>
            </a:prstTxWarp>
            <a:spAutoFit/>
          </a:bodyPr>
          <a:lstStyle/>
          <a:p>
            <a:pPr algn="l"/>
            <a:r>
              <a:rPr lang="en-US" sz="1400" b="0" dirty="0">
                <a:solidFill>
                  <a:schemeClr val="tx1"/>
                </a:solidFill>
                <a:latin typeface="Calibri" charset="0"/>
              </a:rPr>
              <a:t>CALICE at the </a:t>
            </a:r>
          </a:p>
          <a:p>
            <a:pPr algn="l"/>
            <a:r>
              <a:rPr lang="en-US" sz="1400" b="0" dirty="0">
                <a:solidFill>
                  <a:schemeClr val="tx1"/>
                </a:solidFill>
                <a:latin typeface="Calibri" charset="0"/>
              </a:rPr>
              <a:t>test beam</a:t>
            </a:r>
          </a:p>
        </p:txBody>
      </p:sp>
      <p:pic>
        <p:nvPicPr>
          <p:cNvPr id="11" name="Picture 4" descr="extruder full line"/>
          <p:cNvPicPr>
            <a:picLocks noChangeAspect="1" noChangeArrowheads="1"/>
          </p:cNvPicPr>
          <p:nvPr/>
        </p:nvPicPr>
        <p:blipFill>
          <a:blip r:embed="rId3"/>
          <a:srcRect t="13179"/>
          <a:stretch>
            <a:fillRect/>
          </a:stretch>
        </p:blipFill>
        <p:spPr bwMode="auto">
          <a:xfrm>
            <a:off x="5791199" y="1295400"/>
            <a:ext cx="2021975" cy="1317160"/>
          </a:xfrm>
          <a:prstGeom prst="rect">
            <a:avLst/>
          </a:prstGeom>
          <a:noFill/>
        </p:spPr>
      </p:pic>
      <p:pic>
        <p:nvPicPr>
          <p:cNvPr id="12" name="Picture 5" descr="SiDet 001"/>
          <p:cNvPicPr>
            <a:picLocks noChangeAspect="1" noChangeArrowheads="1"/>
          </p:cNvPicPr>
          <p:nvPr/>
        </p:nvPicPr>
        <p:blipFill>
          <a:blip r:embed="rId4"/>
          <a:srcRect/>
          <a:stretch>
            <a:fillRect/>
          </a:stretch>
        </p:blipFill>
        <p:spPr bwMode="auto">
          <a:xfrm>
            <a:off x="5791200" y="2876540"/>
            <a:ext cx="1981200" cy="1485667"/>
          </a:xfrm>
          <a:prstGeom prst="rect">
            <a:avLst/>
          </a:prstGeom>
          <a:noFill/>
          <a:ln w="9525">
            <a:noFill/>
            <a:miter lim="800000"/>
            <a:headEnd/>
            <a:tailEnd/>
          </a:ln>
        </p:spPr>
      </p:pic>
      <p:sp>
        <p:nvSpPr>
          <p:cNvPr id="13" name="TextBox 11"/>
          <p:cNvSpPr txBox="1">
            <a:spLocks noChangeArrowheads="1"/>
          </p:cNvSpPr>
          <p:nvPr/>
        </p:nvSpPr>
        <p:spPr bwMode="auto">
          <a:xfrm>
            <a:off x="7924800" y="1524000"/>
            <a:ext cx="1219200" cy="738664"/>
          </a:xfrm>
          <a:prstGeom prst="rect">
            <a:avLst/>
          </a:prstGeom>
          <a:noFill/>
          <a:ln w="9525">
            <a:noFill/>
            <a:miter lim="800000"/>
            <a:headEnd/>
            <a:tailEnd/>
          </a:ln>
        </p:spPr>
        <p:txBody>
          <a:bodyPr wrap="square">
            <a:prstTxWarp prst="textNoShape">
              <a:avLst/>
            </a:prstTxWarp>
            <a:spAutoFit/>
          </a:bodyPr>
          <a:lstStyle/>
          <a:p>
            <a:pPr algn="l"/>
            <a:r>
              <a:rPr lang="en-US" sz="1400" dirty="0" err="1" smtClean="0">
                <a:solidFill>
                  <a:schemeClr val="tx1"/>
                </a:solidFill>
                <a:latin typeface="Calibri" charset="0"/>
              </a:rPr>
              <a:t>Scintillator</a:t>
            </a:r>
            <a:r>
              <a:rPr lang="en-US" sz="1400" dirty="0" smtClean="0">
                <a:solidFill>
                  <a:schemeClr val="tx1"/>
                </a:solidFill>
                <a:latin typeface="Calibri" charset="0"/>
              </a:rPr>
              <a:t> extrusion at Lab 5</a:t>
            </a:r>
            <a:endParaRPr lang="en-US" sz="1400" b="0" dirty="0">
              <a:solidFill>
                <a:schemeClr val="tx1"/>
              </a:solidFill>
              <a:latin typeface="Calibri" charset="0"/>
            </a:endParaRPr>
          </a:p>
        </p:txBody>
      </p:sp>
      <p:sp>
        <p:nvSpPr>
          <p:cNvPr id="14"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1668456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FTBFmap1_sm.jpg"/>
          <p:cNvPicPr>
            <a:picLocks noChangeAspect="1"/>
          </p:cNvPicPr>
          <p:nvPr/>
        </p:nvPicPr>
        <p:blipFill>
          <a:blip r:embed="rId2"/>
          <a:srcRect/>
          <a:stretch>
            <a:fillRect/>
          </a:stretch>
        </p:blipFill>
        <p:spPr bwMode="auto">
          <a:xfrm>
            <a:off x="-492280" y="1143000"/>
            <a:ext cx="9144000" cy="5019675"/>
          </a:xfrm>
          <a:prstGeom prst="rect">
            <a:avLst/>
          </a:prstGeom>
          <a:noFill/>
          <a:ln w="9525">
            <a:noFill/>
            <a:miter lim="800000"/>
            <a:headEnd/>
            <a:tailEnd/>
          </a:ln>
        </p:spPr>
      </p:pic>
      <p:sp>
        <p:nvSpPr>
          <p:cNvPr id="20483" name="TextBox 2"/>
          <p:cNvSpPr txBox="1">
            <a:spLocks noChangeArrowheads="1"/>
          </p:cNvSpPr>
          <p:nvPr/>
        </p:nvSpPr>
        <p:spPr bwMode="auto">
          <a:xfrm>
            <a:off x="3810000" y="0"/>
            <a:ext cx="5059362" cy="1200328"/>
          </a:xfrm>
          <a:prstGeom prst="rect">
            <a:avLst/>
          </a:prstGeom>
          <a:noFill/>
          <a:ln w="9525">
            <a:noFill/>
            <a:miter lim="800000"/>
            <a:headEnd/>
            <a:tailEnd/>
          </a:ln>
        </p:spPr>
        <p:txBody>
          <a:bodyPr wrap="square">
            <a:prstTxWarp prst="textNoShape">
              <a:avLst/>
            </a:prstTxWarp>
            <a:spAutoFit/>
          </a:bodyPr>
          <a:lstStyle/>
          <a:p>
            <a:r>
              <a:rPr lang="en-US" b="1" dirty="0" err="1" smtClean="0">
                <a:solidFill>
                  <a:srgbClr val="3366FF"/>
                </a:solidFill>
              </a:rPr>
              <a:t>MCenter</a:t>
            </a:r>
            <a:r>
              <a:rPr lang="en-US" b="1" dirty="0" smtClean="0">
                <a:solidFill>
                  <a:srgbClr val="3366FF"/>
                </a:solidFill>
              </a:rPr>
              <a:t> beam coordinated with </a:t>
            </a:r>
            <a:r>
              <a:rPr lang="en-US" b="1" dirty="0" err="1" smtClean="0">
                <a:solidFill>
                  <a:srgbClr val="3366FF"/>
                </a:solidFill>
              </a:rPr>
              <a:t>MTest</a:t>
            </a:r>
            <a:r>
              <a:rPr lang="en-US" b="1" dirty="0" smtClean="0">
                <a:solidFill>
                  <a:srgbClr val="3366FF"/>
                </a:solidFill>
              </a:rPr>
              <a:t> to form </a:t>
            </a:r>
          </a:p>
          <a:p>
            <a:pPr algn="ctr"/>
            <a:r>
              <a:rPr lang="en-US" b="1" dirty="0" err="1" smtClean="0">
                <a:solidFill>
                  <a:srgbClr val="3366FF"/>
                </a:solidFill>
              </a:rPr>
              <a:t>Fermilab</a:t>
            </a:r>
            <a:r>
              <a:rPr lang="en-US" b="1" dirty="0" smtClean="0">
                <a:solidFill>
                  <a:srgbClr val="3366FF"/>
                </a:solidFill>
              </a:rPr>
              <a:t> Test Beam Facility (FTBF)</a:t>
            </a:r>
            <a:endParaRPr lang="en-US" b="1" dirty="0">
              <a:solidFill>
                <a:srgbClr val="3366FF"/>
              </a:solidFill>
            </a:endParaRPr>
          </a:p>
        </p:txBody>
      </p:sp>
      <p:sp>
        <p:nvSpPr>
          <p:cNvPr id="5" name="Process 4"/>
          <p:cNvSpPr/>
          <p:nvPr/>
        </p:nvSpPr>
        <p:spPr>
          <a:xfrm>
            <a:off x="5984720" y="3962400"/>
            <a:ext cx="304800" cy="228600"/>
          </a:xfrm>
          <a:prstGeom prst="flowChartProcess">
            <a:avLst/>
          </a:prstGeom>
          <a:solidFill>
            <a:schemeClr val="bg1"/>
          </a:solidFill>
          <a:ln w="158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85" name="Rectangle 10"/>
          <p:cNvSpPr>
            <a:spLocks noChangeArrowheads="1"/>
          </p:cNvSpPr>
          <p:nvPr/>
        </p:nvSpPr>
        <p:spPr bwMode="auto">
          <a:xfrm>
            <a:off x="5908520" y="3810000"/>
            <a:ext cx="1066800" cy="4572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0486" name="Rectangle 15"/>
          <p:cNvSpPr>
            <a:spLocks noChangeArrowheads="1"/>
          </p:cNvSpPr>
          <p:nvPr/>
        </p:nvSpPr>
        <p:spPr bwMode="auto">
          <a:xfrm>
            <a:off x="5908520" y="4572000"/>
            <a:ext cx="1600200" cy="152400"/>
          </a:xfrm>
          <a:prstGeom prst="rect">
            <a:avLst/>
          </a:prstGeom>
          <a:solidFill>
            <a:srgbClr val="92D050"/>
          </a:solidFill>
          <a:ln w="9525">
            <a:noFill/>
            <a:miter lim="800000"/>
            <a:headEnd/>
            <a:tailEnd/>
          </a:ln>
        </p:spPr>
        <p:txBody>
          <a:bodyPr wrap="none" anchor="ctr">
            <a:prstTxWarp prst="textNoShape">
              <a:avLst/>
            </a:prstTxWarp>
          </a:bodyPr>
          <a:lstStyle/>
          <a:p>
            <a:endParaRPr lang="en-US"/>
          </a:p>
        </p:txBody>
      </p:sp>
      <p:sp>
        <p:nvSpPr>
          <p:cNvPr id="20487" name="Freeform 23"/>
          <p:cNvSpPr>
            <a:spLocks/>
          </p:cNvSpPr>
          <p:nvPr/>
        </p:nvSpPr>
        <p:spPr bwMode="auto">
          <a:xfrm>
            <a:off x="5679920" y="4114800"/>
            <a:ext cx="1219200" cy="838200"/>
          </a:xfrm>
          <a:custGeom>
            <a:avLst/>
            <a:gdLst>
              <a:gd name="T0" fmla="*/ 2147483647 w 765"/>
              <a:gd name="T1" fmla="*/ 2147483647 h 610"/>
              <a:gd name="T2" fmla="*/ 2147483647 w 765"/>
              <a:gd name="T3" fmla="*/ 2147483647 h 610"/>
              <a:gd name="T4" fmla="*/ 2147483647 w 765"/>
              <a:gd name="T5" fmla="*/ 2147483647 h 610"/>
              <a:gd name="T6" fmla="*/ 2147483647 w 765"/>
              <a:gd name="T7" fmla="*/ 2147483647 h 610"/>
              <a:gd name="T8" fmla="*/ 2147483647 w 765"/>
              <a:gd name="T9" fmla="*/ 2147483647 h 610"/>
              <a:gd name="T10" fmla="*/ 0 w 765"/>
              <a:gd name="T11" fmla="*/ 2147483647 h 610"/>
              <a:gd name="T12" fmla="*/ 2147483647 w 765"/>
              <a:gd name="T13" fmla="*/ 2147483647 h 610"/>
              <a:gd name="T14" fmla="*/ 2147483647 w 765"/>
              <a:gd name="T15" fmla="*/ 2147483647 h 610"/>
              <a:gd name="T16" fmla="*/ 0 60000 65536"/>
              <a:gd name="T17" fmla="*/ 0 60000 65536"/>
              <a:gd name="T18" fmla="*/ 0 60000 65536"/>
              <a:gd name="T19" fmla="*/ 0 60000 65536"/>
              <a:gd name="T20" fmla="*/ 0 60000 65536"/>
              <a:gd name="T21" fmla="*/ 0 60000 65536"/>
              <a:gd name="T22" fmla="*/ 0 60000 65536"/>
              <a:gd name="T23" fmla="*/ 0 60000 65536"/>
              <a:gd name="T24" fmla="*/ 0 w 765"/>
              <a:gd name="T25" fmla="*/ 0 h 610"/>
              <a:gd name="T26" fmla="*/ 765 w 765"/>
              <a:gd name="T27" fmla="*/ 610 h 6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5" h="610">
                <a:moveTo>
                  <a:pt x="765" y="610"/>
                </a:moveTo>
                <a:cubicBezTo>
                  <a:pt x="599" y="500"/>
                  <a:pt x="332" y="544"/>
                  <a:pt x="169" y="540"/>
                </a:cubicBezTo>
                <a:cubicBezTo>
                  <a:pt x="149" y="533"/>
                  <a:pt x="129" y="527"/>
                  <a:pt x="109" y="520"/>
                </a:cubicBezTo>
                <a:cubicBezTo>
                  <a:pt x="99" y="517"/>
                  <a:pt x="79" y="510"/>
                  <a:pt x="79" y="510"/>
                </a:cubicBezTo>
                <a:cubicBezTo>
                  <a:pt x="33" y="478"/>
                  <a:pt x="28" y="456"/>
                  <a:pt x="10" y="401"/>
                </a:cubicBezTo>
                <a:cubicBezTo>
                  <a:pt x="7" y="391"/>
                  <a:pt x="0" y="371"/>
                  <a:pt x="0" y="371"/>
                </a:cubicBezTo>
                <a:cubicBezTo>
                  <a:pt x="3" y="288"/>
                  <a:pt x="4" y="206"/>
                  <a:pt x="10" y="123"/>
                </a:cubicBezTo>
                <a:cubicBezTo>
                  <a:pt x="19" y="0"/>
                  <a:pt x="308" y="14"/>
                  <a:pt x="367" y="14"/>
                </a:cubicBezTo>
              </a:path>
            </a:pathLst>
          </a:custGeom>
          <a:noFill/>
          <a:ln w="28575">
            <a:solidFill>
              <a:schemeClr val="accent2"/>
            </a:solidFill>
            <a:round/>
            <a:headEnd/>
            <a:tailEnd/>
          </a:ln>
        </p:spPr>
        <p:txBody>
          <a:bodyPr>
            <a:prstTxWarp prst="textNoShape">
              <a:avLst/>
            </a:prstTxWarp>
          </a:bodyPr>
          <a:lstStyle/>
          <a:p>
            <a:endParaRPr lang="en-US"/>
          </a:p>
        </p:txBody>
      </p:sp>
      <p:sp>
        <p:nvSpPr>
          <p:cNvPr id="20488" name="Rectangle 15"/>
          <p:cNvSpPr>
            <a:spLocks noChangeArrowheads="1"/>
          </p:cNvSpPr>
          <p:nvPr/>
        </p:nvSpPr>
        <p:spPr bwMode="auto">
          <a:xfrm>
            <a:off x="7508720" y="4572000"/>
            <a:ext cx="152400" cy="228600"/>
          </a:xfrm>
          <a:prstGeom prst="rect">
            <a:avLst/>
          </a:prstGeom>
          <a:solidFill>
            <a:srgbClr val="92D050"/>
          </a:solidFill>
          <a:ln w="9525">
            <a:noFill/>
            <a:miter lim="800000"/>
            <a:headEnd/>
            <a:tailEnd/>
          </a:ln>
        </p:spPr>
        <p:txBody>
          <a:bodyPr wrap="none" anchor="ctr">
            <a:prstTxWarp prst="textNoShape">
              <a:avLst/>
            </a:prstTxWarp>
          </a:bodyPr>
          <a:lstStyle/>
          <a:p>
            <a:endParaRPr lang="en-US"/>
          </a:p>
        </p:txBody>
      </p:sp>
      <p:sp>
        <p:nvSpPr>
          <p:cNvPr id="20492" name="Line 21"/>
          <p:cNvSpPr>
            <a:spLocks noChangeShapeType="1"/>
          </p:cNvSpPr>
          <p:nvPr/>
        </p:nvSpPr>
        <p:spPr bwMode="auto">
          <a:xfrm flipH="1">
            <a:off x="7280120" y="4343400"/>
            <a:ext cx="228600" cy="3048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0493" name="Text Box 22"/>
          <p:cNvSpPr txBox="1">
            <a:spLocks noChangeArrowheads="1"/>
          </p:cNvSpPr>
          <p:nvPr/>
        </p:nvSpPr>
        <p:spPr bwMode="auto">
          <a:xfrm>
            <a:off x="7188045" y="3886200"/>
            <a:ext cx="2301875" cy="307777"/>
          </a:xfrm>
          <a:prstGeom prst="rect">
            <a:avLst/>
          </a:prstGeom>
          <a:solidFill>
            <a:srgbClr val="FFFFFF"/>
          </a:solidFill>
          <a:ln w="9525">
            <a:noFill/>
            <a:miter lim="800000"/>
            <a:headEnd/>
            <a:tailEnd/>
          </a:ln>
        </p:spPr>
        <p:txBody>
          <a:bodyPr wrap="square">
            <a:prstTxWarp prst="textNoShape">
              <a:avLst/>
            </a:prstTxWarp>
            <a:spAutoFit/>
          </a:bodyPr>
          <a:lstStyle/>
          <a:p>
            <a:r>
              <a:rPr lang="en-US" sz="1400" dirty="0"/>
              <a:t>Walkway to access </a:t>
            </a:r>
            <a:r>
              <a:rPr lang="en-US" sz="1400" dirty="0" smtClean="0"/>
              <a:t>MC7</a:t>
            </a:r>
            <a:endParaRPr lang="en-US" sz="1400" dirty="0"/>
          </a:p>
        </p:txBody>
      </p:sp>
      <p:sp>
        <p:nvSpPr>
          <p:cNvPr id="20494" name="Line 24"/>
          <p:cNvSpPr>
            <a:spLocks noChangeShapeType="1"/>
          </p:cNvSpPr>
          <p:nvPr/>
        </p:nvSpPr>
        <p:spPr bwMode="auto">
          <a:xfrm>
            <a:off x="5146520" y="3962400"/>
            <a:ext cx="5334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0495" name="Text Box 25"/>
          <p:cNvSpPr txBox="1">
            <a:spLocks noChangeArrowheads="1"/>
          </p:cNvSpPr>
          <p:nvPr/>
        </p:nvSpPr>
        <p:spPr bwMode="auto">
          <a:xfrm>
            <a:off x="3927320" y="3657600"/>
            <a:ext cx="1341438" cy="523875"/>
          </a:xfrm>
          <a:prstGeom prst="rect">
            <a:avLst/>
          </a:prstGeom>
          <a:noFill/>
          <a:ln w="9525">
            <a:noFill/>
            <a:miter lim="800000"/>
            <a:headEnd/>
            <a:tailEnd/>
          </a:ln>
        </p:spPr>
        <p:txBody>
          <a:bodyPr wrap="none">
            <a:prstTxWarp prst="textNoShape">
              <a:avLst/>
            </a:prstTxWarp>
            <a:spAutoFit/>
          </a:bodyPr>
          <a:lstStyle/>
          <a:p>
            <a:r>
              <a:rPr lang="en-US" sz="1400"/>
              <a:t>Installed cable </a:t>
            </a:r>
          </a:p>
          <a:p>
            <a:r>
              <a:rPr lang="en-US" sz="1400"/>
              <a:t>route for users</a:t>
            </a:r>
          </a:p>
        </p:txBody>
      </p:sp>
      <p:sp>
        <p:nvSpPr>
          <p:cNvPr id="20497" name="Line 11"/>
          <p:cNvSpPr>
            <a:spLocks noChangeShapeType="1"/>
          </p:cNvSpPr>
          <p:nvPr/>
        </p:nvSpPr>
        <p:spPr bwMode="auto">
          <a:xfrm flipV="1">
            <a:off x="6441920" y="5410200"/>
            <a:ext cx="266700" cy="667810"/>
          </a:xfrm>
          <a:prstGeom prst="line">
            <a:avLst/>
          </a:prstGeom>
          <a:noFill/>
          <a:ln w="9525">
            <a:solidFill>
              <a:srgbClr val="0000FF"/>
            </a:solidFill>
            <a:round/>
            <a:headEnd/>
            <a:tailEnd type="triangle" w="med" len="med"/>
          </a:ln>
        </p:spPr>
        <p:txBody>
          <a:bodyPr>
            <a:prstTxWarp prst="textNoShape">
              <a:avLst/>
            </a:prstTxWarp>
          </a:bodyPr>
          <a:lstStyle/>
          <a:p>
            <a:endParaRPr lang="en-US" dirty="0"/>
          </a:p>
        </p:txBody>
      </p:sp>
      <p:sp>
        <p:nvSpPr>
          <p:cNvPr id="20498" name="Text Box 12"/>
          <p:cNvSpPr txBox="1">
            <a:spLocks noChangeArrowheads="1"/>
          </p:cNvSpPr>
          <p:nvPr/>
        </p:nvSpPr>
        <p:spPr bwMode="auto">
          <a:xfrm>
            <a:off x="3308035" y="6019800"/>
            <a:ext cx="4343400" cy="307777"/>
          </a:xfrm>
          <a:prstGeom prst="rect">
            <a:avLst/>
          </a:prstGeom>
          <a:noFill/>
          <a:ln w="9525">
            <a:noFill/>
            <a:miter lim="800000"/>
            <a:headEnd/>
            <a:tailEnd/>
          </a:ln>
        </p:spPr>
        <p:txBody>
          <a:bodyPr wrap="square">
            <a:prstTxWarp prst="textNoShape">
              <a:avLst/>
            </a:prstTxWarp>
            <a:spAutoFit/>
          </a:bodyPr>
          <a:lstStyle/>
          <a:p>
            <a:r>
              <a:rPr lang="en-US" sz="1400" dirty="0"/>
              <a:t>This section of pipe has been </a:t>
            </a:r>
            <a:r>
              <a:rPr lang="en-US" sz="1400" dirty="0" smtClean="0"/>
              <a:t>removed. User area is here.</a:t>
            </a:r>
            <a:endParaRPr lang="en-US" sz="1400" dirty="0"/>
          </a:p>
        </p:txBody>
      </p:sp>
      <p:sp>
        <p:nvSpPr>
          <p:cNvPr id="22" name="Line 16"/>
          <p:cNvSpPr>
            <a:spLocks noChangeShapeType="1"/>
          </p:cNvSpPr>
          <p:nvPr/>
        </p:nvSpPr>
        <p:spPr bwMode="auto">
          <a:xfrm flipH="1">
            <a:off x="2327120" y="1066800"/>
            <a:ext cx="533400" cy="16764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3" name="Text Box 25"/>
          <p:cNvSpPr txBox="1">
            <a:spLocks noChangeArrowheads="1"/>
          </p:cNvSpPr>
          <p:nvPr/>
        </p:nvSpPr>
        <p:spPr bwMode="auto">
          <a:xfrm>
            <a:off x="1415139" y="782690"/>
            <a:ext cx="2435981" cy="523220"/>
          </a:xfrm>
          <a:prstGeom prst="rect">
            <a:avLst/>
          </a:prstGeom>
          <a:noFill/>
          <a:ln w="9525">
            <a:noFill/>
            <a:miter lim="800000"/>
            <a:headEnd/>
            <a:tailEnd/>
          </a:ln>
        </p:spPr>
        <p:txBody>
          <a:bodyPr wrap="square">
            <a:prstTxWarp prst="textNoShape">
              <a:avLst/>
            </a:prstTxWarp>
            <a:spAutoFit/>
          </a:bodyPr>
          <a:lstStyle/>
          <a:p>
            <a:r>
              <a:rPr lang="en-US" sz="1400" dirty="0" smtClean="0"/>
              <a:t>Tertiary beam moved to MC7</a:t>
            </a:r>
          </a:p>
          <a:p>
            <a:endParaRPr lang="en-US" sz="1400" dirty="0"/>
          </a:p>
        </p:txBody>
      </p:sp>
      <p:sp>
        <p:nvSpPr>
          <p:cNvPr id="3" name="Slide Number Placeholder 2"/>
          <p:cNvSpPr>
            <a:spLocks noGrp="1"/>
          </p:cNvSpPr>
          <p:nvPr>
            <p:ph type="sldNum" sz="quarter" idx="4294967295"/>
          </p:nvPr>
        </p:nvSpPr>
        <p:spPr>
          <a:xfrm>
            <a:off x="7620000" y="6356350"/>
            <a:ext cx="2133600" cy="365125"/>
          </a:xfrm>
          <a:prstGeom prst="rect">
            <a:avLst/>
          </a:prstGeom>
        </p:spPr>
        <p:txBody>
          <a:bodyPr/>
          <a:lstStyle/>
          <a:p>
            <a:pPr>
              <a:defRPr/>
            </a:pPr>
            <a:fld id="{7CFF9F98-C158-134D-9651-4FEEFA072C2F}" type="slidenum">
              <a:rPr lang="en-US" smtClean="0"/>
              <a:pPr>
                <a:defRPr/>
              </a:pPr>
              <a:t>7</a:t>
            </a:fld>
            <a:endParaRPr lang="en-US"/>
          </a:p>
        </p:txBody>
      </p:sp>
      <p:sp>
        <p:nvSpPr>
          <p:cNvPr id="4" name="Rectangle 3"/>
          <p:cNvSpPr/>
          <p:nvPr/>
        </p:nvSpPr>
        <p:spPr>
          <a:xfrm>
            <a:off x="6060920" y="5105400"/>
            <a:ext cx="1905000" cy="228600"/>
          </a:xfrm>
          <a:prstGeom prst="rect">
            <a:avLst/>
          </a:prstGeom>
          <a:solidFill>
            <a:srgbClr val="CC00CC">
              <a:alpha val="18824"/>
            </a:srgbClr>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565120" y="5105400"/>
            <a:ext cx="457200" cy="15240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Line 16"/>
          <p:cNvSpPr>
            <a:spLocks noChangeShapeType="1"/>
          </p:cNvSpPr>
          <p:nvPr/>
        </p:nvSpPr>
        <p:spPr bwMode="auto">
          <a:xfrm flipV="1">
            <a:off x="1641320" y="5410200"/>
            <a:ext cx="228600" cy="609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0" name="Text Box 25"/>
          <p:cNvSpPr txBox="1">
            <a:spLocks noChangeArrowheads="1"/>
          </p:cNvSpPr>
          <p:nvPr/>
        </p:nvSpPr>
        <p:spPr bwMode="auto">
          <a:xfrm>
            <a:off x="685800" y="5943600"/>
            <a:ext cx="1752600" cy="523220"/>
          </a:xfrm>
          <a:prstGeom prst="rect">
            <a:avLst/>
          </a:prstGeom>
          <a:noFill/>
          <a:ln w="9525">
            <a:noFill/>
            <a:miter lim="800000"/>
            <a:headEnd/>
            <a:tailEnd/>
          </a:ln>
        </p:spPr>
        <p:txBody>
          <a:bodyPr wrap="square">
            <a:prstTxWarp prst="textNoShape">
              <a:avLst/>
            </a:prstTxWarp>
            <a:spAutoFit/>
          </a:bodyPr>
          <a:lstStyle/>
          <a:p>
            <a:r>
              <a:rPr lang="en-US" sz="1400" dirty="0" err="1" smtClean="0"/>
              <a:t>MCenter</a:t>
            </a:r>
            <a:r>
              <a:rPr lang="en-US" sz="1400" dirty="0" smtClean="0"/>
              <a:t> target</a:t>
            </a:r>
          </a:p>
          <a:p>
            <a:endParaRPr lang="en-US" sz="1400" dirty="0"/>
          </a:p>
        </p:txBody>
      </p:sp>
      <p:sp>
        <p:nvSpPr>
          <p:cNvPr id="20490" name="Line 16"/>
          <p:cNvSpPr>
            <a:spLocks noChangeShapeType="1"/>
          </p:cNvSpPr>
          <p:nvPr/>
        </p:nvSpPr>
        <p:spPr bwMode="auto">
          <a:xfrm flipH="1">
            <a:off x="6289520" y="3352800"/>
            <a:ext cx="838200" cy="6858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0491" name="Text Box 18"/>
          <p:cNvSpPr txBox="1">
            <a:spLocks noChangeArrowheads="1"/>
          </p:cNvSpPr>
          <p:nvPr/>
        </p:nvSpPr>
        <p:spPr bwMode="auto">
          <a:xfrm>
            <a:off x="5756120" y="2905780"/>
            <a:ext cx="3182257" cy="523220"/>
          </a:xfrm>
          <a:prstGeom prst="rect">
            <a:avLst/>
          </a:prstGeom>
          <a:solidFill>
            <a:schemeClr val="bg1"/>
          </a:solidFill>
          <a:ln w="9525">
            <a:noFill/>
            <a:miter lim="800000"/>
            <a:headEnd/>
            <a:tailEnd/>
          </a:ln>
        </p:spPr>
        <p:txBody>
          <a:bodyPr wrap="square">
            <a:prstTxWarp prst="textNoShape">
              <a:avLst/>
            </a:prstTxWarp>
            <a:spAutoFit/>
          </a:bodyPr>
          <a:lstStyle/>
          <a:p>
            <a:r>
              <a:rPr lang="en-US" sz="1400" dirty="0"/>
              <a:t>An electronics </a:t>
            </a:r>
            <a:r>
              <a:rPr lang="en-US" sz="1400" dirty="0" smtClean="0"/>
              <a:t>room in </a:t>
            </a:r>
            <a:r>
              <a:rPr lang="en-US" sz="1400" dirty="0"/>
              <a:t>the </a:t>
            </a:r>
            <a:r>
              <a:rPr lang="en-US" sz="1400" dirty="0" err="1"/>
              <a:t>MWest</a:t>
            </a:r>
            <a:r>
              <a:rPr lang="en-US" sz="1400" dirty="0"/>
              <a:t> </a:t>
            </a:r>
            <a:r>
              <a:rPr lang="en-US" sz="1400" dirty="0" smtClean="0"/>
              <a:t>stub, with access to Meson Detector Building</a:t>
            </a:r>
            <a:endParaRPr lang="en-US" sz="1400" dirty="0"/>
          </a:p>
        </p:txBody>
      </p:sp>
      <p:sp>
        <p:nvSpPr>
          <p:cNvPr id="2" name="Footer Placeholder 1"/>
          <p:cNvSpPr>
            <a:spLocks noGrp="1"/>
          </p:cNvSpPr>
          <p:nvPr>
            <p:ph type="ftr" sz="quarter" idx="10"/>
          </p:nvPr>
        </p:nvSpPr>
        <p:spPr/>
        <p:txBody>
          <a:bodyPr/>
          <a:lstStyle/>
          <a:p>
            <a:pPr>
              <a:defRPr/>
            </a:pPr>
            <a:r>
              <a:rPr lang="en-US" smtClean="0"/>
              <a:t>Ramberg - Institutional Review 2015</a:t>
            </a:r>
            <a:endParaRPr lang="en-US"/>
          </a:p>
        </p:txBody>
      </p:sp>
      <p:sp>
        <p:nvSpPr>
          <p:cNvPr id="25"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1264444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419" y="-483809"/>
            <a:ext cx="6858000" cy="1143000"/>
          </a:xfrm>
        </p:spPr>
        <p:txBody>
          <a:bodyPr/>
          <a:lstStyle/>
          <a:p>
            <a:r>
              <a:rPr lang="en-US" dirty="0" smtClean="0">
                <a:solidFill>
                  <a:srgbClr val="3366FF"/>
                </a:solidFill>
              </a:rPr>
              <a:t>Test Beam Users (FY2014) </a:t>
            </a:r>
            <a:endParaRPr lang="en-US" dirty="0">
              <a:solidFill>
                <a:srgbClr val="3366FF"/>
              </a:solidFill>
            </a:endParaRPr>
          </a:p>
        </p:txBody>
      </p:sp>
      <p:sp>
        <p:nvSpPr>
          <p:cNvPr id="9" name="Content Placeholder 2"/>
          <p:cNvSpPr>
            <a:spLocks noGrp="1"/>
          </p:cNvSpPr>
          <p:nvPr>
            <p:ph sz="half" idx="1"/>
          </p:nvPr>
        </p:nvSpPr>
        <p:spPr>
          <a:xfrm>
            <a:off x="228599" y="1055900"/>
            <a:ext cx="4309507" cy="4680207"/>
          </a:xfrm>
        </p:spPr>
        <p:txBody>
          <a:bodyPr/>
          <a:lstStyle/>
          <a:p>
            <a:pPr>
              <a:buFont typeface="Arial" charset="0"/>
              <a:buChar char="•"/>
              <a:defRPr/>
            </a:pPr>
            <a:r>
              <a:rPr lang="en-US" sz="1400" dirty="0">
                <a:solidFill>
                  <a:schemeClr val="tx1"/>
                </a:solidFill>
                <a:latin typeface="Calibri"/>
              </a:rPr>
              <a:t>T1015 DRO Calorimetry</a:t>
            </a:r>
          </a:p>
          <a:p>
            <a:pPr>
              <a:buFont typeface="Arial" charset="0"/>
              <a:buChar char="•"/>
              <a:defRPr/>
            </a:pPr>
            <a:r>
              <a:rPr lang="en-US" sz="1400" dirty="0">
                <a:solidFill>
                  <a:schemeClr val="tx1"/>
                </a:solidFill>
                <a:latin typeface="Calibri"/>
              </a:rPr>
              <a:t>T1037 FLYSUB-Consortium</a:t>
            </a:r>
          </a:p>
          <a:p>
            <a:pPr>
              <a:buFont typeface="Arial" charset="0"/>
              <a:buChar char="•"/>
              <a:defRPr/>
            </a:pPr>
            <a:r>
              <a:rPr lang="en-US" sz="1400" dirty="0">
                <a:solidFill>
                  <a:schemeClr val="tx1"/>
                </a:solidFill>
                <a:latin typeface="Calibri"/>
              </a:rPr>
              <a:t>T958 FP420 (CMS+ATLAS) Fast Timing Group</a:t>
            </a:r>
          </a:p>
          <a:p>
            <a:pPr>
              <a:buFont typeface="Arial" charset="0"/>
              <a:buChar char="•"/>
              <a:defRPr/>
            </a:pPr>
            <a:r>
              <a:rPr lang="en-US" sz="1400" dirty="0">
                <a:solidFill>
                  <a:schemeClr val="tx1"/>
                </a:solidFill>
                <a:latin typeface="Calibri"/>
              </a:rPr>
              <a:t>T979 Fast Timing w/Cherenkov Counters</a:t>
            </a:r>
          </a:p>
          <a:p>
            <a:pPr>
              <a:buFont typeface="Arial" charset="0"/>
              <a:buChar char="•"/>
              <a:defRPr/>
            </a:pPr>
            <a:r>
              <a:rPr lang="en-US" sz="1400" dirty="0">
                <a:solidFill>
                  <a:schemeClr val="tx1"/>
                </a:solidFill>
                <a:latin typeface="Calibri"/>
              </a:rPr>
              <a:t>T989 DAMIC</a:t>
            </a:r>
          </a:p>
          <a:p>
            <a:pPr>
              <a:buFont typeface="Arial" charset="0"/>
              <a:buChar char="•"/>
              <a:defRPr/>
            </a:pPr>
            <a:r>
              <a:rPr lang="en-US" sz="1400" dirty="0">
                <a:solidFill>
                  <a:schemeClr val="tx1"/>
                </a:solidFill>
                <a:latin typeface="Calibri"/>
              </a:rPr>
              <a:t>T1058 Secondary Emission Calorimeter </a:t>
            </a:r>
          </a:p>
          <a:p>
            <a:pPr>
              <a:buFont typeface="Arial" charset="0"/>
              <a:buChar char="•"/>
              <a:defRPr/>
            </a:pPr>
            <a:r>
              <a:rPr lang="en-US" sz="1400" dirty="0">
                <a:solidFill>
                  <a:schemeClr val="tx1"/>
                </a:solidFill>
                <a:latin typeface="Calibri"/>
              </a:rPr>
              <a:t>T1031 Atlas Tile Calorimeter Electronics</a:t>
            </a:r>
          </a:p>
          <a:p>
            <a:pPr>
              <a:buFont typeface="Arial" charset="0"/>
              <a:buChar char="•"/>
              <a:defRPr/>
            </a:pPr>
            <a:r>
              <a:rPr lang="en-US" sz="1400" dirty="0">
                <a:solidFill>
                  <a:schemeClr val="tx1"/>
                </a:solidFill>
                <a:latin typeface="Calibri"/>
              </a:rPr>
              <a:t>T1036 CMS High Rate Pixel Detector</a:t>
            </a:r>
          </a:p>
          <a:p>
            <a:pPr>
              <a:buFont typeface="Arial" charset="0"/>
              <a:buChar char="•"/>
              <a:defRPr/>
            </a:pPr>
            <a:r>
              <a:rPr lang="en-US" sz="1400" dirty="0" smtClean="0">
                <a:solidFill>
                  <a:schemeClr val="tx1"/>
                </a:solidFill>
                <a:latin typeface="Calibri"/>
              </a:rPr>
              <a:t>T1041 CMS </a:t>
            </a:r>
            <a:r>
              <a:rPr lang="en-US" sz="1400" dirty="0">
                <a:solidFill>
                  <a:schemeClr val="tx1"/>
                </a:solidFill>
                <a:latin typeface="Calibri"/>
              </a:rPr>
              <a:t>Forward Calorimetry</a:t>
            </a:r>
          </a:p>
          <a:p>
            <a:pPr>
              <a:buFont typeface="Arial" charset="0"/>
              <a:buChar char="•"/>
              <a:defRPr/>
            </a:pPr>
            <a:r>
              <a:rPr lang="en-US" sz="1400" dirty="0">
                <a:solidFill>
                  <a:schemeClr val="tx1"/>
                </a:solidFill>
                <a:latin typeface="Calibri"/>
              </a:rPr>
              <a:t>T1049 ATLAS large scale TGC</a:t>
            </a:r>
          </a:p>
          <a:p>
            <a:pPr>
              <a:buFont typeface="Arial" charset="0"/>
              <a:buChar char="•"/>
              <a:defRPr/>
            </a:pPr>
            <a:r>
              <a:rPr lang="en-US" sz="1400" dirty="0">
                <a:solidFill>
                  <a:schemeClr val="tx1"/>
                </a:solidFill>
                <a:latin typeface="Calibri"/>
              </a:rPr>
              <a:t>T1056 ATLAS DBM Module Qualification</a:t>
            </a:r>
          </a:p>
          <a:p>
            <a:pPr>
              <a:buFont typeface="Arial" charset="0"/>
              <a:buChar char="•"/>
              <a:defRPr/>
            </a:pPr>
            <a:r>
              <a:rPr lang="en-US" sz="1400" dirty="0">
                <a:solidFill>
                  <a:schemeClr val="tx1"/>
                </a:solidFill>
                <a:latin typeface="Calibri"/>
              </a:rPr>
              <a:t>T992 Radiation-hard Sensors for the SLHC</a:t>
            </a:r>
          </a:p>
          <a:p>
            <a:pPr>
              <a:buFont typeface="Arial" charset="0"/>
              <a:buChar char="•"/>
              <a:defRPr/>
            </a:pPr>
            <a:r>
              <a:rPr lang="en-US" sz="1400" dirty="0">
                <a:solidFill>
                  <a:schemeClr val="tx1"/>
                </a:solidFill>
                <a:latin typeface="Calibri"/>
              </a:rPr>
              <a:t>T1042 Muon g-2 straw tracker</a:t>
            </a:r>
          </a:p>
          <a:p>
            <a:pPr>
              <a:buFont typeface="Arial" charset="0"/>
              <a:buChar char="•"/>
              <a:defRPr/>
            </a:pPr>
            <a:r>
              <a:rPr lang="en-US" sz="1400" dirty="0">
                <a:solidFill>
                  <a:schemeClr val="tx1"/>
                </a:solidFill>
                <a:latin typeface="Calibri"/>
              </a:rPr>
              <a:t>T1018 Spacordion Tungsten Fiber Calorimeter</a:t>
            </a:r>
          </a:p>
          <a:p>
            <a:pPr>
              <a:buFont typeface="Arial" charset="0"/>
              <a:buChar char="•"/>
              <a:defRPr/>
            </a:pPr>
            <a:r>
              <a:rPr lang="en-US" sz="1400" dirty="0">
                <a:solidFill>
                  <a:schemeClr val="tx1"/>
                </a:solidFill>
                <a:latin typeface="Calibri"/>
              </a:rPr>
              <a:t>T1044 sPHENIX</a:t>
            </a:r>
          </a:p>
          <a:p>
            <a:pPr>
              <a:buFont typeface="Arial" charset="0"/>
              <a:buChar char="•"/>
              <a:defRPr/>
            </a:pPr>
            <a:r>
              <a:rPr lang="en-US" sz="1400" dirty="0">
                <a:solidFill>
                  <a:schemeClr val="tx1"/>
                </a:solidFill>
                <a:latin typeface="Calibri"/>
              </a:rPr>
              <a:t>T1048 PHENIX fast TOF</a:t>
            </a:r>
          </a:p>
          <a:p>
            <a:pPr>
              <a:buFont typeface="Arial" charset="0"/>
              <a:buChar char="•"/>
              <a:defRPr/>
            </a:pPr>
            <a:r>
              <a:rPr lang="en-US" sz="1400" dirty="0">
                <a:solidFill>
                  <a:schemeClr val="tx1"/>
                </a:solidFill>
                <a:latin typeface="Calibri"/>
              </a:rPr>
              <a:t>T1054 sPHENIX Pre-Shower Calorimeter</a:t>
            </a:r>
          </a:p>
          <a:p>
            <a:pPr>
              <a:buFont typeface="Arial" charset="0"/>
              <a:buChar char="•"/>
              <a:defRPr/>
            </a:pPr>
            <a:r>
              <a:rPr lang="en-US" sz="1400" dirty="0">
                <a:solidFill>
                  <a:schemeClr val="tx1"/>
                </a:solidFill>
                <a:latin typeface="Calibri"/>
              </a:rPr>
              <a:t>T994 </a:t>
            </a:r>
            <a:r>
              <a:rPr lang="en-US" sz="1400" dirty="0" smtClean="0">
                <a:solidFill>
                  <a:schemeClr val="tx1"/>
                </a:solidFill>
                <a:latin typeface="Calibri"/>
              </a:rPr>
              <a:t>JASMIN</a:t>
            </a:r>
            <a:endParaRPr lang="en-US" sz="1400" dirty="0">
              <a:solidFill>
                <a:schemeClr val="tx1"/>
              </a:solidFill>
              <a:latin typeface="Calibri"/>
            </a:endParaRPr>
          </a:p>
        </p:txBody>
      </p:sp>
      <p:pic>
        <p:nvPicPr>
          <p:cNvPr id="10" name="Content Placeholder 6"/>
          <p:cNvPicPr>
            <a:picLocks noChangeAspect="1"/>
          </p:cNvPicPr>
          <p:nvPr/>
        </p:nvPicPr>
        <p:blipFill>
          <a:blip r:embed="rId2"/>
          <a:srcRect/>
          <a:stretch>
            <a:fillRect/>
          </a:stretch>
        </p:blipFill>
        <p:spPr bwMode="auto">
          <a:xfrm>
            <a:off x="4724400" y="838200"/>
            <a:ext cx="3581400" cy="2155316"/>
          </a:xfrm>
          <a:prstGeom prst="rect">
            <a:avLst/>
          </a:prstGeom>
          <a:noFill/>
          <a:ln w="9525">
            <a:noFill/>
            <a:miter lim="800000"/>
            <a:headEnd/>
            <a:tailEnd/>
          </a:ln>
        </p:spPr>
      </p:pic>
      <p:sp>
        <p:nvSpPr>
          <p:cNvPr id="11" name="TextBox 10"/>
          <p:cNvSpPr txBox="1">
            <a:spLocks noChangeArrowheads="1"/>
          </p:cNvSpPr>
          <p:nvPr/>
        </p:nvSpPr>
        <p:spPr bwMode="auto">
          <a:xfrm>
            <a:off x="304800" y="5682345"/>
            <a:ext cx="4038600" cy="646331"/>
          </a:xfrm>
          <a:prstGeom prst="rect">
            <a:avLst/>
          </a:prstGeom>
          <a:noFill/>
          <a:ln w="9525">
            <a:solidFill>
              <a:srgbClr val="4E9920"/>
            </a:solidFill>
            <a:miter lim="800000"/>
            <a:headEnd/>
            <a:tailEnd/>
          </a:ln>
          <a:effectLst>
            <a:outerShdw blurRad="40000" dist="20000" dir="5400000" rotWithShape="0">
              <a:srgbClr val="000000">
                <a:alpha val="37999"/>
              </a:srgbClr>
            </a:outerShdw>
          </a:effectLst>
        </p:spPr>
        <p:txBody>
          <a:bodyPr wrap="square" lIns="0" rIns="0">
            <a:prstTxWarp prst="textNoShape">
              <a:avLst/>
            </a:prstTxWarp>
            <a:spAutoFit/>
          </a:bodyPr>
          <a:lstStyle/>
          <a:p>
            <a:pPr algn="ctr">
              <a:defRPr/>
            </a:pPr>
            <a:r>
              <a:rPr lang="en-US" sz="1800" dirty="0">
                <a:latin typeface="Calibri"/>
                <a:ea typeface="+mn-ea"/>
                <a:cs typeface="+mn-cs"/>
              </a:rPr>
              <a:t>Two Large Neutrino experiments on schedule for FY15: MINERvA &amp; LAriaT</a:t>
            </a:r>
          </a:p>
        </p:txBody>
      </p:sp>
      <p:pic>
        <p:nvPicPr>
          <p:cNvPr id="12" name="Content Placeholder 6"/>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a:xfrm>
            <a:off x="4724400" y="3200400"/>
            <a:ext cx="3657600" cy="2201174"/>
          </a:xfrm>
          <a:prstGeom prst="rect">
            <a:avLst/>
          </a:prstGeom>
        </p:spPr>
      </p:pic>
      <p:sp>
        <p:nvSpPr>
          <p:cNvPr id="13" name="Content Placeholder 2"/>
          <p:cNvSpPr txBox="1">
            <a:spLocks/>
          </p:cNvSpPr>
          <p:nvPr/>
        </p:nvSpPr>
        <p:spPr>
          <a:xfrm>
            <a:off x="5513837" y="5401574"/>
            <a:ext cx="2036007" cy="3883714"/>
          </a:xfrm>
          <a:prstGeom prst="rect">
            <a:avLst/>
          </a:prstGeom>
          <a:solidFill>
            <a:schemeClr val="bg1"/>
          </a:solidFill>
        </p:spPr>
        <p:txBody>
          <a:bodyPr/>
          <a:lstStyle>
            <a:lvl1pPr marL="342900" indent="-342900" algn="l" rtl="0" eaLnBrk="0" fontAlgn="base" hangingPunct="0">
              <a:spcBef>
                <a:spcPct val="20000"/>
              </a:spcBef>
              <a:spcAft>
                <a:spcPct val="0"/>
              </a:spcAft>
              <a:buClr>
                <a:srgbClr val="0033CC"/>
              </a:buClr>
              <a:buSzPct val="80000"/>
              <a:buChar char="•"/>
              <a:defRPr sz="2400">
                <a:solidFill>
                  <a:srgbClr val="111111"/>
                </a:solidFill>
                <a:latin typeface="+mn-lt"/>
                <a:ea typeface="+mn-ea"/>
                <a:cs typeface="+mn-cs"/>
              </a:defRPr>
            </a:lvl1pPr>
            <a:lvl2pPr marL="742950" indent="-285750" algn="l" rtl="0" eaLnBrk="0" fontAlgn="base" hangingPunct="0">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3000" indent="-228600" algn="l" rtl="0" eaLnBrk="0" fontAlgn="base" hangingPunct="0">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9pPr>
          </a:lstStyle>
          <a:p>
            <a:r>
              <a:rPr lang="en-US" sz="1400" dirty="0" smtClean="0">
                <a:latin typeface="Calibri" charset="0"/>
              </a:rPr>
              <a:t>18 Experiments</a:t>
            </a:r>
          </a:p>
          <a:p>
            <a:r>
              <a:rPr lang="en-US" sz="1400" dirty="0" smtClean="0">
                <a:latin typeface="Calibri" charset="0"/>
              </a:rPr>
              <a:t>321 Users</a:t>
            </a:r>
          </a:p>
          <a:p>
            <a:r>
              <a:rPr lang="en-US" sz="1400" dirty="0" smtClean="0">
                <a:latin typeface="Calibri" charset="0"/>
              </a:rPr>
              <a:t>84 Institutions</a:t>
            </a:r>
          </a:p>
          <a:p>
            <a:r>
              <a:rPr lang="en-US" sz="1400" dirty="0" smtClean="0">
                <a:latin typeface="Calibri" charset="0"/>
              </a:rPr>
              <a:t>20 Countries</a:t>
            </a:r>
          </a:p>
          <a:p>
            <a:r>
              <a:rPr lang="en-US" sz="1400" dirty="0" smtClean="0">
                <a:latin typeface="Calibri" charset="0"/>
              </a:rPr>
              <a:t>9 New TSW’s</a:t>
            </a:r>
            <a:endParaRPr lang="en-US" sz="1400" dirty="0">
              <a:latin typeface="Calibri" charset="0"/>
            </a:endParaRPr>
          </a:p>
        </p:txBody>
      </p:sp>
      <p:sp>
        <p:nvSpPr>
          <p:cNvPr id="14"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spTree>
    <p:extLst>
      <p:ext uri="{BB962C8B-B14F-4D97-AF65-F5344CB8AC3E}">
        <p14:creationId xmlns="" xmlns:p14="http://schemas.microsoft.com/office/powerpoint/2010/main" val="421350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686" y="88556"/>
            <a:ext cx="7620000" cy="603422"/>
          </a:xfrm>
        </p:spPr>
        <p:txBody>
          <a:bodyPr/>
          <a:lstStyle/>
          <a:p>
            <a:r>
              <a:rPr lang="en-US" sz="3200" dirty="0" smtClean="0">
                <a:solidFill>
                  <a:srgbClr val="3366FF"/>
                </a:solidFill>
              </a:rPr>
              <a:t>New FTBF ‘Steering Committee</a:t>
            </a:r>
            <a:endParaRPr lang="en-US" sz="2000" dirty="0">
              <a:solidFill>
                <a:srgbClr val="3366FF"/>
              </a:solidFill>
            </a:endParaRPr>
          </a:p>
        </p:txBody>
      </p:sp>
      <p:sp>
        <p:nvSpPr>
          <p:cNvPr id="7" name="Slide Number Placeholder 6"/>
          <p:cNvSpPr txBox="1">
            <a:spLocks/>
          </p:cNvSpPr>
          <p:nvPr/>
        </p:nvSpPr>
        <p:spPr bwMode="auto">
          <a:xfrm>
            <a:off x="381000" y="63794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11111"/>
              </a:solidFill>
              <a:effectLst/>
              <a:uLnTx/>
              <a:uFillTx/>
              <a:latin typeface="Arial" charset="0"/>
              <a:ea typeface="+mn-ea"/>
              <a:cs typeface="+mn-cs"/>
            </a:endParaRPr>
          </a:p>
        </p:txBody>
      </p:sp>
      <p:pic>
        <p:nvPicPr>
          <p:cNvPr id="25602" name="Picture 2" descr="http://www.fnal.gov/pub/today/archive/archive_2014/images/ftbf-committee-14-0078-07D.jpg"/>
          <p:cNvPicPr>
            <a:picLocks noChangeAspect="1" noChangeArrowheads="1"/>
          </p:cNvPicPr>
          <p:nvPr/>
        </p:nvPicPr>
        <p:blipFill>
          <a:blip r:embed="rId2"/>
          <a:srcRect/>
          <a:stretch>
            <a:fillRect/>
          </a:stretch>
        </p:blipFill>
        <p:spPr bwMode="auto">
          <a:xfrm>
            <a:off x="3509319" y="3063948"/>
            <a:ext cx="3912172" cy="2934129"/>
          </a:xfrm>
          <a:prstGeom prst="rect">
            <a:avLst/>
          </a:prstGeom>
          <a:noFill/>
        </p:spPr>
      </p:pic>
      <p:sp>
        <p:nvSpPr>
          <p:cNvPr id="5" name="TextBox 4"/>
          <p:cNvSpPr txBox="1"/>
          <p:nvPr/>
        </p:nvSpPr>
        <p:spPr>
          <a:xfrm>
            <a:off x="391047" y="1052186"/>
            <a:ext cx="8118639" cy="1631216"/>
          </a:xfrm>
          <a:prstGeom prst="rect">
            <a:avLst/>
          </a:prstGeom>
          <a:noFill/>
        </p:spPr>
        <p:txBody>
          <a:bodyPr wrap="square" rtlCol="0">
            <a:spAutoFit/>
          </a:bodyPr>
          <a:lstStyle/>
          <a:p>
            <a:pPr>
              <a:buFont typeface="Arial" pitchFamily="34" charset="0"/>
              <a:buChar char="•"/>
            </a:pPr>
            <a:r>
              <a:rPr lang="en-US" sz="2000" dirty="0" smtClean="0"/>
              <a:t> Advises Program Planning if there are any difficulties </a:t>
            </a:r>
            <a:r>
              <a:rPr lang="en-US" sz="2000" smtClean="0"/>
              <a:t>with resources</a:t>
            </a:r>
            <a:endParaRPr lang="en-US" sz="2000" dirty="0" smtClean="0"/>
          </a:p>
          <a:p>
            <a:pPr>
              <a:buFont typeface="Arial" pitchFamily="34" charset="0"/>
              <a:buChar char="•"/>
            </a:pPr>
            <a:r>
              <a:rPr lang="en-US" sz="2000" dirty="0" smtClean="0"/>
              <a:t> Devises guidelines for FTBF use</a:t>
            </a:r>
          </a:p>
          <a:p>
            <a:pPr>
              <a:buFont typeface="Arial" pitchFamily="34" charset="0"/>
              <a:buChar char="•"/>
            </a:pPr>
            <a:r>
              <a:rPr lang="en-US" sz="2000" dirty="0" smtClean="0"/>
              <a:t> Suggests facility improvement</a:t>
            </a:r>
          </a:p>
          <a:p>
            <a:pPr>
              <a:buFont typeface="Arial" pitchFamily="34" charset="0"/>
              <a:buChar char="•"/>
            </a:pPr>
            <a:r>
              <a:rPr lang="en-US" sz="2000" dirty="0" smtClean="0"/>
              <a:t> </a:t>
            </a:r>
            <a:r>
              <a:rPr lang="en-US" sz="2000" dirty="0" err="1" smtClean="0"/>
              <a:t>Fermilab</a:t>
            </a:r>
            <a:r>
              <a:rPr lang="en-US" sz="2000" dirty="0" smtClean="0"/>
              <a:t>, Argonne, CERN, Cornell University, Iowa State University and SLAC.</a:t>
            </a:r>
            <a:endParaRPr lang="en-US" sz="2000" dirty="0"/>
          </a:p>
        </p:txBody>
      </p:sp>
    </p:spTree>
    <p:extLst>
      <p:ext uri="{BB962C8B-B14F-4D97-AF65-F5344CB8AC3E}">
        <p14:creationId xmlns="" xmlns:p14="http://schemas.microsoft.com/office/powerpoint/2010/main" val="3145727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2018</TotalTime>
  <Words>2086</Words>
  <Application>Microsoft Office PowerPoint</Application>
  <PresentationFormat>On-screen Show (4:3)</PresentationFormat>
  <Paragraphs>398</Paragraphs>
  <Slides>31</Slides>
  <Notes>3</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FNAL_TemplateMac_060514</vt:lpstr>
      <vt:lpstr>Fermilab: Footer Only</vt:lpstr>
      <vt:lpstr>Overview of Fermilab Detector  Research and Development </vt:lpstr>
      <vt:lpstr>Priorities in the Frontiers of Detector R&amp;D</vt:lpstr>
      <vt:lpstr>Examples of cross–cutting in Detector Research</vt:lpstr>
      <vt:lpstr>Fermilab Detector R&amp;D Organization</vt:lpstr>
      <vt:lpstr>Slide 5</vt:lpstr>
      <vt:lpstr>Fermilab Assets for Detector Research</vt:lpstr>
      <vt:lpstr>Slide 7</vt:lpstr>
      <vt:lpstr>Test Beam Users (FY2014) </vt:lpstr>
      <vt:lpstr>New FTBF ‘Steering Committee</vt:lpstr>
      <vt:lpstr>EDIT Instrumentation School 2012</vt:lpstr>
      <vt:lpstr>CMS Upgrade R&amp;D </vt:lpstr>
      <vt:lpstr>FNAL Provides Comprehensive Approach to Silicon Tracking,  Triggering and DAQ R&amp;D for Phase II upgrade of CMS</vt:lpstr>
      <vt:lpstr>Transformative Capability of 3D Techniques in Integrated Circuits</vt:lpstr>
      <vt:lpstr>A CMS-centric day at FTBF</vt:lpstr>
      <vt:lpstr>12-channel Array Optical Transmitter Module (ATx)</vt:lpstr>
      <vt:lpstr>Slide 16</vt:lpstr>
      <vt:lpstr>Liquid Argon Detectors for Neutrino and Dark Matter Experiments  </vt:lpstr>
      <vt:lpstr>Integrated Approach to Liquid Argon R&amp;D</vt:lpstr>
      <vt:lpstr>Recent  Liquid Argon R &amp; D at Fermilab</vt:lpstr>
      <vt:lpstr>‘Liquid Argon in a Testbeam’=LArIAT</vt:lpstr>
      <vt:lpstr>Slide 21</vt:lpstr>
      <vt:lpstr>Astrophysics Detectors for  Dark Matter/Dark Energy   </vt:lpstr>
      <vt:lpstr>Alternative Techniques We Have Explored in  Dark Matter Detector R&amp;D at Fermilab</vt:lpstr>
      <vt:lpstr>Expertise we gained from low noise readout and systems integration of DECAM sensors has transitioned to detector R&amp;D for DAMIC and is preparing us for DESI</vt:lpstr>
      <vt:lpstr>MKIDs :  Have established a new cosmic frontier detector research effort at Fermilab</vt:lpstr>
      <vt:lpstr>Slide 26</vt:lpstr>
      <vt:lpstr>Evolution in R&amp;D Projects:</vt:lpstr>
      <vt:lpstr>Slide 28</vt:lpstr>
      <vt:lpstr>Slide 29</vt:lpstr>
      <vt:lpstr> </vt:lpstr>
      <vt:lpstr>Slide 31</vt:lpstr>
    </vt:vector>
  </TitlesOfParts>
  <Company>Sandbox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Erik</cp:lastModifiedBy>
  <cp:revision>160</cp:revision>
  <cp:lastPrinted>2014-01-20T19:40:21Z</cp:lastPrinted>
  <dcterms:created xsi:type="dcterms:W3CDTF">2014-01-03T20:18:13Z</dcterms:created>
  <dcterms:modified xsi:type="dcterms:W3CDTF">2015-02-10T02:30:46Z</dcterms:modified>
</cp:coreProperties>
</file>