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82" r:id="rId6"/>
  </p:sldMasterIdLst>
  <p:notesMasterIdLst>
    <p:notesMasterId r:id="rId34"/>
  </p:notesMasterIdLst>
  <p:handoutMasterIdLst>
    <p:handoutMasterId r:id="rId35"/>
  </p:handoutMasterIdLst>
  <p:sldIdLst>
    <p:sldId id="265" r:id="rId7"/>
    <p:sldId id="442" r:id="rId8"/>
    <p:sldId id="471" r:id="rId9"/>
    <p:sldId id="444" r:id="rId10"/>
    <p:sldId id="445" r:id="rId11"/>
    <p:sldId id="446" r:id="rId12"/>
    <p:sldId id="447" r:id="rId13"/>
    <p:sldId id="448" r:id="rId14"/>
    <p:sldId id="449" r:id="rId15"/>
    <p:sldId id="472" r:id="rId16"/>
    <p:sldId id="455" r:id="rId17"/>
    <p:sldId id="473" r:id="rId18"/>
    <p:sldId id="474" r:id="rId19"/>
    <p:sldId id="450" r:id="rId20"/>
    <p:sldId id="451" r:id="rId21"/>
    <p:sldId id="452" r:id="rId22"/>
    <p:sldId id="454" r:id="rId23"/>
    <p:sldId id="467" r:id="rId24"/>
    <p:sldId id="468" r:id="rId25"/>
    <p:sldId id="459" r:id="rId26"/>
    <p:sldId id="475" r:id="rId27"/>
    <p:sldId id="461" r:id="rId28"/>
    <p:sldId id="464" r:id="rId29"/>
    <p:sldId id="465" r:id="rId30"/>
    <p:sldId id="466" r:id="rId31"/>
    <p:sldId id="469" r:id="rId32"/>
    <p:sldId id="470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BD1F24"/>
    <a:srgbClr val="0F2D62"/>
    <a:srgbClr val="505050"/>
    <a:srgbClr val="808080"/>
    <a:srgbClr val="DA592A"/>
    <a:srgbClr val="154D81"/>
    <a:srgbClr val="DF6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586" autoAdjust="0"/>
  </p:normalViewPr>
  <p:slideViewPr>
    <p:cSldViewPr snapToGrid="0" snapToObjects="1">
      <p:cViewPr>
        <p:scale>
          <a:sx n="75" d="100"/>
          <a:sy n="75" d="100"/>
        </p:scale>
        <p:origin x="-1760" y="-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2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C62437-D483-9947-82A3-9ED3AFE816D4}" type="doc">
      <dgm:prSet loTypeId="urn:microsoft.com/office/officeart/2005/8/layout/hProcess7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393EA37-777F-BF49-B327-2C9BB5929504}">
      <dgm:prSet phldrT="[Text]"/>
      <dgm:spPr/>
      <dgm:t>
        <a:bodyPr/>
        <a:lstStyle/>
        <a:p>
          <a:r>
            <a:rPr lang="en-US" smtClean="0"/>
            <a:t>Catalogs</a:t>
          </a:r>
          <a:endParaRPr lang="en-US" dirty="0"/>
        </a:p>
      </dgm:t>
    </dgm:pt>
    <dgm:pt modelId="{D717DF06-DD8F-0E48-9C35-ABCBA5565E12}" type="parTrans" cxnId="{36600AAA-05CE-1D42-BCAD-014DDF6A99D9}">
      <dgm:prSet/>
      <dgm:spPr/>
      <dgm:t>
        <a:bodyPr/>
        <a:lstStyle/>
        <a:p>
          <a:endParaRPr lang="en-US"/>
        </a:p>
      </dgm:t>
    </dgm:pt>
    <dgm:pt modelId="{73EDBE34-B595-8345-A79B-C40B7094DCA3}" type="sibTrans" cxnId="{36600AAA-05CE-1D42-BCAD-014DDF6A99D9}">
      <dgm:prSet/>
      <dgm:spPr/>
      <dgm:t>
        <a:bodyPr/>
        <a:lstStyle/>
        <a:p>
          <a:endParaRPr lang="en-US"/>
        </a:p>
      </dgm:t>
    </dgm:pt>
    <dgm:pt modelId="{66A2C8B5-C797-F64F-AF50-F655C56EB103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</a:rPr>
            <a:t>DESDM catalogs and masks</a:t>
          </a:r>
        </a:p>
        <a:p>
          <a:r>
            <a:rPr lang="en-US" dirty="0" smtClean="0"/>
            <a:t>Photo-z</a:t>
          </a:r>
        </a:p>
        <a:p>
          <a:r>
            <a:rPr lang="en-US" dirty="0" smtClean="0"/>
            <a:t>Shear</a:t>
          </a:r>
        </a:p>
        <a:p>
          <a:r>
            <a:rPr lang="en-US" dirty="0" smtClean="0"/>
            <a:t>Clusters</a:t>
          </a:r>
        </a:p>
        <a:p>
          <a:r>
            <a:rPr lang="en-US" dirty="0" smtClean="0"/>
            <a:t>Supernovae</a:t>
          </a:r>
        </a:p>
      </dgm:t>
    </dgm:pt>
    <dgm:pt modelId="{EBA4E007-24BD-C646-B2CF-D8F5C68B74BF}" type="parTrans" cxnId="{D44FC3F1-C3D7-6843-B651-F6956CA3DEED}">
      <dgm:prSet/>
      <dgm:spPr/>
      <dgm:t>
        <a:bodyPr/>
        <a:lstStyle/>
        <a:p>
          <a:endParaRPr lang="en-US"/>
        </a:p>
      </dgm:t>
    </dgm:pt>
    <dgm:pt modelId="{B180D851-2035-6E44-94B0-37162D497E07}" type="sibTrans" cxnId="{D44FC3F1-C3D7-6843-B651-F6956CA3DEED}">
      <dgm:prSet/>
      <dgm:spPr/>
      <dgm:t>
        <a:bodyPr/>
        <a:lstStyle/>
        <a:p>
          <a:endParaRPr lang="en-US"/>
        </a:p>
      </dgm:t>
    </dgm:pt>
    <dgm:pt modelId="{C4EC53EF-4F5B-6E40-A816-A025B3CD8D20}">
      <dgm:prSet phldrT="[Text]"/>
      <dgm:spPr/>
      <dgm:t>
        <a:bodyPr/>
        <a:lstStyle/>
        <a:p>
          <a:r>
            <a:rPr lang="en-US" smtClean="0"/>
            <a:t>Measurements</a:t>
          </a:r>
          <a:endParaRPr lang="en-US" dirty="0"/>
        </a:p>
      </dgm:t>
    </dgm:pt>
    <dgm:pt modelId="{E14A257D-AC6A-A74C-9FFD-B278C7CA552C}" type="parTrans" cxnId="{6C45350D-2E49-584B-89E0-6A9FE73B6050}">
      <dgm:prSet/>
      <dgm:spPr/>
      <dgm:t>
        <a:bodyPr/>
        <a:lstStyle/>
        <a:p>
          <a:endParaRPr lang="en-US"/>
        </a:p>
      </dgm:t>
    </dgm:pt>
    <dgm:pt modelId="{E9A8F076-45ED-3640-AFDF-E0122B6FDE11}" type="sibTrans" cxnId="{6C45350D-2E49-584B-89E0-6A9FE73B6050}">
      <dgm:prSet/>
      <dgm:spPr/>
      <dgm:t>
        <a:bodyPr/>
        <a:lstStyle/>
        <a:p>
          <a:endParaRPr lang="en-US"/>
        </a:p>
      </dgm:t>
    </dgm:pt>
    <dgm:pt modelId="{B19AA47D-3014-E540-BD0F-35FC6CC884EB}">
      <dgm:prSet phldrT="[Text]"/>
      <dgm:spPr/>
      <dgm:t>
        <a:bodyPr/>
        <a:lstStyle/>
        <a:p>
          <a:r>
            <a:rPr lang="en-US" dirty="0" smtClean="0"/>
            <a:t>Galaxy-galaxy correlations</a:t>
          </a:r>
        </a:p>
        <a:p>
          <a:r>
            <a:rPr lang="en-US" dirty="0" smtClean="0"/>
            <a:t>Galaxy-shear</a:t>
          </a:r>
        </a:p>
        <a:p>
          <a:r>
            <a:rPr lang="en-US" dirty="0" smtClean="0"/>
            <a:t>Shear-shear</a:t>
          </a:r>
        </a:p>
        <a:p>
          <a:r>
            <a:rPr lang="en-US" dirty="0" smtClean="0"/>
            <a:t>Optical cluster counts</a:t>
          </a:r>
        </a:p>
        <a:p>
          <a:r>
            <a:rPr lang="en-US" dirty="0" smtClean="0"/>
            <a:t>Cluster-shear</a:t>
          </a:r>
        </a:p>
        <a:p>
          <a:r>
            <a:rPr lang="en-US" dirty="0" smtClean="0"/>
            <a:t>X-ray, SZ </a:t>
          </a:r>
          <a:r>
            <a:rPr lang="en-US" dirty="0" err="1" smtClean="0"/>
            <a:t>vs</a:t>
          </a:r>
          <a:r>
            <a:rPr lang="en-US" dirty="0" smtClean="0"/>
            <a:t> optical, shear</a:t>
          </a:r>
        </a:p>
        <a:p>
          <a:r>
            <a:rPr lang="en-US" dirty="0" smtClean="0"/>
            <a:t>SN Hubble diagram</a:t>
          </a:r>
        </a:p>
      </dgm:t>
    </dgm:pt>
    <dgm:pt modelId="{A4B2638B-2206-A44A-BB31-BED31BD9F0D8}" type="parTrans" cxnId="{298FDE4E-4AF4-0A43-B074-5590BDCA0773}">
      <dgm:prSet/>
      <dgm:spPr/>
      <dgm:t>
        <a:bodyPr/>
        <a:lstStyle/>
        <a:p>
          <a:endParaRPr lang="en-US"/>
        </a:p>
      </dgm:t>
    </dgm:pt>
    <dgm:pt modelId="{1F2BC0C3-0FB3-3140-AEE8-E87BCF7D430C}" type="sibTrans" cxnId="{298FDE4E-4AF4-0A43-B074-5590BDCA0773}">
      <dgm:prSet/>
      <dgm:spPr/>
      <dgm:t>
        <a:bodyPr/>
        <a:lstStyle/>
        <a:p>
          <a:endParaRPr lang="en-US"/>
        </a:p>
      </dgm:t>
    </dgm:pt>
    <dgm:pt modelId="{52AC7A6A-DBE2-A94B-84C6-E3FBC1F73BAB}">
      <dgm:prSet phldrT="[Text]"/>
      <dgm:spPr/>
      <dgm:t>
        <a:bodyPr/>
        <a:lstStyle/>
        <a:p>
          <a:r>
            <a:rPr lang="en-US" smtClean="0"/>
            <a:t>Cosmological Constraints</a:t>
          </a:r>
          <a:endParaRPr lang="en-US" dirty="0"/>
        </a:p>
      </dgm:t>
    </dgm:pt>
    <dgm:pt modelId="{B1B47457-3A4B-014B-A787-9FDD6789F056}" type="parTrans" cxnId="{21B25109-5F10-914B-99E3-0186BCCAF1E4}">
      <dgm:prSet/>
      <dgm:spPr/>
      <dgm:t>
        <a:bodyPr/>
        <a:lstStyle/>
        <a:p>
          <a:endParaRPr lang="en-US"/>
        </a:p>
      </dgm:t>
    </dgm:pt>
    <dgm:pt modelId="{BFFCBCE5-1C40-E24E-9039-2DD513EA9956}" type="sibTrans" cxnId="{21B25109-5F10-914B-99E3-0186BCCAF1E4}">
      <dgm:prSet/>
      <dgm:spPr/>
      <dgm:t>
        <a:bodyPr/>
        <a:lstStyle/>
        <a:p>
          <a:endParaRPr lang="en-US"/>
        </a:p>
      </dgm:t>
    </dgm:pt>
    <dgm:pt modelId="{20362A0F-2D5D-DB41-ACDE-32ED35E06593}">
      <dgm:prSet phldrT="[Text]"/>
      <dgm:spPr/>
      <dgm:t>
        <a:bodyPr/>
        <a:lstStyle/>
        <a:p>
          <a:r>
            <a:rPr lang="en-US" dirty="0" smtClean="0"/>
            <a:t>Hubble diagram</a:t>
          </a:r>
        </a:p>
        <a:p>
          <a:r>
            <a:rPr lang="en-US" dirty="0" smtClean="0"/>
            <a:t>Shear 2-pt</a:t>
          </a:r>
        </a:p>
        <a:p>
          <a:r>
            <a:rPr lang="en-US" dirty="0" smtClean="0"/>
            <a:t>Cluster abundance + mass calibration</a:t>
          </a:r>
        </a:p>
        <a:p>
          <a:r>
            <a:rPr lang="en-US" dirty="0" smtClean="0"/>
            <a:t>Galaxy-shear + g-g</a:t>
          </a:r>
        </a:p>
        <a:p>
          <a:r>
            <a:rPr lang="en-US" dirty="0" smtClean="0"/>
            <a:t>Combined 2-point</a:t>
          </a:r>
        </a:p>
        <a:p>
          <a:r>
            <a:rPr lang="en-US" dirty="0" smtClean="0"/>
            <a:t>HOD model with clustering, lensing constraints</a:t>
          </a:r>
        </a:p>
        <a:p>
          <a:r>
            <a:rPr lang="en-US" dirty="0" smtClean="0"/>
            <a:t>BAO</a:t>
          </a:r>
        </a:p>
        <a:p>
          <a:r>
            <a:rPr lang="en-US" dirty="0" err="1" smtClean="0"/>
            <a:t>f</a:t>
          </a:r>
          <a:r>
            <a:rPr lang="en-US" baseline="-25000" dirty="0" err="1" smtClean="0"/>
            <a:t>NL</a:t>
          </a:r>
          <a:r>
            <a:rPr lang="en-US" baseline="0" dirty="0" smtClean="0"/>
            <a:t>, 3-point, voids, …</a:t>
          </a:r>
          <a:endParaRPr lang="en-US" dirty="0" smtClean="0"/>
        </a:p>
        <a:p>
          <a:r>
            <a:rPr lang="en-US" b="1" dirty="0" smtClean="0">
              <a:solidFill>
                <a:schemeClr val="tx1"/>
              </a:solidFill>
            </a:rPr>
            <a:t>All probes combined DE and neutrinos</a:t>
          </a:r>
        </a:p>
        <a:p>
          <a:endParaRPr lang="en-US" b="1" dirty="0" smtClean="0"/>
        </a:p>
      </dgm:t>
    </dgm:pt>
    <dgm:pt modelId="{8526D7F0-3EBC-0345-BBB9-0086EDC02813}" type="parTrans" cxnId="{EBF576AB-FF8B-ED41-8E9C-34D14D7B23D2}">
      <dgm:prSet/>
      <dgm:spPr/>
      <dgm:t>
        <a:bodyPr/>
        <a:lstStyle/>
        <a:p>
          <a:endParaRPr lang="en-US"/>
        </a:p>
      </dgm:t>
    </dgm:pt>
    <dgm:pt modelId="{81684CDC-99F0-FD4A-9E46-637D1F24293D}" type="sibTrans" cxnId="{EBF576AB-FF8B-ED41-8E9C-34D14D7B23D2}">
      <dgm:prSet/>
      <dgm:spPr/>
      <dgm:t>
        <a:bodyPr/>
        <a:lstStyle/>
        <a:p>
          <a:endParaRPr lang="en-US"/>
        </a:p>
      </dgm:t>
    </dgm:pt>
    <dgm:pt modelId="{88B3B28C-1545-B34F-BE00-10A3C1791F9D}" type="pres">
      <dgm:prSet presAssocID="{B1C62437-D483-9947-82A3-9ED3AFE816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184602-EDA6-6E46-98F6-FEEC5EB1CD38}" type="pres">
      <dgm:prSet presAssocID="{3393EA37-777F-BF49-B327-2C9BB592950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756AD-0A68-D94D-890A-97FF40445D93}" type="pres">
      <dgm:prSet presAssocID="{3393EA37-777F-BF49-B327-2C9BB5929504}" presName="bgRect" presStyleLbl="node1" presStyleIdx="0" presStyleCnt="3" custScaleY="66023"/>
      <dgm:spPr/>
      <dgm:t>
        <a:bodyPr/>
        <a:lstStyle/>
        <a:p>
          <a:endParaRPr lang="en-US"/>
        </a:p>
      </dgm:t>
    </dgm:pt>
    <dgm:pt modelId="{B311C3CF-BEBF-B240-A4E1-DA2AF3DA77AE}" type="pres">
      <dgm:prSet presAssocID="{3393EA37-777F-BF49-B327-2C9BB5929504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08C13-9046-3948-8D55-E6F52F5E12CF}" type="pres">
      <dgm:prSet presAssocID="{3393EA37-777F-BF49-B327-2C9BB592950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2D2E8-1996-2441-B860-1161BF3F7BDD}" type="pres">
      <dgm:prSet presAssocID="{73EDBE34-B595-8345-A79B-C40B7094DCA3}" presName="hSp" presStyleCnt="0"/>
      <dgm:spPr/>
      <dgm:t>
        <a:bodyPr/>
        <a:lstStyle/>
        <a:p>
          <a:endParaRPr lang="en-US"/>
        </a:p>
      </dgm:t>
    </dgm:pt>
    <dgm:pt modelId="{091E45DF-BC51-144E-AF3F-8D95166F8BA7}" type="pres">
      <dgm:prSet presAssocID="{73EDBE34-B595-8345-A79B-C40B7094DCA3}" presName="vProcSp" presStyleCnt="0"/>
      <dgm:spPr/>
      <dgm:t>
        <a:bodyPr/>
        <a:lstStyle/>
        <a:p>
          <a:endParaRPr lang="en-US"/>
        </a:p>
      </dgm:t>
    </dgm:pt>
    <dgm:pt modelId="{517A2D38-485B-7348-9F55-FCC7B8F4A631}" type="pres">
      <dgm:prSet presAssocID="{73EDBE34-B595-8345-A79B-C40B7094DCA3}" presName="vSp1" presStyleCnt="0"/>
      <dgm:spPr/>
      <dgm:t>
        <a:bodyPr/>
        <a:lstStyle/>
        <a:p>
          <a:endParaRPr lang="en-US"/>
        </a:p>
      </dgm:t>
    </dgm:pt>
    <dgm:pt modelId="{49EFB3A7-4F5D-254F-89FA-9262F4C5EEE6}" type="pres">
      <dgm:prSet presAssocID="{73EDBE34-B595-8345-A79B-C40B7094DCA3}" presName="simulatedConn" presStyleLbl="solidFgAcc1" presStyleIdx="0" presStyleCnt="2" custLinFactY="-100000" custLinFactNeighborX="-2695" custLinFactNeighborY="-195137"/>
      <dgm:spPr/>
      <dgm:t>
        <a:bodyPr/>
        <a:lstStyle/>
        <a:p>
          <a:endParaRPr lang="en-US"/>
        </a:p>
      </dgm:t>
    </dgm:pt>
    <dgm:pt modelId="{D2A337F9-C79D-FC45-B812-CED78D1DEE44}" type="pres">
      <dgm:prSet presAssocID="{73EDBE34-B595-8345-A79B-C40B7094DCA3}" presName="vSp2" presStyleCnt="0"/>
      <dgm:spPr/>
      <dgm:t>
        <a:bodyPr/>
        <a:lstStyle/>
        <a:p>
          <a:endParaRPr lang="en-US"/>
        </a:p>
      </dgm:t>
    </dgm:pt>
    <dgm:pt modelId="{DD4399C7-3750-AF4A-B910-55F55379101C}" type="pres">
      <dgm:prSet presAssocID="{73EDBE34-B595-8345-A79B-C40B7094DCA3}" presName="sibTrans" presStyleCnt="0"/>
      <dgm:spPr/>
      <dgm:t>
        <a:bodyPr/>
        <a:lstStyle/>
        <a:p>
          <a:endParaRPr lang="en-US"/>
        </a:p>
      </dgm:t>
    </dgm:pt>
    <dgm:pt modelId="{67EA9EB0-162B-314F-BDD9-B65FE29E3733}" type="pres">
      <dgm:prSet presAssocID="{C4EC53EF-4F5B-6E40-A816-A025B3CD8D20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F17AA-100A-3947-8510-1A69541BD349}" type="pres">
      <dgm:prSet presAssocID="{C4EC53EF-4F5B-6E40-A816-A025B3CD8D20}" presName="bgRect" presStyleLbl="node1" presStyleIdx="1" presStyleCnt="3" custScaleY="103693"/>
      <dgm:spPr/>
      <dgm:t>
        <a:bodyPr/>
        <a:lstStyle/>
        <a:p>
          <a:endParaRPr lang="en-US"/>
        </a:p>
      </dgm:t>
    </dgm:pt>
    <dgm:pt modelId="{47AA24EC-033D-1547-A61C-29B566F913EA}" type="pres">
      <dgm:prSet presAssocID="{C4EC53EF-4F5B-6E40-A816-A025B3CD8D20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FDCDA3-24B6-0542-930C-866A8572D5C3}" type="pres">
      <dgm:prSet presAssocID="{C4EC53EF-4F5B-6E40-A816-A025B3CD8D20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8468C-7AAA-E643-B167-8D51CD14A996}" type="pres">
      <dgm:prSet presAssocID="{E9A8F076-45ED-3640-AFDF-E0122B6FDE11}" presName="hSp" presStyleCnt="0"/>
      <dgm:spPr/>
      <dgm:t>
        <a:bodyPr/>
        <a:lstStyle/>
        <a:p>
          <a:endParaRPr lang="en-US"/>
        </a:p>
      </dgm:t>
    </dgm:pt>
    <dgm:pt modelId="{AF410A01-D9AA-6847-9109-191D2115B6A3}" type="pres">
      <dgm:prSet presAssocID="{E9A8F076-45ED-3640-AFDF-E0122B6FDE11}" presName="vProcSp" presStyleCnt="0"/>
      <dgm:spPr/>
      <dgm:t>
        <a:bodyPr/>
        <a:lstStyle/>
        <a:p>
          <a:endParaRPr lang="en-US"/>
        </a:p>
      </dgm:t>
    </dgm:pt>
    <dgm:pt modelId="{F73E8989-8EBB-4141-B0D6-A52F7D69728E}" type="pres">
      <dgm:prSet presAssocID="{E9A8F076-45ED-3640-AFDF-E0122B6FDE11}" presName="vSp1" presStyleCnt="0"/>
      <dgm:spPr/>
      <dgm:t>
        <a:bodyPr/>
        <a:lstStyle/>
        <a:p>
          <a:endParaRPr lang="en-US"/>
        </a:p>
      </dgm:t>
    </dgm:pt>
    <dgm:pt modelId="{433357C7-4960-6F49-92CE-9C43F873875E}" type="pres">
      <dgm:prSet presAssocID="{E9A8F076-45ED-3640-AFDF-E0122B6FDE11}" presName="simulatedConn" presStyleLbl="solidFgAcc1" presStyleIdx="1" presStyleCnt="2" custLinFactY="19681" custLinFactNeighborX="-16303" custLinFactNeighborY="100000"/>
      <dgm:spPr/>
      <dgm:t>
        <a:bodyPr/>
        <a:lstStyle/>
        <a:p>
          <a:endParaRPr lang="en-US"/>
        </a:p>
      </dgm:t>
    </dgm:pt>
    <dgm:pt modelId="{6EA7718C-B2C9-B24A-AEF1-DC4C12F458F2}" type="pres">
      <dgm:prSet presAssocID="{E9A8F076-45ED-3640-AFDF-E0122B6FDE11}" presName="vSp2" presStyleCnt="0"/>
      <dgm:spPr/>
      <dgm:t>
        <a:bodyPr/>
        <a:lstStyle/>
        <a:p>
          <a:endParaRPr lang="en-US"/>
        </a:p>
      </dgm:t>
    </dgm:pt>
    <dgm:pt modelId="{BEC8E5F8-DC18-8048-87CC-590D7D13D6EC}" type="pres">
      <dgm:prSet presAssocID="{E9A8F076-45ED-3640-AFDF-E0122B6FDE11}" presName="sibTrans" presStyleCnt="0"/>
      <dgm:spPr/>
      <dgm:t>
        <a:bodyPr/>
        <a:lstStyle/>
        <a:p>
          <a:endParaRPr lang="en-US"/>
        </a:p>
      </dgm:t>
    </dgm:pt>
    <dgm:pt modelId="{F81C83F4-08A8-8F4A-B9DA-2C64CE8BDF86}" type="pres">
      <dgm:prSet presAssocID="{52AC7A6A-DBE2-A94B-84C6-E3FBC1F73BAB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2A7FF-2A55-4140-945E-17363E01E871}" type="pres">
      <dgm:prSet presAssocID="{52AC7A6A-DBE2-A94B-84C6-E3FBC1F73BAB}" presName="bgRect" presStyleLbl="node1" presStyleIdx="2" presStyleCnt="3" custScaleY="117043"/>
      <dgm:spPr/>
      <dgm:t>
        <a:bodyPr/>
        <a:lstStyle/>
        <a:p>
          <a:endParaRPr lang="en-US"/>
        </a:p>
      </dgm:t>
    </dgm:pt>
    <dgm:pt modelId="{63576668-67DB-784F-958D-1278BA91D6AE}" type="pres">
      <dgm:prSet presAssocID="{52AC7A6A-DBE2-A94B-84C6-E3FBC1F73BAB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54518-AD7C-4E42-B45A-0C1B32133F57}" type="pres">
      <dgm:prSet presAssocID="{52AC7A6A-DBE2-A94B-84C6-E3FBC1F73BA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7672D2-EBC0-FD48-951F-04DEE6CB1DCA}" type="presOf" srcId="{B1C62437-D483-9947-82A3-9ED3AFE816D4}" destId="{88B3B28C-1545-B34F-BE00-10A3C1791F9D}" srcOrd="0" destOrd="0" presId="urn:microsoft.com/office/officeart/2005/8/layout/hProcess7"/>
    <dgm:cxn modelId="{298FDE4E-4AF4-0A43-B074-5590BDCA0773}" srcId="{C4EC53EF-4F5B-6E40-A816-A025B3CD8D20}" destId="{B19AA47D-3014-E540-BD0F-35FC6CC884EB}" srcOrd="0" destOrd="0" parTransId="{A4B2638B-2206-A44A-BB31-BED31BD9F0D8}" sibTransId="{1F2BC0C3-0FB3-3140-AEE8-E87BCF7D430C}"/>
    <dgm:cxn modelId="{8E6C2332-DBDD-3A4D-BDCA-F12228DC2739}" type="presOf" srcId="{52AC7A6A-DBE2-A94B-84C6-E3FBC1F73BAB}" destId="{63576668-67DB-784F-958D-1278BA91D6AE}" srcOrd="1" destOrd="0" presId="urn:microsoft.com/office/officeart/2005/8/layout/hProcess7"/>
    <dgm:cxn modelId="{6C45350D-2E49-584B-89E0-6A9FE73B6050}" srcId="{B1C62437-D483-9947-82A3-9ED3AFE816D4}" destId="{C4EC53EF-4F5B-6E40-A816-A025B3CD8D20}" srcOrd="1" destOrd="0" parTransId="{E14A257D-AC6A-A74C-9FFD-B278C7CA552C}" sibTransId="{E9A8F076-45ED-3640-AFDF-E0122B6FDE11}"/>
    <dgm:cxn modelId="{612E2CAC-FA5A-3B4E-9DA6-EF107CD744D4}" type="presOf" srcId="{C4EC53EF-4F5B-6E40-A816-A025B3CD8D20}" destId="{46FF17AA-100A-3947-8510-1A69541BD349}" srcOrd="0" destOrd="0" presId="urn:microsoft.com/office/officeart/2005/8/layout/hProcess7"/>
    <dgm:cxn modelId="{36600AAA-05CE-1D42-BCAD-014DDF6A99D9}" srcId="{B1C62437-D483-9947-82A3-9ED3AFE816D4}" destId="{3393EA37-777F-BF49-B327-2C9BB5929504}" srcOrd="0" destOrd="0" parTransId="{D717DF06-DD8F-0E48-9C35-ABCBA5565E12}" sibTransId="{73EDBE34-B595-8345-A79B-C40B7094DCA3}"/>
    <dgm:cxn modelId="{50775E70-0DF6-2E4C-9C1A-B6163D3112BF}" type="presOf" srcId="{3393EA37-777F-BF49-B327-2C9BB5929504}" destId="{B311C3CF-BEBF-B240-A4E1-DA2AF3DA77AE}" srcOrd="1" destOrd="0" presId="urn:microsoft.com/office/officeart/2005/8/layout/hProcess7"/>
    <dgm:cxn modelId="{D44FC3F1-C3D7-6843-B651-F6956CA3DEED}" srcId="{3393EA37-777F-BF49-B327-2C9BB5929504}" destId="{66A2C8B5-C797-F64F-AF50-F655C56EB103}" srcOrd="0" destOrd="0" parTransId="{EBA4E007-24BD-C646-B2CF-D8F5C68B74BF}" sibTransId="{B180D851-2035-6E44-94B0-37162D497E07}"/>
    <dgm:cxn modelId="{5E675F23-92BC-3A4B-B6D3-A66C9D13713E}" type="presOf" srcId="{66A2C8B5-C797-F64F-AF50-F655C56EB103}" destId="{9E708C13-9046-3948-8D55-E6F52F5E12CF}" srcOrd="0" destOrd="0" presId="urn:microsoft.com/office/officeart/2005/8/layout/hProcess7"/>
    <dgm:cxn modelId="{40213272-0ED7-F34A-A60B-BCD21FB0AFF1}" type="presOf" srcId="{52AC7A6A-DBE2-A94B-84C6-E3FBC1F73BAB}" destId="{AD72A7FF-2A55-4140-945E-17363E01E871}" srcOrd="0" destOrd="0" presId="urn:microsoft.com/office/officeart/2005/8/layout/hProcess7"/>
    <dgm:cxn modelId="{EBF576AB-FF8B-ED41-8E9C-34D14D7B23D2}" srcId="{52AC7A6A-DBE2-A94B-84C6-E3FBC1F73BAB}" destId="{20362A0F-2D5D-DB41-ACDE-32ED35E06593}" srcOrd="0" destOrd="0" parTransId="{8526D7F0-3EBC-0345-BBB9-0086EDC02813}" sibTransId="{81684CDC-99F0-FD4A-9E46-637D1F24293D}"/>
    <dgm:cxn modelId="{58FC3586-037A-034B-AFF7-076F1315B950}" type="presOf" srcId="{B19AA47D-3014-E540-BD0F-35FC6CC884EB}" destId="{7CFDCDA3-24B6-0542-930C-866A8572D5C3}" srcOrd="0" destOrd="0" presId="urn:microsoft.com/office/officeart/2005/8/layout/hProcess7"/>
    <dgm:cxn modelId="{5530EC2D-118B-304E-8063-B40410A1130E}" type="presOf" srcId="{3393EA37-777F-BF49-B327-2C9BB5929504}" destId="{1C1756AD-0A68-D94D-890A-97FF40445D93}" srcOrd="0" destOrd="0" presId="urn:microsoft.com/office/officeart/2005/8/layout/hProcess7"/>
    <dgm:cxn modelId="{21B25109-5F10-914B-99E3-0186BCCAF1E4}" srcId="{B1C62437-D483-9947-82A3-9ED3AFE816D4}" destId="{52AC7A6A-DBE2-A94B-84C6-E3FBC1F73BAB}" srcOrd="2" destOrd="0" parTransId="{B1B47457-3A4B-014B-A787-9FDD6789F056}" sibTransId="{BFFCBCE5-1C40-E24E-9039-2DD513EA9956}"/>
    <dgm:cxn modelId="{267B8F34-C809-CC46-B8F1-C732F23869ED}" type="presOf" srcId="{C4EC53EF-4F5B-6E40-A816-A025B3CD8D20}" destId="{47AA24EC-033D-1547-A61C-29B566F913EA}" srcOrd="1" destOrd="0" presId="urn:microsoft.com/office/officeart/2005/8/layout/hProcess7"/>
    <dgm:cxn modelId="{AC98D3F1-B4EC-E642-979D-684B4EF47D95}" type="presOf" srcId="{20362A0F-2D5D-DB41-ACDE-32ED35E06593}" destId="{F5454518-AD7C-4E42-B45A-0C1B32133F57}" srcOrd="0" destOrd="0" presId="urn:microsoft.com/office/officeart/2005/8/layout/hProcess7"/>
    <dgm:cxn modelId="{1C01A2BE-7C46-2443-8605-D544DC078559}" type="presParOf" srcId="{88B3B28C-1545-B34F-BE00-10A3C1791F9D}" destId="{5A184602-EDA6-6E46-98F6-FEEC5EB1CD38}" srcOrd="0" destOrd="0" presId="urn:microsoft.com/office/officeart/2005/8/layout/hProcess7"/>
    <dgm:cxn modelId="{DF7CCCCE-3049-D34E-B3B6-4829D1E59E81}" type="presParOf" srcId="{5A184602-EDA6-6E46-98F6-FEEC5EB1CD38}" destId="{1C1756AD-0A68-D94D-890A-97FF40445D93}" srcOrd="0" destOrd="0" presId="urn:microsoft.com/office/officeart/2005/8/layout/hProcess7"/>
    <dgm:cxn modelId="{07C62561-DB72-9B40-91AB-0412F007064A}" type="presParOf" srcId="{5A184602-EDA6-6E46-98F6-FEEC5EB1CD38}" destId="{B311C3CF-BEBF-B240-A4E1-DA2AF3DA77AE}" srcOrd="1" destOrd="0" presId="urn:microsoft.com/office/officeart/2005/8/layout/hProcess7"/>
    <dgm:cxn modelId="{CB3C66B0-1FB5-894F-B961-71C05ABA4214}" type="presParOf" srcId="{5A184602-EDA6-6E46-98F6-FEEC5EB1CD38}" destId="{9E708C13-9046-3948-8D55-E6F52F5E12CF}" srcOrd="2" destOrd="0" presId="urn:microsoft.com/office/officeart/2005/8/layout/hProcess7"/>
    <dgm:cxn modelId="{9B8ED4E2-C5BE-1140-BAA3-DDCA92EE83E9}" type="presParOf" srcId="{88B3B28C-1545-B34F-BE00-10A3C1791F9D}" destId="{A972D2E8-1996-2441-B860-1161BF3F7BDD}" srcOrd="1" destOrd="0" presId="urn:microsoft.com/office/officeart/2005/8/layout/hProcess7"/>
    <dgm:cxn modelId="{A4836E3D-6C4C-424D-80D8-10C5389DAC27}" type="presParOf" srcId="{88B3B28C-1545-B34F-BE00-10A3C1791F9D}" destId="{091E45DF-BC51-144E-AF3F-8D95166F8BA7}" srcOrd="2" destOrd="0" presId="urn:microsoft.com/office/officeart/2005/8/layout/hProcess7"/>
    <dgm:cxn modelId="{A0EE3399-D150-F542-894D-B6A3099A9B26}" type="presParOf" srcId="{091E45DF-BC51-144E-AF3F-8D95166F8BA7}" destId="{517A2D38-485B-7348-9F55-FCC7B8F4A631}" srcOrd="0" destOrd="0" presId="urn:microsoft.com/office/officeart/2005/8/layout/hProcess7"/>
    <dgm:cxn modelId="{307ACAB9-7289-9A4A-958D-A86BAC17E2EC}" type="presParOf" srcId="{091E45DF-BC51-144E-AF3F-8D95166F8BA7}" destId="{49EFB3A7-4F5D-254F-89FA-9262F4C5EEE6}" srcOrd="1" destOrd="0" presId="urn:microsoft.com/office/officeart/2005/8/layout/hProcess7"/>
    <dgm:cxn modelId="{11552ED6-7EA3-F346-A55E-695FEC93FAE4}" type="presParOf" srcId="{091E45DF-BC51-144E-AF3F-8D95166F8BA7}" destId="{D2A337F9-C79D-FC45-B812-CED78D1DEE44}" srcOrd="2" destOrd="0" presId="urn:microsoft.com/office/officeart/2005/8/layout/hProcess7"/>
    <dgm:cxn modelId="{767B619D-575D-D242-ADD0-9276C8B087D2}" type="presParOf" srcId="{88B3B28C-1545-B34F-BE00-10A3C1791F9D}" destId="{DD4399C7-3750-AF4A-B910-55F55379101C}" srcOrd="3" destOrd="0" presId="urn:microsoft.com/office/officeart/2005/8/layout/hProcess7"/>
    <dgm:cxn modelId="{79733181-B4C9-5147-9E8D-8915E5B80E4E}" type="presParOf" srcId="{88B3B28C-1545-B34F-BE00-10A3C1791F9D}" destId="{67EA9EB0-162B-314F-BDD9-B65FE29E3733}" srcOrd="4" destOrd="0" presId="urn:microsoft.com/office/officeart/2005/8/layout/hProcess7"/>
    <dgm:cxn modelId="{B93BA715-8D00-7E43-A236-9CC5899E4F9A}" type="presParOf" srcId="{67EA9EB0-162B-314F-BDD9-B65FE29E3733}" destId="{46FF17AA-100A-3947-8510-1A69541BD349}" srcOrd="0" destOrd="0" presId="urn:microsoft.com/office/officeart/2005/8/layout/hProcess7"/>
    <dgm:cxn modelId="{73A510E3-085C-1747-A670-D647E6059BE2}" type="presParOf" srcId="{67EA9EB0-162B-314F-BDD9-B65FE29E3733}" destId="{47AA24EC-033D-1547-A61C-29B566F913EA}" srcOrd="1" destOrd="0" presId="urn:microsoft.com/office/officeart/2005/8/layout/hProcess7"/>
    <dgm:cxn modelId="{789A7462-576E-E14F-8624-494FA0B6001F}" type="presParOf" srcId="{67EA9EB0-162B-314F-BDD9-B65FE29E3733}" destId="{7CFDCDA3-24B6-0542-930C-866A8572D5C3}" srcOrd="2" destOrd="0" presId="urn:microsoft.com/office/officeart/2005/8/layout/hProcess7"/>
    <dgm:cxn modelId="{2606EC6D-C3E7-2A4A-9441-7CC5C3DE1F1B}" type="presParOf" srcId="{88B3B28C-1545-B34F-BE00-10A3C1791F9D}" destId="{48B8468C-7AAA-E643-B167-8D51CD14A996}" srcOrd="5" destOrd="0" presId="urn:microsoft.com/office/officeart/2005/8/layout/hProcess7"/>
    <dgm:cxn modelId="{CE0B08E6-91B0-2D4F-9F4F-31F7D72EFCFB}" type="presParOf" srcId="{88B3B28C-1545-B34F-BE00-10A3C1791F9D}" destId="{AF410A01-D9AA-6847-9109-191D2115B6A3}" srcOrd="6" destOrd="0" presId="urn:microsoft.com/office/officeart/2005/8/layout/hProcess7"/>
    <dgm:cxn modelId="{6872B39E-9D5F-654A-A7F3-32E505215224}" type="presParOf" srcId="{AF410A01-D9AA-6847-9109-191D2115B6A3}" destId="{F73E8989-8EBB-4141-B0D6-A52F7D69728E}" srcOrd="0" destOrd="0" presId="urn:microsoft.com/office/officeart/2005/8/layout/hProcess7"/>
    <dgm:cxn modelId="{47CBB758-B852-D547-B418-57B36F2791D5}" type="presParOf" srcId="{AF410A01-D9AA-6847-9109-191D2115B6A3}" destId="{433357C7-4960-6F49-92CE-9C43F873875E}" srcOrd="1" destOrd="0" presId="urn:microsoft.com/office/officeart/2005/8/layout/hProcess7"/>
    <dgm:cxn modelId="{1DEF4306-94C8-E842-8FD4-3FD2850F024C}" type="presParOf" srcId="{AF410A01-D9AA-6847-9109-191D2115B6A3}" destId="{6EA7718C-B2C9-B24A-AEF1-DC4C12F458F2}" srcOrd="2" destOrd="0" presId="urn:microsoft.com/office/officeart/2005/8/layout/hProcess7"/>
    <dgm:cxn modelId="{466AA750-2C33-D64B-9178-6E8E1A74D4D6}" type="presParOf" srcId="{88B3B28C-1545-B34F-BE00-10A3C1791F9D}" destId="{BEC8E5F8-DC18-8048-87CC-590D7D13D6EC}" srcOrd="7" destOrd="0" presId="urn:microsoft.com/office/officeart/2005/8/layout/hProcess7"/>
    <dgm:cxn modelId="{DAE7811E-8E71-2E42-8930-23814D8D5F2D}" type="presParOf" srcId="{88B3B28C-1545-B34F-BE00-10A3C1791F9D}" destId="{F81C83F4-08A8-8F4A-B9DA-2C64CE8BDF86}" srcOrd="8" destOrd="0" presId="urn:microsoft.com/office/officeart/2005/8/layout/hProcess7"/>
    <dgm:cxn modelId="{2492361E-E48A-394C-9D4A-8DBFA54E72A7}" type="presParOf" srcId="{F81C83F4-08A8-8F4A-B9DA-2C64CE8BDF86}" destId="{AD72A7FF-2A55-4140-945E-17363E01E871}" srcOrd="0" destOrd="0" presId="urn:microsoft.com/office/officeart/2005/8/layout/hProcess7"/>
    <dgm:cxn modelId="{E28B1456-9F38-554D-B35E-29CE751D1325}" type="presParOf" srcId="{F81C83F4-08A8-8F4A-B9DA-2C64CE8BDF86}" destId="{63576668-67DB-784F-958D-1278BA91D6AE}" srcOrd="1" destOrd="0" presId="urn:microsoft.com/office/officeart/2005/8/layout/hProcess7"/>
    <dgm:cxn modelId="{AD1DE189-9F44-D944-BE6D-0BD46D2310AF}" type="presParOf" srcId="{F81C83F4-08A8-8F4A-B9DA-2C64CE8BDF86}" destId="{F5454518-AD7C-4E42-B45A-0C1B32133F57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756AD-0A68-D94D-890A-97FF40445D93}">
      <dsp:nvSpPr>
        <dsp:cNvPr id="0" name=""/>
        <dsp:cNvSpPr/>
      </dsp:nvSpPr>
      <dsp:spPr>
        <a:xfrm>
          <a:off x="663" y="258761"/>
          <a:ext cx="2853965" cy="2261128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Catalogs</a:t>
          </a:r>
          <a:endParaRPr lang="en-US" sz="2200" kern="1200" dirty="0"/>
        </a:p>
      </dsp:txBody>
      <dsp:txXfrm rot="16200000">
        <a:off x="-641002" y="900427"/>
        <a:ext cx="1854125" cy="570793"/>
      </dsp:txXfrm>
    </dsp:sp>
    <dsp:sp modelId="{9E708C13-9046-3948-8D55-E6F52F5E12CF}">
      <dsp:nvSpPr>
        <dsp:cNvPr id="0" name=""/>
        <dsp:cNvSpPr/>
      </dsp:nvSpPr>
      <dsp:spPr>
        <a:xfrm>
          <a:off x="571456" y="258761"/>
          <a:ext cx="2126204" cy="2261128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2">
                  <a:lumMod val="75000"/>
                </a:schemeClr>
              </a:solidFill>
            </a:rPr>
            <a:t>DESDM catalogs and masks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Photo-z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Shear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Clusters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Supernovae</a:t>
          </a:r>
        </a:p>
      </dsp:txBody>
      <dsp:txXfrm>
        <a:off x="571456" y="258761"/>
        <a:ext cx="2126204" cy="2261128"/>
      </dsp:txXfrm>
    </dsp:sp>
    <dsp:sp modelId="{46FF17AA-100A-3947-8510-1A69541BD349}">
      <dsp:nvSpPr>
        <dsp:cNvPr id="0" name=""/>
        <dsp:cNvSpPr/>
      </dsp:nvSpPr>
      <dsp:spPr>
        <a:xfrm>
          <a:off x="2954517" y="258761"/>
          <a:ext cx="2853965" cy="355123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-4935691"/>
                <a:satOff val="18225"/>
                <a:lumOff val="117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935691"/>
                <a:satOff val="18225"/>
                <a:lumOff val="117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Measurements</a:t>
          </a:r>
          <a:endParaRPr lang="en-US" sz="2200" kern="1200" dirty="0"/>
        </a:p>
      </dsp:txBody>
      <dsp:txXfrm rot="16200000">
        <a:off x="1783907" y="1429371"/>
        <a:ext cx="2912012" cy="570793"/>
      </dsp:txXfrm>
    </dsp:sp>
    <dsp:sp modelId="{49EFB3A7-4F5D-254F-89FA-9262F4C5EEE6}">
      <dsp:nvSpPr>
        <dsp:cNvPr id="0" name=""/>
        <dsp:cNvSpPr/>
      </dsp:nvSpPr>
      <dsp:spPr>
        <a:xfrm rot="5400000">
          <a:off x="2705629" y="2018772"/>
          <a:ext cx="503240" cy="42809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DCDA3-24B6-0542-930C-866A8572D5C3}">
      <dsp:nvSpPr>
        <dsp:cNvPr id="0" name=""/>
        <dsp:cNvSpPr/>
      </dsp:nvSpPr>
      <dsp:spPr>
        <a:xfrm>
          <a:off x="3525310" y="258761"/>
          <a:ext cx="2126204" cy="355123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Galaxy-galaxy correlations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Galaxy-shear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Shear-shear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Optical cluster counts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Cluster-shear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X-ray, SZ </a:t>
          </a:r>
          <a:r>
            <a:rPr lang="en-US" sz="1600" kern="1200" dirty="0" err="1" smtClean="0"/>
            <a:t>vs</a:t>
          </a:r>
          <a:r>
            <a:rPr lang="en-US" sz="1600" kern="1200" dirty="0" smtClean="0"/>
            <a:t> optical, shear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SN Hubble diagram</a:t>
          </a:r>
        </a:p>
      </dsp:txBody>
      <dsp:txXfrm>
        <a:off x="3525310" y="258761"/>
        <a:ext cx="2126204" cy="3551234"/>
      </dsp:txXfrm>
    </dsp:sp>
    <dsp:sp modelId="{AD72A7FF-2A55-4140-945E-17363E01E871}">
      <dsp:nvSpPr>
        <dsp:cNvPr id="0" name=""/>
        <dsp:cNvSpPr/>
      </dsp:nvSpPr>
      <dsp:spPr>
        <a:xfrm>
          <a:off x="5908371" y="258761"/>
          <a:ext cx="2853965" cy="4008439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-9871382"/>
                <a:satOff val="36450"/>
                <a:lumOff val="235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9871382"/>
                <a:satOff val="36450"/>
                <a:lumOff val="235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Cosmological Constraints</a:t>
          </a:r>
          <a:endParaRPr lang="en-US" sz="2200" kern="1200" dirty="0"/>
        </a:p>
      </dsp:txBody>
      <dsp:txXfrm rot="16200000">
        <a:off x="4550307" y="1616825"/>
        <a:ext cx="3286920" cy="570793"/>
      </dsp:txXfrm>
    </dsp:sp>
    <dsp:sp modelId="{433357C7-4960-6F49-92CE-9C43F873875E}">
      <dsp:nvSpPr>
        <dsp:cNvPr id="0" name=""/>
        <dsp:cNvSpPr/>
      </dsp:nvSpPr>
      <dsp:spPr>
        <a:xfrm rot="5400000">
          <a:off x="5601228" y="3314172"/>
          <a:ext cx="503240" cy="42809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9871382"/>
              <a:satOff val="36450"/>
              <a:lumOff val="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54518-AD7C-4E42-B45A-0C1B32133F57}">
      <dsp:nvSpPr>
        <dsp:cNvPr id="0" name=""/>
        <dsp:cNvSpPr/>
      </dsp:nvSpPr>
      <dsp:spPr>
        <a:xfrm>
          <a:off x="6479164" y="258761"/>
          <a:ext cx="2126204" cy="400843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Hubble diagram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Shear 2-pt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Cluster abundance + mass calibration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Galaxy-shear + g-g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Combined 2-point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HOD model with clustering, lensing constraints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BAO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f</a:t>
          </a:r>
          <a:r>
            <a:rPr lang="en-US" sz="1600" kern="1200" baseline="-25000" dirty="0" err="1" smtClean="0"/>
            <a:t>NL</a:t>
          </a:r>
          <a:r>
            <a:rPr lang="en-US" sz="1600" kern="1200" baseline="0" dirty="0" smtClean="0"/>
            <a:t>, 3-point, voids, …</a:t>
          </a:r>
          <a:endParaRPr lang="en-US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All probes combined DE and neutrinos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</dsp:txBody>
      <dsp:txXfrm>
        <a:off x="6479164" y="258761"/>
        <a:ext cx="2126204" cy="4008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EB388DF9-9D62-D140-82AB-A44F970B6A60}" type="datetime1">
              <a:rPr lang="en-US" smtClean="0"/>
              <a:t>2/7/15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17F36AF-8F08-B147-BD79-6CCD334717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84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2C2116D-B692-274B-B073-A4FA2361A704}" type="datetime1">
              <a:rPr lang="en-US" smtClean="0"/>
              <a:t>2/7/15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7EF925E3-23E3-2446-BDA9-3C5B6BB03D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061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F925E3-23E3-2446-BDA9-3C5B6BB03D6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8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AA428-DEA9-BC48-8761-A1C31B55662A}" type="slidenum">
              <a:rPr lang="en-US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4</a:t>
            </a:fld>
            <a:endParaRPr lang="en-US">
              <a:solidFill>
                <a:srgbClr val="00000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0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AA428-DEA9-BC48-8761-A1C31B55662A}" type="slidenum">
              <a:rPr lang="en-US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0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</p:spPr>
        <p:txBody>
          <a:bodyPr/>
          <a:lstStyle/>
          <a:p>
            <a:pPr defTabSz="912762"/>
            <a:fld id="{4F4A98E2-BFD1-B84F-BB48-8BD2A5185E1D}" type="slidenum">
              <a:rPr lang="en-US" sz="11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defTabSz="912762"/>
              <a:t>6</a:t>
            </a:fld>
            <a:endParaRPr lang="en-US" sz="11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AA428-DEA9-BC48-8761-A1C31B55662A}" type="slidenum">
              <a:rPr lang="en-US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26</a:t>
            </a:fld>
            <a:endParaRPr lang="en-US">
              <a:solidFill>
                <a:srgbClr val="00000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0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177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177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684E8D-A799-B749-AB4D-F316C3FD95CF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177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71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863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D33B7-A986-FD47-BE3B-EA4C5A224B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40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F6DD0-6B70-D447-A3E8-CD6516C889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36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902AF-7A47-EA42-98BA-3CCC5586AF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0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pPr>
              <a:defRPr/>
            </a:pPr>
            <a:fld id="{2252C86A-56CA-C846-AB85-01C4489D8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60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B4D00-4846-834A-B201-398E01C43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11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EDA53-C64B-544C-8E70-D55020AEC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1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308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6486-6164-664E-97EC-72B8A5EB0B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8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Flaugher Penn Coll. Mtg. Oct.2011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fld id="{64AA041D-4B0C-FC44-9820-F1D229D883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Josh Frieman: </a:t>
            </a:r>
            <a:r>
              <a:rPr lang="en-US" dirty="0" err="1" smtClean="0">
                <a:solidFill>
                  <a:srgbClr val="000000"/>
                </a:solidFill>
              </a:rPr>
              <a:t>Fermilab</a:t>
            </a:r>
            <a:r>
              <a:rPr lang="en-US" dirty="0" smtClean="0">
                <a:solidFill>
                  <a:srgbClr val="000000"/>
                </a:solidFill>
              </a:rPr>
              <a:t> Collaboration Meeting,  October,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B340-FFD0-4E4C-8671-8ED63173EE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914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F90F-DEA4-46E7-A621-ED768ADCED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7083B-48BB-584A-9E4E-D49295B1CF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8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derFooter_041114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3087"/>
                </a:solidFill>
                <a:latin typeface="Helvetic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3087"/>
                </a:solidFill>
                <a:latin typeface="Helvetica"/>
              </a:defRPr>
            </a:lvl1pPr>
          </a:lstStyle>
          <a:p>
            <a:pPr>
              <a:defRPr/>
            </a:pPr>
            <a:fld id="{E74C2F0E-73DD-1B4D-B2FA-F47DF889B9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57" r:id="rId3"/>
    <p:sldLayoutId id="2147484058" r:id="rId4"/>
    <p:sldLayoutId id="2147484059" r:id="rId5"/>
    <p:sldLayoutId id="2147484066" r:id="rId6"/>
    <p:sldLayoutId id="2147484067" r:id="rId7"/>
    <p:sldLayoutId id="2147484068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Footer_04111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308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ICFA Seminar Beijing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3087"/>
                </a:solidFill>
                <a:latin typeface="Helvetica" charset="0"/>
              </a:defRPr>
            </a:lvl1pPr>
          </a:lstStyle>
          <a:p>
            <a:pPr>
              <a:defRPr/>
            </a:pPr>
            <a:fld id="{1D43C5F0-B32F-6748-AD43-433EB61759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NULL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NULL"/><Relationship Id="rId3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966520"/>
            <a:ext cx="457835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latin typeface="Helvetica" charset="0"/>
              </a:rPr>
              <a:t>DES Operations and Science</a:t>
            </a:r>
            <a:endParaRPr lang="en-US" sz="3600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Helvetica" charset="0"/>
              </a:rPr>
              <a:t>Josh Frieman</a:t>
            </a:r>
            <a:endParaRPr lang="en-US" sz="2400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sz="2400" dirty="0" err="1" smtClean="0">
                <a:solidFill>
                  <a:schemeClr val="tx2"/>
                </a:solidFill>
                <a:latin typeface="Helvetica" charset="0"/>
              </a:rPr>
              <a:t>Fermilab</a:t>
            </a:r>
            <a:r>
              <a:rPr lang="en-US" sz="2400" dirty="0" smtClean="0">
                <a:solidFill>
                  <a:schemeClr val="tx2"/>
                </a:solidFill>
                <a:latin typeface="Helvetica" charset="0"/>
              </a:rPr>
              <a:t> Institutional Review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Helvetica" charset="0"/>
              </a:rPr>
              <a:t>Feb. 2015</a:t>
            </a:r>
            <a:endParaRPr lang="en-US" sz="2400" dirty="0">
              <a:solidFill>
                <a:schemeClr val="tx2"/>
              </a:solidFill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  <p:pic>
        <p:nvPicPr>
          <p:cNvPr id="4" name="Picture 3" descr="Physics Today cov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66" y="2745619"/>
            <a:ext cx="3462233" cy="4640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267200" y="1105510"/>
            <a:ext cx="4876800" cy="5257800"/>
          </a:xfrm>
        </p:spPr>
        <p:txBody>
          <a:bodyPr/>
          <a:lstStyle/>
          <a:p>
            <a:pPr marL="304800" indent="-304800" eaLnBrk="1" hangingPunct="1"/>
            <a:r>
              <a:rPr lang="en-US" altLang="en-US" sz="2400" dirty="0"/>
              <a:t>B</a:t>
            </a:r>
            <a:r>
              <a:rPr lang="en-US" altLang="en-US" sz="2400" dirty="0" smtClean="0"/>
              <a:t>right off-axis stars caused stray light on </a:t>
            </a:r>
            <a:r>
              <a:rPr lang="en-US" altLang="en-US" dirty="0" err="1" smtClean="0"/>
              <a:t>DECam</a:t>
            </a:r>
            <a:r>
              <a:rPr lang="en-US" altLang="en-US" sz="2400" dirty="0" smtClean="0"/>
              <a:t> images. </a:t>
            </a:r>
            <a:r>
              <a:rPr lang="en-US" altLang="en-US" dirty="0" smtClean="0"/>
              <a:t>DES</a:t>
            </a:r>
            <a:r>
              <a:rPr lang="en-US" altLang="en-US" sz="2400" dirty="0" smtClean="0"/>
              <a:t> identified the sources (S. Kent, FNAL): </a:t>
            </a:r>
          </a:p>
          <a:p>
            <a:pPr marL="628650" lvl="1" indent="-304800" eaLnBrk="1" hangingPunct="1"/>
            <a:r>
              <a:rPr lang="en-US" altLang="en-US" sz="2000" dirty="0" smtClean="0">
                <a:solidFill>
                  <a:schemeClr val="tx2"/>
                </a:solidFill>
              </a:rPr>
              <a:t>Inner surface of F/8 counter-weight</a:t>
            </a:r>
          </a:p>
          <a:p>
            <a:pPr marL="628650" lvl="1" indent="-304800" eaLnBrk="1" hangingPunct="1"/>
            <a:r>
              <a:rPr lang="en-US" altLang="en-US" sz="2000" dirty="0" smtClean="0"/>
              <a:t>Edges of the filters, apertures of the filter-changer, and the shutter </a:t>
            </a:r>
          </a:p>
          <a:p>
            <a:pPr marL="304800" indent="-304800" eaLnBrk="1" hangingPunct="1"/>
            <a:r>
              <a:rPr lang="en-US" altLang="en-US" sz="2400" dirty="0" smtClean="0"/>
              <a:t>DES supplied filter-baffles (lower left), installed April 2013.</a:t>
            </a:r>
          </a:p>
          <a:p>
            <a:pPr marL="304800" indent="-304800" eaLnBrk="1" hangingPunct="1"/>
            <a:r>
              <a:rPr lang="en-US" altLang="en-US" sz="2400" dirty="0" smtClean="0"/>
              <a:t>CTIO applied anti-reflective black paint to filter-changer mechanism and shutter, March 2014 (upper left).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xfrm>
            <a:off x="214690" y="116114"/>
            <a:ext cx="8153400" cy="637419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Example: Reducing Scattered Light </a:t>
            </a:r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76875"/>
            <a:ext cx="20193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76875"/>
            <a:ext cx="20764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3"/>
          <p:cNvSpPr>
            <a:spLocks/>
          </p:cNvSpPr>
          <p:nvPr/>
        </p:nvSpPr>
        <p:spPr bwMode="auto">
          <a:xfrm>
            <a:off x="0" y="-423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8" name="Rectangle 4"/>
          <p:cNvSpPr>
            <a:spLocks/>
          </p:cNvSpPr>
          <p:nvPr/>
        </p:nvSpPr>
        <p:spPr bwMode="auto">
          <a:xfrm>
            <a:off x="0" y="2491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altLang="en-US" sz="1200">
                <a:solidFill>
                  <a:srgbClr val="0070C0"/>
                </a:solidFill>
                <a:cs typeface="Times New Roman" pitchFamily="18" charset="0"/>
              </a:rPr>
              <a:t>  </a:t>
            </a:r>
            <a:endParaRPr lang="en-US" altLang="en-US"/>
          </a:p>
        </p:txBody>
      </p:sp>
      <p:sp>
        <p:nvSpPr>
          <p:cNvPr id="32779" name="Rectangle 5"/>
          <p:cNvSpPr>
            <a:spLocks/>
          </p:cNvSpPr>
          <p:nvPr/>
        </p:nvSpPr>
        <p:spPr bwMode="auto">
          <a:xfrm>
            <a:off x="0" y="4948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endParaRPr lang="en-US" altLang="en-US"/>
          </a:p>
        </p:txBody>
      </p:sp>
      <p:pic>
        <p:nvPicPr>
          <p:cNvPr id="3278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2"/>
          <a:stretch>
            <a:fillRect/>
          </a:stretch>
        </p:blipFill>
        <p:spPr bwMode="auto">
          <a:xfrm>
            <a:off x="82706" y="3824825"/>
            <a:ext cx="4189412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190746"/>
            <a:ext cx="788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Before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1190746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After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i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84032"/>
            <a:ext cx="6553200" cy="491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560" y="76200"/>
            <a:ext cx="5867400" cy="666663"/>
          </a:xfrm>
        </p:spPr>
        <p:txBody>
          <a:bodyPr/>
          <a:lstStyle/>
          <a:p>
            <a:r>
              <a:rPr lang="en-US" sz="3600" dirty="0" smtClean="0"/>
              <a:t>Delivered Image Quality</a:t>
            </a:r>
            <a:endParaRPr lang="en-US" sz="36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01140" y="1335114"/>
            <a:ext cx="2489660" cy="2895600"/>
          </a:xfrm>
        </p:spPr>
        <p:txBody>
          <a:bodyPr/>
          <a:lstStyle/>
          <a:p>
            <a:r>
              <a:rPr lang="en-US" sz="2000" dirty="0" err="1" smtClean="0"/>
              <a:t>DECam</a:t>
            </a:r>
            <a:r>
              <a:rPr lang="en-US" sz="2000" dirty="0" smtClean="0"/>
              <a:t> signals and noise are within few % of forecasts</a:t>
            </a:r>
          </a:p>
          <a:p>
            <a:r>
              <a:rPr lang="en-US" sz="2000" dirty="0" smtClean="0"/>
              <a:t>Median delivered FWHM in </a:t>
            </a:r>
            <a:r>
              <a:rPr lang="en-US" sz="2000" i="1" dirty="0" err="1" smtClean="0"/>
              <a:t>riz</a:t>
            </a:r>
            <a:r>
              <a:rPr lang="en-US" sz="2000" dirty="0" smtClean="0"/>
              <a:t> is close to 0.90” specified for weak lensing.</a:t>
            </a:r>
          </a:p>
          <a:p>
            <a:r>
              <a:rPr lang="en-US" sz="2000" dirty="0" smtClean="0"/>
              <a:t>Notes: dome air-handling installed after Y1; new primary LUT just now being tested.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5596122"/>
            <a:ext cx="283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Delivered FWHM (</a:t>
            </a:r>
            <a:r>
              <a:rPr lang="en-US" dirty="0" err="1" smtClean="0">
                <a:solidFill>
                  <a:srgbClr val="000000"/>
                </a:solidFill>
              </a:rPr>
              <a:t>arcsec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731022" y="3343368"/>
            <a:ext cx="241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Number of Exposures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3713" y="1557522"/>
            <a:ext cx="3687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Accepted </a:t>
            </a:r>
            <a:r>
              <a:rPr lang="en-US" i="1" dirty="0" err="1" smtClean="0">
                <a:solidFill>
                  <a:srgbClr val="000000"/>
                </a:solidFill>
              </a:rPr>
              <a:t>riz</a:t>
            </a:r>
            <a:r>
              <a:rPr lang="en-US" dirty="0" smtClean="0">
                <a:solidFill>
                  <a:srgbClr val="000000"/>
                </a:solidFill>
              </a:rPr>
              <a:t> wide-area exposures</a:t>
            </a:r>
          </a:p>
          <a:p>
            <a:pPr algn="r"/>
            <a:r>
              <a:rPr lang="en-US" dirty="0" smtClean="0">
                <a:solidFill>
                  <a:srgbClr val="000000"/>
                </a:solidFill>
              </a:rPr>
              <a:t>(through 12/5/2014)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292923" y="3880912"/>
            <a:ext cx="153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Median 0.92”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257800" y="2167122"/>
            <a:ext cx="0" cy="320040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3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6"/>
          <p:cNvSpPr>
            <a:spLocks noGrp="1" noChangeArrowheads="1"/>
          </p:cNvSpPr>
          <p:nvPr>
            <p:ph type="title"/>
          </p:nvPr>
        </p:nvSpPr>
        <p:spPr>
          <a:xfrm>
            <a:off x="226483" y="-36285"/>
            <a:ext cx="7315200" cy="793758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Image Quality Improvement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375105" y="988190"/>
            <a:ext cx="8391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666750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066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24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1981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4384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6pPr>
            <a:lvl7pPr marL="28956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7pPr>
            <a:lvl8pPr marL="33528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8pPr>
            <a:lvl9pPr marL="38100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9pPr>
          </a:lstStyle>
          <a:p>
            <a:pPr marL="304800" indent="-304800" eaLnBrk="1" hangingPunct="1"/>
            <a:r>
              <a:rPr lang="en-US" sz="2400" kern="0" dirty="0" smtClean="0">
                <a:solidFill>
                  <a:srgbClr val="505050"/>
                </a:solidFill>
              </a:rPr>
              <a:t>New Environmental Controls in the Blanco Dome </a:t>
            </a:r>
          </a:p>
          <a:p>
            <a:pPr marL="628650" lvl="1" indent="-304800" eaLnBrk="1" hangingPunct="1">
              <a:spcBef>
                <a:spcPts val="600"/>
              </a:spcBef>
            </a:pPr>
            <a:r>
              <a:rPr lang="en-US" sz="1800" kern="0" dirty="0" smtClean="0">
                <a:solidFill>
                  <a:srgbClr val="505050"/>
                </a:solidFill>
              </a:rPr>
              <a:t>2 recently installed large, glycol-cooled air-handlers better maintain primary mirror at or just below air temperature, and minimize temperature gradients within the dome. 40-Ton chiller supplied by DES made this possible.</a:t>
            </a:r>
          </a:p>
        </p:txBody>
      </p:sp>
      <p:pic>
        <p:nvPicPr>
          <p:cNvPr id="10342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r="4402"/>
          <a:stretch/>
        </p:blipFill>
        <p:spPr bwMode="auto">
          <a:xfrm>
            <a:off x="271305" y="2901246"/>
            <a:ext cx="4514056" cy="304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32" y="3090340"/>
            <a:ext cx="4201467" cy="292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900" y="4557495"/>
            <a:ext cx="180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Primary Mirror Temp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49921" y="367640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Dome Air Temp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50026" y="2773445"/>
            <a:ext cx="3813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Seeing due to dome environment and camera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6"/>
          <p:cNvSpPr>
            <a:spLocks noGrp="1" noChangeArrowheads="1"/>
          </p:cNvSpPr>
          <p:nvPr>
            <p:ph type="title"/>
          </p:nvPr>
        </p:nvSpPr>
        <p:spPr>
          <a:xfrm>
            <a:off x="211138" y="-53528"/>
            <a:ext cx="7315200" cy="793758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2"/>
                </a:solidFill>
              </a:rPr>
              <a:t>Image Quality Improvements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211138" y="1170825"/>
            <a:ext cx="8391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666750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066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24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1981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4384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6pPr>
            <a:lvl7pPr marL="28956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7pPr>
            <a:lvl8pPr marL="33528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8pPr>
            <a:lvl9pPr marL="38100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9pPr>
          </a:lstStyle>
          <a:p>
            <a:pPr marL="304800" indent="-304800" eaLnBrk="1" hangingPunct="1"/>
            <a:r>
              <a:rPr lang="en-US" sz="2400" kern="0" dirty="0" smtClean="0">
                <a:solidFill>
                  <a:srgbClr val="505050"/>
                </a:solidFill>
              </a:rPr>
              <a:t>New Primary Mirror Support Pad air-pressure controls</a:t>
            </a:r>
          </a:p>
          <a:p>
            <a:pPr marL="628650" lvl="1" indent="-304800" eaLnBrk="1" hangingPunct="1">
              <a:spcBef>
                <a:spcPts val="600"/>
              </a:spcBef>
            </a:pPr>
            <a:r>
              <a:rPr lang="en-US" sz="1800" kern="0" dirty="0">
                <a:solidFill>
                  <a:srgbClr val="505050"/>
                </a:solidFill>
              </a:rPr>
              <a:t>S</a:t>
            </a:r>
            <a:r>
              <a:rPr lang="en-US" sz="1800" kern="0" dirty="0" smtClean="0">
                <a:solidFill>
                  <a:srgbClr val="505050"/>
                </a:solidFill>
              </a:rPr>
              <a:t>ystem controls mirror shape, depending on gravity vector, affecting astigmatism primarily. </a:t>
            </a:r>
            <a:r>
              <a:rPr lang="en-US" sz="1800" kern="0" dirty="0">
                <a:solidFill>
                  <a:srgbClr val="505050"/>
                </a:solidFill>
              </a:rPr>
              <a:t>H</a:t>
            </a:r>
            <a:r>
              <a:rPr lang="en-US" sz="1800" kern="0" dirty="0" smtClean="0">
                <a:solidFill>
                  <a:srgbClr val="505050"/>
                </a:solidFill>
              </a:rPr>
              <a:t>igher resolution air-pad controls installed by CTIO just before Y2 start. </a:t>
            </a:r>
          </a:p>
          <a:p>
            <a:pPr marL="628650" lvl="1" indent="-304800" eaLnBrk="1" hangingPunct="1">
              <a:spcBef>
                <a:spcPct val="0"/>
              </a:spcBef>
            </a:pPr>
            <a:r>
              <a:rPr lang="en-US" sz="1800" kern="0" dirty="0" smtClean="0">
                <a:solidFill>
                  <a:srgbClr val="505050"/>
                </a:solidFill>
              </a:rPr>
              <a:t>New Primary </a:t>
            </a:r>
            <a:r>
              <a:rPr lang="en-US" sz="1800" kern="0" dirty="0">
                <a:solidFill>
                  <a:srgbClr val="505050"/>
                </a:solidFill>
              </a:rPr>
              <a:t>M</a:t>
            </a:r>
            <a:r>
              <a:rPr lang="en-US" sz="1800" kern="0" dirty="0" smtClean="0">
                <a:solidFill>
                  <a:srgbClr val="505050"/>
                </a:solidFill>
              </a:rPr>
              <a:t>irror shape </a:t>
            </a:r>
            <a:r>
              <a:rPr lang="en-US" sz="1800" u="sng" kern="0" dirty="0" smtClean="0">
                <a:solidFill>
                  <a:srgbClr val="505050"/>
                </a:solidFill>
              </a:rPr>
              <a:t>L</a:t>
            </a:r>
            <a:r>
              <a:rPr lang="en-US" sz="1800" kern="0" dirty="0" smtClean="0">
                <a:solidFill>
                  <a:srgbClr val="505050"/>
                </a:solidFill>
              </a:rPr>
              <a:t>ook-</a:t>
            </a:r>
            <a:r>
              <a:rPr lang="en-US" sz="1800" u="sng" kern="0" dirty="0" smtClean="0">
                <a:solidFill>
                  <a:srgbClr val="505050"/>
                </a:solidFill>
              </a:rPr>
              <a:t>U</a:t>
            </a:r>
            <a:r>
              <a:rPr lang="en-US" sz="1800" kern="0" dirty="0" smtClean="0">
                <a:solidFill>
                  <a:srgbClr val="505050"/>
                </a:solidFill>
              </a:rPr>
              <a:t>p-</a:t>
            </a:r>
            <a:r>
              <a:rPr lang="en-US" sz="1800" u="sng" kern="0" dirty="0" smtClean="0">
                <a:solidFill>
                  <a:srgbClr val="505050"/>
                </a:solidFill>
              </a:rPr>
              <a:t>T</a:t>
            </a:r>
            <a:r>
              <a:rPr lang="en-US" sz="1800" kern="0" dirty="0" smtClean="0">
                <a:solidFill>
                  <a:srgbClr val="505050"/>
                </a:solidFill>
              </a:rPr>
              <a:t>able now being tested. </a:t>
            </a:r>
          </a:p>
          <a:p>
            <a:pPr marL="304800" indent="-304800" eaLnBrk="1" hangingPunct="1">
              <a:spcBef>
                <a:spcPts val="600"/>
              </a:spcBef>
            </a:pPr>
            <a:r>
              <a:rPr lang="en-US" sz="2400" kern="0" dirty="0" smtClean="0">
                <a:solidFill>
                  <a:srgbClr val="505050"/>
                </a:solidFill>
              </a:rPr>
              <a:t>5 </a:t>
            </a:r>
            <a:r>
              <a:rPr lang="en-US" sz="2400" kern="0" dirty="0" err="1" smtClean="0">
                <a:solidFill>
                  <a:srgbClr val="505050"/>
                </a:solidFill>
              </a:rPr>
              <a:t>DoF</a:t>
            </a:r>
            <a:r>
              <a:rPr lang="en-US" sz="2400" kern="0" dirty="0" smtClean="0">
                <a:solidFill>
                  <a:srgbClr val="505050"/>
                </a:solidFill>
              </a:rPr>
              <a:t> “Hexapod” Alignment Algorithm Improvement</a:t>
            </a:r>
          </a:p>
          <a:p>
            <a:pPr marL="628650" lvl="1" indent="-304800" eaLnBrk="1" hangingPunct="1">
              <a:spcBef>
                <a:spcPct val="0"/>
              </a:spcBef>
            </a:pPr>
            <a:r>
              <a:rPr lang="en-US" sz="1800" kern="0" dirty="0" smtClean="0">
                <a:solidFill>
                  <a:srgbClr val="505050"/>
                </a:solidFill>
              </a:rPr>
              <a:t>2 years of data supplied an improved hexapod focus default.</a:t>
            </a:r>
          </a:p>
          <a:p>
            <a:pPr marL="628650" lvl="1" indent="-304800" eaLnBrk="1" hangingPunct="1">
              <a:spcBef>
                <a:spcPct val="0"/>
              </a:spcBef>
            </a:pPr>
            <a:r>
              <a:rPr lang="en-US" sz="1800" kern="0" dirty="0" smtClean="0">
                <a:solidFill>
                  <a:srgbClr val="505050"/>
                </a:solidFill>
              </a:rPr>
              <a:t>New Hexapod Look-Up-Table being tested (decreases Coma). </a:t>
            </a:r>
          </a:p>
          <a:p>
            <a:pPr marL="304800" indent="-304800" eaLnBrk="1" hangingPunct="1">
              <a:spcBef>
                <a:spcPct val="0"/>
              </a:spcBef>
            </a:pPr>
            <a:r>
              <a:rPr lang="en-US" sz="2200" kern="0" dirty="0" smtClean="0">
                <a:solidFill>
                  <a:srgbClr val="505050"/>
                </a:solidFill>
              </a:rPr>
              <a:t>Analysis led by DES (A. </a:t>
            </a:r>
            <a:r>
              <a:rPr lang="en-US" sz="2200" kern="0" dirty="0" err="1" smtClean="0">
                <a:solidFill>
                  <a:srgbClr val="505050"/>
                </a:solidFill>
              </a:rPr>
              <a:t>Roodman</a:t>
            </a:r>
            <a:r>
              <a:rPr lang="en-US" sz="2200" kern="0" dirty="0" smtClean="0">
                <a:solidFill>
                  <a:srgbClr val="505050"/>
                </a:solidFill>
              </a:rPr>
              <a:t>, SLAC), working with CTIO.</a:t>
            </a:r>
          </a:p>
          <a:p>
            <a:pPr marL="304800" indent="-304800" eaLnBrk="1" hangingPunct="1">
              <a:spcBef>
                <a:spcPct val="0"/>
              </a:spcBef>
            </a:pPr>
            <a:r>
              <a:rPr lang="en-US" sz="2200" kern="0" dirty="0" smtClean="0">
                <a:solidFill>
                  <a:srgbClr val="505050"/>
                </a:solidFill>
              </a:rPr>
              <a:t>Improved image quality increases survey depth as well as the Dark Energy power of Weak Lensing (WL) galaxy shape measurements. 0.05” reduction in PSF FWHM reduces WL shot noise by ~10%.</a:t>
            </a:r>
          </a:p>
          <a:p>
            <a:pPr marL="304800" indent="-304800" eaLnBrk="1" hangingPunct="1">
              <a:spcBef>
                <a:spcPct val="0"/>
              </a:spcBef>
            </a:pPr>
            <a:r>
              <a:rPr lang="en-US" sz="2200" kern="0" dirty="0" smtClean="0">
                <a:solidFill>
                  <a:srgbClr val="505050"/>
                </a:solidFill>
              </a:rPr>
              <a:t>DES has obtained its best images (measured by PSF FWHM) in the last 2 weeks: ~0.6” images.  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40695" y="1358300"/>
            <a:ext cx="4953000" cy="4648200"/>
          </a:xfrm>
        </p:spPr>
        <p:txBody>
          <a:bodyPr/>
          <a:lstStyle/>
          <a:p>
            <a:pPr marL="304800" indent="-304800" eaLnBrk="1" hangingPunct="1"/>
            <a:r>
              <a:rPr lang="en-US" altLang="en-US" sz="2400" dirty="0" smtClean="0"/>
              <a:t>FNAL manages DES </a:t>
            </a:r>
            <a:r>
              <a:rPr lang="en-US" altLang="en-US" sz="2400" dirty="0" smtClean="0"/>
              <a:t>operations (T. Diehl):</a:t>
            </a:r>
            <a:endParaRPr lang="en-US" altLang="en-US" sz="2400" dirty="0" smtClean="0"/>
          </a:p>
          <a:p>
            <a:pPr marL="304800" indent="-304800" eaLnBrk="1" hangingPunct="1"/>
            <a:r>
              <a:rPr lang="en-US" altLang="en-US" sz="2400" dirty="0" smtClean="0"/>
              <a:t>Schedule &amp; train ~60 collaborator observers each season, meet with on-mountain observers daily by phone.</a:t>
            </a:r>
          </a:p>
          <a:p>
            <a:pPr marL="304800" indent="-304800" eaLnBrk="1" hangingPunct="1"/>
            <a:r>
              <a:rPr lang="en-US" altLang="en-US" sz="2400" dirty="0" smtClean="0"/>
              <a:t>Lead survey strategy, survey simulations &amp; tactics (</a:t>
            </a:r>
            <a:r>
              <a:rPr lang="en-US" altLang="en-US" sz="2400" dirty="0" err="1" smtClean="0"/>
              <a:t>ObsTac</a:t>
            </a:r>
            <a:r>
              <a:rPr lang="en-US" altLang="en-US" sz="2400" dirty="0" smtClean="0"/>
              <a:t>).</a:t>
            </a:r>
          </a:p>
          <a:p>
            <a:pPr marL="304800" indent="-304800" eaLnBrk="1" hangingPunct="1"/>
            <a:r>
              <a:rPr lang="en-US" altLang="en-US" sz="2400" dirty="0" smtClean="0"/>
              <a:t>Track observing efficiency &amp; data quality night by night, work with CTIO and collaboration on improvements. 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title"/>
          </p:nvPr>
        </p:nvSpPr>
        <p:spPr>
          <a:xfrm>
            <a:off x="229810" y="-298749"/>
            <a:ext cx="7315200" cy="10668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DES Survey Operations</a:t>
            </a:r>
          </a:p>
        </p:txBody>
      </p:sp>
      <p:pic>
        <p:nvPicPr>
          <p:cNvPr id="50183" name="Picture 2" descr="DSCN30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72882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3391092"/>
            <a:ext cx="3606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18355" y="5610619"/>
            <a:ext cx="3021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SISPI Observer interface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(K. </a:t>
            </a:r>
            <a:r>
              <a:rPr lang="en-US" sz="2000" dirty="0" err="1" smtClean="0">
                <a:latin typeface="Helvetica"/>
                <a:cs typeface="Helvetica"/>
              </a:rPr>
              <a:t>Honscheid</a:t>
            </a:r>
            <a:r>
              <a:rPr lang="en-US" sz="2000" dirty="0" smtClean="0">
                <a:latin typeface="Helvetica"/>
                <a:cs typeface="Helvetica"/>
              </a:rPr>
              <a:t>, OSU)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792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0164"/>
            <a:ext cx="8504162" cy="649514"/>
          </a:xfrm>
        </p:spPr>
        <p:txBody>
          <a:bodyPr/>
          <a:lstStyle/>
          <a:p>
            <a:r>
              <a:rPr lang="en-US" sz="3600" dirty="0" smtClean="0"/>
              <a:t>DES Survey Strategy &amp; Tactics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790" y="1136954"/>
            <a:ext cx="8686800" cy="5338832"/>
          </a:xfrm>
        </p:spPr>
        <p:txBody>
          <a:bodyPr>
            <a:normAutofit/>
          </a:bodyPr>
          <a:lstStyle/>
          <a:p>
            <a:r>
              <a:rPr lang="en-US" dirty="0" smtClean="0"/>
              <a:t>Wide-area survey completion = 10 full “</a:t>
            </a:r>
            <a:r>
              <a:rPr lang="en-US" dirty="0" err="1" smtClean="0"/>
              <a:t>tilings</a:t>
            </a:r>
            <a:r>
              <a:rPr lang="en-US" dirty="0" smtClean="0"/>
              <a:t>” of 5000 deg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SV covered ~150 deg</a:t>
            </a:r>
            <a:r>
              <a:rPr lang="en-US" baseline="30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plus selected targets to 10 </a:t>
            </a:r>
            <a:r>
              <a:rPr lang="en-US" dirty="0" err="1" smtClean="0"/>
              <a:t>tilings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Y1 covered ~1800 deg</a:t>
            </a:r>
            <a:r>
              <a:rPr lang="en-US" baseline="30000" dirty="0" smtClean="0"/>
              <a:t>2</a:t>
            </a:r>
            <a:r>
              <a:rPr lang="en-US" dirty="0" smtClean="0"/>
              <a:t> (areas covered by South Pole Telescope and SDSS) with 2-4 </a:t>
            </a:r>
            <a:r>
              <a:rPr lang="en-US" dirty="0" err="1" smtClean="0"/>
              <a:t>tilings</a:t>
            </a:r>
            <a:r>
              <a:rPr lang="en-US" dirty="0" smtClean="0"/>
              <a:t>.  </a:t>
            </a:r>
          </a:p>
          <a:p>
            <a:pPr lvl="1"/>
            <a:r>
              <a:rPr lang="en-US" dirty="0" smtClean="0"/>
              <a:t>Y1+Y2 will complete 3-4 </a:t>
            </a:r>
            <a:r>
              <a:rPr lang="en-US" dirty="0" err="1" smtClean="0"/>
              <a:t>tilings</a:t>
            </a:r>
            <a:r>
              <a:rPr lang="en-US" dirty="0" smtClean="0"/>
              <a:t> over ~4000 </a:t>
            </a:r>
            <a:r>
              <a:rPr lang="en-US" dirty="0" err="1" smtClean="0"/>
              <a:t>sq</a:t>
            </a:r>
            <a:r>
              <a:rPr lang="en-US" dirty="0" smtClean="0"/>
              <a:t> deg.</a:t>
            </a:r>
          </a:p>
          <a:p>
            <a:pPr lvl="1"/>
            <a:r>
              <a:rPr lang="en-US" dirty="0" smtClean="0"/>
              <a:t>Future seasons will increase depth over full survey area.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ilings</a:t>
            </a:r>
            <a:r>
              <a:rPr lang="en-US" dirty="0" smtClean="0"/>
              <a:t> interlaced for global calibration. </a:t>
            </a:r>
          </a:p>
          <a:p>
            <a:r>
              <a:rPr lang="en-US" dirty="0" smtClean="0"/>
              <a:t>SN fields observed when PSF too poor for Wide-area survey, or when SN field’s clock is &gt;6 days.</a:t>
            </a:r>
          </a:p>
          <a:p>
            <a:r>
              <a:rPr lang="en-US" dirty="0" smtClean="0"/>
              <a:t>Observer Tactician (</a:t>
            </a:r>
            <a:r>
              <a:rPr lang="en-US" dirty="0" err="1" smtClean="0"/>
              <a:t>ObsTac</a:t>
            </a:r>
            <a:r>
              <a:rPr lang="en-US" dirty="0" smtClean="0"/>
              <a:t>) program automatically queues up next exposures (wide or SN, filter choice, sky location), based on completed exposures, sky and PSF conditions, etc. (E. </a:t>
            </a:r>
            <a:r>
              <a:rPr lang="en-US" dirty="0" err="1" smtClean="0"/>
              <a:t>Neilsen</a:t>
            </a:r>
            <a:r>
              <a:rPr lang="en-US" dirty="0" smtClean="0"/>
              <a:t>, FNAL)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23630-2396-764F-B3E7-0782BEB248E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8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30" y="100390"/>
            <a:ext cx="8758162" cy="66161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Wide-area Survey Status as of 2/1/2015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399" y="5554135"/>
            <a:ext cx="8493889" cy="990600"/>
          </a:xfrm>
        </p:spPr>
        <p:txBody>
          <a:bodyPr/>
          <a:lstStyle/>
          <a:p>
            <a:r>
              <a:rPr lang="en-US" sz="2200" dirty="0" smtClean="0"/>
              <a:t>Baseline goal for Y1+Y2: 4 </a:t>
            </a:r>
            <a:r>
              <a:rPr lang="en-US" sz="2200" dirty="0" err="1" smtClean="0"/>
              <a:t>tilings</a:t>
            </a:r>
            <a:r>
              <a:rPr lang="en-US" sz="2200" dirty="0" smtClean="0"/>
              <a:t> in south (SPT) and north (SDSS) regions, 3 </a:t>
            </a:r>
            <a:r>
              <a:rPr lang="en-US" sz="2200" dirty="0" err="1" smtClean="0"/>
              <a:t>tilings</a:t>
            </a:r>
            <a:r>
              <a:rPr lang="en-US" sz="2200" dirty="0" smtClean="0"/>
              <a:t> in region between.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8F90F-DEA4-46E7-A621-ED768ADCED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49" t="3577" r="1575" b="1891"/>
          <a:stretch/>
        </p:blipFill>
        <p:spPr>
          <a:xfrm>
            <a:off x="492280" y="1078942"/>
            <a:ext cx="7728200" cy="3903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7771" y="3380619"/>
            <a:ext cx="1776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&gt;35,000 </a:t>
            </a:r>
          </a:p>
          <a:p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survey-quality</a:t>
            </a:r>
          </a:p>
          <a:p>
            <a:r>
              <a:rPr lang="en-US" sz="2000" dirty="0">
                <a:solidFill>
                  <a:srgbClr val="505050"/>
                </a:solidFill>
                <a:latin typeface="Helvetica"/>
                <a:cs typeface="Helvetica"/>
              </a:rPr>
              <a:t>e</a:t>
            </a:r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xposures</a:t>
            </a:r>
          </a:p>
          <a:p>
            <a:r>
              <a:rPr lang="en-US" sz="2000" dirty="0">
                <a:solidFill>
                  <a:srgbClr val="505050"/>
                </a:solidFill>
                <a:latin typeface="Helvetica"/>
                <a:cs typeface="Helvetica"/>
              </a:rPr>
              <a:t>t</a:t>
            </a:r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o date</a:t>
            </a:r>
            <a:endParaRPr lang="en-US" sz="2000" dirty="0">
              <a:solidFill>
                <a:srgbClr val="505050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9055" y="4437764"/>
            <a:ext cx="1504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SPT region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13440" y="3253619"/>
            <a:ext cx="1667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2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6944" r="6251" b="2778"/>
          <a:stretch/>
        </p:blipFill>
        <p:spPr>
          <a:xfrm>
            <a:off x="2695578" y="1319922"/>
            <a:ext cx="6372222" cy="4872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4128"/>
            <a:ext cx="8839200" cy="1143000"/>
          </a:xfrm>
        </p:spPr>
        <p:txBody>
          <a:bodyPr/>
          <a:lstStyle/>
          <a:p>
            <a:r>
              <a:rPr lang="en-US" sz="3600" dirty="0" smtClean="0"/>
              <a:t>Supernova Survey Status as of 2/2015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-1" y="962836"/>
            <a:ext cx="2827867" cy="990600"/>
          </a:xfrm>
        </p:spPr>
        <p:txBody>
          <a:bodyPr/>
          <a:lstStyle/>
          <a:p>
            <a:r>
              <a:rPr lang="en-US" sz="2000" dirty="0" smtClean="0">
                <a:solidFill>
                  <a:srgbClr val="505050"/>
                </a:solidFill>
              </a:rPr>
              <a:t>Cadence </a:t>
            </a:r>
            <a:r>
              <a:rPr lang="en-US" sz="2000" dirty="0">
                <a:solidFill>
                  <a:srgbClr val="505050"/>
                </a:solidFill>
              </a:rPr>
              <a:t>~</a:t>
            </a:r>
            <a:r>
              <a:rPr lang="en-US" sz="2000" dirty="0" smtClean="0">
                <a:solidFill>
                  <a:srgbClr val="505050"/>
                </a:solidFill>
              </a:rPr>
              <a:t>6 nights.</a:t>
            </a:r>
          </a:p>
          <a:p>
            <a:r>
              <a:rPr lang="en-US" sz="2000" dirty="0" smtClean="0">
                <a:solidFill>
                  <a:srgbClr val="505050"/>
                </a:solidFill>
              </a:rPr>
              <a:t>Larger gaps due to weather and</a:t>
            </a:r>
            <a:r>
              <a:rPr lang="en-US" sz="2000" dirty="0">
                <a:solidFill>
                  <a:srgbClr val="505050"/>
                </a:solidFill>
              </a:rPr>
              <a:t> </a:t>
            </a:r>
            <a:r>
              <a:rPr lang="en-US" sz="2000" dirty="0" smtClean="0">
                <a:solidFill>
                  <a:srgbClr val="505050"/>
                </a:solidFill>
              </a:rPr>
              <a:t>extended full-moon engineering runs.</a:t>
            </a:r>
          </a:p>
          <a:p>
            <a:r>
              <a:rPr lang="en-US" sz="2000" dirty="0" smtClean="0">
                <a:solidFill>
                  <a:srgbClr val="505050"/>
                </a:solidFill>
              </a:rPr>
              <a:t>Weather in Aug.-Sept. 2014 was 2</a:t>
            </a:r>
            <a:r>
              <a:rPr lang="en-US" sz="2000" baseline="30000" dirty="0" smtClean="0">
                <a:solidFill>
                  <a:srgbClr val="505050"/>
                </a:solidFill>
              </a:rPr>
              <a:t>nd</a:t>
            </a:r>
            <a:r>
              <a:rPr lang="en-US" sz="2000" dirty="0" smtClean="0">
                <a:solidFill>
                  <a:srgbClr val="505050"/>
                </a:solidFill>
              </a:rPr>
              <a:t> worst of 30 </a:t>
            </a:r>
            <a:r>
              <a:rPr lang="en-US" sz="2000" dirty="0" err="1" smtClean="0">
                <a:solidFill>
                  <a:srgbClr val="505050"/>
                </a:solidFill>
              </a:rPr>
              <a:t>yrs</a:t>
            </a:r>
            <a:r>
              <a:rPr lang="en-US" sz="2000" dirty="0" smtClean="0">
                <a:solidFill>
                  <a:srgbClr val="505050"/>
                </a:solidFill>
              </a:rPr>
              <a:t> for which we have CTIO records.</a:t>
            </a:r>
          </a:p>
          <a:p>
            <a:r>
              <a:rPr lang="en-US" sz="2000" dirty="0" smtClean="0">
                <a:solidFill>
                  <a:srgbClr val="505050"/>
                </a:solidFill>
              </a:rPr>
              <a:t>SN WG actively involved in operations (fast DQ assessment and spectroscopic follow-up).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8F90F-DEA4-46E7-A621-ED768ADCED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8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6456"/>
            <a:ext cx="7924800" cy="1143000"/>
          </a:xfrm>
        </p:spPr>
        <p:txBody>
          <a:bodyPr/>
          <a:lstStyle/>
          <a:p>
            <a:r>
              <a:rPr lang="en-US" sz="3600" dirty="0" smtClean="0"/>
              <a:t>Data Management and Computing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8F90F-DEA4-46E7-A621-ED768ADCEDC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5562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40" y="793447"/>
            <a:ext cx="87164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DESDM carries out nightly data processing (DQ assessment, SN identification) and co-add processing after each season, leading to annual internal data releases for science analysis.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DESDM led by NCSA, funded by NSF AST grant.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DES collaboration actively engaged in DESDM, contributing expertise, testing, algorithms. Annual cycle of development.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FNAL roles: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DESDM Project Scientist (B. </a:t>
            </a:r>
            <a:r>
              <a:rPr lang="en-US" dirty="0" err="1" smtClean="0">
                <a:solidFill>
                  <a:srgbClr val="505050"/>
                </a:solidFill>
                <a:latin typeface="Helvetica"/>
                <a:cs typeface="Helvetica"/>
              </a:rPr>
              <a:t>Yanny</a:t>
            </a: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Y1 Deputy Release Scientist (A. </a:t>
            </a:r>
            <a:r>
              <a:rPr lang="en-US" dirty="0" err="1" smtClean="0">
                <a:solidFill>
                  <a:srgbClr val="505050"/>
                </a:solidFill>
                <a:latin typeface="Helvetica"/>
                <a:cs typeface="Helvetica"/>
              </a:rPr>
              <a:t>Drlica</a:t>
            </a: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-Wagner)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solidFill>
                  <a:srgbClr val="505050"/>
                </a:solidFill>
                <a:latin typeface="Helvetica"/>
                <a:cs typeface="Helvetica"/>
              </a:rPr>
              <a:t>FermiGrid</a:t>
            </a: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 computing resources for nightly and annual processing, supplementing NCSA resources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Tape storage recovery system for all data products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Collaborated with NCSA to restructure DESDM code architecture for efficiency &amp; </a:t>
            </a: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reliability (</a:t>
            </a:r>
            <a:r>
              <a:rPr lang="en-US" dirty="0" err="1" smtClean="0">
                <a:solidFill>
                  <a:srgbClr val="505050"/>
                </a:solidFill>
                <a:latin typeface="Helvetica"/>
                <a:cs typeface="Helvetica"/>
              </a:rPr>
              <a:t>Yanny</a:t>
            </a:r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, Buckley-Geer, SCD)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3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3964"/>
            <a:ext cx="6477000" cy="826734"/>
          </a:xfrm>
        </p:spPr>
        <p:txBody>
          <a:bodyPr/>
          <a:lstStyle/>
          <a:p>
            <a:r>
              <a:rPr lang="en-US" sz="3600" dirty="0" smtClean="0"/>
              <a:t>Science Analysis Computing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4572" y="529511"/>
            <a:ext cx="9250840" cy="4572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Working groups transform outputs of DESDM (images, catalogs) into value-added catalogs, measurements, and science results.</a:t>
            </a:r>
          </a:p>
          <a:p>
            <a:pPr lvl="1"/>
            <a:r>
              <a:rPr lang="en-US" dirty="0" smtClean="0"/>
              <a:t>Science Analysis Computing Task Force (led by S. Kent, FNAL) evaluating/updating analysis computing resource needs to end of project. Estimate ~100M core-hours needed in last yr.</a:t>
            </a:r>
          </a:p>
          <a:p>
            <a:pPr lvl="1"/>
            <a:r>
              <a:rPr lang="en-US" dirty="0" smtClean="0"/>
              <a:t>NERSC allocation: 10M core-hours in 2015, ramping up. </a:t>
            </a:r>
            <a:endParaRPr lang="en-US" dirty="0"/>
          </a:p>
          <a:p>
            <a:pPr lvl="1"/>
            <a:r>
              <a:rPr lang="en-US" dirty="0" err="1" smtClean="0"/>
              <a:t>FermiGrid</a:t>
            </a:r>
            <a:r>
              <a:rPr lang="en-US" dirty="0" smtClean="0"/>
              <a:t> resources being adapted for dual-use role in DESDM processing and science analysis. </a:t>
            </a:r>
          </a:p>
          <a:p>
            <a:pPr lvl="1"/>
            <a:r>
              <a:rPr lang="en-US" dirty="0" smtClean="0"/>
              <a:t>DES Operations supporting science analysis disk storage at SLAC (N-body simulations) and Brookhaven (weak lensing). </a:t>
            </a:r>
          </a:p>
          <a:p>
            <a:pPr lvl="1"/>
            <a:r>
              <a:rPr lang="en-US" dirty="0" smtClean="0"/>
              <a:t>Additional large-scale resources in Europe (Spain, UK).</a:t>
            </a:r>
          </a:p>
          <a:p>
            <a:pPr lvl="1"/>
            <a:r>
              <a:rPr lang="en-US" dirty="0" smtClean="0"/>
              <a:t>Smaller-scale analysis computing through University grants.</a:t>
            </a:r>
          </a:p>
          <a:p>
            <a:pPr lvl="1"/>
            <a:r>
              <a:rPr lang="en-US" dirty="0" err="1" smtClean="0"/>
              <a:t>Cosmosis</a:t>
            </a:r>
            <a:r>
              <a:rPr lang="en-US" dirty="0" smtClean="0"/>
              <a:t> analysis framework (led by S. </a:t>
            </a:r>
            <a:r>
              <a:rPr lang="en-US" dirty="0" err="1" smtClean="0"/>
              <a:t>Dodelson</a:t>
            </a:r>
            <a:r>
              <a:rPr lang="en-US" dirty="0" smtClean="0"/>
              <a:t>, w/ FNAL SCD) being developed to combine constraints from multiple DE probes.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23630-2396-764F-B3E7-0782BEB248E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4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32" y="244326"/>
            <a:ext cx="7086600" cy="493486"/>
          </a:xfrm>
        </p:spPr>
        <p:txBody>
          <a:bodyPr/>
          <a:lstStyle/>
          <a:p>
            <a:r>
              <a:rPr lang="en-US" sz="3600" dirty="0" smtClean="0"/>
              <a:t>Dark Energy Survey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04771"/>
            <a:ext cx="9067800" cy="4525963"/>
          </a:xfrm>
        </p:spPr>
        <p:txBody>
          <a:bodyPr/>
          <a:lstStyle/>
          <a:p>
            <a:pPr lvl="1"/>
            <a:r>
              <a:rPr lang="en-US" sz="2400" dirty="0" smtClean="0"/>
              <a:t>DES Context, Overview, History, Collaboration, Structure </a:t>
            </a:r>
          </a:p>
          <a:p>
            <a:pPr lvl="1"/>
            <a:r>
              <a:rPr lang="en-US" sz="2400" dirty="0" err="1" smtClean="0"/>
              <a:t>Fermilab</a:t>
            </a:r>
            <a:r>
              <a:rPr lang="en-US" sz="2400" dirty="0" smtClean="0"/>
              <a:t> Roles:</a:t>
            </a:r>
          </a:p>
          <a:p>
            <a:pPr lvl="2"/>
            <a:r>
              <a:rPr lang="en-US" sz="2200" dirty="0" smtClean="0"/>
              <a:t>Project Management/Organization</a:t>
            </a:r>
          </a:p>
          <a:p>
            <a:pPr lvl="2"/>
            <a:r>
              <a:rPr lang="en-US" sz="2200" dirty="0" smtClean="0"/>
              <a:t>Construction (Brenna), Maintenance, Operations</a:t>
            </a:r>
          </a:p>
          <a:p>
            <a:pPr lvl="2"/>
            <a:r>
              <a:rPr lang="en-US" sz="2200" dirty="0" smtClean="0"/>
              <a:t>Science</a:t>
            </a:r>
          </a:p>
          <a:p>
            <a:pPr lvl="2"/>
            <a:r>
              <a:rPr lang="en-US" sz="2200" dirty="0" smtClean="0"/>
              <a:t>Calibration</a:t>
            </a:r>
          </a:p>
          <a:p>
            <a:pPr lvl="2"/>
            <a:r>
              <a:rPr lang="en-US" sz="2200" dirty="0" smtClean="0"/>
              <a:t>Computing</a:t>
            </a:r>
          </a:p>
          <a:p>
            <a:pPr lvl="2"/>
            <a:r>
              <a:rPr lang="en-US" sz="2200" dirty="0" smtClean="0"/>
              <a:t>Data Management</a:t>
            </a:r>
          </a:p>
          <a:p>
            <a:pPr lvl="1"/>
            <a:r>
              <a:rPr lang="en-US" sz="2400" dirty="0" smtClean="0"/>
              <a:t>Early Science Highlights &amp; Science Plan</a:t>
            </a:r>
          </a:p>
          <a:p>
            <a:pPr lvl="1"/>
            <a:r>
              <a:rPr lang="en-US" sz="2400" dirty="0" smtClean="0"/>
              <a:t>Cross-cut Themes: </a:t>
            </a:r>
          </a:p>
          <a:p>
            <a:pPr lvl="2"/>
            <a:r>
              <a:rPr lang="en-US" dirty="0" smtClean="0"/>
              <a:t>Synergies between Operations &amp; Science</a:t>
            </a:r>
          </a:p>
          <a:p>
            <a:pPr lvl="2"/>
            <a:r>
              <a:rPr lang="en-US" dirty="0" smtClean="0"/>
              <a:t>Strong connections with Universities &amp; Other Labs &amp; Theory</a:t>
            </a:r>
          </a:p>
          <a:p>
            <a:pPr lvl="2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4473"/>
            <a:ext cx="5867400" cy="642699"/>
          </a:xfrm>
        </p:spPr>
        <p:txBody>
          <a:bodyPr/>
          <a:lstStyle/>
          <a:p>
            <a:r>
              <a:rPr lang="en-US" sz="3600" dirty="0" smtClean="0"/>
              <a:t>Dark Energy Science </a:t>
            </a:r>
            <a:r>
              <a:rPr lang="en-US" sz="3600" dirty="0"/>
              <a:t>P</a:t>
            </a:r>
            <a:r>
              <a:rPr lang="en-US" sz="3600" dirty="0" smtClean="0"/>
              <a:t>lan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160948"/>
              </p:ext>
            </p:extLst>
          </p:nvPr>
        </p:nvGraphicFramePr>
        <p:xfrm>
          <a:off x="152400" y="1600200"/>
          <a:ext cx="87630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23630-2396-764F-B3E7-0782BEB248E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0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Galaxy Distribution in Science Verification Data </a:t>
            </a:r>
            <a:endParaRPr lang="en-US" sz="2800" dirty="0"/>
          </a:p>
        </p:txBody>
      </p:sp>
      <p:pic>
        <p:nvPicPr>
          <p:cNvPr id="5" name="Picture 4" descr="SV-projec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84" y="1043046"/>
            <a:ext cx="4804997" cy="5040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1" y="1629886"/>
            <a:ext cx="30896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150 sq. deg.</a:t>
            </a:r>
          </a:p>
          <a:p>
            <a:endParaRPr lang="en-US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endParaRPr lang="en-US" dirty="0">
              <a:solidFill>
                <a:srgbClr val="505050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Data set for most of the early science analyses (April APS)</a:t>
            </a:r>
          </a:p>
          <a:p>
            <a:endParaRPr lang="en-US" dirty="0">
              <a:solidFill>
                <a:srgbClr val="505050"/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endParaRPr lang="en-US" dirty="0">
              <a:solidFill>
                <a:srgbClr val="505050"/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rgbClr val="505050"/>
              </a:solidFill>
              <a:latin typeface="Helvetica"/>
              <a:cs typeface="Helvetica"/>
            </a:endParaRPr>
          </a:p>
          <a:p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2.5 </a:t>
            </a:r>
            <a:r>
              <a:rPr lang="en-US" sz="2000" dirty="0" err="1" smtClean="0">
                <a:solidFill>
                  <a:srgbClr val="505050"/>
                </a:solidFill>
                <a:latin typeface="Helvetica"/>
                <a:cs typeface="Helvetica"/>
              </a:rPr>
              <a:t>deg</a:t>
            </a:r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 grid spacing</a:t>
            </a:r>
            <a:endParaRPr lang="en-US" sz="2000" dirty="0">
              <a:solidFill>
                <a:srgbClr val="505050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41" y="6480209"/>
            <a:ext cx="3130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4523630-2396-764F-B3E7-0782BEB248EA}" type="slidenum">
              <a:rPr lang="en-US" sz="900">
                <a:latin typeface="Helvetica"/>
                <a:cs typeface="Helvetica"/>
              </a:rPr>
              <a:pPr/>
              <a:t>21</a:t>
            </a:fld>
            <a:endParaRPr lang="en-US" sz="9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9580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80" y="164384"/>
            <a:ext cx="9023220" cy="1143000"/>
          </a:xfrm>
        </p:spPr>
        <p:txBody>
          <a:bodyPr/>
          <a:lstStyle/>
          <a:p>
            <a:r>
              <a:rPr lang="en-US" sz="3600" dirty="0"/>
              <a:t>Science </a:t>
            </a:r>
            <a:r>
              <a:rPr lang="en-US" sz="3600" dirty="0" smtClean="0"/>
              <a:t>Highlights : Cosmic Shear in SV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467ED-0D1F-BD42-AEF8-93AB4C8AEBB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10" name="Picture 9" descr="t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64212"/>
            <a:ext cx="6802973" cy="524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60844">
            <a:off x="-12986" y="3170130"/>
            <a:ext cx="97642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FF">
                    <a:lumMod val="85000"/>
                    <a:alpha val="39000"/>
                  </a:srgbClr>
                </a:solidFill>
              </a:rPr>
              <a:t>DES Preliminary</a:t>
            </a:r>
            <a:endParaRPr lang="en-US" sz="9600" b="1" dirty="0">
              <a:solidFill>
                <a:srgbClr val="FFFFFF">
                  <a:lumMod val="85000"/>
                  <a:alpha val="39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1228758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 mode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3740" y="3459156"/>
            <a:ext cx="1702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mode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(systematic)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80" y="291876"/>
            <a:ext cx="8744680" cy="1143000"/>
          </a:xfrm>
        </p:spPr>
        <p:txBody>
          <a:bodyPr/>
          <a:lstStyle/>
          <a:p>
            <a:r>
              <a:rPr lang="en-US" sz="2800" dirty="0" smtClean="0"/>
              <a:t>Correlation of DES galaxies with CMB lensing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467ED-0D1F-BD42-AEF8-93AB4C8AEBB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420" y="977136"/>
            <a:ext cx="3200400" cy="5060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60844">
            <a:off x="-12986" y="3170130"/>
            <a:ext cx="97642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FF">
                    <a:lumMod val="85000"/>
                    <a:alpha val="39000"/>
                  </a:srgbClr>
                </a:solidFill>
              </a:rPr>
              <a:t>DES Preliminary</a:t>
            </a:r>
            <a:endParaRPr lang="en-US" sz="9600" b="1" dirty="0">
              <a:solidFill>
                <a:srgbClr val="FFFFFF">
                  <a:lumMod val="85000"/>
                  <a:alpha val="39000"/>
                </a:srgb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00200"/>
            <a:ext cx="5343270" cy="3327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4586" y="1676400"/>
            <a:ext cx="220895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DES SV galaxies,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 0.2&lt;z&lt;1.2</a:t>
            </a:r>
            <a:endParaRPr lang="en-US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5672" y="1676400"/>
            <a:ext cx="21331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SPT gravitational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ensing </a:t>
            </a:r>
            <a:endParaRPr lang="en-US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768" y="5329342"/>
            <a:ext cx="5160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505050"/>
                </a:solidFill>
                <a:latin typeface="Helvetica"/>
                <a:cs typeface="Helvetica"/>
              </a:rPr>
              <a:t>Dodelson</a:t>
            </a:r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/Frieman student </a:t>
            </a:r>
            <a:r>
              <a:rPr lang="en-US" sz="2000" dirty="0" err="1" smtClean="0">
                <a:solidFill>
                  <a:srgbClr val="505050"/>
                </a:solidFill>
                <a:latin typeface="Helvetica"/>
                <a:cs typeface="Helvetica"/>
              </a:rPr>
              <a:t>Cawthon</a:t>
            </a:r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 playing </a:t>
            </a:r>
          </a:p>
          <a:p>
            <a:r>
              <a:rPr lang="en-US" sz="2000" dirty="0">
                <a:solidFill>
                  <a:srgbClr val="505050"/>
                </a:solidFill>
                <a:latin typeface="Helvetica"/>
                <a:cs typeface="Helvetica"/>
              </a:rPr>
              <a:t>l</a:t>
            </a:r>
            <a:r>
              <a:rPr lang="en-US" sz="2000" dirty="0" smtClean="0">
                <a:solidFill>
                  <a:srgbClr val="505050"/>
                </a:solidFill>
                <a:latin typeface="Helvetica"/>
                <a:cs typeface="Helvetica"/>
              </a:rPr>
              <a:t>ead role in this analysis</a:t>
            </a:r>
            <a:endParaRPr lang="en-US" sz="2000" dirty="0">
              <a:solidFill>
                <a:srgbClr val="50505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586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2" y="152400"/>
            <a:ext cx="86868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cs typeface="Helvetica"/>
              </a:rPr>
              <a:t>Strong Gravitational Lensing</a:t>
            </a:r>
            <a:br>
              <a:rPr lang="en-US" sz="3600" dirty="0" smtClean="0">
                <a:solidFill>
                  <a:schemeClr val="tx1"/>
                </a:solidFill>
                <a:cs typeface="Helvetica"/>
              </a:rPr>
            </a:br>
            <a:endParaRPr lang="en-US" sz="3600" dirty="0">
              <a:solidFill>
                <a:schemeClr val="tx1"/>
              </a:solidFill>
              <a:cs typeface="Helvetica"/>
            </a:endParaRPr>
          </a:p>
        </p:txBody>
      </p:sp>
      <p:pic>
        <p:nvPicPr>
          <p:cNvPr id="5" name="Picture 4" descr="hlin_des_sv_strong_lensing_systems[2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104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132" y="5443439"/>
            <a:ext cx="778231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Gemini large, long program underway for </a:t>
            </a:r>
          </a:p>
          <a:p>
            <a:r>
              <a:rPr lang="en-US" sz="2400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Strong Lens Follow-up (PI. E. Buckley-Geer, FNAL).</a:t>
            </a:r>
          </a:p>
          <a:p>
            <a:r>
              <a:rPr lang="en-US" dirty="0" smtClean="0">
                <a:solidFill>
                  <a:srgbClr val="12FF29"/>
                </a:solidFill>
                <a:latin typeface="Avenir Book"/>
                <a:ea typeface="Arial" pitchFamily="27" charset="0"/>
                <a:cs typeface="Avenir Book"/>
                <a:sym typeface="Arial" pitchFamily="27" charset="0"/>
              </a:rPr>
              <a:t>+STRIDES collaboration for lens time-delay monitoring.</a:t>
            </a:r>
            <a:endParaRPr lang="en-US" sz="2400" dirty="0">
              <a:solidFill>
                <a:srgbClr val="12FF29"/>
              </a:solidFill>
              <a:latin typeface="Avenir Book"/>
              <a:ea typeface="Arial" pitchFamily="27" charset="0"/>
              <a:cs typeface="Avenir Book"/>
              <a:sym typeface="Arial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9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999"/>
            <a:ext cx="7391400" cy="1143000"/>
          </a:xfrm>
        </p:spPr>
        <p:txBody>
          <a:bodyPr/>
          <a:lstStyle/>
          <a:p>
            <a:r>
              <a:rPr lang="en-US" sz="3600" dirty="0" smtClean="0"/>
              <a:t>High-Redshift Supernovae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467ED-0D1F-BD42-AEF8-93AB4C8AEBB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960844">
            <a:off x="-12986" y="3170130"/>
            <a:ext cx="97642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FF">
                    <a:lumMod val="85000"/>
                    <a:alpha val="39000"/>
                  </a:srgbClr>
                </a:solidFill>
              </a:rPr>
              <a:t>DES Preliminary</a:t>
            </a:r>
            <a:endParaRPr lang="en-US" sz="9600" b="1" dirty="0">
              <a:solidFill>
                <a:srgbClr val="FFFFFF">
                  <a:lumMod val="85000"/>
                  <a:alpha val="39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201" y="3232792"/>
            <a:ext cx="553998" cy="61811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Arial" pitchFamily="-106" charset="0"/>
                <a:cs typeface="Arial" pitchFamily="-106" charset="0"/>
                <a:sym typeface="Arial" pitchFamily="-106" charset="0"/>
              </a:rPr>
              <a:t>Flux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69880" y="2476354"/>
            <a:ext cx="0" cy="2304181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52818" y="6289705"/>
            <a:ext cx="2967182" cy="0"/>
          </a:xfrm>
          <a:prstGeom prst="straightConnector1">
            <a:avLst/>
          </a:prstGeom>
          <a:ln w="698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6033" y="6321782"/>
            <a:ext cx="79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Arial" pitchFamily="-106" charset="0"/>
                <a:cs typeface="Arial" pitchFamily="-106" charset="0"/>
                <a:sym typeface="Arial" pitchFamily="-106" charset="0"/>
              </a:rPr>
              <a:t>Days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53998" y="1875122"/>
            <a:ext cx="1072229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Arial" pitchFamily="-106" charset="0"/>
                <a:cs typeface="Arial" pitchFamily="-106" charset="0"/>
                <a:sym typeface="Arial" pitchFamily="-106" charset="0"/>
              </a:rPr>
              <a:t>g-band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4637" y="1879804"/>
            <a:ext cx="103571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Arial" pitchFamily="-106" charset="0"/>
                <a:cs typeface="Arial" pitchFamily="-106" charset="0"/>
                <a:sym typeface="Arial" pitchFamily="-106" charset="0"/>
              </a:rPr>
              <a:t>r-band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3215" y="4172667"/>
            <a:ext cx="1001897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Arial" pitchFamily="-106" charset="0"/>
                <a:cs typeface="Arial" pitchFamily="-106" charset="0"/>
                <a:sym typeface="Arial" pitchFamily="-106" charset="0"/>
              </a:rPr>
              <a:t>i-band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1713" y="4172667"/>
            <a:ext cx="1048634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  <a:ea typeface="Arial" pitchFamily="-106" charset="0"/>
                <a:cs typeface="Arial" pitchFamily="-106" charset="0"/>
                <a:sym typeface="Arial" pitchFamily="-106" charset="0"/>
              </a:rPr>
              <a:t>z-band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08455" y="448099"/>
            <a:ext cx="15355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505050"/>
              </a:solidFill>
              <a:latin typeface="Helvetica"/>
              <a:ea typeface="Arial" pitchFamily="-106" charset="0"/>
              <a:cs typeface="Helvetica"/>
              <a:sym typeface="Arial" pitchFamily="-106" charset="0"/>
            </a:endParaRPr>
          </a:p>
          <a:p>
            <a:r>
              <a:rPr lang="en-US" dirty="0">
                <a:solidFill>
                  <a:srgbClr val="505050"/>
                </a:solidFill>
                <a:latin typeface="Helvetica"/>
                <a:ea typeface="Arial" pitchFamily="-106" charset="0"/>
                <a:cs typeface="Helvetica"/>
                <a:sym typeface="Arial" pitchFamily="-106" charset="0"/>
              </a:rPr>
              <a:t>Solid lines:</a:t>
            </a:r>
          </a:p>
          <a:p>
            <a:r>
              <a:rPr lang="en-US" dirty="0">
                <a:solidFill>
                  <a:srgbClr val="505050"/>
                </a:solidFill>
                <a:latin typeface="Helvetica"/>
                <a:ea typeface="Arial" pitchFamily="-106" charset="0"/>
                <a:cs typeface="Helvetica"/>
                <a:sym typeface="Arial" pitchFamily="-106" charset="0"/>
              </a:rPr>
              <a:t>f</a:t>
            </a:r>
            <a:r>
              <a:rPr lang="en-US" dirty="0" smtClean="0">
                <a:solidFill>
                  <a:srgbClr val="505050"/>
                </a:solidFill>
                <a:latin typeface="Helvetica"/>
                <a:ea typeface="Arial" pitchFamily="-106" charset="0"/>
                <a:cs typeface="Helvetica"/>
                <a:sym typeface="Arial" pitchFamily="-106" charset="0"/>
              </a:rPr>
              <a:t>it </a:t>
            </a:r>
            <a:r>
              <a:rPr lang="en-US" dirty="0">
                <a:solidFill>
                  <a:srgbClr val="505050"/>
                </a:solidFill>
                <a:latin typeface="Helvetica"/>
                <a:ea typeface="Arial" pitchFamily="-106" charset="0"/>
                <a:cs typeface="Helvetica"/>
                <a:sym typeface="Arial" pitchFamily="-106" charset="0"/>
              </a:rPr>
              <a:t>to SALT2 </a:t>
            </a:r>
            <a:r>
              <a:rPr lang="en-US" dirty="0" smtClean="0">
                <a:solidFill>
                  <a:srgbClr val="505050"/>
                </a:solidFill>
                <a:latin typeface="Helvetica"/>
                <a:ea typeface="Arial" pitchFamily="-106" charset="0"/>
                <a:cs typeface="Helvetica"/>
                <a:sym typeface="Arial" pitchFamily="-106" charset="0"/>
              </a:rPr>
              <a:t>SN </a:t>
            </a:r>
            <a:r>
              <a:rPr lang="en-US" dirty="0" err="1" smtClean="0">
                <a:solidFill>
                  <a:srgbClr val="505050"/>
                </a:solidFill>
                <a:latin typeface="Helvetica"/>
                <a:ea typeface="Arial" pitchFamily="-106" charset="0"/>
                <a:cs typeface="Helvetica"/>
                <a:sym typeface="Arial" pitchFamily="-106" charset="0"/>
              </a:rPr>
              <a:t>Ia</a:t>
            </a:r>
            <a:r>
              <a:rPr lang="en-US" dirty="0" smtClean="0">
                <a:solidFill>
                  <a:srgbClr val="505050"/>
                </a:solidFill>
                <a:latin typeface="Helvetica"/>
                <a:ea typeface="Arial" pitchFamily="-106" charset="0"/>
                <a:cs typeface="Helvetica"/>
                <a:sym typeface="Arial" pitchFamily="-106" charset="0"/>
              </a:rPr>
              <a:t> light </a:t>
            </a:r>
            <a:r>
              <a:rPr lang="en-US" dirty="0">
                <a:solidFill>
                  <a:srgbClr val="505050"/>
                </a:solidFill>
                <a:latin typeface="Helvetica"/>
                <a:ea typeface="Arial" pitchFamily="-106" charset="0"/>
                <a:cs typeface="Helvetica"/>
                <a:sym typeface="Arial" pitchFamily="-106" charset="0"/>
              </a:rPr>
              <a:t>curve model. </a:t>
            </a:r>
          </a:p>
          <a:p>
            <a:r>
              <a:rPr lang="en-US" b="1" dirty="0">
                <a:solidFill>
                  <a:srgbClr val="4F81BD"/>
                </a:solidFill>
                <a:latin typeface="Calibri"/>
                <a:ea typeface="Arial" pitchFamily="-106" charset="0"/>
                <a:cs typeface="Arial" pitchFamily="-106" charset="0"/>
                <a:sym typeface="Arial" pitchFamily="-106" charset="0"/>
              </a:rPr>
              <a:t> </a:t>
            </a:r>
          </a:p>
        </p:txBody>
      </p:sp>
      <p:pic>
        <p:nvPicPr>
          <p:cNvPr id="20" name="Picture 19" descr="DES_0115577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9604" y="-218605"/>
            <a:ext cx="6016652" cy="7786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8455" y="3831131"/>
            <a:ext cx="1535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Building on FNAL-led </a:t>
            </a:r>
          </a:p>
          <a:p>
            <a:r>
              <a:rPr lang="en-US" dirty="0" smtClean="0">
                <a:solidFill>
                  <a:srgbClr val="505050"/>
                </a:solidFill>
                <a:latin typeface="Helvetica"/>
                <a:cs typeface="Helvetica"/>
              </a:rPr>
              <a:t>SDSS-II SN Survey </a:t>
            </a:r>
            <a:endParaRPr lang="en-US" dirty="0">
              <a:solidFill>
                <a:srgbClr val="505050"/>
              </a:solidFill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0933" y="6413502"/>
            <a:ext cx="4572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~1000 </a:t>
            </a:r>
            <a:r>
              <a:rPr lang="en-US" dirty="0" err="1" smtClean="0">
                <a:latin typeface="Helvetica"/>
                <a:cs typeface="Helvetica"/>
              </a:rPr>
              <a:t>SNe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Ia</a:t>
            </a:r>
            <a:r>
              <a:rPr lang="en-US" dirty="0" smtClean="0">
                <a:latin typeface="Helvetica"/>
                <a:cs typeface="Helvetica"/>
              </a:rPr>
              <a:t> light curves so far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976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Rectangle 2"/>
          <p:cNvSpPr>
            <a:spLocks noGrp="1" noChangeArrowheads="1"/>
          </p:cNvSpPr>
          <p:nvPr>
            <p:ph type="title"/>
          </p:nvPr>
        </p:nvSpPr>
        <p:spPr>
          <a:xfrm>
            <a:off x="211667" y="152400"/>
            <a:ext cx="6553200" cy="1143000"/>
          </a:xfrm>
          <a:noFill/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27" charset="-128"/>
                <a:cs typeface="ＭＳ Ｐゴシック" pitchFamily="27" charset="-128"/>
              </a:rPr>
              <a:t>Summary</a:t>
            </a:r>
            <a:endParaRPr lang="en-US" sz="3600" dirty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569348" name="Rectangle 3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6200" y="770477"/>
            <a:ext cx="8991600" cy="48768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DES has successfully completed ~2 seasons of increasingly and now highly efficient operations. </a:t>
            </a:r>
          </a:p>
          <a:p>
            <a:pPr eaLnBrk="1" hangingPunct="1"/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DESDM processes nightly data by the next day: QA &amp; SN. </a:t>
            </a:r>
          </a:p>
          <a:p>
            <a:pPr eaLnBrk="1" hangingPunct="1"/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Collaboration has submitted </a:t>
            </a:r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8 </a:t>
            </a:r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science </a:t>
            </a:r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papers, </a:t>
            </a:r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another ~20 planned in time for April 2015 APS.</a:t>
            </a:r>
          </a:p>
          <a:p>
            <a:pPr eaLnBrk="1" hangingPunct="1"/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Internal release 12/2014 of Y1 co-add images &amp; catalogs for next round of science analysis.</a:t>
            </a:r>
          </a:p>
          <a:p>
            <a:pPr eaLnBrk="1" hangingPunct="1"/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On track for first Dark Energy results (based on Y1+Y2) late summer 2016, followed by DR1 co-add image &amp; catalog Public Data Release in 2017. </a:t>
            </a:r>
          </a:p>
          <a:p>
            <a:pPr eaLnBrk="1" hangingPunct="1"/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Collaboration highly engaged in all aspects of operations &amp; science analysis. Close coordination between FNAL, other labs, University groups, and CTIO makes this possible.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94467ED-0D1F-BD42-AEF8-93AB4C8AEBB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6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0" y="250448"/>
            <a:ext cx="184666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aseline="-25000" dirty="0" smtClean="0">
                <a:solidFill>
                  <a:srgbClr val="FFFFCC"/>
                </a:solidFill>
                <a:latin typeface="Times" charset="0"/>
                <a:ea typeface="Arial" pitchFamily="27" charset="0"/>
                <a:cs typeface="Arial" pitchFamily="27" charset="0"/>
                <a:sym typeface="Arial" pitchFamily="27" charset="0"/>
              </a:rPr>
              <a:t>                            </a:t>
            </a:r>
            <a:endParaRPr lang="en-US" sz="2400" dirty="0">
              <a:solidFill>
                <a:srgbClr val="00FF00"/>
              </a:solidFill>
              <a:latin typeface="Times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76133" name="Rectangle 4"/>
          <p:cNvSpPr>
            <a:spLocks noChangeArrowheads="1"/>
          </p:cNvSpPr>
          <p:nvPr/>
        </p:nvSpPr>
        <p:spPr bwMode="auto">
          <a:xfrm>
            <a:off x="5715000" y="5943604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 dirty="0">
              <a:solidFill>
                <a:srgbClr val="FFFFCC"/>
              </a:solidFill>
              <a:latin typeface="Times New Roman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4" name="Picture 3" descr="NGC253.mjm-edi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1" y="-1049867"/>
            <a:ext cx="9186331" cy="91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Context: Current Dark Energy Constraints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981" y="5452988"/>
            <a:ext cx="8672513" cy="48095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JLA=</a:t>
            </a:r>
            <a:r>
              <a:rPr lang="en-US" b="1" dirty="0" smtClean="0"/>
              <a:t>SDSS SN </a:t>
            </a:r>
            <a:r>
              <a:rPr lang="en-US" dirty="0" smtClean="0"/>
              <a:t>+ SNLS + low-z </a:t>
            </a:r>
            <a:r>
              <a:rPr lang="en-US" dirty="0" err="1" smtClean="0"/>
              <a:t>SNe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DES designed to improve DE constraints by factor of a few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07123" y="5416703"/>
            <a:ext cx="2208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Betoule</a:t>
            </a:r>
            <a:r>
              <a:rPr lang="en-US" sz="2000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 </a:t>
            </a:r>
            <a:r>
              <a:rPr lang="en-US" sz="2000" dirty="0" err="1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etal</a:t>
            </a:r>
            <a:r>
              <a:rPr lang="en-US" sz="2000" dirty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 </a:t>
            </a:r>
            <a:r>
              <a:rPr lang="en-US" sz="2000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2014</a:t>
            </a:r>
            <a:endParaRPr lang="en-US" sz="2000" dirty="0">
              <a:solidFill>
                <a:srgbClr val="505050"/>
              </a:solidFill>
              <a:latin typeface="Helvetica"/>
              <a:ea typeface="Arial" pitchFamily="27" charset="0"/>
              <a:cs typeface="Helvetica"/>
              <a:sym typeface="Arial" pitchFamily="27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445" y="1100675"/>
            <a:ext cx="914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Assuming constant </a:t>
            </a:r>
            <a:r>
              <a:rPr lang="en-US" sz="2400" i="1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w:</a:t>
            </a:r>
            <a:r>
              <a:rPr lang="en-US" sz="2400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                       Assuming </a:t>
            </a:r>
            <a:r>
              <a:rPr lang="en-US" sz="2400" i="1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w=w</a:t>
            </a:r>
            <a:r>
              <a:rPr lang="en-US" sz="2400" i="1" baseline="-25000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0</a:t>
            </a:r>
            <a:r>
              <a:rPr lang="en-US" sz="2400" i="1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+w</a:t>
            </a:r>
            <a:r>
              <a:rPr lang="en-US" sz="2400" i="1" baseline="-25000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a</a:t>
            </a:r>
            <a:r>
              <a:rPr lang="en-US" sz="2400" i="1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(1-a):</a:t>
            </a:r>
          </a:p>
          <a:p>
            <a:r>
              <a:rPr lang="en-US" sz="2400" i="1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w=−1.027±0.055                w</a:t>
            </a:r>
            <a:r>
              <a:rPr lang="en-US" sz="2400" i="1" baseline="-25000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0</a:t>
            </a:r>
            <a:r>
              <a:rPr lang="en-US" sz="2400" i="1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=−0.957±0.124  </a:t>
            </a:r>
            <a:r>
              <a:rPr lang="en-US" sz="2400" i="1" dirty="0" err="1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w</a:t>
            </a:r>
            <a:r>
              <a:rPr lang="en-US" sz="2400" i="1" baseline="-25000" dirty="0" err="1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a</a:t>
            </a:r>
            <a:r>
              <a:rPr lang="en-US" sz="2400" i="1" dirty="0" smtClean="0">
                <a:solidFill>
                  <a:srgbClr val="505050"/>
                </a:solidFill>
                <a:latin typeface="Helvetica"/>
                <a:ea typeface="Arial" pitchFamily="27" charset="0"/>
                <a:cs typeface="Helvetica"/>
                <a:sym typeface="Arial" pitchFamily="27" charset="0"/>
              </a:rPr>
              <a:t>=−0.336±0.552</a:t>
            </a:r>
            <a:endParaRPr lang="en-US" sz="2400" i="1" dirty="0">
              <a:solidFill>
                <a:srgbClr val="505050"/>
              </a:solidFill>
              <a:latin typeface="Helvetica"/>
              <a:ea typeface="Arial" pitchFamily="27" charset="0"/>
              <a:cs typeface="Helvetica"/>
              <a:sym typeface="Arial" pitchFamily="27" charset="0"/>
            </a:endParaRPr>
          </a:p>
        </p:txBody>
      </p:sp>
      <p:pic>
        <p:nvPicPr>
          <p:cNvPr id="12" name="Picture 11" descr="f15_AA_2014_234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774"/>
            <a:ext cx="4572000" cy="3227295"/>
          </a:xfrm>
          <a:prstGeom prst="rect">
            <a:avLst/>
          </a:prstGeom>
        </p:spPr>
      </p:pic>
      <p:pic>
        <p:nvPicPr>
          <p:cNvPr id="13" name="Picture 12" descr="f16_AA_2014_234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4321"/>
            <a:ext cx="4495800" cy="31735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94871" y="2255770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SN</a:t>
            </a:r>
            <a:endParaRPr lang="en-US" dirty="0">
              <a:solidFill>
                <a:srgbClr val="0000FF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7430" y="2877465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EC82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CMB</a:t>
            </a:r>
            <a:endParaRPr lang="en-US" dirty="0">
              <a:solidFill>
                <a:srgbClr val="0EC82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14" name="Picture 4" descr="w0waDOEprop"/>
          <p:cNvPicPr>
            <a:picLocks noChangeAspect="1" noChangeArrowheads="1"/>
          </p:cNvPicPr>
          <p:nvPr/>
        </p:nvPicPr>
        <p:blipFill>
          <a:blip r:embed="rId4">
            <a:alphaModFix amt="66000"/>
          </a:blip>
          <a:srcRect/>
          <a:stretch>
            <a:fillRect/>
          </a:stretch>
        </p:blipFill>
        <p:spPr bwMode="auto">
          <a:xfrm>
            <a:off x="4538153" y="220146"/>
            <a:ext cx="5786291" cy="629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62133" y="829735"/>
            <a:ext cx="199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DES forecast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330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16116" y="185057"/>
            <a:ext cx="5867400" cy="1143000"/>
          </a:xfrm>
          <a:noFill/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27" charset="-128"/>
                <a:cs typeface="ＭＳ Ｐゴシック" pitchFamily="27" charset="-128"/>
              </a:rPr>
              <a:t>DES Overview</a:t>
            </a:r>
            <a:endParaRPr lang="en-US" sz="3600" dirty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569348" name="Rectangle 3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172960" y="774110"/>
            <a:ext cx="8915400" cy="28956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27" charset="-128"/>
                <a:cs typeface="ＭＳ Ｐゴシック" pitchFamily="27" charset="-128"/>
              </a:rPr>
              <a:t>Science: probe cosmic acceleration with 4 techniques:</a:t>
            </a:r>
          </a:p>
          <a:p>
            <a:pPr lvl="1"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Clusters, Weak Lensing, Large-scale Structure, Supernovae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ea typeface="Times New Roman" pitchFamily="27" charset="0"/>
                <a:cs typeface="Times New Roman" pitchFamily="27" charset="0"/>
              </a:rPr>
              <a:t>•    </a:t>
            </a:r>
            <a:r>
              <a:rPr lang="en-US" sz="2400" dirty="0">
                <a:ea typeface="Times New Roman" pitchFamily="27" charset="0"/>
                <a:cs typeface="Times New Roman" pitchFamily="27" charset="0"/>
              </a:rPr>
              <a:t>Two multiband </a:t>
            </a:r>
            <a:r>
              <a:rPr lang="en-US" sz="2400" dirty="0" smtClean="0">
                <a:ea typeface="Times New Roman" pitchFamily="27" charset="0"/>
                <a:cs typeface="Times New Roman" pitchFamily="27" charset="0"/>
              </a:rPr>
              <a:t>imaging surveys:</a:t>
            </a:r>
            <a:endParaRPr lang="en-US" sz="2400" dirty="0">
              <a:ea typeface="Times New Roman" pitchFamily="27" charset="0"/>
              <a:cs typeface="Times New Roman" pitchFamily="27" charset="0"/>
            </a:endParaRPr>
          </a:p>
          <a:p>
            <a:pPr lvl="1" eaLnBrk="1" hangingPunct="1"/>
            <a:r>
              <a:rPr lang="en-US" sz="1600" dirty="0" smtClean="0">
                <a:ea typeface="Times New Roman" pitchFamily="27" charset="0"/>
                <a:cs typeface="Times New Roman" pitchFamily="27" charset="0"/>
              </a:rPr>
              <a:t>5000 </a:t>
            </a:r>
            <a:r>
              <a:rPr lang="en-US" sz="1600" dirty="0">
                <a:ea typeface="Times New Roman" pitchFamily="27" charset="0"/>
                <a:cs typeface="Times New Roman" pitchFamily="27" charset="0"/>
              </a:rPr>
              <a:t>deg</a:t>
            </a:r>
            <a:r>
              <a:rPr lang="en-US" sz="1600" baseline="30000" dirty="0">
                <a:ea typeface="Times New Roman" pitchFamily="27" charset="0"/>
                <a:cs typeface="Times New Roman" pitchFamily="27" charset="0"/>
              </a:rPr>
              <a:t>2</a:t>
            </a:r>
            <a:r>
              <a:rPr lang="en-US" sz="1600" dirty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sz="1600" i="1" dirty="0" err="1" smtClean="0">
                <a:ea typeface="Times New Roman" pitchFamily="27" charset="0"/>
                <a:cs typeface="Times New Roman" pitchFamily="27" charset="0"/>
              </a:rPr>
              <a:t>grizY</a:t>
            </a:r>
            <a:r>
              <a:rPr lang="en-US" sz="1600" dirty="0" smtClean="0">
                <a:ea typeface="Times New Roman" pitchFamily="27" charset="0"/>
                <a:cs typeface="Times New Roman" pitchFamily="27" charset="0"/>
              </a:rPr>
              <a:t>: positions, shapes, photo-z’s for 200 million galaxies, 100,000 clusters</a:t>
            </a:r>
          </a:p>
          <a:p>
            <a:pPr lvl="1" eaLnBrk="1" hangingPunct="1"/>
            <a:r>
              <a:rPr lang="en-US" sz="1600" dirty="0" smtClean="0">
                <a:ea typeface="Times New Roman" pitchFamily="27" charset="0"/>
                <a:cs typeface="Times New Roman" pitchFamily="27" charset="0"/>
              </a:rPr>
              <a:t>30 deg</a:t>
            </a:r>
            <a:r>
              <a:rPr lang="en-US" sz="1600" baseline="30000" dirty="0" smtClean="0">
                <a:ea typeface="Times New Roman" pitchFamily="27" charset="0"/>
                <a:cs typeface="Times New Roman" pitchFamily="27" charset="0"/>
              </a:rPr>
              <a:t>2</a:t>
            </a:r>
            <a:r>
              <a:rPr lang="en-US" sz="1600" dirty="0" smtClean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sz="1600" dirty="0" err="1" smtClean="0">
                <a:ea typeface="Times New Roman" pitchFamily="27" charset="0"/>
                <a:cs typeface="Times New Roman" pitchFamily="27" charset="0"/>
              </a:rPr>
              <a:t>griz</a:t>
            </a:r>
            <a:r>
              <a:rPr lang="en-US" sz="1600" dirty="0" smtClean="0">
                <a:ea typeface="Times New Roman" pitchFamily="27" charset="0"/>
                <a:cs typeface="Times New Roman" pitchFamily="27" charset="0"/>
              </a:rPr>
              <a:t> time-domain survey: light curves for 3500 type </a:t>
            </a:r>
            <a:r>
              <a:rPr lang="en-US" sz="1600" dirty="0" err="1" smtClean="0">
                <a:ea typeface="Times New Roman" pitchFamily="27" charset="0"/>
                <a:cs typeface="Times New Roman" pitchFamily="27" charset="0"/>
              </a:rPr>
              <a:t>Ia</a:t>
            </a:r>
            <a:r>
              <a:rPr lang="en-US" sz="1600" dirty="0" smtClean="0">
                <a:ea typeface="Times New Roman" pitchFamily="27" charset="0"/>
                <a:cs typeface="Times New Roman" pitchFamily="27" charset="0"/>
              </a:rPr>
              <a:t> supernovae</a:t>
            </a:r>
            <a:endParaRPr lang="en-US" sz="1600" dirty="0">
              <a:ea typeface="Times New Roman" pitchFamily="27" charset="0"/>
              <a:cs typeface="Times New Roman" pitchFamily="27" charset="0"/>
            </a:endParaRPr>
          </a:p>
          <a:p>
            <a:pPr eaLnBrk="1" hangingPunct="1"/>
            <a:r>
              <a:rPr lang="en-US" sz="2400" dirty="0" smtClean="0">
                <a:ea typeface="Times New Roman" pitchFamily="27" charset="0"/>
                <a:cs typeface="Times New Roman" pitchFamily="27" charset="0"/>
              </a:rPr>
              <a:t>Collaboration constructed </a:t>
            </a:r>
            <a:r>
              <a:rPr lang="en-US" sz="2400" dirty="0" err="1" smtClean="0">
                <a:ea typeface="Times New Roman" pitchFamily="27" charset="0"/>
                <a:cs typeface="Times New Roman" pitchFamily="27" charset="0"/>
              </a:rPr>
              <a:t>DECam</a:t>
            </a:r>
            <a:r>
              <a:rPr lang="en-US" sz="2400" dirty="0" smtClean="0">
                <a:ea typeface="Times New Roman" pitchFamily="27" charset="0"/>
                <a:cs typeface="Times New Roman" pitchFamily="27" charset="0"/>
              </a:rPr>
              <a:t>: 3 </a:t>
            </a:r>
            <a:r>
              <a:rPr lang="en-US" sz="2400" dirty="0">
                <a:ea typeface="Times New Roman" pitchFamily="27" charset="0"/>
                <a:cs typeface="Times New Roman" pitchFamily="27" charset="0"/>
              </a:rPr>
              <a:t>deg</a:t>
            </a:r>
            <a:r>
              <a:rPr lang="en-US" sz="2400" baseline="30000" dirty="0">
                <a:ea typeface="Times New Roman" pitchFamily="27" charset="0"/>
                <a:cs typeface="Times New Roman" pitchFamily="27" charset="0"/>
              </a:rPr>
              <a:t>2</a:t>
            </a:r>
            <a:r>
              <a:rPr lang="en-US" sz="2400" dirty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sz="2400" dirty="0" smtClean="0">
                <a:ea typeface="Times New Roman" pitchFamily="27" charset="0"/>
                <a:cs typeface="Times New Roman" pitchFamily="27" charset="0"/>
              </a:rPr>
              <a:t>FOV, 570-megapixel imager and 5-element optical corrector for Blanco 4-meter telescope at CTIO, and </a:t>
            </a:r>
            <a:r>
              <a:rPr lang="en-US" sz="2400" dirty="0">
                <a:ea typeface="Times New Roman" pitchFamily="27" charset="0"/>
                <a:cs typeface="Times New Roman" pitchFamily="27" charset="0"/>
              </a:rPr>
              <a:t>Data </a:t>
            </a:r>
            <a:r>
              <a:rPr lang="en-US" sz="2400" dirty="0" smtClean="0">
                <a:ea typeface="Times New Roman" pitchFamily="27" charset="0"/>
                <a:cs typeface="Times New Roman" pitchFamily="27" charset="0"/>
              </a:rPr>
              <a:t>management (DESDM) system to produce science-ready data products.</a:t>
            </a:r>
            <a:endParaRPr lang="en-US" sz="2400" dirty="0">
              <a:ea typeface="Times New Roman" pitchFamily="27" charset="0"/>
              <a:cs typeface="Times New Roman" pitchFamily="27" charset="0"/>
            </a:endParaRPr>
          </a:p>
          <a:p>
            <a:pPr eaLnBrk="1" hangingPunct="1"/>
            <a:r>
              <a:rPr lang="en-US" sz="2400" dirty="0" smtClean="0">
                <a:ea typeface="Times New Roman" pitchFamily="27" charset="0"/>
                <a:cs typeface="Times New Roman" pitchFamily="27" charset="0"/>
              </a:rPr>
              <a:t>Five-year (525-night) survey began Aug. 2013. </a:t>
            </a:r>
          </a:p>
          <a:p>
            <a:pPr lvl="1" eaLnBrk="1" hangingPunct="1"/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Seasons run Aug.-Feb. </a:t>
            </a:r>
          </a:p>
          <a:p>
            <a:pPr lvl="1" eaLnBrk="1" hangingPunct="1"/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Nearly through 2</a:t>
            </a:r>
            <a:r>
              <a:rPr lang="en-US" sz="1800" baseline="30000" dirty="0" smtClean="0">
                <a:ea typeface="Times New Roman" pitchFamily="27" charset="0"/>
                <a:cs typeface="Times New Roman" pitchFamily="27" charset="0"/>
              </a:rPr>
              <a:t>nd</a:t>
            </a:r>
            <a:r>
              <a:rPr lang="en-US" sz="1800" dirty="0" smtClean="0">
                <a:ea typeface="Times New Roman" pitchFamily="27" charset="0"/>
                <a:cs typeface="Times New Roman" pitchFamily="27" charset="0"/>
              </a:rPr>
              <a:t> season </a:t>
            </a:r>
            <a:endParaRPr lang="en-US" sz="1800" dirty="0">
              <a:ea typeface="Times New Roman" pitchFamily="27" charset="0"/>
              <a:cs typeface="Times New Roman" pitchFamily="27" charset="0"/>
            </a:endParaRPr>
          </a:p>
          <a:p>
            <a:pPr eaLnBrk="1" hangingPunct="1"/>
            <a:r>
              <a:rPr lang="en-US" sz="2000" dirty="0" err="1" smtClean="0">
                <a:ea typeface="Times New Roman" pitchFamily="27" charset="0"/>
                <a:cs typeface="Times New Roman" pitchFamily="27" charset="0"/>
              </a:rPr>
              <a:t>DECam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also a premier facility instrument for the astronomy community</a:t>
            </a:r>
          </a:p>
          <a:p>
            <a:pPr eaLnBrk="1" hangingPunct="1"/>
            <a:r>
              <a:rPr lang="en-US" sz="2000" dirty="0" err="1" smtClean="0">
                <a:ea typeface="Times New Roman" pitchFamily="27" charset="0"/>
                <a:cs typeface="Times New Roman" pitchFamily="27" charset="0"/>
              </a:rPr>
              <a:t>Raw+reduced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single-epoch images released 1 </a:t>
            </a:r>
            <a:r>
              <a:rPr lang="en-US" sz="2000" dirty="0" err="1" smtClean="0">
                <a:ea typeface="Times New Roman" pitchFamily="27" charset="0"/>
                <a:cs typeface="Times New Roman" pitchFamily="27" charset="0"/>
              </a:rPr>
              <a:t>yr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after they’re taken on rolling basis; 2 Public Releases of co-add </a:t>
            </a:r>
            <a:r>
              <a:rPr lang="en-US" sz="2000" dirty="0" err="1" smtClean="0">
                <a:ea typeface="Times New Roman" pitchFamily="27" charset="0"/>
                <a:cs typeface="Times New Roman" pitchFamily="27" charset="0"/>
              </a:rPr>
              <a:t>images+catalogs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planned.</a:t>
            </a:r>
            <a:endParaRPr lang="en-US" sz="2000" dirty="0">
              <a:ea typeface="Times New Roman" pitchFamily="27" charset="0"/>
              <a:cs typeface="Times New Roman" pitchFamily="27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ea typeface="Times New Roman" pitchFamily="27" charset="0"/>
                <a:cs typeface="Times New Roman" pitchFamily="27" charset="0"/>
              </a:rPr>
              <a:t>    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1400" dirty="0">
                <a:ea typeface="ＭＳ Ｐゴシック" pitchFamily="27" charset="-128"/>
                <a:cs typeface="ＭＳ Ｐゴシック" pitchFamily="27" charset="-128"/>
              </a:rPr>
              <a:t>                 </a:t>
            </a:r>
          </a:p>
        </p:txBody>
      </p:sp>
      <p:sp>
        <p:nvSpPr>
          <p:cNvPr id="569351" name="Text Box 6"/>
          <p:cNvSpPr txBox="1">
            <a:spLocks noChangeArrowheads="1"/>
          </p:cNvSpPr>
          <p:nvPr/>
        </p:nvSpPr>
        <p:spPr bwMode="auto">
          <a:xfrm>
            <a:off x="3657600" y="5943600"/>
            <a:ext cx="184626" cy="33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8209"/>
            <a:ext cx="5867400" cy="1143000"/>
          </a:xfrm>
          <a:noFill/>
        </p:spPr>
        <p:txBody>
          <a:bodyPr/>
          <a:lstStyle/>
          <a:p>
            <a:pPr eaLnBrk="1" hangingPunct="1"/>
            <a:r>
              <a:rPr lang="en-US" sz="3600" dirty="0" smtClean="0">
                <a:ea typeface="ＭＳ Ｐゴシック" pitchFamily="27" charset="-128"/>
                <a:cs typeface="ＭＳ Ｐゴシック" pitchFamily="27" charset="-128"/>
              </a:rPr>
              <a:t>Project History &amp; Plan</a:t>
            </a:r>
            <a:endParaRPr lang="en-US" sz="3600" dirty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569348" name="Rectangle 3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152400" y="853940"/>
            <a:ext cx="8991600" cy="28956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2003 Project conceived, initiated, developed, led by FNAL Theoretical &amp; Experimental Physicists, in collaboration with University scientists 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2004-8 R&amp;D, collaboration-building, optics procurement </a:t>
            </a:r>
            <a:r>
              <a:rPr lang="en-US" sz="1800" dirty="0" smtClean="0">
                <a:ea typeface="ＭＳ Ｐゴシック" pitchFamily="27" charset="-128"/>
                <a:cs typeface="ＭＳ Ｐゴシック" pitchFamily="27" charset="-128"/>
              </a:rPr>
              <a:t>(non-federal funds)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2008 Construction start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2012 Sept.: First light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2012 Sept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.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– 2013 Feb.: Commissioning, Science Verification (SV)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2013 Aug.  – 2014 Feb.: 1</a:t>
            </a:r>
            <a:r>
              <a:rPr lang="en-US" sz="2000" baseline="30000" dirty="0" smtClean="0">
                <a:ea typeface="ＭＳ Ｐゴシック" pitchFamily="27" charset="-128"/>
                <a:cs typeface="ＭＳ Ｐゴシック" pitchFamily="27" charset="-128"/>
              </a:rPr>
              <a:t>st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Observing Season (Y1)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2013 Sept.: SV Data products served to collaboration (~250 </a:t>
            </a:r>
            <a:r>
              <a:rPr lang="en-US" sz="2000" dirty="0" err="1" smtClean="0">
                <a:ea typeface="ＭＳ Ｐゴシック" pitchFamily="27" charset="-128"/>
                <a:cs typeface="ＭＳ Ｐゴシック" pitchFamily="27" charset="-128"/>
              </a:rPr>
              <a:t>sq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</a:t>
            </a:r>
            <a:r>
              <a:rPr lang="en-US" sz="2000" dirty="0" err="1" smtClean="0">
                <a:ea typeface="ＭＳ Ｐゴシック" pitchFamily="27" charset="-128"/>
                <a:cs typeface="ＭＳ Ｐゴシック" pitchFamily="27" charset="-128"/>
              </a:rPr>
              <a:t>deg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)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2014 May: first DES science paper submitted (based on SV data); 8 so far</a:t>
            </a:r>
          </a:p>
          <a:p>
            <a:pPr eaLnBrk="1" hangingPunct="1"/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2014 Aug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.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–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2015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Feb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.: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2</a:t>
            </a:r>
            <a:r>
              <a:rPr lang="en-US" sz="2000" baseline="30000" dirty="0">
                <a:ea typeface="ＭＳ Ｐゴシック" pitchFamily="27" charset="-128"/>
                <a:cs typeface="ＭＳ Ｐゴシック" pitchFamily="27" charset="-128"/>
              </a:rPr>
              <a:t>nd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Observing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Season (Y2)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2014 Dec.: Y1 co-add data products served to collaboration (1800 sq. </a:t>
            </a:r>
            <a:r>
              <a:rPr lang="en-US" sz="2000" dirty="0" err="1" smtClean="0">
                <a:ea typeface="ＭＳ Ｐゴシック" pitchFamily="27" charset="-128"/>
                <a:cs typeface="ＭＳ Ｐゴシック" pitchFamily="27" charset="-128"/>
              </a:rPr>
              <a:t>deg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)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2015 April: 14 APS </a:t>
            </a:r>
            <a:r>
              <a:rPr lang="en-US" sz="2000" dirty="0" err="1" smtClean="0">
                <a:ea typeface="ＭＳ Ｐゴシック" pitchFamily="27" charset="-128"/>
                <a:cs typeface="ＭＳ Ｐゴシック" pitchFamily="27" charset="-128"/>
              </a:rPr>
              <a:t>abstracts+comparable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number of journal papers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2015 Aug.: Y1+Y2 data products served to collaboration (4000 sq. deg.)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2016 Aug.: Plan for 1</a:t>
            </a:r>
            <a:r>
              <a:rPr lang="en-US" sz="2000" baseline="30000" dirty="0" smtClean="0">
                <a:ea typeface="ＭＳ Ｐゴシック" pitchFamily="27" charset="-128"/>
                <a:cs typeface="ＭＳ Ｐゴシック" pitchFamily="27" charset="-128"/>
              </a:rPr>
              <a:t>st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Dark Energy results (Y1+Y2)</a:t>
            </a:r>
          </a:p>
          <a:p>
            <a:pPr eaLnBrk="1" hangingPunct="1"/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2018 Feb.: end of 5</a:t>
            </a:r>
            <a:r>
              <a:rPr lang="en-US" sz="2000" baseline="30000" dirty="0" smtClean="0">
                <a:ea typeface="ＭＳ Ｐゴシック" pitchFamily="27" charset="-128"/>
                <a:cs typeface="ＭＳ Ｐゴシック" pitchFamily="27" charset="-128"/>
              </a:rPr>
              <a:t>th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Observing Season </a:t>
            </a:r>
            <a:endParaRPr lang="en-US" sz="2000" dirty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569351" name="Text Box 6"/>
          <p:cNvSpPr txBox="1">
            <a:spLocks noChangeArrowheads="1"/>
          </p:cNvSpPr>
          <p:nvPr/>
        </p:nvSpPr>
        <p:spPr bwMode="auto">
          <a:xfrm>
            <a:off x="3657600" y="5943600"/>
            <a:ext cx="184626" cy="33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5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28600" y="-24190"/>
            <a:ext cx="7162800" cy="810381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DES Collaboration</a:t>
            </a:r>
          </a:p>
        </p:txBody>
      </p:sp>
      <p:pic>
        <p:nvPicPr>
          <p:cNvPr id="2355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72008"/>
            <a:ext cx="7731125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463" y="3068870"/>
            <a:ext cx="2619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413" y="3794358"/>
            <a:ext cx="349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5513" y="3813408"/>
            <a:ext cx="457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350" y="4964345"/>
            <a:ext cx="2825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6113" y="4213458"/>
            <a:ext cx="350837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" y="4537308"/>
            <a:ext cx="419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125" y="3381608"/>
            <a:ext cx="3651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60450" y="4192820"/>
            <a:ext cx="2714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1563" y="4537308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57275" y="4894495"/>
            <a:ext cx="306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>
            <a:cxnSpLocks noChangeShapeType="1"/>
            <a:endCxn id="23569" idx="1"/>
          </p:cNvCxnSpPr>
          <p:nvPr/>
        </p:nvCxnSpPr>
        <p:spPr bwMode="auto">
          <a:xfrm rot="5400000" flipH="1" flipV="1">
            <a:off x="2262187" y="2095735"/>
            <a:ext cx="2063751" cy="18954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5400000">
            <a:off x="3589338" y="2052870"/>
            <a:ext cx="13398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18" name="Freeform 17"/>
          <p:cNvSpPr>
            <a:spLocks/>
          </p:cNvSpPr>
          <p:nvPr/>
        </p:nvSpPr>
        <p:spPr bwMode="auto">
          <a:xfrm>
            <a:off x="1889125" y="4075345"/>
            <a:ext cx="914400" cy="355600"/>
          </a:xfrm>
          <a:custGeom>
            <a:avLst/>
            <a:gdLst>
              <a:gd name="T0" fmla="*/ 0 w 914400"/>
              <a:gd name="T1" fmla="*/ 0 h 355600"/>
              <a:gd name="T2" fmla="*/ 592667 w 914400"/>
              <a:gd name="T3" fmla="*/ 16933 h 355600"/>
              <a:gd name="T4" fmla="*/ 745067 w 914400"/>
              <a:gd name="T5" fmla="*/ 50800 h 355600"/>
              <a:gd name="T6" fmla="*/ 745067 w 914400"/>
              <a:gd name="T7" fmla="*/ 33866 h 355600"/>
              <a:gd name="T8" fmla="*/ 914400 w 914400"/>
              <a:gd name="T9" fmla="*/ 33866 h 355600"/>
              <a:gd name="T10" fmla="*/ 863600 w 914400"/>
              <a:gd name="T11" fmla="*/ 84666 h 355600"/>
              <a:gd name="T12" fmla="*/ 795867 w 914400"/>
              <a:gd name="T13" fmla="*/ 186266 h 355600"/>
              <a:gd name="T14" fmla="*/ 745067 w 914400"/>
              <a:gd name="T15" fmla="*/ 220133 h 355600"/>
              <a:gd name="T16" fmla="*/ 762000 w 914400"/>
              <a:gd name="T17" fmla="*/ 304800 h 355600"/>
              <a:gd name="T18" fmla="*/ 745067 w 914400"/>
              <a:gd name="T19" fmla="*/ 355600 h 355600"/>
              <a:gd name="T20" fmla="*/ 694267 w 914400"/>
              <a:gd name="T21" fmla="*/ 321733 h 355600"/>
              <a:gd name="T22" fmla="*/ 592667 w 914400"/>
              <a:gd name="T23" fmla="*/ 287866 h 355600"/>
              <a:gd name="T24" fmla="*/ 457200 w 914400"/>
              <a:gd name="T25" fmla="*/ 304800 h 355600"/>
              <a:gd name="T26" fmla="*/ 406400 w 914400"/>
              <a:gd name="T27" fmla="*/ 321733 h 355600"/>
              <a:gd name="T28" fmla="*/ 406400 w 914400"/>
              <a:gd name="T29" fmla="*/ 355600 h 355600"/>
              <a:gd name="T30" fmla="*/ 169334 w 914400"/>
              <a:gd name="T31" fmla="*/ 355600 h 355600"/>
              <a:gd name="T32" fmla="*/ 101600 w 914400"/>
              <a:gd name="T33" fmla="*/ 287866 h 355600"/>
              <a:gd name="T34" fmla="*/ 33867 w 914400"/>
              <a:gd name="T35" fmla="*/ 135466 h 355600"/>
              <a:gd name="T36" fmla="*/ 16934 w 914400"/>
              <a:gd name="T37" fmla="*/ 84666 h 355600"/>
              <a:gd name="T38" fmla="*/ 0 w 914400"/>
              <a:gd name="T39" fmla="*/ 0 h 3556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14400" h="355600">
                <a:moveTo>
                  <a:pt x="0" y="0"/>
                </a:moveTo>
                <a:lnTo>
                  <a:pt x="592667" y="16933"/>
                </a:lnTo>
                <a:cubicBezTo>
                  <a:pt x="677332" y="73376"/>
                  <a:pt x="677334" y="118533"/>
                  <a:pt x="745067" y="50800"/>
                </a:cubicBezTo>
                <a:lnTo>
                  <a:pt x="745067" y="33866"/>
                </a:lnTo>
                <a:lnTo>
                  <a:pt x="914400" y="33866"/>
                </a:lnTo>
                <a:cubicBezTo>
                  <a:pt x="897467" y="50799"/>
                  <a:pt x="878302" y="65763"/>
                  <a:pt x="863600" y="84666"/>
                </a:cubicBezTo>
                <a:cubicBezTo>
                  <a:pt x="838611" y="116795"/>
                  <a:pt x="829734" y="163688"/>
                  <a:pt x="795867" y="186266"/>
                </a:cubicBezTo>
                <a:lnTo>
                  <a:pt x="745067" y="220133"/>
                </a:lnTo>
                <a:cubicBezTo>
                  <a:pt x="668867" y="334432"/>
                  <a:pt x="725311" y="213078"/>
                  <a:pt x="762000" y="304800"/>
                </a:cubicBezTo>
                <a:cubicBezTo>
                  <a:pt x="768629" y="321373"/>
                  <a:pt x="750711" y="338667"/>
                  <a:pt x="745067" y="355600"/>
                </a:cubicBezTo>
                <a:cubicBezTo>
                  <a:pt x="728134" y="344311"/>
                  <a:pt x="712864" y="329999"/>
                  <a:pt x="694267" y="321733"/>
                </a:cubicBezTo>
                <a:cubicBezTo>
                  <a:pt x="661645" y="307234"/>
                  <a:pt x="592667" y="287866"/>
                  <a:pt x="592667" y="287866"/>
                </a:cubicBezTo>
                <a:cubicBezTo>
                  <a:pt x="547511" y="293511"/>
                  <a:pt x="501973" y="296659"/>
                  <a:pt x="457200" y="304800"/>
                </a:cubicBezTo>
                <a:cubicBezTo>
                  <a:pt x="439639" y="307993"/>
                  <a:pt x="419021" y="309112"/>
                  <a:pt x="406400" y="321733"/>
                </a:cubicBezTo>
                <a:lnTo>
                  <a:pt x="406400" y="355600"/>
                </a:lnTo>
                <a:lnTo>
                  <a:pt x="169334" y="355600"/>
                </a:lnTo>
                <a:cubicBezTo>
                  <a:pt x="132387" y="244763"/>
                  <a:pt x="183702" y="353549"/>
                  <a:pt x="101600" y="287866"/>
                </a:cubicBezTo>
                <a:cubicBezTo>
                  <a:pt x="65009" y="258593"/>
                  <a:pt x="44215" y="166509"/>
                  <a:pt x="33867" y="135466"/>
                </a:cubicBezTo>
                <a:cubicBezTo>
                  <a:pt x="28223" y="118533"/>
                  <a:pt x="20435" y="102169"/>
                  <a:pt x="16934" y="84666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60001">
                <a:srgbClr val="94B2B5"/>
              </a:gs>
              <a:gs pos="100000">
                <a:srgbClr val="596C6D"/>
              </a:gs>
            </a:gsLst>
            <a:lin ang="0" scaled="1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3569" name="TextBox 25"/>
          <p:cNvSpPr txBox="1">
            <a:spLocks noChangeArrowheads="1"/>
          </p:cNvSpPr>
          <p:nvPr/>
        </p:nvSpPr>
        <p:spPr bwMode="auto">
          <a:xfrm>
            <a:off x="4241800" y="1349608"/>
            <a:ext cx="467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Fermilab</a:t>
            </a:r>
            <a:r>
              <a:rPr lang="en-US" sz="1600" dirty="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, UIUC/NCSA, University of Chicago,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LBNL, NOAO, University of Michigan, University of Pennsylvania, Argonne National Laboratory, Ohio State University, Santa-Cruz/</a:t>
            </a:r>
            <a:r>
              <a:rPr lang="en-US" sz="1600" dirty="0" smtClean="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SLAC/Stanford </a:t>
            </a:r>
            <a:r>
              <a:rPr lang="en-US" sz="1600" dirty="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Consortium, Texas A&amp;M</a:t>
            </a: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2819400" y="4837345"/>
            <a:ext cx="612775" cy="665163"/>
          </a:xfrm>
          <a:custGeom>
            <a:avLst/>
            <a:gdLst>
              <a:gd name="T0" fmla="*/ 304679 w 613018"/>
              <a:gd name="T1" fmla="*/ 16953 h 664391"/>
              <a:gd name="T2" fmla="*/ 236972 w 613018"/>
              <a:gd name="T3" fmla="*/ 33905 h 664391"/>
              <a:gd name="T4" fmla="*/ 84632 w 613018"/>
              <a:gd name="T5" fmla="*/ 0 h 664391"/>
              <a:gd name="T6" fmla="*/ 33853 w 613018"/>
              <a:gd name="T7" fmla="*/ 16953 h 664391"/>
              <a:gd name="T8" fmla="*/ 16926 w 613018"/>
              <a:gd name="T9" fmla="*/ 118671 h 664391"/>
              <a:gd name="T10" fmla="*/ 0 w 613018"/>
              <a:gd name="T11" fmla="*/ 169530 h 664391"/>
              <a:gd name="T12" fmla="*/ 50780 w 613018"/>
              <a:gd name="T13" fmla="*/ 271248 h 664391"/>
              <a:gd name="T14" fmla="*/ 101560 w 613018"/>
              <a:gd name="T15" fmla="*/ 288201 h 664391"/>
              <a:gd name="T16" fmla="*/ 152340 w 613018"/>
              <a:gd name="T17" fmla="*/ 339060 h 664391"/>
              <a:gd name="T18" fmla="*/ 203119 w 613018"/>
              <a:gd name="T19" fmla="*/ 440778 h 664391"/>
              <a:gd name="T20" fmla="*/ 304679 w 613018"/>
              <a:gd name="T21" fmla="*/ 474684 h 664391"/>
              <a:gd name="T22" fmla="*/ 338532 w 613018"/>
              <a:gd name="T23" fmla="*/ 525543 h 664391"/>
              <a:gd name="T24" fmla="*/ 287752 w 613018"/>
              <a:gd name="T25" fmla="*/ 627261 h 664391"/>
              <a:gd name="T26" fmla="*/ 338532 w 613018"/>
              <a:gd name="T27" fmla="*/ 661167 h 664391"/>
              <a:gd name="T28" fmla="*/ 389312 w 613018"/>
              <a:gd name="T29" fmla="*/ 559449 h 664391"/>
              <a:gd name="T30" fmla="*/ 490871 w 613018"/>
              <a:gd name="T31" fmla="*/ 525543 h 664391"/>
              <a:gd name="T32" fmla="*/ 524725 w 613018"/>
              <a:gd name="T33" fmla="*/ 423825 h 664391"/>
              <a:gd name="T34" fmla="*/ 541651 w 613018"/>
              <a:gd name="T35" fmla="*/ 372966 h 664391"/>
              <a:gd name="T36" fmla="*/ 558579 w 613018"/>
              <a:gd name="T37" fmla="*/ 305154 h 664391"/>
              <a:gd name="T38" fmla="*/ 609358 w 613018"/>
              <a:gd name="T39" fmla="*/ 271248 h 664391"/>
              <a:gd name="T40" fmla="*/ 592431 w 613018"/>
              <a:gd name="T41" fmla="*/ 186482 h 664391"/>
              <a:gd name="T42" fmla="*/ 490871 w 613018"/>
              <a:gd name="T43" fmla="*/ 152577 h 664391"/>
              <a:gd name="T44" fmla="*/ 338532 w 613018"/>
              <a:gd name="T45" fmla="*/ 67812 h 664391"/>
              <a:gd name="T46" fmla="*/ 304679 w 613018"/>
              <a:gd name="T47" fmla="*/ 16953 h 66439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13018" h="664391">
                <a:moveTo>
                  <a:pt x="304800" y="16933"/>
                </a:moveTo>
                <a:cubicBezTo>
                  <a:pt x="287867" y="11289"/>
                  <a:pt x="260339" y="33866"/>
                  <a:pt x="237066" y="33866"/>
                </a:cubicBezTo>
                <a:cubicBezTo>
                  <a:pt x="177463" y="33866"/>
                  <a:pt x="137052" y="17462"/>
                  <a:pt x="84666" y="0"/>
                </a:cubicBezTo>
                <a:cubicBezTo>
                  <a:pt x="67733" y="5644"/>
                  <a:pt x="42722" y="1435"/>
                  <a:pt x="33866" y="16933"/>
                </a:cubicBezTo>
                <a:cubicBezTo>
                  <a:pt x="16832" y="46743"/>
                  <a:pt x="24381" y="85017"/>
                  <a:pt x="16933" y="118533"/>
                </a:cubicBezTo>
                <a:cubicBezTo>
                  <a:pt x="13061" y="135957"/>
                  <a:pt x="5644" y="152400"/>
                  <a:pt x="0" y="169333"/>
                </a:cubicBezTo>
                <a:cubicBezTo>
                  <a:pt x="11155" y="202799"/>
                  <a:pt x="20958" y="247059"/>
                  <a:pt x="50800" y="270933"/>
                </a:cubicBezTo>
                <a:cubicBezTo>
                  <a:pt x="64738" y="282083"/>
                  <a:pt x="84667" y="282222"/>
                  <a:pt x="101600" y="287866"/>
                </a:cubicBezTo>
                <a:cubicBezTo>
                  <a:pt x="118533" y="304799"/>
                  <a:pt x="139116" y="318741"/>
                  <a:pt x="152400" y="338666"/>
                </a:cubicBezTo>
                <a:cubicBezTo>
                  <a:pt x="177444" y="376232"/>
                  <a:pt x="157522" y="411717"/>
                  <a:pt x="203200" y="440266"/>
                </a:cubicBezTo>
                <a:cubicBezTo>
                  <a:pt x="233472" y="459186"/>
                  <a:pt x="304800" y="474133"/>
                  <a:pt x="304800" y="474133"/>
                </a:cubicBezTo>
                <a:cubicBezTo>
                  <a:pt x="316089" y="491066"/>
                  <a:pt x="335320" y="504859"/>
                  <a:pt x="338666" y="524933"/>
                </a:cubicBezTo>
                <a:cubicBezTo>
                  <a:pt x="343340" y="552977"/>
                  <a:pt x="299661" y="608841"/>
                  <a:pt x="287866" y="626533"/>
                </a:cubicBezTo>
                <a:cubicBezTo>
                  <a:pt x="304799" y="637822"/>
                  <a:pt x="318710" y="664391"/>
                  <a:pt x="338666" y="660400"/>
                </a:cubicBezTo>
                <a:cubicBezTo>
                  <a:pt x="390221" y="650089"/>
                  <a:pt x="359268" y="580370"/>
                  <a:pt x="389466" y="558800"/>
                </a:cubicBezTo>
                <a:cubicBezTo>
                  <a:pt x="418515" y="538050"/>
                  <a:pt x="491066" y="524933"/>
                  <a:pt x="491066" y="524933"/>
                </a:cubicBezTo>
                <a:lnTo>
                  <a:pt x="524933" y="423333"/>
                </a:lnTo>
                <a:cubicBezTo>
                  <a:pt x="530577" y="406400"/>
                  <a:pt x="537537" y="389849"/>
                  <a:pt x="541866" y="372533"/>
                </a:cubicBezTo>
                <a:cubicBezTo>
                  <a:pt x="547511" y="349955"/>
                  <a:pt x="545891" y="324164"/>
                  <a:pt x="558800" y="304800"/>
                </a:cubicBezTo>
                <a:cubicBezTo>
                  <a:pt x="570089" y="287867"/>
                  <a:pt x="592667" y="282222"/>
                  <a:pt x="609600" y="270933"/>
                </a:cubicBezTo>
                <a:cubicBezTo>
                  <a:pt x="603955" y="242711"/>
                  <a:pt x="613018" y="206617"/>
                  <a:pt x="592666" y="186266"/>
                </a:cubicBezTo>
                <a:cubicBezTo>
                  <a:pt x="567423" y="161023"/>
                  <a:pt x="491066" y="152400"/>
                  <a:pt x="491066" y="152400"/>
                </a:cubicBezTo>
                <a:cubicBezTo>
                  <a:pt x="374615" y="74765"/>
                  <a:pt x="428080" y="97537"/>
                  <a:pt x="338666" y="67733"/>
                </a:cubicBezTo>
                <a:cubicBezTo>
                  <a:pt x="283170" y="30735"/>
                  <a:pt x="321733" y="22577"/>
                  <a:pt x="304800" y="16933"/>
                </a:cubicBez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/>
          </a:gradFill>
          <a:ln w="9525" cap="flat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21" name="Straight Connector 20"/>
          <p:cNvCxnSpPr>
            <a:cxnSpLocks noChangeShapeType="1"/>
            <a:stCxn id="20" idx="16"/>
          </p:cNvCxnSpPr>
          <p:nvPr/>
        </p:nvCxnSpPr>
        <p:spPr bwMode="auto">
          <a:xfrm flipV="1">
            <a:off x="3343917" y="4967520"/>
            <a:ext cx="1837683" cy="294142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23574" name="Picture 3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254625" y="4823058"/>
            <a:ext cx="3746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5" name="TextBox 41"/>
          <p:cNvSpPr txBox="1">
            <a:spLocks noChangeArrowheads="1"/>
          </p:cNvSpPr>
          <p:nvPr/>
        </p:nvSpPr>
        <p:spPr bwMode="auto">
          <a:xfrm>
            <a:off x="5630863" y="4753208"/>
            <a:ext cx="207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Brazil 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Consortium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979863" y="3788008"/>
            <a:ext cx="136525" cy="173037"/>
          </a:xfrm>
          <a:custGeom>
            <a:avLst/>
            <a:gdLst>
              <a:gd name="T0" fmla="*/ 8493 w 136101"/>
              <a:gd name="T1" fmla="*/ 0 h 173216"/>
              <a:gd name="T2" fmla="*/ 25479 w 136101"/>
              <a:gd name="T3" fmla="*/ 50748 h 173216"/>
              <a:gd name="T4" fmla="*/ 8493 w 136101"/>
              <a:gd name="T5" fmla="*/ 135327 h 173216"/>
              <a:gd name="T6" fmla="*/ 59452 w 136101"/>
              <a:gd name="T7" fmla="*/ 169158 h 173216"/>
              <a:gd name="T8" fmla="*/ 127396 w 136101"/>
              <a:gd name="T9" fmla="*/ 152243 h 173216"/>
              <a:gd name="T10" fmla="*/ 93423 w 136101"/>
              <a:gd name="T11" fmla="*/ 101495 h 173216"/>
              <a:gd name="T12" fmla="*/ 76437 w 136101"/>
              <a:gd name="T13" fmla="*/ 50748 h 173216"/>
              <a:gd name="T14" fmla="*/ 8493 w 136101"/>
              <a:gd name="T15" fmla="*/ 0 h 1732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6101" h="173216">
                <a:moveTo>
                  <a:pt x="8467" y="0"/>
                </a:moveTo>
                <a:cubicBezTo>
                  <a:pt x="0" y="0"/>
                  <a:pt x="25400" y="32951"/>
                  <a:pt x="25400" y="50800"/>
                </a:cubicBezTo>
                <a:cubicBezTo>
                  <a:pt x="25400" y="79581"/>
                  <a:pt x="560" y="107793"/>
                  <a:pt x="8467" y="135467"/>
                </a:cubicBezTo>
                <a:cubicBezTo>
                  <a:pt x="14058" y="155035"/>
                  <a:pt x="42334" y="158044"/>
                  <a:pt x="59267" y="169333"/>
                </a:cubicBezTo>
                <a:cubicBezTo>
                  <a:pt x="81845" y="163689"/>
                  <a:pt x="116592" y="173216"/>
                  <a:pt x="127000" y="152400"/>
                </a:cubicBezTo>
                <a:cubicBezTo>
                  <a:pt x="136101" y="134197"/>
                  <a:pt x="102234" y="119803"/>
                  <a:pt x="93133" y="101600"/>
                </a:cubicBezTo>
                <a:cubicBezTo>
                  <a:pt x="85151" y="85635"/>
                  <a:pt x="84182" y="66765"/>
                  <a:pt x="76200" y="50800"/>
                </a:cubicBezTo>
                <a:cubicBezTo>
                  <a:pt x="57053" y="12506"/>
                  <a:pt x="16934" y="0"/>
                  <a:pt x="8467" y="0"/>
                </a:cubicBezTo>
                <a:close/>
              </a:path>
            </a:pathLst>
          </a:custGeom>
          <a:gradFill rotWithShape="1">
            <a:gsLst>
              <a:gs pos="0">
                <a:srgbClr val="DAEDEF"/>
              </a:gs>
              <a:gs pos="100000">
                <a:srgbClr val="FFFFFF"/>
              </a:gs>
            </a:gsLst>
            <a:lin ang="0" scaled="1"/>
          </a:gradFill>
          <a:ln w="9525" cap="flat" cmpd="sng">
            <a:solidFill>
              <a:srgbClr val="DAEDEF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flipV="1">
            <a:off x="4089400" y="3178408"/>
            <a:ext cx="1355725" cy="71120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5461000" y="2721208"/>
            <a:ext cx="25400" cy="646112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23579" name="Picture 5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562600" y="2921232"/>
            <a:ext cx="423863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0" name="TextBox 51"/>
          <p:cNvSpPr txBox="1">
            <a:spLocks noChangeArrowheads="1"/>
          </p:cNvSpPr>
          <p:nvPr/>
        </p:nvSpPr>
        <p:spPr bwMode="auto">
          <a:xfrm>
            <a:off x="5953125" y="284503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UK 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Consortium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3890963" y="4122970"/>
            <a:ext cx="190500" cy="155575"/>
          </a:xfrm>
          <a:custGeom>
            <a:avLst/>
            <a:gdLst>
              <a:gd name="T0" fmla="*/ 131130 w 191364"/>
              <a:gd name="T1" fmla="*/ 19976 h 155423"/>
              <a:gd name="T2" fmla="*/ 80560 w 191364"/>
              <a:gd name="T3" fmla="*/ 3026 h 155423"/>
              <a:gd name="T4" fmla="*/ 13132 w 191364"/>
              <a:gd name="T5" fmla="*/ 19976 h 155423"/>
              <a:gd name="T6" fmla="*/ 63703 w 191364"/>
              <a:gd name="T7" fmla="*/ 138624 h 155423"/>
              <a:gd name="T8" fmla="*/ 114274 w 191364"/>
              <a:gd name="T9" fmla="*/ 155575 h 155423"/>
              <a:gd name="T10" fmla="*/ 164844 w 191364"/>
              <a:gd name="T11" fmla="*/ 121675 h 155423"/>
              <a:gd name="T12" fmla="*/ 131130 w 191364"/>
              <a:gd name="T13" fmla="*/ 19976 h 1554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1364" h="155423">
                <a:moveTo>
                  <a:pt x="131725" y="19956"/>
                </a:moveTo>
                <a:cubicBezTo>
                  <a:pt x="117614" y="200"/>
                  <a:pt x="98774" y="3023"/>
                  <a:pt x="80925" y="3023"/>
                </a:cubicBezTo>
                <a:cubicBezTo>
                  <a:pt x="57652" y="3023"/>
                  <a:pt x="25166" y="0"/>
                  <a:pt x="13192" y="19956"/>
                </a:cubicBezTo>
                <a:cubicBezTo>
                  <a:pt x="0" y="41942"/>
                  <a:pt x="47875" y="125596"/>
                  <a:pt x="63992" y="138489"/>
                </a:cubicBezTo>
                <a:cubicBezTo>
                  <a:pt x="77930" y="149639"/>
                  <a:pt x="97859" y="149778"/>
                  <a:pt x="114792" y="155423"/>
                </a:cubicBezTo>
                <a:cubicBezTo>
                  <a:pt x="131725" y="144134"/>
                  <a:pt x="160001" y="141124"/>
                  <a:pt x="165592" y="121556"/>
                </a:cubicBezTo>
                <a:cubicBezTo>
                  <a:pt x="191364" y="31354"/>
                  <a:pt x="145836" y="39712"/>
                  <a:pt x="131725" y="19956"/>
                </a:cubicBez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</a:gra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33" name="Straight Connector 32"/>
          <p:cNvCxnSpPr>
            <a:cxnSpLocks noChangeShapeType="1"/>
            <a:stCxn id="32" idx="5"/>
          </p:cNvCxnSpPr>
          <p:nvPr/>
        </p:nvCxnSpPr>
        <p:spPr bwMode="auto">
          <a:xfrm>
            <a:off x="4056063" y="4245208"/>
            <a:ext cx="1430337" cy="968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rot="5400000">
            <a:off x="5232401" y="4334107"/>
            <a:ext cx="576262" cy="174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23585" name="Picture 6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613400" y="4230920"/>
            <a:ext cx="406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6" name="TextBox 62"/>
          <p:cNvSpPr txBox="1">
            <a:spLocks noChangeArrowheads="1"/>
          </p:cNvSpPr>
          <p:nvPr/>
        </p:nvSpPr>
        <p:spPr bwMode="auto">
          <a:xfrm>
            <a:off x="6037263" y="4129320"/>
            <a:ext cx="2082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Spain </a:t>
            </a:r>
            <a:r>
              <a:rPr lang="en-US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Consortium</a:t>
            </a:r>
            <a:endParaRPr lang="en-US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2716213" y="5300895"/>
            <a:ext cx="139700" cy="601663"/>
          </a:xfrm>
          <a:custGeom>
            <a:avLst/>
            <a:gdLst>
              <a:gd name="T0" fmla="*/ 114259 w 139477"/>
              <a:gd name="T1" fmla="*/ 4237 h 601133"/>
              <a:gd name="T2" fmla="*/ 133340 w 139477"/>
              <a:gd name="T3" fmla="*/ 16948 h 601133"/>
              <a:gd name="T4" fmla="*/ 139700 w 139477"/>
              <a:gd name="T5" fmla="*/ 36015 h 601133"/>
              <a:gd name="T6" fmla="*/ 133340 w 139477"/>
              <a:gd name="T7" fmla="*/ 131349 h 601133"/>
              <a:gd name="T8" fmla="*/ 126980 w 139477"/>
              <a:gd name="T9" fmla="*/ 163127 h 601133"/>
              <a:gd name="T10" fmla="*/ 114259 w 139477"/>
              <a:gd name="T11" fmla="*/ 264816 h 601133"/>
              <a:gd name="T12" fmla="*/ 95179 w 139477"/>
              <a:gd name="T13" fmla="*/ 302950 h 601133"/>
              <a:gd name="T14" fmla="*/ 88819 w 139477"/>
              <a:gd name="T15" fmla="*/ 322017 h 601133"/>
              <a:gd name="T16" fmla="*/ 95179 w 139477"/>
              <a:gd name="T17" fmla="*/ 398284 h 601133"/>
              <a:gd name="T18" fmla="*/ 82459 w 139477"/>
              <a:gd name="T19" fmla="*/ 442773 h 601133"/>
              <a:gd name="T20" fmla="*/ 69738 w 139477"/>
              <a:gd name="T21" fmla="*/ 480907 h 601133"/>
              <a:gd name="T22" fmla="*/ 50658 w 139477"/>
              <a:gd name="T23" fmla="*/ 544463 h 601133"/>
              <a:gd name="T24" fmla="*/ 50658 w 139477"/>
              <a:gd name="T25" fmla="*/ 595307 h 601133"/>
              <a:gd name="T26" fmla="*/ 44298 w 139477"/>
              <a:gd name="T27" fmla="*/ 601663 h 601133"/>
              <a:gd name="T28" fmla="*/ 12497 w 139477"/>
              <a:gd name="T29" fmla="*/ 588952 h 601133"/>
              <a:gd name="T30" fmla="*/ 12497 w 139477"/>
              <a:gd name="T31" fmla="*/ 550818 h 601133"/>
              <a:gd name="T32" fmla="*/ 25217 w 139477"/>
              <a:gd name="T33" fmla="*/ 525396 h 601133"/>
              <a:gd name="T34" fmla="*/ 44298 w 139477"/>
              <a:gd name="T35" fmla="*/ 519040 h 601133"/>
              <a:gd name="T36" fmla="*/ 50658 w 139477"/>
              <a:gd name="T37" fmla="*/ 474551 h 601133"/>
              <a:gd name="T38" fmla="*/ 57018 w 139477"/>
              <a:gd name="T39" fmla="*/ 366506 h 601133"/>
              <a:gd name="T40" fmla="*/ 63378 w 139477"/>
              <a:gd name="T41" fmla="*/ 347439 h 601133"/>
              <a:gd name="T42" fmla="*/ 69738 w 139477"/>
              <a:gd name="T43" fmla="*/ 315661 h 601133"/>
              <a:gd name="T44" fmla="*/ 88819 w 139477"/>
              <a:gd name="T45" fmla="*/ 194905 h 601133"/>
              <a:gd name="T46" fmla="*/ 101539 w 139477"/>
              <a:gd name="T47" fmla="*/ 150415 h 601133"/>
              <a:gd name="T48" fmla="*/ 107899 w 139477"/>
              <a:gd name="T49" fmla="*/ 42370 h 601133"/>
              <a:gd name="T50" fmla="*/ 114259 w 139477"/>
              <a:gd name="T51" fmla="*/ 4237 h 60113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9477" h="601133">
                <a:moveTo>
                  <a:pt x="114077" y="4233"/>
                </a:moveTo>
                <a:cubicBezTo>
                  <a:pt x="118310" y="0"/>
                  <a:pt x="128359" y="10974"/>
                  <a:pt x="133127" y="16933"/>
                </a:cubicBezTo>
                <a:cubicBezTo>
                  <a:pt x="137308" y="22160"/>
                  <a:pt x="139477" y="29290"/>
                  <a:pt x="139477" y="35983"/>
                </a:cubicBezTo>
                <a:cubicBezTo>
                  <a:pt x="139477" y="67803"/>
                  <a:pt x="136293" y="99570"/>
                  <a:pt x="133127" y="131233"/>
                </a:cubicBezTo>
                <a:cubicBezTo>
                  <a:pt x="132053" y="141972"/>
                  <a:pt x="128203" y="152285"/>
                  <a:pt x="126777" y="162983"/>
                </a:cubicBezTo>
                <a:cubicBezTo>
                  <a:pt x="120921" y="206901"/>
                  <a:pt x="122850" y="225106"/>
                  <a:pt x="114077" y="264583"/>
                </a:cubicBezTo>
                <a:cubicBezTo>
                  <a:pt x="107693" y="293313"/>
                  <a:pt x="108727" y="275282"/>
                  <a:pt x="95027" y="302683"/>
                </a:cubicBezTo>
                <a:cubicBezTo>
                  <a:pt x="92034" y="308670"/>
                  <a:pt x="90794" y="315383"/>
                  <a:pt x="88677" y="321733"/>
                </a:cubicBezTo>
                <a:cubicBezTo>
                  <a:pt x="90794" y="347133"/>
                  <a:pt x="96367" y="372480"/>
                  <a:pt x="95027" y="397933"/>
                </a:cubicBezTo>
                <a:cubicBezTo>
                  <a:pt x="94217" y="413321"/>
                  <a:pt x="86859" y="427655"/>
                  <a:pt x="82327" y="442383"/>
                </a:cubicBezTo>
                <a:cubicBezTo>
                  <a:pt x="78390" y="455178"/>
                  <a:pt x="73305" y="467611"/>
                  <a:pt x="69627" y="480483"/>
                </a:cubicBezTo>
                <a:cubicBezTo>
                  <a:pt x="55088" y="531369"/>
                  <a:pt x="61800" y="510314"/>
                  <a:pt x="50577" y="543983"/>
                </a:cubicBezTo>
                <a:cubicBezTo>
                  <a:pt x="55991" y="571052"/>
                  <a:pt x="61735" y="572468"/>
                  <a:pt x="50577" y="594783"/>
                </a:cubicBezTo>
                <a:cubicBezTo>
                  <a:pt x="49238" y="597460"/>
                  <a:pt x="46344" y="599016"/>
                  <a:pt x="44227" y="601133"/>
                </a:cubicBezTo>
                <a:cubicBezTo>
                  <a:pt x="33644" y="596900"/>
                  <a:pt x="21234" y="595730"/>
                  <a:pt x="12477" y="588433"/>
                </a:cubicBezTo>
                <a:cubicBezTo>
                  <a:pt x="0" y="578035"/>
                  <a:pt x="8021" y="560731"/>
                  <a:pt x="12477" y="550333"/>
                </a:cubicBezTo>
                <a:cubicBezTo>
                  <a:pt x="16206" y="541632"/>
                  <a:pt x="18484" y="531626"/>
                  <a:pt x="25177" y="524933"/>
                </a:cubicBezTo>
                <a:cubicBezTo>
                  <a:pt x="29910" y="520200"/>
                  <a:pt x="37877" y="520700"/>
                  <a:pt x="44227" y="518583"/>
                </a:cubicBezTo>
                <a:cubicBezTo>
                  <a:pt x="46344" y="503766"/>
                  <a:pt x="49334" y="489048"/>
                  <a:pt x="50577" y="474133"/>
                </a:cubicBezTo>
                <a:cubicBezTo>
                  <a:pt x="53570" y="438212"/>
                  <a:pt x="53340" y="402050"/>
                  <a:pt x="56927" y="366183"/>
                </a:cubicBezTo>
                <a:cubicBezTo>
                  <a:pt x="57593" y="359523"/>
                  <a:pt x="61654" y="353627"/>
                  <a:pt x="63277" y="347133"/>
                </a:cubicBezTo>
                <a:cubicBezTo>
                  <a:pt x="65895" y="336662"/>
                  <a:pt x="67853" y="326029"/>
                  <a:pt x="69627" y="315383"/>
                </a:cubicBezTo>
                <a:cubicBezTo>
                  <a:pt x="76320" y="275222"/>
                  <a:pt x="75802" y="233359"/>
                  <a:pt x="88677" y="194733"/>
                </a:cubicBezTo>
                <a:cubicBezTo>
                  <a:pt x="97787" y="167404"/>
                  <a:pt x="93404" y="182177"/>
                  <a:pt x="101377" y="150283"/>
                </a:cubicBezTo>
                <a:cubicBezTo>
                  <a:pt x="103494" y="114300"/>
                  <a:pt x="104464" y="78231"/>
                  <a:pt x="107727" y="42333"/>
                </a:cubicBezTo>
                <a:cubicBezTo>
                  <a:pt x="110802" y="8507"/>
                  <a:pt x="109844" y="8466"/>
                  <a:pt x="114077" y="4233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60001">
                <a:srgbClr val="94B2B5"/>
              </a:gs>
              <a:gs pos="100000">
                <a:srgbClr val="596C6D"/>
              </a:gs>
            </a:gsLst>
            <a:lin ang="16200000"/>
          </a:gra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27" charset="0"/>
              <a:ea typeface="ＭＳ Ｐゴシック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39" name="Straight Connector 38"/>
          <p:cNvCxnSpPr>
            <a:cxnSpLocks noChangeShapeType="1"/>
            <a:stCxn id="38" idx="20"/>
          </p:cNvCxnSpPr>
          <p:nvPr/>
        </p:nvCxnSpPr>
        <p:spPr bwMode="auto">
          <a:xfrm>
            <a:off x="2779713" y="5648558"/>
            <a:ext cx="598487" cy="27305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rot="5400000">
            <a:off x="3166269" y="5908114"/>
            <a:ext cx="450850" cy="7938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23591" name="TextBox 52"/>
          <p:cNvSpPr txBox="1">
            <a:spLocks noChangeArrowheads="1"/>
          </p:cNvSpPr>
          <p:nvPr/>
        </p:nvSpPr>
        <p:spPr bwMode="auto">
          <a:xfrm>
            <a:off x="3378200" y="5700945"/>
            <a:ext cx="73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CTIO</a:t>
            </a:r>
          </a:p>
        </p:txBody>
      </p:sp>
      <p:sp>
        <p:nvSpPr>
          <p:cNvPr id="23594" name="Rectangle 45"/>
          <p:cNvSpPr>
            <a:spLocks noChangeArrowheads="1"/>
          </p:cNvSpPr>
          <p:nvPr/>
        </p:nvSpPr>
        <p:spPr bwMode="auto">
          <a:xfrm>
            <a:off x="5105400" y="3638783"/>
            <a:ext cx="29956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Ludwig-</a:t>
            </a:r>
            <a:r>
              <a:rPr lang="en-US" sz="1600" dirty="0" err="1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Maximilians</a:t>
            </a:r>
            <a:r>
              <a:rPr lang="en-US" sz="1600" dirty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 </a:t>
            </a:r>
            <a:r>
              <a:rPr lang="en-US" sz="1600" dirty="0" err="1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Universität</a:t>
            </a:r>
            <a:endParaRPr lang="en-US" sz="1600" dirty="0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V="1">
            <a:off x="4419600" y="3808645"/>
            <a:ext cx="673100" cy="168275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rot="5400000">
            <a:off x="4953000" y="3808645"/>
            <a:ext cx="304800" cy="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23598" name="Rectangle 45"/>
          <p:cNvSpPr>
            <a:spLocks noChangeArrowheads="1"/>
          </p:cNvSpPr>
          <p:nvPr/>
        </p:nvSpPr>
        <p:spPr bwMode="auto">
          <a:xfrm>
            <a:off x="5638800" y="336732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ETH </a:t>
            </a:r>
            <a:r>
              <a:rPr lang="en-US" sz="1600" dirty="0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Zurich</a:t>
            </a:r>
          </a:p>
        </p:txBody>
      </p: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rot="5400000">
            <a:off x="5486400" y="3519720"/>
            <a:ext cx="304800" cy="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 flipV="1">
            <a:off x="4267200" y="3519720"/>
            <a:ext cx="1371600" cy="457200"/>
          </a:xfrm>
          <a:prstGeom prst="line">
            <a:avLst/>
          </a:prstGeom>
          <a:noFill/>
          <a:ln w="25400">
            <a:solidFill>
              <a:srgbClr val="DAEDEF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50" name="TextBox 49"/>
          <p:cNvSpPr txBox="1"/>
          <p:nvPr/>
        </p:nvSpPr>
        <p:spPr>
          <a:xfrm>
            <a:off x="408820" y="1014321"/>
            <a:ext cx="3394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140 senior scientists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300+ collaborators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t>25 institutions, including 9 US universities, 4 DOE labs</a:t>
            </a:r>
            <a:endParaRPr lang="en-US" sz="2000" dirty="0">
              <a:solidFill>
                <a:srgbClr val="000000"/>
              </a:solidFill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800" y="3416088"/>
            <a:ext cx="332232" cy="33223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47800" y="4891320"/>
            <a:ext cx="304800" cy="304800"/>
          </a:xfrm>
          <a:prstGeom prst="rect">
            <a:avLst/>
          </a:prstGeom>
        </p:spPr>
      </p:pic>
      <p:sp>
        <p:nvSpPr>
          <p:cNvPr id="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19746" y="195942"/>
            <a:ext cx="5867400" cy="11430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27" charset="-128"/>
                <a:cs typeface="ＭＳ Ｐゴシック" pitchFamily="27" charset="-128"/>
              </a:rPr>
              <a:t>DES Project Structure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197150" y="1204686"/>
            <a:ext cx="9067800" cy="4876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ea typeface="ＭＳ Ｐゴシック" pitchFamily="27" charset="-128"/>
                <a:cs typeface="ＭＳ Ｐゴシック" pitchFamily="27" charset="-128"/>
              </a:rPr>
              <a:t>Construction (completed 2012):</a:t>
            </a:r>
          </a:p>
          <a:p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DES Project comprised: </a:t>
            </a:r>
          </a:p>
          <a:p>
            <a:pPr lvl="1"/>
            <a:r>
              <a:rPr lang="en-US" sz="1800" dirty="0" err="1" smtClean="0">
                <a:ea typeface="ＭＳ Ｐゴシック" pitchFamily="27" charset="-128"/>
                <a:cs typeface="ＭＳ Ｐゴシック" pitchFamily="27" charset="-128"/>
              </a:rPr>
              <a:t>DECam</a:t>
            </a:r>
            <a:r>
              <a:rPr lang="en-US" sz="1800" dirty="0" smtClean="0">
                <a:ea typeface="ＭＳ Ｐゴシック" pitchFamily="27" charset="-128"/>
                <a:cs typeface="ＭＳ Ｐゴシック" pitchFamily="27" charset="-128"/>
              </a:rPr>
              <a:t> Project (DOE) led by </a:t>
            </a:r>
            <a:r>
              <a:rPr lang="en-US" sz="1800" dirty="0" err="1" smtClean="0">
                <a:ea typeface="ＭＳ Ｐゴシック" pitchFamily="27" charset="-128"/>
                <a:cs typeface="ＭＳ Ｐゴシック" pitchFamily="27" charset="-128"/>
              </a:rPr>
              <a:t>Fermilab</a:t>
            </a:r>
            <a:r>
              <a:rPr lang="en-US" sz="1800" dirty="0" smtClean="0">
                <a:ea typeface="ＭＳ Ｐゴシック" pitchFamily="27" charset="-128"/>
                <a:cs typeface="ＭＳ Ｐゴシック" pitchFamily="27" charset="-128"/>
              </a:rPr>
              <a:t>, with University &amp; foreign partners </a:t>
            </a:r>
          </a:p>
          <a:p>
            <a:pPr lvl="1"/>
            <a:r>
              <a:rPr lang="en-US" sz="1800" dirty="0" smtClean="0">
                <a:ea typeface="ＭＳ Ｐゴシック" pitchFamily="27" charset="-128"/>
                <a:cs typeface="ＭＳ Ｐゴシック" pitchFamily="27" charset="-128"/>
              </a:rPr>
              <a:t>CTIO Facilities Improvement Project (NSF) led by NOAO</a:t>
            </a:r>
          </a:p>
          <a:p>
            <a:pPr lvl="1"/>
            <a:r>
              <a:rPr lang="en-US" sz="1800" dirty="0" smtClean="0">
                <a:ea typeface="ＭＳ Ｐゴシック" pitchFamily="27" charset="-128"/>
                <a:cs typeface="ＭＳ Ｐゴシック" pitchFamily="27" charset="-128"/>
              </a:rPr>
              <a:t>DES Data Management (DESDM) Project (NSF) led by NCSA </a:t>
            </a:r>
          </a:p>
          <a:p>
            <a:pPr marL="0" indent="0">
              <a:buNone/>
            </a:pPr>
            <a:r>
              <a:rPr lang="en-US" sz="2400" b="1" dirty="0" smtClean="0">
                <a:ea typeface="ＭＳ Ｐゴシック" pitchFamily="27" charset="-128"/>
                <a:cs typeface="ＭＳ Ｐゴシック" pitchFamily="27" charset="-128"/>
              </a:rPr>
              <a:t>Operations:</a:t>
            </a:r>
          </a:p>
          <a:p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DES collaboration operates the DES experiment, with support from DOE, NSF, and foreign &amp; institutional partners.</a:t>
            </a:r>
          </a:p>
          <a:p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NOAO operates and maintains </a:t>
            </a:r>
            <a:r>
              <a:rPr lang="en-US" sz="2000" dirty="0" err="1">
                <a:ea typeface="ＭＳ Ｐゴシック" pitchFamily="27" charset="-128"/>
                <a:cs typeface="ＭＳ Ｐゴシック" pitchFamily="27" charset="-128"/>
              </a:rPr>
              <a:t>DECam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and </a:t>
            </a:r>
            <a:r>
              <a:rPr lang="en-US" sz="2000" dirty="0">
                <a:ea typeface="ＭＳ Ｐゴシック" pitchFamily="27" charset="-128"/>
                <a:cs typeface="ＭＳ Ｐゴシック" pitchFamily="27" charset="-128"/>
              </a:rPr>
              <a:t>Blanco for DES and the </a:t>
            </a: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astronomy community (base support from NSF).</a:t>
            </a:r>
            <a:endParaRPr lang="en-US" sz="2000" dirty="0">
              <a:ea typeface="ＭＳ Ｐゴシック" pitchFamily="27" charset="-128"/>
              <a:cs typeface="ＭＳ Ｐゴシック" pitchFamily="27" charset="-128"/>
            </a:endParaRPr>
          </a:p>
          <a:p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NCSA leads DESDM operations, supported by NSF PI grant.</a:t>
            </a:r>
          </a:p>
          <a:p>
            <a:r>
              <a:rPr lang="en-US" sz="2000" b="1" dirty="0" err="1">
                <a:ea typeface="ＭＳ Ｐゴシック" pitchFamily="27" charset="-128"/>
                <a:cs typeface="ＭＳ Ｐゴシック" pitchFamily="27" charset="-128"/>
              </a:rPr>
              <a:t>Fermilab</a:t>
            </a:r>
            <a:r>
              <a:rPr lang="en-US" sz="2000" b="1" dirty="0">
                <a:ea typeface="ＭＳ Ｐゴシック" pitchFamily="27" charset="-128"/>
                <a:cs typeface="ＭＳ Ｐゴシック" pitchFamily="27" charset="-128"/>
              </a:rPr>
              <a:t> (DOE) leads DES support of </a:t>
            </a:r>
            <a:r>
              <a:rPr lang="en-US" sz="2000" b="1" dirty="0" err="1">
                <a:ea typeface="ＭＳ Ｐゴシック" pitchFamily="27" charset="-128"/>
                <a:cs typeface="ＭＳ Ｐゴシック" pitchFamily="27" charset="-128"/>
              </a:rPr>
              <a:t>DECam</a:t>
            </a:r>
            <a:r>
              <a:rPr lang="en-US" sz="2000" b="1" dirty="0">
                <a:ea typeface="ＭＳ Ｐゴシック" pitchFamily="27" charset="-128"/>
                <a:cs typeface="ＭＳ Ｐゴシック" pitchFamily="27" charset="-128"/>
              </a:rPr>
              <a:t> maintenance (working with CTIO), manages DES operations, supports DESDM.</a:t>
            </a:r>
          </a:p>
          <a:p>
            <a:pPr marL="0" indent="0">
              <a:buNone/>
            </a:pPr>
            <a:r>
              <a:rPr lang="en-US" sz="2000" dirty="0" smtClean="0">
                <a:ea typeface="ＭＳ Ｐゴシック" pitchFamily="27" charset="-128"/>
                <a:cs typeface="ＭＳ Ｐゴシック" pitchFamily="27" charset="-128"/>
              </a:rPr>
              <a:t>  </a:t>
            </a:r>
            <a:endParaRPr lang="en-US" sz="2000" dirty="0"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Straight Connector 129"/>
          <p:cNvCxnSpPr/>
          <p:nvPr/>
        </p:nvCxnSpPr>
        <p:spPr>
          <a:xfrm>
            <a:off x="4427654" y="3314862"/>
            <a:ext cx="0" cy="319484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253570" y="6113905"/>
            <a:ext cx="0" cy="114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664595" y="6121400"/>
            <a:ext cx="0" cy="114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2867527" y="6134639"/>
            <a:ext cx="0" cy="19834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011219" y="6130220"/>
            <a:ext cx="0" cy="19834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4193116" y="6506152"/>
            <a:ext cx="64540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4139356" y="5749631"/>
            <a:ext cx="64540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110256" y="5054755"/>
            <a:ext cx="64540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4179796" y="4285905"/>
            <a:ext cx="64540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8" idx="3"/>
          </p:cNvCxnSpPr>
          <p:nvPr/>
        </p:nvCxnSpPr>
        <p:spPr>
          <a:xfrm>
            <a:off x="7276934" y="5574765"/>
            <a:ext cx="743799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7" idx="3"/>
          </p:cNvCxnSpPr>
          <p:nvPr/>
        </p:nvCxnSpPr>
        <p:spPr>
          <a:xfrm>
            <a:off x="7368214" y="3941130"/>
            <a:ext cx="55412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7276934" y="4749500"/>
            <a:ext cx="64540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487514" y="1454697"/>
            <a:ext cx="2093735" cy="1287697"/>
          </a:xfrm>
          <a:prstGeom prst="rect">
            <a:avLst/>
          </a:prstGeom>
          <a:solidFill>
            <a:srgbClr val="D91EC4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DES Project Office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J. Frieman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Director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R. </a:t>
            </a:r>
            <a:r>
              <a:rPr lang="en-US" sz="1000" b="1" dirty="0" err="1" smtClean="0">
                <a:solidFill>
                  <a:prstClr val="black"/>
                </a:solidFill>
                <a:latin typeface="Calibri"/>
              </a:rPr>
              <a:t>Kron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Deputy Director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T. Diehl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Operations Scientist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G. Bernstein, Project Scientist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Honscheid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Systems Scientist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Petravick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DESDM PI</a:t>
            </a:r>
          </a:p>
        </p:txBody>
      </p:sp>
      <p:sp>
        <p:nvSpPr>
          <p:cNvPr id="5" name="Rectangle 4"/>
          <p:cNvSpPr/>
          <p:nvPr/>
        </p:nvSpPr>
        <p:spPr>
          <a:xfrm>
            <a:off x="742411" y="2165478"/>
            <a:ext cx="1630367" cy="10383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Management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(Collaboration Affairs)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Institutional Reps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316" y="3460039"/>
            <a:ext cx="1151624" cy="7157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Publications Board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Honscheid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9980" y="4340830"/>
            <a:ext cx="1149041" cy="7195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Speakers Bureau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1000" b="1" dirty="0" err="1" smtClean="0">
                <a:solidFill>
                  <a:prstClr val="black"/>
                </a:solidFill>
                <a:latin typeface="Calibri"/>
              </a:rPr>
              <a:t>Flaugher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299" y="5210996"/>
            <a:ext cx="1148446" cy="719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Education/Public Outreach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B. Nord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Romer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39" y="4340830"/>
            <a:ext cx="1151632" cy="717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Membership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Gerdes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58345" y="3056466"/>
            <a:ext cx="1338617" cy="869117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Science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G. Bernstein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O.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Lahav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9980" y="5210996"/>
            <a:ext cx="1145856" cy="719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Collaboration Mtg. Steering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S. Bridle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45978" y="2220679"/>
            <a:ext cx="1630392" cy="104587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Executive Committee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(Operations)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Operations Leads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8600" y="3583152"/>
            <a:ext cx="1248235" cy="734360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DES Observing Systems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T. Diehl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866336" y="4451593"/>
            <a:ext cx="1036788" cy="632863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Survey Strategy 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E. </a:t>
            </a:r>
            <a:r>
              <a:rPr lang="en-US" sz="1000" b="1" dirty="0" err="1" smtClean="0">
                <a:solidFill>
                  <a:prstClr val="black"/>
                </a:solidFill>
                <a:latin typeface="Calibri"/>
              </a:rPr>
              <a:t>Neilsen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68333" y="5213398"/>
            <a:ext cx="1034791" cy="738064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Science Analysis Computing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E. Buckley-Geer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S. Kent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94404" y="3564465"/>
            <a:ext cx="1373810" cy="753329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DES Data Management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Petravick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1000" b="1" dirty="0" err="1" smtClean="0">
                <a:solidFill>
                  <a:prstClr val="black"/>
                </a:solidFill>
                <a:latin typeface="Calibri"/>
              </a:rPr>
              <a:t>Yanny</a:t>
            </a:r>
            <a:endParaRPr lang="en-US" sz="1000" b="1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R.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Gruendl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40069" y="5249332"/>
            <a:ext cx="1036865" cy="650866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Calibration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D. Tucker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S. Kent</a:t>
            </a:r>
            <a:endParaRPr lang="en-US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05555" y="4393033"/>
            <a:ext cx="1277665" cy="739857"/>
          </a:xfrm>
          <a:prstGeom prst="rect">
            <a:avLst/>
          </a:prstGeom>
          <a:solidFill>
            <a:srgbClr val="18ED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DECam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 Operations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A. Walker, </a:t>
            </a: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T. Diehl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 K.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Honscheid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Heathcote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399319" y="2519553"/>
            <a:ext cx="1088195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2"/>
          </p:cNvCxnSpPr>
          <p:nvPr/>
        </p:nvCxnSpPr>
        <p:spPr>
          <a:xfrm flipH="1">
            <a:off x="1550251" y="3203827"/>
            <a:ext cx="7344" cy="23709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9" idx="3"/>
            <a:endCxn id="7" idx="1"/>
          </p:cNvCxnSpPr>
          <p:nvPr/>
        </p:nvCxnSpPr>
        <p:spPr>
          <a:xfrm>
            <a:off x="1319271" y="4699812"/>
            <a:ext cx="470709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3"/>
            <a:endCxn id="11" idx="1"/>
          </p:cNvCxnSpPr>
          <p:nvPr/>
        </p:nvCxnSpPr>
        <p:spPr>
          <a:xfrm>
            <a:off x="1340745" y="5570884"/>
            <a:ext cx="4492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557595" y="3314862"/>
            <a:ext cx="21954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2" idx="2"/>
          </p:cNvCxnSpPr>
          <p:nvPr/>
        </p:nvCxnSpPr>
        <p:spPr>
          <a:xfrm>
            <a:off x="7561174" y="3266549"/>
            <a:ext cx="0" cy="2308216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34382" y="2885534"/>
            <a:ext cx="22115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6" idx="3"/>
            <a:endCxn id="53" idx="1"/>
          </p:cNvCxnSpPr>
          <p:nvPr/>
        </p:nvCxnSpPr>
        <p:spPr>
          <a:xfrm flipV="1">
            <a:off x="1306940" y="3813366"/>
            <a:ext cx="483040" cy="45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4549601" y="2742394"/>
            <a:ext cx="0" cy="1431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96962" y="3418345"/>
            <a:ext cx="246421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3303083" y="4044889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Supernovae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B. Nichol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Sako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4638381" y="4044890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Clusters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C. Miller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J. Mohr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3196556" y="4739947"/>
            <a:ext cx="995533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Weak Lensing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S. Bridle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B. Jain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639166" y="4738020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LSS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E.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Gaztanaga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A. Ross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3290757" y="5426273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Simulations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G.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Evrard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K.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Heitmann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R. Wechsler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4639166" y="5428007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Photo-z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F.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Castander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H. Lin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1242118" y="6206686"/>
            <a:ext cx="929443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Gal. Evolution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Thomas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M.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Banerji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6750458" y="6192824"/>
            <a:ext cx="1018923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Strong Lensing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E. Buckley-Geer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A. Amara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356870" y="6215421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QSOs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P. Martini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R. McMahon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3427678" y="6209155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Theory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S. </a:t>
            </a:r>
            <a:r>
              <a:rPr lang="en-US" sz="1000" b="1" dirty="0" err="1" smtClean="0">
                <a:solidFill>
                  <a:prstClr val="black"/>
                </a:solidFill>
                <a:latin typeface="Calibri"/>
              </a:rPr>
              <a:t>Dodelson</a:t>
            </a:r>
            <a:endParaRPr lang="en-US" sz="1000" b="1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J. Weller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549652" y="6202889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Milky Way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B. Santiago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1000" b="1" dirty="0" err="1" smtClean="0">
                <a:solidFill>
                  <a:prstClr val="black"/>
                </a:solidFill>
                <a:latin typeface="Calibri"/>
              </a:rPr>
              <a:t>Yanny</a:t>
            </a:r>
            <a:endParaRPr lang="en-US" sz="1000" b="1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622332" y="6206686"/>
            <a:ext cx="889006" cy="626656"/>
          </a:xfrm>
          <a:prstGeom prst="rect">
            <a:avLst/>
          </a:prstGeom>
          <a:solidFill>
            <a:srgbClr val="46CDC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Spectroscopy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F.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Abdalla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C.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D’Andrea</a:t>
            </a:r>
            <a:endParaRPr lang="en-US" sz="1000" dirty="0" smtClean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7" name="Straight Connector 136"/>
          <p:cNvCxnSpPr/>
          <p:nvPr/>
        </p:nvCxnSpPr>
        <p:spPr>
          <a:xfrm>
            <a:off x="1676400" y="6130220"/>
            <a:ext cx="558352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789980" y="3453590"/>
            <a:ext cx="1159001" cy="7195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Early Career Scientists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1000" b="1" dirty="0" err="1" smtClean="0">
                <a:solidFill>
                  <a:prstClr val="black"/>
                </a:solidFill>
                <a:latin typeface="Calibri"/>
              </a:rPr>
              <a:t>Flaugher</a:t>
            </a:r>
            <a:endParaRPr lang="en-US" sz="1000" b="1" dirty="0" smtClean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000" dirty="0" err="1" smtClean="0">
                <a:solidFill>
                  <a:prstClr val="black"/>
                </a:solidFill>
                <a:latin typeface="Calibri"/>
              </a:rPr>
              <a:t>Kacprzak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669136" y="122722"/>
            <a:ext cx="1630367" cy="10383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DES Council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P. </a:t>
            </a:r>
            <a:r>
              <a:rPr lang="en-US" sz="1000" b="1" dirty="0" err="1" smtClean="0">
                <a:solidFill>
                  <a:prstClr val="black"/>
                </a:solidFill>
                <a:latin typeface="Calibri"/>
              </a:rPr>
              <a:t>Garbincius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FNAL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  <a:latin typeface="Calibri"/>
              </a:rPr>
              <a:t>C. Hogan</a:t>
            </a: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, FNAL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R. Pennington, NCSA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D. Silva, NOAO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755659" y="122722"/>
            <a:ext cx="1630367" cy="10383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DOE/NSF JOG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K. Turner, DOE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/>
              </a:rPr>
              <a:t>N. Sharp, NSF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3758345" y="1161071"/>
            <a:ext cx="0" cy="29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290809" y="1161071"/>
            <a:ext cx="0" cy="29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239000" y="381000"/>
            <a:ext cx="470709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239000" y="609600"/>
            <a:ext cx="45720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239000" y="838200"/>
            <a:ext cx="457200" cy="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751935" y="228600"/>
            <a:ext cx="13920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eports to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ember of</a:t>
            </a:r>
          </a:p>
          <a:p>
            <a:r>
              <a:rPr lang="en-US" sz="1400" dirty="0" smtClean="0"/>
              <a:t>communication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76200"/>
            <a:ext cx="19297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DES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Organization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Chart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62" name="Slide Number Placeholder 4"/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4523630-2396-764F-B3E7-0782BEB248EA}" type="slidenum">
              <a:rPr lang="en-US" sz="900" smtClean="0">
                <a:latin typeface="Helvetica"/>
                <a:cs typeface="Helvetica"/>
              </a:rPr>
              <a:pPr>
                <a:defRPr/>
              </a:pPr>
              <a:t>8</a:t>
            </a:fld>
            <a:endParaRPr lang="en-US" sz="9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remove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remove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49160" y="822490"/>
            <a:ext cx="8894840" cy="4876800"/>
          </a:xfrm>
        </p:spPr>
        <p:txBody>
          <a:bodyPr/>
          <a:lstStyle/>
          <a:p>
            <a:pPr marL="304800" indent="-304800" eaLnBrk="1" hangingPunct="1"/>
            <a:r>
              <a:rPr lang="en-US" altLang="en-US" sz="2400" dirty="0" err="1" smtClean="0"/>
              <a:t>DECam</a:t>
            </a:r>
            <a:r>
              <a:rPr lang="en-US" altLang="en-US" sz="2400" dirty="0" smtClean="0"/>
              <a:t> is an NOAO Facility Instrument on the Blanco.</a:t>
            </a:r>
          </a:p>
          <a:p>
            <a:pPr marL="304800" indent="-304800" eaLnBrk="1" hangingPunct="1"/>
            <a:r>
              <a:rPr lang="en-US" altLang="en-US" sz="2400" dirty="0" err="1" smtClean="0"/>
              <a:t>DECam</a:t>
            </a:r>
            <a:r>
              <a:rPr lang="en-US" altLang="en-US" sz="2400" dirty="0" smtClean="0"/>
              <a:t> Operations &amp; Maintenance plan specifies roles &amp; responsibilities of DES, working with CTIO, dealing with technical issues and continuing to transfer expertise.</a:t>
            </a:r>
          </a:p>
          <a:p>
            <a:pPr marL="304800" indent="-304800" eaLnBrk="1" hangingPunct="1"/>
            <a:r>
              <a:rPr lang="en-US" altLang="en-US" sz="2400" b="1" dirty="0" smtClean="0"/>
              <a:t>DES, led by </a:t>
            </a:r>
            <a:r>
              <a:rPr lang="en-US" altLang="en-US" sz="2400" b="1" dirty="0" smtClean="0"/>
              <a:t>FNAL </a:t>
            </a:r>
            <a:r>
              <a:rPr lang="en-US" altLang="en-US" sz="2400" dirty="0" smtClean="0"/>
              <a:t>(T. Diehl, lead)</a:t>
            </a:r>
            <a:r>
              <a:rPr lang="en-US" altLang="en-US" sz="2400" b="1" dirty="0" smtClean="0"/>
              <a:t>, </a:t>
            </a:r>
            <a:r>
              <a:rPr lang="en-US" altLang="en-US" sz="2400" b="1" dirty="0" smtClean="0"/>
              <a:t>&amp; including University and other lab scientists, works with CTIO to improve observing efficiency &amp; </a:t>
            </a:r>
            <a:r>
              <a:rPr lang="en-US" altLang="en-US" sz="2400" b="1" dirty="0" err="1" smtClean="0"/>
              <a:t>DECam</a:t>
            </a:r>
            <a:r>
              <a:rPr lang="en-US" altLang="en-US" sz="2400" b="1" dirty="0" smtClean="0"/>
              <a:t> data quality, leading to improved science. </a:t>
            </a:r>
          </a:p>
          <a:p>
            <a:pPr marL="304800" indent="-304800" eaLnBrk="1" hangingPunct="1"/>
            <a:r>
              <a:rPr lang="en-US" altLang="en-US" sz="2400" dirty="0" smtClean="0"/>
              <a:t>Regular FNAL maintenance/engineering trips to CTIO</a:t>
            </a:r>
          </a:p>
          <a:p>
            <a:pPr marL="304800" indent="-304800" eaLnBrk="1" hangingPunct="1"/>
            <a:r>
              <a:rPr lang="en-US" altLang="en-US" sz="2400" dirty="0" smtClean="0"/>
              <a:t>Formal coordination through biweekly </a:t>
            </a:r>
            <a:r>
              <a:rPr lang="en-US" altLang="en-US" sz="2400" u="sng" dirty="0" err="1" smtClean="0"/>
              <a:t>D</a:t>
            </a:r>
            <a:r>
              <a:rPr lang="en-US" altLang="en-US" sz="2400" dirty="0" err="1" smtClean="0"/>
              <a:t>ECam</a:t>
            </a:r>
            <a:r>
              <a:rPr lang="en-US" altLang="en-US" sz="2400" dirty="0" smtClean="0"/>
              <a:t> </a:t>
            </a:r>
            <a:r>
              <a:rPr lang="en-US" altLang="en-US" sz="2400" u="sng" dirty="0" smtClean="0"/>
              <a:t>O</a:t>
            </a:r>
            <a:r>
              <a:rPr lang="en-US" altLang="en-US" sz="2400" dirty="0" smtClean="0"/>
              <a:t>perations </a:t>
            </a:r>
            <a:r>
              <a:rPr lang="en-US" altLang="en-US" sz="2400" u="sng" dirty="0" smtClean="0"/>
              <a:t>O</a:t>
            </a:r>
            <a:r>
              <a:rPr lang="en-US" altLang="en-US" sz="2400" dirty="0" smtClean="0"/>
              <a:t>versight </a:t>
            </a:r>
            <a:r>
              <a:rPr lang="en-US" altLang="en-US" sz="2400" u="sng" dirty="0" smtClean="0"/>
              <a:t>M</a:t>
            </a:r>
            <a:r>
              <a:rPr lang="en-US" altLang="en-US" sz="2400" dirty="0" smtClean="0"/>
              <a:t>eetings (DOOM), plus ad hoc daily (and nightly) communications. </a:t>
            </a:r>
          </a:p>
          <a:p>
            <a:pPr marL="304800" indent="-304800" eaLnBrk="1" hangingPunct="1"/>
            <a:r>
              <a:rPr lang="en-US" altLang="en-US" sz="2400" dirty="0" smtClean="0"/>
              <a:t>We have completed a long list of improvements, more in the works.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04C708-B039-48A4-8D12-72E89141F25F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>
          <a:xfrm>
            <a:off x="211138" y="-290280"/>
            <a:ext cx="8715148" cy="1066800"/>
          </a:xfrm>
        </p:spPr>
        <p:txBody>
          <a:bodyPr/>
          <a:lstStyle/>
          <a:p>
            <a:pPr eaLnBrk="1" hangingPunct="1"/>
            <a:r>
              <a:rPr lang="en-US" altLang="en-US" sz="3600" dirty="0" err="1" smtClean="0"/>
              <a:t>DECam</a:t>
            </a:r>
            <a:r>
              <a:rPr lang="en-US" altLang="en-US" sz="3600" dirty="0" smtClean="0"/>
              <a:t> Maintenance &amp; Operations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pPr>
              <a:defRPr/>
            </a:pPr>
            <a:fld id="{E4523630-2396-764F-B3E7-0782BEB248E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9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uture of Fermilab V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ED22CF41D82145B5F28445CDB138A1" ma:contentTypeVersion="1" ma:contentTypeDescription="Create a new document." ma:contentTypeScope="" ma:versionID="21d04b4562b426426646d82deec2f5c8">
  <xsd:schema xmlns:xsd="http://www.w3.org/2001/XMLSchema" xmlns:xs="http://www.w3.org/2001/XMLSchema" xmlns:p="http://schemas.microsoft.com/office/2006/metadata/properties" xmlns:ns2="119f7fb1-8c4d-4a8f-828a-5be109febd62" targetNamespace="http://schemas.microsoft.com/office/2006/metadata/properties" ma:root="true" ma:fieldsID="4c54f7409d8966c8ab87e3b1c6bd6821" ns2:_="">
    <xsd:import namespace="119f7fb1-8c4d-4a8f-828a-5be109febd6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9f7fb1-8c4d-4a8f-828a-5be109febd6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19f7fb1-8c4d-4a8f-828a-5be109febd62">SQC763ND4PQX-28-59</_dlc_DocId>
    <_dlc_DocIdUrl xmlns="119f7fb1-8c4d-4a8f-828a-5be109febd62">
      <Url>https://sharepoint.fnal.gov/org/do-ood/sac/_layouts/DocIdRedir.aspx?ID=SQC763ND4PQX-28-59</Url>
      <Description>SQC763ND4PQX-28-59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1A8782-4192-49F8-A33E-54189D0ABA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9f7fb1-8c4d-4a8f-828a-5be109febd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1DC055-0661-42C2-B74A-D152252ED5E7}">
  <ds:schemaRefs>
    <ds:schemaRef ds:uri="http://schemas.microsoft.com/office/2006/metadata/properties"/>
    <ds:schemaRef ds:uri="http://schemas.microsoft.com/office/infopath/2007/PartnerControls"/>
    <ds:schemaRef ds:uri="119f7fb1-8c4d-4a8f-828a-5be109febd62"/>
  </ds:schemaRefs>
</ds:datastoreItem>
</file>

<file path=customXml/itemProps3.xml><?xml version="1.0" encoding="utf-8"?>
<ds:datastoreItem xmlns:ds="http://schemas.openxmlformats.org/officeDocument/2006/customXml" ds:itemID="{7762D2B9-C787-447A-915F-C5102442402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1F5674D-4384-4FAA-B2D7-97CFCB32CE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Future of Fermilab V2</Template>
  <TotalTime>18340</TotalTime>
  <Words>2582</Words>
  <Application>Microsoft Macintosh PowerPoint</Application>
  <PresentationFormat>On-screen Show (4:3)</PresentationFormat>
  <Paragraphs>376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Future of Fermilab V2</vt:lpstr>
      <vt:lpstr>Fermilab: Footer Only</vt:lpstr>
      <vt:lpstr>DES Operations and Science</vt:lpstr>
      <vt:lpstr>Dark Energy Survey </vt:lpstr>
      <vt:lpstr>Context: Current Dark Energy Constraints</vt:lpstr>
      <vt:lpstr>DES Overview</vt:lpstr>
      <vt:lpstr>Project History &amp; Plan</vt:lpstr>
      <vt:lpstr>DES Collaboration</vt:lpstr>
      <vt:lpstr>DES Project Structure</vt:lpstr>
      <vt:lpstr>PowerPoint Presentation</vt:lpstr>
      <vt:lpstr>DECam Maintenance &amp; Operations</vt:lpstr>
      <vt:lpstr>Example: Reducing Scattered Light </vt:lpstr>
      <vt:lpstr>Delivered Image Quality</vt:lpstr>
      <vt:lpstr>Image Quality Improvement</vt:lpstr>
      <vt:lpstr>Image Quality Improvements</vt:lpstr>
      <vt:lpstr>DES Survey Operations</vt:lpstr>
      <vt:lpstr>DES Survey Strategy &amp; Tactics</vt:lpstr>
      <vt:lpstr>Wide-area Survey Status as of 2/1/2015</vt:lpstr>
      <vt:lpstr>Supernova Survey Status as of 2/2015</vt:lpstr>
      <vt:lpstr>Data Management and Computing</vt:lpstr>
      <vt:lpstr>Science Analysis Computing</vt:lpstr>
      <vt:lpstr>Dark Energy Science Plan</vt:lpstr>
      <vt:lpstr>Galaxy Distribution in Science Verification Data </vt:lpstr>
      <vt:lpstr>Science Highlights : Cosmic Shear in SV</vt:lpstr>
      <vt:lpstr>Correlation of DES galaxies with CMB lensing</vt:lpstr>
      <vt:lpstr>Strong Gravitational Lensing </vt:lpstr>
      <vt:lpstr>High-Redshift Supernovae</vt:lpstr>
      <vt:lpstr>Summary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Fermilab</dc:title>
  <dc:creator>Nigel S. Lockyer</dc:creator>
  <cp:lastModifiedBy>Joshua A Frieman</cp:lastModifiedBy>
  <cp:revision>750</cp:revision>
  <cp:lastPrinted>2014-01-20T19:40:21Z</cp:lastPrinted>
  <dcterms:created xsi:type="dcterms:W3CDTF">2014-05-19T00:14:38Z</dcterms:created>
  <dcterms:modified xsi:type="dcterms:W3CDTF">2015-02-08T02:07:46Z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0x01010029ED22CF41D82145B5F28445CDB138A1</vt:lpwstr>
  </property>
  <property fmtid="{D5CDD505-2E9C-101B-9397-08002B2CF9AE}" pid="3" name="_dlc_DocIdItemGuid">
    <vt:lpwstr>8b064545-04b6-4be0-bd0b-748fa2fdf3d0</vt:lpwstr>
  </property>
</Properties>
</file>