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media/image34.jpg" ContentType="image/png"/>
  <Override PartName="/ppt/media/image43.jpg" ContentType="image/png"/>
  <Override PartName="/ppt/media/image46.jpg" ContentType="image/png"/>
  <Override PartName="/ppt/media/image60.jpg" ContentType="image/png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82" r:id="rId2"/>
  </p:sldMasterIdLst>
  <p:notesMasterIdLst>
    <p:notesMasterId r:id="rId67"/>
  </p:notesMasterIdLst>
  <p:handoutMasterIdLst>
    <p:handoutMasterId r:id="rId68"/>
  </p:handoutMasterIdLst>
  <p:sldIdLst>
    <p:sldId id="265" r:id="rId3"/>
    <p:sldId id="304" r:id="rId4"/>
    <p:sldId id="305" r:id="rId5"/>
    <p:sldId id="306" r:id="rId6"/>
    <p:sldId id="340" r:id="rId7"/>
    <p:sldId id="307" r:id="rId8"/>
    <p:sldId id="343" r:id="rId9"/>
    <p:sldId id="369" r:id="rId10"/>
    <p:sldId id="309" r:id="rId11"/>
    <p:sldId id="310" r:id="rId12"/>
    <p:sldId id="332" r:id="rId13"/>
    <p:sldId id="378" r:id="rId14"/>
    <p:sldId id="314" r:id="rId15"/>
    <p:sldId id="312" r:id="rId16"/>
    <p:sldId id="333" r:id="rId17"/>
    <p:sldId id="315" r:id="rId18"/>
    <p:sldId id="317" r:id="rId19"/>
    <p:sldId id="377" r:id="rId20"/>
    <p:sldId id="318" r:id="rId21"/>
    <p:sldId id="319" r:id="rId22"/>
    <p:sldId id="320" r:id="rId23"/>
    <p:sldId id="321" r:id="rId24"/>
    <p:sldId id="322" r:id="rId25"/>
    <p:sldId id="325" r:id="rId26"/>
    <p:sldId id="326" r:id="rId27"/>
    <p:sldId id="327" r:id="rId28"/>
    <p:sldId id="268" r:id="rId29"/>
    <p:sldId id="290" r:id="rId30"/>
    <p:sldId id="300" r:id="rId31"/>
    <p:sldId id="301" r:id="rId32"/>
    <p:sldId id="345" r:id="rId33"/>
    <p:sldId id="346" r:id="rId34"/>
    <p:sldId id="347" r:id="rId35"/>
    <p:sldId id="348" r:id="rId36"/>
    <p:sldId id="289" r:id="rId37"/>
    <p:sldId id="336" r:id="rId38"/>
    <p:sldId id="323" r:id="rId39"/>
    <p:sldId id="324" r:id="rId40"/>
    <p:sldId id="349" r:id="rId41"/>
    <p:sldId id="351" r:id="rId42"/>
    <p:sldId id="353" r:id="rId43"/>
    <p:sldId id="329" r:id="rId44"/>
    <p:sldId id="330" r:id="rId45"/>
    <p:sldId id="331" r:id="rId46"/>
    <p:sldId id="266" r:id="rId47"/>
    <p:sldId id="364" r:id="rId48"/>
    <p:sldId id="366" r:id="rId49"/>
    <p:sldId id="367" r:id="rId50"/>
    <p:sldId id="368" r:id="rId51"/>
    <p:sldId id="337" r:id="rId52"/>
    <p:sldId id="328" r:id="rId53"/>
    <p:sldId id="376" r:id="rId54"/>
    <p:sldId id="361" r:id="rId55"/>
    <p:sldId id="380" r:id="rId56"/>
    <p:sldId id="375" r:id="rId57"/>
    <p:sldId id="370" r:id="rId58"/>
    <p:sldId id="372" r:id="rId59"/>
    <p:sldId id="374" r:id="rId60"/>
    <p:sldId id="373" r:id="rId61"/>
    <p:sldId id="371" r:id="rId62"/>
    <p:sldId id="379" r:id="rId63"/>
    <p:sldId id="358" r:id="rId64"/>
    <p:sldId id="334" r:id="rId65"/>
    <p:sldId id="381" r:id="rId66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404040"/>
    <a:srgbClr val="505050"/>
    <a:srgbClr val="004C97"/>
    <a:srgbClr val="63666A"/>
    <a:srgbClr val="A7A8AA"/>
    <a:srgbClr val="003087"/>
    <a:srgbClr val="0F2D62"/>
    <a:srgbClr val="8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84" d="100"/>
          <a:sy n="84" d="100"/>
        </p:scale>
        <p:origin x="-1736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63" Type="http://schemas.openxmlformats.org/officeDocument/2006/relationships/slide" Target="slides/slide61.xml"/><Relationship Id="rId64" Type="http://schemas.openxmlformats.org/officeDocument/2006/relationships/slide" Target="slides/slide62.xml"/><Relationship Id="rId65" Type="http://schemas.openxmlformats.org/officeDocument/2006/relationships/slide" Target="slides/slide63.xml"/><Relationship Id="rId66" Type="http://schemas.openxmlformats.org/officeDocument/2006/relationships/slide" Target="slides/slide64.xml"/><Relationship Id="rId67" Type="http://schemas.openxmlformats.org/officeDocument/2006/relationships/notesMaster" Target="notesMasters/notesMaster1.xml"/><Relationship Id="rId68" Type="http://schemas.openxmlformats.org/officeDocument/2006/relationships/handoutMaster" Target="handoutMasters/handoutMaster1.xml"/><Relationship Id="rId69" Type="http://schemas.openxmlformats.org/officeDocument/2006/relationships/printerSettings" Target="printerSettings/printerSettings1.bin"/><Relationship Id="rId50" Type="http://schemas.openxmlformats.org/officeDocument/2006/relationships/slide" Target="slides/slide48.xml"/><Relationship Id="rId51" Type="http://schemas.openxmlformats.org/officeDocument/2006/relationships/slide" Target="slides/slide49.xml"/><Relationship Id="rId52" Type="http://schemas.openxmlformats.org/officeDocument/2006/relationships/slide" Target="slides/slide50.xml"/><Relationship Id="rId53" Type="http://schemas.openxmlformats.org/officeDocument/2006/relationships/slide" Target="slides/slide51.xml"/><Relationship Id="rId54" Type="http://schemas.openxmlformats.org/officeDocument/2006/relationships/slide" Target="slides/slide52.xml"/><Relationship Id="rId55" Type="http://schemas.openxmlformats.org/officeDocument/2006/relationships/slide" Target="slides/slide53.xml"/><Relationship Id="rId56" Type="http://schemas.openxmlformats.org/officeDocument/2006/relationships/slide" Target="slides/slide54.xml"/><Relationship Id="rId57" Type="http://schemas.openxmlformats.org/officeDocument/2006/relationships/slide" Target="slides/slide55.xml"/><Relationship Id="rId58" Type="http://schemas.openxmlformats.org/officeDocument/2006/relationships/slide" Target="slides/slide56.xml"/><Relationship Id="rId59" Type="http://schemas.openxmlformats.org/officeDocument/2006/relationships/slide" Target="slides/slide57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43" Type="http://schemas.openxmlformats.org/officeDocument/2006/relationships/slide" Target="slides/slide41.xml"/><Relationship Id="rId44" Type="http://schemas.openxmlformats.org/officeDocument/2006/relationships/slide" Target="slides/slide42.xml"/><Relationship Id="rId45" Type="http://schemas.openxmlformats.org/officeDocument/2006/relationships/slide" Target="slides/slide43.xml"/><Relationship Id="rId46" Type="http://schemas.openxmlformats.org/officeDocument/2006/relationships/slide" Target="slides/slide44.xml"/><Relationship Id="rId47" Type="http://schemas.openxmlformats.org/officeDocument/2006/relationships/slide" Target="slides/slide45.xml"/><Relationship Id="rId48" Type="http://schemas.openxmlformats.org/officeDocument/2006/relationships/slide" Target="slides/slide46.xml"/><Relationship Id="rId49" Type="http://schemas.openxmlformats.org/officeDocument/2006/relationships/slide" Target="slides/slide4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70" Type="http://schemas.openxmlformats.org/officeDocument/2006/relationships/presProps" Target="presProps.xml"/><Relationship Id="rId71" Type="http://schemas.openxmlformats.org/officeDocument/2006/relationships/viewProps" Target="viewProps.xml"/><Relationship Id="rId72" Type="http://schemas.openxmlformats.org/officeDocument/2006/relationships/theme" Target="theme/theme1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73" Type="http://schemas.openxmlformats.org/officeDocument/2006/relationships/tableStyles" Target="tableStyles.xml"/><Relationship Id="rId60" Type="http://schemas.openxmlformats.org/officeDocument/2006/relationships/slide" Target="slides/slide58.xml"/><Relationship Id="rId61" Type="http://schemas.openxmlformats.org/officeDocument/2006/relationships/slide" Target="slides/slide59.xml"/><Relationship Id="rId62" Type="http://schemas.openxmlformats.org/officeDocument/2006/relationships/slide" Target="slides/slide60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narain:Desktop:DR-ProjectSurvey2013-14_fromSudhir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Sheet1!$G$2</c:f>
              <c:strCache>
                <c:ptCount val="1"/>
                <c:pt idx="0">
                  <c:v>2013</c:v>
                </c:pt>
              </c:strCache>
            </c:strRef>
          </c:tx>
          <c:invertIfNegative val="0"/>
          <c:cat>
            <c:strRef>
              <c:f>Sheet1!$E$3:$E$13</c:f>
              <c:strCache>
                <c:ptCount val="11"/>
                <c:pt idx="0">
                  <c:v>TRACKER</c:v>
                </c:pt>
                <c:pt idx="1">
                  <c:v>HCAL</c:v>
                </c:pt>
                <c:pt idx="2">
                  <c:v>ECAL</c:v>
                </c:pt>
                <c:pt idx="3">
                  <c:v>MUO</c:v>
                </c:pt>
                <c:pt idx="4">
                  <c:v>PHYS</c:v>
                </c:pt>
                <c:pt idx="5">
                  <c:v>HLT</c:v>
                </c:pt>
                <c:pt idx="6">
                  <c:v>S&amp;C</c:v>
                </c:pt>
                <c:pt idx="7">
                  <c:v>TRACKER_UPG</c:v>
                </c:pt>
                <c:pt idx="8">
                  <c:v>HCAL_UPG</c:v>
                </c:pt>
                <c:pt idx="9">
                  <c:v>ECAL_UPG</c:v>
                </c:pt>
                <c:pt idx="10">
                  <c:v>MUO_UPG</c:v>
                </c:pt>
              </c:strCache>
            </c:strRef>
          </c:cat>
          <c:val>
            <c:numRef>
              <c:f>Sheet1!$G$3:$G$13</c:f>
              <c:numCache>
                <c:formatCode>General</c:formatCode>
                <c:ptCount val="11"/>
                <c:pt idx="0">
                  <c:v>4.0</c:v>
                </c:pt>
                <c:pt idx="1">
                  <c:v>6.0</c:v>
                </c:pt>
                <c:pt idx="2">
                  <c:v>3.0</c:v>
                </c:pt>
                <c:pt idx="3">
                  <c:v>1.0</c:v>
                </c:pt>
                <c:pt idx="4">
                  <c:v>4.0</c:v>
                </c:pt>
                <c:pt idx="5">
                  <c:v>1.0</c:v>
                </c:pt>
                <c:pt idx="6">
                  <c:v>3.0</c:v>
                </c:pt>
                <c:pt idx="7">
                  <c:v>0.0</c:v>
                </c:pt>
                <c:pt idx="8">
                  <c:v>4.0</c:v>
                </c:pt>
                <c:pt idx="9">
                  <c:v>2.0</c:v>
                </c:pt>
                <c:pt idx="10">
                  <c:v>0.0</c:v>
                </c:pt>
              </c:numCache>
            </c:numRef>
          </c:val>
        </c:ser>
        <c:ser>
          <c:idx val="1"/>
          <c:order val="1"/>
          <c:tx>
            <c:strRef>
              <c:f>Sheet1!$H$2</c:f>
              <c:strCache>
                <c:ptCount val="1"/>
                <c:pt idx="0">
                  <c:v>2014</c:v>
                </c:pt>
              </c:strCache>
            </c:strRef>
          </c:tx>
          <c:invertIfNegative val="0"/>
          <c:cat>
            <c:strRef>
              <c:f>Sheet1!$E$3:$E$13</c:f>
              <c:strCache>
                <c:ptCount val="11"/>
                <c:pt idx="0">
                  <c:v>TRACKER</c:v>
                </c:pt>
                <c:pt idx="1">
                  <c:v>HCAL</c:v>
                </c:pt>
                <c:pt idx="2">
                  <c:v>ECAL</c:v>
                </c:pt>
                <c:pt idx="3">
                  <c:v>MUO</c:v>
                </c:pt>
                <c:pt idx="4">
                  <c:v>PHYS</c:v>
                </c:pt>
                <c:pt idx="5">
                  <c:v>HLT</c:v>
                </c:pt>
                <c:pt idx="6">
                  <c:v>S&amp;C</c:v>
                </c:pt>
                <c:pt idx="7">
                  <c:v>TRACKER_UPG</c:v>
                </c:pt>
                <c:pt idx="8">
                  <c:v>HCAL_UPG</c:v>
                </c:pt>
                <c:pt idx="9">
                  <c:v>ECAL_UPG</c:v>
                </c:pt>
                <c:pt idx="10">
                  <c:v>MUO_UPG</c:v>
                </c:pt>
              </c:strCache>
            </c:strRef>
          </c:cat>
          <c:val>
            <c:numRef>
              <c:f>Sheet1!$H$3:$H$13</c:f>
              <c:numCache>
                <c:formatCode>General</c:formatCode>
                <c:ptCount val="11"/>
                <c:pt idx="0">
                  <c:v>3.0</c:v>
                </c:pt>
                <c:pt idx="1">
                  <c:v>3.0</c:v>
                </c:pt>
                <c:pt idx="3">
                  <c:v>1.0</c:v>
                </c:pt>
                <c:pt idx="4">
                  <c:v>2.0</c:v>
                </c:pt>
                <c:pt idx="5">
                  <c:v>4.0</c:v>
                </c:pt>
                <c:pt idx="6">
                  <c:v>3.0</c:v>
                </c:pt>
                <c:pt idx="7">
                  <c:v>3.0</c:v>
                </c:pt>
                <c:pt idx="8">
                  <c:v>2.0</c:v>
                </c:pt>
                <c:pt idx="9">
                  <c:v>0.0</c:v>
                </c:pt>
                <c:pt idx="10">
                  <c:v>0.0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-2111298968"/>
        <c:axId val="-2111297560"/>
      </c:barChart>
      <c:catAx>
        <c:axId val="-2111298968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600" b="1" i="0"/>
            </a:pPr>
            <a:endParaRPr lang="en-US"/>
          </a:p>
        </c:txPr>
        <c:crossAx val="-2111297560"/>
        <c:crosses val="autoZero"/>
        <c:auto val="1"/>
        <c:lblAlgn val="ctr"/>
        <c:lblOffset val="100"/>
        <c:noMultiLvlLbl val="0"/>
      </c:catAx>
      <c:valAx>
        <c:axId val="-211129756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-211129896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38299065420561"/>
          <c:y val="0.0438317815746236"/>
          <c:w val="0.178903760966696"/>
          <c:h val="0.158264708889998"/>
        </c:manualLayout>
      </c:layout>
      <c:overlay val="1"/>
      <c:txPr>
        <a:bodyPr/>
        <a:lstStyle/>
        <a:p>
          <a:pPr>
            <a:defRPr sz="1600" b="1" i="0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fld id="{53943309-20D6-0446-8060-45B06D6BABF5}" type="datetimeFigureOut">
              <a:rPr lang="en-US"/>
              <a:pPr>
                <a:defRPr/>
              </a:pPr>
              <a:t>2/8/15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fld id="{3D33A46D-51E6-4D4A-AE24-CE585927B25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272296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fld id="{A7658C98-8BE3-E841-9CAB-22B6B0895BA5}" type="datetimeFigureOut">
              <a:rPr lang="en-US"/>
              <a:pPr>
                <a:defRPr/>
              </a:pPr>
              <a:t>2/8/15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fld id="{A43A71CA-F36C-8442-8667-1AF6D9D024C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3258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A0F3F8-E434-45FA-9F34-72A0CD175DA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230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TitleSlide_06051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FermiLogo_RGB_NALBlu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50" y="1149350"/>
            <a:ext cx="3267075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806450" y="3559283"/>
            <a:ext cx="7526338" cy="1139271"/>
          </a:xfrm>
          <a:prstGeom prst="rect">
            <a:avLst/>
          </a:prstGeom>
        </p:spPr>
        <p:txBody>
          <a:bodyPr wrap="square" lIns="0" tIns="0" rIns="0" bIns="0" anchor="t"/>
          <a:lstStyle>
            <a:lvl1pPr algn="l">
              <a:defRPr sz="3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806450" y="4841093"/>
            <a:ext cx="7526338" cy="148995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416468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486873" y="411480"/>
            <a:ext cx="8170254" cy="6035040"/>
            <a:chOff x="486873" y="411480"/>
            <a:chExt cx="8170254" cy="6035040"/>
          </a:xfrm>
        </p:grpSpPr>
        <p:sp>
          <p:nvSpPr>
            <p:cNvPr id="12" name="Rectangle 11"/>
            <p:cNvSpPr/>
            <p:nvPr/>
          </p:nvSpPr>
          <p:spPr>
            <a:xfrm>
              <a:off x="486873" y="411480"/>
              <a:ext cx="8170254" cy="6035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  <a:scene3d>
              <a:camera prst="perspectiveFront" fov="4800000"/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" name="Group 11"/>
            <p:cNvGrpSpPr/>
            <p:nvPr/>
          </p:nvGrpSpPr>
          <p:grpSpPr>
            <a:xfrm>
              <a:off x="562842" y="475488"/>
              <a:ext cx="7982713" cy="5888736"/>
              <a:chOff x="562842" y="475488"/>
              <a:chExt cx="7982713" cy="5888736"/>
            </a:xfrm>
          </p:grpSpPr>
          <p:sp>
            <p:nvSpPr>
              <p:cNvPr id="8" name="Rectangle 7"/>
              <p:cNvSpPr>
                <a:spLocks/>
              </p:cNvSpPr>
              <p:nvPr/>
            </p:nvSpPr>
            <p:spPr>
              <a:xfrm>
                <a:off x="562843" y="475488"/>
                <a:ext cx="7982712" cy="5888736"/>
              </a:xfrm>
              <a:prstGeom prst="rect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cxnSp>
            <p:nvCxnSpPr>
              <p:cNvPr id="9" name="Straight Connector 8"/>
              <p:cNvCxnSpPr/>
              <p:nvPr/>
            </p:nvCxnSpPr>
            <p:spPr>
              <a:xfrm>
                <a:off x="562842" y="6133646"/>
                <a:ext cx="7982712" cy="1472"/>
              </a:xfrm>
              <a:prstGeom prst="line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1" name="Straight Connector 10"/>
              <p:cNvCxnSpPr/>
              <p:nvPr/>
            </p:nvCxnSpPr>
            <p:spPr>
              <a:xfrm>
                <a:off x="562842" y="3427528"/>
                <a:ext cx="7982712" cy="1472"/>
              </a:xfrm>
              <a:prstGeom prst="line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00113" y="3442447"/>
            <a:ext cx="7345362" cy="1532965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00113" y="5029200"/>
            <a:ext cx="7345362" cy="990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69259" y="6122894"/>
            <a:ext cx="2133600" cy="259317"/>
          </a:xfrm>
        </p:spPr>
        <p:txBody>
          <a:bodyPr/>
          <a:lstStyle/>
          <a:p>
            <a:r>
              <a:rPr lang="en-US" smtClean="0"/>
              <a:t>1/30/15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638800" y="6124401"/>
            <a:ext cx="2895600" cy="257810"/>
          </a:xfrm>
        </p:spPr>
        <p:txBody>
          <a:bodyPr/>
          <a:lstStyle/>
          <a:p>
            <a:r>
              <a:rPr lang="en-US" smtClean="0"/>
              <a:t>Narain, "The LPC"</a:t>
            </a:r>
            <a:endParaRPr lang="en-US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2"/>
          </p:nvPr>
        </p:nvSpPr>
        <p:spPr>
          <a:xfrm>
            <a:off x="636493" y="533400"/>
            <a:ext cx="7836408" cy="28289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None/>
              <a:defRPr sz="2000"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486873" y="411480"/>
            <a:ext cx="8170254" cy="6035040"/>
            <a:chOff x="486873" y="411480"/>
            <a:chExt cx="8170254" cy="6035040"/>
          </a:xfrm>
        </p:grpSpPr>
        <p:sp>
          <p:nvSpPr>
            <p:cNvPr id="8" name="Rectangle 7"/>
            <p:cNvSpPr/>
            <p:nvPr/>
          </p:nvSpPr>
          <p:spPr>
            <a:xfrm>
              <a:off x="486873" y="411480"/>
              <a:ext cx="8170254" cy="6035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  <a:scene3d>
              <a:camera prst="perspectiveFront" fov="4800000"/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>
              <a:spLocks/>
            </p:cNvSpPr>
            <p:nvPr/>
          </p:nvSpPr>
          <p:spPr>
            <a:xfrm>
              <a:off x="562843" y="475488"/>
              <a:ext cx="7982712" cy="5888736"/>
            </a:xfrm>
            <a:prstGeom prst="rect">
              <a:avLst/>
            </a:prstGeom>
            <a:noFill/>
            <a:ln w="12700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cxnSp>
          <p:nvCxnSpPr>
            <p:cNvPr id="15" name="Straight Connector 14"/>
            <p:cNvCxnSpPr/>
            <p:nvPr/>
          </p:nvCxnSpPr>
          <p:spPr>
            <a:xfrm>
              <a:off x="562842" y="6133646"/>
              <a:ext cx="7982712" cy="1472"/>
            </a:xfrm>
            <a:prstGeom prst="line">
              <a:avLst/>
            </a:prstGeom>
            <a:noFill/>
            <a:ln w="12700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17" name="Rectangle 16"/>
            <p:cNvSpPr/>
            <p:nvPr/>
          </p:nvSpPr>
          <p:spPr>
            <a:xfrm>
              <a:off x="562843" y="457200"/>
              <a:ext cx="7982712" cy="2578608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 w="3175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3950"/>
            <a:ext cx="7342188" cy="1924050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>
              <a:defRPr sz="54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3429000"/>
            <a:ext cx="7342188" cy="175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73741" y="6122894"/>
            <a:ext cx="2133600" cy="259317"/>
          </a:xfrm>
        </p:spPr>
        <p:txBody>
          <a:bodyPr/>
          <a:lstStyle/>
          <a:p>
            <a:r>
              <a:rPr lang="en-US" smtClean="0"/>
              <a:t>1/30/15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638800" y="6122894"/>
            <a:ext cx="2895600" cy="257810"/>
          </a:xfrm>
        </p:spPr>
        <p:txBody>
          <a:bodyPr/>
          <a:lstStyle/>
          <a:p>
            <a:r>
              <a:rPr lang="en-US" smtClean="0"/>
              <a:t>Narain, "The LPC"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191000" y="6122894"/>
            <a:ext cx="762000" cy="271463"/>
          </a:xfrm>
        </p:spPr>
        <p:txBody>
          <a:bodyPr/>
          <a:lstStyle/>
          <a:p>
            <a:fld id="{6CAF0AF6-CA55-A547-A5D4-478C9EFCF2A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sp>
          <p:nvSpPr>
            <p:cNvPr id="13" name="Rectangle 12"/>
            <p:cNvSpPr/>
            <p:nvPr/>
          </p:nvSpPr>
          <p:spPr>
            <a:xfrm>
              <a:off x="182880" y="173699"/>
              <a:ext cx="8778240" cy="651060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  <a:scene3d>
              <a:camera prst="perspectiveFront" fov="4800000"/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" name="Group 10"/>
            <p:cNvGrpSpPr/>
            <p:nvPr/>
          </p:nvGrpSpPr>
          <p:grpSpPr>
            <a:xfrm>
              <a:off x="256032" y="237744"/>
              <a:ext cx="8622792" cy="6364224"/>
              <a:chOff x="247157" y="247430"/>
              <a:chExt cx="8622792" cy="6364224"/>
            </a:xfrm>
          </p:grpSpPr>
          <p:cxnSp>
            <p:nvCxnSpPr>
              <p:cNvPr id="20" name="Straight Connector 19"/>
              <p:cNvCxnSpPr/>
              <p:nvPr/>
            </p:nvCxnSpPr>
            <p:spPr>
              <a:xfrm>
                <a:off x="247157" y="6389024"/>
                <a:ext cx="8622792" cy="1588"/>
              </a:xfrm>
              <a:prstGeom prst="line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21" name="Rectangle 20"/>
              <p:cNvSpPr/>
              <p:nvPr/>
            </p:nvSpPr>
            <p:spPr>
              <a:xfrm>
                <a:off x="247157" y="1612392"/>
                <a:ext cx="8622792" cy="64008"/>
              </a:xfrm>
              <a:prstGeom prst="rect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3175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sp>
            <p:nvSpPr>
              <p:cNvPr id="19" name="Rectangle 18"/>
              <p:cNvSpPr>
                <a:spLocks/>
              </p:cNvSpPr>
              <p:nvPr/>
            </p:nvSpPr>
            <p:spPr>
              <a:xfrm>
                <a:off x="247157" y="247430"/>
                <a:ext cx="8622792" cy="6364224"/>
              </a:xfrm>
              <a:prstGeom prst="rect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</p:grpSp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6032" y="1666714"/>
            <a:ext cx="8598407" cy="4689636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200"/>
              </a:spcBef>
              <a:defRPr>
                <a:solidFill>
                  <a:srgbClr val="3366FF"/>
                </a:solidFill>
              </a:defRPr>
            </a:lvl1pPr>
            <a:lvl2pPr>
              <a:lnSpc>
                <a:spcPct val="100000"/>
              </a:lnSpc>
              <a:spcBef>
                <a:spcPts val="200"/>
              </a:spcBef>
              <a:defRPr>
                <a:solidFill>
                  <a:schemeClr val="accent4">
                    <a:lumMod val="50000"/>
                  </a:schemeClr>
                </a:solidFill>
              </a:defRPr>
            </a:lvl2pPr>
            <a:lvl3pPr>
              <a:lnSpc>
                <a:spcPct val="100000"/>
              </a:lnSpc>
              <a:spcBef>
                <a:spcPts val="200"/>
              </a:spcBef>
              <a:defRPr/>
            </a:lvl3pPr>
            <a:lvl4pPr>
              <a:lnSpc>
                <a:spcPct val="100000"/>
              </a:lnSpc>
              <a:spcBef>
                <a:spcPts val="200"/>
              </a:spcBef>
              <a:defRPr/>
            </a:lvl4pPr>
            <a:lvl5pPr>
              <a:lnSpc>
                <a:spcPct val="100000"/>
              </a:lnSpc>
              <a:spcBef>
                <a:spcPts val="200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1/30/15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Narain, "The LPC"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F0AF6-CA55-A547-A5D4-478C9EFCF2A9}" type="slidenum">
              <a:rPr lang="en-US" smtClean="0"/>
              <a:t>‹#›</a:t>
            </a:fld>
            <a:endParaRPr lang="en-US"/>
          </a:p>
        </p:txBody>
      </p:sp>
      <p:pic>
        <p:nvPicPr>
          <p:cNvPr id="14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760" y="233237"/>
            <a:ext cx="771525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0799" y="245101"/>
            <a:ext cx="782730" cy="1006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8285" y="244158"/>
            <a:ext cx="7212514" cy="1339850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sp>
          <p:nvSpPr>
            <p:cNvPr id="13" name="Rectangle 12"/>
            <p:cNvSpPr/>
            <p:nvPr/>
          </p:nvSpPr>
          <p:spPr>
            <a:xfrm>
              <a:off x="182880" y="173699"/>
              <a:ext cx="8778240" cy="651060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  <a:scene3d>
              <a:camera prst="perspectiveFront" fov="4800000"/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4" name="Group 10"/>
            <p:cNvGrpSpPr/>
            <p:nvPr/>
          </p:nvGrpSpPr>
          <p:grpSpPr>
            <a:xfrm>
              <a:off x="256032" y="237744"/>
              <a:ext cx="8622792" cy="6364224"/>
              <a:chOff x="247157" y="247430"/>
              <a:chExt cx="8622792" cy="6364224"/>
            </a:xfrm>
          </p:grpSpPr>
          <p:sp>
            <p:nvSpPr>
              <p:cNvPr id="15" name="Rectangle 14"/>
              <p:cNvSpPr>
                <a:spLocks/>
              </p:cNvSpPr>
              <p:nvPr/>
            </p:nvSpPr>
            <p:spPr>
              <a:xfrm>
                <a:off x="247157" y="247430"/>
                <a:ext cx="8622792" cy="6364224"/>
              </a:xfrm>
              <a:prstGeom prst="rect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cxnSp>
            <p:nvCxnSpPr>
              <p:cNvPr id="16" name="Straight Connector 15"/>
              <p:cNvCxnSpPr/>
              <p:nvPr/>
            </p:nvCxnSpPr>
            <p:spPr>
              <a:xfrm>
                <a:off x="247157" y="6389024"/>
                <a:ext cx="8622792" cy="1588"/>
              </a:xfrm>
              <a:prstGeom prst="line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17" name="Rectangle 16"/>
              <p:cNvSpPr/>
              <p:nvPr/>
            </p:nvSpPr>
            <p:spPr>
              <a:xfrm>
                <a:off x="247157" y="1612392"/>
                <a:ext cx="8622792" cy="64008"/>
              </a:xfrm>
              <a:prstGeom prst="rect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3175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0113" y="244158"/>
            <a:ext cx="7345362" cy="13398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1/30/15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Narain, "The LPC"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F0AF6-CA55-A547-A5D4-478C9EFCF2A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&amp; Content">
    <p:bg>
      <p:bgPr>
        <a:solidFill>
          <a:schemeClr val="bg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50013" y="6515100"/>
            <a:ext cx="1076325" cy="241300"/>
          </a:xfrm>
        </p:spPr>
        <p:txBody>
          <a:bodyPr/>
          <a:lstStyle>
            <a:lvl1pPr>
              <a:defRPr sz="900">
                <a:solidFill>
                  <a:srgbClr val="004C97"/>
                </a:solidFill>
              </a:defRPr>
            </a:lvl1pPr>
          </a:lstStyle>
          <a:p>
            <a:pPr>
              <a:defRPr/>
            </a:pPr>
            <a:r>
              <a:rPr lang="en-US" smtClean="0"/>
              <a:t>1/30/15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>
                <a:solidFill>
                  <a:srgbClr val="004C97"/>
                </a:solidFill>
              </a:defRPr>
            </a:lvl1pPr>
          </a:lstStyle>
          <a:p>
            <a:pPr>
              <a:defRPr/>
            </a:pPr>
            <a:r>
              <a:rPr lang="en-US" smtClean="0"/>
              <a:t>Narain, "The LPC"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>
                <a:solidFill>
                  <a:srgbClr val="004C97"/>
                </a:solidFill>
              </a:defRPr>
            </a:lvl1pPr>
          </a:lstStyle>
          <a:p>
            <a:pPr>
              <a:defRPr/>
            </a:pPr>
            <a:fld id="{E8E869AC-A9E9-8442-9912-DDE4967A6FE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96880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3"/>
          <p:cNvSpPr>
            <a:spLocks noGrp="1"/>
          </p:cNvSpPr>
          <p:nvPr>
            <p:ph type="body" sz="half" idx="12"/>
          </p:nvPr>
        </p:nvSpPr>
        <p:spPr>
          <a:xfrm>
            <a:off x="229365" y="4765101"/>
            <a:ext cx="425196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4654550" y="4765101"/>
            <a:ext cx="426085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7"/>
          </p:nvPr>
        </p:nvSpPr>
        <p:spPr>
          <a:xfrm>
            <a:off x="228601" y="1043694"/>
            <a:ext cx="4251324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6" name="Content Placeholder 2"/>
          <p:cNvSpPr>
            <a:spLocks noGrp="1"/>
          </p:cNvSpPr>
          <p:nvPr>
            <p:ph sz="half" idx="18"/>
          </p:nvPr>
        </p:nvSpPr>
        <p:spPr>
          <a:xfrm>
            <a:off x="4654550" y="1043694"/>
            <a:ext cx="4260851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1/30/15</a:t>
            </a: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Narain, "The LPC"</a:t>
            </a:r>
            <a:endParaRPr lang="en-US" b="1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994202-67F6-8343-8634-8B5F5DDFDCB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81558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1043693"/>
            <a:ext cx="3027894" cy="49942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469958" y="1043694"/>
            <a:ext cx="5420360" cy="49942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1/30/15</a:t>
            </a: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Narain, "The LPC"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77A54D-5AE2-4A49-B0EB-90ACE5BE702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08774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4073" y="1043694"/>
            <a:ext cx="8700851" cy="3695054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700851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1/30/15</a:t>
            </a: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Narain, "The LPC"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E36865-B585-4249-ABB4-FD1819CE46F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6020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361950"/>
            <a:ext cx="8675688" cy="56689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1/30/15</a:t>
            </a: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5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Narain, "The LPC"</a:t>
            </a:r>
            <a:endParaRPr lang="en-US" b="1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6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4F1385-1D39-B543-815F-EAAF9E3D465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15929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361950"/>
            <a:ext cx="8700851" cy="4369742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Drag picture to placeholder or click icon to add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700851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1/30/15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Narain, "The LPC"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C279F4-6041-D949-8F9E-96E9CABA679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12241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1/30/15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Narain, "The LPC"</a:t>
            </a:r>
            <a:endParaRPr lang="en-US" b="1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05297F-96D8-7A46-A878-40CE91F2830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89912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Comparis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355192"/>
            <a:ext cx="4206240" cy="4250146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709161" y="355192"/>
            <a:ext cx="4206240" cy="4250146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4765101"/>
            <a:ext cx="4205476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709160" y="4765101"/>
            <a:ext cx="420623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1/30/15</a:t>
            </a:r>
            <a:endParaRPr 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2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Narain, "The LPC"</a:t>
            </a:r>
            <a:endParaRPr lang="en-US" b="1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2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363E3F-5A79-C44B-A69A-7D8AAA900BB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47315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Relationship Id="rId7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4" Type="http://schemas.openxmlformats.org/officeDocument/2006/relationships/slideLayout" Target="../slideLayouts/slideLayout9.xml"/><Relationship Id="rId5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2.xml"/><Relationship Id="rId8" Type="http://schemas.openxmlformats.org/officeDocument/2006/relationships/slideLayout" Target="../slideLayouts/slideLayout13.xml"/><Relationship Id="rId9" Type="http://schemas.openxmlformats.org/officeDocument/2006/relationships/theme" Target="../theme/theme2.xml"/><Relationship Id="rId10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2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6459538" y="6515100"/>
            <a:ext cx="1076325" cy="2413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r">
              <a:defRPr sz="900">
                <a:solidFill>
                  <a:srgbClr val="004C97"/>
                </a:solidFill>
                <a:latin typeface="Helvetica"/>
              </a:defRPr>
            </a:lvl1pPr>
          </a:lstStyle>
          <a:p>
            <a:pPr>
              <a:defRPr/>
            </a:pPr>
            <a:r>
              <a:rPr lang="en-US" smtClean="0"/>
              <a:t>1/30/15</a:t>
            </a:r>
            <a:endParaRPr 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6450" y="6515100"/>
            <a:ext cx="5373688" cy="2413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</a:defRPr>
            </a:lvl1pPr>
          </a:lstStyle>
          <a:p>
            <a:pPr>
              <a:defRPr/>
            </a:pPr>
            <a:r>
              <a:rPr lang="en-US" smtClean="0"/>
              <a:t>Narain, "The LPC"</a:t>
            </a:r>
            <a:endParaRPr lang="en-US" b="1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8600" y="6515100"/>
            <a:ext cx="447675" cy="2413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</a:defRPr>
            </a:lvl1pPr>
          </a:lstStyle>
          <a:p>
            <a:pPr>
              <a:defRPr/>
            </a:pPr>
            <a:fld id="{D56D28CA-658B-ED48-AA38-EB6E8BE941C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1029" name="Picture 2" descr="HeaderFooter_0060314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86" r:id="rId1"/>
    <p:sldLayoutId id="2147484087" r:id="rId2"/>
    <p:sldLayoutId id="2147484079" r:id="rId3"/>
    <p:sldLayoutId id="2147484080" r:id="rId4"/>
    <p:sldLayoutId id="2147484081" r:id="rId5"/>
  </p:sldLayoutIdLst>
  <p:timing>
    <p:tnLst>
      <p:par>
        <p:cTn xmlns:p14="http://schemas.microsoft.com/office/powerpoint/2010/main" id="1" dur="indefinite" restart="never" nodeType="tmRoot"/>
      </p:par>
    </p:tnLst>
  </p:timing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074184"/>
          </a:solidFill>
          <a:latin typeface="Helvetica"/>
          <a:ea typeface="ＭＳ Ｐゴシック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ＭＳ Ｐゴシック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ＭＳ Ｐゴシック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ＭＳ Ｐゴシック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ＭＳ Ｐゴシック" charset="0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595959"/>
          </a:solidFill>
          <a:latin typeface="Helvetica"/>
          <a:ea typeface="ＭＳ Ｐゴシック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595959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595959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595959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595959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6450013" y="6515100"/>
            <a:ext cx="107632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defTabSz="914400">
              <a:defRPr sz="900">
                <a:solidFill>
                  <a:srgbClr val="004C97"/>
                </a:solidFill>
                <a:latin typeface="Helvetica" charset="0"/>
                <a:cs typeface="Helvetica" charset="0"/>
              </a:defRPr>
            </a:lvl1pPr>
          </a:lstStyle>
          <a:p>
            <a:pPr>
              <a:defRPr/>
            </a:pPr>
            <a:r>
              <a:rPr lang="en-US" smtClean="0"/>
              <a:t>1/30/15</a:t>
            </a:r>
            <a:endParaRPr lang="en-US"/>
          </a:p>
        </p:txBody>
      </p:sp>
      <p:sp>
        <p:nvSpPr>
          <p:cNvPr id="9219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806450" y="6515100"/>
            <a:ext cx="5373688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914400">
              <a:defRPr sz="900">
                <a:solidFill>
                  <a:srgbClr val="004C97"/>
                </a:solidFill>
                <a:latin typeface="Helvetica" charset="0"/>
              </a:defRPr>
            </a:lvl1pPr>
          </a:lstStyle>
          <a:p>
            <a:pPr>
              <a:defRPr/>
            </a:pPr>
            <a:r>
              <a:rPr lang="en-US" smtClean="0"/>
              <a:t>Narain, "The LPC"</a:t>
            </a:r>
            <a:endParaRPr lang="en-US" b="1"/>
          </a:p>
        </p:txBody>
      </p:sp>
      <p:sp>
        <p:nvSpPr>
          <p:cNvPr id="9220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914400">
              <a:defRPr sz="900">
                <a:solidFill>
                  <a:srgbClr val="004C97"/>
                </a:solidFill>
                <a:latin typeface="Helvetica" charset="0"/>
              </a:defRPr>
            </a:lvl1pPr>
          </a:lstStyle>
          <a:p>
            <a:pPr>
              <a:defRPr/>
            </a:pPr>
            <a:fld id="{A9FD7CB0-020D-324D-8160-465F5F11591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7173" name="Picture 1" descr="Footer_060314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82" r:id="rId1"/>
    <p:sldLayoutId id="2147484083" r:id="rId2"/>
    <p:sldLayoutId id="2147484084" r:id="rId3"/>
    <p:sldLayoutId id="2147484085" r:id="rId4"/>
    <p:sldLayoutId id="2147484088" r:id="rId5"/>
    <p:sldLayoutId id="2147484089" r:id="rId6"/>
    <p:sldLayoutId id="2147484090" r:id="rId7"/>
    <p:sldLayoutId id="2147484092" r:id="rId8"/>
  </p:sldLayoutIdLst>
  <p:timing>
    <p:tnLst>
      <p:par>
        <p:cTn xmlns:p14="http://schemas.microsoft.com/office/powerpoint/2010/main" id="1" dur="indefinite" restart="never" nodeType="tmRoot"/>
      </p:par>
    </p:tnLst>
  </p:timing>
  <p:hf hdr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ＭＳ Ｐゴシック" charset="0"/>
          <a:cs typeface="ＭＳ Ｐゴシック" charset="0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tif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4" Type="http://schemas.openxmlformats.org/officeDocument/2006/relationships/image" Target="../media/image26.gif"/><Relationship Id="rId5" Type="http://schemas.openxmlformats.org/officeDocument/2006/relationships/image" Target="../media/image27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gi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Relationship Id="rId3" Type="http://schemas.openxmlformats.org/officeDocument/2006/relationships/image" Target="../media/image29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4" Type="http://schemas.openxmlformats.org/officeDocument/2006/relationships/image" Target="../media/image33.gif"/><Relationship Id="rId5" Type="http://schemas.openxmlformats.org/officeDocument/2006/relationships/image" Target="../media/image34.jpg"/><Relationship Id="rId6" Type="http://schemas.openxmlformats.org/officeDocument/2006/relationships/image" Target="../media/image35.jpeg"/><Relationship Id="rId7" Type="http://schemas.openxmlformats.org/officeDocument/2006/relationships/image" Target="../media/image36.jpg"/><Relationship Id="rId8" Type="http://schemas.openxmlformats.org/officeDocument/2006/relationships/image" Target="../media/image37.jpeg"/><Relationship Id="rId9" Type="http://schemas.openxmlformats.org/officeDocument/2006/relationships/image" Target="../media/image38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5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4" Type="http://schemas.openxmlformats.org/officeDocument/2006/relationships/image" Target="../media/image9.jpg"/><Relationship Id="rId5" Type="http://schemas.openxmlformats.org/officeDocument/2006/relationships/image" Target="../media/image10.jpg"/><Relationship Id="rId6" Type="http://schemas.openxmlformats.org/officeDocument/2006/relationships/image" Target="../media/image11.jpg"/><Relationship Id="rId7" Type="http://schemas.openxmlformats.org/officeDocument/2006/relationships/image" Target="../media/image12.jpeg"/><Relationship Id="rId8" Type="http://schemas.openxmlformats.org/officeDocument/2006/relationships/image" Target="../media/image13.jpeg"/><Relationship Id="rId9" Type="http://schemas.openxmlformats.org/officeDocument/2006/relationships/image" Target="../media/image14.jpeg"/><Relationship Id="rId10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4" Type="http://schemas.openxmlformats.org/officeDocument/2006/relationships/image" Target="../media/image45.jpg"/><Relationship Id="rId5" Type="http://schemas.openxmlformats.org/officeDocument/2006/relationships/image" Target="../media/image46.jpg"/><Relationship Id="rId6" Type="http://schemas.openxmlformats.org/officeDocument/2006/relationships/image" Target="../media/image47.png"/><Relationship Id="rId7" Type="http://schemas.openxmlformats.org/officeDocument/2006/relationships/image" Target="../media/image48.jpg"/><Relationship Id="rId8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4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4" Type="http://schemas.openxmlformats.org/officeDocument/2006/relationships/image" Target="../media/image55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4" Type="http://schemas.openxmlformats.org/officeDocument/2006/relationships/image" Target="../media/image58.jpg"/><Relationship Id="rId5" Type="http://schemas.openxmlformats.org/officeDocument/2006/relationships/image" Target="../media/image59.jpg"/><Relationship Id="rId6" Type="http://schemas.openxmlformats.org/officeDocument/2006/relationships/image" Target="../media/image60.jpg"/><Relationship Id="rId7" Type="http://schemas.openxmlformats.org/officeDocument/2006/relationships/image" Target="../media/image61.jpg"/><Relationship Id="rId8" Type="http://schemas.openxmlformats.org/officeDocument/2006/relationships/image" Target="../media/image62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4" Type="http://schemas.openxmlformats.org/officeDocument/2006/relationships/image" Target="../media/image64.jpeg"/><Relationship Id="rId5" Type="http://schemas.openxmlformats.org/officeDocument/2006/relationships/image" Target="../media/image65.jpg"/><Relationship Id="rId6" Type="http://schemas.openxmlformats.org/officeDocument/2006/relationships/image" Target="../media/image66.jpg"/><Relationship Id="rId7" Type="http://schemas.openxmlformats.org/officeDocument/2006/relationships/image" Target="../media/image67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4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4" Type="http://schemas.openxmlformats.org/officeDocument/2006/relationships/image" Target="../media/image73.jpeg"/><Relationship Id="rId5" Type="http://schemas.openxmlformats.org/officeDocument/2006/relationships/image" Target="../media/image74.jpeg"/><Relationship Id="rId6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.jpeg"/></Relationships>
</file>

<file path=ppt/slides/_rels/slide29.xml.rels><?xml version="1.0" encoding="UTF-8" standalone="yes"?>
<Relationships xmlns="http://schemas.openxmlformats.org/package/2006/relationships"><Relationship Id="rId9" Type="http://schemas.openxmlformats.org/officeDocument/2006/relationships/image" Target="../media/image83.jpeg"/><Relationship Id="rId20" Type="http://schemas.openxmlformats.org/officeDocument/2006/relationships/image" Target="../media/image94.jpg"/><Relationship Id="rId21" Type="http://schemas.openxmlformats.org/officeDocument/2006/relationships/image" Target="../media/image95.jpg"/><Relationship Id="rId22" Type="http://schemas.openxmlformats.org/officeDocument/2006/relationships/image" Target="../media/image96.jpg"/><Relationship Id="rId10" Type="http://schemas.openxmlformats.org/officeDocument/2006/relationships/image" Target="../media/image84.jpeg"/><Relationship Id="rId11" Type="http://schemas.openxmlformats.org/officeDocument/2006/relationships/image" Target="../media/image85.jpeg"/><Relationship Id="rId12" Type="http://schemas.openxmlformats.org/officeDocument/2006/relationships/image" Target="../media/image86.jpeg"/><Relationship Id="rId13" Type="http://schemas.openxmlformats.org/officeDocument/2006/relationships/image" Target="../media/image87.jpeg"/><Relationship Id="rId14" Type="http://schemas.openxmlformats.org/officeDocument/2006/relationships/image" Target="../media/image88.jpeg"/><Relationship Id="rId15" Type="http://schemas.openxmlformats.org/officeDocument/2006/relationships/image" Target="../media/image89.jpeg"/><Relationship Id="rId16" Type="http://schemas.openxmlformats.org/officeDocument/2006/relationships/image" Target="../media/image90.jpeg"/><Relationship Id="rId17" Type="http://schemas.openxmlformats.org/officeDocument/2006/relationships/image" Target="../media/image91.jpeg"/><Relationship Id="rId18" Type="http://schemas.openxmlformats.org/officeDocument/2006/relationships/image" Target="../media/image92.jpeg"/><Relationship Id="rId19" Type="http://schemas.openxmlformats.org/officeDocument/2006/relationships/image" Target="../media/image9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6.jpeg"/><Relationship Id="rId3" Type="http://schemas.openxmlformats.org/officeDocument/2006/relationships/image" Target="../media/image77.jpeg"/><Relationship Id="rId4" Type="http://schemas.openxmlformats.org/officeDocument/2006/relationships/image" Target="../media/image78.jpeg"/><Relationship Id="rId5" Type="http://schemas.openxmlformats.org/officeDocument/2006/relationships/image" Target="../media/image79.jpeg"/><Relationship Id="rId6" Type="http://schemas.openxmlformats.org/officeDocument/2006/relationships/image" Target="../media/image80.jpeg"/><Relationship Id="rId7" Type="http://schemas.openxmlformats.org/officeDocument/2006/relationships/image" Target="../media/image81.jpeg"/><Relationship Id="rId8" Type="http://schemas.openxmlformats.org/officeDocument/2006/relationships/image" Target="../media/image8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4" Type="http://schemas.openxmlformats.org/officeDocument/2006/relationships/image" Target="../media/image17.png"/><Relationship Id="rId5" Type="http://schemas.openxmlformats.org/officeDocument/2006/relationships/image" Target="../media/image18.tiff"/><Relationship Id="rId6" Type="http://schemas.openxmlformats.org/officeDocument/2006/relationships/image" Target="../media/image19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G"/><Relationship Id="rId4" Type="http://schemas.openxmlformats.org/officeDocument/2006/relationships/image" Target="../media/image99.JPG"/><Relationship Id="rId5" Type="http://schemas.openxmlformats.org/officeDocument/2006/relationships/image" Target="../media/image100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7.jp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1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2.png"/></Relationships>
</file>

<file path=ppt/slides/_rels/slide3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14.png"/><Relationship Id="rId14" Type="http://schemas.openxmlformats.org/officeDocument/2006/relationships/image" Target="../media/image115.png"/><Relationship Id="rId15" Type="http://schemas.openxmlformats.org/officeDocument/2006/relationships/image" Target="../media/image116.png"/><Relationship Id="rId16" Type="http://schemas.openxmlformats.org/officeDocument/2006/relationships/image" Target="../media/image117.png"/><Relationship Id="rId17" Type="http://schemas.openxmlformats.org/officeDocument/2006/relationships/image" Target="../media/image118.png"/><Relationship Id="rId18" Type="http://schemas.openxmlformats.org/officeDocument/2006/relationships/image" Target="../media/image119.png"/><Relationship Id="rId19" Type="http://schemas.openxmlformats.org/officeDocument/2006/relationships/image" Target="../media/image120.png"/><Relationship Id="rId50" Type="http://schemas.openxmlformats.org/officeDocument/2006/relationships/image" Target="../media/image151.png"/><Relationship Id="rId51" Type="http://schemas.openxmlformats.org/officeDocument/2006/relationships/image" Target="../media/image152.png"/><Relationship Id="rId52" Type="http://schemas.openxmlformats.org/officeDocument/2006/relationships/image" Target="../media/image153.png"/><Relationship Id="rId53" Type="http://schemas.openxmlformats.org/officeDocument/2006/relationships/image" Target="../media/image154.jpg"/><Relationship Id="rId40" Type="http://schemas.openxmlformats.org/officeDocument/2006/relationships/image" Target="../media/image141.png"/><Relationship Id="rId41" Type="http://schemas.openxmlformats.org/officeDocument/2006/relationships/image" Target="../media/image142.png"/><Relationship Id="rId42" Type="http://schemas.openxmlformats.org/officeDocument/2006/relationships/image" Target="../media/image143.png"/><Relationship Id="rId43" Type="http://schemas.openxmlformats.org/officeDocument/2006/relationships/image" Target="../media/image144.png"/><Relationship Id="rId44" Type="http://schemas.openxmlformats.org/officeDocument/2006/relationships/image" Target="../media/image145.png"/><Relationship Id="rId45" Type="http://schemas.openxmlformats.org/officeDocument/2006/relationships/image" Target="../media/image146.png"/><Relationship Id="rId46" Type="http://schemas.openxmlformats.org/officeDocument/2006/relationships/image" Target="../media/image147.png"/><Relationship Id="rId47" Type="http://schemas.openxmlformats.org/officeDocument/2006/relationships/image" Target="../media/image148.png"/><Relationship Id="rId48" Type="http://schemas.openxmlformats.org/officeDocument/2006/relationships/image" Target="../media/image149.png"/><Relationship Id="rId49" Type="http://schemas.openxmlformats.org/officeDocument/2006/relationships/image" Target="../media/image15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3.png"/><Relationship Id="rId3" Type="http://schemas.openxmlformats.org/officeDocument/2006/relationships/image" Target="../media/image104.png"/><Relationship Id="rId4" Type="http://schemas.openxmlformats.org/officeDocument/2006/relationships/image" Target="../media/image105.png"/><Relationship Id="rId5" Type="http://schemas.openxmlformats.org/officeDocument/2006/relationships/image" Target="../media/image106.png"/><Relationship Id="rId6" Type="http://schemas.openxmlformats.org/officeDocument/2006/relationships/image" Target="../media/image107.png"/><Relationship Id="rId7" Type="http://schemas.openxmlformats.org/officeDocument/2006/relationships/image" Target="../media/image108.png"/><Relationship Id="rId8" Type="http://schemas.openxmlformats.org/officeDocument/2006/relationships/image" Target="../media/image109.png"/><Relationship Id="rId9" Type="http://schemas.openxmlformats.org/officeDocument/2006/relationships/image" Target="../media/image110.png"/><Relationship Id="rId30" Type="http://schemas.openxmlformats.org/officeDocument/2006/relationships/image" Target="../media/image131.png"/><Relationship Id="rId31" Type="http://schemas.openxmlformats.org/officeDocument/2006/relationships/image" Target="../media/image132.png"/><Relationship Id="rId32" Type="http://schemas.openxmlformats.org/officeDocument/2006/relationships/image" Target="../media/image133.png"/><Relationship Id="rId33" Type="http://schemas.openxmlformats.org/officeDocument/2006/relationships/image" Target="../media/image134.png"/><Relationship Id="rId34" Type="http://schemas.openxmlformats.org/officeDocument/2006/relationships/image" Target="../media/image135.png"/><Relationship Id="rId35" Type="http://schemas.openxmlformats.org/officeDocument/2006/relationships/image" Target="../media/image136.png"/><Relationship Id="rId36" Type="http://schemas.openxmlformats.org/officeDocument/2006/relationships/image" Target="../media/image137.png"/><Relationship Id="rId37" Type="http://schemas.openxmlformats.org/officeDocument/2006/relationships/image" Target="../media/image138.png"/><Relationship Id="rId38" Type="http://schemas.openxmlformats.org/officeDocument/2006/relationships/image" Target="../media/image139.png"/><Relationship Id="rId39" Type="http://schemas.openxmlformats.org/officeDocument/2006/relationships/image" Target="../media/image140.png"/><Relationship Id="rId20" Type="http://schemas.openxmlformats.org/officeDocument/2006/relationships/image" Target="../media/image121.png"/><Relationship Id="rId21" Type="http://schemas.openxmlformats.org/officeDocument/2006/relationships/image" Target="../media/image122.png"/><Relationship Id="rId22" Type="http://schemas.openxmlformats.org/officeDocument/2006/relationships/image" Target="../media/image123.png"/><Relationship Id="rId23" Type="http://schemas.openxmlformats.org/officeDocument/2006/relationships/image" Target="../media/image124.png"/><Relationship Id="rId24" Type="http://schemas.openxmlformats.org/officeDocument/2006/relationships/image" Target="../media/image125.png"/><Relationship Id="rId25" Type="http://schemas.openxmlformats.org/officeDocument/2006/relationships/image" Target="../media/image126.jpeg"/><Relationship Id="rId26" Type="http://schemas.openxmlformats.org/officeDocument/2006/relationships/image" Target="../media/image127.png"/><Relationship Id="rId27" Type="http://schemas.openxmlformats.org/officeDocument/2006/relationships/image" Target="../media/image128.png"/><Relationship Id="rId28" Type="http://schemas.openxmlformats.org/officeDocument/2006/relationships/image" Target="../media/image129.png"/><Relationship Id="rId29" Type="http://schemas.openxmlformats.org/officeDocument/2006/relationships/image" Target="../media/image130.png"/><Relationship Id="rId10" Type="http://schemas.openxmlformats.org/officeDocument/2006/relationships/image" Target="../media/image111.png"/><Relationship Id="rId11" Type="http://schemas.openxmlformats.org/officeDocument/2006/relationships/image" Target="../media/image112.png"/><Relationship Id="rId12" Type="http://schemas.openxmlformats.org/officeDocument/2006/relationships/image" Target="../media/image113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g"/><Relationship Id="rId4" Type="http://schemas.openxmlformats.org/officeDocument/2006/relationships/image" Target="../media/image157.jpg"/><Relationship Id="rId5" Type="http://schemas.openxmlformats.org/officeDocument/2006/relationships/image" Target="../media/image153.png"/><Relationship Id="rId6" Type="http://schemas.openxmlformats.org/officeDocument/2006/relationships/image" Target="../media/image158.jpg"/><Relationship Id="rId7" Type="http://schemas.openxmlformats.org/officeDocument/2006/relationships/image" Target="../media/image159.jpg"/><Relationship Id="rId8" Type="http://schemas.openxmlformats.org/officeDocument/2006/relationships/image" Target="../media/image160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5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4" Type="http://schemas.openxmlformats.org/officeDocument/2006/relationships/hyperlink" Target="http://lpc.fnal.gov/bulletin/LPCbulletin.shtml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4" Type="http://schemas.openxmlformats.org/officeDocument/2006/relationships/image" Target="../media/image163.png"/><Relationship Id="rId5" Type="http://schemas.openxmlformats.org/officeDocument/2006/relationships/image" Target="../media/image16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4" Type="http://schemas.openxmlformats.org/officeDocument/2006/relationships/image" Target="../media/image16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5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cds.cern.ch/record/1748425?ln=en" TargetMode="External"/><Relationship Id="rId3" Type="http://schemas.openxmlformats.org/officeDocument/2006/relationships/hyperlink" Target="https://twiki.cern.ch/twiki/bin/view/CMSPublic/Hig14013TWiki" TargetMode="Externa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://arxiv.org/pdf/1407.5066.pdf" TargetMode="External"/><Relationship Id="rId4" Type="http://schemas.openxmlformats.org/officeDocument/2006/relationships/hyperlink" Target="http://arxiv.org/abs/arXiv:1311.6736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dx.doi.org/10.1007/JHEP06(2014)055" TargetMode="Externa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8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cds.cern.ch/record/1980941/files/EXO-12-007-pas.pdf?version=1" TargetMode="External"/><Relationship Id="rId3" Type="http://schemas.openxmlformats.org/officeDocument/2006/relationships/hyperlink" Target="https://twiki.cern.ch/twiki/bin/view/CMSPublic/PhysicsResultsEXO12023" TargetMode="Externa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s://twiki.cern.ch/twiki/bin/view/CMSPublic/Hig14005TWiki" TargetMode="External"/><Relationship Id="rId4" Type="http://schemas.openxmlformats.org/officeDocument/2006/relationships/hyperlink" Target="https://twiki.cern.ch/twiki/bin/view/CMSPublic/PhysicsResultsEXO12048" TargetMode="External"/><Relationship Id="rId5" Type="http://schemas.openxmlformats.org/officeDocument/2006/relationships/hyperlink" Target="https://twiki.cern.ch/twiki/bin/view/CMSPublic/PhysicsResultsEXO12047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twiki.cern.ch/twiki/bin/view/CMSPublic/Hig14018PaperTwiki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lpc.fnal.gov/bulletin/LPCbulletin.shtml" TargetMode="External"/><Relationship Id="rId3" Type="http://schemas.openxmlformats.org/officeDocument/2006/relationships/image" Target="../media/image169.gif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0.png"/><Relationship Id="rId3" Type="http://schemas.openxmlformats.org/officeDocument/2006/relationships/image" Target="../media/image171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png"/><Relationship Id="rId4" Type="http://schemas.openxmlformats.org/officeDocument/2006/relationships/image" Target="../media/image174.png"/><Relationship Id="rId5" Type="http://schemas.openxmlformats.org/officeDocument/2006/relationships/image" Target="../media/image175.png"/><Relationship Id="rId6" Type="http://schemas.openxmlformats.org/officeDocument/2006/relationships/image" Target="../media/image17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2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png"/><Relationship Id="rId4" Type="http://schemas.openxmlformats.org/officeDocument/2006/relationships/image" Target="../media/image17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7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1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2.png"/><Relationship Id="rId3" Type="http://schemas.openxmlformats.org/officeDocument/2006/relationships/chart" Target="../charts/char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png"/><Relationship Id="rId4" Type="http://schemas.openxmlformats.org/officeDocument/2006/relationships/image" Target="../media/image18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3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png"/><Relationship Id="rId4" Type="http://schemas.openxmlformats.org/officeDocument/2006/relationships/image" Target="../media/image188.png"/><Relationship Id="rId5" Type="http://schemas.openxmlformats.org/officeDocument/2006/relationships/image" Target="../media/image189.png"/><Relationship Id="rId6" Type="http://schemas.openxmlformats.org/officeDocument/2006/relationships/image" Target="../media/image190.png"/><Relationship Id="rId7" Type="http://schemas.openxmlformats.org/officeDocument/2006/relationships/image" Target="../media/image191.png"/><Relationship Id="rId8" Type="http://schemas.openxmlformats.org/officeDocument/2006/relationships/image" Target="../media/image192.png"/><Relationship Id="rId9" Type="http://schemas.openxmlformats.org/officeDocument/2006/relationships/image" Target="../media/image193.png"/><Relationship Id="rId10" Type="http://schemas.openxmlformats.org/officeDocument/2006/relationships/image" Target="../media/image194.png"/><Relationship Id="rId11" Type="http://schemas.openxmlformats.org/officeDocument/2006/relationships/image" Target="../media/image195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6.jp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le 1"/>
          <p:cNvSpPr>
            <a:spLocks noGrp="1"/>
          </p:cNvSpPr>
          <p:nvPr>
            <p:ph type="title"/>
          </p:nvPr>
        </p:nvSpPr>
        <p:spPr bwMode="auto">
          <a:xfrm>
            <a:off x="806450" y="3559175"/>
            <a:ext cx="7526338" cy="11398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numCol="1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latin typeface="Helvetica" charset="0"/>
              </a:rPr>
              <a:t>The LPC</a:t>
            </a:r>
            <a:endParaRPr lang="en-US" dirty="0">
              <a:latin typeface="Helvetica" charset="0"/>
            </a:endParaRPr>
          </a:p>
        </p:txBody>
      </p:sp>
      <p:sp>
        <p:nvSpPr>
          <p:cNvPr id="14338" name="Text Placeholder 2"/>
          <p:cNvSpPr>
            <a:spLocks noGrp="1"/>
          </p:cNvSpPr>
          <p:nvPr>
            <p:ph type="body" sz="quarter" idx="10"/>
          </p:nvPr>
        </p:nvSpPr>
        <p:spPr bwMode="auto">
          <a:xfrm>
            <a:off x="806450" y="4841875"/>
            <a:ext cx="7526338" cy="14890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latin typeface="Helvetica" charset="0"/>
              </a:rPr>
              <a:t>Boaz Klima (FNAL)</a:t>
            </a:r>
          </a:p>
          <a:p>
            <a:r>
              <a:rPr lang="en-US" u="sng" dirty="0" smtClean="0">
                <a:latin typeface="Helvetica" charset="0"/>
              </a:rPr>
              <a:t>Meenakshi Narain (Brown University)</a:t>
            </a:r>
            <a:endParaRPr lang="en-US" u="sng" dirty="0">
              <a:latin typeface="Helvetica" charset="0"/>
            </a:endParaRPr>
          </a:p>
          <a:p>
            <a:r>
              <a:rPr lang="en-US" dirty="0" smtClean="0">
                <a:latin typeface="Helvetica" charset="0"/>
              </a:rPr>
              <a:t>FNAL Institutional Review</a:t>
            </a:r>
          </a:p>
          <a:p>
            <a:r>
              <a:rPr lang="en-US" dirty="0" smtClean="0">
                <a:latin typeface="Helvetica" charset="0"/>
              </a:rPr>
              <a:t>11 Feb, 2015</a:t>
            </a:r>
            <a:endParaRPr lang="en-US" dirty="0">
              <a:latin typeface="Helvetica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2217" y="2489201"/>
            <a:ext cx="3120571" cy="43687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LPC Distinguished Researchers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Serves two purposes:</a:t>
            </a:r>
          </a:p>
          <a:p>
            <a:pPr lvl="1"/>
            <a:r>
              <a:rPr lang="en-US" dirty="0" smtClean="0"/>
              <a:t>brings excellent people to the LPC</a:t>
            </a:r>
          </a:p>
          <a:p>
            <a:pPr lvl="1"/>
            <a:r>
              <a:rPr lang="en-US" dirty="0" smtClean="0"/>
              <a:t>gives the junior DRs a way to distinguish themselves and establish an independent research program </a:t>
            </a:r>
          </a:p>
          <a:p>
            <a:endParaRPr lang="en-US" dirty="0" smtClean="0"/>
          </a:p>
          <a:p>
            <a:r>
              <a:rPr lang="en-US" dirty="0" smtClean="0"/>
              <a:t>This program started in 2012</a:t>
            </a:r>
          </a:p>
          <a:p>
            <a:r>
              <a:rPr lang="en-US" dirty="0" smtClean="0"/>
              <a:t>Total (2012-2015): 80</a:t>
            </a:r>
          </a:p>
          <a:p>
            <a:pPr lvl="1"/>
            <a:r>
              <a:rPr lang="en-US" dirty="0" smtClean="0"/>
              <a:t>2015: 10 </a:t>
            </a:r>
            <a:r>
              <a:rPr lang="en-US" dirty="0"/>
              <a:t>Junior, </a:t>
            </a:r>
            <a:r>
              <a:rPr lang="en-US" dirty="0" smtClean="0"/>
              <a:t>5 Senior      </a:t>
            </a:r>
            <a:endParaRPr lang="en-US" dirty="0" smtClean="0">
              <a:solidFill>
                <a:srgbClr val="FF0000"/>
              </a:solidFill>
            </a:endParaRPr>
          </a:p>
          <a:p>
            <a:pPr lvl="1"/>
            <a:r>
              <a:rPr lang="en-US" dirty="0" smtClean="0"/>
              <a:t>2014: 15 Junior, 7 Senior</a:t>
            </a:r>
          </a:p>
          <a:p>
            <a:pPr lvl="1"/>
            <a:r>
              <a:rPr lang="pl-PL" dirty="0"/>
              <a:t>2013: 12 junior, 10 </a:t>
            </a:r>
            <a:r>
              <a:rPr lang="pl-PL" dirty="0" smtClean="0"/>
              <a:t>senior</a:t>
            </a:r>
            <a:endParaRPr lang="en-US" dirty="0" smtClean="0"/>
          </a:p>
          <a:p>
            <a:pPr lvl="1"/>
            <a:r>
              <a:rPr lang="pl-PL" dirty="0" smtClean="0"/>
              <a:t>2012: 11 junior, 10 senior </a:t>
            </a:r>
          </a:p>
          <a:p>
            <a:pPr lvl="1"/>
            <a:endParaRPr lang="pl-PL" dirty="0"/>
          </a:p>
          <a:p>
            <a:pPr marL="514350" indent="-457200"/>
            <a:r>
              <a:rPr lang="pl-PL" dirty="0" smtClean="0"/>
              <a:t>Program </a:t>
            </a:r>
            <a:r>
              <a:rPr lang="pl-PL" dirty="0" err="1" smtClean="0"/>
              <a:t>now</a:t>
            </a:r>
            <a:r>
              <a:rPr lang="pl-PL" dirty="0" smtClean="0"/>
              <a:t> </a:t>
            </a:r>
            <a:r>
              <a:rPr lang="pl-PL" dirty="0" err="1" smtClean="0"/>
              <a:t>duplicated</a:t>
            </a:r>
            <a:r>
              <a:rPr lang="pl-PL" dirty="0" smtClean="0"/>
              <a:t> by </a:t>
            </a:r>
            <a:r>
              <a:rPr lang="pl-PL" dirty="0" err="1" smtClean="0"/>
              <a:t>Intensit</a:t>
            </a:r>
            <a:r>
              <a:rPr lang="pl-PL" dirty="0" err="1"/>
              <a:t>y</a:t>
            </a:r>
            <a:r>
              <a:rPr lang="pl-PL" dirty="0" smtClean="0"/>
              <a:t> </a:t>
            </a:r>
            <a:r>
              <a:rPr lang="pl-PL" dirty="0" err="1" smtClean="0"/>
              <a:t>Frontier</a:t>
            </a:r>
            <a:r>
              <a:rPr lang="pl-PL" dirty="0" smtClean="0"/>
              <a:t>, </a:t>
            </a:r>
            <a:r>
              <a:rPr lang="pl-PL" dirty="0" err="1" smtClean="0"/>
              <a:t>Belle</a:t>
            </a:r>
            <a:r>
              <a:rPr lang="pl-PL" dirty="0" smtClean="0"/>
              <a:t> and ATLAS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1/30/15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Narain, "The LPC"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42BE99-A771-4F04-8F0A-692C1C2DBDDB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239492" y="3810158"/>
            <a:ext cx="38812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</a:t>
            </a:r>
            <a:r>
              <a:rPr lang="en-US" dirty="0" smtClean="0"/>
              <a:t>:1 ratio for </a:t>
            </a:r>
            <a:r>
              <a:rPr lang="en-US" dirty="0" err="1" smtClean="0"/>
              <a:t>junior:senior</a:t>
            </a:r>
            <a:r>
              <a:rPr lang="en-US" dirty="0" smtClean="0"/>
              <a:t> DRs </a:t>
            </a:r>
            <a:endParaRPr lang="en-US" dirty="0"/>
          </a:p>
        </p:txBody>
      </p:sp>
      <p:sp>
        <p:nvSpPr>
          <p:cNvPr id="10" name="Right Brace 9"/>
          <p:cNvSpPr/>
          <p:nvPr/>
        </p:nvSpPr>
        <p:spPr>
          <a:xfrm>
            <a:off x="3947050" y="3810158"/>
            <a:ext cx="292442" cy="461665"/>
          </a:xfrm>
          <a:prstGeom prst="rightBrace">
            <a:avLst>
              <a:gd name="adj1" fmla="val 18090"/>
              <a:gd name="adj2" fmla="val 50000"/>
            </a:avLst>
          </a:prstGeom>
          <a:ln w="38100" cmpd="sng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78942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2015 LPC Distinguished Researchers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1/30/15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Narain, "The LPC"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42BE99-A771-4F04-8F0A-692C1C2DBDDB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23" y="936171"/>
            <a:ext cx="2506134" cy="293441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1524" y="3589664"/>
            <a:ext cx="2745675" cy="316673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5810" y="789149"/>
            <a:ext cx="2986091" cy="311922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1066" y="3645731"/>
            <a:ext cx="2710543" cy="3110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5368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LPC Guest and Visitors Program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8600" y="779442"/>
            <a:ext cx="4916430" cy="4987867"/>
          </a:xfrm>
        </p:spPr>
        <p:txBody>
          <a:bodyPr>
            <a:noAutofit/>
          </a:bodyPr>
          <a:lstStyle/>
          <a:p>
            <a:r>
              <a:rPr lang="en-US" sz="1600" dirty="0" smtClean="0"/>
              <a:t>http</a:t>
            </a:r>
            <a:r>
              <a:rPr lang="en-US" sz="1600" dirty="0"/>
              <a:t>://</a:t>
            </a:r>
            <a:r>
              <a:rPr lang="en-US" sz="1600" dirty="0" err="1"/>
              <a:t>lpc.fnal.gov</a:t>
            </a:r>
            <a:r>
              <a:rPr lang="en-US" sz="1600" dirty="0"/>
              <a:t>/programs/guests-visitors/</a:t>
            </a:r>
            <a:r>
              <a:rPr lang="en-US" sz="1600" dirty="0" err="1"/>
              <a:t>index.shtml</a:t>
            </a:r>
            <a:endParaRPr lang="en-US" sz="1600" dirty="0"/>
          </a:p>
          <a:p>
            <a:r>
              <a:rPr lang="en-US" sz="1600" dirty="0"/>
              <a:t>LPC Guests &amp; Visitors</a:t>
            </a:r>
          </a:p>
          <a:p>
            <a:pPr lvl="1"/>
            <a:r>
              <a:rPr lang="en-US" sz="1600" dirty="0"/>
              <a:t>facilitates CMS members to spend time at the LPC working on projects (hardware/software/physics) that advance, enrich, and impact the CMS experiment</a:t>
            </a:r>
          </a:p>
          <a:p>
            <a:pPr lvl="1"/>
            <a:r>
              <a:rPr lang="en-US" sz="1600" dirty="0"/>
              <a:t>Call for proposals twice a year</a:t>
            </a:r>
          </a:p>
          <a:p>
            <a:pPr lvl="1"/>
            <a:r>
              <a:rPr lang="en-US" sz="1600" dirty="0"/>
              <a:t>Due to personal constraints, it cuts across FYs</a:t>
            </a:r>
          </a:p>
          <a:p>
            <a:pPr lvl="1"/>
            <a:r>
              <a:rPr lang="en-US" sz="1600" dirty="0"/>
              <a:t>Stats for previous years</a:t>
            </a:r>
            <a:r>
              <a:rPr lang="en-US" sz="1600" dirty="0" smtClean="0"/>
              <a:t>:</a:t>
            </a:r>
          </a:p>
          <a:p>
            <a:pPr lvl="1"/>
            <a:r>
              <a:rPr lang="en-US" sz="1600" dirty="0" smtClean="0"/>
              <a:t>FY10</a:t>
            </a:r>
            <a:r>
              <a:rPr lang="en-US" sz="1600" dirty="0"/>
              <a:t>-12 (3 years) – 43; FY13 – 30</a:t>
            </a:r>
          </a:p>
          <a:p>
            <a:pPr lvl="1"/>
            <a:r>
              <a:rPr lang="en-US" sz="1600" dirty="0"/>
              <a:t>In FY14:</a:t>
            </a:r>
          </a:p>
          <a:p>
            <a:pPr lvl="1"/>
            <a:r>
              <a:rPr lang="en-US" sz="1600" dirty="0"/>
              <a:t>Fall - 36 proposals;  18 funded</a:t>
            </a:r>
          </a:p>
          <a:p>
            <a:pPr lvl="1"/>
            <a:r>
              <a:rPr lang="en-US" sz="1600" dirty="0"/>
              <a:t>Spring - 25 proposals; 18 funded</a:t>
            </a:r>
          </a:p>
          <a:p>
            <a:pPr lvl="1"/>
            <a:r>
              <a:rPr lang="en-US" sz="1600" dirty="0"/>
              <a:t>US : International ratio of funded 22:14</a:t>
            </a:r>
          </a:p>
          <a:p>
            <a:pPr marL="457200" lvl="1" indent="0">
              <a:buNone/>
            </a:pPr>
            <a:endParaRPr lang="en-US" sz="1600" dirty="0"/>
          </a:p>
          <a:p>
            <a:pPr marL="0" indent="0" algn="ctr">
              <a:buNone/>
            </a:pPr>
            <a:r>
              <a:rPr lang="en-US" sz="1600" dirty="0">
                <a:solidFill>
                  <a:srgbClr val="0070C0"/>
                </a:solidFill>
              </a:rPr>
              <a:t>Many DRs and G&amp;Vs are regularly contributing to the organization and execution of variety of </a:t>
            </a:r>
            <a:r>
              <a:rPr lang="en-US" sz="1600" dirty="0" smtClean="0">
                <a:solidFill>
                  <a:srgbClr val="0070C0"/>
                </a:solidFill>
              </a:rPr>
              <a:t>LPC activities </a:t>
            </a:r>
            <a:endParaRPr lang="en-US" sz="1600" dirty="0"/>
          </a:p>
          <a:p>
            <a:pPr marL="0" indent="0">
              <a:buNone/>
            </a:pPr>
            <a:r>
              <a:rPr lang="en-US" sz="1600" dirty="0" smtClean="0"/>
              <a:t>	</a:t>
            </a:r>
            <a:endParaRPr lang="en-US" sz="160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1/30/15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Narain, "The LPC"</a:t>
            </a:r>
            <a:endParaRPr lang="en-US" b="1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8E869AC-A9E9-8442-9912-DDE4967A6FE1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t="11296" r="41208" b="36306"/>
          <a:stretch/>
        </p:blipFill>
        <p:spPr>
          <a:xfrm>
            <a:off x="5145030" y="428478"/>
            <a:ext cx="3912112" cy="3593415"/>
          </a:xfrm>
          <a:prstGeom prst="rect">
            <a:avLst/>
          </a:prstGeom>
        </p:spPr>
      </p:pic>
      <p:pic>
        <p:nvPicPr>
          <p:cNvPr id="10" name="Picture 9" descr="CMSDAS2015_xyz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5003" y="3890386"/>
            <a:ext cx="3400397" cy="2266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3583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Bent-Up Arrow 38"/>
          <p:cNvSpPr/>
          <p:nvPr/>
        </p:nvSpPr>
        <p:spPr>
          <a:xfrm rot="16200000">
            <a:off x="4251917" y="2270786"/>
            <a:ext cx="717587" cy="949704"/>
          </a:xfrm>
          <a:prstGeom prst="bentUpArrow">
            <a:avLst>
              <a:gd name="adj1" fmla="val 12828"/>
              <a:gd name="adj2" fmla="val 25000"/>
              <a:gd name="adj3" fmla="val 23261"/>
            </a:avLst>
          </a:prstGeom>
          <a:solidFill>
            <a:srgbClr val="40404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Bent-Up Arrow 37"/>
          <p:cNvSpPr/>
          <p:nvPr/>
        </p:nvSpPr>
        <p:spPr>
          <a:xfrm rot="5400000">
            <a:off x="2578959" y="1625713"/>
            <a:ext cx="524178" cy="949704"/>
          </a:xfrm>
          <a:prstGeom prst="bentUpArrow">
            <a:avLst>
              <a:gd name="adj1" fmla="val 12828"/>
              <a:gd name="adj2" fmla="val 25000"/>
              <a:gd name="adj3" fmla="val 23261"/>
            </a:avLst>
          </a:prstGeom>
          <a:solidFill>
            <a:srgbClr val="40404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LPC Organization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1/30/15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Narain, "The LPC"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42BE99-A771-4F04-8F0A-692C1C2DBDDB}" type="slidenum">
              <a:rPr lang="en-US" smtClean="0"/>
              <a:t>13</a:t>
            </a:fld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646765" y="3775819"/>
            <a:ext cx="4122718" cy="2246769"/>
          </a:xfrm>
          <a:prstGeom prst="rect">
            <a:avLst/>
          </a:prstGeom>
          <a:noFill/>
          <a:ln w="57150" cmpd="sng"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0000"/>
                </a:solidFill>
              </a:rPr>
              <a:t>LPC Activities </a:t>
            </a:r>
          </a:p>
          <a:p>
            <a:pPr algn="ctr"/>
            <a:r>
              <a:rPr lang="en-US" sz="2800" b="1" dirty="0" smtClean="0">
                <a:solidFill>
                  <a:srgbClr val="C0504D"/>
                </a:solidFill>
              </a:rPr>
              <a:t>Topic of the Week (TOTW)</a:t>
            </a:r>
          </a:p>
          <a:p>
            <a:pPr algn="ctr"/>
            <a:r>
              <a:rPr lang="en-US" sz="2800" b="1" dirty="0" smtClean="0">
                <a:solidFill>
                  <a:srgbClr val="C0504D"/>
                </a:solidFill>
              </a:rPr>
              <a:t>Physics Forum (PF)</a:t>
            </a:r>
          </a:p>
          <a:p>
            <a:pPr algn="ctr"/>
            <a:r>
              <a:rPr lang="en-US" sz="2800" b="1" dirty="0">
                <a:solidFill>
                  <a:srgbClr val="C0504D"/>
                </a:solidFill>
              </a:rPr>
              <a:t>Coffee Hour </a:t>
            </a:r>
            <a:r>
              <a:rPr lang="en-US" sz="2800" b="1" dirty="0" smtClean="0">
                <a:solidFill>
                  <a:srgbClr val="C0504D"/>
                </a:solidFill>
              </a:rPr>
              <a:t> </a:t>
            </a:r>
          </a:p>
          <a:p>
            <a:pPr algn="ctr"/>
            <a:r>
              <a:rPr lang="en-US" sz="2800" b="1" dirty="0">
                <a:solidFill>
                  <a:srgbClr val="C0504D"/>
                </a:solidFill>
              </a:rPr>
              <a:t>Events </a:t>
            </a:r>
            <a:r>
              <a:rPr lang="en-US" sz="2800" b="1" dirty="0" smtClean="0">
                <a:solidFill>
                  <a:srgbClr val="C0504D"/>
                </a:solidFill>
              </a:rPr>
              <a:t>Committee</a:t>
            </a:r>
            <a:endParaRPr lang="en-US" sz="2800" b="1" dirty="0">
              <a:solidFill>
                <a:srgbClr val="C0504D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315900" y="1293999"/>
            <a:ext cx="2907166" cy="1384995"/>
          </a:xfrm>
          <a:prstGeom prst="rect">
            <a:avLst/>
          </a:prstGeom>
          <a:solidFill>
            <a:srgbClr val="FFFFFF"/>
          </a:solidFill>
          <a:ln w="57150" cmpd="sng"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0000"/>
                </a:solidFill>
              </a:rPr>
              <a:t>LPC Coordinators</a:t>
            </a:r>
          </a:p>
          <a:p>
            <a:pPr algn="ctr"/>
            <a:r>
              <a:rPr lang="en-US" sz="2800" b="1" dirty="0" smtClean="0">
                <a:solidFill>
                  <a:srgbClr val="C0504D"/>
                </a:solidFill>
              </a:rPr>
              <a:t>Boaz Klima</a:t>
            </a:r>
          </a:p>
          <a:p>
            <a:pPr algn="ctr"/>
            <a:r>
              <a:rPr lang="en-US" sz="2800" b="1" dirty="0" smtClean="0">
                <a:solidFill>
                  <a:srgbClr val="C0504D"/>
                </a:solidFill>
              </a:rPr>
              <a:t>Meenakshi Narain </a:t>
            </a:r>
            <a:endParaRPr lang="en-US" sz="2800" b="1" dirty="0">
              <a:solidFill>
                <a:srgbClr val="C0504D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40183" y="1724887"/>
            <a:ext cx="2267918" cy="954107"/>
          </a:xfrm>
          <a:prstGeom prst="rect">
            <a:avLst/>
          </a:prstGeom>
          <a:solidFill>
            <a:schemeClr val="bg1"/>
          </a:solidFill>
          <a:ln w="57150" cmpd="sng"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C0504D"/>
                </a:solidFill>
              </a:rPr>
              <a:t> Management </a:t>
            </a:r>
          </a:p>
          <a:p>
            <a:pPr algn="ctr"/>
            <a:r>
              <a:rPr lang="en-US" sz="2800" b="1" dirty="0" smtClean="0">
                <a:solidFill>
                  <a:srgbClr val="C0504D"/>
                </a:solidFill>
              </a:rPr>
              <a:t>Board </a:t>
            </a:r>
            <a:endParaRPr lang="en-US" sz="2800" b="1" dirty="0">
              <a:solidFill>
                <a:srgbClr val="C0504D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554155" y="3775819"/>
            <a:ext cx="2814768" cy="954107"/>
          </a:xfrm>
          <a:prstGeom prst="rect">
            <a:avLst/>
          </a:prstGeom>
          <a:noFill/>
          <a:ln w="57150" cmpd="sng"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C0504D"/>
                </a:solidFill>
              </a:rPr>
              <a:t> </a:t>
            </a:r>
            <a:r>
              <a:rPr lang="en-US" sz="2800" b="1" dirty="0">
                <a:solidFill>
                  <a:srgbClr val="C0504D"/>
                </a:solidFill>
              </a:rPr>
              <a:t>Guests &amp; Visitors </a:t>
            </a:r>
            <a:endParaRPr lang="en-US" sz="2800" b="1" dirty="0" smtClean="0">
              <a:solidFill>
                <a:srgbClr val="C0504D"/>
              </a:solidFill>
            </a:endParaRPr>
          </a:p>
          <a:p>
            <a:pPr algn="ctr"/>
            <a:r>
              <a:rPr lang="en-US" sz="2800" b="1" dirty="0" smtClean="0">
                <a:solidFill>
                  <a:srgbClr val="C0504D"/>
                </a:solidFill>
              </a:rPr>
              <a:t>Committee </a:t>
            </a:r>
            <a:endParaRPr lang="en-US" sz="2800" b="1" dirty="0">
              <a:solidFill>
                <a:srgbClr val="C0504D"/>
              </a:solidFill>
            </a:endParaRPr>
          </a:p>
        </p:txBody>
      </p:sp>
      <p:sp>
        <p:nvSpPr>
          <p:cNvPr id="35" name="Bent-Up Arrow 34"/>
          <p:cNvSpPr/>
          <p:nvPr/>
        </p:nvSpPr>
        <p:spPr>
          <a:xfrm rot="10800000">
            <a:off x="2366196" y="3080241"/>
            <a:ext cx="2631555" cy="695578"/>
          </a:xfrm>
          <a:prstGeom prst="bentUpArrow">
            <a:avLst>
              <a:gd name="adj1" fmla="val 12828"/>
              <a:gd name="adj2" fmla="val 25000"/>
              <a:gd name="adj3" fmla="val 23261"/>
            </a:avLst>
          </a:prstGeom>
          <a:solidFill>
            <a:srgbClr val="40404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Bent-Up Arrow 35"/>
          <p:cNvSpPr/>
          <p:nvPr/>
        </p:nvSpPr>
        <p:spPr>
          <a:xfrm rot="10800000" flipH="1">
            <a:off x="4997751" y="3080242"/>
            <a:ext cx="2631555" cy="695578"/>
          </a:xfrm>
          <a:prstGeom prst="bentUpArrow">
            <a:avLst>
              <a:gd name="adj1" fmla="val 12828"/>
              <a:gd name="adj2" fmla="val 25000"/>
              <a:gd name="adj3" fmla="val 23261"/>
            </a:avLst>
          </a:prstGeom>
          <a:solidFill>
            <a:srgbClr val="40404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0917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LPC Management Board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 smtClean="0"/>
              <a:t>Responsible </a:t>
            </a:r>
            <a:r>
              <a:rPr lang="en-US" sz="2000" dirty="0"/>
              <a:t>for defining the policies (vision) and provides oversight of the activities </a:t>
            </a:r>
          </a:p>
          <a:p>
            <a:r>
              <a:rPr lang="en-US" sz="2000" dirty="0" smtClean="0"/>
              <a:t>Act </a:t>
            </a:r>
            <a:r>
              <a:rPr lang="en-US" sz="2000" dirty="0"/>
              <a:t>as an advisor to the LPC coordinators </a:t>
            </a:r>
          </a:p>
          <a:p>
            <a:r>
              <a:rPr lang="en-US" sz="2000" dirty="0"/>
              <a:t>Select the CMS </a:t>
            </a:r>
            <a:r>
              <a:rPr lang="en-US" sz="2000" dirty="0" smtClean="0"/>
              <a:t>LPC Distinguished </a:t>
            </a:r>
            <a:r>
              <a:rPr lang="en-US" sz="2000" dirty="0"/>
              <a:t>Researchers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1/30/15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Narain, "The LPC"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42BE99-A771-4F04-8F0A-692C1C2DBDDB}" type="slidenum">
              <a:rPr lang="en-US" smtClean="0"/>
              <a:t>14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16600" y="2376212"/>
            <a:ext cx="5257800" cy="427809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US" sz="1600" b="1" dirty="0"/>
              <a:t>Membership: </a:t>
            </a:r>
            <a:endParaRPr lang="en-US" sz="1600" dirty="0" smtClean="0"/>
          </a:p>
          <a:p>
            <a:r>
              <a:rPr lang="en-US" sz="1400" dirty="0">
                <a:solidFill>
                  <a:srgbClr val="404040"/>
                </a:solidFill>
                <a:latin typeface="Helvetica"/>
              </a:rPr>
              <a:t>Kerstin </a:t>
            </a:r>
            <a:r>
              <a:rPr lang="en-US" sz="1400" dirty="0" err="1">
                <a:solidFill>
                  <a:srgbClr val="404040"/>
                </a:solidFill>
                <a:latin typeface="Helvetica"/>
              </a:rPr>
              <a:t>Borras</a:t>
            </a:r>
            <a:r>
              <a:rPr lang="en-US" sz="1400" dirty="0">
                <a:solidFill>
                  <a:srgbClr val="404040"/>
                </a:solidFill>
                <a:latin typeface="Helvetica"/>
              </a:rPr>
              <a:t> (DESY)</a:t>
            </a:r>
          </a:p>
          <a:p>
            <a:r>
              <a:rPr lang="en-US" sz="1400" dirty="0" err="1">
                <a:solidFill>
                  <a:srgbClr val="404040"/>
                </a:solidFill>
                <a:latin typeface="Helvetica"/>
              </a:rPr>
              <a:t>Tulika</a:t>
            </a:r>
            <a:r>
              <a:rPr lang="en-US" sz="1400" dirty="0">
                <a:solidFill>
                  <a:srgbClr val="404040"/>
                </a:solidFill>
                <a:latin typeface="Helvetica"/>
              </a:rPr>
              <a:t> Bose (Boston)</a:t>
            </a:r>
          </a:p>
          <a:p>
            <a:r>
              <a:rPr lang="en-US" sz="1400" dirty="0" err="1">
                <a:solidFill>
                  <a:srgbClr val="404040"/>
                </a:solidFill>
                <a:latin typeface="Helvetica"/>
              </a:rPr>
              <a:t>Sridhara</a:t>
            </a:r>
            <a:r>
              <a:rPr lang="en-US" sz="1400" dirty="0">
                <a:solidFill>
                  <a:srgbClr val="404040"/>
                </a:solidFill>
                <a:latin typeface="Helvetica"/>
              </a:rPr>
              <a:t> </a:t>
            </a:r>
            <a:r>
              <a:rPr lang="en-US" sz="1400" dirty="0" err="1">
                <a:solidFill>
                  <a:srgbClr val="404040"/>
                </a:solidFill>
                <a:latin typeface="Helvetica"/>
              </a:rPr>
              <a:t>Dasu</a:t>
            </a:r>
            <a:r>
              <a:rPr lang="en-US" sz="1400" dirty="0">
                <a:solidFill>
                  <a:srgbClr val="404040"/>
                </a:solidFill>
                <a:latin typeface="Helvetica"/>
              </a:rPr>
              <a:t> (Wisconsin, </a:t>
            </a:r>
            <a:r>
              <a:rPr lang="en-US" sz="1400" dirty="0" smtClean="0">
                <a:solidFill>
                  <a:srgbClr val="404040"/>
                </a:solidFill>
                <a:latin typeface="Helvetica"/>
              </a:rPr>
              <a:t>USCMS  IB Chair)</a:t>
            </a:r>
            <a:endParaRPr lang="en-US" sz="1400" dirty="0">
              <a:solidFill>
                <a:srgbClr val="404040"/>
              </a:solidFill>
              <a:latin typeface="Helvetica"/>
            </a:endParaRPr>
          </a:p>
          <a:p>
            <a:r>
              <a:rPr lang="en-US" sz="1400" dirty="0">
                <a:solidFill>
                  <a:srgbClr val="404040"/>
                </a:solidFill>
                <a:latin typeface="Helvetica"/>
              </a:rPr>
              <a:t>Rob Harris (FNAL)</a:t>
            </a:r>
          </a:p>
          <a:p>
            <a:r>
              <a:rPr lang="en-US" sz="1400" dirty="0">
                <a:solidFill>
                  <a:srgbClr val="404040"/>
                </a:solidFill>
                <a:latin typeface="Helvetica"/>
              </a:rPr>
              <a:t>Joe </a:t>
            </a:r>
            <a:r>
              <a:rPr lang="en-US" sz="1400" dirty="0" err="1">
                <a:solidFill>
                  <a:srgbClr val="404040"/>
                </a:solidFill>
                <a:latin typeface="Helvetica"/>
              </a:rPr>
              <a:t>Incandela</a:t>
            </a:r>
            <a:r>
              <a:rPr lang="en-US" sz="1400" dirty="0">
                <a:solidFill>
                  <a:srgbClr val="404040"/>
                </a:solidFill>
                <a:latin typeface="Helvetica"/>
              </a:rPr>
              <a:t> (UCSB)</a:t>
            </a:r>
          </a:p>
          <a:p>
            <a:r>
              <a:rPr lang="en-US" sz="1400" dirty="0" err="1">
                <a:solidFill>
                  <a:srgbClr val="404040"/>
                </a:solidFill>
                <a:latin typeface="Helvetica"/>
              </a:rPr>
              <a:t>Teruki</a:t>
            </a:r>
            <a:r>
              <a:rPr lang="en-US" sz="1400" dirty="0">
                <a:solidFill>
                  <a:srgbClr val="404040"/>
                </a:solidFill>
                <a:latin typeface="Helvetica"/>
              </a:rPr>
              <a:t> </a:t>
            </a:r>
            <a:r>
              <a:rPr lang="en-US" sz="1400" dirty="0" err="1">
                <a:solidFill>
                  <a:srgbClr val="404040"/>
                </a:solidFill>
                <a:latin typeface="Helvetica"/>
              </a:rPr>
              <a:t>Kamon</a:t>
            </a:r>
            <a:r>
              <a:rPr lang="en-US" sz="1400" dirty="0">
                <a:solidFill>
                  <a:srgbClr val="404040"/>
                </a:solidFill>
                <a:latin typeface="Helvetica"/>
              </a:rPr>
              <a:t> (Texas A&amp;M)</a:t>
            </a:r>
          </a:p>
          <a:p>
            <a:r>
              <a:rPr lang="en-US" sz="1400" dirty="0">
                <a:solidFill>
                  <a:srgbClr val="404040"/>
                </a:solidFill>
                <a:latin typeface="Helvetica"/>
              </a:rPr>
              <a:t>Boaz Klima (FNAL, Chair)</a:t>
            </a:r>
          </a:p>
          <a:p>
            <a:r>
              <a:rPr lang="en-US" sz="1400" dirty="0">
                <a:solidFill>
                  <a:srgbClr val="404040"/>
                </a:solidFill>
                <a:latin typeface="Helvetica"/>
              </a:rPr>
              <a:t>Luca </a:t>
            </a:r>
            <a:r>
              <a:rPr lang="en-US" sz="1400" dirty="0" err="1">
                <a:solidFill>
                  <a:srgbClr val="404040"/>
                </a:solidFill>
                <a:latin typeface="Helvetica"/>
              </a:rPr>
              <a:t>Malgeri</a:t>
            </a:r>
            <a:r>
              <a:rPr lang="en-US" sz="1400" dirty="0">
                <a:solidFill>
                  <a:srgbClr val="404040"/>
                </a:solidFill>
                <a:latin typeface="Helvetica"/>
              </a:rPr>
              <a:t> (CERN, CMS Physics Coordinator)</a:t>
            </a:r>
          </a:p>
          <a:p>
            <a:r>
              <a:rPr lang="en-US" sz="1400" dirty="0">
                <a:solidFill>
                  <a:srgbClr val="404040"/>
                </a:solidFill>
                <a:latin typeface="Helvetica"/>
              </a:rPr>
              <a:t>Meenakshi Narain (Brown, Chair)</a:t>
            </a:r>
          </a:p>
          <a:p>
            <a:r>
              <a:rPr lang="en-US" sz="1400" dirty="0">
                <a:solidFill>
                  <a:srgbClr val="404040"/>
                </a:solidFill>
                <a:latin typeface="Helvetica"/>
              </a:rPr>
              <a:t>Manfred </a:t>
            </a:r>
            <a:r>
              <a:rPr lang="en-US" sz="1400" dirty="0" err="1">
                <a:solidFill>
                  <a:srgbClr val="404040"/>
                </a:solidFill>
                <a:latin typeface="Helvetica"/>
              </a:rPr>
              <a:t>Paulini</a:t>
            </a:r>
            <a:r>
              <a:rPr lang="en-US" sz="1400" dirty="0">
                <a:solidFill>
                  <a:srgbClr val="404040"/>
                </a:solidFill>
                <a:latin typeface="Helvetica"/>
              </a:rPr>
              <a:t> (CMU)</a:t>
            </a:r>
          </a:p>
          <a:p>
            <a:r>
              <a:rPr lang="en-US" sz="1400" dirty="0">
                <a:solidFill>
                  <a:srgbClr val="404040"/>
                </a:solidFill>
                <a:latin typeface="Helvetica"/>
              </a:rPr>
              <a:t>Jeff Spalding (FNAL</a:t>
            </a:r>
            <a:r>
              <a:rPr lang="en-US" sz="1400" dirty="0" smtClean="0">
                <a:solidFill>
                  <a:srgbClr val="404040"/>
                </a:solidFill>
                <a:latin typeface="Helvetica"/>
              </a:rPr>
              <a:t>)</a:t>
            </a:r>
          </a:p>
          <a:p>
            <a:r>
              <a:rPr lang="en-US" sz="1600" b="1" dirty="0"/>
              <a:t>Ex-Officio: </a:t>
            </a:r>
            <a:endParaRPr lang="en-US" sz="1600" dirty="0"/>
          </a:p>
          <a:p>
            <a:r>
              <a:rPr lang="en-US" sz="1400" dirty="0" err="1">
                <a:solidFill>
                  <a:srgbClr val="404040"/>
                </a:solidFill>
                <a:latin typeface="Helvetica"/>
              </a:rPr>
              <a:t>Tiziano</a:t>
            </a:r>
            <a:r>
              <a:rPr lang="en-US" sz="1400" dirty="0">
                <a:solidFill>
                  <a:srgbClr val="404040"/>
                </a:solidFill>
                <a:latin typeface="Helvetica"/>
              </a:rPr>
              <a:t> </a:t>
            </a:r>
            <a:r>
              <a:rPr lang="en-US" sz="1400" dirty="0" err="1" smtClean="0">
                <a:solidFill>
                  <a:srgbClr val="404040"/>
                </a:solidFill>
                <a:latin typeface="Helvetica"/>
              </a:rPr>
              <a:t>Camporesi</a:t>
            </a:r>
            <a:r>
              <a:rPr lang="en-US" sz="1400" dirty="0" smtClean="0">
                <a:solidFill>
                  <a:srgbClr val="404040"/>
                </a:solidFill>
                <a:latin typeface="Helvetica"/>
              </a:rPr>
              <a:t> (CERN, CMS </a:t>
            </a:r>
            <a:r>
              <a:rPr lang="en-US" sz="1400" dirty="0">
                <a:solidFill>
                  <a:srgbClr val="404040"/>
                </a:solidFill>
                <a:latin typeface="Helvetica"/>
              </a:rPr>
              <a:t>Spokesperson) </a:t>
            </a:r>
          </a:p>
          <a:p>
            <a:r>
              <a:rPr lang="en-US" sz="1400" dirty="0">
                <a:solidFill>
                  <a:srgbClr val="404040"/>
                </a:solidFill>
                <a:latin typeface="Helvetica"/>
              </a:rPr>
              <a:t>Kevin Burkett (</a:t>
            </a:r>
            <a:r>
              <a:rPr lang="en-US" sz="1400" dirty="0" smtClean="0">
                <a:solidFill>
                  <a:srgbClr val="404040"/>
                </a:solidFill>
                <a:latin typeface="Helvetica"/>
              </a:rPr>
              <a:t>FNAL, CMS </a:t>
            </a:r>
            <a:r>
              <a:rPr lang="en-US" sz="1400" dirty="0">
                <a:solidFill>
                  <a:srgbClr val="404040"/>
                </a:solidFill>
                <a:latin typeface="Helvetica"/>
              </a:rPr>
              <a:t>Center Head) </a:t>
            </a:r>
          </a:p>
          <a:p>
            <a:r>
              <a:rPr lang="en-US" sz="1400" dirty="0" err="1">
                <a:solidFill>
                  <a:srgbClr val="404040"/>
                </a:solidFill>
                <a:latin typeface="Helvetica"/>
              </a:rPr>
              <a:t>Lothar</a:t>
            </a:r>
            <a:r>
              <a:rPr lang="en-US" sz="1400" dirty="0">
                <a:solidFill>
                  <a:srgbClr val="404040"/>
                </a:solidFill>
                <a:latin typeface="Helvetica"/>
              </a:rPr>
              <a:t> </a:t>
            </a:r>
            <a:r>
              <a:rPr lang="en-US" sz="1400" dirty="0" err="1" smtClean="0">
                <a:solidFill>
                  <a:srgbClr val="404040"/>
                </a:solidFill>
                <a:latin typeface="Helvetica"/>
              </a:rPr>
              <a:t>Bauerdick</a:t>
            </a:r>
            <a:r>
              <a:rPr lang="en-US" sz="1400" dirty="0" smtClean="0">
                <a:solidFill>
                  <a:srgbClr val="404040"/>
                </a:solidFill>
                <a:latin typeface="Helvetica"/>
              </a:rPr>
              <a:t>  </a:t>
            </a:r>
            <a:r>
              <a:rPr lang="en-US" sz="1400" dirty="0">
                <a:solidFill>
                  <a:srgbClr val="404040"/>
                </a:solidFill>
                <a:latin typeface="Helvetica"/>
              </a:rPr>
              <a:t>(</a:t>
            </a:r>
            <a:r>
              <a:rPr lang="en-US" sz="1400" dirty="0" smtClean="0">
                <a:solidFill>
                  <a:srgbClr val="404040"/>
                </a:solidFill>
                <a:latin typeface="Helvetica"/>
              </a:rPr>
              <a:t>FNAL, US </a:t>
            </a:r>
            <a:r>
              <a:rPr lang="en-US" sz="1400" dirty="0">
                <a:solidFill>
                  <a:srgbClr val="404040"/>
                </a:solidFill>
                <a:latin typeface="Helvetica"/>
              </a:rPr>
              <a:t>Project Manager) </a:t>
            </a:r>
          </a:p>
          <a:p>
            <a:r>
              <a:rPr lang="en-US" sz="1400" dirty="0">
                <a:solidFill>
                  <a:srgbClr val="404040"/>
                </a:solidFill>
                <a:latin typeface="Helvetica"/>
              </a:rPr>
              <a:t>Rick </a:t>
            </a:r>
            <a:r>
              <a:rPr lang="en-US" sz="1400" dirty="0" smtClean="0">
                <a:solidFill>
                  <a:srgbClr val="404040"/>
                </a:solidFill>
                <a:latin typeface="Helvetica"/>
              </a:rPr>
              <a:t>Cavanaugh (UIC/FNAL, Ex</a:t>
            </a:r>
            <a:r>
              <a:rPr lang="en-US" sz="1400" dirty="0">
                <a:solidFill>
                  <a:srgbClr val="404040"/>
                </a:solidFill>
                <a:latin typeface="Helvetica"/>
              </a:rPr>
              <a:t>- LPC Coordinator) </a:t>
            </a:r>
          </a:p>
          <a:p>
            <a:endParaRPr lang="en-US" sz="1400" dirty="0">
              <a:solidFill>
                <a:srgbClr val="404040"/>
              </a:solidFill>
              <a:latin typeface="Helvetica"/>
            </a:endParaRPr>
          </a:p>
          <a:p>
            <a:endParaRPr lang="en-US" sz="1600" dirty="0"/>
          </a:p>
        </p:txBody>
      </p:sp>
      <p:pic>
        <p:nvPicPr>
          <p:cNvPr id="7" name="Picture 6" descr="lpc-meeting-MB-Fnaltoda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4381" y="3009355"/>
            <a:ext cx="3761829" cy="2821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6808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LPC Activities: Serving the LPC Community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/>
              <a:t>They are all very popular, very well attended</a:t>
            </a:r>
          </a:p>
          <a:p>
            <a:r>
              <a:rPr lang="en-US" sz="2000" dirty="0"/>
              <a:t>Many initiated by members of the community or by one of the LPC committees</a:t>
            </a:r>
          </a:p>
          <a:p>
            <a:endParaRPr lang="en-US" sz="20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Narain, "The LPC"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42BE99-A771-4F04-8F0A-692C1C2DBDDB}" type="slidenum">
              <a:rPr lang="en-US" smtClean="0"/>
              <a:t>15</a:t>
            </a:fld>
            <a:endParaRPr lang="en-US"/>
          </a:p>
        </p:txBody>
      </p:sp>
      <p:sp>
        <p:nvSpPr>
          <p:cNvPr id="8" name="Donut 7"/>
          <p:cNvSpPr/>
          <p:nvPr/>
        </p:nvSpPr>
        <p:spPr>
          <a:xfrm>
            <a:off x="2743200" y="4572000"/>
            <a:ext cx="3352800" cy="2286000"/>
          </a:xfrm>
          <a:prstGeom prst="donut">
            <a:avLst>
              <a:gd name="adj" fmla="val 8314"/>
            </a:avLst>
          </a:prstGeom>
          <a:solidFill>
            <a:srgbClr val="000090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26908" y="5105400"/>
            <a:ext cx="2209800" cy="1143000"/>
            <a:chOff x="3657600" y="1524000"/>
            <a:chExt cx="2209800" cy="1143000"/>
          </a:xfrm>
        </p:grpSpPr>
        <p:sp>
          <p:nvSpPr>
            <p:cNvPr id="7" name="Donut 6"/>
            <p:cNvSpPr/>
            <p:nvPr/>
          </p:nvSpPr>
          <p:spPr>
            <a:xfrm>
              <a:off x="3657600" y="1524000"/>
              <a:ext cx="2209800" cy="1143000"/>
            </a:xfrm>
            <a:prstGeom prst="donut">
              <a:avLst>
                <a:gd name="adj" fmla="val 8314"/>
              </a:avLst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060552" y="1752600"/>
              <a:ext cx="1349648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 smtClean="0">
                  <a:solidFill>
                    <a:srgbClr val="008000"/>
                  </a:solidFill>
                </a:rPr>
                <a:t>Theory </a:t>
              </a:r>
              <a:endParaRPr lang="en-US" sz="3200" dirty="0">
                <a:solidFill>
                  <a:srgbClr val="008000"/>
                </a:solidFill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6209487" y="5029200"/>
            <a:ext cx="2934513" cy="1752600"/>
            <a:chOff x="5514379" y="2286000"/>
            <a:chExt cx="3636282" cy="1752600"/>
          </a:xfrm>
        </p:grpSpPr>
        <p:sp>
          <p:nvSpPr>
            <p:cNvPr id="11" name="TextBox 10"/>
            <p:cNvSpPr txBox="1"/>
            <p:nvPr/>
          </p:nvSpPr>
          <p:spPr>
            <a:xfrm>
              <a:off x="5514379" y="2702004"/>
              <a:ext cx="3636282" cy="110799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>
                  <a:solidFill>
                    <a:srgbClr val="008000"/>
                  </a:solidFill>
                </a:rPr>
                <a:t>Other Experimental  </a:t>
              </a:r>
              <a:endParaRPr lang="en-US" sz="2400" dirty="0">
                <a:solidFill>
                  <a:srgbClr val="008000"/>
                </a:solidFill>
              </a:endParaRPr>
            </a:p>
            <a:p>
              <a:pPr algn="ctr"/>
              <a:r>
                <a:rPr lang="en-US" sz="2400" dirty="0">
                  <a:solidFill>
                    <a:srgbClr val="008000"/>
                  </a:solidFill>
                </a:rPr>
                <a:t>communities</a:t>
              </a:r>
            </a:p>
            <a:p>
              <a:pPr algn="ctr"/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10" name="Donut 9"/>
            <p:cNvSpPr/>
            <p:nvPr/>
          </p:nvSpPr>
          <p:spPr>
            <a:xfrm>
              <a:off x="5562600" y="2286000"/>
              <a:ext cx="3581400" cy="1752600"/>
            </a:xfrm>
            <a:prstGeom prst="donut">
              <a:avLst>
                <a:gd name="adj" fmla="val 3280"/>
              </a:avLst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3276600" y="4886980"/>
            <a:ext cx="10507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0000FF"/>
                </a:solidFill>
              </a:rPr>
              <a:t>CMS</a:t>
            </a:r>
            <a:endParaRPr lang="en-US" sz="3600" b="1" dirty="0">
              <a:solidFill>
                <a:srgbClr val="0000FF"/>
              </a:solidFill>
            </a:endParaRPr>
          </a:p>
        </p:txBody>
      </p:sp>
      <p:sp>
        <p:nvSpPr>
          <p:cNvPr id="13" name="Donut 12"/>
          <p:cNvSpPr/>
          <p:nvPr/>
        </p:nvSpPr>
        <p:spPr>
          <a:xfrm>
            <a:off x="3505200" y="5410200"/>
            <a:ext cx="2057399" cy="971550"/>
          </a:xfrm>
          <a:prstGeom prst="donut">
            <a:avLst>
              <a:gd name="adj" fmla="val 8314"/>
            </a:avLst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038600" y="5648980"/>
            <a:ext cx="12534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USCMS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466786" y="2006719"/>
            <a:ext cx="4467414" cy="2246769"/>
          </a:xfrm>
          <a:prstGeom prst="rect">
            <a:avLst/>
          </a:prstGeom>
          <a:noFill/>
          <a:ln w="57150" cmpd="sng"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C0504D"/>
                </a:solidFill>
              </a:rPr>
              <a:t>Topic of the Week (TOTW)</a:t>
            </a:r>
          </a:p>
          <a:p>
            <a:pPr algn="ctr"/>
            <a:r>
              <a:rPr lang="en-US" sz="2800" b="1" dirty="0" smtClean="0">
                <a:solidFill>
                  <a:srgbClr val="C0504D"/>
                </a:solidFill>
              </a:rPr>
              <a:t>Physics Forum (PF)</a:t>
            </a:r>
          </a:p>
          <a:p>
            <a:pPr algn="ctr"/>
            <a:r>
              <a:rPr lang="en-US" sz="2800" b="1" dirty="0">
                <a:solidFill>
                  <a:srgbClr val="C0504D"/>
                </a:solidFill>
              </a:rPr>
              <a:t>Coffee Hour </a:t>
            </a:r>
            <a:r>
              <a:rPr lang="en-US" sz="2800" b="1" dirty="0" smtClean="0">
                <a:solidFill>
                  <a:srgbClr val="C0504D"/>
                </a:solidFill>
              </a:rPr>
              <a:t> </a:t>
            </a:r>
          </a:p>
          <a:p>
            <a:pPr algn="ctr"/>
            <a:r>
              <a:rPr lang="en-US" sz="2800" b="1" dirty="0">
                <a:solidFill>
                  <a:srgbClr val="C0504D"/>
                </a:solidFill>
              </a:rPr>
              <a:t>Events Committee </a:t>
            </a:r>
          </a:p>
          <a:p>
            <a:r>
              <a:rPr lang="en-US" sz="2800" b="1" dirty="0">
                <a:solidFill>
                  <a:srgbClr val="C0504D"/>
                </a:solidFill>
              </a:rPr>
              <a:t>Guests &amp; Visitors Committee </a:t>
            </a:r>
          </a:p>
        </p:txBody>
      </p:sp>
      <p:cxnSp>
        <p:nvCxnSpPr>
          <p:cNvPr id="21" name="Straight Arrow Connector 20"/>
          <p:cNvCxnSpPr/>
          <p:nvPr/>
        </p:nvCxnSpPr>
        <p:spPr>
          <a:xfrm flipH="1" flipV="1">
            <a:off x="5442857" y="4253488"/>
            <a:ext cx="1491344" cy="851913"/>
          </a:xfrm>
          <a:prstGeom prst="straightConnector1">
            <a:avLst/>
          </a:prstGeom>
          <a:ln w="5715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4572000" y="4253488"/>
            <a:ext cx="0" cy="1004312"/>
          </a:xfrm>
          <a:prstGeom prst="straightConnector1">
            <a:avLst/>
          </a:prstGeom>
          <a:ln w="57150" cmpd="sng"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>
            <a:off x="1600200" y="4253488"/>
            <a:ext cx="1778258" cy="851912"/>
          </a:xfrm>
          <a:prstGeom prst="straightConnector1">
            <a:avLst/>
          </a:prstGeom>
          <a:ln w="57150" cmpd="sng"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Date Placeholder 3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1/30/15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8210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Serving the LPC Community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1/30/15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Narain, "The LPC"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42BE99-A771-4F04-8F0A-692C1C2DBDDB}" type="slidenum">
              <a:rPr lang="en-US" smtClean="0"/>
              <a:t>16</a:t>
            </a:fld>
            <a:endParaRPr lang="en-US"/>
          </a:p>
        </p:txBody>
      </p:sp>
      <p:sp>
        <p:nvSpPr>
          <p:cNvPr id="8" name="Donut 7"/>
          <p:cNvSpPr/>
          <p:nvPr/>
        </p:nvSpPr>
        <p:spPr>
          <a:xfrm>
            <a:off x="2743200" y="4572000"/>
            <a:ext cx="3352800" cy="2286000"/>
          </a:xfrm>
          <a:prstGeom prst="donut">
            <a:avLst>
              <a:gd name="adj" fmla="val 8314"/>
            </a:avLst>
          </a:prstGeom>
          <a:solidFill>
            <a:srgbClr val="000090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26908" y="5105400"/>
            <a:ext cx="2209800" cy="1143000"/>
            <a:chOff x="3657600" y="1524000"/>
            <a:chExt cx="2209800" cy="1143000"/>
          </a:xfrm>
        </p:grpSpPr>
        <p:sp>
          <p:nvSpPr>
            <p:cNvPr id="7" name="Donut 6"/>
            <p:cNvSpPr/>
            <p:nvPr/>
          </p:nvSpPr>
          <p:spPr>
            <a:xfrm>
              <a:off x="3657600" y="1524000"/>
              <a:ext cx="2209800" cy="1143000"/>
            </a:xfrm>
            <a:prstGeom prst="donut">
              <a:avLst>
                <a:gd name="adj" fmla="val 8314"/>
              </a:avLst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060552" y="1752600"/>
              <a:ext cx="1349648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 smtClean="0">
                  <a:solidFill>
                    <a:srgbClr val="008000"/>
                  </a:solidFill>
                </a:rPr>
                <a:t>Theory </a:t>
              </a:r>
              <a:endParaRPr lang="en-US" sz="3200" dirty="0">
                <a:solidFill>
                  <a:srgbClr val="008000"/>
                </a:solidFill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3276600" y="4886980"/>
            <a:ext cx="10507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0000FF"/>
                </a:solidFill>
              </a:rPr>
              <a:t>CMS</a:t>
            </a:r>
            <a:endParaRPr lang="en-US" sz="3600" b="1" dirty="0">
              <a:solidFill>
                <a:srgbClr val="0000FF"/>
              </a:solidFill>
            </a:endParaRPr>
          </a:p>
        </p:txBody>
      </p:sp>
      <p:sp>
        <p:nvSpPr>
          <p:cNvPr id="13" name="Donut 12"/>
          <p:cNvSpPr/>
          <p:nvPr/>
        </p:nvSpPr>
        <p:spPr>
          <a:xfrm>
            <a:off x="3505200" y="5410200"/>
            <a:ext cx="2057399" cy="971550"/>
          </a:xfrm>
          <a:prstGeom prst="donut">
            <a:avLst>
              <a:gd name="adj" fmla="val 8314"/>
            </a:avLst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038600" y="5648980"/>
            <a:ext cx="12534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USCMS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514600" y="1524000"/>
            <a:ext cx="4191000" cy="892552"/>
          </a:xfrm>
          <a:prstGeom prst="rect">
            <a:avLst/>
          </a:prstGeom>
          <a:noFill/>
          <a:ln w="57150" cmpd="sng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C0504D"/>
                </a:solidFill>
              </a:rPr>
              <a:t>Topic of the Week (TOTW)</a:t>
            </a:r>
            <a:endParaRPr lang="en-US" sz="2800" b="1" dirty="0">
              <a:solidFill>
                <a:srgbClr val="C0504D"/>
              </a:solidFill>
            </a:endParaRPr>
          </a:p>
          <a:p>
            <a:pPr algn="ctr"/>
            <a:r>
              <a:rPr lang="en-US" sz="2400" b="1" dirty="0" smtClean="0"/>
              <a:t>meet ≥twice a month</a:t>
            </a:r>
          </a:p>
        </p:txBody>
      </p:sp>
      <p:cxnSp>
        <p:nvCxnSpPr>
          <p:cNvPr id="26" name="Straight Arrow Connector 25"/>
          <p:cNvCxnSpPr/>
          <p:nvPr/>
        </p:nvCxnSpPr>
        <p:spPr>
          <a:xfrm flipH="1" flipV="1">
            <a:off x="5638800" y="4191000"/>
            <a:ext cx="1447800" cy="990600"/>
          </a:xfrm>
          <a:prstGeom prst="straightConnector1">
            <a:avLst/>
          </a:prstGeom>
          <a:ln w="5715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16" idx="2"/>
          </p:cNvCxnSpPr>
          <p:nvPr/>
        </p:nvCxnSpPr>
        <p:spPr>
          <a:xfrm>
            <a:off x="4610100" y="4116288"/>
            <a:ext cx="20092" cy="531912"/>
          </a:xfrm>
          <a:prstGeom prst="straightConnector1">
            <a:avLst/>
          </a:prstGeom>
          <a:ln w="57150" cmpd="sng"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H="1">
            <a:off x="1600200" y="4114800"/>
            <a:ext cx="1524000" cy="990600"/>
          </a:xfrm>
          <a:prstGeom prst="straightConnector1">
            <a:avLst/>
          </a:prstGeom>
          <a:ln w="57150" cmpd="sng"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152400" y="2485072"/>
            <a:ext cx="8915400" cy="1631216"/>
          </a:xfrm>
          <a:prstGeom prst="rect">
            <a:avLst/>
          </a:prstGeom>
          <a:ln>
            <a:solidFill>
              <a:srgbClr val="0000FF"/>
            </a:solidFill>
          </a:ln>
        </p:spPr>
        <p:txBody>
          <a:bodyPr wrap="square">
            <a:spAutoFit/>
          </a:bodyPr>
          <a:lstStyle/>
          <a:p>
            <a:r>
              <a:rPr lang="en-US" sz="2000" dirty="0" smtClean="0"/>
              <a:t>Provide </a:t>
            </a:r>
            <a:r>
              <a:rPr lang="en-US" sz="2000" dirty="0"/>
              <a:t>opportunities for discussions on special topics relevant to CMS and the LPC community by inviting theorists and experimentalists to give a series of seminars. These discussions and seminars are focused on starting </a:t>
            </a:r>
            <a:r>
              <a:rPr lang="en-US" sz="2000" dirty="0" smtClean="0"/>
              <a:t>conversation </a:t>
            </a:r>
            <a:r>
              <a:rPr lang="en-US" sz="2000" dirty="0"/>
              <a:t>and </a:t>
            </a:r>
            <a:r>
              <a:rPr lang="en-US" sz="2000" dirty="0" smtClean="0"/>
              <a:t>dialogues on physics, detectors, computing and  </a:t>
            </a:r>
            <a:r>
              <a:rPr lang="en-US" sz="2000" dirty="0"/>
              <a:t>on </a:t>
            </a:r>
            <a:r>
              <a:rPr lang="en-US" sz="2000" dirty="0" smtClean="0"/>
              <a:t>other new topics. Focus continues on </a:t>
            </a:r>
            <a:r>
              <a:rPr lang="en-US" sz="2000" dirty="0" err="1" smtClean="0"/>
              <a:t>phyiscs</a:t>
            </a:r>
            <a:r>
              <a:rPr lang="en-US" sz="2000" dirty="0" smtClean="0"/>
              <a:t> with Run2,  CMS </a:t>
            </a:r>
            <a:r>
              <a:rPr lang="en-US" sz="2000" dirty="0"/>
              <a:t>detector </a:t>
            </a:r>
            <a:r>
              <a:rPr lang="en-US" sz="2000" dirty="0" smtClean="0"/>
              <a:t>and physics with the upgrade. </a:t>
            </a:r>
            <a:endParaRPr lang="en-US" sz="2000" dirty="0"/>
          </a:p>
        </p:txBody>
      </p:sp>
      <p:grpSp>
        <p:nvGrpSpPr>
          <p:cNvPr id="36" name="Group 35"/>
          <p:cNvGrpSpPr/>
          <p:nvPr/>
        </p:nvGrpSpPr>
        <p:grpSpPr>
          <a:xfrm>
            <a:off x="6248400" y="5029200"/>
            <a:ext cx="2934513" cy="1752600"/>
            <a:chOff x="5514379" y="2286000"/>
            <a:chExt cx="3636282" cy="1752600"/>
          </a:xfrm>
        </p:grpSpPr>
        <p:sp>
          <p:nvSpPr>
            <p:cNvPr id="37" name="Donut 36"/>
            <p:cNvSpPr/>
            <p:nvPr/>
          </p:nvSpPr>
          <p:spPr>
            <a:xfrm>
              <a:off x="5562600" y="2286000"/>
              <a:ext cx="3581400" cy="1752600"/>
            </a:xfrm>
            <a:prstGeom prst="donut">
              <a:avLst>
                <a:gd name="adj" fmla="val 3280"/>
              </a:avLst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5514379" y="2702004"/>
              <a:ext cx="3636282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>
                  <a:solidFill>
                    <a:srgbClr val="008000"/>
                  </a:solidFill>
                </a:rPr>
                <a:t>Other Experimental  </a:t>
              </a:r>
              <a:endParaRPr lang="en-US" sz="2400" dirty="0">
                <a:solidFill>
                  <a:srgbClr val="008000"/>
                </a:solidFill>
              </a:endParaRPr>
            </a:p>
            <a:p>
              <a:pPr algn="ctr"/>
              <a:r>
                <a:rPr lang="en-US" sz="2400" dirty="0">
                  <a:solidFill>
                    <a:srgbClr val="008000"/>
                  </a:solidFill>
                </a:rPr>
                <a:t>communities</a:t>
              </a:r>
            </a:p>
            <a:p>
              <a:pPr algn="ctr"/>
              <a:endParaRPr lang="en-US" dirty="0">
                <a:solidFill>
                  <a:srgbClr val="008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484695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Serving the LPC Community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sz="2000" dirty="0" smtClean="0"/>
          </a:p>
          <a:p>
            <a:r>
              <a:rPr lang="en-US" sz="2000" dirty="0" smtClean="0"/>
              <a:t>The </a:t>
            </a:r>
            <a:r>
              <a:rPr lang="en-US" sz="2000" dirty="0"/>
              <a:t>LPC strengthened significantly its connections to theorists (FNAL, US, World) by engaging them directly – </a:t>
            </a:r>
            <a:r>
              <a:rPr lang="en-US" sz="2000" dirty="0" smtClean="0"/>
              <a:t> </a:t>
            </a:r>
            <a:r>
              <a:rPr lang="en-US" sz="2000" dirty="0" err="1"/>
              <a:t>Roni</a:t>
            </a:r>
            <a:r>
              <a:rPr lang="en-US" sz="2000" dirty="0"/>
              <a:t> </a:t>
            </a:r>
            <a:r>
              <a:rPr lang="en-US" sz="2000" dirty="0" err="1"/>
              <a:t>Harnik</a:t>
            </a:r>
            <a:r>
              <a:rPr lang="en-US" sz="2000" dirty="0"/>
              <a:t> &amp; </a:t>
            </a:r>
            <a:r>
              <a:rPr lang="en-US" sz="2000" dirty="0" err="1"/>
              <a:t>Bogdan</a:t>
            </a:r>
            <a:r>
              <a:rPr lang="en-US" sz="2000" dirty="0"/>
              <a:t> </a:t>
            </a:r>
            <a:r>
              <a:rPr lang="en-US" sz="2000" dirty="0" err="1"/>
              <a:t>Dobrescu</a:t>
            </a:r>
            <a:r>
              <a:rPr lang="en-US" sz="2000" dirty="0"/>
              <a:t> </a:t>
            </a:r>
            <a:r>
              <a:rPr lang="en-US" sz="2000" dirty="0" smtClean="0"/>
              <a:t> </a:t>
            </a:r>
            <a:endParaRPr lang="en-US" sz="2000" dirty="0"/>
          </a:p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1/30/15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Narain, "The LPC"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42BE99-A771-4F04-8F0A-692C1C2DBDDB}" type="slidenum">
              <a:rPr lang="en-US" smtClean="0"/>
              <a:t>17</a:t>
            </a:fld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2514600" y="1524000"/>
            <a:ext cx="4191000" cy="892552"/>
          </a:xfrm>
          <a:prstGeom prst="rect">
            <a:avLst/>
          </a:prstGeom>
          <a:noFill/>
          <a:ln w="57150" cmpd="sng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C0504D"/>
                </a:solidFill>
              </a:rPr>
              <a:t>Topic of the Week (TOTW)</a:t>
            </a:r>
          </a:p>
          <a:p>
            <a:pPr algn="ctr"/>
            <a:r>
              <a:rPr lang="en-US" sz="2400" b="1" dirty="0" smtClean="0"/>
              <a:t>committee members</a:t>
            </a:r>
          </a:p>
        </p:txBody>
      </p:sp>
      <p:pic>
        <p:nvPicPr>
          <p:cNvPr id="25" name="Picture 24" descr="Artur_Apresyan_t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7734" y="2547257"/>
            <a:ext cx="1219200" cy="1219200"/>
          </a:xfrm>
          <a:prstGeom prst="rect">
            <a:avLst/>
          </a:prstGeom>
          <a:ln w="57150" cmpd="sng">
            <a:solidFill>
              <a:srgbClr val="0000FF"/>
            </a:solidFill>
          </a:ln>
        </p:spPr>
      </p:pic>
      <p:pic>
        <p:nvPicPr>
          <p:cNvPr id="28" name="Picture 27" descr="dobrescu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4152" y="2514600"/>
            <a:ext cx="834571" cy="1251857"/>
          </a:xfrm>
          <a:prstGeom prst="rect">
            <a:avLst/>
          </a:prstGeom>
        </p:spPr>
      </p:pic>
      <p:pic>
        <p:nvPicPr>
          <p:cNvPr id="29" name="Picture 28" descr="harnik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1076" y="2554515"/>
            <a:ext cx="949355" cy="1211942"/>
          </a:xfrm>
          <a:prstGeom prst="rect">
            <a:avLst/>
          </a:prstGeom>
        </p:spPr>
      </p:pic>
      <p:pic>
        <p:nvPicPr>
          <p:cNvPr id="30" name="Picture 29" descr="Jim_Hirschauer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48" r="1"/>
          <a:stretch/>
        </p:blipFill>
        <p:spPr>
          <a:xfrm>
            <a:off x="195943" y="2544219"/>
            <a:ext cx="870857" cy="1222238"/>
          </a:xfrm>
          <a:prstGeom prst="rect">
            <a:avLst/>
          </a:prstGeom>
          <a:ln w="57150" cmpd="sng">
            <a:solidFill>
              <a:srgbClr val="0000FF"/>
            </a:solidFill>
          </a:ln>
        </p:spPr>
      </p:pic>
      <p:pic>
        <p:nvPicPr>
          <p:cNvPr id="31" name="Picture 30" descr="Hongxuan_Liu_t.jp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09" r="6013"/>
          <a:stretch/>
        </p:blipFill>
        <p:spPr>
          <a:xfrm>
            <a:off x="4940459" y="2547257"/>
            <a:ext cx="1003141" cy="1219200"/>
          </a:xfrm>
          <a:prstGeom prst="rect">
            <a:avLst/>
          </a:prstGeom>
        </p:spPr>
      </p:pic>
      <p:pic>
        <p:nvPicPr>
          <p:cNvPr id="32" name="Picture 31" descr="Salvatore_Rappoccio.jp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94" r="9841"/>
          <a:stretch/>
        </p:blipFill>
        <p:spPr>
          <a:xfrm>
            <a:off x="6042780" y="2547257"/>
            <a:ext cx="967620" cy="1219200"/>
          </a:xfrm>
          <a:prstGeom prst="rect">
            <a:avLst/>
          </a:prstGeom>
        </p:spPr>
      </p:pic>
      <p:pic>
        <p:nvPicPr>
          <p:cNvPr id="33" name="Picture 32" descr="saini.jp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1075" y="2515869"/>
            <a:ext cx="833725" cy="1250588"/>
          </a:xfrm>
          <a:prstGeom prst="rect">
            <a:avLst/>
          </a:prstGeom>
        </p:spPr>
      </p:pic>
      <p:pic>
        <p:nvPicPr>
          <p:cNvPr id="34" name="Picture 33" descr="John_Stupak_t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2623457"/>
            <a:ext cx="1143000" cy="1143000"/>
          </a:xfrm>
          <a:prstGeom prst="rect">
            <a:avLst/>
          </a:prstGeom>
        </p:spPr>
      </p:pic>
      <p:sp>
        <p:nvSpPr>
          <p:cNvPr id="36" name="Rectangle 35"/>
          <p:cNvSpPr/>
          <p:nvPr/>
        </p:nvSpPr>
        <p:spPr>
          <a:xfrm>
            <a:off x="8077200" y="3856581"/>
            <a:ext cx="10668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 smtClean="0"/>
              <a:t>J. </a:t>
            </a:r>
            <a:r>
              <a:rPr lang="en-US" sz="1800" dirty="0"/>
              <a:t>Stupak </a:t>
            </a:r>
            <a:endParaRPr lang="en-US" sz="1800" dirty="0" smtClean="0"/>
          </a:p>
          <a:p>
            <a:r>
              <a:rPr lang="en-US" sz="1800" dirty="0" smtClean="0"/>
              <a:t>(</a:t>
            </a:r>
            <a:r>
              <a:rPr lang="en-US" sz="1800" dirty="0"/>
              <a:t>Purdue-Calumet)</a:t>
            </a:r>
          </a:p>
        </p:txBody>
      </p:sp>
      <p:sp>
        <p:nvSpPr>
          <p:cNvPr id="37" name="Rectangle 36"/>
          <p:cNvSpPr/>
          <p:nvPr/>
        </p:nvSpPr>
        <p:spPr>
          <a:xfrm>
            <a:off x="1361534" y="3856581"/>
            <a:ext cx="1305466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1800" dirty="0" smtClean="0"/>
              <a:t>A. </a:t>
            </a:r>
            <a:r>
              <a:rPr lang="en-US" sz="1800" dirty="0" err="1" smtClean="0"/>
              <a:t>Apresyan</a:t>
            </a:r>
            <a:r>
              <a:rPr lang="en-US" sz="1800" dirty="0" smtClean="0"/>
              <a:t> </a:t>
            </a:r>
          </a:p>
          <a:p>
            <a:r>
              <a:rPr lang="en-US" sz="1800" dirty="0" smtClean="0"/>
              <a:t>(Caltech) </a:t>
            </a:r>
          </a:p>
          <a:p>
            <a:r>
              <a:rPr lang="en-US" sz="1800" dirty="0" smtClean="0"/>
              <a:t>Chair</a:t>
            </a:r>
            <a:endParaRPr lang="en-US" sz="1800" dirty="0"/>
          </a:p>
        </p:txBody>
      </p:sp>
      <p:sp>
        <p:nvSpPr>
          <p:cNvPr id="38" name="Rectangle 37"/>
          <p:cNvSpPr/>
          <p:nvPr/>
        </p:nvSpPr>
        <p:spPr>
          <a:xfrm>
            <a:off x="2590800" y="3856581"/>
            <a:ext cx="1310199" cy="923330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en-US" sz="1800" dirty="0" smtClean="0"/>
              <a:t>B. </a:t>
            </a:r>
            <a:r>
              <a:rPr lang="en-US" sz="1800" dirty="0" err="1"/>
              <a:t>Dobrescu</a:t>
            </a:r>
            <a:r>
              <a:rPr lang="en-US" sz="1800" dirty="0"/>
              <a:t> </a:t>
            </a:r>
            <a:endParaRPr lang="en-US" sz="1800" dirty="0" smtClean="0"/>
          </a:p>
          <a:p>
            <a:r>
              <a:rPr lang="en-US" sz="1800" dirty="0" smtClean="0"/>
              <a:t>(FNAL) </a:t>
            </a:r>
          </a:p>
          <a:p>
            <a:r>
              <a:rPr lang="en-US" sz="1800" dirty="0" smtClean="0"/>
              <a:t>Theorist</a:t>
            </a:r>
            <a:r>
              <a:rPr lang="en-US" sz="1800" dirty="0"/>
              <a:t>)</a:t>
            </a:r>
          </a:p>
        </p:txBody>
      </p:sp>
      <p:sp>
        <p:nvSpPr>
          <p:cNvPr id="39" name="Rectangle 38"/>
          <p:cNvSpPr/>
          <p:nvPr/>
        </p:nvSpPr>
        <p:spPr>
          <a:xfrm>
            <a:off x="3824799" y="3856581"/>
            <a:ext cx="1034508" cy="923330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en-US" sz="1800" dirty="0" smtClean="0"/>
              <a:t>R. </a:t>
            </a:r>
            <a:r>
              <a:rPr lang="en-US" sz="1800" dirty="0" err="1" smtClean="0"/>
              <a:t>Harnik</a:t>
            </a:r>
            <a:r>
              <a:rPr lang="en-US" sz="1800" dirty="0" smtClean="0"/>
              <a:t> </a:t>
            </a:r>
          </a:p>
          <a:p>
            <a:r>
              <a:rPr lang="en-US" sz="1800" dirty="0" smtClean="0"/>
              <a:t>(FNAL) </a:t>
            </a:r>
          </a:p>
          <a:p>
            <a:r>
              <a:rPr lang="en-US" sz="1800" dirty="0" smtClean="0"/>
              <a:t>Theorist</a:t>
            </a:r>
            <a:r>
              <a:rPr lang="en-US" sz="1800" dirty="0"/>
              <a:t>)</a:t>
            </a:r>
          </a:p>
        </p:txBody>
      </p:sp>
      <p:sp>
        <p:nvSpPr>
          <p:cNvPr id="40" name="Rectangle 39"/>
          <p:cNvSpPr/>
          <p:nvPr/>
        </p:nvSpPr>
        <p:spPr>
          <a:xfrm>
            <a:off x="-10735" y="3856581"/>
            <a:ext cx="138233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/>
              <a:t>J. </a:t>
            </a:r>
            <a:r>
              <a:rPr lang="en-US" sz="1800" dirty="0" err="1" smtClean="0"/>
              <a:t>Hirschauer</a:t>
            </a:r>
            <a:endParaRPr lang="en-US" sz="1800" dirty="0" smtClean="0"/>
          </a:p>
          <a:p>
            <a:r>
              <a:rPr lang="en-US" sz="1800" dirty="0" smtClean="0"/>
              <a:t>(FNAL) </a:t>
            </a:r>
          </a:p>
          <a:p>
            <a:r>
              <a:rPr lang="en-US" sz="1800" dirty="0" smtClean="0"/>
              <a:t>Chair</a:t>
            </a:r>
            <a:endParaRPr lang="en-US" sz="1800" dirty="0"/>
          </a:p>
        </p:txBody>
      </p:sp>
      <p:sp>
        <p:nvSpPr>
          <p:cNvPr id="41" name="Rectangle 40"/>
          <p:cNvSpPr/>
          <p:nvPr/>
        </p:nvSpPr>
        <p:spPr>
          <a:xfrm>
            <a:off x="4876800" y="3856581"/>
            <a:ext cx="9906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H. Liu </a:t>
            </a:r>
          </a:p>
          <a:p>
            <a:r>
              <a:rPr lang="en-US" sz="1800" dirty="0"/>
              <a:t>(Baylor)</a:t>
            </a:r>
          </a:p>
        </p:txBody>
      </p:sp>
      <p:sp>
        <p:nvSpPr>
          <p:cNvPr id="42" name="Rectangle 41"/>
          <p:cNvSpPr/>
          <p:nvPr/>
        </p:nvSpPr>
        <p:spPr>
          <a:xfrm>
            <a:off x="5867400" y="3856581"/>
            <a:ext cx="13716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S. </a:t>
            </a:r>
            <a:r>
              <a:rPr lang="en-US" sz="1800" dirty="0" err="1"/>
              <a:t>Rappoccio</a:t>
            </a:r>
            <a:r>
              <a:rPr lang="en-US" sz="1800" dirty="0"/>
              <a:t> </a:t>
            </a:r>
          </a:p>
          <a:p>
            <a:r>
              <a:rPr lang="en-US" sz="1800" dirty="0"/>
              <a:t>(Buffalo)</a:t>
            </a:r>
          </a:p>
        </p:txBody>
      </p:sp>
      <p:sp>
        <p:nvSpPr>
          <p:cNvPr id="43" name="Rectangle 42"/>
          <p:cNvSpPr/>
          <p:nvPr/>
        </p:nvSpPr>
        <p:spPr>
          <a:xfrm>
            <a:off x="7162800" y="3856581"/>
            <a:ext cx="9144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L. </a:t>
            </a:r>
            <a:r>
              <a:rPr lang="en-US" sz="1800" dirty="0" err="1"/>
              <a:t>Saini</a:t>
            </a:r>
            <a:r>
              <a:rPr lang="en-US" sz="1800" dirty="0"/>
              <a:t> </a:t>
            </a:r>
          </a:p>
          <a:p>
            <a:r>
              <a:rPr lang="en-US" sz="1800" dirty="0"/>
              <a:t>(KSU)</a:t>
            </a:r>
          </a:p>
        </p:txBody>
      </p:sp>
    </p:spTree>
    <p:extLst>
      <p:ext uri="{BB962C8B-B14F-4D97-AF65-F5344CB8AC3E}">
        <p14:creationId xmlns:p14="http://schemas.microsoft.com/office/powerpoint/2010/main" val="20175349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Serving the LPC Community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1/30/15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Narain, "The LPC"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42BE99-A771-4F04-8F0A-692C1C2DBDDB}" type="slidenum">
              <a:rPr lang="en-US" smtClean="0"/>
              <a:t>18</a:t>
            </a:fld>
            <a:endParaRPr lang="en-US"/>
          </a:p>
        </p:txBody>
      </p:sp>
      <p:sp>
        <p:nvSpPr>
          <p:cNvPr id="8" name="Donut 7"/>
          <p:cNvSpPr/>
          <p:nvPr/>
        </p:nvSpPr>
        <p:spPr>
          <a:xfrm>
            <a:off x="2743200" y="4572000"/>
            <a:ext cx="3352800" cy="2286000"/>
          </a:xfrm>
          <a:prstGeom prst="donut">
            <a:avLst>
              <a:gd name="adj" fmla="val 8314"/>
            </a:avLst>
          </a:prstGeom>
          <a:solidFill>
            <a:srgbClr val="000090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26908" y="5105400"/>
            <a:ext cx="2209800" cy="1143000"/>
            <a:chOff x="3657600" y="1524000"/>
            <a:chExt cx="2209800" cy="1143000"/>
          </a:xfrm>
        </p:grpSpPr>
        <p:sp>
          <p:nvSpPr>
            <p:cNvPr id="7" name="Donut 6"/>
            <p:cNvSpPr/>
            <p:nvPr/>
          </p:nvSpPr>
          <p:spPr>
            <a:xfrm>
              <a:off x="3657600" y="1524000"/>
              <a:ext cx="2209800" cy="1143000"/>
            </a:xfrm>
            <a:prstGeom prst="donut">
              <a:avLst>
                <a:gd name="adj" fmla="val 8314"/>
              </a:avLst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060552" y="1752600"/>
              <a:ext cx="1349648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 smtClean="0">
                  <a:solidFill>
                    <a:srgbClr val="008000"/>
                  </a:solidFill>
                </a:rPr>
                <a:t>Theory </a:t>
              </a:r>
              <a:endParaRPr lang="en-US" sz="3200" dirty="0">
                <a:solidFill>
                  <a:srgbClr val="008000"/>
                </a:solidFill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3276600" y="4886980"/>
            <a:ext cx="10507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0000FF"/>
                </a:solidFill>
              </a:rPr>
              <a:t>CMS</a:t>
            </a:r>
            <a:endParaRPr lang="en-US" sz="3600" b="1" dirty="0">
              <a:solidFill>
                <a:srgbClr val="0000FF"/>
              </a:solidFill>
            </a:endParaRPr>
          </a:p>
        </p:txBody>
      </p:sp>
      <p:sp>
        <p:nvSpPr>
          <p:cNvPr id="13" name="Donut 12"/>
          <p:cNvSpPr/>
          <p:nvPr/>
        </p:nvSpPr>
        <p:spPr>
          <a:xfrm>
            <a:off x="3505200" y="5410200"/>
            <a:ext cx="2057399" cy="971550"/>
          </a:xfrm>
          <a:prstGeom prst="donut">
            <a:avLst>
              <a:gd name="adj" fmla="val 8314"/>
            </a:avLst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038600" y="5648980"/>
            <a:ext cx="12534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USCMS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28600" y="928156"/>
            <a:ext cx="4191000" cy="892552"/>
          </a:xfrm>
          <a:prstGeom prst="rect">
            <a:avLst/>
          </a:prstGeom>
          <a:noFill/>
          <a:ln w="57150" cmpd="sng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C0504D"/>
                </a:solidFill>
              </a:rPr>
              <a:t>Topic of the Week (TOTW)</a:t>
            </a:r>
            <a:endParaRPr lang="en-US" sz="2800" b="1" dirty="0">
              <a:solidFill>
                <a:srgbClr val="C0504D"/>
              </a:solidFill>
            </a:endParaRPr>
          </a:p>
          <a:p>
            <a:pPr algn="ctr"/>
            <a:r>
              <a:rPr lang="en-US" sz="2400" b="1" dirty="0" smtClean="0"/>
              <a:t>meet ≥twice a month</a:t>
            </a:r>
          </a:p>
        </p:txBody>
      </p:sp>
      <p:cxnSp>
        <p:nvCxnSpPr>
          <p:cNvPr id="26" name="Straight Arrow Connector 25"/>
          <p:cNvCxnSpPr/>
          <p:nvPr/>
        </p:nvCxnSpPr>
        <p:spPr>
          <a:xfrm flipH="1" flipV="1">
            <a:off x="5638800" y="4191000"/>
            <a:ext cx="1447800" cy="990600"/>
          </a:xfrm>
          <a:prstGeom prst="straightConnector1">
            <a:avLst/>
          </a:prstGeom>
          <a:ln w="5715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16" idx="2"/>
          </p:cNvCxnSpPr>
          <p:nvPr/>
        </p:nvCxnSpPr>
        <p:spPr>
          <a:xfrm>
            <a:off x="4610100" y="4116288"/>
            <a:ext cx="20092" cy="531912"/>
          </a:xfrm>
          <a:prstGeom prst="straightConnector1">
            <a:avLst/>
          </a:prstGeom>
          <a:ln w="57150" cmpd="sng"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H="1">
            <a:off x="1600200" y="4114800"/>
            <a:ext cx="1524000" cy="990600"/>
          </a:xfrm>
          <a:prstGeom prst="straightConnector1">
            <a:avLst/>
          </a:prstGeom>
          <a:ln w="57150" cmpd="sng"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152400" y="2485072"/>
            <a:ext cx="8915400" cy="1631216"/>
          </a:xfrm>
          <a:prstGeom prst="rect">
            <a:avLst/>
          </a:prstGeom>
          <a:ln>
            <a:solidFill>
              <a:srgbClr val="0000FF"/>
            </a:solidFill>
          </a:ln>
        </p:spPr>
        <p:txBody>
          <a:bodyPr wrap="square">
            <a:spAutoFit/>
          </a:bodyPr>
          <a:lstStyle/>
          <a:p>
            <a:r>
              <a:rPr lang="en-US" sz="2000" dirty="0" smtClean="0"/>
              <a:t>Provide </a:t>
            </a:r>
            <a:r>
              <a:rPr lang="en-US" sz="2000" dirty="0"/>
              <a:t>opportunities for discussions on special topics relevant to CMS and the LPC community by inviting theorists and experimentalists to give a series of seminars. These discussions and seminars are focused on starting </a:t>
            </a:r>
            <a:r>
              <a:rPr lang="en-US" sz="2000" dirty="0" smtClean="0"/>
              <a:t>conversation </a:t>
            </a:r>
            <a:r>
              <a:rPr lang="en-US" sz="2000" dirty="0"/>
              <a:t>and </a:t>
            </a:r>
            <a:r>
              <a:rPr lang="en-US" sz="2000" dirty="0" smtClean="0"/>
              <a:t>dialogues on physics, detectors, computing and  </a:t>
            </a:r>
            <a:r>
              <a:rPr lang="en-US" sz="2000" dirty="0"/>
              <a:t>on </a:t>
            </a:r>
            <a:r>
              <a:rPr lang="en-US" sz="2000" dirty="0" smtClean="0"/>
              <a:t>other new topics. Focus continues on </a:t>
            </a:r>
            <a:r>
              <a:rPr lang="en-US" sz="2000" dirty="0" err="1" smtClean="0"/>
              <a:t>phyiscs</a:t>
            </a:r>
            <a:r>
              <a:rPr lang="en-US" sz="2000" dirty="0" smtClean="0"/>
              <a:t> with Run2,  CMS </a:t>
            </a:r>
            <a:r>
              <a:rPr lang="en-US" sz="2000" dirty="0"/>
              <a:t>detector </a:t>
            </a:r>
            <a:r>
              <a:rPr lang="en-US" sz="2000" dirty="0" smtClean="0"/>
              <a:t>and physics with the upgrade. </a:t>
            </a:r>
            <a:endParaRPr lang="en-US" sz="2000" dirty="0"/>
          </a:p>
        </p:txBody>
      </p:sp>
      <p:grpSp>
        <p:nvGrpSpPr>
          <p:cNvPr id="36" name="Group 35"/>
          <p:cNvGrpSpPr/>
          <p:nvPr/>
        </p:nvGrpSpPr>
        <p:grpSpPr>
          <a:xfrm>
            <a:off x="6248400" y="5029200"/>
            <a:ext cx="2934513" cy="1752600"/>
            <a:chOff x="5514379" y="2286000"/>
            <a:chExt cx="3636282" cy="1752600"/>
          </a:xfrm>
        </p:grpSpPr>
        <p:sp>
          <p:nvSpPr>
            <p:cNvPr id="37" name="Donut 36"/>
            <p:cNvSpPr/>
            <p:nvPr/>
          </p:nvSpPr>
          <p:spPr>
            <a:xfrm>
              <a:off x="5562600" y="2286000"/>
              <a:ext cx="3581400" cy="1752600"/>
            </a:xfrm>
            <a:prstGeom prst="donut">
              <a:avLst>
                <a:gd name="adj" fmla="val 3280"/>
              </a:avLst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5514379" y="2702004"/>
              <a:ext cx="3636282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>
                  <a:solidFill>
                    <a:srgbClr val="008000"/>
                  </a:solidFill>
                </a:rPr>
                <a:t>Other Experimental  </a:t>
              </a:r>
              <a:endParaRPr lang="en-US" sz="2400" dirty="0">
                <a:solidFill>
                  <a:srgbClr val="008000"/>
                </a:solidFill>
              </a:endParaRPr>
            </a:p>
            <a:p>
              <a:pPr algn="ctr"/>
              <a:r>
                <a:rPr lang="en-US" sz="2400" dirty="0">
                  <a:solidFill>
                    <a:srgbClr val="008000"/>
                  </a:solidFill>
                </a:rPr>
                <a:t>communities</a:t>
              </a:r>
            </a:p>
            <a:p>
              <a:pPr algn="ctr"/>
              <a:endParaRPr lang="en-US" dirty="0">
                <a:solidFill>
                  <a:srgbClr val="008000"/>
                </a:solidFill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 rot="21019679">
            <a:off x="373707" y="1645212"/>
            <a:ext cx="6539257" cy="4351491"/>
            <a:chOff x="-1945033" y="1938238"/>
            <a:chExt cx="6809133" cy="4356100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1663700" y="1938238"/>
              <a:ext cx="6527800" cy="4356100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945033" y="1938238"/>
              <a:ext cx="1168400" cy="1739900"/>
            </a:xfrm>
            <a:prstGeom prst="rect">
              <a:avLst/>
            </a:prstGeom>
          </p:spPr>
        </p:pic>
      </p:grpSp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4"/>
          <a:srcRect r="9910"/>
          <a:stretch/>
        </p:blipFill>
        <p:spPr>
          <a:xfrm>
            <a:off x="2689184" y="1920030"/>
            <a:ext cx="5746830" cy="4389539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5"/>
          <a:srcRect r="10171"/>
          <a:stretch/>
        </p:blipFill>
        <p:spPr>
          <a:xfrm rot="1363466">
            <a:off x="4094287" y="2931427"/>
            <a:ext cx="5984622" cy="3723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738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Serving the LPC Community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1/30/15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Narain, "The LPC"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42BE99-A771-4F04-8F0A-692C1C2DBDDB}" type="slidenum">
              <a:rPr lang="en-US" smtClean="0"/>
              <a:t>19</a:t>
            </a:fld>
            <a:endParaRPr lang="en-US"/>
          </a:p>
        </p:txBody>
      </p:sp>
      <p:sp>
        <p:nvSpPr>
          <p:cNvPr id="8" name="Donut 7"/>
          <p:cNvSpPr/>
          <p:nvPr/>
        </p:nvSpPr>
        <p:spPr>
          <a:xfrm>
            <a:off x="2667000" y="4572000"/>
            <a:ext cx="3352800" cy="2286000"/>
          </a:xfrm>
          <a:prstGeom prst="donut">
            <a:avLst>
              <a:gd name="adj" fmla="val 8314"/>
            </a:avLst>
          </a:prstGeom>
          <a:solidFill>
            <a:srgbClr val="000090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26908" y="5105400"/>
            <a:ext cx="2209800" cy="1143000"/>
            <a:chOff x="3657600" y="1524000"/>
            <a:chExt cx="2209800" cy="1143000"/>
          </a:xfrm>
        </p:grpSpPr>
        <p:sp>
          <p:nvSpPr>
            <p:cNvPr id="7" name="Donut 6"/>
            <p:cNvSpPr/>
            <p:nvPr/>
          </p:nvSpPr>
          <p:spPr>
            <a:xfrm>
              <a:off x="3657600" y="1524000"/>
              <a:ext cx="2209800" cy="1143000"/>
            </a:xfrm>
            <a:prstGeom prst="donut">
              <a:avLst>
                <a:gd name="adj" fmla="val 8314"/>
              </a:avLst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060552" y="1752600"/>
              <a:ext cx="1349648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 smtClean="0">
                  <a:solidFill>
                    <a:srgbClr val="008000"/>
                  </a:solidFill>
                </a:rPr>
                <a:t>Theory </a:t>
              </a:r>
              <a:endParaRPr lang="en-US" sz="3200" dirty="0">
                <a:solidFill>
                  <a:srgbClr val="008000"/>
                </a:solidFill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3276600" y="4886980"/>
            <a:ext cx="10507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0000FF"/>
                </a:solidFill>
              </a:rPr>
              <a:t>CMS</a:t>
            </a:r>
            <a:endParaRPr lang="en-US" sz="3600" b="1" dirty="0">
              <a:solidFill>
                <a:srgbClr val="0000FF"/>
              </a:solidFill>
            </a:endParaRPr>
          </a:p>
        </p:txBody>
      </p:sp>
      <p:sp>
        <p:nvSpPr>
          <p:cNvPr id="13" name="Donut 12"/>
          <p:cNvSpPr/>
          <p:nvPr/>
        </p:nvSpPr>
        <p:spPr>
          <a:xfrm>
            <a:off x="3505200" y="5410200"/>
            <a:ext cx="2057399" cy="971550"/>
          </a:xfrm>
          <a:prstGeom prst="donut">
            <a:avLst>
              <a:gd name="adj" fmla="val 8314"/>
            </a:avLst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038600" y="5648980"/>
            <a:ext cx="12534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USCMS</a:t>
            </a:r>
            <a:endParaRPr lang="en-US" sz="2800" b="1" dirty="0">
              <a:solidFill>
                <a:srgbClr val="FF0000"/>
              </a:solidFill>
            </a:endParaRPr>
          </a:p>
        </p:txBody>
      </p:sp>
      <p:cxnSp>
        <p:nvCxnSpPr>
          <p:cNvPr id="26" name="Straight Arrow Connector 25"/>
          <p:cNvCxnSpPr/>
          <p:nvPr/>
        </p:nvCxnSpPr>
        <p:spPr>
          <a:xfrm flipH="1">
            <a:off x="3581400" y="4038600"/>
            <a:ext cx="609600" cy="685800"/>
          </a:xfrm>
          <a:prstGeom prst="straightConnector1">
            <a:avLst/>
          </a:prstGeom>
          <a:ln w="5715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4572000" y="4038600"/>
            <a:ext cx="76200" cy="1447800"/>
          </a:xfrm>
          <a:prstGeom prst="straightConnector1">
            <a:avLst/>
          </a:prstGeom>
          <a:ln w="57150" cmpd="sng"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H="1">
            <a:off x="1600200" y="4038600"/>
            <a:ext cx="1600200" cy="1066800"/>
          </a:xfrm>
          <a:prstGeom prst="straightConnector1">
            <a:avLst/>
          </a:prstGeom>
          <a:ln w="57150" cmpd="sng"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2895600" y="1447800"/>
            <a:ext cx="3505200" cy="1138773"/>
          </a:xfrm>
          <a:prstGeom prst="rect">
            <a:avLst/>
          </a:prstGeom>
          <a:noFill/>
          <a:ln w="57150" cmpd="sng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C0504D"/>
                </a:solidFill>
              </a:rPr>
              <a:t>Physics Forum (PF)</a:t>
            </a:r>
          </a:p>
          <a:p>
            <a:pPr algn="ctr"/>
            <a:r>
              <a:rPr lang="en-US" sz="2000" b="1" dirty="0" smtClean="0"/>
              <a:t>Bi-weekly – Thursdays</a:t>
            </a:r>
          </a:p>
          <a:p>
            <a:pPr algn="ctr"/>
            <a:endParaRPr lang="en-US" sz="2000" b="1" dirty="0"/>
          </a:p>
        </p:txBody>
      </p:sp>
      <p:sp>
        <p:nvSpPr>
          <p:cNvPr id="15" name="Rectangle 14"/>
          <p:cNvSpPr/>
          <p:nvPr/>
        </p:nvSpPr>
        <p:spPr>
          <a:xfrm>
            <a:off x="0" y="2667000"/>
            <a:ext cx="8915400" cy="1323439"/>
          </a:xfrm>
          <a:prstGeom prst="rect">
            <a:avLst/>
          </a:prstGeom>
          <a:ln>
            <a:solidFill>
              <a:srgbClr val="0000FF"/>
            </a:solidFill>
          </a:ln>
        </p:spPr>
        <p:txBody>
          <a:bodyPr wrap="square">
            <a:spAutoFit/>
          </a:bodyPr>
          <a:lstStyle/>
          <a:p>
            <a:r>
              <a:rPr lang="en-US" sz="2000" dirty="0" smtClean="0"/>
              <a:t>The </a:t>
            </a:r>
            <a:r>
              <a:rPr lang="en-US" sz="2000" dirty="0"/>
              <a:t>Physics </a:t>
            </a:r>
            <a:r>
              <a:rPr lang="en-US" sz="2000" dirty="0" smtClean="0"/>
              <a:t>Forum, (since 2006), has </a:t>
            </a:r>
            <a:r>
              <a:rPr lang="en-US" sz="2000" dirty="0"/>
              <a:t>been providing a unique basis for engaging "on-the-floor" discussions amongst many LPC </a:t>
            </a:r>
            <a:r>
              <a:rPr lang="en-US" sz="2000" dirty="0" smtClean="0"/>
              <a:t>members. </a:t>
            </a:r>
            <a:r>
              <a:rPr lang="en-US" sz="2000" dirty="0"/>
              <a:t>It </a:t>
            </a:r>
            <a:r>
              <a:rPr lang="en-US" sz="2000" dirty="0" smtClean="0"/>
              <a:t>facilitates </a:t>
            </a:r>
            <a:r>
              <a:rPr lang="en-US" sz="2000" dirty="0"/>
              <a:t>energetic cross-fertilization of ideas between </a:t>
            </a:r>
            <a:r>
              <a:rPr lang="en-US" sz="2000" dirty="0" smtClean="0"/>
              <a:t>analyzers, includes presentations from G&amp;V, chalk-talks from CMS and theory, and  </a:t>
            </a:r>
            <a:r>
              <a:rPr lang="en-US" sz="2000" dirty="0"/>
              <a:t>gives exposure to our young colleagues. </a:t>
            </a:r>
          </a:p>
        </p:txBody>
      </p:sp>
      <p:grpSp>
        <p:nvGrpSpPr>
          <p:cNvPr id="37" name="Group 36"/>
          <p:cNvGrpSpPr/>
          <p:nvPr/>
        </p:nvGrpSpPr>
        <p:grpSpPr>
          <a:xfrm>
            <a:off x="6248400" y="5029200"/>
            <a:ext cx="2934513" cy="1752600"/>
            <a:chOff x="5514379" y="2286000"/>
            <a:chExt cx="3636282" cy="1752600"/>
          </a:xfrm>
        </p:grpSpPr>
        <p:sp>
          <p:nvSpPr>
            <p:cNvPr id="38" name="Donut 37"/>
            <p:cNvSpPr/>
            <p:nvPr/>
          </p:nvSpPr>
          <p:spPr>
            <a:xfrm>
              <a:off x="5562600" y="2286000"/>
              <a:ext cx="3581400" cy="1752600"/>
            </a:xfrm>
            <a:prstGeom prst="donut">
              <a:avLst>
                <a:gd name="adj" fmla="val 3280"/>
              </a:avLst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5514379" y="2702004"/>
              <a:ext cx="3636282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>
                  <a:solidFill>
                    <a:srgbClr val="008000"/>
                  </a:solidFill>
                </a:rPr>
                <a:t>Other Experimental  </a:t>
              </a:r>
              <a:endParaRPr lang="en-US" sz="2400" dirty="0">
                <a:solidFill>
                  <a:srgbClr val="008000"/>
                </a:solidFill>
              </a:endParaRPr>
            </a:p>
            <a:p>
              <a:pPr algn="ctr"/>
              <a:r>
                <a:rPr lang="en-US" sz="2400" dirty="0">
                  <a:solidFill>
                    <a:srgbClr val="008000"/>
                  </a:solidFill>
                </a:rPr>
                <a:t>communities</a:t>
              </a:r>
            </a:p>
            <a:p>
              <a:pPr algn="ctr"/>
              <a:endParaRPr lang="en-US" dirty="0">
                <a:solidFill>
                  <a:srgbClr val="008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647082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000" dirty="0" smtClean="0"/>
              <a:t>LPC Turning Ten Celebrations!</a:t>
            </a:r>
            <a:endParaRPr lang="en-US" sz="4000" dirty="0"/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38200" cy="8382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9917" y="8965"/>
            <a:ext cx="618565" cy="865991"/>
          </a:xfrm>
          <a:prstGeom prst="rect">
            <a:avLst/>
          </a:prstGeom>
        </p:spPr>
      </p:pic>
      <p:pic>
        <p:nvPicPr>
          <p:cNvPr id="8" name="Picture 7" descr="LPC Coordinators_Compressed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534"/>
          <a:stretch/>
        </p:blipFill>
        <p:spPr>
          <a:xfrm>
            <a:off x="547915" y="1043046"/>
            <a:ext cx="1967894" cy="2294986"/>
          </a:xfrm>
          <a:prstGeom prst="rect">
            <a:avLst/>
          </a:prstGeom>
        </p:spPr>
      </p:pic>
      <p:pic>
        <p:nvPicPr>
          <p:cNvPr id="4" name="Picture 3" descr="LPC10-Champagne_Compressed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53" r="-1"/>
          <a:stretch/>
        </p:blipFill>
        <p:spPr>
          <a:xfrm>
            <a:off x="4782295" y="2587030"/>
            <a:ext cx="4357260" cy="4270970"/>
          </a:xfrm>
          <a:prstGeom prst="rect">
            <a:avLst/>
          </a:prstGeom>
        </p:spPr>
      </p:pic>
      <p:pic>
        <p:nvPicPr>
          <p:cNvPr id="12" name="Picture 11" descr="LPC10-Celebration_Compressed.jp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10" t="18075" r="46825" b="9235"/>
          <a:stretch/>
        </p:blipFill>
        <p:spPr>
          <a:xfrm>
            <a:off x="3289905" y="3766232"/>
            <a:ext cx="1655242" cy="272891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8475" y="1382464"/>
            <a:ext cx="2752058" cy="1832914"/>
          </a:xfrm>
          <a:prstGeom prst="rect">
            <a:avLst/>
          </a:prstGeom>
        </p:spPr>
      </p:pic>
      <p:sp>
        <p:nvSpPr>
          <p:cNvPr id="15" name="Title 6"/>
          <p:cNvSpPr txBox="1">
            <a:spLocks/>
          </p:cNvSpPr>
          <p:nvPr/>
        </p:nvSpPr>
        <p:spPr>
          <a:xfrm>
            <a:off x="27820" y="528331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en-US" sz="3200" dirty="0" smtClean="0"/>
              <a:t>July 17, 2014 </a:t>
            </a:r>
            <a:endParaRPr lang="en-US" sz="3200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285" y="1170070"/>
            <a:ext cx="2672828" cy="178014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04" t="5628" r="6872"/>
          <a:stretch/>
        </p:blipFill>
        <p:spPr>
          <a:xfrm>
            <a:off x="1890486" y="4279026"/>
            <a:ext cx="1638905" cy="2433832"/>
          </a:xfrm>
          <a:prstGeom prst="rect">
            <a:avLst/>
          </a:prstGeom>
        </p:spPr>
      </p:pic>
      <p:pic>
        <p:nvPicPr>
          <p:cNvPr id="5" name="Picture 4" descr="LPC10-Speeches_Compressed.jpg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6" r="46587"/>
          <a:stretch/>
        </p:blipFill>
        <p:spPr>
          <a:xfrm>
            <a:off x="27820" y="3398762"/>
            <a:ext cx="1862666" cy="2460571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143935" y="2321690"/>
            <a:ext cx="8887580" cy="156966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3200" dirty="0"/>
              <a:t>We </a:t>
            </a:r>
            <a:r>
              <a:rPr lang="en-US" sz="3200" dirty="0" smtClean="0"/>
              <a:t>managed to accomplished </a:t>
            </a:r>
            <a:r>
              <a:rPr lang="en-US" sz="3200" dirty="0"/>
              <a:t>a lot while building a </a:t>
            </a:r>
            <a:r>
              <a:rPr lang="en-US" sz="3200" dirty="0" smtClean="0"/>
              <a:t>new </a:t>
            </a:r>
            <a:r>
              <a:rPr lang="en-US" sz="3200" dirty="0"/>
              <a:t>concept in HEP – a vibrant &amp; productive center </a:t>
            </a:r>
            <a:endParaRPr lang="en-US" sz="3200" dirty="0" smtClean="0"/>
          </a:p>
          <a:p>
            <a:pPr algn="ctr"/>
            <a:r>
              <a:rPr lang="en-US" sz="3200" dirty="0" smtClean="0"/>
              <a:t>away </a:t>
            </a:r>
            <a:r>
              <a:rPr lang="en-US" sz="3200" dirty="0"/>
              <a:t>from the location of </a:t>
            </a:r>
            <a:r>
              <a:rPr lang="en-US" sz="3200" dirty="0" smtClean="0"/>
              <a:t>the experiment</a:t>
            </a:r>
            <a:endParaRPr lang="en-US" sz="32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1/30/15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Narain, "The LPC"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8E869AC-A9E9-8442-9912-DDE4967A6FE1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90366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Serving the LPC Community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1/30/15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Narain, "The LPC"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42BE99-A771-4F04-8F0A-692C1C2DBDDB}" type="slidenum">
              <a:rPr lang="en-US" smtClean="0"/>
              <a:t>20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2895600" y="1447800"/>
            <a:ext cx="3505200" cy="830997"/>
          </a:xfrm>
          <a:prstGeom prst="rect">
            <a:avLst/>
          </a:prstGeom>
          <a:noFill/>
          <a:ln w="57150" cmpd="sng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C0504D"/>
                </a:solidFill>
              </a:rPr>
              <a:t>Physics Forum (PF)</a:t>
            </a:r>
          </a:p>
          <a:p>
            <a:pPr algn="ctr"/>
            <a:r>
              <a:rPr lang="en-US" sz="2000" b="1" dirty="0"/>
              <a:t>committee members</a:t>
            </a:r>
          </a:p>
        </p:txBody>
      </p:sp>
      <p:sp>
        <p:nvSpPr>
          <p:cNvPr id="5" name="Rectangle 4"/>
          <p:cNvSpPr/>
          <p:nvPr/>
        </p:nvSpPr>
        <p:spPr>
          <a:xfrm>
            <a:off x="4724400" y="4343400"/>
            <a:ext cx="1447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 smtClean="0"/>
              <a:t>S. </a:t>
            </a:r>
            <a:r>
              <a:rPr lang="en-US" sz="1800" dirty="0" err="1" smtClean="0"/>
              <a:t>Dasu</a:t>
            </a:r>
            <a:endParaRPr lang="en-US" sz="1800" dirty="0" smtClean="0"/>
          </a:p>
          <a:p>
            <a:r>
              <a:rPr lang="en-US" sz="1800" dirty="0" smtClean="0"/>
              <a:t> </a:t>
            </a:r>
            <a:r>
              <a:rPr lang="en-US" sz="1800" dirty="0"/>
              <a:t>(</a:t>
            </a:r>
            <a:r>
              <a:rPr lang="en-US" sz="1800" dirty="0" smtClean="0"/>
              <a:t>Wisconsin) </a:t>
            </a:r>
            <a:endParaRPr lang="en-US" sz="1800" dirty="0"/>
          </a:p>
        </p:txBody>
      </p:sp>
      <p:pic>
        <p:nvPicPr>
          <p:cNvPr id="16" name="Picture 15" descr="Andrew_Askew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8981" y="2819400"/>
            <a:ext cx="922283" cy="1371600"/>
          </a:xfrm>
          <a:prstGeom prst="rect">
            <a:avLst/>
          </a:prstGeom>
        </p:spPr>
      </p:pic>
      <p:pic>
        <p:nvPicPr>
          <p:cNvPr id="19" name="Picture 18" descr="sridhara_dasu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917"/>
          <a:stretch/>
        </p:blipFill>
        <p:spPr>
          <a:xfrm>
            <a:off x="4800600" y="2819400"/>
            <a:ext cx="990600" cy="1419860"/>
          </a:xfrm>
          <a:prstGeom prst="rect">
            <a:avLst/>
          </a:prstGeom>
        </p:spPr>
      </p:pic>
      <p:pic>
        <p:nvPicPr>
          <p:cNvPr id="21" name="Picture 20" descr="Tulika_Bos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2895600"/>
            <a:ext cx="990600" cy="1401099"/>
          </a:xfrm>
          <a:prstGeom prst="rect">
            <a:avLst/>
          </a:prstGeom>
        </p:spPr>
      </p:pic>
      <p:pic>
        <p:nvPicPr>
          <p:cNvPr id="22" name="Picture 21" descr="Nhan_Tran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819400"/>
            <a:ext cx="1066800" cy="1438538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2362200" y="4343400"/>
            <a:ext cx="113364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AutoNum type="alphaUcPeriod"/>
            </a:pPr>
            <a:r>
              <a:rPr lang="en-US" sz="1800" dirty="0" smtClean="0"/>
              <a:t>Askew </a:t>
            </a:r>
          </a:p>
          <a:p>
            <a:r>
              <a:rPr lang="en-US" sz="1800" dirty="0" smtClean="0"/>
              <a:t>(</a:t>
            </a:r>
            <a:r>
              <a:rPr lang="en-US" sz="1800" dirty="0"/>
              <a:t>FSU) </a:t>
            </a:r>
          </a:p>
        </p:txBody>
      </p:sp>
      <p:sp>
        <p:nvSpPr>
          <p:cNvPr id="28" name="Rectangle 27"/>
          <p:cNvSpPr/>
          <p:nvPr/>
        </p:nvSpPr>
        <p:spPr>
          <a:xfrm>
            <a:off x="3657600" y="4343400"/>
            <a:ext cx="1066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/>
              <a:t>T. Bose</a:t>
            </a:r>
          </a:p>
          <a:p>
            <a:r>
              <a:rPr lang="en-US" sz="1800" dirty="0"/>
              <a:t> (BU) </a:t>
            </a:r>
          </a:p>
        </p:txBody>
      </p:sp>
      <p:sp>
        <p:nvSpPr>
          <p:cNvPr id="29" name="Rectangle 28"/>
          <p:cNvSpPr/>
          <p:nvPr/>
        </p:nvSpPr>
        <p:spPr>
          <a:xfrm>
            <a:off x="6248400" y="4343400"/>
            <a:ext cx="9144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 smtClean="0"/>
              <a:t>N. Tran</a:t>
            </a:r>
          </a:p>
          <a:p>
            <a:r>
              <a:rPr lang="en-US" sz="1800" dirty="0" smtClean="0"/>
              <a:t> (FNAL) </a:t>
            </a:r>
            <a:endParaRPr lang="en-US" sz="1800" dirty="0"/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4543" y="5094224"/>
            <a:ext cx="2362200" cy="1763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30" descr="sheldon-whiteboard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3" y="5163159"/>
            <a:ext cx="2514600" cy="1694841"/>
          </a:xfrm>
          <a:prstGeom prst="rect">
            <a:avLst/>
          </a:prstGeom>
        </p:spPr>
      </p:pic>
      <p:pic>
        <p:nvPicPr>
          <p:cNvPr id="18" name="IMG_2944.jpg"/>
          <p:cNvPicPr/>
          <p:nvPr/>
        </p:nvPicPr>
        <p:blipFill>
          <a:blip r:embed="rId8">
            <a:extLst/>
          </a:blip>
          <a:srcRect l="4052" r="15350"/>
          <a:stretch>
            <a:fillRect/>
          </a:stretch>
        </p:blipFill>
        <p:spPr>
          <a:xfrm>
            <a:off x="4572000" y="5163159"/>
            <a:ext cx="2101454" cy="173157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3205531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Serving the LPC Community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1/30/15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Narain, "The LPC"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42BE99-A771-4F04-8F0A-692C1C2DBDDB}" type="slidenum">
              <a:rPr lang="en-US" smtClean="0"/>
              <a:t>21</a:t>
            </a:fld>
            <a:endParaRPr lang="en-US"/>
          </a:p>
        </p:txBody>
      </p:sp>
      <p:sp>
        <p:nvSpPr>
          <p:cNvPr id="8" name="Donut 7"/>
          <p:cNvSpPr/>
          <p:nvPr/>
        </p:nvSpPr>
        <p:spPr>
          <a:xfrm>
            <a:off x="2667000" y="4572000"/>
            <a:ext cx="3352800" cy="2286000"/>
          </a:xfrm>
          <a:prstGeom prst="donut">
            <a:avLst>
              <a:gd name="adj" fmla="val 8314"/>
            </a:avLst>
          </a:prstGeom>
          <a:solidFill>
            <a:srgbClr val="000090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26908" y="5105400"/>
            <a:ext cx="2209800" cy="1143000"/>
            <a:chOff x="3657600" y="1524000"/>
            <a:chExt cx="2209800" cy="1143000"/>
          </a:xfrm>
        </p:grpSpPr>
        <p:sp>
          <p:nvSpPr>
            <p:cNvPr id="7" name="Donut 6"/>
            <p:cNvSpPr/>
            <p:nvPr/>
          </p:nvSpPr>
          <p:spPr>
            <a:xfrm>
              <a:off x="3657600" y="1524000"/>
              <a:ext cx="2209800" cy="1143000"/>
            </a:xfrm>
            <a:prstGeom prst="donut">
              <a:avLst>
                <a:gd name="adj" fmla="val 8314"/>
              </a:avLst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060552" y="1752600"/>
              <a:ext cx="1349648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 smtClean="0">
                  <a:solidFill>
                    <a:srgbClr val="008000"/>
                  </a:solidFill>
                </a:rPr>
                <a:t>Theory </a:t>
              </a:r>
              <a:endParaRPr lang="en-US" sz="3200" dirty="0">
                <a:solidFill>
                  <a:srgbClr val="008000"/>
                </a:solidFill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3276600" y="4886980"/>
            <a:ext cx="10507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0000FF"/>
                </a:solidFill>
              </a:rPr>
              <a:t>CMS</a:t>
            </a:r>
            <a:endParaRPr lang="en-US" sz="3600" b="1" dirty="0">
              <a:solidFill>
                <a:srgbClr val="0000FF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124200" y="5562600"/>
            <a:ext cx="274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LPC residents</a:t>
            </a:r>
            <a:endParaRPr lang="en-US" sz="2800" b="1" dirty="0">
              <a:solidFill>
                <a:srgbClr val="FF0000"/>
              </a:solidFill>
            </a:endParaRPr>
          </a:p>
        </p:txBody>
      </p:sp>
      <p:cxnSp>
        <p:nvCxnSpPr>
          <p:cNvPr id="24" name="Straight Arrow Connector 23"/>
          <p:cNvCxnSpPr>
            <a:stCxn id="13" idx="2"/>
          </p:cNvCxnSpPr>
          <p:nvPr/>
        </p:nvCxnSpPr>
        <p:spPr>
          <a:xfrm>
            <a:off x="4572000" y="3856910"/>
            <a:ext cx="0" cy="2105561"/>
          </a:xfrm>
          <a:prstGeom prst="straightConnector1">
            <a:avLst/>
          </a:prstGeom>
          <a:ln w="57150" cmpd="sng"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H="1">
            <a:off x="1600200" y="3886200"/>
            <a:ext cx="1143000" cy="1219200"/>
          </a:xfrm>
          <a:prstGeom prst="straightConnector1">
            <a:avLst/>
          </a:prstGeom>
          <a:ln w="57150" cmpd="sng"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2307061" y="1524000"/>
            <a:ext cx="4278184" cy="892552"/>
          </a:xfrm>
          <a:prstGeom prst="rect">
            <a:avLst/>
          </a:prstGeom>
          <a:noFill/>
          <a:ln w="57150" cmpd="sng"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C0504D"/>
                </a:solidFill>
              </a:rPr>
              <a:t>Coffee Chats</a:t>
            </a:r>
          </a:p>
          <a:p>
            <a:pPr algn="ctr"/>
            <a:r>
              <a:rPr lang="en-US" sz="2400" b="1" dirty="0" smtClean="0"/>
              <a:t>Social Program,</a:t>
            </a:r>
            <a:r>
              <a:rPr lang="en-US" sz="2400" b="1" dirty="0"/>
              <a:t> o</a:t>
            </a:r>
            <a:r>
              <a:rPr lang="en-US" sz="2400" b="1" dirty="0" smtClean="0"/>
              <a:t>nce per </a:t>
            </a:r>
            <a:r>
              <a:rPr lang="en-US" sz="2400" b="1" dirty="0"/>
              <a:t>m</a:t>
            </a:r>
            <a:r>
              <a:rPr lang="en-US" sz="2400" b="1" dirty="0" smtClean="0"/>
              <a:t>onth</a:t>
            </a:r>
            <a:endParaRPr lang="en-US" sz="2400" b="1" dirty="0"/>
          </a:p>
        </p:txBody>
      </p:sp>
      <p:sp>
        <p:nvSpPr>
          <p:cNvPr id="25" name="Donut 24"/>
          <p:cNvSpPr/>
          <p:nvPr/>
        </p:nvSpPr>
        <p:spPr>
          <a:xfrm>
            <a:off x="2895600" y="5181600"/>
            <a:ext cx="2819400" cy="1219200"/>
          </a:xfrm>
          <a:prstGeom prst="donut">
            <a:avLst>
              <a:gd name="adj" fmla="val 8314"/>
            </a:avLst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6200" y="2533471"/>
            <a:ext cx="8991600" cy="1323439"/>
          </a:xfrm>
          <a:prstGeom prst="rect">
            <a:avLst/>
          </a:prstGeom>
          <a:ln>
            <a:solidFill>
              <a:srgbClr val="0000FF"/>
            </a:solidFill>
          </a:ln>
        </p:spPr>
        <p:txBody>
          <a:bodyPr wrap="square">
            <a:spAutoFit/>
          </a:bodyPr>
          <a:lstStyle/>
          <a:p>
            <a:r>
              <a:rPr lang="en-US" sz="2000" dirty="0" smtClean="0"/>
              <a:t>The </a:t>
            </a:r>
            <a:r>
              <a:rPr lang="en-US" sz="2000" dirty="0"/>
              <a:t>LPC Coffee hour (or “coffee chat”), </a:t>
            </a:r>
            <a:r>
              <a:rPr lang="en-US" sz="2000" dirty="0" smtClean="0"/>
              <a:t>is </a:t>
            </a:r>
            <a:r>
              <a:rPr lang="en-US" sz="2000" dirty="0"/>
              <a:t>providing an opportunity for LPC residents to gather in an informal setting (at the old ROC on WH11NW) and discuss </a:t>
            </a:r>
            <a:r>
              <a:rPr lang="en-US" sz="2000" dirty="0" smtClean="0"/>
              <a:t>topics of   current </a:t>
            </a:r>
            <a:r>
              <a:rPr lang="en-US" sz="2000" dirty="0"/>
              <a:t>interest </a:t>
            </a:r>
            <a:r>
              <a:rPr lang="en-US" sz="2000" dirty="0" smtClean="0"/>
              <a:t> within </a:t>
            </a:r>
            <a:r>
              <a:rPr lang="en-US" sz="2000" dirty="0"/>
              <a:t>the </a:t>
            </a:r>
            <a:r>
              <a:rPr lang="en-US" sz="2000" dirty="0" smtClean="0"/>
              <a:t>community e.g.  P5 report HL HLC Higgs </a:t>
            </a:r>
            <a:r>
              <a:rPr lang="en-US" sz="2000" dirty="0"/>
              <a:t>Boson/Nobel P</a:t>
            </a:r>
            <a:r>
              <a:rPr lang="en-US" sz="2000" dirty="0" smtClean="0"/>
              <a:t>.,  </a:t>
            </a:r>
            <a:r>
              <a:rPr lang="en-US" sz="2000" dirty="0" err="1" smtClean="0"/>
              <a:t>conf</a:t>
            </a:r>
            <a:r>
              <a:rPr lang="en-US" sz="2000" dirty="0" smtClean="0"/>
              <a:t> summaries,  </a:t>
            </a:r>
            <a:r>
              <a:rPr lang="en-US" sz="2000" dirty="0"/>
              <a:t>Snowmass/ECFA</a:t>
            </a:r>
            <a:r>
              <a:rPr lang="en-US" sz="2000" dirty="0" smtClean="0"/>
              <a:t>,, </a:t>
            </a:r>
            <a:r>
              <a:rPr lang="en-US" sz="2000" dirty="0"/>
              <a:t>physics opportunities in Run </a:t>
            </a:r>
            <a:r>
              <a:rPr lang="en-US" sz="2000" dirty="0" smtClean="0"/>
              <a:t>2</a:t>
            </a:r>
            <a:r>
              <a:rPr lang="en-US" sz="2000" dirty="0"/>
              <a:t> </a:t>
            </a:r>
            <a:r>
              <a:rPr lang="en-US" sz="2000" dirty="0" smtClean="0"/>
              <a:t>etc.</a:t>
            </a:r>
          </a:p>
        </p:txBody>
      </p:sp>
      <p:grpSp>
        <p:nvGrpSpPr>
          <p:cNvPr id="26" name="Group 25"/>
          <p:cNvGrpSpPr/>
          <p:nvPr/>
        </p:nvGrpSpPr>
        <p:grpSpPr>
          <a:xfrm>
            <a:off x="6248400" y="5029200"/>
            <a:ext cx="2934513" cy="1752600"/>
            <a:chOff x="5514379" y="2286000"/>
            <a:chExt cx="3636282" cy="1752600"/>
          </a:xfrm>
        </p:grpSpPr>
        <p:sp>
          <p:nvSpPr>
            <p:cNvPr id="28" name="Donut 27"/>
            <p:cNvSpPr/>
            <p:nvPr/>
          </p:nvSpPr>
          <p:spPr>
            <a:xfrm>
              <a:off x="5562600" y="2286000"/>
              <a:ext cx="3581400" cy="1752600"/>
            </a:xfrm>
            <a:prstGeom prst="donut">
              <a:avLst>
                <a:gd name="adj" fmla="val 3280"/>
              </a:avLst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5514379" y="2702004"/>
              <a:ext cx="3636282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>
                  <a:solidFill>
                    <a:srgbClr val="008000"/>
                  </a:solidFill>
                </a:rPr>
                <a:t>Other Experimental  </a:t>
              </a:r>
              <a:endParaRPr lang="en-US" sz="2400" dirty="0">
                <a:solidFill>
                  <a:srgbClr val="008000"/>
                </a:solidFill>
              </a:endParaRPr>
            </a:p>
            <a:p>
              <a:pPr algn="ctr"/>
              <a:r>
                <a:rPr lang="en-US" sz="2400" dirty="0">
                  <a:solidFill>
                    <a:srgbClr val="008000"/>
                  </a:solidFill>
                </a:rPr>
                <a:t>communities</a:t>
              </a:r>
            </a:p>
            <a:p>
              <a:pPr algn="ctr"/>
              <a:endParaRPr lang="en-US" dirty="0">
                <a:solidFill>
                  <a:srgbClr val="008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687566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Serving the LPC Community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1/30/15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Narain, "The LPC"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42BE99-A771-4F04-8F0A-692C1C2DBDDB}" type="slidenum">
              <a:rPr lang="en-US" smtClean="0"/>
              <a:t>22</a:t>
            </a:fld>
            <a:endParaRPr lang="en-US"/>
          </a:p>
        </p:txBody>
      </p:sp>
      <p:sp>
        <p:nvSpPr>
          <p:cNvPr id="8" name="Donut 7"/>
          <p:cNvSpPr/>
          <p:nvPr/>
        </p:nvSpPr>
        <p:spPr>
          <a:xfrm>
            <a:off x="2667000" y="4572000"/>
            <a:ext cx="3352800" cy="2286000"/>
          </a:xfrm>
          <a:prstGeom prst="donut">
            <a:avLst>
              <a:gd name="adj" fmla="val 8314"/>
            </a:avLst>
          </a:prstGeom>
          <a:solidFill>
            <a:srgbClr val="000090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26908" y="5105400"/>
            <a:ext cx="2209800" cy="1143000"/>
            <a:chOff x="3657600" y="1524000"/>
            <a:chExt cx="2209800" cy="1143000"/>
          </a:xfrm>
        </p:grpSpPr>
        <p:sp>
          <p:nvSpPr>
            <p:cNvPr id="7" name="Donut 6"/>
            <p:cNvSpPr/>
            <p:nvPr/>
          </p:nvSpPr>
          <p:spPr>
            <a:xfrm>
              <a:off x="3657600" y="1524000"/>
              <a:ext cx="2209800" cy="1143000"/>
            </a:xfrm>
            <a:prstGeom prst="donut">
              <a:avLst>
                <a:gd name="adj" fmla="val 8314"/>
              </a:avLst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060552" y="1752600"/>
              <a:ext cx="1349648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 smtClean="0">
                  <a:solidFill>
                    <a:srgbClr val="008000"/>
                  </a:solidFill>
                </a:rPr>
                <a:t>Theory </a:t>
              </a:r>
              <a:endParaRPr lang="en-US" sz="3200" dirty="0">
                <a:solidFill>
                  <a:srgbClr val="008000"/>
                </a:solidFill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3276600" y="4886980"/>
            <a:ext cx="10507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0000FF"/>
                </a:solidFill>
              </a:rPr>
              <a:t>CMS</a:t>
            </a:r>
            <a:endParaRPr lang="en-US" sz="3600" b="1" dirty="0">
              <a:solidFill>
                <a:srgbClr val="0000FF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124200" y="5562600"/>
            <a:ext cx="274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LPC residents</a:t>
            </a:r>
            <a:endParaRPr lang="en-US" sz="2800" b="1" dirty="0">
              <a:solidFill>
                <a:srgbClr val="FF0000"/>
              </a:solidFill>
            </a:endParaRPr>
          </a:p>
        </p:txBody>
      </p:sp>
      <p:cxnSp>
        <p:nvCxnSpPr>
          <p:cNvPr id="24" name="Straight Arrow Connector 23"/>
          <p:cNvCxnSpPr>
            <a:stCxn id="13" idx="2"/>
          </p:cNvCxnSpPr>
          <p:nvPr/>
        </p:nvCxnSpPr>
        <p:spPr>
          <a:xfrm>
            <a:off x="4572000" y="3856910"/>
            <a:ext cx="0" cy="2105561"/>
          </a:xfrm>
          <a:prstGeom prst="straightConnector1">
            <a:avLst/>
          </a:prstGeom>
          <a:ln w="57150" cmpd="sng"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H="1">
            <a:off x="1600200" y="3886200"/>
            <a:ext cx="1143000" cy="1219200"/>
          </a:xfrm>
          <a:prstGeom prst="straightConnector1">
            <a:avLst/>
          </a:prstGeom>
          <a:ln w="57150" cmpd="sng"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2307061" y="1524000"/>
            <a:ext cx="4278184" cy="892552"/>
          </a:xfrm>
          <a:prstGeom prst="rect">
            <a:avLst/>
          </a:prstGeom>
          <a:noFill/>
          <a:ln w="57150" cmpd="sng"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C0504D"/>
                </a:solidFill>
              </a:rPr>
              <a:t>Coffee Chats</a:t>
            </a:r>
          </a:p>
          <a:p>
            <a:pPr algn="ctr"/>
            <a:r>
              <a:rPr lang="en-US" sz="2400" b="1" dirty="0" smtClean="0"/>
              <a:t>Social Program,</a:t>
            </a:r>
            <a:r>
              <a:rPr lang="en-US" sz="2400" b="1" dirty="0"/>
              <a:t> o</a:t>
            </a:r>
            <a:r>
              <a:rPr lang="en-US" sz="2400" b="1" dirty="0" smtClean="0"/>
              <a:t>nce per </a:t>
            </a:r>
            <a:r>
              <a:rPr lang="en-US" sz="2400" b="1" dirty="0"/>
              <a:t>m</a:t>
            </a:r>
            <a:r>
              <a:rPr lang="en-US" sz="2400" b="1" dirty="0" smtClean="0"/>
              <a:t>onth</a:t>
            </a:r>
            <a:endParaRPr lang="en-US" sz="2400" b="1" dirty="0"/>
          </a:p>
        </p:txBody>
      </p:sp>
      <p:sp>
        <p:nvSpPr>
          <p:cNvPr id="25" name="Donut 24"/>
          <p:cNvSpPr/>
          <p:nvPr/>
        </p:nvSpPr>
        <p:spPr>
          <a:xfrm>
            <a:off x="2895600" y="5181600"/>
            <a:ext cx="2819400" cy="1219200"/>
          </a:xfrm>
          <a:prstGeom prst="donut">
            <a:avLst>
              <a:gd name="adj" fmla="val 8314"/>
            </a:avLst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6200" y="2533471"/>
            <a:ext cx="8991600" cy="1323439"/>
          </a:xfrm>
          <a:prstGeom prst="rect">
            <a:avLst/>
          </a:prstGeom>
          <a:ln>
            <a:solidFill>
              <a:srgbClr val="0000FF"/>
            </a:solidFill>
          </a:ln>
        </p:spPr>
        <p:txBody>
          <a:bodyPr wrap="square">
            <a:spAutoFit/>
          </a:bodyPr>
          <a:lstStyle/>
          <a:p>
            <a:r>
              <a:rPr lang="en-US" sz="2000" dirty="0" smtClean="0"/>
              <a:t>The </a:t>
            </a:r>
            <a:r>
              <a:rPr lang="en-US" sz="2000" dirty="0"/>
              <a:t>LPC Coffee hour (or “coffee chat”), </a:t>
            </a:r>
            <a:r>
              <a:rPr lang="en-US" sz="2000" dirty="0" smtClean="0"/>
              <a:t>is </a:t>
            </a:r>
            <a:r>
              <a:rPr lang="en-US" sz="2000" dirty="0"/>
              <a:t>providing an opportunity for LPC residents to gather in an informal setting (at the old ROC on WH11NW) and discuss </a:t>
            </a:r>
            <a:r>
              <a:rPr lang="en-US" sz="2000" dirty="0" smtClean="0"/>
              <a:t>topics of   current </a:t>
            </a:r>
            <a:r>
              <a:rPr lang="en-US" sz="2000" dirty="0"/>
              <a:t>interest </a:t>
            </a:r>
            <a:r>
              <a:rPr lang="en-US" sz="2000" dirty="0" smtClean="0"/>
              <a:t> within </a:t>
            </a:r>
            <a:r>
              <a:rPr lang="en-US" sz="2000" dirty="0"/>
              <a:t>the </a:t>
            </a:r>
            <a:r>
              <a:rPr lang="en-US" sz="2000" dirty="0" smtClean="0"/>
              <a:t>community e.g.  P5 report HL HLC Higgs </a:t>
            </a:r>
            <a:r>
              <a:rPr lang="en-US" sz="2000" dirty="0"/>
              <a:t>Boson/Nobel P</a:t>
            </a:r>
            <a:r>
              <a:rPr lang="en-US" sz="2000" dirty="0" smtClean="0"/>
              <a:t>.,  </a:t>
            </a:r>
            <a:r>
              <a:rPr lang="en-US" sz="2000" dirty="0" err="1" smtClean="0"/>
              <a:t>conf</a:t>
            </a:r>
            <a:r>
              <a:rPr lang="en-US" sz="2000" dirty="0" smtClean="0"/>
              <a:t> summaries,  </a:t>
            </a:r>
            <a:r>
              <a:rPr lang="en-US" sz="2000" dirty="0"/>
              <a:t>Snowmass/ECFA</a:t>
            </a:r>
            <a:r>
              <a:rPr lang="en-US" sz="2000" dirty="0" smtClean="0"/>
              <a:t>,, </a:t>
            </a:r>
            <a:r>
              <a:rPr lang="en-US" sz="2000" dirty="0"/>
              <a:t>physics opportunities in Run </a:t>
            </a:r>
            <a:r>
              <a:rPr lang="en-US" sz="2000" dirty="0" smtClean="0"/>
              <a:t>2</a:t>
            </a:r>
            <a:r>
              <a:rPr lang="en-US" sz="2000" dirty="0"/>
              <a:t> </a:t>
            </a:r>
            <a:r>
              <a:rPr lang="en-US" sz="2000" dirty="0" smtClean="0"/>
              <a:t>etc.</a:t>
            </a:r>
          </a:p>
        </p:txBody>
      </p:sp>
      <p:grpSp>
        <p:nvGrpSpPr>
          <p:cNvPr id="26" name="Group 25"/>
          <p:cNvGrpSpPr/>
          <p:nvPr/>
        </p:nvGrpSpPr>
        <p:grpSpPr>
          <a:xfrm>
            <a:off x="6248400" y="5029200"/>
            <a:ext cx="2934513" cy="1752600"/>
            <a:chOff x="5514379" y="2286000"/>
            <a:chExt cx="3636282" cy="1752600"/>
          </a:xfrm>
        </p:grpSpPr>
        <p:sp>
          <p:nvSpPr>
            <p:cNvPr id="28" name="Donut 27"/>
            <p:cNvSpPr/>
            <p:nvPr/>
          </p:nvSpPr>
          <p:spPr>
            <a:xfrm>
              <a:off x="5562600" y="2286000"/>
              <a:ext cx="3581400" cy="1752600"/>
            </a:xfrm>
            <a:prstGeom prst="donut">
              <a:avLst>
                <a:gd name="adj" fmla="val 3280"/>
              </a:avLst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5514379" y="2702004"/>
              <a:ext cx="3636282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>
                  <a:solidFill>
                    <a:srgbClr val="008000"/>
                  </a:solidFill>
                </a:rPr>
                <a:t>Other Experimental  </a:t>
              </a:r>
              <a:endParaRPr lang="en-US" sz="2400" dirty="0">
                <a:solidFill>
                  <a:srgbClr val="008000"/>
                </a:solidFill>
              </a:endParaRPr>
            </a:p>
            <a:p>
              <a:pPr algn="ctr"/>
              <a:r>
                <a:rPr lang="en-US" sz="2400" dirty="0">
                  <a:solidFill>
                    <a:srgbClr val="008000"/>
                  </a:solidFill>
                </a:rPr>
                <a:t>communities</a:t>
              </a:r>
            </a:p>
            <a:p>
              <a:pPr algn="ctr"/>
              <a:endParaRPr lang="en-US" dirty="0">
                <a:solidFill>
                  <a:srgbClr val="008000"/>
                </a:solidFill>
              </a:endParaRPr>
            </a:p>
          </p:txBody>
        </p:sp>
      </p:grpSp>
      <p:pic>
        <p:nvPicPr>
          <p:cNvPr id="22" name="Picture 21" descr="P1030810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22509">
            <a:off x="-11675" y="1751186"/>
            <a:ext cx="6223000" cy="4667250"/>
          </a:xfrm>
          <a:prstGeom prst="rect">
            <a:avLst/>
          </a:prstGeom>
        </p:spPr>
      </p:pic>
      <p:pic>
        <p:nvPicPr>
          <p:cNvPr id="30" name="Picture 29" descr="P1040175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752600"/>
            <a:ext cx="6197600" cy="4648200"/>
          </a:xfrm>
          <a:prstGeom prst="rect">
            <a:avLst/>
          </a:prstGeom>
        </p:spPr>
      </p:pic>
      <p:pic>
        <p:nvPicPr>
          <p:cNvPr id="31" name="Picture 30" descr="P1050261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75142">
            <a:off x="3640291" y="2367227"/>
            <a:ext cx="5711230" cy="4283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774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Serving the LPC Community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1/30/15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Narain, "The LPC"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42BE99-A771-4F04-8F0A-692C1C2DBDDB}" type="slidenum">
              <a:rPr lang="en-US" smtClean="0"/>
              <a:t>23</a:t>
            </a:fld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2307061" y="1524000"/>
            <a:ext cx="4278184" cy="892552"/>
          </a:xfrm>
          <a:prstGeom prst="rect">
            <a:avLst/>
          </a:prstGeom>
          <a:noFill/>
          <a:ln w="57150" cmpd="sng"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C0504D"/>
                </a:solidFill>
              </a:rPr>
              <a:t>Coffee Chats</a:t>
            </a:r>
          </a:p>
          <a:p>
            <a:pPr algn="ctr"/>
            <a:r>
              <a:rPr lang="en-US" sz="2400" b="1" dirty="0" smtClean="0"/>
              <a:t>Social Program,</a:t>
            </a:r>
            <a:r>
              <a:rPr lang="en-US" sz="2400" b="1" dirty="0"/>
              <a:t> o</a:t>
            </a:r>
            <a:r>
              <a:rPr lang="en-US" sz="2400" b="1" dirty="0" smtClean="0"/>
              <a:t>nce per </a:t>
            </a:r>
            <a:r>
              <a:rPr lang="en-US" sz="2400" b="1" dirty="0"/>
              <a:t>m</a:t>
            </a:r>
            <a:r>
              <a:rPr lang="en-US" sz="2400" b="1" dirty="0" smtClean="0"/>
              <a:t>onth</a:t>
            </a:r>
            <a:endParaRPr lang="en-US" sz="2400" b="1" dirty="0"/>
          </a:p>
        </p:txBody>
      </p:sp>
      <p:sp>
        <p:nvSpPr>
          <p:cNvPr id="5" name="Rectangle 4"/>
          <p:cNvSpPr/>
          <p:nvPr/>
        </p:nvSpPr>
        <p:spPr>
          <a:xfrm>
            <a:off x="5334000" y="4114800"/>
            <a:ext cx="1524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 smtClean="0"/>
              <a:t>M. Weinberg</a:t>
            </a:r>
          </a:p>
          <a:p>
            <a:r>
              <a:rPr lang="en-US" sz="1800" dirty="0" smtClean="0"/>
              <a:t>(Florida State)</a:t>
            </a:r>
            <a:endParaRPr lang="en-US" sz="1800" dirty="0"/>
          </a:p>
        </p:txBody>
      </p:sp>
      <p:pic>
        <p:nvPicPr>
          <p:cNvPr id="32" name="Picture 31" descr="Souvik_Das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54"/>
          <a:stretch/>
        </p:blipFill>
        <p:spPr>
          <a:xfrm>
            <a:off x="2362200" y="2667000"/>
            <a:ext cx="990599" cy="1402611"/>
          </a:xfrm>
          <a:prstGeom prst="rect">
            <a:avLst/>
          </a:prstGeom>
        </p:spPr>
      </p:pic>
      <p:pic>
        <p:nvPicPr>
          <p:cNvPr id="33" name="Picture 32" descr="Kaori_Maeshim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2667000"/>
            <a:ext cx="990600" cy="1388831"/>
          </a:xfrm>
          <a:prstGeom prst="rect">
            <a:avLst/>
          </a:prstGeom>
        </p:spPr>
      </p:pic>
      <p:pic>
        <p:nvPicPr>
          <p:cNvPr id="34" name="Picture 33" descr="Marc_Weinberg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2667000"/>
            <a:ext cx="1066800" cy="1309868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2362200" y="4114800"/>
            <a:ext cx="1143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S. Das </a:t>
            </a:r>
          </a:p>
          <a:p>
            <a:r>
              <a:rPr lang="en-US" sz="1800" dirty="0"/>
              <a:t>(Florida)</a:t>
            </a:r>
          </a:p>
        </p:txBody>
      </p:sp>
      <p:sp>
        <p:nvSpPr>
          <p:cNvPr id="37" name="Rectangle 36"/>
          <p:cNvSpPr/>
          <p:nvPr/>
        </p:nvSpPr>
        <p:spPr>
          <a:xfrm>
            <a:off x="3657600" y="4114800"/>
            <a:ext cx="1447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K. </a:t>
            </a:r>
            <a:r>
              <a:rPr lang="en-US" sz="1800" dirty="0" err="1"/>
              <a:t>Maeshima</a:t>
            </a:r>
            <a:endParaRPr lang="en-US" sz="1800" dirty="0"/>
          </a:p>
          <a:p>
            <a:r>
              <a:rPr lang="en-US" sz="1800" dirty="0"/>
              <a:t> (FNAL)</a:t>
            </a:r>
          </a:p>
        </p:txBody>
      </p:sp>
    </p:spTree>
    <p:extLst>
      <p:ext uri="{BB962C8B-B14F-4D97-AF65-F5344CB8AC3E}">
        <p14:creationId xmlns:p14="http://schemas.microsoft.com/office/powerpoint/2010/main" val="23203106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Serving the LPC Community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1/30/15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Narain, "The LPC"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42BE99-A771-4F04-8F0A-692C1C2DBDDB}" type="slidenum">
              <a:rPr lang="en-US" smtClean="0"/>
              <a:t>24</a:t>
            </a:fld>
            <a:endParaRPr lang="en-US"/>
          </a:p>
        </p:txBody>
      </p:sp>
      <p:grpSp>
        <p:nvGrpSpPr>
          <p:cNvPr id="18" name="Group 17"/>
          <p:cNvGrpSpPr/>
          <p:nvPr/>
        </p:nvGrpSpPr>
        <p:grpSpPr>
          <a:xfrm>
            <a:off x="26908" y="5105400"/>
            <a:ext cx="2209800" cy="1143000"/>
            <a:chOff x="3657600" y="1524000"/>
            <a:chExt cx="2209800" cy="1143000"/>
          </a:xfrm>
        </p:grpSpPr>
        <p:sp>
          <p:nvSpPr>
            <p:cNvPr id="7" name="Donut 6"/>
            <p:cNvSpPr/>
            <p:nvPr/>
          </p:nvSpPr>
          <p:spPr>
            <a:xfrm>
              <a:off x="3657600" y="1524000"/>
              <a:ext cx="2209800" cy="1143000"/>
            </a:xfrm>
            <a:prstGeom prst="donut">
              <a:avLst>
                <a:gd name="adj" fmla="val 8314"/>
              </a:avLst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060552" y="1752600"/>
              <a:ext cx="1349648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 smtClean="0">
                  <a:solidFill>
                    <a:srgbClr val="008000"/>
                  </a:solidFill>
                </a:rPr>
                <a:t>Theory </a:t>
              </a:r>
              <a:endParaRPr lang="en-US" sz="3200" dirty="0">
                <a:solidFill>
                  <a:srgbClr val="008000"/>
                </a:solidFill>
              </a:endParaRPr>
            </a:p>
          </p:txBody>
        </p:sp>
      </p:grpSp>
      <p:sp>
        <p:nvSpPr>
          <p:cNvPr id="20" name="Donut 19"/>
          <p:cNvSpPr/>
          <p:nvPr/>
        </p:nvSpPr>
        <p:spPr>
          <a:xfrm>
            <a:off x="2667000" y="4572000"/>
            <a:ext cx="3352800" cy="2286000"/>
          </a:xfrm>
          <a:prstGeom prst="donut">
            <a:avLst>
              <a:gd name="adj" fmla="val 8314"/>
            </a:avLst>
          </a:prstGeom>
          <a:solidFill>
            <a:srgbClr val="000090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276600" y="4886980"/>
            <a:ext cx="10507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0000FF"/>
                </a:solidFill>
              </a:rPr>
              <a:t>CMS</a:t>
            </a:r>
            <a:endParaRPr lang="en-US" sz="3600" b="1" dirty="0">
              <a:solidFill>
                <a:srgbClr val="0000FF"/>
              </a:solidFill>
            </a:endParaRPr>
          </a:p>
        </p:txBody>
      </p:sp>
      <p:sp>
        <p:nvSpPr>
          <p:cNvPr id="22" name="Donut 21"/>
          <p:cNvSpPr/>
          <p:nvPr/>
        </p:nvSpPr>
        <p:spPr>
          <a:xfrm>
            <a:off x="3505200" y="5410200"/>
            <a:ext cx="2057399" cy="971550"/>
          </a:xfrm>
          <a:prstGeom prst="donut">
            <a:avLst>
              <a:gd name="adj" fmla="val 8314"/>
            </a:avLst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038600" y="5648980"/>
            <a:ext cx="12534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USCMS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333500" y="1295400"/>
            <a:ext cx="6477000" cy="1631216"/>
          </a:xfrm>
          <a:prstGeom prst="rect">
            <a:avLst/>
          </a:prstGeom>
          <a:solidFill>
            <a:srgbClr val="FFFFFF"/>
          </a:solidFill>
          <a:ln w="57150" cmpd="sng">
            <a:solidFill>
              <a:srgbClr val="0000FF"/>
            </a:solidFill>
            <a:prstDash val="solid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C0504D"/>
                </a:solidFill>
              </a:rPr>
              <a:t>Events </a:t>
            </a:r>
            <a:r>
              <a:rPr lang="en-US" sz="2800" b="1" dirty="0">
                <a:solidFill>
                  <a:srgbClr val="C0504D"/>
                </a:solidFill>
              </a:rPr>
              <a:t>Committee </a:t>
            </a:r>
          </a:p>
          <a:p>
            <a:pPr algn="ctr"/>
            <a:r>
              <a:rPr lang="en-US" sz="2400" b="1" dirty="0" smtClean="0">
                <a:solidFill>
                  <a:srgbClr val="008000"/>
                </a:solidFill>
              </a:rPr>
              <a:t>Hands-on Advanced Tutorial Sessions (HATS) </a:t>
            </a:r>
          </a:p>
          <a:p>
            <a:pPr algn="ctr"/>
            <a:r>
              <a:rPr lang="en-US" sz="2400" b="1" dirty="0" smtClean="0">
                <a:solidFill>
                  <a:srgbClr val="008000"/>
                </a:solidFill>
              </a:rPr>
              <a:t>Working </a:t>
            </a:r>
            <a:r>
              <a:rPr lang="en-US" sz="2400" b="1" dirty="0">
                <a:solidFill>
                  <a:srgbClr val="008000"/>
                </a:solidFill>
              </a:rPr>
              <a:t>groups </a:t>
            </a:r>
            <a:r>
              <a:rPr lang="en-US" sz="2400" b="1" dirty="0" smtClean="0">
                <a:solidFill>
                  <a:srgbClr val="008000"/>
                </a:solidFill>
              </a:rPr>
              <a:t>&amp; Workshops (</a:t>
            </a:r>
            <a:r>
              <a:rPr lang="en-US" sz="2400" b="1" dirty="0">
                <a:solidFill>
                  <a:srgbClr val="008000"/>
                </a:solidFill>
              </a:rPr>
              <a:t>CMS internal</a:t>
            </a:r>
            <a:r>
              <a:rPr lang="en-US" sz="2400" b="1" dirty="0" smtClean="0">
                <a:solidFill>
                  <a:srgbClr val="008000"/>
                </a:solidFill>
              </a:rPr>
              <a:t>)</a:t>
            </a:r>
          </a:p>
          <a:p>
            <a:pPr algn="ctr"/>
            <a:r>
              <a:rPr lang="en-US" sz="2400" b="1" dirty="0" smtClean="0">
                <a:solidFill>
                  <a:srgbClr val="008000"/>
                </a:solidFill>
              </a:rPr>
              <a:t>Workshops - open </a:t>
            </a:r>
            <a:r>
              <a:rPr lang="en-US" sz="2400" b="1" dirty="0">
                <a:solidFill>
                  <a:srgbClr val="008000"/>
                </a:solidFill>
              </a:rPr>
              <a:t>to </a:t>
            </a:r>
            <a:r>
              <a:rPr lang="en-US" sz="2400" b="1" dirty="0" smtClean="0">
                <a:solidFill>
                  <a:srgbClr val="008000"/>
                </a:solidFill>
              </a:rPr>
              <a:t> the community</a:t>
            </a:r>
            <a:endParaRPr lang="en-US" sz="2400" b="1" dirty="0">
              <a:solidFill>
                <a:srgbClr val="008000"/>
              </a:solidFill>
            </a:endParaRPr>
          </a:p>
        </p:txBody>
      </p:sp>
      <p:cxnSp>
        <p:nvCxnSpPr>
          <p:cNvPr id="8" name="Straight Arrow Connector 7"/>
          <p:cNvCxnSpPr>
            <a:stCxn id="28" idx="2"/>
            <a:endCxn id="22" idx="0"/>
          </p:cNvCxnSpPr>
          <p:nvPr/>
        </p:nvCxnSpPr>
        <p:spPr>
          <a:xfrm>
            <a:off x="4533900" y="4343400"/>
            <a:ext cx="0" cy="1066800"/>
          </a:xfrm>
          <a:prstGeom prst="straightConnector1">
            <a:avLst/>
          </a:prstGeom>
          <a:ln w="57150" cmpd="sng"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H="1">
            <a:off x="3581400" y="4343400"/>
            <a:ext cx="304800" cy="685800"/>
          </a:xfrm>
          <a:prstGeom prst="straightConnector1">
            <a:avLst/>
          </a:prstGeom>
          <a:ln w="57150" cmpd="sng"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1066800" y="3019961"/>
            <a:ext cx="6934200" cy="1323439"/>
          </a:xfrm>
          <a:prstGeom prst="rect">
            <a:avLst/>
          </a:prstGeom>
          <a:ln>
            <a:solidFill>
              <a:srgbClr val="0000FF"/>
            </a:solidFill>
          </a:ln>
        </p:spPr>
        <p:txBody>
          <a:bodyPr wrap="square">
            <a:spAutoFit/>
          </a:bodyPr>
          <a:lstStyle/>
          <a:p>
            <a:r>
              <a:rPr lang="en-US" sz="2000" dirty="0"/>
              <a:t>O</a:t>
            </a:r>
            <a:r>
              <a:rPr lang="en-US" sz="2000" dirty="0" smtClean="0"/>
              <a:t>rganize </a:t>
            </a:r>
            <a:r>
              <a:rPr lang="en-US" sz="2000" dirty="0"/>
              <a:t>(with experts) events (“workshops”) related to </a:t>
            </a:r>
          </a:p>
          <a:p>
            <a:r>
              <a:rPr lang="en-US" sz="2000" dirty="0">
                <a:latin typeface="Wingdings"/>
              </a:rPr>
              <a:t></a:t>
            </a:r>
            <a:r>
              <a:rPr lang="en-US" sz="2000" dirty="0"/>
              <a:t>CMS </a:t>
            </a:r>
            <a:r>
              <a:rPr lang="en-US" sz="2000" dirty="0" smtClean="0"/>
              <a:t>–PAG and topical workshops  </a:t>
            </a:r>
            <a:r>
              <a:rPr lang="en-US" sz="2000" dirty="0"/>
              <a:t>CMSDAS, </a:t>
            </a:r>
            <a:r>
              <a:rPr lang="en-US" sz="2000" dirty="0" smtClean="0"/>
              <a:t>HATS</a:t>
            </a:r>
            <a:r>
              <a:rPr lang="en-US" sz="2000" dirty="0"/>
              <a:t>, … </a:t>
            </a:r>
          </a:p>
          <a:p>
            <a:r>
              <a:rPr lang="en-US" sz="2000" dirty="0">
                <a:latin typeface="Wingdings"/>
              </a:rPr>
              <a:t></a:t>
            </a:r>
            <a:r>
              <a:rPr lang="en-US" sz="2000" dirty="0"/>
              <a:t>LHC (CMS, ATLAS, </a:t>
            </a:r>
            <a:r>
              <a:rPr lang="en-US" sz="2000" dirty="0" err="1"/>
              <a:t>LHCb</a:t>
            </a:r>
            <a:r>
              <a:rPr lang="en-US" sz="2000" dirty="0"/>
              <a:t>, theorists) - Topical </a:t>
            </a:r>
          </a:p>
          <a:p>
            <a:r>
              <a:rPr lang="en-US" sz="2000" dirty="0">
                <a:latin typeface="Wingdings"/>
              </a:rPr>
              <a:t></a:t>
            </a:r>
            <a:r>
              <a:rPr lang="en-US" sz="2000" dirty="0"/>
              <a:t>Energy Frontier activity – CTEQ, Snowmass,… </a:t>
            </a:r>
          </a:p>
        </p:txBody>
      </p:sp>
      <p:cxnSp>
        <p:nvCxnSpPr>
          <p:cNvPr id="29" name="Straight Arrow Connector 28"/>
          <p:cNvCxnSpPr/>
          <p:nvPr/>
        </p:nvCxnSpPr>
        <p:spPr>
          <a:xfrm flipH="1" flipV="1">
            <a:off x="6019800" y="4419600"/>
            <a:ext cx="914400" cy="685800"/>
          </a:xfrm>
          <a:prstGeom prst="straightConnector1">
            <a:avLst/>
          </a:prstGeom>
          <a:ln w="5715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H="1">
            <a:off x="1600200" y="4343400"/>
            <a:ext cx="1295400" cy="762000"/>
          </a:xfrm>
          <a:prstGeom prst="straightConnector1">
            <a:avLst/>
          </a:prstGeom>
          <a:ln w="57150" cmpd="sng"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1" name="Group 30"/>
          <p:cNvGrpSpPr/>
          <p:nvPr/>
        </p:nvGrpSpPr>
        <p:grpSpPr>
          <a:xfrm>
            <a:off x="6209487" y="5029200"/>
            <a:ext cx="2934513" cy="1752600"/>
            <a:chOff x="5514379" y="2286000"/>
            <a:chExt cx="3636282" cy="1752600"/>
          </a:xfrm>
        </p:grpSpPr>
        <p:sp>
          <p:nvSpPr>
            <p:cNvPr id="32" name="Donut 31"/>
            <p:cNvSpPr/>
            <p:nvPr/>
          </p:nvSpPr>
          <p:spPr>
            <a:xfrm>
              <a:off x="5562600" y="2286000"/>
              <a:ext cx="3581400" cy="1752600"/>
            </a:xfrm>
            <a:prstGeom prst="donut">
              <a:avLst>
                <a:gd name="adj" fmla="val 3280"/>
              </a:avLst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5514379" y="2702004"/>
              <a:ext cx="3636282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>
                  <a:solidFill>
                    <a:srgbClr val="008000"/>
                  </a:solidFill>
                </a:rPr>
                <a:t>Other Experimental  </a:t>
              </a:r>
              <a:endParaRPr lang="en-US" sz="2400" dirty="0">
                <a:solidFill>
                  <a:srgbClr val="008000"/>
                </a:solidFill>
              </a:endParaRPr>
            </a:p>
            <a:p>
              <a:pPr algn="ctr"/>
              <a:r>
                <a:rPr lang="en-US" sz="2400" dirty="0">
                  <a:solidFill>
                    <a:srgbClr val="008000"/>
                  </a:solidFill>
                </a:rPr>
                <a:t>communities</a:t>
              </a:r>
            </a:p>
            <a:p>
              <a:pPr algn="ctr"/>
              <a:endParaRPr lang="en-US" dirty="0">
                <a:solidFill>
                  <a:srgbClr val="008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2290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Serving the LPC Community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1/30/15</a:t>
            </a:r>
            <a:endParaRPr lang="en-US" dirty="0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Narain, "The LPC"</a:t>
            </a:r>
            <a:endParaRPr lang="en-US" dirty="0"/>
          </a:p>
        </p:txBody>
      </p:sp>
      <p:sp>
        <p:nvSpPr>
          <p:cNvPr id="24" name="Slide Number Placeholder 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42BE99-A771-4F04-8F0A-692C1C2DBDDB}" type="slidenum">
              <a:rPr lang="en-US" smtClean="0"/>
              <a:t>25</a:t>
            </a:fld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1333500" y="1295400"/>
            <a:ext cx="6477000" cy="1631216"/>
          </a:xfrm>
          <a:prstGeom prst="rect">
            <a:avLst/>
          </a:prstGeom>
          <a:solidFill>
            <a:srgbClr val="FFFFFF"/>
          </a:solidFill>
          <a:ln w="57150" cmpd="sng">
            <a:solidFill>
              <a:srgbClr val="0000FF"/>
            </a:solidFill>
            <a:prstDash val="solid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C0504D"/>
                </a:solidFill>
              </a:rPr>
              <a:t>Events </a:t>
            </a:r>
            <a:r>
              <a:rPr lang="en-US" sz="2800" b="1" dirty="0">
                <a:solidFill>
                  <a:srgbClr val="C0504D"/>
                </a:solidFill>
              </a:rPr>
              <a:t>Committee </a:t>
            </a:r>
          </a:p>
          <a:p>
            <a:pPr algn="ctr"/>
            <a:r>
              <a:rPr lang="en-US" sz="2400" b="1" dirty="0" smtClean="0">
                <a:solidFill>
                  <a:srgbClr val="008000"/>
                </a:solidFill>
              </a:rPr>
              <a:t>Hands-on Advanced Tutorials (HATS) </a:t>
            </a:r>
          </a:p>
          <a:p>
            <a:pPr algn="ctr"/>
            <a:r>
              <a:rPr lang="en-US" sz="2400" b="1" dirty="0" smtClean="0">
                <a:solidFill>
                  <a:srgbClr val="008000"/>
                </a:solidFill>
              </a:rPr>
              <a:t>Working </a:t>
            </a:r>
            <a:r>
              <a:rPr lang="en-US" sz="2400" b="1" dirty="0">
                <a:solidFill>
                  <a:srgbClr val="008000"/>
                </a:solidFill>
              </a:rPr>
              <a:t>groups </a:t>
            </a:r>
            <a:r>
              <a:rPr lang="en-US" sz="2400" b="1" dirty="0" smtClean="0">
                <a:solidFill>
                  <a:srgbClr val="008000"/>
                </a:solidFill>
              </a:rPr>
              <a:t>&amp; Workshops (</a:t>
            </a:r>
            <a:r>
              <a:rPr lang="en-US" sz="2400" b="1" dirty="0">
                <a:solidFill>
                  <a:srgbClr val="008000"/>
                </a:solidFill>
              </a:rPr>
              <a:t>CMS internal</a:t>
            </a:r>
            <a:r>
              <a:rPr lang="en-US" sz="2400" b="1" dirty="0" smtClean="0">
                <a:solidFill>
                  <a:srgbClr val="008000"/>
                </a:solidFill>
              </a:rPr>
              <a:t>)</a:t>
            </a:r>
          </a:p>
          <a:p>
            <a:pPr algn="ctr"/>
            <a:r>
              <a:rPr lang="en-US" sz="2400" b="1" dirty="0" smtClean="0">
                <a:solidFill>
                  <a:srgbClr val="008000"/>
                </a:solidFill>
              </a:rPr>
              <a:t>Workshops - open </a:t>
            </a:r>
            <a:r>
              <a:rPr lang="en-US" sz="2400" b="1" dirty="0">
                <a:solidFill>
                  <a:srgbClr val="008000"/>
                </a:solidFill>
              </a:rPr>
              <a:t>to </a:t>
            </a:r>
            <a:r>
              <a:rPr lang="en-US" sz="2400" b="1" dirty="0" smtClean="0">
                <a:solidFill>
                  <a:srgbClr val="008000"/>
                </a:solidFill>
              </a:rPr>
              <a:t> the community</a:t>
            </a:r>
            <a:endParaRPr lang="en-US" sz="2400" b="1" dirty="0">
              <a:solidFill>
                <a:srgbClr val="008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401427" y="4368020"/>
            <a:ext cx="14478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AutoNum type="alphaUcPeriod"/>
            </a:pPr>
            <a:r>
              <a:rPr lang="en-US" sz="1800" dirty="0" err="1" smtClean="0"/>
              <a:t>Whitbeck</a:t>
            </a:r>
            <a:r>
              <a:rPr lang="en-US" sz="1800" dirty="0" smtClean="0"/>
              <a:t> </a:t>
            </a:r>
          </a:p>
          <a:p>
            <a:r>
              <a:rPr lang="en-US" sz="1800" dirty="0" smtClean="0"/>
              <a:t>(FNAL) </a:t>
            </a:r>
          </a:p>
          <a:p>
            <a:r>
              <a:rPr lang="en-US" sz="1800" dirty="0" smtClean="0"/>
              <a:t>Chair</a:t>
            </a:r>
            <a:endParaRPr lang="en-US" sz="1800" dirty="0"/>
          </a:p>
        </p:txBody>
      </p:sp>
      <p:pic>
        <p:nvPicPr>
          <p:cNvPr id="3" name="Picture 2" descr="Robinsmall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13" t="1" r="10600" b="5311"/>
          <a:stretch/>
        </p:blipFill>
        <p:spPr>
          <a:xfrm>
            <a:off x="2926994" y="3044371"/>
            <a:ext cx="1233713" cy="1222829"/>
          </a:xfrm>
          <a:prstGeom prst="rect">
            <a:avLst/>
          </a:prstGeom>
        </p:spPr>
      </p:pic>
      <p:pic>
        <p:nvPicPr>
          <p:cNvPr id="4" name="Picture 3" descr="gerbe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6462" y="3007610"/>
            <a:ext cx="838200" cy="1259590"/>
          </a:xfrm>
          <a:prstGeom prst="rect">
            <a:avLst/>
          </a:prstGeom>
        </p:spPr>
      </p:pic>
      <p:pic>
        <p:nvPicPr>
          <p:cNvPr id="7" name="Picture 6" descr="Sudhir_Malik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80" r="20006" b="4290"/>
          <a:stretch/>
        </p:blipFill>
        <p:spPr>
          <a:xfrm>
            <a:off x="253561" y="3023075"/>
            <a:ext cx="1144237" cy="1208315"/>
          </a:xfrm>
          <a:prstGeom prst="rect">
            <a:avLst/>
          </a:prstGeom>
          <a:ln w="76200" cmpd="sng">
            <a:solidFill>
              <a:srgbClr val="4F81BD"/>
            </a:solidFill>
          </a:ln>
        </p:spPr>
      </p:pic>
      <p:pic>
        <p:nvPicPr>
          <p:cNvPr id="8" name="Picture 7" descr="maravin-y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0417" y="3048000"/>
            <a:ext cx="1078992" cy="1219200"/>
          </a:xfrm>
          <a:prstGeom prst="rect">
            <a:avLst/>
          </a:prstGeom>
        </p:spPr>
      </p:pic>
      <p:pic>
        <p:nvPicPr>
          <p:cNvPr id="9" name="Picture 8" descr="Sanjay_Padhi.jp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264"/>
          <a:stretch/>
        </p:blipFill>
        <p:spPr>
          <a:xfrm>
            <a:off x="8001000" y="3020226"/>
            <a:ext cx="990600" cy="1246974"/>
          </a:xfrm>
          <a:prstGeom prst="rect">
            <a:avLst/>
          </a:prstGeom>
        </p:spPr>
      </p:pic>
      <p:pic>
        <p:nvPicPr>
          <p:cNvPr id="11" name="Picture 10" descr="vid-cms-energy-lhc.jp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81" r="36956" b="5357"/>
          <a:stretch/>
        </p:blipFill>
        <p:spPr>
          <a:xfrm>
            <a:off x="1623553" y="2996420"/>
            <a:ext cx="1077686" cy="1234970"/>
          </a:xfrm>
          <a:prstGeom prst="rect">
            <a:avLst/>
          </a:prstGeom>
          <a:ln w="76200" cmpd="sng">
            <a:solidFill>
              <a:srgbClr val="4F81BD"/>
            </a:solidFill>
          </a:ln>
        </p:spPr>
      </p:pic>
      <p:pic>
        <p:nvPicPr>
          <p:cNvPr id="12" name="Picture 11" descr="JNachtman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5164" y="3101392"/>
            <a:ext cx="1020082" cy="116580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794798" y="4368020"/>
            <a:ext cx="1261884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1800" dirty="0"/>
              <a:t>R. </a:t>
            </a:r>
            <a:r>
              <a:rPr lang="en-US" sz="1800" dirty="0" err="1"/>
              <a:t>Erbacher</a:t>
            </a:r>
            <a:r>
              <a:rPr lang="en-US" sz="1800" dirty="0"/>
              <a:t> </a:t>
            </a:r>
            <a:endParaRPr lang="en-US" sz="1800" dirty="0" smtClean="0"/>
          </a:p>
          <a:p>
            <a:r>
              <a:rPr lang="en-US" sz="1800" dirty="0" smtClean="0"/>
              <a:t>(</a:t>
            </a:r>
            <a:r>
              <a:rPr lang="en-US" sz="1800" dirty="0"/>
              <a:t>UC Davis)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242598" y="4368020"/>
            <a:ext cx="1075760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1800" dirty="0"/>
              <a:t>C. Gerber </a:t>
            </a:r>
            <a:endParaRPr lang="en-US" sz="1800" dirty="0" smtClean="0"/>
          </a:p>
          <a:p>
            <a:r>
              <a:rPr lang="en-US" sz="1800" dirty="0" smtClean="0"/>
              <a:t>(</a:t>
            </a:r>
            <a:r>
              <a:rPr lang="en-US" sz="1800" dirty="0"/>
              <a:t>UIC)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29761" y="4368020"/>
            <a:ext cx="919993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1800" dirty="0"/>
              <a:t>S. Malik </a:t>
            </a:r>
            <a:endParaRPr lang="en-US" sz="1800" dirty="0" smtClean="0"/>
          </a:p>
          <a:p>
            <a:r>
              <a:rPr lang="en-US" sz="1800" dirty="0" smtClean="0"/>
              <a:t>(</a:t>
            </a:r>
            <a:r>
              <a:rPr lang="en-US" sz="1800" dirty="0"/>
              <a:t>UPRM) </a:t>
            </a:r>
            <a:endParaRPr lang="en-US" sz="1800" dirty="0" smtClean="0"/>
          </a:p>
          <a:p>
            <a:r>
              <a:rPr lang="en-US" sz="1800" dirty="0" smtClean="0"/>
              <a:t>Chair</a:t>
            </a:r>
            <a:endParaRPr lang="en-US" sz="1800" dirty="0"/>
          </a:p>
        </p:txBody>
      </p:sp>
      <p:sp>
        <p:nvSpPr>
          <p:cNvPr id="16" name="Rectangle 15"/>
          <p:cNvSpPr/>
          <p:nvPr/>
        </p:nvSpPr>
        <p:spPr>
          <a:xfrm>
            <a:off x="5486400" y="4368020"/>
            <a:ext cx="1185090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1800" dirty="0"/>
              <a:t>Y. </a:t>
            </a:r>
            <a:r>
              <a:rPr lang="en-US" sz="1800" dirty="0" err="1"/>
              <a:t>Maravin</a:t>
            </a:r>
            <a:r>
              <a:rPr lang="en-US" sz="1800" dirty="0"/>
              <a:t> </a:t>
            </a:r>
            <a:endParaRPr lang="en-US" sz="1800" dirty="0" smtClean="0"/>
          </a:p>
          <a:p>
            <a:r>
              <a:rPr lang="en-US" sz="1800" dirty="0" smtClean="0"/>
              <a:t>(</a:t>
            </a:r>
            <a:r>
              <a:rPr lang="en-US" sz="1800" dirty="0"/>
              <a:t>KSU)</a:t>
            </a:r>
          </a:p>
        </p:txBody>
      </p:sp>
      <p:sp>
        <p:nvSpPr>
          <p:cNvPr id="17" name="Rectangle 16"/>
          <p:cNvSpPr/>
          <p:nvPr/>
        </p:nvSpPr>
        <p:spPr>
          <a:xfrm>
            <a:off x="6705600" y="4368020"/>
            <a:ext cx="1340744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1800" dirty="0"/>
              <a:t>J. </a:t>
            </a:r>
            <a:r>
              <a:rPr lang="en-US" sz="1800" dirty="0" err="1"/>
              <a:t>Nachtman</a:t>
            </a:r>
            <a:r>
              <a:rPr lang="en-US" sz="1800" dirty="0"/>
              <a:t> </a:t>
            </a:r>
            <a:endParaRPr lang="en-US" sz="1800" dirty="0" smtClean="0"/>
          </a:p>
          <a:p>
            <a:r>
              <a:rPr lang="en-US" sz="1800" dirty="0" smtClean="0"/>
              <a:t>(</a:t>
            </a:r>
            <a:r>
              <a:rPr lang="en-US" sz="1800" dirty="0"/>
              <a:t>Iowa)</a:t>
            </a:r>
          </a:p>
        </p:txBody>
      </p:sp>
      <p:sp>
        <p:nvSpPr>
          <p:cNvPr id="18" name="Rectangle 17"/>
          <p:cNvSpPr/>
          <p:nvPr/>
        </p:nvSpPr>
        <p:spPr>
          <a:xfrm>
            <a:off x="8001000" y="4368020"/>
            <a:ext cx="926531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1800" dirty="0"/>
              <a:t>S. Padhi </a:t>
            </a:r>
            <a:endParaRPr lang="en-US" sz="1800" dirty="0" smtClean="0"/>
          </a:p>
          <a:p>
            <a:r>
              <a:rPr lang="en-US" sz="1800" dirty="0" smtClean="0"/>
              <a:t>(</a:t>
            </a:r>
            <a:r>
              <a:rPr lang="en-US" sz="1800" dirty="0"/>
              <a:t>UCSD)</a:t>
            </a:r>
          </a:p>
        </p:txBody>
      </p:sp>
    </p:spTree>
    <p:extLst>
      <p:ext uri="{BB962C8B-B14F-4D97-AF65-F5344CB8AC3E}">
        <p14:creationId xmlns:p14="http://schemas.microsoft.com/office/powerpoint/2010/main" val="24505728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HATS: An LPC Signature Initiative 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1/30/15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Narain, "The LPC"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42BE99-A771-4F04-8F0A-692C1C2DBDDB}" type="slidenum">
              <a:rPr lang="en-US" smtClean="0"/>
              <a:t>26</a:t>
            </a:fld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1981200" y="1447800"/>
            <a:ext cx="6172200" cy="1015663"/>
          </a:xfrm>
          <a:prstGeom prst="rect">
            <a:avLst/>
          </a:prstGeom>
          <a:solidFill>
            <a:srgbClr val="FFFFFF"/>
          </a:solidFill>
          <a:ln w="57150" cmpd="sng">
            <a:solidFill>
              <a:srgbClr val="0000FF"/>
            </a:solidFill>
            <a:prstDash val="solid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C0504D"/>
                </a:solidFill>
              </a:rPr>
              <a:t>Training Program</a:t>
            </a:r>
          </a:p>
          <a:p>
            <a:pPr algn="ctr"/>
            <a:r>
              <a:rPr lang="en-US" sz="2800" b="1" dirty="0" smtClean="0">
                <a:solidFill>
                  <a:srgbClr val="008000"/>
                </a:solidFill>
              </a:rPr>
              <a:t>Hands-on Advanced Tutorials (HATS)</a:t>
            </a:r>
            <a:endParaRPr lang="en-US" sz="2800" b="1" dirty="0">
              <a:solidFill>
                <a:srgbClr val="008000"/>
              </a:solidFill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2"/>
          <a:srcRect l="3342" t="31302" r="47835" b="2888"/>
          <a:stretch/>
        </p:blipFill>
        <p:spPr>
          <a:xfrm rot="20666338">
            <a:off x="4257" y="3762998"/>
            <a:ext cx="3159669" cy="2735843"/>
          </a:xfrm>
          <a:prstGeom prst="rect">
            <a:avLst/>
          </a:prstGeom>
        </p:spPr>
      </p:pic>
      <p:pic>
        <p:nvPicPr>
          <p:cNvPr id="13" name="Picture 12" descr="20140715_144003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4343400"/>
            <a:ext cx="3657600" cy="2057400"/>
          </a:xfrm>
          <a:prstGeom prst="rect">
            <a:avLst/>
          </a:prstGeom>
        </p:spPr>
      </p:pic>
      <p:pic>
        <p:nvPicPr>
          <p:cNvPr id="12" name="Picture 11" descr="20140715_145326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72" r="21048"/>
          <a:stretch/>
        </p:blipFill>
        <p:spPr>
          <a:xfrm rot="5400000">
            <a:off x="6321625" y="3279575"/>
            <a:ext cx="2601514" cy="2290764"/>
          </a:xfrm>
          <a:prstGeom prst="rect">
            <a:avLst/>
          </a:prstGeom>
        </p:spPr>
      </p:pic>
      <p:pic>
        <p:nvPicPr>
          <p:cNvPr id="8" name="Picture 7" descr="IMG_2960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2286000"/>
            <a:ext cx="4572000" cy="3048000"/>
          </a:xfrm>
          <a:prstGeom prst="rect">
            <a:avLst/>
          </a:prstGeom>
        </p:spPr>
      </p:pic>
      <p:pic>
        <p:nvPicPr>
          <p:cNvPr id="9" name="Picture 8" descr="IMG_2958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1429" y="3810000"/>
            <a:ext cx="4572000" cy="3048000"/>
          </a:xfrm>
          <a:prstGeom prst="rect">
            <a:avLst/>
          </a:prstGeom>
        </p:spPr>
      </p:pic>
      <p:pic>
        <p:nvPicPr>
          <p:cNvPr id="10" name="Picture 9" descr="IMG_9589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29" y="3810000"/>
            <a:ext cx="45720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6993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CMSDAS: An LPC Signature Initiative: </a:t>
            </a:r>
            <a:endParaRPr lang="en-US" dirty="0"/>
          </a:p>
        </p:txBody>
      </p:sp>
      <p:sp>
        <p:nvSpPr>
          <p:cNvPr id="18" name="Subtitle 1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  <a:p>
            <a:endParaRPr lang="en-US" smtClean="0"/>
          </a:p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1/30/15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Narain, "The LPC"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869AC-A9E9-8442-9912-DDE4967A6FE1}" type="slidenum">
              <a:rPr lang="en-US" smtClean="0"/>
              <a:pPr/>
              <a:t>27</a:t>
            </a:fld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311" y="930636"/>
            <a:ext cx="8256588" cy="3865346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44441" y="6389469"/>
            <a:ext cx="488862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http://</a:t>
            </a:r>
            <a:r>
              <a:rPr lang="en-US" sz="2400" b="1" dirty="0" err="1">
                <a:solidFill>
                  <a:schemeClr val="bg1"/>
                </a:solidFill>
              </a:rPr>
              <a:t>www.fnal.gov</a:t>
            </a:r>
            <a:r>
              <a:rPr lang="en-US" sz="2400" b="1" dirty="0">
                <a:solidFill>
                  <a:schemeClr val="bg1"/>
                </a:solidFill>
              </a:rPr>
              <a:t>/pub/today/</a:t>
            </a:r>
          </a:p>
        </p:txBody>
      </p:sp>
      <p:pic>
        <p:nvPicPr>
          <p:cNvPr id="14" name="Picture 13" descr="CMSDAS201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311" y="3236976"/>
            <a:ext cx="5428822" cy="362102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/>
          <a:srcRect b="79503"/>
          <a:stretch/>
        </p:blipFill>
        <p:spPr>
          <a:xfrm>
            <a:off x="365311" y="2599737"/>
            <a:ext cx="4811713" cy="107127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76275" y="6099601"/>
            <a:ext cx="77306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Started by the LPC in 2006, 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hosted in Asia and Europe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92203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G_3045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145513" y="4635499"/>
            <a:ext cx="3333751" cy="2222501"/>
          </a:xfrm>
          <a:prstGeom prst="rect">
            <a:avLst/>
          </a:prstGeom>
          <a:ln w="12700">
            <a:miter lim="400000"/>
          </a:ln>
        </p:spPr>
      </p:pic>
      <p:sp>
        <p:nvSpPr>
          <p:cNvPr id="247" name="Shape 24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 smtClean="0"/>
              <a:t>Collaborative &amp; Active Learning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Emphasize student to facilitator ratio of 1:1</a:t>
            </a:r>
          </a:p>
          <a:p>
            <a:r>
              <a:rPr lang="en-US" dirty="0" smtClean="0"/>
              <a:t>request students to perform as set of pre-exercises prior to attending the school.</a:t>
            </a:r>
          </a:p>
          <a:p>
            <a:r>
              <a:rPr lang="en-US" dirty="0" smtClean="0"/>
              <a:t>Introductory Lectures on Detector, Physics, Computing, LHC, </a:t>
            </a:r>
          </a:p>
          <a:p>
            <a:r>
              <a:rPr lang="en-US" dirty="0" smtClean="0"/>
              <a:t>Short exercises (1.5 days) on physics </a:t>
            </a:r>
            <a:r>
              <a:rPr lang="en-US" dirty="0"/>
              <a:t>objects, triggers, </a:t>
            </a:r>
            <a:r>
              <a:rPr lang="en-US" dirty="0" smtClean="0"/>
              <a:t>track</a:t>
            </a:r>
          </a:p>
          <a:p>
            <a:r>
              <a:rPr lang="en-US" dirty="0" smtClean="0"/>
              <a:t>Long exercises (3 days): student teams perform end-to-end analyses and present it on the last day</a:t>
            </a:r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1/30/15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Narain, "The LPC"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869AC-A9E9-8442-9912-DDE4967A6FE1}" type="slidenum">
              <a:rPr lang="en-US" smtClean="0"/>
              <a:pPr/>
              <a:t>28</a:t>
            </a:fld>
            <a:endParaRPr lang="en-US" dirty="0"/>
          </a:p>
        </p:txBody>
      </p:sp>
      <p:pic>
        <p:nvPicPr>
          <p:cNvPr id="249" name="IMG_2959.jpg"/>
          <p:cNvPicPr/>
          <p:nvPr/>
        </p:nvPicPr>
        <p:blipFill>
          <a:blip r:embed="rId3">
            <a:extLst/>
          </a:blip>
          <a:srcRect l="9287" t="33561" r="37165" b="8062"/>
          <a:stretch>
            <a:fillRect/>
          </a:stretch>
        </p:blipFill>
        <p:spPr>
          <a:xfrm>
            <a:off x="-274936" y="4106762"/>
            <a:ext cx="2621071" cy="1905002"/>
          </a:xfrm>
          <a:prstGeom prst="rect">
            <a:avLst/>
          </a:prstGeom>
          <a:ln w="12700">
            <a:miter lim="400000"/>
          </a:ln>
        </p:spPr>
      </p:pic>
      <p:pic>
        <p:nvPicPr>
          <p:cNvPr id="250" name="IMG_2961.jpg"/>
          <p:cNvPicPr/>
          <p:nvPr/>
        </p:nvPicPr>
        <p:blipFill>
          <a:blip r:embed="rId4">
            <a:extLst/>
          </a:blip>
          <a:srcRect l="9691" r="9691"/>
          <a:stretch>
            <a:fillRect/>
          </a:stretch>
        </p:blipFill>
        <p:spPr>
          <a:xfrm>
            <a:off x="6870272" y="3531618"/>
            <a:ext cx="2159501" cy="1637386"/>
          </a:xfrm>
          <a:prstGeom prst="rect">
            <a:avLst/>
          </a:prstGeom>
          <a:ln w="12700">
            <a:miter lim="400000"/>
          </a:ln>
        </p:spPr>
      </p:pic>
      <p:pic>
        <p:nvPicPr>
          <p:cNvPr id="253" name="IMG_3002.jpg"/>
          <p:cNvPicPr/>
          <p:nvPr/>
        </p:nvPicPr>
        <p:blipFill>
          <a:blip r:embed="rId5">
            <a:extLst/>
          </a:blip>
          <a:srcRect l="2307" t="13914" r="53110" b="29646"/>
          <a:stretch>
            <a:fillRect/>
          </a:stretch>
        </p:blipFill>
        <p:spPr>
          <a:xfrm>
            <a:off x="2082831" y="4952998"/>
            <a:ext cx="2257185" cy="1905002"/>
          </a:xfrm>
          <a:prstGeom prst="rect">
            <a:avLst/>
          </a:prstGeom>
          <a:ln w="12700">
            <a:miter lim="400000"/>
          </a:ln>
        </p:spPr>
      </p:pic>
      <p:pic>
        <p:nvPicPr>
          <p:cNvPr id="248" name="IMG_1624.jpeg"/>
          <p:cNvPicPr/>
          <p:nvPr/>
        </p:nvPicPr>
        <p:blipFill>
          <a:blip r:embed="rId6">
            <a:extLst/>
          </a:blip>
          <a:srcRect l="28310" t="20082" r="28310" b="20082"/>
          <a:stretch>
            <a:fillRect/>
          </a:stretch>
        </p:blipFill>
        <p:spPr>
          <a:xfrm>
            <a:off x="3935511" y="4106762"/>
            <a:ext cx="1841436" cy="190500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067333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 smtClean="0"/>
              <a:t>The Student Presentations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student groups present their work and compete for the “first prize” judges by a panel of senior CMS physicists.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An impressive performance by students who have little or no-prior experience with CMS software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1/30/15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Narain, "The LPC"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869AC-A9E9-8442-9912-DDE4967A6FE1}" type="slidenum">
              <a:rPr lang="en-US" smtClean="0"/>
              <a:pPr/>
              <a:t>29</a:t>
            </a:fld>
            <a:endParaRPr lang="en-US" dirty="0"/>
          </a:p>
        </p:txBody>
      </p:sp>
      <p:pic>
        <p:nvPicPr>
          <p:cNvPr id="163" name="IMG_3069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00542" y="1822825"/>
            <a:ext cx="599120" cy="633466"/>
          </a:xfrm>
          <a:prstGeom prst="rect">
            <a:avLst/>
          </a:prstGeom>
          <a:ln w="12700">
            <a:miter lim="400000"/>
          </a:ln>
        </p:spPr>
      </p:pic>
      <p:pic>
        <p:nvPicPr>
          <p:cNvPr id="164" name="IMG_3071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12057" y="1822825"/>
            <a:ext cx="599120" cy="633466"/>
          </a:xfrm>
          <a:prstGeom prst="rect">
            <a:avLst/>
          </a:prstGeom>
          <a:ln w="12700">
            <a:miter lim="400000"/>
          </a:ln>
        </p:spPr>
      </p:pic>
      <p:pic>
        <p:nvPicPr>
          <p:cNvPr id="165" name="IMG_3072.jp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993248" y="1822825"/>
            <a:ext cx="599120" cy="633466"/>
          </a:xfrm>
          <a:prstGeom prst="rect">
            <a:avLst/>
          </a:prstGeom>
          <a:ln w="12700">
            <a:miter lim="400000"/>
          </a:ln>
        </p:spPr>
      </p:pic>
      <p:pic>
        <p:nvPicPr>
          <p:cNvPr id="166" name="IMG_3073.jp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705161" y="1822825"/>
            <a:ext cx="599120" cy="633466"/>
          </a:xfrm>
          <a:prstGeom prst="rect">
            <a:avLst/>
          </a:prstGeom>
          <a:ln w="12700">
            <a:miter lim="400000"/>
          </a:ln>
        </p:spPr>
      </p:pic>
      <p:pic>
        <p:nvPicPr>
          <p:cNvPr id="167" name="IMG_3076.jpg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3452127" y="1822825"/>
            <a:ext cx="599120" cy="633466"/>
          </a:xfrm>
          <a:prstGeom prst="rect">
            <a:avLst/>
          </a:prstGeom>
          <a:ln w="12700">
            <a:miter lim="400000"/>
          </a:ln>
        </p:spPr>
      </p:pic>
      <p:pic>
        <p:nvPicPr>
          <p:cNvPr id="168" name="IMG_3077.jpg"/>
          <p:cNvPicPr/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4205915" y="1822825"/>
            <a:ext cx="599120" cy="633466"/>
          </a:xfrm>
          <a:prstGeom prst="rect">
            <a:avLst/>
          </a:prstGeom>
          <a:ln w="12700">
            <a:miter lim="400000"/>
          </a:ln>
        </p:spPr>
      </p:pic>
      <p:pic>
        <p:nvPicPr>
          <p:cNvPr id="169" name="IMG_3079.jpg"/>
          <p:cNvPicPr/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511233" y="2577788"/>
            <a:ext cx="599120" cy="633466"/>
          </a:xfrm>
          <a:prstGeom prst="rect">
            <a:avLst/>
          </a:prstGeom>
          <a:ln w="12700">
            <a:miter lim="400000"/>
          </a:ln>
        </p:spPr>
      </p:pic>
      <p:pic>
        <p:nvPicPr>
          <p:cNvPr id="170" name="IMG_3080.jpg"/>
          <p:cNvPicPr/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234899" y="2577788"/>
            <a:ext cx="599120" cy="633466"/>
          </a:xfrm>
          <a:prstGeom prst="rect">
            <a:avLst/>
          </a:prstGeom>
          <a:ln w="12700">
            <a:miter lim="400000"/>
          </a:ln>
        </p:spPr>
      </p:pic>
      <p:pic>
        <p:nvPicPr>
          <p:cNvPr id="171" name="IMG_3082.jpg"/>
          <p:cNvPicPr/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2675279" y="2577787"/>
            <a:ext cx="599120" cy="633466"/>
          </a:xfrm>
          <a:prstGeom prst="rect">
            <a:avLst/>
          </a:prstGeom>
          <a:ln w="12700">
            <a:miter lim="400000"/>
          </a:ln>
        </p:spPr>
      </p:pic>
      <p:pic>
        <p:nvPicPr>
          <p:cNvPr id="172" name="IMG_3084.jpg"/>
          <p:cNvPicPr/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3425345" y="2577788"/>
            <a:ext cx="599120" cy="633466"/>
          </a:xfrm>
          <a:prstGeom prst="rect">
            <a:avLst/>
          </a:prstGeom>
          <a:ln w="12700">
            <a:miter lim="400000"/>
          </a:ln>
        </p:spPr>
      </p:pic>
      <p:pic>
        <p:nvPicPr>
          <p:cNvPr id="173" name="IMG_3085.jpg"/>
          <p:cNvPicPr/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4176033" y="2577788"/>
            <a:ext cx="599120" cy="633466"/>
          </a:xfrm>
          <a:prstGeom prst="rect">
            <a:avLst/>
          </a:prstGeom>
          <a:ln w="12700">
            <a:miter lim="400000"/>
          </a:ln>
        </p:spPr>
      </p:pic>
      <p:pic>
        <p:nvPicPr>
          <p:cNvPr id="174" name="IMG_3088.jpg"/>
          <p:cNvPicPr/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1264781" y="3296376"/>
            <a:ext cx="599120" cy="633466"/>
          </a:xfrm>
          <a:prstGeom prst="rect">
            <a:avLst/>
          </a:prstGeom>
          <a:ln w="12700">
            <a:miter lim="400000"/>
          </a:ln>
        </p:spPr>
      </p:pic>
      <p:pic>
        <p:nvPicPr>
          <p:cNvPr id="175" name="IMG_3089.jpg"/>
          <p:cNvPicPr/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500542" y="3337779"/>
            <a:ext cx="599120" cy="633466"/>
          </a:xfrm>
          <a:prstGeom prst="rect">
            <a:avLst/>
          </a:prstGeom>
          <a:ln w="12700">
            <a:miter lim="400000"/>
          </a:ln>
        </p:spPr>
      </p:pic>
      <p:pic>
        <p:nvPicPr>
          <p:cNvPr id="176" name="IMG_3090.jpg"/>
          <p:cNvPicPr/>
          <p:nvPr/>
        </p:nvPicPr>
        <p:blipFill>
          <a:blip r:embed="rId15">
            <a:extLst/>
          </a:blip>
          <a:stretch>
            <a:fillRect/>
          </a:stretch>
        </p:blipFill>
        <p:spPr>
          <a:xfrm>
            <a:off x="1963366" y="2577787"/>
            <a:ext cx="599120" cy="633466"/>
          </a:xfrm>
          <a:prstGeom prst="rect">
            <a:avLst/>
          </a:prstGeom>
          <a:ln w="12700">
            <a:miter lim="400000"/>
          </a:ln>
        </p:spPr>
      </p:pic>
      <p:pic>
        <p:nvPicPr>
          <p:cNvPr id="177" name="IMG_3091.jpg"/>
          <p:cNvPicPr/>
          <p:nvPr/>
        </p:nvPicPr>
        <p:blipFill>
          <a:blip r:embed="rId16">
            <a:extLst/>
          </a:blip>
          <a:stretch>
            <a:fillRect/>
          </a:stretch>
        </p:blipFill>
        <p:spPr>
          <a:xfrm>
            <a:off x="2784285" y="3296376"/>
            <a:ext cx="599120" cy="633466"/>
          </a:xfrm>
          <a:prstGeom prst="rect">
            <a:avLst/>
          </a:prstGeom>
          <a:ln w="12700">
            <a:miter lim="400000"/>
          </a:ln>
        </p:spPr>
      </p:pic>
      <p:pic>
        <p:nvPicPr>
          <p:cNvPr id="178" name="IMG_3093.jpg"/>
          <p:cNvPicPr/>
          <p:nvPr/>
        </p:nvPicPr>
        <p:blipFill>
          <a:blip r:embed="rId17">
            <a:extLst/>
          </a:blip>
          <a:stretch>
            <a:fillRect/>
          </a:stretch>
        </p:blipFill>
        <p:spPr>
          <a:xfrm>
            <a:off x="3531873" y="3337779"/>
            <a:ext cx="599120" cy="633466"/>
          </a:xfrm>
          <a:prstGeom prst="rect">
            <a:avLst/>
          </a:prstGeom>
          <a:ln w="12700">
            <a:miter lim="400000"/>
          </a:ln>
        </p:spPr>
      </p:pic>
      <p:pic>
        <p:nvPicPr>
          <p:cNvPr id="179" name="IMG_3095.jpg"/>
          <p:cNvPicPr/>
          <p:nvPr/>
        </p:nvPicPr>
        <p:blipFill>
          <a:blip r:embed="rId18">
            <a:extLst/>
          </a:blip>
          <a:stretch>
            <a:fillRect/>
          </a:stretch>
        </p:blipFill>
        <p:spPr>
          <a:xfrm>
            <a:off x="4274597" y="3337779"/>
            <a:ext cx="599120" cy="633466"/>
          </a:xfrm>
          <a:prstGeom prst="rect">
            <a:avLst/>
          </a:prstGeom>
          <a:ln w="12700">
            <a:miter lim="400000"/>
          </a:ln>
        </p:spPr>
      </p:pic>
      <p:pic>
        <p:nvPicPr>
          <p:cNvPr id="180" name="IMG_3096.jpg"/>
          <p:cNvPicPr/>
          <p:nvPr/>
        </p:nvPicPr>
        <p:blipFill>
          <a:blip r:embed="rId19">
            <a:extLst/>
          </a:blip>
          <a:stretch>
            <a:fillRect/>
          </a:stretch>
        </p:blipFill>
        <p:spPr>
          <a:xfrm>
            <a:off x="1993248" y="3337779"/>
            <a:ext cx="599120" cy="633466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Picture 5" descr="CMSDAS2015-judges.jpg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9575" y="1843704"/>
            <a:ext cx="3003642" cy="2002428"/>
          </a:xfrm>
          <a:prstGeom prst="rect">
            <a:avLst/>
          </a:prstGeom>
        </p:spPr>
      </p:pic>
      <p:pic>
        <p:nvPicPr>
          <p:cNvPr id="12" name="Picture 11" descr="CMSDAS2015-team.jpg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3190" y="4881189"/>
            <a:ext cx="2877365" cy="1918243"/>
          </a:xfrm>
          <a:prstGeom prst="rect">
            <a:avLst/>
          </a:prstGeom>
        </p:spPr>
      </p:pic>
      <p:pic>
        <p:nvPicPr>
          <p:cNvPr id="7" name="Picture 6" descr="CMSDAS2015-xyz7.jpg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5147" y="4586941"/>
            <a:ext cx="2271059" cy="2271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498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0140717_081039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34679"/>
            <a:ext cx="9144000" cy="51435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340325">
            <a:off x="-51861" y="2006107"/>
            <a:ext cx="5287932" cy="396594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LPC=“Center of the Universe”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1/30/15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Narain, "The LPC"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42BE99-A771-4F04-8F0A-692C1C2DBDDB}" type="slidenum">
              <a:rPr lang="en-US" smtClean="0"/>
              <a:t>3</a:t>
            </a:fld>
            <a:endParaRPr lang="en-US"/>
          </a:p>
        </p:txBody>
      </p:sp>
      <p:pic>
        <p:nvPicPr>
          <p:cNvPr id="7" name="Picture 6" descr="n1.tiff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702"/>
          <a:stretch/>
        </p:blipFill>
        <p:spPr>
          <a:xfrm>
            <a:off x="3860800" y="2133600"/>
            <a:ext cx="5207000" cy="4484833"/>
          </a:xfrm>
          <a:prstGeom prst="rect">
            <a:avLst/>
          </a:prstGeom>
        </p:spPr>
      </p:pic>
      <p:pic>
        <p:nvPicPr>
          <p:cNvPr id="8" name="Picture 7" descr="n2.tiff"/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4648200"/>
            <a:ext cx="5372100" cy="2006600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228600" y="609586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dirty="0" smtClean="0"/>
              <a:t>But where is it located in Wilson Hall?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 rot="20372242">
            <a:off x="12507" y="2143933"/>
            <a:ext cx="4207552" cy="830997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our non-CMS friends found it </a:t>
            </a:r>
          </a:p>
          <a:p>
            <a:r>
              <a:rPr lang="en-US" dirty="0" smtClean="0"/>
              <a:t>and visit us every day at 1:30pm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5406571" y="5323950"/>
            <a:ext cx="2830372" cy="461665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the director found us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18822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An impromptu visit from the Boss</a:t>
            </a:r>
            <a:endParaRPr lang="en-US" dirty="0"/>
          </a:p>
        </p:txBody>
      </p:sp>
      <p:pic>
        <p:nvPicPr>
          <p:cNvPr id="9" name="Content Placeholder 8" descr="CMSDAS2015-xyz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64" b="6864"/>
          <a:stretch>
            <a:fillRect/>
          </a:stretch>
        </p:blipFill>
        <p:spPr>
          <a:xfrm>
            <a:off x="5936923" y="528272"/>
            <a:ext cx="3178830" cy="1828257"/>
          </a:xfrm>
        </p:spPr>
      </p:pic>
      <p:pic>
        <p:nvPicPr>
          <p:cNvPr id="4" name="Picture 3" descr="IMG_190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30621" y="2404626"/>
            <a:ext cx="6638605" cy="4978954"/>
          </a:xfrm>
          <a:prstGeom prst="rect">
            <a:avLst/>
          </a:prstGeom>
        </p:spPr>
      </p:pic>
      <p:pic>
        <p:nvPicPr>
          <p:cNvPr id="5" name="Picture 4" descr="IMG_1907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0676" y="4360357"/>
            <a:ext cx="3194724" cy="2396043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1/30/15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Narain, "The LPC"</a:t>
            </a:r>
            <a:endParaRPr lang="en-US" b="1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8E869AC-A9E9-8442-9912-DDE4967A6FE1}" type="slidenum">
              <a:rPr lang="en-US" smtClean="0"/>
              <a:pPr>
                <a:defRPr/>
              </a:pPr>
              <a:t>30</a:t>
            </a:fld>
            <a:endParaRPr lang="en-US" dirty="0"/>
          </a:p>
        </p:txBody>
      </p:sp>
      <p:pic>
        <p:nvPicPr>
          <p:cNvPr id="10" name="Picture 9" descr="cmsdas_xyz2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4299" y="2356529"/>
            <a:ext cx="2787095" cy="1858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983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533400"/>
          </a:xfrm>
        </p:spPr>
        <p:txBody>
          <a:bodyPr>
            <a:normAutofit/>
          </a:bodyPr>
          <a:lstStyle/>
          <a:p>
            <a:r>
              <a:rPr lang="en-US" dirty="0" smtClean="0"/>
              <a:t>Events in 2014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1/30/15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Narain, "The LPC"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42BE99-A771-4F04-8F0A-692C1C2DBDDB}" type="slidenum">
              <a:rPr lang="en-US" smtClean="0"/>
              <a:t>31</a:t>
            </a:fld>
            <a:endParaRPr lang="en-US"/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43833852"/>
              </p:ext>
            </p:extLst>
          </p:nvPr>
        </p:nvGraphicFramePr>
        <p:xfrm>
          <a:off x="0" y="786524"/>
          <a:ext cx="9143999" cy="65532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589732"/>
                <a:gridCol w="679312"/>
                <a:gridCol w="533743"/>
                <a:gridCol w="1843843"/>
                <a:gridCol w="3497369"/>
              </a:tblGrid>
              <a:tr h="448669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Event Name</a:t>
                      </a:r>
                      <a:endParaRPr lang="en-US" sz="1400" b="1" dirty="0"/>
                    </a:p>
                  </a:txBody>
                  <a:tcPr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Event Type</a:t>
                      </a:r>
                      <a:endParaRPr lang="en-US" sz="1400" b="1" dirty="0"/>
                    </a:p>
                  </a:txBody>
                  <a:tcPr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Date</a:t>
                      </a:r>
                      <a:endParaRPr lang="en-US" sz="1400" b="1" dirty="0"/>
                    </a:p>
                  </a:txBody>
                  <a:tcPr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Facilitators</a:t>
                      </a:r>
                      <a:endParaRPr lang="en-US" sz="1400" b="1" dirty="0"/>
                    </a:p>
                  </a:txBody>
                  <a:tcPr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Participants</a:t>
                      </a:r>
                    </a:p>
                  </a:txBody>
                  <a:tcPr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7985">
                <a:tc>
                  <a:txBody>
                    <a:bodyPr/>
                    <a:lstStyle/>
                    <a:p>
                      <a:pPr algn="ctr"/>
                      <a:r>
                        <a:rPr lang="en-US" sz="800" b="1" dirty="0" smtClean="0">
                          <a:effectLst/>
                        </a:rPr>
                        <a:t>CMSDAS</a:t>
                      </a:r>
                      <a:endParaRPr lang="en-US" sz="800" b="1" dirty="0"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 dirty="0" smtClean="0"/>
                        <a:t>School</a:t>
                      </a:r>
                      <a:endParaRPr lang="en-US" sz="800" b="1" dirty="0"/>
                    </a:p>
                  </a:txBody>
                  <a:tcPr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 i="0" dirty="0" smtClean="0"/>
                        <a:t>7-11 Jan</a:t>
                      </a:r>
                      <a:endParaRPr lang="en-US" sz="800" b="1" i="0" dirty="0"/>
                    </a:p>
                  </a:txBody>
                  <a:tcPr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 i="0" dirty="0" smtClean="0"/>
                        <a:t>43 facilitators, 8 speakers</a:t>
                      </a:r>
                    </a:p>
                  </a:txBody>
                  <a:tcPr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79+40</a:t>
                      </a:r>
                    </a:p>
                  </a:txBody>
                  <a:tcPr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23753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1" dirty="0" smtClean="0">
                          <a:effectLst/>
                        </a:rPr>
                        <a:t>Fully Exploring Exotic Production of the 126 </a:t>
                      </a:r>
                      <a:r>
                        <a:rPr lang="en-US" sz="800" b="1" dirty="0" err="1" smtClean="0">
                          <a:effectLst/>
                        </a:rPr>
                        <a:t>GeV</a:t>
                      </a:r>
                      <a:r>
                        <a:rPr lang="en-US" sz="800" b="1" dirty="0" smtClean="0">
                          <a:effectLst/>
                        </a:rPr>
                        <a:t> Higgs</a:t>
                      </a:r>
                      <a:endParaRPr lang="en-US" sz="800" b="1" dirty="0"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89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 dirty="0" smtClean="0"/>
                        <a:t>TOTW</a:t>
                      </a:r>
                      <a:endParaRPr lang="en-US" sz="800" b="1" dirty="0"/>
                    </a:p>
                  </a:txBody>
                  <a:tcPr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89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 i="0" dirty="0" smtClean="0"/>
                        <a:t>21 Jan</a:t>
                      </a:r>
                    </a:p>
                  </a:txBody>
                  <a:tcPr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89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1" i="0" dirty="0" smtClean="0"/>
                        <a:t>Felix Yu (FNAL) </a:t>
                      </a:r>
                    </a:p>
                  </a:txBody>
                  <a:tcPr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89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 b="1" dirty="0" smtClean="0"/>
                        <a:t>27 (17 CMS)</a:t>
                      </a:r>
                      <a:endParaRPr lang="en-US" sz="1200" b="1" dirty="0" smtClean="0"/>
                    </a:p>
                  </a:txBody>
                  <a:tcPr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89D"/>
                    </a:solidFill>
                  </a:tcPr>
                </a:tc>
              </a:tr>
              <a:tr h="29031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1" dirty="0" smtClean="0">
                          <a:effectLst/>
                        </a:rPr>
                        <a:t>Two Higgs Doublet Model studies at the LHC and beyond</a:t>
                      </a:r>
                      <a:endParaRPr lang="en-US" sz="800" b="1" dirty="0"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89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 dirty="0" smtClean="0"/>
                        <a:t>PF</a:t>
                      </a:r>
                      <a:endParaRPr lang="en-US" sz="800" b="1" dirty="0"/>
                    </a:p>
                  </a:txBody>
                  <a:tcPr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89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 i="0" dirty="0" smtClean="0"/>
                        <a:t>23 Jan</a:t>
                      </a:r>
                    </a:p>
                  </a:txBody>
                  <a:tcPr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89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1" i="0" dirty="0" smtClean="0"/>
                        <a:t>John Stupak (Purdue University Calumet)</a:t>
                      </a:r>
                    </a:p>
                  </a:txBody>
                  <a:tcPr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89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HF</a:t>
                      </a:r>
                    </a:p>
                  </a:txBody>
                  <a:tcPr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89D"/>
                    </a:solidFill>
                  </a:tcPr>
                </a:tc>
              </a:tr>
              <a:tr h="23753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1" dirty="0" smtClean="0">
                          <a:effectLst/>
                        </a:rPr>
                        <a:t>Measuring CP Violation in h -&gt; </a:t>
                      </a:r>
                      <a:r>
                        <a:rPr lang="en-US" sz="800" b="1" dirty="0" err="1" smtClean="0">
                          <a:effectLst/>
                        </a:rPr>
                        <a:t>tau+tau</a:t>
                      </a:r>
                      <a:r>
                        <a:rPr lang="en-US" sz="800" b="1" dirty="0" smtClean="0">
                          <a:effectLst/>
                        </a:rPr>
                        <a:t>- at Colliders</a:t>
                      </a:r>
                      <a:endParaRPr lang="en-US" sz="800" b="1" dirty="0"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89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 dirty="0" smtClean="0"/>
                        <a:t>TOTW</a:t>
                      </a:r>
                      <a:endParaRPr lang="en-US" sz="800" b="1" dirty="0"/>
                    </a:p>
                  </a:txBody>
                  <a:tcPr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89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1" i="0" dirty="0" smtClean="0"/>
                        <a:t>23 Jan</a:t>
                      </a:r>
                    </a:p>
                  </a:txBody>
                  <a:tcPr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89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1" i="0" dirty="0" smtClean="0"/>
                        <a:t>Felix Yu (FNAL) </a:t>
                      </a:r>
                    </a:p>
                  </a:txBody>
                  <a:tcPr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89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200" b="1" dirty="0" smtClean="0"/>
                        <a:t>26 (15 CMS)</a:t>
                      </a:r>
                      <a:endParaRPr lang="en-US" sz="1200" b="1" dirty="0" smtClean="0"/>
                    </a:p>
                  </a:txBody>
                  <a:tcPr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89D"/>
                    </a:solidFill>
                  </a:tcPr>
                </a:tc>
              </a:tr>
              <a:tr h="395884">
                <a:tc>
                  <a:txBody>
                    <a:bodyPr/>
                    <a:lstStyle/>
                    <a:p>
                      <a:pPr algn="ctr"/>
                      <a:r>
                        <a:rPr lang="en-US" sz="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/>
                          <a:cs typeface="+mn-cs"/>
                        </a:rPr>
                        <a:t>JME Workshop</a:t>
                      </a:r>
                      <a:endParaRPr lang="en-US" sz="800" b="1" dirty="0"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89A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 dirty="0" smtClean="0"/>
                        <a:t>Workshop</a:t>
                      </a:r>
                      <a:endParaRPr lang="en-US" sz="800" b="1" dirty="0"/>
                    </a:p>
                  </a:txBody>
                  <a:tcPr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89A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/>
                          <a:cs typeface="+mn-cs"/>
                        </a:rPr>
                        <a:t>27-28 Jan</a:t>
                      </a:r>
                      <a:endParaRPr lang="en-US" sz="800" b="1" i="0" dirty="0"/>
                    </a:p>
                  </a:txBody>
                  <a:tcPr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89A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 i="0" dirty="0" smtClean="0"/>
                        <a:t>Tai  Sakuma (TAMU), </a:t>
                      </a:r>
                      <a:r>
                        <a:rPr lang="en-US" sz="800" b="1" i="0" dirty="0" err="1" smtClean="0"/>
                        <a:t>Nhan</a:t>
                      </a:r>
                      <a:r>
                        <a:rPr lang="en-US" sz="800" b="1" i="0" dirty="0" smtClean="0"/>
                        <a:t> Tran (FNAL),</a:t>
                      </a:r>
                      <a:r>
                        <a:rPr lang="en-US" sz="800" b="1" i="0" baseline="0" dirty="0" smtClean="0"/>
                        <a:t> A. </a:t>
                      </a:r>
                      <a:r>
                        <a:rPr lang="en-US" sz="800" b="1" i="0" dirty="0" err="1" smtClean="0"/>
                        <a:t>Apresyan</a:t>
                      </a:r>
                      <a:r>
                        <a:rPr lang="en-US" sz="800" b="1" i="0" baseline="0" dirty="0" smtClean="0"/>
                        <a:t> </a:t>
                      </a:r>
                      <a:r>
                        <a:rPr lang="en-US" sz="800" b="1" i="0" dirty="0" smtClean="0"/>
                        <a:t>(Caltech) </a:t>
                      </a:r>
                      <a:r>
                        <a:rPr lang="en-US" sz="800" b="1" i="0" baseline="0" dirty="0" smtClean="0"/>
                        <a:t> &amp; JME group</a:t>
                      </a:r>
                      <a:r>
                        <a:rPr lang="en-US" sz="800" b="1" i="0" dirty="0" smtClean="0"/>
                        <a:t>  </a:t>
                      </a:r>
                    </a:p>
                  </a:txBody>
                  <a:tcPr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89A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54</a:t>
                      </a:r>
                    </a:p>
                  </a:txBody>
                  <a:tcPr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89AA"/>
                    </a:solidFill>
                  </a:tcPr>
                </a:tc>
              </a:tr>
              <a:tr h="351798">
                <a:tc>
                  <a:txBody>
                    <a:bodyPr/>
                    <a:lstStyle/>
                    <a:p>
                      <a:pPr algn="ctr"/>
                      <a:r>
                        <a:rPr lang="en-US" sz="800" b="1" dirty="0" smtClean="0">
                          <a:effectLst/>
                        </a:rPr>
                        <a:t>Where new physics may lie hidden: an experimentalist's perspective,</a:t>
                      </a:r>
                      <a:r>
                        <a:rPr lang="en-US" sz="800" b="1" baseline="0" dirty="0" smtClean="0">
                          <a:effectLst/>
                        </a:rPr>
                        <a:t> </a:t>
                      </a:r>
                      <a:r>
                        <a:rPr lang="en-US" sz="800" b="1" dirty="0" smtClean="0">
                          <a:effectLst/>
                        </a:rPr>
                        <a:t>W' decays into odd Higgs bosons</a:t>
                      </a:r>
                      <a:endParaRPr lang="en-US" sz="800" b="1" dirty="0"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89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/>
                        <a:t>PF</a:t>
                      </a:r>
                      <a:endParaRPr lang="en-US" sz="800" b="1" dirty="0"/>
                    </a:p>
                  </a:txBody>
                  <a:tcPr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89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i="0" dirty="0" smtClean="0"/>
                        <a:t>6 </a:t>
                      </a:r>
                      <a:r>
                        <a:rPr lang="fr-FR" sz="800" b="1" i="0" dirty="0" err="1" smtClean="0"/>
                        <a:t>Feb</a:t>
                      </a:r>
                      <a:endParaRPr lang="en-US" sz="800" b="1" i="0" dirty="0"/>
                    </a:p>
                  </a:txBody>
                  <a:tcPr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89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 i="0" dirty="0" smtClean="0"/>
                        <a:t>John Paul Chou (Rutgers)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1" i="0" dirty="0" err="1" smtClean="0"/>
                        <a:t>Bogdan</a:t>
                      </a:r>
                      <a:r>
                        <a:rPr lang="en-US" sz="800" b="1" i="0" dirty="0" smtClean="0"/>
                        <a:t> </a:t>
                      </a:r>
                      <a:r>
                        <a:rPr lang="en-US" sz="800" b="1" i="0" dirty="0" err="1" smtClean="0"/>
                        <a:t>Dobrescu</a:t>
                      </a:r>
                      <a:r>
                        <a:rPr lang="en-US" sz="800" b="1" i="0" dirty="0" smtClean="0"/>
                        <a:t> (Fermilab) </a:t>
                      </a:r>
                      <a:endParaRPr lang="en-US" sz="800" b="1" i="0" dirty="0"/>
                    </a:p>
                  </a:txBody>
                  <a:tcPr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89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HF</a:t>
                      </a:r>
                      <a:endParaRPr lang="en-US" sz="1200" b="1" dirty="0"/>
                    </a:p>
                  </a:txBody>
                  <a:tcPr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89D"/>
                    </a:solidFill>
                  </a:tcPr>
                </a:tc>
              </a:tr>
              <a:tr h="29031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1" dirty="0" smtClean="0">
                          <a:effectLst/>
                        </a:rPr>
                        <a:t>The Search for Dark Matter at the LHC</a:t>
                      </a:r>
                      <a:endParaRPr lang="en-US" sz="800" b="1" dirty="0"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89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 dirty="0" smtClean="0"/>
                        <a:t>TOTW</a:t>
                      </a:r>
                      <a:endParaRPr lang="en-US" sz="800" b="1" dirty="0"/>
                    </a:p>
                  </a:txBody>
                  <a:tcPr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89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 i="0" dirty="0" smtClean="0"/>
                        <a:t>13 Feb</a:t>
                      </a:r>
                      <a:endParaRPr lang="en-US" sz="800" b="1" i="0" dirty="0"/>
                    </a:p>
                  </a:txBody>
                  <a:tcPr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89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1" i="0" dirty="0" smtClean="0"/>
                        <a:t>Steven Worm (STFC - Rutherford Appleton Lab.) </a:t>
                      </a:r>
                      <a:endParaRPr lang="en-US" sz="800" b="1" i="0" dirty="0"/>
                    </a:p>
                  </a:txBody>
                  <a:tcPr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89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200" b="1" dirty="0" smtClean="0"/>
                        <a:t>49 (41 CMS)</a:t>
                      </a:r>
                      <a:endParaRPr lang="en-US" sz="1200" b="1" dirty="0"/>
                    </a:p>
                  </a:txBody>
                  <a:tcPr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89D"/>
                    </a:solidFill>
                  </a:tcPr>
                </a:tc>
              </a:tr>
              <a:tr h="290315">
                <a:tc>
                  <a:txBody>
                    <a:bodyPr/>
                    <a:lstStyle/>
                    <a:p>
                      <a:pPr algn="ctr"/>
                      <a:r>
                        <a:rPr lang="en-US" sz="800" b="1" dirty="0" smtClean="0">
                          <a:effectLst/>
                        </a:rPr>
                        <a:t>Opportunities in Higgs physics at the LHC Run II</a:t>
                      </a:r>
                      <a:endParaRPr lang="en-US" sz="800" b="1" dirty="0"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89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/>
                        <a:t>TOTW</a:t>
                      </a:r>
                      <a:endParaRPr lang="en-US" sz="800" b="1" dirty="0"/>
                    </a:p>
                  </a:txBody>
                  <a:tcPr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89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i="0" dirty="0" smtClean="0"/>
                        <a:t>18 </a:t>
                      </a:r>
                      <a:r>
                        <a:rPr lang="fr-FR" sz="800" b="1" i="0" dirty="0" err="1" smtClean="0"/>
                        <a:t>Feb</a:t>
                      </a:r>
                      <a:endParaRPr lang="en-US" sz="800" b="1" i="0" dirty="0"/>
                    </a:p>
                  </a:txBody>
                  <a:tcPr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89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 i="0" dirty="0" smtClean="0"/>
                        <a:t>Frank </a:t>
                      </a:r>
                      <a:r>
                        <a:rPr lang="en-US" sz="800" b="1" i="0" dirty="0" err="1" smtClean="0"/>
                        <a:t>Petriello</a:t>
                      </a:r>
                      <a:r>
                        <a:rPr lang="en-US" sz="800" b="1" i="0" dirty="0" smtClean="0"/>
                        <a:t> (Northwestern University) </a:t>
                      </a:r>
                      <a:endParaRPr lang="en-US" sz="800" b="1" i="0" dirty="0"/>
                    </a:p>
                  </a:txBody>
                  <a:tcPr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89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 b="1" dirty="0" smtClean="0"/>
                        <a:t>54 (39 CMS)</a:t>
                      </a:r>
                      <a:endParaRPr lang="en-US" sz="1200" b="1" dirty="0"/>
                    </a:p>
                  </a:txBody>
                  <a:tcPr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89D"/>
                    </a:solidFill>
                  </a:tcPr>
                </a:tc>
              </a:tr>
              <a:tr h="290315">
                <a:tc>
                  <a:txBody>
                    <a:bodyPr/>
                    <a:lstStyle/>
                    <a:p>
                      <a:pPr algn="ctr"/>
                      <a:r>
                        <a:rPr lang="en-US" sz="800" b="1" dirty="0" err="1" smtClean="0">
                          <a:effectLst/>
                        </a:rPr>
                        <a:t>Delphes</a:t>
                      </a:r>
                      <a:r>
                        <a:rPr lang="en-US" sz="800" b="1" dirty="0" smtClean="0">
                          <a:effectLst/>
                        </a:rPr>
                        <a:t> simulation</a:t>
                      </a:r>
                      <a:endParaRPr lang="en-US" sz="800" b="1" dirty="0"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D69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/>
                        <a:t>HATS</a:t>
                      </a:r>
                      <a:endParaRPr lang="en-US" sz="800" b="1" dirty="0"/>
                    </a:p>
                  </a:txBody>
                  <a:tcPr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D69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i="0" dirty="0" smtClean="0"/>
                        <a:t>19 </a:t>
                      </a:r>
                      <a:r>
                        <a:rPr lang="fr-FR" sz="800" b="1" i="0" dirty="0" err="1" smtClean="0"/>
                        <a:t>Feb</a:t>
                      </a:r>
                      <a:endParaRPr lang="en-US" sz="800" b="1" i="0" dirty="0"/>
                    </a:p>
                  </a:txBody>
                  <a:tcPr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D69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 i="0" dirty="0" smtClean="0"/>
                        <a:t>John Stupak (PUC), </a:t>
                      </a:r>
                      <a:r>
                        <a:rPr lang="en-US" sz="800" b="1" i="0" dirty="0" err="1" smtClean="0"/>
                        <a:t>Zhenbin</a:t>
                      </a:r>
                      <a:r>
                        <a:rPr lang="en-US" sz="800" b="1" i="0" dirty="0" smtClean="0"/>
                        <a:t> Wu (Baylor), Nitish Dhingra (PU) </a:t>
                      </a:r>
                      <a:endParaRPr lang="en-US" sz="800" b="1" i="0" dirty="0"/>
                    </a:p>
                  </a:txBody>
                  <a:tcPr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D69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21</a:t>
                      </a:r>
                      <a:endParaRPr lang="en-US" sz="1200" b="1" dirty="0"/>
                    </a:p>
                  </a:txBody>
                  <a:tcPr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D69B"/>
                    </a:solidFill>
                  </a:tcPr>
                </a:tc>
              </a:tr>
              <a:tr h="290315">
                <a:tc>
                  <a:txBody>
                    <a:bodyPr/>
                    <a:lstStyle/>
                    <a:p>
                      <a:pPr algn="ctr"/>
                      <a:r>
                        <a:rPr lang="en-US" sz="800" b="1" i="0" dirty="0" smtClean="0"/>
                        <a:t>HL-LHC plans, physics goals and CMS upgrade</a:t>
                      </a:r>
                    </a:p>
                  </a:txBody>
                  <a:tcPr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89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 dirty="0" smtClean="0"/>
                        <a:t>PF</a:t>
                      </a:r>
                      <a:endParaRPr lang="en-US" sz="800" b="1" dirty="0"/>
                    </a:p>
                  </a:txBody>
                  <a:tcPr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89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 i="0" dirty="0" smtClean="0"/>
                        <a:t>20 Feb</a:t>
                      </a:r>
                      <a:endParaRPr lang="en-US" sz="800" b="1" i="0" dirty="0"/>
                    </a:p>
                  </a:txBody>
                  <a:tcPr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89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1" i="0" dirty="0" err="1" smtClean="0"/>
                        <a:t>Prateek</a:t>
                      </a:r>
                      <a:r>
                        <a:rPr lang="en-US" sz="800" b="1" i="0" dirty="0" smtClean="0"/>
                        <a:t> </a:t>
                      </a:r>
                      <a:r>
                        <a:rPr lang="en-US" sz="800" b="1" i="0" dirty="0" err="1" smtClean="0"/>
                        <a:t>Agrawal</a:t>
                      </a:r>
                      <a:r>
                        <a:rPr lang="en-US" sz="800" b="1" i="0" dirty="0" smtClean="0"/>
                        <a:t> (Fermilab), </a:t>
                      </a:r>
                      <a:r>
                        <a:rPr lang="en-US" sz="800" b="1" i="0" baseline="0" dirty="0" smtClean="0"/>
                        <a:t> </a:t>
                      </a:r>
                      <a:r>
                        <a:rPr lang="en-US" sz="800" b="1" i="0" dirty="0" smtClean="0"/>
                        <a:t>Markus </a:t>
                      </a:r>
                      <a:r>
                        <a:rPr lang="en-US" sz="800" b="1" i="0" dirty="0" err="1" smtClean="0"/>
                        <a:t>Klute</a:t>
                      </a:r>
                      <a:r>
                        <a:rPr lang="en-US" sz="800" b="1" i="0" dirty="0" smtClean="0"/>
                        <a:t> (MIT) </a:t>
                      </a:r>
                    </a:p>
                  </a:txBody>
                  <a:tcPr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89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HF</a:t>
                      </a:r>
                      <a:endParaRPr lang="en-US" sz="1200" b="1" dirty="0"/>
                    </a:p>
                  </a:txBody>
                  <a:tcPr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89D"/>
                    </a:solidFill>
                  </a:tcPr>
                </a:tc>
              </a:tr>
              <a:tr h="237530">
                <a:tc>
                  <a:txBody>
                    <a:bodyPr/>
                    <a:lstStyle/>
                    <a:p>
                      <a:pPr algn="ctr"/>
                      <a:r>
                        <a:rPr lang="en-US" sz="800" b="1" dirty="0" smtClean="0">
                          <a:effectLst/>
                        </a:rPr>
                        <a:t>Higgs Couplings</a:t>
                      </a:r>
                      <a:endParaRPr lang="en-US" sz="800" b="1" dirty="0"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89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/>
                        <a:t>TOTW</a:t>
                      </a:r>
                      <a:endParaRPr lang="en-US" sz="800" b="1" dirty="0"/>
                    </a:p>
                  </a:txBody>
                  <a:tcPr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89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i="0" dirty="0" smtClean="0"/>
                        <a:t>4 Mar</a:t>
                      </a:r>
                      <a:endParaRPr lang="en-US" sz="800" b="1" i="0" dirty="0"/>
                    </a:p>
                  </a:txBody>
                  <a:tcPr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89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800" b="1" i="0" dirty="0" err="1" smtClean="0"/>
                        <a:t>Sally</a:t>
                      </a:r>
                      <a:r>
                        <a:rPr lang="cs-CZ" sz="800" b="1" i="0" baseline="0" dirty="0" smtClean="0"/>
                        <a:t> </a:t>
                      </a:r>
                      <a:r>
                        <a:rPr lang="cs-CZ" sz="800" b="1" i="0" baseline="0" dirty="0" err="1" smtClean="0"/>
                        <a:t>Dawson</a:t>
                      </a:r>
                      <a:endParaRPr lang="en-US" sz="800" b="1" i="0" dirty="0"/>
                    </a:p>
                  </a:txBody>
                  <a:tcPr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89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 b="1" dirty="0" smtClean="0"/>
                        <a:t>59 (49 CMS)</a:t>
                      </a:r>
                      <a:endParaRPr lang="en-US" sz="1200" b="1" dirty="0"/>
                    </a:p>
                  </a:txBody>
                  <a:tcPr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89D"/>
                    </a:solidFill>
                  </a:tcPr>
                </a:tc>
              </a:tr>
              <a:tr h="290315">
                <a:tc>
                  <a:txBody>
                    <a:bodyPr/>
                    <a:lstStyle/>
                    <a:p>
                      <a:pPr algn="ctr"/>
                      <a:r>
                        <a:rPr lang="en-US" sz="800" b="1" dirty="0" smtClean="0">
                          <a:effectLst/>
                        </a:rPr>
                        <a:t>Probing the </a:t>
                      </a:r>
                      <a:r>
                        <a:rPr lang="en-US" sz="800" b="1" dirty="0" err="1" smtClean="0">
                          <a:effectLst/>
                        </a:rPr>
                        <a:t>pMSSM</a:t>
                      </a:r>
                      <a:r>
                        <a:rPr lang="en-US" sz="800" b="1" dirty="0" smtClean="0">
                          <a:effectLst/>
                        </a:rPr>
                        <a:t>,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1" dirty="0" smtClean="0">
                          <a:effectLst/>
                        </a:rPr>
                        <a:t>Shedding Light on Unexplored Regions </a:t>
                      </a:r>
                      <a:endParaRPr lang="en-US" sz="800" b="1" dirty="0"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89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 dirty="0" smtClean="0"/>
                        <a:t>PF</a:t>
                      </a:r>
                      <a:endParaRPr lang="en-US" sz="800" b="1" dirty="0"/>
                    </a:p>
                  </a:txBody>
                  <a:tcPr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89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 i="0" dirty="0" smtClean="0"/>
                        <a:t>6 Mar</a:t>
                      </a:r>
                      <a:endParaRPr lang="en-US" sz="800" b="1" i="0" dirty="0"/>
                    </a:p>
                  </a:txBody>
                  <a:tcPr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89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 i="0" dirty="0" smtClean="0"/>
                        <a:t>Samuel Louis </a:t>
                      </a:r>
                      <a:r>
                        <a:rPr lang="en-US" sz="800" b="1" i="0" dirty="0" err="1" smtClean="0"/>
                        <a:t>Bein</a:t>
                      </a:r>
                      <a:r>
                        <a:rPr lang="en-US" sz="800" b="1" i="0" dirty="0" smtClean="0"/>
                        <a:t> (FSU)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1" i="0" dirty="0" smtClean="0"/>
                        <a:t>Andrew Askew (FSU) </a:t>
                      </a:r>
                    </a:p>
                  </a:txBody>
                  <a:tcPr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89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HF</a:t>
                      </a:r>
                    </a:p>
                  </a:txBody>
                  <a:tcPr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89D"/>
                    </a:solidFill>
                  </a:tcPr>
                </a:tc>
              </a:tr>
              <a:tr h="23753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1" dirty="0" smtClean="0">
                          <a:effectLst/>
                        </a:rPr>
                        <a:t>New theoretical insights</a:t>
                      </a:r>
                      <a:endParaRPr lang="en-US" sz="800" b="1" dirty="0"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89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1" dirty="0" smtClean="0"/>
                        <a:t>Coffee chat</a:t>
                      </a:r>
                    </a:p>
                  </a:txBody>
                  <a:tcPr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89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 i="0" dirty="0" smtClean="0"/>
                        <a:t>12 Mar</a:t>
                      </a:r>
                      <a:endParaRPr lang="en-US" sz="800" b="1" i="0" dirty="0"/>
                    </a:p>
                  </a:txBody>
                  <a:tcPr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89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1" i="0" dirty="0" smtClean="0"/>
                        <a:t>Chris Hill (Fermilab)</a:t>
                      </a:r>
                    </a:p>
                  </a:txBody>
                  <a:tcPr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89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HF</a:t>
                      </a:r>
                    </a:p>
                  </a:txBody>
                  <a:tcPr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89D"/>
                    </a:solidFill>
                  </a:tcPr>
                </a:tc>
              </a:tr>
              <a:tr h="23753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1" dirty="0" smtClean="0">
                          <a:effectLst/>
                        </a:rPr>
                        <a:t>Exotic Decays of the 125 </a:t>
                      </a:r>
                      <a:r>
                        <a:rPr lang="en-US" sz="800" b="1" dirty="0" err="1" smtClean="0">
                          <a:effectLst/>
                        </a:rPr>
                        <a:t>GeV</a:t>
                      </a:r>
                      <a:r>
                        <a:rPr lang="en-US" sz="800" b="1" dirty="0" smtClean="0">
                          <a:effectLst/>
                        </a:rPr>
                        <a:t> Higgs Boson</a:t>
                      </a:r>
                      <a:endParaRPr lang="en-US" sz="800" b="1" dirty="0"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89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1" dirty="0" smtClean="0"/>
                        <a:t>TOTW</a:t>
                      </a:r>
                    </a:p>
                  </a:txBody>
                  <a:tcPr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89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 i="0" dirty="0" smtClean="0"/>
                        <a:t>18 Mar</a:t>
                      </a:r>
                      <a:endParaRPr lang="en-US" sz="800" b="1" i="0" dirty="0"/>
                    </a:p>
                  </a:txBody>
                  <a:tcPr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89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1" i="0" dirty="0" err="1" smtClean="0"/>
                        <a:t>Rouven</a:t>
                      </a:r>
                      <a:r>
                        <a:rPr lang="en-US" sz="800" b="1" i="0" dirty="0" smtClean="0"/>
                        <a:t> </a:t>
                      </a:r>
                      <a:r>
                        <a:rPr lang="en-US" sz="800" b="1" i="0" dirty="0" err="1" smtClean="0"/>
                        <a:t>Essig</a:t>
                      </a:r>
                      <a:r>
                        <a:rPr lang="en-US" sz="800" b="1" i="0" dirty="0" smtClean="0"/>
                        <a:t> (</a:t>
                      </a:r>
                      <a:r>
                        <a:rPr lang="en-US" sz="800" b="1" i="0" dirty="0" err="1" smtClean="0"/>
                        <a:t>Stonybrook</a:t>
                      </a:r>
                      <a:r>
                        <a:rPr lang="en-US" sz="800" b="1" i="0" dirty="0" smtClean="0"/>
                        <a:t>) </a:t>
                      </a:r>
                    </a:p>
                  </a:txBody>
                  <a:tcPr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89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200" b="1" dirty="0" smtClean="0"/>
                        <a:t>40 (30 CMS)</a:t>
                      </a:r>
                      <a:endParaRPr lang="en-US" sz="1200" b="1" dirty="0" smtClean="0"/>
                    </a:p>
                  </a:txBody>
                  <a:tcPr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89D"/>
                    </a:solidFill>
                  </a:tcPr>
                </a:tc>
              </a:tr>
              <a:tr h="23753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1" dirty="0" smtClean="0">
                          <a:effectLst/>
                        </a:rPr>
                        <a:t>Life and Science</a:t>
                      </a:r>
                      <a:endParaRPr lang="en-US" sz="800" b="1" dirty="0"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89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1" dirty="0" smtClean="0"/>
                        <a:t>Coffee chat</a:t>
                      </a:r>
                    </a:p>
                  </a:txBody>
                  <a:tcPr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89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 i="0" dirty="0" smtClean="0"/>
                        <a:t>21 Mar</a:t>
                      </a:r>
                      <a:endParaRPr lang="en-US" sz="800" b="1" i="0" dirty="0"/>
                    </a:p>
                  </a:txBody>
                  <a:tcPr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89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1" i="0" dirty="0" smtClean="0"/>
                        <a:t>George Zweig (MIT)</a:t>
                      </a:r>
                    </a:p>
                  </a:txBody>
                  <a:tcPr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89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HF</a:t>
                      </a:r>
                    </a:p>
                  </a:txBody>
                  <a:tcPr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89D"/>
                    </a:solidFill>
                  </a:tcPr>
                </a:tc>
              </a:tr>
              <a:tr h="237530">
                <a:tc>
                  <a:txBody>
                    <a:bodyPr/>
                    <a:lstStyle/>
                    <a:p>
                      <a:pPr algn="ctr"/>
                      <a:r>
                        <a:rPr lang="en-US" sz="800" b="1" dirty="0" smtClean="0">
                          <a:effectLst/>
                        </a:rPr>
                        <a:t>MET (Missing ET)</a:t>
                      </a:r>
                      <a:endParaRPr lang="en-US" sz="800" b="1" dirty="0"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D69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 dirty="0" smtClean="0"/>
                        <a:t>HATS</a:t>
                      </a:r>
                      <a:endParaRPr lang="en-US" sz="800" b="1" dirty="0"/>
                    </a:p>
                  </a:txBody>
                  <a:tcPr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D69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 i="0" dirty="0" smtClean="0"/>
                        <a:t>26 Mar</a:t>
                      </a:r>
                      <a:endParaRPr lang="en-US" sz="800" b="1" i="0" dirty="0"/>
                    </a:p>
                  </a:txBody>
                  <a:tcPr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D69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 i="0" dirty="0" smtClean="0"/>
                        <a:t>Tai Sakuma (TAMU)</a:t>
                      </a:r>
                    </a:p>
                  </a:txBody>
                  <a:tcPr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D69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20</a:t>
                      </a:r>
                    </a:p>
                  </a:txBody>
                  <a:tcPr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D69B"/>
                    </a:solidFill>
                  </a:tcPr>
                </a:tc>
              </a:tr>
              <a:tr h="23753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1" dirty="0" smtClean="0">
                          <a:effectLst/>
                        </a:rPr>
                        <a:t>News from </a:t>
                      </a:r>
                      <a:r>
                        <a:rPr lang="en-US" sz="800" b="1" dirty="0" err="1" smtClean="0">
                          <a:effectLst/>
                        </a:rPr>
                        <a:t>Moriond</a:t>
                      </a:r>
                      <a:r>
                        <a:rPr lang="en-US" sz="800" b="1" dirty="0" smtClean="0">
                          <a:effectLst/>
                        </a:rPr>
                        <a:t> QCD conf.</a:t>
                      </a:r>
                      <a:endParaRPr lang="en-US" sz="800" b="1" dirty="0"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89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 dirty="0" smtClean="0"/>
                        <a:t>Coffee chat</a:t>
                      </a:r>
                      <a:endParaRPr lang="en-US" sz="800" b="1" dirty="0"/>
                    </a:p>
                  </a:txBody>
                  <a:tcPr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89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 i="0" dirty="0" smtClean="0"/>
                        <a:t>2</a:t>
                      </a:r>
                      <a:r>
                        <a:rPr lang="en-US" sz="800" b="1" i="0" baseline="0" dirty="0" smtClean="0"/>
                        <a:t> </a:t>
                      </a:r>
                      <a:r>
                        <a:rPr lang="en-US" sz="800" b="1" i="0" dirty="0" smtClean="0"/>
                        <a:t>Apr</a:t>
                      </a:r>
                    </a:p>
                  </a:txBody>
                  <a:tcPr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89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1" dirty="0" smtClean="0"/>
                        <a:t>Boaz </a:t>
                      </a:r>
                      <a:r>
                        <a:rPr lang="en-US" sz="800" b="1" dirty="0" err="1" smtClean="0"/>
                        <a:t>Klima</a:t>
                      </a:r>
                      <a:r>
                        <a:rPr lang="en-US" sz="800" b="1" dirty="0" smtClean="0"/>
                        <a:t> (Fermilab)</a:t>
                      </a:r>
                    </a:p>
                  </a:txBody>
                  <a:tcPr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89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HF</a:t>
                      </a:r>
                    </a:p>
                  </a:txBody>
                  <a:tcPr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89D"/>
                    </a:solidFill>
                  </a:tcPr>
                </a:tc>
              </a:tr>
              <a:tr h="23753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1" dirty="0" smtClean="0">
                          <a:effectLst/>
                        </a:rPr>
                        <a:t>Searches for Top Partners</a:t>
                      </a:r>
                      <a:endParaRPr lang="en-US" sz="800" b="1" dirty="0"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89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 dirty="0" smtClean="0"/>
                        <a:t>PF</a:t>
                      </a:r>
                      <a:endParaRPr lang="en-US" sz="800" b="1" dirty="0"/>
                    </a:p>
                  </a:txBody>
                  <a:tcPr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89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 i="0" dirty="0" smtClean="0"/>
                        <a:t>3 Apr</a:t>
                      </a:r>
                    </a:p>
                  </a:txBody>
                  <a:tcPr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89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1" dirty="0" smtClean="0"/>
                        <a:t>Aram </a:t>
                      </a:r>
                      <a:r>
                        <a:rPr lang="en-US" sz="800" b="1" dirty="0" err="1" smtClean="0"/>
                        <a:t>Avetisyan</a:t>
                      </a:r>
                      <a:r>
                        <a:rPr lang="en-US" sz="800" b="1" dirty="0" smtClean="0"/>
                        <a:t> (Boston)</a:t>
                      </a:r>
                    </a:p>
                  </a:txBody>
                  <a:tcPr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89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HF</a:t>
                      </a:r>
                    </a:p>
                  </a:txBody>
                  <a:tcPr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89D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966175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Events in 2014 (cont.)</a:t>
            </a:r>
            <a:endParaRPr lang="en-US" dirty="0"/>
          </a:p>
        </p:txBody>
      </p:sp>
      <p:graphicFrame>
        <p:nvGraphicFramePr>
          <p:cNvPr id="9" name="Content Placeholder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85545860"/>
              </p:ext>
            </p:extLst>
          </p:nvPr>
        </p:nvGraphicFramePr>
        <p:xfrm>
          <a:off x="228600" y="1042988"/>
          <a:ext cx="9144000" cy="5275266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535731"/>
                <a:gridCol w="1152605"/>
                <a:gridCol w="845244"/>
                <a:gridCol w="2919932"/>
                <a:gridCol w="1690488"/>
              </a:tblGrid>
              <a:tr h="311305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Event Name</a:t>
                      </a:r>
                      <a:endParaRPr lang="en-US" sz="1400" b="1" dirty="0"/>
                    </a:p>
                  </a:txBody>
                  <a:tcPr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Event Type</a:t>
                      </a:r>
                      <a:endParaRPr lang="en-US" sz="1400" b="1" dirty="0"/>
                    </a:p>
                  </a:txBody>
                  <a:tcPr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Date</a:t>
                      </a:r>
                      <a:endParaRPr lang="en-US" sz="1400" b="1" dirty="0"/>
                    </a:p>
                  </a:txBody>
                  <a:tcPr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Facilitators</a:t>
                      </a:r>
                      <a:endParaRPr lang="en-US" sz="1400" b="1" dirty="0"/>
                    </a:p>
                  </a:txBody>
                  <a:tcPr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Participants</a:t>
                      </a:r>
                    </a:p>
                  </a:txBody>
                  <a:tcPr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2435">
                <a:tc>
                  <a:txBody>
                    <a:bodyPr/>
                    <a:lstStyle/>
                    <a:p>
                      <a:pPr algn="ctr"/>
                      <a:r>
                        <a:rPr lang="en-US" sz="800" b="1" dirty="0" smtClean="0">
                          <a:effectLst/>
                        </a:rPr>
                        <a:t>Using energy-peaks to measure particle (new and old) masses</a:t>
                      </a:r>
                      <a:endParaRPr lang="en-US" sz="800" b="1" dirty="0"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89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 dirty="0" smtClean="0"/>
                        <a:t>TOTW</a:t>
                      </a:r>
                      <a:endParaRPr lang="en-US" sz="800" b="1" dirty="0"/>
                    </a:p>
                  </a:txBody>
                  <a:tcPr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89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 dirty="0" smtClean="0"/>
                        <a:t>15 April</a:t>
                      </a:r>
                      <a:endParaRPr lang="en-US" sz="800" b="1" i="0" dirty="0"/>
                    </a:p>
                  </a:txBody>
                  <a:tcPr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89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 i="0" dirty="0" err="1" smtClean="0"/>
                        <a:t>Kaustubh</a:t>
                      </a:r>
                      <a:r>
                        <a:rPr lang="en-US" sz="800" b="1" i="0" dirty="0" smtClean="0"/>
                        <a:t> </a:t>
                      </a:r>
                      <a:r>
                        <a:rPr lang="en-US" sz="800" b="1" i="0" dirty="0" err="1" smtClean="0"/>
                        <a:t>Agashe</a:t>
                      </a:r>
                      <a:r>
                        <a:rPr lang="en-US" sz="800" b="1" i="0" dirty="0" smtClean="0"/>
                        <a:t> (Maryland)</a:t>
                      </a:r>
                    </a:p>
                  </a:txBody>
                  <a:tcPr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89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200" b="1" dirty="0" smtClean="0"/>
                        <a:t>38 </a:t>
                      </a:r>
                      <a:r>
                        <a:rPr lang="nl-NL" sz="1200" b="1" dirty="0" err="1" smtClean="0"/>
                        <a:t>total</a:t>
                      </a:r>
                      <a:r>
                        <a:rPr lang="nl-NL" sz="1200" b="1" dirty="0" smtClean="0"/>
                        <a:t> (29 CMS)</a:t>
                      </a:r>
                      <a:endParaRPr lang="en-US" sz="1200" b="1" dirty="0" smtClean="0"/>
                    </a:p>
                  </a:txBody>
                  <a:tcPr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89D"/>
                    </a:solidFill>
                  </a:tcPr>
                </a:tc>
              </a:tr>
              <a:tr h="46695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1" dirty="0" smtClean="0">
                          <a:effectLst/>
                        </a:rPr>
                        <a:t>Tracking for Run 2 ,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1" dirty="0" smtClean="0">
                          <a:effectLst/>
                        </a:rPr>
                        <a:t>SUSY with leptons: experience gained with 8 TeV and outlook for 2015</a:t>
                      </a:r>
                      <a:endParaRPr lang="en-US" sz="800" b="1" dirty="0"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89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 dirty="0" smtClean="0"/>
                        <a:t>PF</a:t>
                      </a:r>
                      <a:endParaRPr lang="en-US" sz="800" b="1" dirty="0"/>
                    </a:p>
                  </a:txBody>
                  <a:tcPr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89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 i="0" dirty="0" smtClean="0"/>
                        <a:t>17 Apr</a:t>
                      </a:r>
                    </a:p>
                  </a:txBody>
                  <a:tcPr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89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1" i="0" dirty="0" smtClean="0"/>
                        <a:t>Kevin Burkett (Fermilab)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1" i="0" dirty="0" err="1" smtClean="0"/>
                        <a:t>Lesya</a:t>
                      </a:r>
                      <a:r>
                        <a:rPr lang="en-US" sz="800" b="1" i="0" dirty="0" smtClean="0"/>
                        <a:t> </a:t>
                      </a:r>
                      <a:r>
                        <a:rPr lang="en-US" sz="800" b="1" i="0" dirty="0" err="1" smtClean="0"/>
                        <a:t>Shchutska</a:t>
                      </a:r>
                      <a:r>
                        <a:rPr lang="en-US" sz="800" b="1" i="0" dirty="0" smtClean="0"/>
                        <a:t> (Univ. of Florida) </a:t>
                      </a:r>
                    </a:p>
                  </a:txBody>
                  <a:tcPr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89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 b="1" dirty="0" smtClean="0"/>
                        <a:t>HF</a:t>
                      </a:r>
                      <a:endParaRPr lang="en-US" sz="1200" b="1" dirty="0" smtClean="0"/>
                    </a:p>
                  </a:txBody>
                  <a:tcPr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89D"/>
                    </a:solidFill>
                  </a:tcPr>
                </a:tc>
              </a:tr>
              <a:tr h="28017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1" dirty="0" smtClean="0">
                          <a:effectLst/>
                        </a:rPr>
                        <a:t>New developments in dark matter searches at colliders</a:t>
                      </a:r>
                      <a:endParaRPr lang="en-US" sz="800" b="1" dirty="0"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89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 dirty="0" smtClean="0"/>
                        <a:t>TOTW</a:t>
                      </a:r>
                      <a:endParaRPr lang="en-US" sz="800" b="1" dirty="0"/>
                    </a:p>
                  </a:txBody>
                  <a:tcPr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89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 i="0" dirty="0" smtClean="0"/>
                        <a:t>17 Apr</a:t>
                      </a:r>
                    </a:p>
                  </a:txBody>
                  <a:tcPr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89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1" i="0" dirty="0" smtClean="0"/>
                        <a:t>Greg </a:t>
                      </a:r>
                      <a:r>
                        <a:rPr lang="en-US" sz="800" b="1" i="0" dirty="0" err="1" smtClean="0"/>
                        <a:t>Landsberg</a:t>
                      </a:r>
                      <a:r>
                        <a:rPr lang="en-US" sz="800" b="1" i="0" dirty="0" smtClean="0"/>
                        <a:t> (Brown University)</a:t>
                      </a:r>
                    </a:p>
                  </a:txBody>
                  <a:tcPr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89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200" b="1" dirty="0" smtClean="0"/>
                        <a:t>68 </a:t>
                      </a:r>
                      <a:r>
                        <a:rPr lang="nl-NL" sz="1200" b="1" dirty="0" err="1" smtClean="0"/>
                        <a:t>total</a:t>
                      </a:r>
                      <a:r>
                        <a:rPr lang="nl-NL" sz="1200" b="1" dirty="0" smtClean="0"/>
                        <a:t> (59 CMS)</a:t>
                      </a:r>
                      <a:endParaRPr lang="en-US" sz="1200" b="1" dirty="0" smtClean="0"/>
                    </a:p>
                  </a:txBody>
                  <a:tcPr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89D"/>
                    </a:solidFill>
                  </a:tcPr>
                </a:tc>
              </a:tr>
              <a:tr h="34243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1" dirty="0" smtClean="0">
                          <a:effectLst/>
                        </a:rPr>
                        <a:t>SUSY in Standard Model Standard Candles</a:t>
                      </a:r>
                      <a:endParaRPr lang="en-US" sz="800" b="1" dirty="0"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89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1" dirty="0" smtClean="0"/>
                        <a:t>TOTW</a:t>
                      </a:r>
                    </a:p>
                    <a:p>
                      <a:pPr algn="ctr"/>
                      <a:endParaRPr lang="en-US" sz="800" b="1" dirty="0"/>
                    </a:p>
                  </a:txBody>
                  <a:tcPr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89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1" i="0" dirty="0" smtClean="0"/>
                        <a:t>30 Apr</a:t>
                      </a:r>
                    </a:p>
                  </a:txBody>
                  <a:tcPr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89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1" i="0" dirty="0" smtClean="0"/>
                        <a:t>David Curtin (Stony Brook)</a:t>
                      </a:r>
                    </a:p>
                  </a:txBody>
                  <a:tcPr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89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200" b="1" dirty="0" smtClean="0"/>
                        <a:t>47 </a:t>
                      </a:r>
                      <a:r>
                        <a:rPr lang="nl-NL" sz="1200" b="1" dirty="0" err="1" smtClean="0"/>
                        <a:t>total</a:t>
                      </a:r>
                      <a:r>
                        <a:rPr lang="nl-NL" sz="1200" b="1" dirty="0" smtClean="0"/>
                        <a:t> (40 CMS)</a:t>
                      </a:r>
                      <a:endParaRPr lang="en-US" sz="1200" b="1" dirty="0" smtClean="0"/>
                    </a:p>
                  </a:txBody>
                  <a:tcPr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89D"/>
                    </a:solidFill>
                  </a:tcPr>
                </a:tc>
              </a:tr>
              <a:tr h="342435">
                <a:tc>
                  <a:txBody>
                    <a:bodyPr/>
                    <a:lstStyle/>
                    <a:p>
                      <a:pPr algn="ctr"/>
                      <a:r>
                        <a:rPr lang="en-US" sz="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/>
                          <a:cs typeface="+mn-cs"/>
                        </a:rPr>
                        <a:t>Fake Leptons</a:t>
                      </a:r>
                      <a:endParaRPr lang="en-US" sz="800" b="1" dirty="0"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89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 dirty="0" smtClean="0"/>
                        <a:t>PF</a:t>
                      </a:r>
                      <a:endParaRPr lang="en-US" sz="800" b="1" dirty="0"/>
                    </a:p>
                  </a:txBody>
                  <a:tcPr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89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/>
                          <a:cs typeface="+mn-cs"/>
                        </a:rPr>
                        <a:t>1 May</a:t>
                      </a:r>
                      <a:endParaRPr lang="en-US" sz="800" b="1" i="0" dirty="0"/>
                    </a:p>
                  </a:txBody>
                  <a:tcPr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89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1" i="0" dirty="0" smtClean="0"/>
                        <a:t>David Curtin (Stony Brook)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800" b="1" i="0" dirty="0" smtClean="0"/>
                    </a:p>
                  </a:txBody>
                  <a:tcPr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89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HF</a:t>
                      </a:r>
                    </a:p>
                  </a:txBody>
                  <a:tcPr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89D"/>
                    </a:solidFill>
                  </a:tcPr>
                </a:tc>
              </a:tr>
              <a:tr h="342435">
                <a:tc>
                  <a:txBody>
                    <a:bodyPr/>
                    <a:lstStyle/>
                    <a:p>
                      <a:pPr algn="ctr"/>
                      <a:r>
                        <a:rPr lang="en-US" sz="800" b="1" dirty="0" smtClean="0">
                          <a:effectLst/>
                        </a:rPr>
                        <a:t>Open issues in TP for CMS Upgrade Project - a preview to CMS TP workshop at the LPC</a:t>
                      </a:r>
                      <a:endParaRPr lang="en-US" sz="800" b="1" dirty="0"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89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1" dirty="0" smtClean="0"/>
                        <a:t>Coffee chat</a:t>
                      </a:r>
                    </a:p>
                  </a:txBody>
                  <a:tcPr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89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/>
                          <a:cs typeface="+mn-cs"/>
                        </a:rPr>
                        <a:t>6 May</a:t>
                      </a:r>
                      <a:endParaRPr lang="en-US" sz="800" b="1" i="0" dirty="0"/>
                    </a:p>
                  </a:txBody>
                  <a:tcPr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89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1" i="0" dirty="0" smtClean="0"/>
                        <a:t>Lucia </a:t>
                      </a:r>
                      <a:r>
                        <a:rPr lang="en-US" sz="800" b="1" i="0" dirty="0" err="1" smtClean="0"/>
                        <a:t>Silvestris</a:t>
                      </a:r>
                      <a:r>
                        <a:rPr lang="en-US" sz="800" b="1" i="0" dirty="0" smtClean="0"/>
                        <a:t> (INFN Bari)</a:t>
                      </a:r>
                      <a:endParaRPr lang="en-US" sz="800" b="1" i="0" dirty="0"/>
                    </a:p>
                  </a:txBody>
                  <a:tcPr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89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HF</a:t>
                      </a:r>
                      <a:endParaRPr lang="en-US" sz="1200" b="1" dirty="0"/>
                    </a:p>
                  </a:txBody>
                  <a:tcPr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89D"/>
                    </a:solidFill>
                  </a:tcPr>
                </a:tc>
              </a:tr>
              <a:tr h="404696">
                <a:tc>
                  <a:txBody>
                    <a:bodyPr/>
                    <a:lstStyle/>
                    <a:p>
                      <a:pPr algn="ctr"/>
                      <a:r>
                        <a:rPr lang="en-US" sz="800" b="1" dirty="0" smtClean="0"/>
                        <a:t>CMS Upgrade TP (Technical Proposal) Performance Studies Group </a:t>
                      </a:r>
                      <a:endParaRPr lang="en-US" sz="800" b="1" dirty="0"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89A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1" dirty="0" smtClean="0"/>
                        <a:t>Workshop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800" b="1" dirty="0" smtClean="0"/>
                    </a:p>
                  </a:txBody>
                  <a:tcPr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89A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 dirty="0" smtClean="0"/>
                        <a:t>8-9 May</a:t>
                      </a:r>
                      <a:endParaRPr lang="en-US" sz="800" b="1" dirty="0"/>
                    </a:p>
                  </a:txBody>
                  <a:tcPr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89A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1" i="0" dirty="0" smtClean="0"/>
                        <a:t>Lucia </a:t>
                      </a:r>
                      <a:r>
                        <a:rPr lang="en-US" sz="800" b="1" i="0" dirty="0" err="1" smtClean="0"/>
                        <a:t>Silvestris</a:t>
                      </a:r>
                      <a:r>
                        <a:rPr lang="en-US" sz="800" b="1" i="0" dirty="0" smtClean="0"/>
                        <a:t> (INFN Bari)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1" dirty="0" smtClean="0"/>
                        <a:t>, Markus</a:t>
                      </a:r>
                      <a:r>
                        <a:rPr lang="en-US" sz="800" b="1" baseline="0" dirty="0" smtClean="0"/>
                        <a:t> </a:t>
                      </a:r>
                      <a:r>
                        <a:rPr lang="en-US" sz="800" b="1" baseline="0" dirty="0" err="1" smtClean="0"/>
                        <a:t>Klute</a:t>
                      </a:r>
                      <a:r>
                        <a:rPr lang="en-US" sz="800" b="1" baseline="0" dirty="0" smtClean="0"/>
                        <a:t> (MIT)</a:t>
                      </a:r>
                      <a:endParaRPr lang="en-US" sz="800" b="1" dirty="0"/>
                    </a:p>
                  </a:txBody>
                  <a:tcPr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89A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nl-NL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60</a:t>
                      </a:r>
                      <a:endParaRPr kumimoji="0" lang="en-US" sz="12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lang="en-US" sz="800" b="1" dirty="0"/>
                    </a:p>
                  </a:txBody>
                  <a:tcPr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89AA"/>
                    </a:solidFill>
                  </a:tcPr>
                </a:tc>
              </a:tr>
              <a:tr h="40469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1" dirty="0" smtClean="0">
                          <a:effectLst/>
                          <a:latin typeface="+mn-lt"/>
                          <a:ea typeface="ＭＳ ゴシック"/>
                          <a:cs typeface="Times New Roman"/>
                        </a:rPr>
                        <a:t>B-tagging</a:t>
                      </a:r>
                      <a:endParaRPr lang="en-US" sz="800" dirty="0" smtClean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  <a:p>
                      <a:pPr algn="ctr"/>
                      <a:endParaRPr lang="en-US" sz="800" b="1" dirty="0"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/>
                        <a:t>HATS</a:t>
                      </a:r>
                      <a:endParaRPr lang="en-US" sz="800" b="1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800" b="1" dirty="0" smtClean="0"/>
                    </a:p>
                  </a:txBody>
                  <a:tcPr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Times New Roman"/>
                          <a:cs typeface="+mn-cs"/>
                        </a:rPr>
                        <a:t>12 May</a:t>
                      </a:r>
                      <a:endParaRPr lang="en-US" sz="800" b="1" dirty="0"/>
                    </a:p>
                  </a:txBody>
                  <a:tcPr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1" dirty="0" smtClean="0"/>
                        <a:t> Alexander Schmidt (Hamburg) and </a:t>
                      </a:r>
                      <a:r>
                        <a:rPr lang="en-US" sz="800" b="1" dirty="0" err="1" smtClean="0"/>
                        <a:t>Nitish</a:t>
                      </a:r>
                      <a:r>
                        <a:rPr lang="en-US" sz="800" b="1" dirty="0" smtClean="0"/>
                        <a:t> </a:t>
                      </a:r>
                      <a:r>
                        <a:rPr lang="en-US" sz="800" b="1" dirty="0" err="1" smtClean="0"/>
                        <a:t>Dhingra</a:t>
                      </a:r>
                      <a:r>
                        <a:rPr lang="en-US" sz="800" b="1" dirty="0" smtClean="0"/>
                        <a:t> (Brown)</a:t>
                      </a:r>
                      <a:endParaRPr lang="en-US" sz="800" b="1" dirty="0"/>
                    </a:p>
                  </a:txBody>
                  <a:tcPr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nl-NL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20</a:t>
                      </a:r>
                      <a:endParaRPr kumimoji="0" lang="en-US" sz="12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lang="en-US" sz="800" b="1" dirty="0"/>
                    </a:p>
                  </a:txBody>
                  <a:tcPr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34243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1" dirty="0" err="1" smtClean="0">
                          <a:effectLst/>
                          <a:latin typeface="+mn-lt"/>
                          <a:ea typeface="ＭＳ ゴシック"/>
                          <a:cs typeface="Times New Roman"/>
                        </a:rPr>
                        <a:t>Calo</a:t>
                      </a:r>
                      <a:r>
                        <a:rPr lang="en-US" sz="800" b="1" dirty="0" smtClean="0">
                          <a:effectLst/>
                          <a:latin typeface="+mn-lt"/>
                          <a:ea typeface="ＭＳ ゴシック"/>
                          <a:cs typeface="Times New Roman"/>
                        </a:rPr>
                        <a:t> Upgrade Technologies/Simulations</a:t>
                      </a:r>
                      <a:endParaRPr lang="en-US" sz="800" dirty="0" smtClean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  <a:p>
                      <a:pPr algn="ctr"/>
                      <a:endParaRPr lang="en-US" sz="800" b="1" dirty="0"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D69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/>
                        <a:t>HATS</a:t>
                      </a:r>
                      <a:endParaRPr lang="en-US" sz="800" b="1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800" b="1" dirty="0" smtClean="0"/>
                    </a:p>
                  </a:txBody>
                  <a:tcPr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D69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dirty="0" smtClean="0">
                          <a:effectLst/>
                          <a:latin typeface="Calibri"/>
                          <a:ea typeface="ＭＳ ゴシック"/>
                          <a:cs typeface="Times New Roman"/>
                        </a:rPr>
                        <a:t>16 May</a:t>
                      </a:r>
                      <a:endParaRPr lang="en-US" sz="8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D69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1" dirty="0" smtClean="0"/>
                        <a:t>Jake Anderson (Fermilab) and Roger </a:t>
                      </a:r>
                      <a:r>
                        <a:rPr lang="en-US" sz="800" b="1" dirty="0" err="1" smtClean="0"/>
                        <a:t>Rusack</a:t>
                      </a:r>
                      <a:r>
                        <a:rPr lang="en-US" sz="800" b="1" dirty="0" smtClean="0"/>
                        <a:t> (Minnesota)</a:t>
                      </a:r>
                      <a:endParaRPr lang="en-US" sz="800" b="1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D69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nl-NL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21</a:t>
                      </a:r>
                      <a:endParaRPr kumimoji="0" lang="en-US" sz="12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D69B"/>
                    </a:solidFill>
                  </a:tcPr>
                </a:tc>
              </a:tr>
              <a:tr h="34243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1" dirty="0" smtClean="0">
                          <a:effectLst/>
                          <a:latin typeface="+mn-lt"/>
                          <a:ea typeface="ＭＳ ゴシック"/>
                          <a:cs typeface="Times New Roman"/>
                        </a:rPr>
                        <a:t>Statistics (Lectures and Hands-on)</a:t>
                      </a:r>
                      <a:endParaRPr lang="en-US" sz="800" dirty="0" smtClean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  <a:p>
                      <a:pPr algn="ctr"/>
                      <a:endParaRPr lang="en-US" sz="800" b="1" dirty="0"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D69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/>
                        <a:t>HATS</a:t>
                      </a:r>
                      <a:endParaRPr lang="en-US" sz="800" b="1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800" b="1" dirty="0" smtClean="0"/>
                    </a:p>
                  </a:txBody>
                  <a:tcPr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D69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/>
                        <a:t>2-4 </a:t>
                      </a:r>
                      <a:r>
                        <a:rPr lang="fr-FR" sz="800" b="1" dirty="0" err="1" smtClean="0"/>
                        <a:t>June</a:t>
                      </a:r>
                      <a:endParaRPr lang="en-US" sz="800" b="1" dirty="0"/>
                    </a:p>
                  </a:txBody>
                  <a:tcPr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D69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1" dirty="0" err="1" smtClean="0"/>
                        <a:t>Jochen</a:t>
                      </a:r>
                      <a:r>
                        <a:rPr lang="en-US" sz="800" b="1" dirty="0" smtClean="0"/>
                        <a:t> </a:t>
                      </a:r>
                      <a:r>
                        <a:rPr lang="en-US" sz="800" b="1" dirty="0" err="1" smtClean="0"/>
                        <a:t>Ott</a:t>
                      </a:r>
                      <a:r>
                        <a:rPr lang="en-US" sz="800" b="1" dirty="0" smtClean="0"/>
                        <a:t> (Hamburg) and Ulrich </a:t>
                      </a:r>
                      <a:r>
                        <a:rPr lang="en-US" sz="800" b="1" dirty="0" err="1" smtClean="0"/>
                        <a:t>Heintz</a:t>
                      </a:r>
                      <a:r>
                        <a:rPr lang="en-US" sz="800" b="1" dirty="0" smtClean="0"/>
                        <a:t> (Brown) </a:t>
                      </a:r>
                      <a:endParaRPr lang="en-US" sz="800" b="1" dirty="0"/>
                    </a:p>
                  </a:txBody>
                  <a:tcPr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D69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nl-NL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39</a:t>
                      </a:r>
                      <a:endParaRPr kumimoji="0" lang="en-US" sz="12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D69B"/>
                    </a:solidFill>
                  </a:tcPr>
                </a:tc>
              </a:tr>
              <a:tr h="28017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1" dirty="0" smtClean="0">
                          <a:effectLst/>
                        </a:rPr>
                        <a:t>P5 impact on CMS</a:t>
                      </a:r>
                    </a:p>
                  </a:txBody>
                  <a:tcPr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89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1" dirty="0" smtClean="0"/>
                        <a:t>Coffee Chat</a:t>
                      </a:r>
                    </a:p>
                  </a:txBody>
                  <a:tcPr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89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800" b="1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r>
                        <a:rPr lang="fr-FR" sz="800" b="1" baseline="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fr-FR" sz="800" b="1" baseline="0" dirty="0" err="1" smtClean="0">
                          <a:effectLst/>
                          <a:latin typeface="+mn-lt"/>
                          <a:ea typeface="+mn-ea"/>
                          <a:cs typeface="+mn-cs"/>
                        </a:rPr>
                        <a:t>June</a:t>
                      </a:r>
                      <a:endParaRPr lang="en-US" sz="800" dirty="0" smtClean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89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1" dirty="0" smtClean="0">
                          <a:effectLst/>
                          <a:latin typeface="+mj-lt"/>
                          <a:ea typeface="ＭＳ 明朝"/>
                          <a:cs typeface="Times New Roman"/>
                        </a:rPr>
                        <a:t>Nigel </a:t>
                      </a:r>
                      <a:r>
                        <a:rPr lang="en-US" sz="800" b="1" dirty="0" err="1" smtClean="0">
                          <a:effectLst/>
                          <a:latin typeface="+mj-lt"/>
                          <a:ea typeface="ＭＳ 明朝"/>
                          <a:cs typeface="Times New Roman"/>
                        </a:rPr>
                        <a:t>Lockyer</a:t>
                      </a:r>
                      <a:r>
                        <a:rPr lang="en-US" sz="800" b="1" dirty="0" smtClean="0">
                          <a:effectLst/>
                          <a:latin typeface="+mj-lt"/>
                          <a:ea typeface="ＭＳ 明朝"/>
                          <a:cs typeface="Times New Roman"/>
                        </a:rPr>
                        <a:t>, Fermilab Director </a:t>
                      </a:r>
                      <a:endParaRPr lang="en-US" sz="800" b="1" dirty="0">
                        <a:effectLst/>
                        <a:latin typeface="+mj-lt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89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 smtClean="0"/>
                        <a:t>HF</a:t>
                      </a:r>
                    </a:p>
                  </a:txBody>
                  <a:tcPr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89D"/>
                    </a:solidFill>
                  </a:tcPr>
                </a:tc>
              </a:tr>
              <a:tr h="34243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Timing and forward jet confirmation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PUPPI ( Pile-Up Per Particle Identification) algorithm </a:t>
                      </a:r>
                      <a:endParaRPr lang="en-US" sz="800" b="1" dirty="0" smtClean="0"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89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 dirty="0" smtClean="0"/>
                        <a:t>PF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800" b="1" dirty="0" smtClean="0"/>
                    </a:p>
                  </a:txBody>
                  <a:tcPr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89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800" b="1" dirty="0" smtClean="0"/>
                        <a:t>5 </a:t>
                      </a:r>
                      <a:r>
                        <a:rPr lang="fr-FR" sz="800" b="1" dirty="0" err="1" smtClean="0"/>
                        <a:t>June</a:t>
                      </a:r>
                      <a:endParaRPr lang="en-US" sz="8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89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1" dirty="0" smtClean="0">
                          <a:latin typeface="+mj-lt"/>
                        </a:rPr>
                        <a:t>Yuri </a:t>
                      </a:r>
                      <a:r>
                        <a:rPr lang="en-US" sz="800" b="1" dirty="0" err="1" smtClean="0">
                          <a:latin typeface="+mj-lt"/>
                        </a:rPr>
                        <a:t>Gershtein</a:t>
                      </a:r>
                      <a:r>
                        <a:rPr lang="en-US" sz="800" b="1" dirty="0" smtClean="0">
                          <a:latin typeface="+mj-lt"/>
                        </a:rPr>
                        <a:t> (Rutgers)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1" dirty="0" err="1" smtClean="0">
                          <a:effectLst/>
                          <a:latin typeface="+mj-lt"/>
                          <a:ea typeface="ＭＳ 明朝"/>
                          <a:cs typeface="Times New Roman"/>
                        </a:rPr>
                        <a:t>Nhan</a:t>
                      </a:r>
                      <a:r>
                        <a:rPr lang="en-US" sz="800" b="1" dirty="0" smtClean="0">
                          <a:effectLst/>
                          <a:latin typeface="+mj-lt"/>
                          <a:ea typeface="ＭＳ 明朝"/>
                          <a:cs typeface="Times New Roman"/>
                        </a:rPr>
                        <a:t> Tran (FNAL)</a:t>
                      </a:r>
                      <a:endParaRPr lang="en-US" sz="800" b="1" dirty="0">
                        <a:effectLst/>
                        <a:latin typeface="+mj-lt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89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 smtClean="0"/>
                        <a:t>HF</a:t>
                      </a:r>
                    </a:p>
                  </a:txBody>
                  <a:tcPr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89D"/>
                    </a:solidFill>
                  </a:tcPr>
                </a:tc>
              </a:tr>
              <a:tr h="28017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1" dirty="0" smtClean="0">
                          <a:effectLst/>
                        </a:rPr>
                        <a:t>Practical Statistics</a:t>
                      </a:r>
                    </a:p>
                  </a:txBody>
                  <a:tcPr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89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 dirty="0" smtClean="0"/>
                        <a:t>TOTW</a:t>
                      </a:r>
                    </a:p>
                  </a:txBody>
                  <a:tcPr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89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800" b="1" dirty="0" smtClean="0"/>
                        <a:t>5 </a:t>
                      </a:r>
                      <a:r>
                        <a:rPr lang="fr-FR" sz="800" b="1" dirty="0" err="1" smtClean="0"/>
                        <a:t>June</a:t>
                      </a:r>
                      <a:endParaRPr lang="en-US" sz="8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89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1" dirty="0" err="1" smtClean="0">
                          <a:effectLst/>
                          <a:latin typeface="+mj-lt"/>
                          <a:ea typeface="ＭＳ 明朝"/>
                          <a:cs typeface="Times New Roman"/>
                        </a:rPr>
                        <a:t>Jochen</a:t>
                      </a:r>
                      <a:r>
                        <a:rPr lang="en-US" sz="800" b="1" dirty="0" smtClean="0">
                          <a:effectLst/>
                          <a:latin typeface="+mj-lt"/>
                          <a:ea typeface="ＭＳ 明朝"/>
                          <a:cs typeface="Times New Roman"/>
                        </a:rPr>
                        <a:t> </a:t>
                      </a:r>
                      <a:r>
                        <a:rPr lang="en-US" sz="800" b="1" dirty="0" err="1" smtClean="0">
                          <a:effectLst/>
                          <a:latin typeface="+mj-lt"/>
                          <a:ea typeface="ＭＳ 明朝"/>
                          <a:cs typeface="Times New Roman"/>
                        </a:rPr>
                        <a:t>Ott</a:t>
                      </a:r>
                      <a:r>
                        <a:rPr lang="en-US" sz="800" b="1" dirty="0" smtClean="0">
                          <a:effectLst/>
                          <a:latin typeface="+mj-lt"/>
                          <a:ea typeface="ＭＳ 明朝"/>
                          <a:cs typeface="Times New Roman"/>
                        </a:rPr>
                        <a:t> (Hamburg) </a:t>
                      </a:r>
                      <a:endParaRPr lang="en-US" sz="800" b="1" dirty="0">
                        <a:effectLst/>
                        <a:latin typeface="+mj-lt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89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200" b="1" dirty="0" smtClean="0"/>
                        <a:t>28 </a:t>
                      </a:r>
                      <a:r>
                        <a:rPr lang="nl-NL" sz="1200" b="1" dirty="0" err="1" smtClean="0"/>
                        <a:t>total</a:t>
                      </a:r>
                      <a:r>
                        <a:rPr lang="nl-NL" sz="1200" b="1" dirty="0" smtClean="0"/>
                        <a:t> (28 CMS)</a:t>
                      </a:r>
                      <a:endParaRPr lang="en-US" sz="1200" b="1" dirty="0"/>
                    </a:p>
                  </a:txBody>
                  <a:tcPr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89D"/>
                    </a:solidFill>
                  </a:tcPr>
                </a:tc>
              </a:tr>
              <a:tr h="28017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Jet Substructure by Accident</a:t>
                      </a:r>
                      <a:endParaRPr lang="en-US" sz="800" b="1" dirty="0" smtClean="0"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89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/>
                        <a:t>TOTW</a:t>
                      </a:r>
                      <a:endParaRPr lang="en-US" sz="800" b="1" dirty="0" smtClean="0"/>
                    </a:p>
                  </a:txBody>
                  <a:tcPr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89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800" b="1" dirty="0" smtClean="0"/>
                        <a:t>17 </a:t>
                      </a:r>
                      <a:r>
                        <a:rPr lang="fr-FR" sz="800" b="1" dirty="0" err="1" smtClean="0"/>
                        <a:t>June</a:t>
                      </a:r>
                      <a:endParaRPr lang="en-US" sz="8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89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1" dirty="0" smtClean="0"/>
                        <a:t>Tim Cohen (Stony Brook)</a:t>
                      </a:r>
                      <a:endParaRPr lang="en-US" sz="800" b="1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89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200" b="1" dirty="0" smtClean="0"/>
                        <a:t>42 </a:t>
                      </a:r>
                      <a:r>
                        <a:rPr lang="nl-NL" sz="1200" b="1" dirty="0" err="1" smtClean="0"/>
                        <a:t>total</a:t>
                      </a:r>
                      <a:r>
                        <a:rPr lang="nl-NL" sz="1200" b="1" dirty="0" smtClean="0"/>
                        <a:t> (38 CMS)</a:t>
                      </a:r>
                      <a:endParaRPr lang="en-US" sz="1200" b="1" dirty="0"/>
                    </a:p>
                  </a:txBody>
                  <a:tcPr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89D"/>
                    </a:solidFill>
                  </a:tcPr>
                </a:tc>
              </a:tr>
            </a:tbl>
          </a:graphicData>
        </a:graphic>
      </p:graphicFrame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1/30/15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Narain, "The LPC"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42BE99-A771-4F04-8F0A-692C1C2DBDDB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9185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Events in 2014 (cont.)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1/30/15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Narain, "The LPC"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42BE99-A771-4F04-8F0A-692C1C2DBDDB}" type="slidenum">
              <a:rPr lang="en-US" smtClean="0"/>
              <a:pPr/>
              <a:t>33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914400"/>
            <a:ext cx="8459064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23370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Events in 2014 (cont.)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1/30/15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Narain, "The LPC"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42BE99-A771-4F04-8F0A-692C1C2DBDDB}" type="slidenum">
              <a:rPr lang="en-US" smtClean="0"/>
              <a:pPr/>
              <a:t>34</a:t>
            </a:fld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840" y="798888"/>
            <a:ext cx="7875573" cy="48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66843" y="5483727"/>
            <a:ext cx="8094663" cy="769441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0070C0"/>
                </a:solidFill>
              </a:rPr>
              <a:t>Many activities (65) – Lots of Participants (mostly USCMS)</a:t>
            </a:r>
            <a:endParaRPr lang="en-US" sz="2000" dirty="0" smtClean="0"/>
          </a:p>
          <a:p>
            <a:pPr algn="ctr"/>
            <a:r>
              <a:rPr lang="en-US" dirty="0" smtClean="0"/>
              <a:t>Some events require a lot of preparatory work, e.g. CMSDAS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1455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image53.png" descr="Screen Shot 2015-01-11 at 7.40.37 PM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541250" y="2870504"/>
            <a:ext cx="1101812" cy="952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6" name="image92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327501" y="1936680"/>
            <a:ext cx="831440" cy="889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07" name="image46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713515" y="1904930"/>
            <a:ext cx="1185334" cy="889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05" name="image44.pn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339720" y="1904930"/>
            <a:ext cx="1185335" cy="889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60" name="image53.png" descr="Screen Shot 2015-01-11 at 7.40.37 PM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451383" y="2934004"/>
            <a:ext cx="1028357" cy="889001"/>
          </a:xfrm>
          <a:prstGeom prst="rect">
            <a:avLst/>
          </a:prstGeom>
          <a:ln w="12700">
            <a:miter lim="400000"/>
          </a:ln>
        </p:spPr>
      </p:pic>
      <p:sp>
        <p:nvSpPr>
          <p:cNvPr id="201" name="Shape 20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0" tIns="0" rIns="0" bIns="0"/>
          <a:lstStyle>
            <a:lvl1pPr>
              <a:defRPr sz="43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400" dirty="0" smtClean="0">
                <a:solidFill>
                  <a:srgbClr val="404040"/>
                </a:solidFill>
              </a:rPr>
              <a:t>Facilitators</a:t>
            </a:r>
            <a:r>
              <a:rPr lang="en-US" sz="2400" dirty="0" smtClean="0">
                <a:solidFill>
                  <a:srgbClr val="404040"/>
                </a:solidFill>
              </a:rPr>
              <a:t> for HATS and CMSDAS</a:t>
            </a:r>
            <a:endParaRPr sz="2400" dirty="0">
              <a:solidFill>
                <a:srgbClr val="40404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774108"/>
            <a:ext cx="8672513" cy="4987867"/>
          </a:xfrm>
        </p:spPr>
        <p:txBody>
          <a:bodyPr/>
          <a:lstStyle/>
          <a:p>
            <a:r>
              <a:rPr lang="en-US" dirty="0" smtClean="0"/>
              <a:t>An impressive investment by junior and </a:t>
            </a:r>
            <a:r>
              <a:rPr lang="en-US" dirty="0"/>
              <a:t>senior </a:t>
            </a:r>
            <a:r>
              <a:rPr lang="en-US" dirty="0" smtClean="0"/>
              <a:t>members in leading the HATS, organizing  events, and facilitating CMSDAS exercises (a few in pictures below, not an exhaustive set. </a:t>
            </a:r>
            <a:r>
              <a:rPr lang="en-US" dirty="0"/>
              <a:t>)</a:t>
            </a:r>
          </a:p>
        </p:txBody>
      </p:sp>
      <p:pic>
        <p:nvPicPr>
          <p:cNvPr id="202" name="image41.png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810579" y="1904930"/>
            <a:ext cx="950666" cy="889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04" name="image43.png"/>
          <p:cNvPicPr/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4394974" y="1936680"/>
            <a:ext cx="595508" cy="889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06" name="image45.png"/>
          <p:cNvPicPr/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3295144" y="1904930"/>
            <a:ext cx="1040320" cy="889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08" name="image47.png" descr="Screen Shot 2015-01-08 at 10.46.50 PM.png"/>
          <p:cNvPicPr/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5993271" y="1904930"/>
            <a:ext cx="913758" cy="889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09" name="image48.png" descr="Screen Shot 2015-01-08 at 10.51.04 PM.png"/>
          <p:cNvPicPr/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6982047" y="1873180"/>
            <a:ext cx="680358" cy="952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10" name="image49.png" descr="Screen Shot 2015-01-08 at 10.55.14 PM.png"/>
          <p:cNvPicPr/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55678" y="2870504"/>
            <a:ext cx="826977" cy="952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11" name="image50.png"/>
          <p:cNvPicPr/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882655" y="2870504"/>
            <a:ext cx="706165" cy="952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12" name="image51.png" descr="Screen Shot 2015-01-11 at 7.36.24 PM.png"/>
          <p:cNvPicPr/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1588820" y="2877391"/>
            <a:ext cx="1096819" cy="952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13" name="image52.png" descr="Screen Shot 2015-01-11 at 7.37.38 PM.png"/>
          <p:cNvPicPr/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2673279" y="2870504"/>
            <a:ext cx="952501" cy="952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15" name="image54.png" descr="Screen Shot 2015-01-11 at 7.43.21 PM.png"/>
          <p:cNvPicPr/>
          <p:nvPr/>
        </p:nvPicPr>
        <p:blipFill>
          <a:blip r:embed="rId15">
            <a:extLst/>
          </a:blip>
          <a:stretch>
            <a:fillRect/>
          </a:stretch>
        </p:blipFill>
        <p:spPr>
          <a:xfrm>
            <a:off x="4548632" y="2870504"/>
            <a:ext cx="897953" cy="952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16" name="image55.png" descr="Screen Shot 2015-01-11 at 7.49.35 PM.png"/>
          <p:cNvPicPr/>
          <p:nvPr/>
        </p:nvPicPr>
        <p:blipFill>
          <a:blip r:embed="rId16">
            <a:extLst/>
          </a:blip>
          <a:stretch>
            <a:fillRect/>
          </a:stretch>
        </p:blipFill>
        <p:spPr>
          <a:xfrm>
            <a:off x="5332800" y="2870504"/>
            <a:ext cx="1026242" cy="952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17" name="image56.png"/>
          <p:cNvPicPr/>
          <p:nvPr/>
        </p:nvPicPr>
        <p:blipFill>
          <a:blip r:embed="rId17">
            <a:extLst/>
          </a:blip>
          <a:stretch>
            <a:fillRect/>
          </a:stretch>
        </p:blipFill>
        <p:spPr>
          <a:xfrm>
            <a:off x="70620" y="3903390"/>
            <a:ext cx="635001" cy="952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18" name="image57.png"/>
          <p:cNvPicPr/>
          <p:nvPr/>
        </p:nvPicPr>
        <p:blipFill>
          <a:blip r:embed="rId18">
            <a:extLst/>
          </a:blip>
          <a:stretch>
            <a:fillRect/>
          </a:stretch>
        </p:blipFill>
        <p:spPr>
          <a:xfrm>
            <a:off x="6399793" y="2870504"/>
            <a:ext cx="635001" cy="952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19" name="image58.png"/>
          <p:cNvPicPr/>
          <p:nvPr/>
        </p:nvPicPr>
        <p:blipFill>
          <a:blip r:embed="rId19">
            <a:extLst/>
          </a:blip>
          <a:stretch>
            <a:fillRect/>
          </a:stretch>
        </p:blipFill>
        <p:spPr>
          <a:xfrm>
            <a:off x="792451" y="3903390"/>
            <a:ext cx="952501" cy="952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20" name="image59.png"/>
          <p:cNvPicPr/>
          <p:nvPr/>
        </p:nvPicPr>
        <p:blipFill>
          <a:blip r:embed="rId20">
            <a:extLst/>
          </a:blip>
          <a:stretch>
            <a:fillRect/>
          </a:stretch>
        </p:blipFill>
        <p:spPr>
          <a:xfrm>
            <a:off x="1812224" y="3903390"/>
            <a:ext cx="716281" cy="952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21" name="image60.png"/>
          <p:cNvPicPr/>
          <p:nvPr/>
        </p:nvPicPr>
        <p:blipFill>
          <a:blip r:embed="rId21">
            <a:extLst/>
          </a:blip>
          <a:stretch>
            <a:fillRect/>
          </a:stretch>
        </p:blipFill>
        <p:spPr>
          <a:xfrm>
            <a:off x="2587833" y="3903390"/>
            <a:ext cx="796291" cy="952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22" name="image62.png"/>
          <p:cNvPicPr/>
          <p:nvPr/>
        </p:nvPicPr>
        <p:blipFill>
          <a:blip r:embed="rId22">
            <a:extLst/>
          </a:blip>
          <a:stretch>
            <a:fillRect/>
          </a:stretch>
        </p:blipFill>
        <p:spPr>
          <a:xfrm>
            <a:off x="4394956" y="3903390"/>
            <a:ext cx="952501" cy="952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23" name="image63.png"/>
          <p:cNvPicPr/>
          <p:nvPr/>
        </p:nvPicPr>
        <p:blipFill>
          <a:blip r:embed="rId23">
            <a:extLst/>
          </a:blip>
          <a:stretch>
            <a:fillRect/>
          </a:stretch>
        </p:blipFill>
        <p:spPr>
          <a:xfrm>
            <a:off x="5406785" y="3903390"/>
            <a:ext cx="1005591" cy="952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24" name="image64.png"/>
          <p:cNvPicPr/>
          <p:nvPr/>
        </p:nvPicPr>
        <p:blipFill>
          <a:blip r:embed="rId24">
            <a:extLst/>
          </a:blip>
          <a:stretch>
            <a:fillRect/>
          </a:stretch>
        </p:blipFill>
        <p:spPr>
          <a:xfrm>
            <a:off x="6471705" y="3903390"/>
            <a:ext cx="952501" cy="952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25" name="IMG_2995.jpg"/>
          <p:cNvPicPr/>
          <p:nvPr/>
        </p:nvPicPr>
        <p:blipFill>
          <a:blip r:embed="rId25">
            <a:extLst/>
          </a:blip>
          <a:srcRect l="56344" t="33145" r="33262" b="50208"/>
          <a:stretch>
            <a:fillRect/>
          </a:stretch>
        </p:blipFill>
        <p:spPr>
          <a:xfrm>
            <a:off x="3443452" y="3903390"/>
            <a:ext cx="892012" cy="952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26" name="image65.png"/>
          <p:cNvPicPr/>
          <p:nvPr/>
        </p:nvPicPr>
        <p:blipFill>
          <a:blip r:embed="rId26">
            <a:extLst/>
          </a:blip>
          <a:stretch>
            <a:fillRect/>
          </a:stretch>
        </p:blipFill>
        <p:spPr>
          <a:xfrm>
            <a:off x="7483533" y="3903390"/>
            <a:ext cx="797635" cy="952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27" name="image66.png"/>
          <p:cNvPicPr/>
          <p:nvPr/>
        </p:nvPicPr>
        <p:blipFill>
          <a:blip r:embed="rId27">
            <a:extLst/>
          </a:blip>
          <a:stretch>
            <a:fillRect/>
          </a:stretch>
        </p:blipFill>
        <p:spPr>
          <a:xfrm>
            <a:off x="25227" y="4921670"/>
            <a:ext cx="952501" cy="952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28" name="image68.png"/>
          <p:cNvPicPr/>
          <p:nvPr/>
        </p:nvPicPr>
        <p:blipFill>
          <a:blip r:embed="rId28">
            <a:extLst/>
          </a:blip>
          <a:stretch>
            <a:fillRect/>
          </a:stretch>
        </p:blipFill>
        <p:spPr>
          <a:xfrm>
            <a:off x="1966917" y="4921670"/>
            <a:ext cx="706362" cy="952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29" name="image69.png"/>
          <p:cNvPicPr/>
          <p:nvPr/>
        </p:nvPicPr>
        <p:blipFill>
          <a:blip r:embed="rId29">
            <a:extLst/>
          </a:blip>
          <a:stretch>
            <a:fillRect/>
          </a:stretch>
        </p:blipFill>
        <p:spPr>
          <a:xfrm>
            <a:off x="2729545" y="4921670"/>
            <a:ext cx="880535" cy="952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30" name="image70.png"/>
          <p:cNvPicPr/>
          <p:nvPr/>
        </p:nvPicPr>
        <p:blipFill>
          <a:blip r:embed="rId30">
            <a:extLst/>
          </a:blip>
          <a:stretch>
            <a:fillRect/>
          </a:stretch>
        </p:blipFill>
        <p:spPr>
          <a:xfrm>
            <a:off x="4692728" y="4921670"/>
            <a:ext cx="753140" cy="952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31" name="image71.png"/>
          <p:cNvPicPr/>
          <p:nvPr/>
        </p:nvPicPr>
        <p:blipFill>
          <a:blip r:embed="rId31">
            <a:extLst/>
          </a:blip>
          <a:stretch>
            <a:fillRect/>
          </a:stretch>
        </p:blipFill>
        <p:spPr>
          <a:xfrm>
            <a:off x="3717921" y="4921670"/>
            <a:ext cx="952501" cy="952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32" name="image67.png"/>
          <p:cNvPicPr/>
          <p:nvPr/>
        </p:nvPicPr>
        <p:blipFill>
          <a:blip r:embed="rId32">
            <a:extLst/>
          </a:blip>
          <a:stretch>
            <a:fillRect/>
          </a:stretch>
        </p:blipFill>
        <p:spPr>
          <a:xfrm>
            <a:off x="1014416" y="4921670"/>
            <a:ext cx="952501" cy="952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35" name="image73.png" descr="Screen Shot 2015-01-11 at 8.57.02 PM.png"/>
          <p:cNvPicPr/>
          <p:nvPr/>
        </p:nvPicPr>
        <p:blipFill>
          <a:blip r:embed="rId33">
            <a:extLst/>
          </a:blip>
          <a:stretch>
            <a:fillRect/>
          </a:stretch>
        </p:blipFill>
        <p:spPr>
          <a:xfrm>
            <a:off x="6318321" y="4921670"/>
            <a:ext cx="1003905" cy="889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36" name="image74.png"/>
          <p:cNvPicPr/>
          <p:nvPr/>
        </p:nvPicPr>
        <p:blipFill>
          <a:blip r:embed="rId34">
            <a:extLst/>
          </a:blip>
          <a:stretch>
            <a:fillRect/>
          </a:stretch>
        </p:blipFill>
        <p:spPr>
          <a:xfrm>
            <a:off x="5429320" y="4921670"/>
            <a:ext cx="889001" cy="889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37" name="image75.png"/>
          <p:cNvPicPr/>
          <p:nvPr/>
        </p:nvPicPr>
        <p:blipFill>
          <a:blip r:embed="rId35">
            <a:extLst/>
          </a:blip>
          <a:stretch>
            <a:fillRect/>
          </a:stretch>
        </p:blipFill>
        <p:spPr>
          <a:xfrm>
            <a:off x="7317164" y="4921670"/>
            <a:ext cx="809256" cy="889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38" name="image76.png" descr="Screen Shot 2015-01-11 at 8.51.51 PM.png"/>
          <p:cNvPicPr/>
          <p:nvPr/>
        </p:nvPicPr>
        <p:blipFill>
          <a:blip r:embed="rId36">
            <a:extLst/>
          </a:blip>
          <a:stretch>
            <a:fillRect/>
          </a:stretch>
        </p:blipFill>
        <p:spPr>
          <a:xfrm>
            <a:off x="4641033" y="5965350"/>
            <a:ext cx="804835" cy="889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39" name="image30.png"/>
          <p:cNvPicPr/>
          <p:nvPr/>
        </p:nvPicPr>
        <p:blipFill>
          <a:blip r:embed="rId37">
            <a:extLst/>
          </a:blip>
          <a:stretch>
            <a:fillRect/>
          </a:stretch>
        </p:blipFill>
        <p:spPr>
          <a:xfrm>
            <a:off x="2617496" y="5965350"/>
            <a:ext cx="889001" cy="889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40" name="image63.png"/>
          <p:cNvPicPr/>
          <p:nvPr/>
        </p:nvPicPr>
        <p:blipFill>
          <a:blip r:embed="rId23">
            <a:extLst/>
          </a:blip>
          <a:stretch>
            <a:fillRect/>
          </a:stretch>
        </p:blipFill>
        <p:spPr>
          <a:xfrm>
            <a:off x="3610080" y="5965350"/>
            <a:ext cx="938552" cy="889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41" name="image98.png"/>
          <p:cNvPicPr/>
          <p:nvPr/>
        </p:nvPicPr>
        <p:blipFill>
          <a:blip r:embed="rId38">
            <a:extLst/>
          </a:blip>
          <a:stretch>
            <a:fillRect/>
          </a:stretch>
        </p:blipFill>
        <p:spPr>
          <a:xfrm>
            <a:off x="5532698" y="5965350"/>
            <a:ext cx="733943" cy="889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42" name="image99.png"/>
          <p:cNvPicPr/>
          <p:nvPr/>
        </p:nvPicPr>
        <p:blipFill>
          <a:blip r:embed="rId39">
            <a:extLst/>
          </a:blip>
          <a:stretch>
            <a:fillRect/>
          </a:stretch>
        </p:blipFill>
        <p:spPr>
          <a:xfrm>
            <a:off x="6359042" y="5965350"/>
            <a:ext cx="621310" cy="889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43" name="image100.png"/>
          <p:cNvPicPr/>
          <p:nvPr/>
        </p:nvPicPr>
        <p:blipFill>
          <a:blip r:embed="rId40">
            <a:extLst/>
          </a:blip>
          <a:stretch>
            <a:fillRect/>
          </a:stretch>
        </p:blipFill>
        <p:spPr>
          <a:xfrm>
            <a:off x="7072753" y="5965350"/>
            <a:ext cx="909023" cy="889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45" name="image101.png"/>
          <p:cNvPicPr/>
          <p:nvPr/>
        </p:nvPicPr>
        <p:blipFill>
          <a:blip r:embed="rId41">
            <a:extLst/>
          </a:blip>
          <a:stretch>
            <a:fillRect/>
          </a:stretch>
        </p:blipFill>
        <p:spPr>
          <a:xfrm>
            <a:off x="8036951" y="5965350"/>
            <a:ext cx="592668" cy="889001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40839" y="6873684"/>
            <a:ext cx="1076325" cy="241300"/>
          </a:xfrm>
        </p:spPr>
        <p:txBody>
          <a:bodyPr/>
          <a:lstStyle/>
          <a:p>
            <a:pPr>
              <a:defRPr/>
            </a:pPr>
            <a:r>
              <a:rPr lang="en-US" smtClean="0"/>
              <a:t>1/30/15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806450" y="6873684"/>
            <a:ext cx="5373688" cy="241300"/>
          </a:xfrm>
        </p:spPr>
        <p:txBody>
          <a:bodyPr/>
          <a:lstStyle/>
          <a:p>
            <a:pPr>
              <a:defRPr/>
            </a:pPr>
            <a:r>
              <a:rPr lang="en-US" smtClean="0"/>
              <a:t>Narain, "The LPC"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228600" y="6873684"/>
            <a:ext cx="447675" cy="241300"/>
          </a:xfrm>
        </p:spPr>
        <p:txBody>
          <a:bodyPr/>
          <a:lstStyle/>
          <a:p>
            <a:pPr>
              <a:defRPr/>
            </a:pPr>
            <a:fld id="{E8E869AC-A9E9-8442-9912-DDE4967A6FE1}" type="slidenum">
              <a:rPr lang="en-US" smtClean="0"/>
              <a:pPr>
                <a:defRPr/>
              </a:pPr>
              <a:t>35</a:t>
            </a:fld>
            <a:endParaRPr lang="en-US" dirty="0"/>
          </a:p>
        </p:txBody>
      </p:sp>
      <p:pic>
        <p:nvPicPr>
          <p:cNvPr id="48" name="image81.png"/>
          <p:cNvPicPr/>
          <p:nvPr/>
        </p:nvPicPr>
        <p:blipFill>
          <a:blip r:embed="rId42">
            <a:extLst/>
          </a:blip>
          <a:stretch>
            <a:fillRect/>
          </a:stretch>
        </p:blipFill>
        <p:spPr>
          <a:xfrm>
            <a:off x="1028693" y="5967304"/>
            <a:ext cx="724032" cy="889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9" name="image82.png"/>
          <p:cNvPicPr/>
          <p:nvPr/>
        </p:nvPicPr>
        <p:blipFill>
          <a:blip r:embed="rId43">
            <a:extLst/>
          </a:blip>
          <a:stretch>
            <a:fillRect/>
          </a:stretch>
        </p:blipFill>
        <p:spPr>
          <a:xfrm>
            <a:off x="1928394" y="5958977"/>
            <a:ext cx="597777" cy="889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1" name="image84.png"/>
          <p:cNvPicPr/>
          <p:nvPr/>
        </p:nvPicPr>
        <p:blipFill>
          <a:blip r:embed="rId44">
            <a:extLst/>
          </a:blip>
          <a:stretch>
            <a:fillRect/>
          </a:stretch>
        </p:blipFill>
        <p:spPr>
          <a:xfrm>
            <a:off x="6868869" y="-1193233"/>
            <a:ext cx="889001" cy="889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2" name="image88.png"/>
          <p:cNvPicPr/>
          <p:nvPr/>
        </p:nvPicPr>
        <p:blipFill>
          <a:blip r:embed="rId45">
            <a:extLst/>
          </a:blip>
          <a:stretch>
            <a:fillRect/>
          </a:stretch>
        </p:blipFill>
        <p:spPr>
          <a:xfrm>
            <a:off x="-354341" y="5954801"/>
            <a:ext cx="1349189" cy="889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3" name="image89.png"/>
          <p:cNvPicPr/>
          <p:nvPr/>
        </p:nvPicPr>
        <p:blipFill>
          <a:blip r:embed="rId46">
            <a:extLst/>
          </a:blip>
          <a:stretch>
            <a:fillRect/>
          </a:stretch>
        </p:blipFill>
        <p:spPr>
          <a:xfrm>
            <a:off x="8665911" y="5967304"/>
            <a:ext cx="665420" cy="889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4" name="image91.png"/>
          <p:cNvPicPr/>
          <p:nvPr/>
        </p:nvPicPr>
        <p:blipFill>
          <a:blip r:embed="rId47">
            <a:extLst/>
          </a:blip>
          <a:stretch>
            <a:fillRect/>
          </a:stretch>
        </p:blipFill>
        <p:spPr>
          <a:xfrm>
            <a:off x="7098778" y="2934004"/>
            <a:ext cx="591092" cy="889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7" name="image93.png"/>
          <p:cNvPicPr/>
          <p:nvPr/>
        </p:nvPicPr>
        <p:blipFill>
          <a:blip r:embed="rId48">
            <a:extLst/>
          </a:blip>
          <a:stretch>
            <a:fillRect/>
          </a:stretch>
        </p:blipFill>
        <p:spPr>
          <a:xfrm>
            <a:off x="8120039" y="4985170"/>
            <a:ext cx="889001" cy="889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8" name="image94.png" descr="Screen Shot 2015-01-11 at 8.20.43 PM.png"/>
          <p:cNvPicPr/>
          <p:nvPr/>
        </p:nvPicPr>
        <p:blipFill>
          <a:blip r:embed="rId49">
            <a:extLst/>
          </a:blip>
          <a:stretch>
            <a:fillRect/>
          </a:stretch>
        </p:blipFill>
        <p:spPr>
          <a:xfrm>
            <a:off x="29182" y="1936680"/>
            <a:ext cx="809759" cy="889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9" name="image95.png" descr="Screen Shot 2015-01-11 at 8.23.13 PM.png"/>
          <p:cNvPicPr/>
          <p:nvPr/>
        </p:nvPicPr>
        <p:blipFill>
          <a:blip r:embed="rId50">
            <a:extLst/>
          </a:blip>
          <a:stretch>
            <a:fillRect/>
          </a:stretch>
        </p:blipFill>
        <p:spPr>
          <a:xfrm>
            <a:off x="7687211" y="1936680"/>
            <a:ext cx="878418" cy="889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03" name="image42.png"/>
          <p:cNvPicPr/>
          <p:nvPr/>
        </p:nvPicPr>
        <p:blipFill>
          <a:blip r:embed="rId51">
            <a:extLst/>
          </a:blip>
          <a:stretch>
            <a:fillRect/>
          </a:stretch>
        </p:blipFill>
        <p:spPr>
          <a:xfrm>
            <a:off x="1821808" y="1904930"/>
            <a:ext cx="628539" cy="889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61" name="Picture 60" descr="1381266637_stretch.png"/>
          <p:cNvPicPr>
            <a:picLocks noChangeAspect="1"/>
          </p:cNvPicPr>
          <p:nvPr/>
        </p:nvPicPr>
        <p:blipFill rotWithShape="1">
          <a:blip r:embed="rId5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98" r="15193" b="49233"/>
          <a:stretch/>
        </p:blipFill>
        <p:spPr>
          <a:xfrm>
            <a:off x="8378183" y="2934004"/>
            <a:ext cx="780758" cy="935422"/>
          </a:xfrm>
          <a:prstGeom prst="rect">
            <a:avLst/>
          </a:prstGeom>
        </p:spPr>
      </p:pic>
      <p:pic>
        <p:nvPicPr>
          <p:cNvPr id="6" name="Picture 5" descr="RonLipton.jpg"/>
          <p:cNvPicPr>
            <a:picLocks noChangeAspect="1"/>
          </p:cNvPicPr>
          <p:nvPr/>
        </p:nvPicPr>
        <p:blipFill>
          <a:blip r:embed="rId5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7501" y="3903389"/>
            <a:ext cx="762001" cy="952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277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Summary of 2014 LPC Activities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CMSDAS – 1</a:t>
            </a:r>
          </a:p>
          <a:p>
            <a:r>
              <a:rPr lang="en-US" dirty="0" smtClean="0"/>
              <a:t>Workshops – 8</a:t>
            </a:r>
          </a:p>
          <a:p>
            <a:pPr lvl="1"/>
            <a:r>
              <a:rPr lang="en-US" dirty="0" smtClean="0"/>
              <a:t>CMS only – 6 (JME, TP, HCAL, Trig/Track, B2G, SUSY)</a:t>
            </a:r>
          </a:p>
          <a:p>
            <a:pPr lvl="1"/>
            <a:r>
              <a:rPr lang="en-US" dirty="0" smtClean="0"/>
              <a:t>Global – 2 (BSM Higgs, Future Colliders)</a:t>
            </a:r>
          </a:p>
          <a:p>
            <a:r>
              <a:rPr lang="en-US" dirty="0" smtClean="0"/>
              <a:t>Hands-on Advanced Tutorial Sessions (HATS) – 11</a:t>
            </a:r>
          </a:p>
          <a:p>
            <a:pPr lvl="1"/>
            <a:r>
              <a:rPr lang="en-US" dirty="0" smtClean="0"/>
              <a:t>ID – 4 (e, E</a:t>
            </a:r>
            <a:r>
              <a:rPr lang="en-US" baseline="-25000" dirty="0" smtClean="0"/>
              <a:t>T</a:t>
            </a:r>
            <a:r>
              <a:rPr lang="en-US" dirty="0" smtClean="0"/>
              <a:t>, b-tag, Jet-substructure) </a:t>
            </a:r>
          </a:p>
          <a:p>
            <a:pPr lvl="1"/>
            <a:r>
              <a:rPr lang="en-US" dirty="0" smtClean="0"/>
              <a:t>Upgrade – 3 (</a:t>
            </a:r>
            <a:r>
              <a:rPr lang="en-US" dirty="0" err="1" smtClean="0"/>
              <a:t>Calo</a:t>
            </a:r>
            <a:r>
              <a:rPr lang="en-US" dirty="0" smtClean="0"/>
              <a:t>, Tracker, Trigger)</a:t>
            </a:r>
          </a:p>
          <a:p>
            <a:pPr lvl="1"/>
            <a:r>
              <a:rPr lang="en-US" dirty="0" smtClean="0"/>
              <a:t>Tools – 4 (Statistics, </a:t>
            </a:r>
            <a:r>
              <a:rPr lang="en-US" dirty="0" err="1" smtClean="0"/>
              <a:t>Roostat</a:t>
            </a:r>
            <a:r>
              <a:rPr lang="en-US" dirty="0" smtClean="0"/>
              <a:t>, CRAB3, Delphes)</a:t>
            </a:r>
          </a:p>
          <a:p>
            <a:r>
              <a:rPr lang="en-US" dirty="0" smtClean="0"/>
              <a:t>Topic of the week  – 19</a:t>
            </a:r>
          </a:p>
          <a:p>
            <a:r>
              <a:rPr lang="en-US" dirty="0" smtClean="0"/>
              <a:t>Physics Forum – 17</a:t>
            </a:r>
          </a:p>
          <a:p>
            <a:r>
              <a:rPr lang="en-US" dirty="0" smtClean="0"/>
              <a:t>Coffee Hour – 9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1/30/15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Narain, "The LPC"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42BE99-A771-4F04-8F0A-692C1C2DBDDB}" type="slidenum">
              <a:rPr lang="en-US" smtClean="0"/>
              <a:pPr/>
              <a:t>36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H="1">
            <a:off x="2182601" y="3180457"/>
            <a:ext cx="228600" cy="3810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53332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Extending the </a:t>
            </a:r>
            <a:r>
              <a:rPr lang="en-US" dirty="0"/>
              <a:t>LPC Community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8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1/30/15</a:t>
            </a:r>
            <a:endParaRPr lang="en-US" dirty="0"/>
          </a:p>
        </p:txBody>
      </p:sp>
      <p:sp>
        <p:nvSpPr>
          <p:cNvPr id="39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Narain, "The LPC"</a:t>
            </a:r>
            <a:endParaRPr lang="en-US" dirty="0"/>
          </a:p>
        </p:txBody>
      </p:sp>
      <p:sp>
        <p:nvSpPr>
          <p:cNvPr id="2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42BE99-A771-4F04-8F0A-692C1C2DBDDB}" type="slidenum">
              <a:rPr lang="en-US" smtClean="0"/>
              <a:t>37</a:t>
            </a:fld>
            <a:endParaRPr lang="en-US"/>
          </a:p>
        </p:txBody>
      </p:sp>
      <p:cxnSp>
        <p:nvCxnSpPr>
          <p:cNvPr id="24" name="Straight Arrow Connector 23"/>
          <p:cNvCxnSpPr>
            <a:stCxn id="13" idx="2"/>
          </p:cNvCxnSpPr>
          <p:nvPr/>
        </p:nvCxnSpPr>
        <p:spPr>
          <a:xfrm>
            <a:off x="4572000" y="3733799"/>
            <a:ext cx="76200" cy="1676401"/>
          </a:xfrm>
          <a:prstGeom prst="straightConnector1">
            <a:avLst/>
          </a:prstGeom>
          <a:ln w="57150" cmpd="sng"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2212447" y="1524000"/>
            <a:ext cx="4467414" cy="892552"/>
          </a:xfrm>
          <a:prstGeom prst="rect">
            <a:avLst/>
          </a:prstGeom>
          <a:noFill/>
          <a:ln w="57150" cmpd="sng"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C0504D"/>
                </a:solidFill>
              </a:rPr>
              <a:t>Guests &amp; Visitors Committee</a:t>
            </a:r>
          </a:p>
          <a:p>
            <a:pPr algn="ctr"/>
            <a:r>
              <a:rPr lang="en-US" sz="2400" b="1" dirty="0" smtClean="0"/>
              <a:t>selection: twice a year</a:t>
            </a:r>
            <a:r>
              <a:rPr lang="en-US" sz="2400" b="1" dirty="0"/>
              <a:t>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76200" y="2533471"/>
            <a:ext cx="8991600" cy="1200328"/>
          </a:xfrm>
          <a:prstGeom prst="rect">
            <a:avLst/>
          </a:prstGeom>
          <a:ln>
            <a:solidFill>
              <a:srgbClr val="0000FF"/>
            </a:solidFill>
          </a:ln>
        </p:spPr>
        <p:txBody>
          <a:bodyPr wrap="square">
            <a:spAutoFit/>
          </a:bodyPr>
          <a:lstStyle/>
          <a:p>
            <a:r>
              <a:rPr lang="en-US" sz="2400" dirty="0" smtClean="0"/>
              <a:t>Responsible </a:t>
            </a:r>
            <a:r>
              <a:rPr lang="en-US" sz="2400" dirty="0"/>
              <a:t>for defining the policies, and providing oversight and selection of the short and long term visitor applications to the LPC, in consultation with the LPC coordinators </a:t>
            </a:r>
            <a:endParaRPr lang="en-US" sz="2400" dirty="0" smtClean="0"/>
          </a:p>
        </p:txBody>
      </p:sp>
      <p:sp>
        <p:nvSpPr>
          <p:cNvPr id="21" name="Donut 20"/>
          <p:cNvSpPr/>
          <p:nvPr/>
        </p:nvSpPr>
        <p:spPr>
          <a:xfrm>
            <a:off x="2743200" y="4572000"/>
            <a:ext cx="3352800" cy="2286000"/>
          </a:xfrm>
          <a:prstGeom prst="donut">
            <a:avLst>
              <a:gd name="adj" fmla="val 8314"/>
            </a:avLst>
          </a:prstGeom>
          <a:solidFill>
            <a:srgbClr val="000090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26908" y="5105400"/>
            <a:ext cx="2209800" cy="1143000"/>
            <a:chOff x="3657600" y="1524000"/>
            <a:chExt cx="2209800" cy="1143000"/>
          </a:xfrm>
        </p:grpSpPr>
        <p:sp>
          <p:nvSpPr>
            <p:cNvPr id="30" name="Donut 29"/>
            <p:cNvSpPr/>
            <p:nvPr/>
          </p:nvSpPr>
          <p:spPr>
            <a:xfrm>
              <a:off x="3657600" y="1524000"/>
              <a:ext cx="2209800" cy="1143000"/>
            </a:xfrm>
            <a:prstGeom prst="donut">
              <a:avLst>
                <a:gd name="adj" fmla="val 8314"/>
              </a:avLst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4060552" y="1752600"/>
              <a:ext cx="1349648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 smtClean="0">
                  <a:solidFill>
                    <a:srgbClr val="008000"/>
                  </a:solidFill>
                </a:rPr>
                <a:t>Theory </a:t>
              </a:r>
              <a:endParaRPr lang="en-US" sz="3200" dirty="0">
                <a:solidFill>
                  <a:srgbClr val="008000"/>
                </a:solidFill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6209487" y="5029200"/>
            <a:ext cx="2934513" cy="1752600"/>
            <a:chOff x="5514379" y="2286000"/>
            <a:chExt cx="3636282" cy="1752600"/>
          </a:xfrm>
        </p:grpSpPr>
        <p:sp>
          <p:nvSpPr>
            <p:cNvPr id="33" name="Donut 32"/>
            <p:cNvSpPr/>
            <p:nvPr/>
          </p:nvSpPr>
          <p:spPr>
            <a:xfrm>
              <a:off x="5562600" y="2286000"/>
              <a:ext cx="3581400" cy="1752600"/>
            </a:xfrm>
            <a:prstGeom prst="donut">
              <a:avLst>
                <a:gd name="adj" fmla="val 3280"/>
              </a:avLst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5514379" y="2702004"/>
              <a:ext cx="3636282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>
                  <a:solidFill>
                    <a:srgbClr val="008000"/>
                  </a:solidFill>
                </a:rPr>
                <a:t>Other Experimental  </a:t>
              </a:r>
              <a:endParaRPr lang="en-US" sz="2400" dirty="0">
                <a:solidFill>
                  <a:srgbClr val="008000"/>
                </a:solidFill>
              </a:endParaRPr>
            </a:p>
            <a:p>
              <a:pPr algn="ctr"/>
              <a:r>
                <a:rPr lang="en-US" sz="2400" dirty="0">
                  <a:solidFill>
                    <a:srgbClr val="008000"/>
                  </a:solidFill>
                </a:rPr>
                <a:t>communities</a:t>
              </a:r>
            </a:p>
            <a:p>
              <a:pPr algn="ctr"/>
              <a:endParaRPr lang="en-US" dirty="0">
                <a:solidFill>
                  <a:srgbClr val="008000"/>
                </a:solidFill>
              </a:endParaRPr>
            </a:p>
          </p:txBody>
        </p:sp>
      </p:grpSp>
      <p:sp>
        <p:nvSpPr>
          <p:cNvPr id="35" name="TextBox 34"/>
          <p:cNvSpPr txBox="1"/>
          <p:nvPr/>
        </p:nvSpPr>
        <p:spPr>
          <a:xfrm>
            <a:off x="3276600" y="4886980"/>
            <a:ext cx="10507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0000FF"/>
                </a:solidFill>
              </a:rPr>
              <a:t>CMS</a:t>
            </a:r>
            <a:endParaRPr lang="en-US" sz="3600" b="1" dirty="0">
              <a:solidFill>
                <a:srgbClr val="0000FF"/>
              </a:solidFill>
            </a:endParaRPr>
          </a:p>
        </p:txBody>
      </p:sp>
      <p:sp>
        <p:nvSpPr>
          <p:cNvPr id="36" name="Donut 35"/>
          <p:cNvSpPr/>
          <p:nvPr/>
        </p:nvSpPr>
        <p:spPr>
          <a:xfrm>
            <a:off x="3505200" y="5410200"/>
            <a:ext cx="2057399" cy="971550"/>
          </a:xfrm>
          <a:prstGeom prst="donut">
            <a:avLst>
              <a:gd name="adj" fmla="val 8314"/>
            </a:avLst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4038600" y="5648980"/>
            <a:ext cx="12534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USCMS</a:t>
            </a:r>
            <a:endParaRPr lang="en-US" sz="2800" b="1" dirty="0">
              <a:solidFill>
                <a:srgbClr val="FF0000"/>
              </a:solidFill>
            </a:endParaRPr>
          </a:p>
        </p:txBody>
      </p:sp>
      <p:cxnSp>
        <p:nvCxnSpPr>
          <p:cNvPr id="40" name="Straight Arrow Connector 39"/>
          <p:cNvCxnSpPr/>
          <p:nvPr/>
        </p:nvCxnSpPr>
        <p:spPr>
          <a:xfrm flipH="1">
            <a:off x="3886200" y="3733800"/>
            <a:ext cx="304800" cy="1066800"/>
          </a:xfrm>
          <a:prstGeom prst="straightConnector1">
            <a:avLst/>
          </a:prstGeom>
          <a:ln w="57150" cmpd="sng"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832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1/30/15</a:t>
            </a:r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Narain, "The LPC"</a:t>
            </a:r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42BE99-A771-4F04-8F0A-692C1C2DBDDB}" type="slidenum">
              <a:rPr lang="en-US" smtClean="0"/>
              <a:t>38</a:t>
            </a:fld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2212447" y="1524000"/>
            <a:ext cx="4467414" cy="892552"/>
          </a:xfrm>
          <a:prstGeom prst="rect">
            <a:avLst/>
          </a:prstGeom>
          <a:noFill/>
          <a:ln w="57150" cmpd="sng"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C0504D"/>
                </a:solidFill>
              </a:rPr>
              <a:t>Guests &amp; Visitors Committee</a:t>
            </a:r>
          </a:p>
          <a:p>
            <a:pPr algn="ctr"/>
            <a:r>
              <a:rPr lang="en-US" sz="2400" b="1" dirty="0" smtClean="0"/>
              <a:t>selection: twice a year</a:t>
            </a:r>
            <a:r>
              <a:rPr lang="en-US" sz="2400" b="1" dirty="0"/>
              <a:t> </a:t>
            </a:r>
          </a:p>
        </p:txBody>
      </p:sp>
      <p:sp>
        <p:nvSpPr>
          <p:cNvPr id="4" name="Rectangle 3"/>
          <p:cNvSpPr/>
          <p:nvPr/>
        </p:nvSpPr>
        <p:spPr>
          <a:xfrm>
            <a:off x="7696200" y="4105870"/>
            <a:ext cx="16002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 smtClean="0"/>
              <a:t>F. </a:t>
            </a:r>
            <a:r>
              <a:rPr lang="en-US" sz="1800" dirty="0" err="1"/>
              <a:t>Wuerthwein</a:t>
            </a:r>
            <a:r>
              <a:rPr lang="en-US" sz="1800" dirty="0"/>
              <a:t> </a:t>
            </a:r>
            <a:endParaRPr lang="en-US" sz="1800" dirty="0" smtClean="0"/>
          </a:p>
          <a:p>
            <a:r>
              <a:rPr lang="en-US" sz="1800" dirty="0" smtClean="0"/>
              <a:t>(</a:t>
            </a:r>
            <a:r>
              <a:rPr lang="en-US" sz="1800" dirty="0"/>
              <a:t>UCSD)</a:t>
            </a:r>
          </a:p>
        </p:txBody>
      </p:sp>
      <p:pic>
        <p:nvPicPr>
          <p:cNvPr id="5" name="Picture 4" descr="Cavanaugh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604379"/>
            <a:ext cx="914400" cy="1358020"/>
          </a:xfrm>
          <a:prstGeom prst="rect">
            <a:avLst/>
          </a:prstGeom>
        </p:spPr>
      </p:pic>
      <p:pic>
        <p:nvPicPr>
          <p:cNvPr id="6" name="Picture 5" descr="Halkiadaki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4059" y="2592981"/>
            <a:ext cx="1058341" cy="1369418"/>
          </a:xfrm>
          <a:prstGeom prst="rect">
            <a:avLst/>
          </a:prstGeom>
        </p:spPr>
      </p:pic>
      <p:pic>
        <p:nvPicPr>
          <p:cNvPr id="7" name="Picture 6" descr="109399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257" y="2590800"/>
            <a:ext cx="914399" cy="1371599"/>
          </a:xfrm>
          <a:prstGeom prst="rect">
            <a:avLst/>
          </a:prstGeom>
          <a:ln w="76200" cmpd="sng">
            <a:solidFill>
              <a:srgbClr val="4F81BD"/>
            </a:solidFill>
          </a:ln>
        </p:spPr>
      </p:pic>
      <p:pic>
        <p:nvPicPr>
          <p:cNvPr id="9" name="Picture 8" descr="1381266637_stretch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98" r="15193" b="49233"/>
          <a:stretch/>
        </p:blipFill>
        <p:spPr>
          <a:xfrm>
            <a:off x="4038600" y="2592976"/>
            <a:ext cx="1143000" cy="1369423"/>
          </a:xfrm>
          <a:prstGeom prst="rect">
            <a:avLst/>
          </a:prstGeom>
        </p:spPr>
      </p:pic>
      <p:pic>
        <p:nvPicPr>
          <p:cNvPr id="11" name="Picture 10" descr="2009ServiceAward20yrs.jp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3" t="15753" r="86693" b="70103"/>
          <a:stretch/>
        </p:blipFill>
        <p:spPr>
          <a:xfrm>
            <a:off x="5252685" y="2534505"/>
            <a:ext cx="1148115" cy="1427894"/>
          </a:xfrm>
          <a:prstGeom prst="rect">
            <a:avLst/>
          </a:prstGeom>
        </p:spPr>
      </p:pic>
      <p:pic>
        <p:nvPicPr>
          <p:cNvPr id="12" name="Picture 11" descr="mvelasco.jp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06" t="1" r="16463" b="34910"/>
          <a:stretch/>
        </p:blipFill>
        <p:spPr>
          <a:xfrm>
            <a:off x="6477000" y="2548577"/>
            <a:ext cx="1223880" cy="1413822"/>
          </a:xfrm>
          <a:prstGeom prst="rect">
            <a:avLst/>
          </a:prstGeom>
        </p:spPr>
      </p:pic>
      <p:pic>
        <p:nvPicPr>
          <p:cNvPr id="13" name="Picture 12" descr="Frank_Wuerthwein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2590799"/>
            <a:ext cx="1371600" cy="137160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2723932" y="4105870"/>
            <a:ext cx="1467068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1800" dirty="0"/>
              <a:t>E. </a:t>
            </a:r>
            <a:r>
              <a:rPr lang="en-US" sz="1800" dirty="0" err="1"/>
              <a:t>Halkiadakis</a:t>
            </a:r>
            <a:r>
              <a:rPr lang="en-US" sz="1800" dirty="0"/>
              <a:t> </a:t>
            </a:r>
            <a:endParaRPr lang="en-US" sz="1800" dirty="0" smtClean="0"/>
          </a:p>
          <a:p>
            <a:r>
              <a:rPr lang="en-US" sz="1800" dirty="0" smtClean="0"/>
              <a:t>(</a:t>
            </a:r>
            <a:r>
              <a:rPr lang="en-US" sz="1800" dirty="0"/>
              <a:t>Rutgers)</a:t>
            </a:r>
          </a:p>
        </p:txBody>
      </p:sp>
      <p:sp>
        <p:nvSpPr>
          <p:cNvPr id="16" name="Rectangle 15"/>
          <p:cNvSpPr/>
          <p:nvPr/>
        </p:nvSpPr>
        <p:spPr>
          <a:xfrm>
            <a:off x="-76200" y="4105870"/>
            <a:ext cx="1587131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1800" dirty="0"/>
              <a:t>K. </a:t>
            </a:r>
            <a:r>
              <a:rPr lang="en-US" sz="1800" dirty="0" err="1"/>
              <a:t>Hatakeyama</a:t>
            </a:r>
            <a:r>
              <a:rPr lang="en-US" sz="1800" dirty="0"/>
              <a:t> </a:t>
            </a:r>
            <a:endParaRPr lang="en-US" sz="1800" dirty="0" smtClean="0"/>
          </a:p>
          <a:p>
            <a:r>
              <a:rPr lang="en-US" sz="1800" dirty="0" smtClean="0"/>
              <a:t>(Baylor)</a:t>
            </a:r>
          </a:p>
          <a:p>
            <a:r>
              <a:rPr lang="en-US" sz="1800" dirty="0" smtClean="0"/>
              <a:t>Chair</a:t>
            </a:r>
            <a:endParaRPr lang="en-US" sz="1800" dirty="0"/>
          </a:p>
        </p:txBody>
      </p:sp>
      <p:sp>
        <p:nvSpPr>
          <p:cNvPr id="17" name="Rectangle 16"/>
          <p:cNvSpPr/>
          <p:nvPr/>
        </p:nvSpPr>
        <p:spPr>
          <a:xfrm>
            <a:off x="4191000" y="4105870"/>
            <a:ext cx="1066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U. Heintz </a:t>
            </a:r>
          </a:p>
          <a:p>
            <a:r>
              <a:rPr lang="en-US" sz="1800" dirty="0"/>
              <a:t>(Brown)</a:t>
            </a:r>
          </a:p>
        </p:txBody>
      </p:sp>
      <p:sp>
        <p:nvSpPr>
          <p:cNvPr id="18" name="Rectangle 17"/>
          <p:cNvSpPr/>
          <p:nvPr/>
        </p:nvSpPr>
        <p:spPr>
          <a:xfrm>
            <a:off x="5336987" y="4105870"/>
            <a:ext cx="1063813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1800" dirty="0"/>
              <a:t>L. </a:t>
            </a:r>
            <a:r>
              <a:rPr lang="en-US" sz="1800" dirty="0" smtClean="0"/>
              <a:t>Spiegel </a:t>
            </a:r>
          </a:p>
          <a:p>
            <a:r>
              <a:rPr lang="en-US" sz="1800" dirty="0" smtClean="0"/>
              <a:t>(</a:t>
            </a:r>
            <a:r>
              <a:rPr lang="en-US" sz="1800" dirty="0"/>
              <a:t>FNAL)</a:t>
            </a:r>
          </a:p>
        </p:txBody>
      </p:sp>
      <p:sp>
        <p:nvSpPr>
          <p:cNvPr id="19" name="Rectangle 18"/>
          <p:cNvSpPr/>
          <p:nvPr/>
        </p:nvSpPr>
        <p:spPr>
          <a:xfrm>
            <a:off x="6451598" y="4105870"/>
            <a:ext cx="1211464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1800" dirty="0"/>
              <a:t>M. Velasco </a:t>
            </a:r>
            <a:endParaRPr lang="en-US" sz="1800" dirty="0" smtClean="0"/>
          </a:p>
          <a:p>
            <a:r>
              <a:rPr lang="en-US" sz="1800" dirty="0" smtClean="0"/>
              <a:t>(NWU)</a:t>
            </a:r>
            <a:endParaRPr lang="en-US" sz="1800" dirty="0"/>
          </a:p>
        </p:txBody>
      </p:sp>
      <p:sp>
        <p:nvSpPr>
          <p:cNvPr id="14" name="Rectangle 13"/>
          <p:cNvSpPr/>
          <p:nvPr/>
        </p:nvSpPr>
        <p:spPr>
          <a:xfrm>
            <a:off x="1371600" y="4105870"/>
            <a:ext cx="1451990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1800" dirty="0" smtClean="0"/>
              <a:t>R. Cavanaugh </a:t>
            </a:r>
          </a:p>
          <a:p>
            <a:r>
              <a:rPr lang="en-US" sz="1800" dirty="0" smtClean="0"/>
              <a:t>(</a:t>
            </a:r>
            <a:r>
              <a:rPr lang="en-US" sz="1800" dirty="0"/>
              <a:t>UIC/FNAL)</a:t>
            </a:r>
          </a:p>
        </p:txBody>
      </p:sp>
    </p:spTree>
    <p:extLst>
      <p:ext uri="{BB962C8B-B14F-4D97-AF65-F5344CB8AC3E}">
        <p14:creationId xmlns:p14="http://schemas.microsoft.com/office/powerpoint/2010/main" val="5739189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LPC Contributions to CMS Physics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5236568"/>
          </a:xfrm>
        </p:spPr>
        <p:txBody>
          <a:bodyPr>
            <a:normAutofit fontScale="92500" lnSpcReduction="10000"/>
          </a:bodyPr>
          <a:lstStyle/>
          <a:p>
            <a:r>
              <a:rPr lang="en-US" sz="2200" b="1" dirty="0">
                <a:solidFill>
                  <a:srgbClr val="004C97"/>
                </a:solidFill>
              </a:rPr>
              <a:t>LPC publication metrics </a:t>
            </a:r>
          </a:p>
          <a:p>
            <a:r>
              <a:rPr lang="en-US" dirty="0" smtClean="0"/>
              <a:t>Quantifying the impact of the LPC on the physics productivity of CMS </a:t>
            </a:r>
          </a:p>
          <a:p>
            <a:r>
              <a:rPr lang="en-US" dirty="0" smtClean="0"/>
              <a:t>Contributions to the CMS publications </a:t>
            </a:r>
          </a:p>
          <a:p>
            <a:pPr lvl="1"/>
            <a:r>
              <a:rPr lang="en-US" dirty="0" smtClean="0"/>
              <a:t>Analysis Review Committee (ARC) Chairs</a:t>
            </a:r>
          </a:p>
          <a:p>
            <a:pPr lvl="1"/>
            <a:r>
              <a:rPr lang="en-US" dirty="0" smtClean="0"/>
              <a:t>Number of ARC members </a:t>
            </a:r>
          </a:p>
          <a:p>
            <a:pPr lvl="1"/>
            <a:r>
              <a:rPr lang="en-US" dirty="0" smtClean="0"/>
              <a:t>Primary Contact for Publication (CADI contact)</a:t>
            </a:r>
          </a:p>
          <a:p>
            <a:pPr lvl="1"/>
            <a:r>
              <a:rPr lang="en-US" dirty="0" smtClean="0"/>
              <a:t>Number of Authors </a:t>
            </a:r>
          </a:p>
          <a:p>
            <a:endParaRPr lang="en-US" dirty="0" smtClean="0"/>
          </a:p>
          <a:p>
            <a:r>
              <a:rPr lang="en-US" dirty="0" smtClean="0"/>
              <a:t>The analysis looks at the above variables in the context of CMS, USCMS and LPC. 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sz="1900" dirty="0" smtClean="0"/>
              <a:t>Developed </a:t>
            </a:r>
            <a:r>
              <a:rPr lang="en-US" sz="1900" dirty="0"/>
              <a:t>a new infrastructure, as this is  rather tedious and time consuming </a:t>
            </a:r>
            <a:r>
              <a:rPr lang="en-US" sz="1900" dirty="0" smtClean="0"/>
              <a:t>process, </a:t>
            </a:r>
            <a:r>
              <a:rPr lang="en-US" sz="1900" dirty="0"/>
              <a:t>to gather and  connect information from 4 independent sources. </a:t>
            </a:r>
          </a:p>
          <a:p>
            <a:pPr lvl="1"/>
            <a:r>
              <a:rPr lang="en-US" sz="1900" dirty="0">
                <a:solidFill>
                  <a:srgbClr val="3366FF"/>
                </a:solidFill>
              </a:rPr>
              <a:t>limitations: most of Higgs Notes do not contain an author list, but the name of the team e.g. “</a:t>
            </a:r>
            <a:r>
              <a:rPr lang="en-US" sz="1900" dirty="0" err="1">
                <a:solidFill>
                  <a:srgbClr val="3366FF"/>
                </a:solidFill>
              </a:rPr>
              <a:t>VHbb</a:t>
            </a:r>
            <a:r>
              <a:rPr lang="en-US" sz="1900" dirty="0">
                <a:solidFill>
                  <a:srgbClr val="3366FF"/>
                </a:solidFill>
              </a:rPr>
              <a:t> team”, “</a:t>
            </a:r>
            <a:r>
              <a:rPr lang="en-US" sz="1900" dirty="0" err="1">
                <a:solidFill>
                  <a:srgbClr val="3366FF"/>
                </a:solidFill>
              </a:rPr>
              <a:t>Hgg</a:t>
            </a:r>
            <a:r>
              <a:rPr lang="en-US" sz="1900" dirty="0">
                <a:solidFill>
                  <a:srgbClr val="3366FF"/>
                </a:solidFill>
              </a:rPr>
              <a:t> team” </a:t>
            </a:r>
            <a:r>
              <a:rPr lang="en-US" sz="1900" dirty="0" err="1">
                <a:solidFill>
                  <a:srgbClr val="3366FF"/>
                </a:solidFill>
              </a:rPr>
              <a:t>etc</a:t>
            </a:r>
            <a:r>
              <a:rPr lang="en-US" sz="1900" dirty="0">
                <a:solidFill>
                  <a:srgbClr val="3366FF"/>
                </a:solidFill>
              </a:rPr>
              <a:t>, and hence difficult to </a:t>
            </a:r>
            <a:r>
              <a:rPr lang="en-US" sz="1900" dirty="0" smtClean="0">
                <a:solidFill>
                  <a:srgbClr val="3366FF"/>
                </a:solidFill>
              </a:rPr>
              <a:t>classify.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1/30/15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Narain, "The LPC"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42BE99-A771-4F04-8F0A-692C1C2DBDDB}" type="slidenum">
              <a:rPr lang="en-US" smtClean="0"/>
              <a:pPr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9310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Our Mission: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1/30/15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Narain, "The LPC"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42BE99-A771-4F04-8F0A-692C1C2DBDDB}" type="slidenum">
              <a:rPr lang="en-US" smtClean="0"/>
              <a:t>4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96" y="858924"/>
            <a:ext cx="9055100" cy="5816600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2" name="Picture 1" descr="IMG_2956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185" y="3581400"/>
            <a:ext cx="4675415" cy="311694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4133" y="5921122"/>
            <a:ext cx="8952811" cy="830997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r>
              <a:rPr lang="en-US" dirty="0"/>
              <a:t>Designed to encourage  a sense of community</a:t>
            </a:r>
          </a:p>
          <a:p>
            <a:r>
              <a:rPr lang="en-US" dirty="0"/>
              <a:t>Provide venues for discussions: educational, professional  and social.</a:t>
            </a:r>
          </a:p>
        </p:txBody>
      </p:sp>
      <p:sp>
        <p:nvSpPr>
          <p:cNvPr id="10" name="Donut 9"/>
          <p:cNvSpPr/>
          <p:nvPr/>
        </p:nvSpPr>
        <p:spPr>
          <a:xfrm>
            <a:off x="4800600" y="3545116"/>
            <a:ext cx="3666067" cy="1147838"/>
          </a:xfrm>
          <a:prstGeom prst="donut">
            <a:avLst>
              <a:gd name="adj" fmla="val 7662"/>
            </a:avLst>
          </a:prstGeom>
          <a:solidFill>
            <a:schemeClr val="accent6"/>
          </a:solidFill>
          <a:ln>
            <a:solidFill>
              <a:srgbClr val="40404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412313" y="280818"/>
            <a:ext cx="266568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4"/>
              </a:rPr>
              <a:t>http://</a:t>
            </a:r>
            <a:r>
              <a:rPr lang="en-US" dirty="0" smtClean="0">
                <a:hlinkClick r:id="rId4"/>
              </a:rPr>
              <a:t>lpc.fnal.gov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47317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0996" y="4079001"/>
            <a:ext cx="2800604" cy="268782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898" y="4114800"/>
            <a:ext cx="2778902" cy="2667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publications/review</a:t>
            </a:r>
            <a:endParaRPr lang="en-US" dirty="0"/>
          </a:p>
        </p:txBody>
      </p:sp>
      <p:sp>
        <p:nvSpPr>
          <p:cNvPr id="20" name="Content Placeholder 1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1/30/15</a:t>
            </a:r>
            <a:endParaRPr lang="en-US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Narain, "The LPC"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4196" y="1371600"/>
            <a:ext cx="2800604" cy="26878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9996" y="1371600"/>
            <a:ext cx="2800604" cy="2687828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2895600" y="4267200"/>
            <a:ext cx="1905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ARC Members</a:t>
            </a:r>
          </a:p>
          <a:p>
            <a:r>
              <a:rPr lang="en-US" sz="2000" b="1" dirty="0" smtClean="0"/>
              <a:t>(incl. chairs)</a:t>
            </a:r>
          </a:p>
          <a:p>
            <a:r>
              <a:rPr lang="en-US" sz="2000" b="1" dirty="0" smtClean="0"/>
              <a:t>60%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648200" y="4470737"/>
            <a:ext cx="1752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Tot </a:t>
            </a:r>
            <a:r>
              <a:rPr lang="en-US" sz="2000" b="1" dirty="0" err="1" smtClean="0"/>
              <a:t>num</a:t>
            </a:r>
            <a:r>
              <a:rPr lang="en-US" sz="2000" b="1" dirty="0" smtClean="0"/>
              <a:t> of </a:t>
            </a:r>
          </a:p>
          <a:p>
            <a:r>
              <a:rPr lang="en-US" sz="2000" b="1" dirty="0" smtClean="0"/>
              <a:t>ARC Members</a:t>
            </a:r>
          </a:p>
          <a:p>
            <a:r>
              <a:rPr lang="en-US" sz="2000" b="1" dirty="0" smtClean="0"/>
              <a:t>18%</a:t>
            </a:r>
            <a:endParaRPr lang="en-US" sz="20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381000" y="2362200"/>
            <a:ext cx="112284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Analysis </a:t>
            </a:r>
          </a:p>
          <a:p>
            <a:r>
              <a:rPr lang="en-US" sz="2000" b="1" dirty="0" smtClean="0"/>
              <a:t>Contacts</a:t>
            </a:r>
          </a:p>
          <a:p>
            <a:r>
              <a:rPr lang="en-US" sz="2000" b="1" dirty="0" smtClean="0"/>
              <a:t>18%</a:t>
            </a:r>
            <a:endParaRPr lang="en-US" sz="20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5257800" y="2438400"/>
            <a:ext cx="1143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ARC</a:t>
            </a:r>
          </a:p>
          <a:p>
            <a:r>
              <a:rPr lang="en-US" sz="2000" b="1" dirty="0" smtClean="0"/>
              <a:t>Chairs</a:t>
            </a:r>
          </a:p>
          <a:p>
            <a:r>
              <a:rPr lang="en-US" sz="2000" b="1" dirty="0" smtClean="0"/>
              <a:t>16%</a:t>
            </a:r>
            <a:endParaRPr lang="en-US" sz="2000" b="1" dirty="0"/>
          </a:p>
        </p:txBody>
      </p:sp>
      <p:sp>
        <p:nvSpPr>
          <p:cNvPr id="26" name="TextBox 25"/>
          <p:cNvSpPr txBox="1"/>
          <p:nvPr/>
        </p:nvSpPr>
        <p:spPr>
          <a:xfrm>
            <a:off x="5550476" y="477866"/>
            <a:ext cx="3657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solidFill>
                  <a:srgbClr val="008000"/>
                </a:solidFill>
              </a:rPr>
              <a:t>Green: LPC co-authors from survey</a:t>
            </a:r>
          </a:p>
          <a:p>
            <a:r>
              <a:rPr lang="en-US" sz="18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Blue</a:t>
            </a:r>
            <a:r>
              <a:rPr lang="en-US" sz="1800" b="1" dirty="0" err="1" smtClean="0"/>
              <a:t>+</a:t>
            </a:r>
            <a:r>
              <a:rPr lang="en-US" sz="1800" b="1" dirty="0" err="1" smtClean="0">
                <a:solidFill>
                  <a:srgbClr val="008000"/>
                </a:solidFill>
              </a:rPr>
              <a:t>Green</a:t>
            </a:r>
            <a:r>
              <a:rPr lang="en-US" sz="1800" b="1" dirty="0" smtClean="0"/>
              <a:t>: </a:t>
            </a:r>
            <a:r>
              <a:rPr lang="en-US" sz="1800" b="1" dirty="0" smtClean="0">
                <a:solidFill>
                  <a:srgbClr val="558ED5"/>
                </a:solidFill>
              </a:rPr>
              <a:t>USCMS</a:t>
            </a:r>
          </a:p>
          <a:p>
            <a:r>
              <a:rPr lang="en-US" sz="1800" b="1" dirty="0" smtClean="0">
                <a:solidFill>
                  <a:srgbClr val="993333"/>
                </a:solidFill>
              </a:rPr>
              <a:t>RED: not USCMS</a:t>
            </a:r>
            <a:endParaRPr lang="en-US" sz="1800" b="1" dirty="0">
              <a:solidFill>
                <a:srgbClr val="993333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747716" y="67762"/>
            <a:ext cx="23962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0000FF"/>
                </a:solidFill>
              </a:rPr>
              <a:t>Metrics as of June 2014</a:t>
            </a:r>
            <a:endParaRPr lang="en-US" sz="1800" dirty="0">
              <a:solidFill>
                <a:srgbClr val="0000FF"/>
              </a:solidFill>
            </a:endParaRPr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8E869AC-A9E9-8442-9912-DDE4967A6FE1}" type="slidenum">
              <a:rPr lang="en-US" smtClean="0"/>
              <a:pPr>
                <a:defRPr/>
              </a:pPr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44821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9296" y="2133600"/>
            <a:ext cx="4606104" cy="330991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1219200"/>
            <a:ext cx="2800604" cy="268782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2498" y="4170172"/>
            <a:ext cx="2800604" cy="26878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publications…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1/30/15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0" y="5105400"/>
            <a:ext cx="179285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A</a:t>
            </a:r>
            <a:r>
              <a:rPr lang="en-US" sz="2000" b="1" dirty="0" smtClean="0"/>
              <a:t>uthors</a:t>
            </a:r>
          </a:p>
          <a:p>
            <a:r>
              <a:rPr lang="en-US" sz="2000" b="1" dirty="0" smtClean="0"/>
              <a:t>contributing to </a:t>
            </a:r>
          </a:p>
          <a:p>
            <a:r>
              <a:rPr lang="en-US" sz="2000" b="1" dirty="0" smtClean="0"/>
              <a:t>52% of all pubs</a:t>
            </a:r>
          </a:p>
        </p:txBody>
      </p:sp>
      <p:cxnSp>
        <p:nvCxnSpPr>
          <p:cNvPr id="24" name="Straight Arrow Connector 23"/>
          <p:cNvCxnSpPr/>
          <p:nvPr/>
        </p:nvCxnSpPr>
        <p:spPr>
          <a:xfrm>
            <a:off x="2819400" y="1981200"/>
            <a:ext cx="2286000" cy="25146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2819400" y="1981200"/>
            <a:ext cx="4724400" cy="21336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2819400" y="1981200"/>
            <a:ext cx="2971800" cy="24384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2819400" y="1981200"/>
            <a:ext cx="4191000" cy="25146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1066800" y="1371600"/>
            <a:ext cx="1676400" cy="1752600"/>
          </a:xfrm>
          <a:prstGeom prst="line">
            <a:avLst/>
          </a:prstGeom>
          <a:ln w="38100" cmpd="sng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H="1">
            <a:off x="1066800" y="2438400"/>
            <a:ext cx="2286000" cy="0"/>
          </a:xfrm>
          <a:prstGeom prst="line">
            <a:avLst/>
          </a:prstGeom>
          <a:ln w="38100" cmpd="sng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4800600" y="1447800"/>
            <a:ext cx="393093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660066"/>
                </a:solidFill>
              </a:rPr>
              <a:t>majority of US co-authors from LPC  </a:t>
            </a:r>
          </a:p>
          <a:p>
            <a:r>
              <a:rPr lang="en-US" sz="2000" b="1" smtClean="0">
                <a:solidFill>
                  <a:srgbClr val="660066"/>
                </a:solidFill>
              </a:rPr>
              <a:t>16 </a:t>
            </a:r>
            <a:r>
              <a:rPr lang="en-US" sz="2000" b="1" dirty="0" smtClean="0">
                <a:solidFill>
                  <a:srgbClr val="660066"/>
                </a:solidFill>
              </a:rPr>
              <a:t>papers</a:t>
            </a:r>
            <a:endParaRPr lang="en-US" sz="2000" b="1" dirty="0">
              <a:solidFill>
                <a:srgbClr val="660066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550476" y="489517"/>
            <a:ext cx="3657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solidFill>
                  <a:srgbClr val="008000"/>
                </a:solidFill>
              </a:rPr>
              <a:t>Green: LPC co-authors from survey</a:t>
            </a:r>
          </a:p>
          <a:p>
            <a:r>
              <a:rPr lang="en-US" sz="18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Blue</a:t>
            </a:r>
            <a:r>
              <a:rPr lang="en-US" sz="1800" b="1" dirty="0" err="1" smtClean="0"/>
              <a:t>+</a:t>
            </a:r>
            <a:r>
              <a:rPr lang="en-US" sz="1800" b="1" dirty="0" err="1" smtClean="0">
                <a:solidFill>
                  <a:srgbClr val="008000"/>
                </a:solidFill>
              </a:rPr>
              <a:t>Green</a:t>
            </a:r>
            <a:r>
              <a:rPr lang="en-US" sz="1800" b="1" dirty="0" smtClean="0"/>
              <a:t>: </a:t>
            </a:r>
            <a:r>
              <a:rPr lang="en-US" sz="1800" b="1" dirty="0" smtClean="0">
                <a:solidFill>
                  <a:srgbClr val="558ED5"/>
                </a:solidFill>
              </a:rPr>
              <a:t>USCMS</a:t>
            </a:r>
          </a:p>
          <a:p>
            <a:r>
              <a:rPr lang="en-US" sz="1800" b="1" dirty="0" smtClean="0">
                <a:solidFill>
                  <a:srgbClr val="993333"/>
                </a:solidFill>
              </a:rPr>
              <a:t>RED: not USCMS</a:t>
            </a:r>
            <a:endParaRPr lang="en-US" sz="1800" b="1" dirty="0">
              <a:solidFill>
                <a:srgbClr val="993333"/>
              </a:solidFill>
            </a:endParaRPr>
          </a:p>
        </p:txBody>
      </p:sp>
      <p:sp>
        <p:nvSpPr>
          <p:cNvPr id="23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42BE99-A771-4F04-8F0A-692C1C2DBDDB}" type="slidenum">
              <a:rPr lang="en-US" smtClean="0"/>
              <a:t>41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747716" y="79413"/>
            <a:ext cx="23962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0000FF"/>
                </a:solidFill>
              </a:rPr>
              <a:t>Metrics as of June 2014</a:t>
            </a:r>
            <a:endParaRPr lang="en-US" sz="1800" dirty="0">
              <a:solidFill>
                <a:srgbClr val="0000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Narain, "The LPC"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7986567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Some examples of LPC pubs…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B2G:</a:t>
            </a:r>
          </a:p>
          <a:p>
            <a:pPr lvl="1"/>
            <a:r>
              <a:rPr lang="en-US" dirty="0" smtClean="0"/>
              <a:t>“Search for Top-Quark Partners with Charge 5/3 in the Same-Sign Dilepton Final State”, Phys. Rev. </a:t>
            </a:r>
            <a:r>
              <a:rPr lang="en-US" dirty="0" err="1" smtClean="0"/>
              <a:t>Lett</a:t>
            </a:r>
            <a:r>
              <a:rPr lang="en-US" dirty="0" smtClean="0"/>
              <a:t>. 112 (2014) 171801</a:t>
            </a:r>
          </a:p>
          <a:p>
            <a:pPr lvl="1"/>
            <a:r>
              <a:rPr lang="en-US" dirty="0" smtClean="0"/>
              <a:t>“Inclusive search for a vector-like T quark with charge 2/3 in </a:t>
            </a:r>
            <a:r>
              <a:rPr lang="en-US" dirty="0" err="1" smtClean="0"/>
              <a:t>pp</a:t>
            </a:r>
            <a:r>
              <a:rPr lang="en-US" dirty="0" smtClean="0"/>
              <a:t> collisions at </a:t>
            </a:r>
            <a:r>
              <a:rPr lang="en-US" dirty="0" err="1" smtClean="0"/>
              <a:t>sqrt</a:t>
            </a:r>
            <a:r>
              <a:rPr lang="en-US" dirty="0" smtClean="0"/>
              <a:t>(s)=8 TeV”, Physics Letters B 729 (2014) 149</a:t>
            </a:r>
          </a:p>
          <a:p>
            <a:pPr lvl="1"/>
            <a:r>
              <a:rPr lang="en-US" dirty="0" smtClean="0"/>
              <a:t>Search for vector-like quarks in final states with a single lepton and jets in </a:t>
            </a:r>
            <a:r>
              <a:rPr lang="en-US" dirty="0" err="1" smtClean="0"/>
              <a:t>pp</a:t>
            </a:r>
            <a:r>
              <a:rPr lang="en-US" dirty="0" smtClean="0"/>
              <a:t> collisions at </a:t>
            </a:r>
            <a:r>
              <a:rPr lang="en-US" dirty="0" err="1" smtClean="0"/>
              <a:t>sqrt</a:t>
            </a:r>
            <a:r>
              <a:rPr lang="en-US" dirty="0" smtClean="0"/>
              <a:t>(s) = 8 TeV. (CMS PAS B2G-12-017 (2014))</a:t>
            </a:r>
          </a:p>
          <a:p>
            <a:pPr lvl="1"/>
            <a:r>
              <a:rPr lang="en-US" dirty="0" smtClean="0"/>
              <a:t>Search for </a:t>
            </a:r>
            <a:r>
              <a:rPr lang="en-US" dirty="0" err="1" smtClean="0"/>
              <a:t>monotop</a:t>
            </a:r>
            <a:r>
              <a:rPr lang="en-US" dirty="0" smtClean="0"/>
              <a:t> signatures in proton-proton collisions at </a:t>
            </a:r>
            <a:r>
              <a:rPr lang="en-US" dirty="0" err="1" smtClean="0"/>
              <a:t>sqrt</a:t>
            </a:r>
            <a:r>
              <a:rPr lang="en-US" dirty="0" smtClean="0"/>
              <a:t>(s) = 8 TeV", arXiv:1410.1149 [</a:t>
            </a:r>
            <a:r>
              <a:rPr lang="en-US" dirty="0" err="1" smtClean="0"/>
              <a:t>hep</a:t>
            </a:r>
            <a:r>
              <a:rPr lang="en-US" dirty="0" smtClean="0"/>
              <a:t>-ex], submitted to Phys. Rev. </a:t>
            </a:r>
            <a:r>
              <a:rPr lang="en-US" dirty="0" err="1" smtClean="0"/>
              <a:t>Lett</a:t>
            </a:r>
            <a:r>
              <a:rPr lang="en-US" dirty="0" smtClean="0"/>
              <a:t>. (B2G-12-022)</a:t>
            </a:r>
          </a:p>
          <a:p>
            <a:pPr lvl="1"/>
            <a:r>
              <a:rPr lang="en-US" dirty="0" smtClean="0"/>
              <a:t>Search for W' to </a:t>
            </a:r>
            <a:r>
              <a:rPr lang="en-US" dirty="0" err="1" smtClean="0"/>
              <a:t>tb</a:t>
            </a:r>
            <a:r>
              <a:rPr lang="en-US" dirty="0" smtClean="0"/>
              <a:t> decays in the lepton + jets final state in </a:t>
            </a:r>
            <a:r>
              <a:rPr lang="en-US" dirty="0" err="1" smtClean="0"/>
              <a:t>pp</a:t>
            </a:r>
            <a:r>
              <a:rPr lang="en-US" dirty="0" smtClean="0"/>
              <a:t> collisions at </a:t>
            </a:r>
            <a:r>
              <a:rPr lang="en-US" dirty="0" err="1" smtClean="0"/>
              <a:t>sqrt</a:t>
            </a:r>
            <a:r>
              <a:rPr lang="en-US" dirty="0" smtClean="0"/>
              <a:t>(s)= 8 TeV", CMS Collaboration, JHEP 05 108 (2014), arXiv:1402.2176 [</a:t>
            </a:r>
            <a:r>
              <a:rPr lang="en-US" dirty="0" err="1" smtClean="0"/>
              <a:t>hep</a:t>
            </a:r>
            <a:r>
              <a:rPr lang="en-US" dirty="0" smtClean="0"/>
              <a:t>-ex].</a:t>
            </a:r>
          </a:p>
          <a:p>
            <a:r>
              <a:rPr lang="en-US" dirty="0" smtClean="0"/>
              <a:t>EXO:</a:t>
            </a:r>
          </a:p>
          <a:p>
            <a:pPr lvl="1"/>
            <a:r>
              <a:rPr lang="en-US" dirty="0" smtClean="0"/>
              <a:t>“Search for jet extinction in the inclusive jet-</a:t>
            </a:r>
            <a:r>
              <a:rPr lang="en-US" dirty="0" err="1" smtClean="0"/>
              <a:t>pt</a:t>
            </a:r>
            <a:r>
              <a:rPr lang="en-US" dirty="0" smtClean="0"/>
              <a:t> spectrum from proton- proton collisions at </a:t>
            </a:r>
            <a:r>
              <a:rPr lang="en-US" dirty="0" err="1" smtClean="0"/>
              <a:t>sqrt</a:t>
            </a:r>
            <a:r>
              <a:rPr lang="en-US" dirty="0" smtClean="0"/>
              <a:t>(s) = 8 TeV,” Phys. Rev. D 90 (2014) 032005.</a:t>
            </a:r>
          </a:p>
          <a:p>
            <a:pPr lvl="1"/>
            <a:r>
              <a:rPr lang="en-US" dirty="0" smtClean="0"/>
              <a:t>Z’ search in dilepton channel at 8 TeV (EXO-12-061),</a:t>
            </a:r>
          </a:p>
          <a:p>
            <a:pPr lvl="1"/>
            <a:r>
              <a:rPr lang="en-US" dirty="0" smtClean="0"/>
              <a:t>Exotic 4 lepton resonance search at 8 TeV (EXO-14-006). </a:t>
            </a:r>
          </a:p>
          <a:p>
            <a:pPr lvl="1"/>
            <a:r>
              <a:rPr lang="en-US" dirty="0" smtClean="0"/>
              <a:t>Search for new resonances decaying via WZ to leptons in proton-proton collisions at </a:t>
            </a:r>
            <a:r>
              <a:rPr lang="en-US" dirty="0" err="1" smtClean="0"/>
              <a:t>sqrt</a:t>
            </a:r>
            <a:r>
              <a:rPr lang="en-US" dirty="0" smtClean="0"/>
              <a:t>(s)= 8 TeV", CMS Collaboration, Phys. </a:t>
            </a:r>
            <a:r>
              <a:rPr lang="en-US" dirty="0" err="1" smtClean="0"/>
              <a:t>Lett</a:t>
            </a:r>
            <a:r>
              <a:rPr lang="en-US" dirty="0" smtClean="0"/>
              <a:t>. B 740 83 (2015), </a:t>
            </a:r>
            <a:r>
              <a:rPr lang="en-US" dirty="0" err="1" smtClean="0"/>
              <a:t>arXiv</a:t>
            </a:r>
            <a:r>
              <a:rPr lang="en-US" dirty="0" smtClean="0"/>
              <a:t>: 1407.3476</a:t>
            </a:r>
          </a:p>
          <a:p>
            <a:pPr lvl="1"/>
            <a:r>
              <a:rPr lang="en-US" dirty="0" smtClean="0"/>
              <a:t>“Search for new phenomena in </a:t>
            </a:r>
            <a:r>
              <a:rPr lang="en-US" dirty="0" err="1" smtClean="0"/>
              <a:t>monophoton</a:t>
            </a:r>
            <a:r>
              <a:rPr lang="en-US" dirty="0" smtClean="0"/>
              <a:t> final states in proton-proton collisions at √s=8 TeV,” arXiv:1410.8812, submitted to Phys. </a:t>
            </a:r>
            <a:r>
              <a:rPr lang="en-US" dirty="0" err="1" smtClean="0"/>
              <a:t>Lett</a:t>
            </a:r>
            <a:r>
              <a:rPr lang="en-US" dirty="0" smtClean="0"/>
              <a:t>. B.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1/30/15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Narain, "The LPC"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42BE99-A771-4F04-8F0A-692C1C2DBDDB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1651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Some examples of LPC pubs…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000" dirty="0" smtClean="0"/>
              <a:t>Higgs</a:t>
            </a:r>
          </a:p>
          <a:p>
            <a:pPr lvl="1"/>
            <a:r>
              <a:rPr lang="en-US" sz="1600" dirty="0"/>
              <a:t>HH-&gt;4b Physics Analysis Summary: </a:t>
            </a:r>
            <a:r>
              <a:rPr lang="en-US" sz="1600" u="sng" dirty="0">
                <a:hlinkClick r:id="rId2"/>
              </a:rPr>
              <a:t>http://cds.cern.ch/record/1748425?ln=en</a:t>
            </a:r>
          </a:p>
          <a:p>
            <a:pPr lvl="1"/>
            <a:r>
              <a:rPr lang="en-US" sz="1600" dirty="0"/>
              <a:t>HH-&gt;4b Public </a:t>
            </a:r>
            <a:r>
              <a:rPr lang="en-US" sz="1600" dirty="0" err="1"/>
              <a:t>Twiki</a:t>
            </a:r>
            <a:r>
              <a:rPr lang="en-US" sz="1600" dirty="0"/>
              <a:t>: </a:t>
            </a:r>
            <a:r>
              <a:rPr lang="en-US" sz="1600" u="sng" dirty="0">
                <a:hlinkClick r:id="rId3"/>
              </a:rPr>
              <a:t>https://twiki.cern.ch/twiki/bin/view/CMSPublic/</a:t>
            </a:r>
            <a:r>
              <a:rPr lang="en-US" sz="1600" u="sng" dirty="0" smtClean="0">
                <a:hlinkClick r:id="rId3"/>
              </a:rPr>
              <a:t>Hig14013TWiki</a:t>
            </a:r>
          </a:p>
          <a:p>
            <a:pPr lvl="1"/>
            <a:r>
              <a:rPr lang="en-US" sz="1600" dirty="0"/>
              <a:t>Search for anomalous HVV couplings in VH(-&gt;bb) final </a:t>
            </a:r>
            <a:r>
              <a:rPr lang="en-US" sz="1600" dirty="0" smtClean="0"/>
              <a:t>state</a:t>
            </a:r>
          </a:p>
          <a:p>
            <a:pPr lvl="1"/>
            <a:r>
              <a:rPr lang="en-US" sz="1600" u="sng" dirty="0" smtClean="0">
                <a:hlinkClick r:id="rId3"/>
              </a:rPr>
              <a:t>contributions to:</a:t>
            </a:r>
            <a:endParaRPr lang="en-US" sz="1600" u="sng" dirty="0">
              <a:hlinkClick r:id="rId3"/>
            </a:endParaRPr>
          </a:p>
          <a:p>
            <a:pPr lvl="1"/>
            <a:r>
              <a:rPr lang="en-US" sz="1600" dirty="0"/>
              <a:t>Evidence for the direct decay of the 125 GeV Higgs boson to fermions,” Nature Phys. </a:t>
            </a:r>
            <a:r>
              <a:rPr lang="en-US" sz="1600" b="1" dirty="0"/>
              <a:t>10</a:t>
            </a:r>
            <a:r>
              <a:rPr lang="en-US" sz="1600" dirty="0"/>
              <a:t> (2014) 557</a:t>
            </a:r>
            <a:r>
              <a:rPr lang="en-US" sz="1600" dirty="0" smtClean="0"/>
              <a:t>.</a:t>
            </a:r>
          </a:p>
          <a:p>
            <a:pPr lvl="1"/>
            <a:r>
              <a:rPr lang="en-US" sz="1600" dirty="0"/>
              <a:t>Observation of the diphoton decay of the Higgs boson and measurement of its properties,” Eur. Phys. J. C </a:t>
            </a:r>
            <a:r>
              <a:rPr lang="en-US" sz="1600" b="1" dirty="0"/>
              <a:t>74</a:t>
            </a:r>
            <a:r>
              <a:rPr lang="en-US" sz="1600" dirty="0"/>
              <a:t> (2014) 3076</a:t>
            </a:r>
            <a:r>
              <a:rPr lang="en-US" sz="1600" dirty="0" smtClean="0"/>
              <a:t>.</a:t>
            </a:r>
          </a:p>
          <a:p>
            <a:pPr lvl="1"/>
            <a:r>
              <a:rPr lang="en-US" sz="1600" dirty="0"/>
              <a:t>Constraints on the spin-parity and anomalous HVV couplings of the Higgs boson in proton collisions at 7 and 8 TeV," arXiv:1411.3441, submitted to Phys. Rev. D</a:t>
            </a:r>
            <a:r>
              <a:rPr lang="en-US" sz="1600" dirty="0" smtClean="0"/>
              <a:t>.</a:t>
            </a:r>
          </a:p>
          <a:p>
            <a:pPr lvl="1"/>
            <a:r>
              <a:rPr lang="en-US" sz="1600" dirty="0"/>
              <a:t>Precise determination of the mass of the Higgs boson and tests of compatibility of its couplings with the standard model predictions using proton collisions at 7 and 8 TeV," arXiv:1412.8662, submitted to EPJC</a:t>
            </a:r>
            <a:r>
              <a:rPr lang="en-US" sz="1600" dirty="0" smtClean="0"/>
              <a:t>.</a:t>
            </a:r>
            <a:endParaRPr lang="en-US" sz="1600" b="1" dirty="0" smtClean="0"/>
          </a:p>
          <a:p>
            <a:r>
              <a:rPr lang="en-US" sz="2000" dirty="0" err="1" smtClean="0"/>
              <a:t>JetMet</a:t>
            </a:r>
            <a:r>
              <a:rPr lang="en-US" sz="2000" dirty="0" smtClean="0"/>
              <a:t>:</a:t>
            </a:r>
          </a:p>
          <a:p>
            <a:pPr lvl="1"/>
            <a:r>
              <a:rPr lang="en-US" sz="1600" dirty="0" smtClean="0"/>
              <a:t>“</a:t>
            </a:r>
            <a:r>
              <a:rPr lang="en-US" sz="1600" dirty="0"/>
              <a:t>Identification techniques for highly boosted W bosons that decay into hadrons”, JHEP 12 (2014) 017 arXiv:1410.4227 [</a:t>
            </a:r>
            <a:r>
              <a:rPr lang="en-US" sz="1600" dirty="0" err="1"/>
              <a:t>hep</a:t>
            </a:r>
            <a:r>
              <a:rPr lang="en-US" sz="1600" dirty="0"/>
              <a:t>-ex].</a:t>
            </a:r>
          </a:p>
          <a:p>
            <a:pPr lvl="1"/>
            <a:r>
              <a:rPr lang="en-US" sz="1600" dirty="0" smtClean="0"/>
              <a:t>”</a:t>
            </a:r>
            <a:r>
              <a:rPr lang="en-US" sz="1600" dirty="0"/>
              <a:t>Study of Pileup Removal Algorithms for Jets”, CMS PAS JME-14-001 (2014)</a:t>
            </a:r>
            <a:r>
              <a:rPr lang="en-US" sz="1600" dirty="0" smtClean="0"/>
              <a:t>.</a:t>
            </a:r>
          </a:p>
          <a:p>
            <a:r>
              <a:rPr lang="en-US" sz="2000" dirty="0" smtClean="0"/>
              <a:t>SMP: </a:t>
            </a:r>
            <a:r>
              <a:rPr lang="en-US" sz="1600" dirty="0" err="1"/>
              <a:t>Drell</a:t>
            </a:r>
            <a:r>
              <a:rPr lang="en-US" sz="1600" dirty="0"/>
              <a:t>-Yan differential cross section at 8 TeV (SMP-14-003), </a:t>
            </a:r>
          </a:p>
          <a:p>
            <a:pPr lvl="1"/>
            <a:endParaRPr lang="en-US" sz="1600" dirty="0"/>
          </a:p>
          <a:p>
            <a:endParaRPr lang="en-US" sz="2000" dirty="0"/>
          </a:p>
          <a:p>
            <a:endParaRPr lang="en-US" sz="2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1/30/15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Narain, "The LPC"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42BE99-A771-4F04-8F0A-692C1C2DBDDB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3184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Some examples of LPC pubs…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sz="2100" dirty="0"/>
              <a:t>SUSY:</a:t>
            </a:r>
          </a:p>
          <a:p>
            <a:pPr lvl="1"/>
            <a:r>
              <a:rPr lang="en-US" sz="1400" dirty="0" smtClean="0"/>
              <a:t>SUS-14-002 “Searches for electroweak </a:t>
            </a:r>
            <a:r>
              <a:rPr lang="en-US" sz="1400" dirty="0" err="1" smtClean="0"/>
              <a:t>neutralino</a:t>
            </a:r>
            <a:r>
              <a:rPr lang="en-US" sz="1400" dirty="0" smtClean="0"/>
              <a:t> and </a:t>
            </a:r>
            <a:r>
              <a:rPr lang="en-US" sz="1400" dirty="0" err="1" smtClean="0"/>
              <a:t>chargino</a:t>
            </a:r>
            <a:r>
              <a:rPr lang="en-US" sz="1400" dirty="0" smtClean="0"/>
              <a:t> production in channels with Higgs, Z, and W bosons in </a:t>
            </a:r>
            <a:r>
              <a:rPr lang="en-US" sz="1400" dirty="0" err="1" smtClean="0"/>
              <a:t>pp</a:t>
            </a:r>
            <a:r>
              <a:rPr lang="en-US" sz="1400" dirty="0" smtClean="0"/>
              <a:t> collisions at 8 TeV,”; PRD 90, 092007 (2014) arXiv:1409.3168</a:t>
            </a:r>
          </a:p>
          <a:p>
            <a:pPr lvl="1"/>
            <a:r>
              <a:rPr lang="en-US" sz="1400" dirty="0" smtClean="0"/>
              <a:t>Search for top </a:t>
            </a:r>
            <a:r>
              <a:rPr lang="en-US" sz="1400" dirty="0" err="1" smtClean="0"/>
              <a:t>squarks</a:t>
            </a:r>
            <a:r>
              <a:rPr lang="en-US" sz="1400" dirty="0" smtClean="0"/>
              <a:t> in R-parity violating supersymmetry with </a:t>
            </a:r>
            <a:r>
              <a:rPr lang="en-US" sz="1400" dirty="0" err="1" smtClean="0"/>
              <a:t>dileptons</a:t>
            </a:r>
            <a:r>
              <a:rPr lang="en-US" sz="1400" dirty="0" smtClean="0"/>
              <a:t> and jets in </a:t>
            </a:r>
            <a:r>
              <a:rPr lang="en-US" sz="1400" dirty="0" err="1" smtClean="0"/>
              <a:t>pp</a:t>
            </a:r>
            <a:r>
              <a:rPr lang="en-US" sz="1400" dirty="0" smtClean="0"/>
              <a:t> collisions at </a:t>
            </a:r>
            <a:r>
              <a:rPr lang="en-US" sz="1400" dirty="0" err="1" smtClean="0"/>
              <a:t>sqrt</a:t>
            </a:r>
            <a:r>
              <a:rPr lang="en-US" sz="1400" dirty="0" smtClean="0"/>
              <a:t>(s) = 8 TeV. (CMS Internal Review (2015))</a:t>
            </a:r>
          </a:p>
          <a:p>
            <a:pPr lvl="1"/>
            <a:r>
              <a:rPr lang="en-US" sz="1400" dirty="0" smtClean="0"/>
              <a:t>Search for stealth supersymmetry in events with jets, either photons or leptons, and low missing momentum in </a:t>
            </a:r>
            <a:r>
              <a:rPr lang="en-US" sz="1400" dirty="0" err="1" smtClean="0"/>
              <a:t>pp</a:t>
            </a:r>
            <a:r>
              <a:rPr lang="en-US" sz="1400" dirty="0" smtClean="0"/>
              <a:t> collisions at </a:t>
            </a:r>
            <a:r>
              <a:rPr lang="en-US" sz="1400" dirty="0" err="1" smtClean="0"/>
              <a:t>sqrt</a:t>
            </a:r>
            <a:r>
              <a:rPr lang="en-US" sz="1400" dirty="0" smtClean="0"/>
              <a:t>(s) = 8 TeV. (Sub. to PLB (2014)), arXiv:1411.7255</a:t>
            </a:r>
          </a:p>
          <a:p>
            <a:pPr lvl="1"/>
            <a:r>
              <a:rPr lang="en-US" sz="1400" dirty="0" smtClean="0"/>
              <a:t>“Search for top </a:t>
            </a:r>
            <a:r>
              <a:rPr lang="en-US" sz="1400" dirty="0" err="1" smtClean="0"/>
              <a:t>squarks</a:t>
            </a:r>
            <a:r>
              <a:rPr lang="en-US" sz="1400" dirty="0" smtClean="0"/>
              <a:t> in multijet events with large missing momentum in proton-proton collisions at 8 TeV,” CMS Physics Analysis Summary CMS-PAS-SUS-13-015, 2013.</a:t>
            </a:r>
          </a:p>
          <a:p>
            <a:pPr lvl="1"/>
            <a:r>
              <a:rPr lang="en-US" sz="1400" dirty="0" smtClean="0"/>
              <a:t>"Performance of the missing transverse energy reconstruction by the CMS experiment in </a:t>
            </a:r>
            <a:r>
              <a:rPr lang="en-US" sz="1400" dirty="0" err="1" smtClean="0"/>
              <a:t>sqrt</a:t>
            </a:r>
            <a:r>
              <a:rPr lang="en-US" sz="1400" dirty="0" smtClean="0"/>
              <a:t>(s) = 8 TeV </a:t>
            </a:r>
            <a:r>
              <a:rPr lang="en-US" sz="1400" dirty="0" err="1" smtClean="0"/>
              <a:t>pp</a:t>
            </a:r>
            <a:r>
              <a:rPr lang="en-US" sz="1400" dirty="0" smtClean="0"/>
              <a:t> data", arXiv:1411.0511</a:t>
            </a:r>
          </a:p>
          <a:p>
            <a:pPr lvl="1"/>
            <a:r>
              <a:rPr lang="en-US" sz="1400" dirty="0" smtClean="0"/>
              <a:t>"Search for new physics in the multijet and missing transverse momentum final state in proton-proton collisions at √s</a:t>
            </a:r>
            <a:r>
              <a:rPr lang="hu-HU" sz="1400" dirty="0" smtClean="0"/>
              <a:t> = 8 TeV", </a:t>
            </a:r>
            <a:r>
              <a:rPr lang="hu-HU" sz="1400" dirty="0" smtClean="0">
                <a:hlinkClick r:id="rId2"/>
              </a:rPr>
              <a:t>J. High Energy Phys. 06 (2014) 055</a:t>
            </a:r>
            <a:endParaRPr lang="hu-HU" sz="1400" dirty="0" smtClean="0"/>
          </a:p>
          <a:p>
            <a:pPr lvl="1"/>
            <a:r>
              <a:rPr lang="en-US" sz="1400" dirty="0" err="1" smtClean="0"/>
              <a:t>Squark</a:t>
            </a:r>
            <a:r>
              <a:rPr lang="en-US" sz="1400" dirty="0" smtClean="0"/>
              <a:t> and </a:t>
            </a:r>
            <a:r>
              <a:rPr lang="en-US" sz="1400" dirty="0" err="1" smtClean="0"/>
              <a:t>gluino</a:t>
            </a:r>
            <a:r>
              <a:rPr lang="en-US" sz="1400" dirty="0" smtClean="0"/>
              <a:t> production cross sections in </a:t>
            </a:r>
            <a:r>
              <a:rPr lang="en-US" sz="1400" dirty="0" err="1" smtClean="0"/>
              <a:t>pp</a:t>
            </a:r>
            <a:r>
              <a:rPr lang="en-US" sz="1400" dirty="0" smtClean="0"/>
              <a:t> collisions at \</a:t>
            </a:r>
            <a:r>
              <a:rPr lang="en-US" sz="1400" dirty="0" err="1" smtClean="0"/>
              <a:t>sqrt</a:t>
            </a:r>
            <a:r>
              <a:rPr lang="en-US" sz="1400" dirty="0" smtClean="0"/>
              <a:t>(s) = 13, 14, 33 and 100 TeV, C. </a:t>
            </a:r>
            <a:r>
              <a:rPr lang="en-US" sz="1400" dirty="0" err="1" smtClean="0"/>
              <a:t>Borschensky</a:t>
            </a:r>
            <a:r>
              <a:rPr lang="en-US" sz="1400" dirty="0" smtClean="0"/>
              <a:t> et. al</a:t>
            </a:r>
            <a:r>
              <a:rPr lang="en-US" sz="1400" dirty="0" smtClean="0">
                <a:hlinkClick r:id="rId3"/>
              </a:rPr>
              <a:t>arXiv:1407.5066, Published in Eur.Phys.J. C74 (2014) 12, 3174</a:t>
            </a:r>
          </a:p>
          <a:p>
            <a:pPr lvl="1"/>
            <a:r>
              <a:rPr lang="en-US" sz="1400" dirty="0" smtClean="0"/>
              <a:t>SUSY Simplified Models at 14, 33, and 100 TeV Proton Colliders, T. Cohen et. al., Published in JHEP 1404 (2014) 117</a:t>
            </a:r>
          </a:p>
          <a:p>
            <a:pPr lvl="1"/>
            <a:r>
              <a:rPr lang="en-US" sz="1400" dirty="0" smtClean="0"/>
              <a:t>Search for new physics in events with same-sign </a:t>
            </a:r>
            <a:r>
              <a:rPr lang="en-US" sz="1400" dirty="0" err="1" smtClean="0"/>
              <a:t>dileptons</a:t>
            </a:r>
            <a:r>
              <a:rPr lang="en-US" sz="1400" dirty="0" smtClean="0"/>
              <a:t> and jets in </a:t>
            </a:r>
            <a:r>
              <a:rPr lang="en-US" sz="1400" dirty="0" err="1" smtClean="0"/>
              <a:t>pp</a:t>
            </a:r>
            <a:r>
              <a:rPr lang="en-US" sz="1400" dirty="0" smtClean="0"/>
              <a:t> collisions at </a:t>
            </a:r>
            <a:r>
              <a:rPr lang="en-US" sz="1400" dirty="0" err="1" smtClean="0"/>
              <a:t>sqrt</a:t>
            </a:r>
            <a:r>
              <a:rPr lang="en-US" sz="1400" dirty="0" smtClean="0"/>
              <a:t>(s)=8 TeV, </a:t>
            </a:r>
            <a:r>
              <a:rPr lang="en-US" sz="1400" dirty="0" smtClean="0">
                <a:hlinkClick r:id="rId4"/>
              </a:rPr>
              <a:t>arXiv:1311.6736, Published in JHEP 1401 (2014) 163</a:t>
            </a:r>
            <a:endParaRPr lang="en-US" sz="1400" dirty="0" smtClean="0"/>
          </a:p>
          <a:p>
            <a:r>
              <a:rPr lang="en-US" sz="2100" dirty="0"/>
              <a:t>TOP:</a:t>
            </a:r>
          </a:p>
          <a:p>
            <a:pPr lvl="1"/>
            <a:r>
              <a:rPr lang="en-US" sz="1400" dirty="0" smtClean="0"/>
              <a:t>PAS:  </a:t>
            </a:r>
            <a:r>
              <a:rPr lang="en-US" sz="1400" dirty="0" err="1" smtClean="0"/>
              <a:t>ttbar+photon</a:t>
            </a:r>
            <a:r>
              <a:rPr lang="en-US" sz="1400" dirty="0" smtClean="0"/>
              <a:t> cross section using </a:t>
            </a:r>
            <a:r>
              <a:rPr lang="en-US" sz="1400" dirty="0" err="1" smtClean="0"/>
              <a:t>muon+jets</a:t>
            </a:r>
            <a:r>
              <a:rPr lang="en-US" sz="1400" dirty="0" smtClean="0"/>
              <a:t> (TOP-14-XXX0</a:t>
            </a:r>
          </a:p>
          <a:p>
            <a:pPr lvl="1"/>
            <a:r>
              <a:rPr lang="en-US" sz="1400" dirty="0" smtClean="0"/>
              <a:t>PAS: Measurement of the top quark mass in the </a:t>
            </a:r>
            <a:r>
              <a:rPr lang="en-US" sz="1400" dirty="0" err="1" smtClean="0"/>
              <a:t>dileptopn</a:t>
            </a:r>
            <a:r>
              <a:rPr lang="en-US" sz="1400" dirty="0" smtClean="0"/>
              <a:t> channel (TOP_14-010)</a:t>
            </a:r>
          </a:p>
          <a:p>
            <a:r>
              <a:rPr lang="en-US" sz="2100" dirty="0"/>
              <a:t>BPH:</a:t>
            </a:r>
          </a:p>
          <a:p>
            <a:pPr lvl="1"/>
            <a:r>
              <a:rPr lang="en-US" sz="1400" dirty="0" smtClean="0"/>
              <a:t>BPH-11-026,  observation of peaking structure near </a:t>
            </a:r>
            <a:r>
              <a:rPr lang="en-US" sz="1400" dirty="0" err="1" smtClean="0"/>
              <a:t>jpsi+phi</a:t>
            </a:r>
            <a:r>
              <a:rPr lang="en-US" sz="1400" dirty="0" smtClean="0"/>
              <a:t> threshold.  published in </a:t>
            </a:r>
            <a:r>
              <a:rPr lang="en-US" sz="1400" dirty="0" err="1" smtClean="0"/>
              <a:t>Phys.Lett</a:t>
            </a:r>
            <a:r>
              <a:rPr lang="en-US" sz="1400" dirty="0" smtClean="0"/>
              <a:t>. B734 (2014) 261</a:t>
            </a:r>
          </a:p>
          <a:p>
            <a:pPr lvl="1"/>
            <a:r>
              <a:rPr lang="en-US" sz="1400" dirty="0" smtClean="0"/>
              <a:t>BPH-13-009,  </a:t>
            </a:r>
            <a:r>
              <a:rPr lang="en-US" sz="1400" dirty="0" err="1" smtClean="0"/>
              <a:t>observatoin</a:t>
            </a:r>
            <a:r>
              <a:rPr lang="en-US" sz="1400" dirty="0" smtClean="0"/>
              <a:t> of B+ -&gt; psi(2s) phi K+, approved, preparing paper draft for CWR.</a:t>
            </a:r>
          </a:p>
          <a:p>
            <a:pPr lvl="1"/>
            <a:endParaRPr lang="en-US" sz="1400" dirty="0" smtClean="0"/>
          </a:p>
          <a:p>
            <a:pPr lvl="1"/>
            <a:endParaRPr lang="en-US" sz="1400" dirty="0" smtClean="0"/>
          </a:p>
          <a:p>
            <a:pPr lvl="1"/>
            <a:endParaRPr lang="en-US" sz="1400" dirty="0" smtClean="0"/>
          </a:p>
          <a:p>
            <a:endParaRPr lang="en-US" sz="1400" dirty="0" smtClean="0"/>
          </a:p>
          <a:p>
            <a:endParaRPr lang="en-US" sz="1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1/30/15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Narain, "The LPC"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42BE99-A771-4F04-8F0A-692C1C2DBDDB}" type="slidenum">
              <a:rPr lang="en-US" smtClean="0"/>
              <a:pPr/>
              <a:t>44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012649" y="6103339"/>
            <a:ext cx="2675131" cy="584776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0000FF"/>
                </a:solidFill>
              </a:rPr>
              <a:t>+ many more… </a:t>
            </a:r>
          </a:p>
        </p:txBody>
      </p:sp>
    </p:spTree>
    <p:extLst>
      <p:ext uri="{BB962C8B-B14F-4D97-AF65-F5344CB8AC3E}">
        <p14:creationId xmlns:p14="http://schemas.microsoft.com/office/powerpoint/2010/main" val="29509139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LPC  contributions to CMS physics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</a:p>
          <a:p>
            <a:pPr lvl="1"/>
            <a:r>
              <a:rPr lang="en-US" dirty="0" smtClean="0"/>
              <a:t>LPC members are engaged in Higgs, SUSY, Exotica, B2G, </a:t>
            </a:r>
          </a:p>
          <a:p>
            <a:pPr marL="457200" lvl="1" indent="0">
              <a:buNone/>
            </a:pPr>
            <a:r>
              <a:rPr lang="en-US" dirty="0"/>
              <a:t> </a:t>
            </a:r>
            <a:r>
              <a:rPr lang="en-US" dirty="0" smtClean="0"/>
              <a:t>   B physics, SM Physics, and Top quark analyses. </a:t>
            </a:r>
          </a:p>
          <a:p>
            <a:pPr lvl="1"/>
            <a:r>
              <a:rPr lang="en-US" dirty="0" smtClean="0"/>
              <a:t>An impressive set of high impact topics and publications.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LPC members have made </a:t>
            </a:r>
            <a:r>
              <a:rPr lang="en-US" dirty="0"/>
              <a:t>s</a:t>
            </a:r>
            <a:r>
              <a:rPr lang="en-US" dirty="0" smtClean="0"/>
              <a:t>ignificant contributions to:</a:t>
            </a:r>
          </a:p>
          <a:p>
            <a:pPr lvl="1"/>
            <a:r>
              <a:rPr lang="en-US" dirty="0" smtClean="0"/>
              <a:t>many analyses and reviews (ARC)</a:t>
            </a:r>
          </a:p>
          <a:p>
            <a:pPr lvl="1"/>
            <a:r>
              <a:rPr lang="en-US" dirty="0" smtClean="0"/>
              <a:t>quite a few analyses in B2G, SUSY, EXO groups with a  majority of co-authors from  LPC 	   </a:t>
            </a:r>
          </a:p>
          <a:p>
            <a:pPr lvl="1"/>
            <a:r>
              <a:rPr lang="en-US" dirty="0" smtClean="0"/>
              <a:t>16 out of 99 publications – since 2012</a:t>
            </a:r>
          </a:p>
          <a:p>
            <a:pPr lvl="2"/>
            <a:r>
              <a:rPr lang="en-US" dirty="0"/>
              <a:t>caveat: not much information can be extracted  by the automated scripts </a:t>
            </a:r>
            <a:r>
              <a:rPr lang="en-US" dirty="0" smtClean="0"/>
              <a:t>for </a:t>
            </a:r>
            <a:r>
              <a:rPr lang="en-US" dirty="0"/>
              <a:t>Higgs analyses 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1/30/15</a:t>
            </a:r>
            <a:endParaRPr lang="en-US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Narain, "The LPC"</a:t>
            </a:r>
            <a:endParaRPr lang="en-US" b="1" dirty="0"/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8E869AC-A9E9-8442-9912-DDE4967A6FE1}" type="slidenum">
              <a:rPr lang="en-US" smtClean="0"/>
              <a:pPr>
                <a:defRPr/>
              </a:pPr>
              <a:t>45</a:t>
            </a:fld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LPC</a:t>
            </a:r>
            <a:r>
              <a:rPr lang="en-US" dirty="0" smtClean="0"/>
              <a:t>-FNAL Theory</a:t>
            </a:r>
            <a:r>
              <a:rPr lang="en-US" dirty="0" smtClean="0"/>
              <a:t> </a:t>
            </a:r>
            <a:r>
              <a:rPr lang="en-US" dirty="0" smtClean="0"/>
              <a:t>connection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5200777"/>
          </a:xfrm>
        </p:spPr>
        <p:txBody>
          <a:bodyPr>
            <a:normAutofit fontScale="92500"/>
          </a:bodyPr>
          <a:lstStyle/>
          <a:p>
            <a:r>
              <a:rPr lang="en-US" sz="2000" dirty="0"/>
              <a:t>Remarkable scientific progress in the last few years, based on the CMS data</a:t>
            </a:r>
          </a:p>
          <a:p>
            <a:pPr lvl="1"/>
            <a:r>
              <a:rPr lang="en-US" sz="1800" dirty="0" smtClean="0"/>
              <a:t>benefitting from strong </a:t>
            </a:r>
            <a:r>
              <a:rPr lang="en-US" sz="1800" dirty="0" smtClean="0"/>
              <a:t>connections with </a:t>
            </a:r>
            <a:r>
              <a:rPr lang="en-US" sz="1800" dirty="0" smtClean="0"/>
              <a:t>FNAL theory dept.</a:t>
            </a:r>
            <a:endParaRPr lang="en-US" sz="1800" dirty="0"/>
          </a:p>
          <a:p>
            <a:r>
              <a:rPr lang="en-US" sz="2000" dirty="0"/>
              <a:t>Few places have that connection as strong as the </a:t>
            </a:r>
            <a:r>
              <a:rPr lang="en-US" sz="2000" dirty="0" smtClean="0"/>
              <a:t>LPC</a:t>
            </a:r>
          </a:p>
          <a:p>
            <a:r>
              <a:rPr lang="en-US" sz="2000" dirty="0"/>
              <a:t>20 Fermilab theorists, including valuable contributions to LPC/CMS </a:t>
            </a:r>
            <a:r>
              <a:rPr lang="en-US" sz="2000" dirty="0" smtClean="0"/>
              <a:t>program</a:t>
            </a:r>
            <a:endParaRPr lang="en-US" dirty="0" smtClean="0">
              <a:solidFill>
                <a:srgbClr val="FF6600"/>
              </a:solidFill>
            </a:endParaRPr>
          </a:p>
          <a:p>
            <a:pPr lvl="1"/>
            <a:r>
              <a:rPr lang="en-US" sz="1800" dirty="0" smtClean="0">
                <a:solidFill>
                  <a:srgbClr val="0000FF"/>
                </a:solidFill>
              </a:rPr>
              <a:t>SM </a:t>
            </a:r>
            <a:r>
              <a:rPr lang="en-US" sz="1800" dirty="0">
                <a:solidFill>
                  <a:srgbClr val="0000FF"/>
                </a:solidFill>
              </a:rPr>
              <a:t>measurements &amp; backgrounds for BSM:</a:t>
            </a:r>
            <a:r>
              <a:rPr lang="en-US" sz="2400" i="1" dirty="0">
                <a:solidFill>
                  <a:srgbClr val="0000FF"/>
                </a:solidFill>
              </a:rPr>
              <a:t> </a:t>
            </a:r>
            <a:r>
              <a:rPr lang="en-US" sz="1800" dirty="0"/>
              <a:t>Campbell, Ellis, </a:t>
            </a:r>
            <a:r>
              <a:rPr lang="en-US" sz="1800" dirty="0" err="1"/>
              <a:t>Furlan</a:t>
            </a:r>
            <a:r>
              <a:rPr lang="en-US" sz="1800" dirty="0"/>
              <a:t>, </a:t>
            </a:r>
            <a:r>
              <a:rPr lang="en-US" sz="1800" dirty="0" err="1"/>
              <a:t>Giele</a:t>
            </a:r>
            <a:r>
              <a:rPr lang="en-US" sz="1800" dirty="0"/>
              <a:t>, Parke, </a:t>
            </a:r>
            <a:r>
              <a:rPr lang="en-US" sz="1800" dirty="0" err="1"/>
              <a:t>Röntsch</a:t>
            </a:r>
            <a:r>
              <a:rPr lang="en-US" sz="1800" dirty="0"/>
              <a:t> </a:t>
            </a:r>
            <a:endParaRPr lang="en-US" sz="1800" dirty="0" smtClean="0"/>
          </a:p>
          <a:p>
            <a:pPr lvl="1"/>
            <a:r>
              <a:rPr lang="en-US" sz="1800" dirty="0">
                <a:solidFill>
                  <a:srgbClr val="0000FF"/>
                </a:solidFill>
              </a:rPr>
              <a:t>BSM </a:t>
            </a:r>
            <a:r>
              <a:rPr lang="en-US" sz="1800" dirty="0">
                <a:solidFill>
                  <a:srgbClr val="0000FF"/>
                </a:solidFill>
              </a:rPr>
              <a:t>searches: </a:t>
            </a:r>
            <a:r>
              <a:rPr lang="en-US" sz="1800" dirty="0" err="1"/>
              <a:t>Agrawal</a:t>
            </a:r>
            <a:r>
              <a:rPr lang="en-US" sz="1800" dirty="0"/>
              <a:t>, </a:t>
            </a:r>
            <a:r>
              <a:rPr lang="en-US" sz="1800" dirty="0" err="1"/>
              <a:t>Bishara</a:t>
            </a:r>
            <a:r>
              <a:rPr lang="en-US" sz="1800" dirty="0"/>
              <a:t>, </a:t>
            </a:r>
            <a:r>
              <a:rPr lang="en-US" sz="1800" dirty="0" err="1"/>
              <a:t>Carena</a:t>
            </a:r>
            <a:r>
              <a:rPr lang="en-US" sz="1800" dirty="0"/>
              <a:t>, </a:t>
            </a:r>
            <a:r>
              <a:rPr lang="en-US" sz="1800" dirty="0" err="1"/>
              <a:t>Dobrescu</a:t>
            </a:r>
            <a:r>
              <a:rPr lang="en-US" sz="1800" dirty="0"/>
              <a:t>, </a:t>
            </a:r>
            <a:r>
              <a:rPr lang="en-US" sz="1800" dirty="0" err="1"/>
              <a:t>Eicthen</a:t>
            </a:r>
            <a:r>
              <a:rPr lang="en-US" sz="1800" dirty="0"/>
              <a:t>, Fox, </a:t>
            </a:r>
            <a:r>
              <a:rPr lang="en-US" sz="1800" dirty="0" err="1"/>
              <a:t>Frugiuele</a:t>
            </a:r>
            <a:r>
              <a:rPr lang="en-US" sz="1800" dirty="0"/>
              <a:t>, </a:t>
            </a:r>
            <a:r>
              <a:rPr lang="en-US" sz="1800" dirty="0" err="1"/>
              <a:t>Harnik</a:t>
            </a:r>
            <a:r>
              <a:rPr lang="en-US" sz="1800" dirty="0"/>
              <a:t>, Hill, </a:t>
            </a:r>
            <a:r>
              <a:rPr lang="en-US" sz="1800" dirty="0"/>
              <a:t>Kearney</a:t>
            </a:r>
            <a:r>
              <a:rPr lang="en-US" sz="1800" dirty="0"/>
              <a:t>, </a:t>
            </a:r>
            <a:r>
              <a:rPr lang="en-US" sz="1800" dirty="0" err="1" smtClean="0"/>
              <a:t>Lykken</a:t>
            </a:r>
            <a:r>
              <a:rPr lang="en-US" sz="1800" dirty="0"/>
              <a:t>, </a:t>
            </a:r>
            <a:r>
              <a:rPr lang="en-US" sz="1800" dirty="0" err="1" smtClean="0"/>
              <a:t>Quigg</a:t>
            </a:r>
            <a:endParaRPr lang="en-US" sz="1800" dirty="0" smtClean="0"/>
          </a:p>
          <a:p>
            <a:pPr lvl="1"/>
            <a:endParaRPr lang="en-US" sz="2000" dirty="0" smtClean="0"/>
          </a:p>
          <a:p>
            <a:r>
              <a:rPr lang="en-US" sz="2100" dirty="0" smtClean="0"/>
              <a:t>Participation </a:t>
            </a:r>
            <a:r>
              <a:rPr lang="en-US" sz="2100" dirty="0"/>
              <a:t>in many LPC activities:</a:t>
            </a:r>
            <a:endParaRPr lang="en-US" sz="2100" dirty="0"/>
          </a:p>
          <a:p>
            <a:r>
              <a:rPr lang="en-US" sz="2000" dirty="0">
                <a:solidFill>
                  <a:srgbClr val="FF0000"/>
                </a:solidFill>
              </a:rPr>
              <a:t>Topic of the Week seminars </a:t>
            </a:r>
            <a:r>
              <a:rPr lang="en-US" sz="2000" dirty="0"/>
              <a:t>– </a:t>
            </a:r>
            <a:endParaRPr lang="en-US" sz="2000" dirty="0" smtClean="0"/>
          </a:p>
          <a:p>
            <a:pPr lvl="1"/>
            <a:r>
              <a:rPr lang="en-US" sz="1800" dirty="0" smtClean="0"/>
              <a:t>theory </a:t>
            </a:r>
            <a:r>
              <a:rPr lang="en-US" sz="1800" dirty="0"/>
              <a:t>speakers: Craig, </a:t>
            </a:r>
            <a:r>
              <a:rPr lang="en-US" sz="1800" dirty="0" err="1"/>
              <a:t>Davoudiasl</a:t>
            </a:r>
            <a:r>
              <a:rPr lang="en-US" sz="1800" dirty="0"/>
              <a:t>, Dawson</a:t>
            </a:r>
            <a:r>
              <a:rPr lang="en-US" sz="1800" dirty="0" smtClean="0"/>
              <a:t>, Ellis</a:t>
            </a:r>
            <a:r>
              <a:rPr lang="en-US" sz="1800" dirty="0"/>
              <a:t>, Evans, </a:t>
            </a:r>
            <a:r>
              <a:rPr lang="en-US" sz="1800" dirty="0" err="1"/>
              <a:t>Feng</a:t>
            </a:r>
            <a:r>
              <a:rPr lang="en-US" sz="1800" dirty="0"/>
              <a:t>, Kats, </a:t>
            </a:r>
            <a:r>
              <a:rPr lang="en-US" sz="1800" dirty="0" err="1"/>
              <a:t>Kilic</a:t>
            </a:r>
            <a:r>
              <a:rPr lang="en-US" sz="1800" dirty="0"/>
              <a:t>, Low, </a:t>
            </a:r>
            <a:r>
              <a:rPr lang="en-US" sz="1800" dirty="0" err="1"/>
              <a:t>Luty</a:t>
            </a:r>
            <a:r>
              <a:rPr lang="en-US" sz="1800" dirty="0"/>
              <a:t>, </a:t>
            </a:r>
            <a:r>
              <a:rPr lang="en-US" sz="1800" dirty="0" err="1"/>
              <a:t>Matchev</a:t>
            </a:r>
            <a:r>
              <a:rPr lang="en-US" sz="1800" dirty="0" smtClean="0"/>
              <a:t>, Toro, Wang </a:t>
            </a:r>
            <a:r>
              <a:rPr lang="en-US" sz="1800" dirty="0"/>
              <a:t>... + 20 more</a:t>
            </a:r>
          </a:p>
          <a:p>
            <a:r>
              <a:rPr lang="en-US" sz="2000" dirty="0" smtClean="0">
                <a:solidFill>
                  <a:srgbClr val="FF0000"/>
                </a:solidFill>
              </a:rPr>
              <a:t>“</a:t>
            </a:r>
            <a:r>
              <a:rPr lang="en-US" sz="2000" dirty="0">
                <a:solidFill>
                  <a:srgbClr val="FF0000"/>
                </a:solidFill>
              </a:rPr>
              <a:t>O</a:t>
            </a:r>
            <a:r>
              <a:rPr lang="en-US" sz="2000" dirty="0" smtClean="0">
                <a:solidFill>
                  <a:srgbClr val="FF0000"/>
                </a:solidFill>
              </a:rPr>
              <a:t>pen” Physics </a:t>
            </a:r>
            <a:r>
              <a:rPr lang="en-US" sz="2000" dirty="0">
                <a:solidFill>
                  <a:srgbClr val="FF0000"/>
                </a:solidFill>
              </a:rPr>
              <a:t>forum </a:t>
            </a:r>
            <a:r>
              <a:rPr lang="en-US" sz="2000" dirty="0"/>
              <a:t>– one experimentalist + one theorist (whiteboard talks!)</a:t>
            </a:r>
          </a:p>
          <a:p>
            <a:r>
              <a:rPr lang="en-US" sz="2000" dirty="0">
                <a:solidFill>
                  <a:srgbClr val="FF0000"/>
                </a:solidFill>
              </a:rPr>
              <a:t>Coffee hour </a:t>
            </a:r>
            <a:r>
              <a:rPr lang="en-US" sz="2000" dirty="0"/>
              <a:t>– informal discussions</a:t>
            </a:r>
          </a:p>
          <a:p>
            <a:r>
              <a:rPr lang="en-US" sz="2000" dirty="0"/>
              <a:t>Workshops, meetings, schools,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1/30/15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Narain, "The LPC"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8E869AC-A9E9-8442-9912-DDE4967A6FE1}" type="slidenum">
              <a:rPr lang="en-US" smtClean="0"/>
              <a:pPr>
                <a:defRPr/>
              </a:pPr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32748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LPC-theory interaction diagram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1/30/15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Narain, "The LPC"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8E869AC-A9E9-8442-9912-DDE4967A6FE1}" type="slidenum">
              <a:rPr lang="en-US" smtClean="0"/>
              <a:pPr>
                <a:defRPr/>
              </a:pPr>
              <a:t>47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7081" y="938927"/>
            <a:ext cx="6900717" cy="5305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7665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CMS papers with significant theory-LPC collaboration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19096"/>
            <a:ext cx="8672513" cy="5474239"/>
          </a:xfrm>
        </p:spPr>
        <p:txBody>
          <a:bodyPr>
            <a:normAutofit fontScale="92500" lnSpcReduction="20000"/>
          </a:bodyPr>
          <a:lstStyle/>
          <a:p>
            <a:r>
              <a:rPr lang="en-US" sz="1400" dirty="0" smtClean="0">
                <a:solidFill>
                  <a:srgbClr val="FF6600"/>
                </a:solidFill>
              </a:rPr>
              <a:t>Exotica Group/ New Particle Searches:</a:t>
            </a:r>
            <a:endParaRPr lang="en-US" sz="1400" dirty="0" smtClean="0"/>
          </a:p>
          <a:p>
            <a:r>
              <a:rPr lang="en-US" sz="1400" dirty="0" smtClean="0"/>
              <a:t>Search </a:t>
            </a:r>
            <a:r>
              <a:rPr lang="en-US" sz="1400" dirty="0"/>
              <a:t>for </a:t>
            </a:r>
            <a:r>
              <a:rPr lang="en-US" sz="1400" dirty="0">
                <a:solidFill>
                  <a:srgbClr val="FF6600"/>
                </a:solidFill>
              </a:rPr>
              <a:t>pair-produced resonances </a:t>
            </a:r>
            <a:r>
              <a:rPr lang="en-US" sz="1400" dirty="0"/>
              <a:t>decaying to jet </a:t>
            </a:r>
            <a:r>
              <a:rPr lang="en-US" sz="1400" dirty="0" smtClean="0"/>
              <a:t>pairs </a:t>
            </a:r>
            <a:r>
              <a:rPr lang="en-US" sz="1400" dirty="0"/>
              <a:t> CMS-EXO-12-052  (2014/12/25)</a:t>
            </a:r>
          </a:p>
          <a:p>
            <a:r>
              <a:rPr lang="en-US" sz="1400" u="sng" dirty="0"/>
              <a:t>https://twiki.cern.ch/twiki/bin/view/CMSPublic/PhysicsResultsEXO12052 </a:t>
            </a:r>
          </a:p>
          <a:p>
            <a:r>
              <a:rPr lang="en-US" sz="1400" dirty="0" smtClean="0"/>
              <a:t>Extensive interactions with</a:t>
            </a:r>
            <a:r>
              <a:rPr lang="en-US" sz="1400" dirty="0">
                <a:solidFill>
                  <a:srgbClr val="0000FF"/>
                </a:solidFill>
              </a:rPr>
              <a:t> Kai Yi </a:t>
            </a:r>
            <a:r>
              <a:rPr lang="en-US" sz="1400" dirty="0"/>
              <a:t>(and also with </a:t>
            </a:r>
            <a:r>
              <a:rPr lang="en-US" sz="1400" dirty="0">
                <a:solidFill>
                  <a:srgbClr val="0000FF"/>
                </a:solidFill>
              </a:rPr>
              <a:t>Rob Harris and Eva </a:t>
            </a:r>
            <a:r>
              <a:rPr lang="en-US" sz="1400" dirty="0" err="1">
                <a:solidFill>
                  <a:srgbClr val="0000FF"/>
                </a:solidFill>
              </a:rPr>
              <a:t>Haldakiakis</a:t>
            </a:r>
            <a:r>
              <a:rPr lang="en-US" sz="1400" dirty="0"/>
              <a:t>) for over </a:t>
            </a:r>
            <a:r>
              <a:rPr lang="en-US" sz="1400" dirty="0" smtClean="0"/>
              <a:t> 2 </a:t>
            </a:r>
            <a:r>
              <a:rPr lang="en-US" sz="1400" dirty="0"/>
              <a:t>years.</a:t>
            </a:r>
            <a:r>
              <a:rPr lang="en-US" sz="1400" dirty="0">
                <a:solidFill>
                  <a:srgbClr val="0000FF"/>
                </a:solidFill>
              </a:rPr>
              <a:t> </a:t>
            </a:r>
            <a:r>
              <a:rPr lang="en-US" sz="1400" dirty="0" err="1" smtClean="0">
                <a:solidFill>
                  <a:srgbClr val="0000FF"/>
                </a:solidFill>
              </a:rPr>
              <a:t>Dobrescu</a:t>
            </a:r>
            <a:r>
              <a:rPr lang="en-US" sz="1400" dirty="0" smtClean="0">
                <a:solidFill>
                  <a:srgbClr val="0000FF"/>
                </a:solidFill>
              </a:rPr>
              <a:t> </a:t>
            </a:r>
            <a:r>
              <a:rPr lang="en-US" sz="1400" dirty="0" smtClean="0"/>
              <a:t>wrote </a:t>
            </a:r>
            <a:r>
              <a:rPr lang="en-US" sz="1400" dirty="0"/>
              <a:t>the </a:t>
            </a:r>
            <a:r>
              <a:rPr lang="en-US" sz="1400" dirty="0" err="1"/>
              <a:t>MadGraph</a:t>
            </a:r>
            <a:r>
              <a:rPr lang="en-US" sz="1400" dirty="0"/>
              <a:t> files used by CMS for the signal simulations, we had </a:t>
            </a:r>
            <a:r>
              <a:rPr lang="en-US" sz="1400" dirty="0" smtClean="0"/>
              <a:t> many </a:t>
            </a:r>
            <a:r>
              <a:rPr lang="en-US" sz="1400" dirty="0"/>
              <a:t>physics </a:t>
            </a:r>
            <a:r>
              <a:rPr lang="en-US" sz="1400" dirty="0" smtClean="0"/>
              <a:t>conversations.</a:t>
            </a:r>
          </a:p>
          <a:p>
            <a:endParaRPr lang="en-US" sz="1400" dirty="0"/>
          </a:p>
          <a:p>
            <a:r>
              <a:rPr lang="en-US" sz="1400" dirty="0" smtClean="0"/>
              <a:t>Search </a:t>
            </a:r>
            <a:r>
              <a:rPr lang="en-US" sz="1400" dirty="0"/>
              <a:t>for </a:t>
            </a:r>
            <a:r>
              <a:rPr lang="en-US" sz="1400" dirty="0">
                <a:solidFill>
                  <a:srgbClr val="FF6600"/>
                </a:solidFill>
              </a:rPr>
              <a:t>neutral color-octet weak-triplet scalar </a:t>
            </a:r>
            <a:r>
              <a:rPr lang="en-US" sz="1400" dirty="0" smtClean="0">
                <a:solidFill>
                  <a:srgbClr val="FF6600"/>
                </a:solidFill>
              </a:rPr>
              <a:t>particles </a:t>
            </a:r>
            <a:r>
              <a:rPr lang="en-US" sz="1400" dirty="0" smtClean="0"/>
              <a:t>(CMS </a:t>
            </a:r>
            <a:r>
              <a:rPr lang="en-US" sz="1400" dirty="0"/>
              <a:t>PAS EXO-12-007   (2015/01/13</a:t>
            </a:r>
            <a:r>
              <a:rPr lang="en-US" sz="1400" dirty="0" smtClean="0"/>
              <a:t>))</a:t>
            </a:r>
            <a:endParaRPr lang="en-US" sz="1400" dirty="0"/>
          </a:p>
          <a:p>
            <a:r>
              <a:rPr lang="en-US" sz="1400" u="sng" dirty="0">
                <a:hlinkClick r:id="rId2"/>
              </a:rPr>
              <a:t>http://cds.cern.ch/record/1980941/files/EXO-12-007-pas.pdf?version=1 </a:t>
            </a:r>
          </a:p>
          <a:p>
            <a:r>
              <a:rPr lang="en-US" sz="1400" dirty="0"/>
              <a:t>Extensive interactions </a:t>
            </a:r>
            <a:r>
              <a:rPr lang="en-US" sz="1400" dirty="0" smtClean="0"/>
              <a:t>with </a:t>
            </a:r>
            <a:r>
              <a:rPr lang="en-US" sz="1400" dirty="0">
                <a:solidFill>
                  <a:srgbClr val="0000FF"/>
                </a:solidFill>
              </a:rPr>
              <a:t>Kaori </a:t>
            </a:r>
            <a:r>
              <a:rPr lang="en-US" sz="1400" dirty="0" err="1">
                <a:solidFill>
                  <a:srgbClr val="0000FF"/>
                </a:solidFill>
              </a:rPr>
              <a:t>Maeshima</a:t>
            </a:r>
            <a:r>
              <a:rPr lang="en-US" sz="1400" dirty="0">
                <a:solidFill>
                  <a:srgbClr val="0000FF"/>
                </a:solidFill>
              </a:rPr>
              <a:t>,  </a:t>
            </a:r>
            <a:r>
              <a:rPr lang="en-US" sz="1400" dirty="0" err="1">
                <a:solidFill>
                  <a:srgbClr val="0000FF"/>
                </a:solidFill>
              </a:rPr>
              <a:t>Aron</a:t>
            </a:r>
            <a:r>
              <a:rPr lang="en-US" sz="1400" dirty="0">
                <a:solidFill>
                  <a:srgbClr val="0000FF"/>
                </a:solidFill>
              </a:rPr>
              <a:t> </a:t>
            </a:r>
            <a:r>
              <a:rPr lang="en-US" sz="1400" dirty="0" err="1">
                <a:solidFill>
                  <a:srgbClr val="0000FF"/>
                </a:solidFill>
              </a:rPr>
              <a:t>Soha</a:t>
            </a:r>
            <a:r>
              <a:rPr lang="en-US" sz="1400" dirty="0">
                <a:solidFill>
                  <a:srgbClr val="0000FF"/>
                </a:solidFill>
              </a:rPr>
              <a:t>‎ and </a:t>
            </a:r>
            <a:r>
              <a:rPr lang="en-US" sz="1400" dirty="0" err="1">
                <a:solidFill>
                  <a:srgbClr val="0000FF"/>
                </a:solidFill>
              </a:rPr>
              <a:t>Sho</a:t>
            </a:r>
            <a:r>
              <a:rPr lang="en-US" sz="1400" dirty="0">
                <a:solidFill>
                  <a:srgbClr val="0000FF"/>
                </a:solidFill>
              </a:rPr>
              <a:t> Maruyama</a:t>
            </a:r>
            <a:r>
              <a:rPr lang="en-US" sz="1400" dirty="0"/>
              <a:t> for over 2 years, </a:t>
            </a:r>
            <a:r>
              <a:rPr lang="en-US" sz="1400" dirty="0" smtClean="0"/>
              <a:t> discussing </a:t>
            </a:r>
            <a:r>
              <a:rPr lang="en-US" sz="1400" dirty="0"/>
              <a:t>many physics aspects of this search</a:t>
            </a:r>
            <a:r>
              <a:rPr lang="en-US" sz="1400" dirty="0" smtClean="0"/>
              <a:t>. </a:t>
            </a:r>
            <a:r>
              <a:rPr lang="en-US" sz="1400" dirty="0" err="1" smtClean="0">
                <a:solidFill>
                  <a:srgbClr val="0000FF"/>
                </a:solidFill>
              </a:rPr>
              <a:t>Dobrescu</a:t>
            </a:r>
            <a:r>
              <a:rPr lang="en-US" sz="1400" dirty="0" smtClean="0"/>
              <a:t> wrote </a:t>
            </a:r>
            <a:r>
              <a:rPr lang="en-US" sz="1400" dirty="0"/>
              <a:t> </a:t>
            </a:r>
            <a:r>
              <a:rPr lang="en-US" sz="1400" dirty="0" smtClean="0"/>
              <a:t>the </a:t>
            </a:r>
            <a:r>
              <a:rPr lang="en-US" sz="1400" dirty="0" err="1"/>
              <a:t>MadGraph</a:t>
            </a:r>
            <a:r>
              <a:rPr lang="en-US" sz="1400" dirty="0"/>
              <a:t> files for the models targeted in this search. </a:t>
            </a:r>
            <a:r>
              <a:rPr lang="en-US" sz="1400" dirty="0" smtClean="0"/>
              <a:t> These</a:t>
            </a:r>
            <a:r>
              <a:rPr lang="en-US" sz="1400" dirty="0"/>
              <a:t> </a:t>
            </a:r>
            <a:r>
              <a:rPr lang="en-US" sz="1400" dirty="0" err="1"/>
              <a:t>MadGraph</a:t>
            </a:r>
            <a:r>
              <a:rPr lang="en-US" sz="1400" dirty="0"/>
              <a:t> files were key to the CMS signal simulations. </a:t>
            </a:r>
          </a:p>
          <a:p>
            <a:endParaRPr lang="en-US" sz="1400" dirty="0"/>
          </a:p>
          <a:p>
            <a:r>
              <a:rPr lang="en-US" sz="1400" dirty="0" smtClean="0"/>
              <a:t>Search </a:t>
            </a:r>
            <a:r>
              <a:rPr lang="en-US" sz="1400" dirty="0"/>
              <a:t>for </a:t>
            </a:r>
            <a:r>
              <a:rPr lang="en-US" sz="1400" dirty="0">
                <a:solidFill>
                  <a:srgbClr val="FF6600"/>
                </a:solidFill>
              </a:rPr>
              <a:t>Heavy Resonances </a:t>
            </a:r>
            <a:r>
              <a:rPr lang="en-US" sz="1400" dirty="0"/>
              <a:t>Decaying into bb and </a:t>
            </a:r>
            <a:r>
              <a:rPr lang="en-US" sz="1400" dirty="0" err="1"/>
              <a:t>bg</a:t>
            </a:r>
            <a:r>
              <a:rPr lang="en-US" sz="1400" dirty="0"/>
              <a:t> Final </a:t>
            </a:r>
            <a:r>
              <a:rPr lang="en-US" sz="1400" dirty="0" smtClean="0"/>
              <a:t>States (EXO</a:t>
            </a:r>
            <a:r>
              <a:rPr lang="en-US" sz="1400" dirty="0"/>
              <a:t>-12-023  (2013-04-15</a:t>
            </a:r>
            <a:r>
              <a:rPr lang="en-US" sz="1400" dirty="0" smtClean="0"/>
              <a:t>))</a:t>
            </a:r>
            <a:endParaRPr lang="en-US" sz="1400" dirty="0"/>
          </a:p>
          <a:p>
            <a:r>
              <a:rPr lang="en-US" sz="1400" u="sng" dirty="0">
                <a:hlinkClick r:id="rId3"/>
              </a:rPr>
              <a:t>https://twiki.cern.ch/twiki/bin/view/CMSPublic/PhysicsResultsEXO12023   </a:t>
            </a:r>
          </a:p>
          <a:p>
            <a:r>
              <a:rPr lang="en-US" sz="1400" dirty="0" err="1" smtClean="0">
                <a:solidFill>
                  <a:srgbClr val="0000FF"/>
                </a:solidFill>
              </a:rPr>
              <a:t>Dobrescu</a:t>
            </a:r>
            <a:r>
              <a:rPr lang="en-US" sz="1400" dirty="0" smtClean="0"/>
              <a:t> wrote the  </a:t>
            </a:r>
            <a:r>
              <a:rPr lang="en-US" sz="1400" dirty="0" err="1"/>
              <a:t>MadGraph</a:t>
            </a:r>
            <a:r>
              <a:rPr lang="en-US" sz="1400" dirty="0"/>
              <a:t> files for simulating the b </a:t>
            </a:r>
            <a:r>
              <a:rPr lang="en-US" sz="1400" dirty="0" err="1"/>
              <a:t>bbar</a:t>
            </a:r>
            <a:r>
              <a:rPr lang="en-US" sz="1400" dirty="0"/>
              <a:t> resonance signal and sent them (in May 2012) </a:t>
            </a:r>
            <a:r>
              <a:rPr lang="en-US" sz="1400" dirty="0" smtClean="0"/>
              <a:t> to </a:t>
            </a:r>
            <a:r>
              <a:rPr lang="en-US" sz="1400" dirty="0">
                <a:solidFill>
                  <a:srgbClr val="0000FF"/>
                </a:solidFill>
              </a:rPr>
              <a:t>John-Paul Chou</a:t>
            </a:r>
            <a:r>
              <a:rPr lang="en-US" sz="1400" dirty="0"/>
              <a:t>. We also had various conversations on this subject</a:t>
            </a:r>
            <a:r>
              <a:rPr lang="en-US" sz="1400" dirty="0" smtClean="0"/>
              <a:t>.</a:t>
            </a:r>
          </a:p>
          <a:p>
            <a:endParaRPr lang="en-US" sz="1400" dirty="0"/>
          </a:p>
          <a:p>
            <a:r>
              <a:rPr lang="en-US" sz="1400" dirty="0" smtClean="0">
                <a:solidFill>
                  <a:srgbClr val="FF6600"/>
                </a:solidFill>
              </a:rPr>
              <a:t>Four </a:t>
            </a:r>
            <a:r>
              <a:rPr lang="en-US" sz="1400" dirty="0">
                <a:solidFill>
                  <a:srgbClr val="FF6600"/>
                </a:solidFill>
              </a:rPr>
              <a:t>top final state </a:t>
            </a:r>
            <a:r>
              <a:rPr lang="en-US" sz="1400" dirty="0"/>
              <a:t>(pairs of t </a:t>
            </a:r>
            <a:r>
              <a:rPr lang="en-US" sz="1400" dirty="0" err="1"/>
              <a:t>tbar</a:t>
            </a:r>
            <a:r>
              <a:rPr lang="en-US" sz="1400" dirty="0"/>
              <a:t> resonances): </a:t>
            </a:r>
          </a:p>
          <a:p>
            <a:r>
              <a:rPr lang="en-US" sz="1400" dirty="0" err="1" smtClean="0">
                <a:solidFill>
                  <a:srgbClr val="0000FF"/>
                </a:solidFill>
              </a:rPr>
              <a:t>Dobrescu</a:t>
            </a:r>
            <a:r>
              <a:rPr lang="en-US" sz="1400" dirty="0" smtClean="0"/>
              <a:t> wrote </a:t>
            </a:r>
            <a:r>
              <a:rPr lang="en-US" sz="1400" dirty="0" err="1" smtClean="0"/>
              <a:t>MadGraph</a:t>
            </a:r>
            <a:r>
              <a:rPr lang="en-US" sz="1400" dirty="0" smtClean="0"/>
              <a:t> files</a:t>
            </a:r>
            <a:r>
              <a:rPr lang="en-US" sz="1400" dirty="0"/>
              <a:t> </a:t>
            </a:r>
            <a:r>
              <a:rPr lang="en-US" sz="1400" dirty="0" smtClean="0"/>
              <a:t>for   </a:t>
            </a:r>
            <a:r>
              <a:rPr lang="en-US" sz="1400" dirty="0">
                <a:solidFill>
                  <a:srgbClr val="0000FF"/>
                </a:solidFill>
              </a:rPr>
              <a:t>Francesco </a:t>
            </a:r>
            <a:r>
              <a:rPr lang="en-US" sz="1400" dirty="0" err="1" smtClean="0">
                <a:solidFill>
                  <a:srgbClr val="0000FF"/>
                </a:solidFill>
              </a:rPr>
              <a:t>Yumiceva</a:t>
            </a:r>
            <a:r>
              <a:rPr lang="en-US" sz="1400" dirty="0" smtClean="0">
                <a:solidFill>
                  <a:srgbClr val="0000FF"/>
                </a:solidFill>
              </a:rPr>
              <a:t> </a:t>
            </a:r>
            <a:r>
              <a:rPr lang="en-US" sz="1400" dirty="0" smtClean="0"/>
              <a:t>and gave  extensive input to analysis.</a:t>
            </a:r>
            <a:endParaRPr lang="en-US" sz="1400" dirty="0"/>
          </a:p>
          <a:p>
            <a:pPr marL="0" indent="0">
              <a:buNone/>
            </a:pPr>
            <a:endParaRPr lang="en-US" sz="1400" dirty="0"/>
          </a:p>
          <a:p>
            <a:r>
              <a:rPr lang="en-US" sz="1400" dirty="0" smtClean="0">
                <a:solidFill>
                  <a:srgbClr val="FF6600"/>
                </a:solidFill>
              </a:rPr>
              <a:t>Searches </a:t>
            </a:r>
            <a:r>
              <a:rPr lang="en-US" sz="1400" dirty="0">
                <a:solidFill>
                  <a:srgbClr val="FF6600"/>
                </a:solidFill>
              </a:rPr>
              <a:t>in the W+jets final </a:t>
            </a:r>
            <a:r>
              <a:rPr lang="en-US" sz="1400" dirty="0" smtClean="0">
                <a:solidFill>
                  <a:srgbClr val="FF6600"/>
                </a:solidFill>
              </a:rPr>
              <a:t>state</a:t>
            </a:r>
            <a:r>
              <a:rPr lang="en-US" sz="1400" dirty="0" smtClean="0"/>
              <a:t>. </a:t>
            </a:r>
            <a:r>
              <a:rPr lang="en-US" sz="1400" dirty="0" err="1">
                <a:solidFill>
                  <a:srgbClr val="0000FF"/>
                </a:solidFill>
              </a:rPr>
              <a:t>Dobrescu</a:t>
            </a:r>
            <a:r>
              <a:rPr lang="en-US" sz="1400" dirty="0"/>
              <a:t> </a:t>
            </a:r>
            <a:r>
              <a:rPr lang="en-US" sz="1400" dirty="0" smtClean="0"/>
              <a:t>  </a:t>
            </a:r>
            <a:r>
              <a:rPr lang="en-US" sz="1400" dirty="0"/>
              <a:t>suggested certain new particle searches to </a:t>
            </a:r>
            <a:r>
              <a:rPr lang="en-US" sz="1400" dirty="0" smtClean="0">
                <a:solidFill>
                  <a:srgbClr val="0000FF"/>
                </a:solidFill>
              </a:rPr>
              <a:t> </a:t>
            </a:r>
            <a:r>
              <a:rPr lang="en-US" sz="1400" dirty="0" err="1" smtClean="0">
                <a:solidFill>
                  <a:srgbClr val="0000FF"/>
                </a:solidFill>
              </a:rPr>
              <a:t>Ilya</a:t>
            </a:r>
            <a:r>
              <a:rPr lang="en-US" sz="1400" dirty="0" smtClean="0">
                <a:solidFill>
                  <a:srgbClr val="0000FF"/>
                </a:solidFill>
              </a:rPr>
              <a:t> </a:t>
            </a:r>
            <a:r>
              <a:rPr lang="en-US" sz="1400" dirty="0" err="1">
                <a:solidFill>
                  <a:srgbClr val="0000FF"/>
                </a:solidFill>
              </a:rPr>
              <a:t>Osipenkov</a:t>
            </a:r>
            <a:r>
              <a:rPr lang="en-US" sz="1400" dirty="0">
                <a:solidFill>
                  <a:srgbClr val="0000FF"/>
                </a:solidFill>
              </a:rPr>
              <a:t> </a:t>
            </a:r>
            <a:r>
              <a:rPr lang="en-US" sz="1400" dirty="0"/>
              <a:t>and </a:t>
            </a:r>
            <a:r>
              <a:rPr lang="en-US" sz="1400" dirty="0" err="1">
                <a:solidFill>
                  <a:srgbClr val="0000FF"/>
                </a:solidFill>
              </a:rPr>
              <a:t>Kalanand</a:t>
            </a:r>
            <a:r>
              <a:rPr lang="en-US" sz="1400" dirty="0">
                <a:solidFill>
                  <a:srgbClr val="0000FF"/>
                </a:solidFill>
              </a:rPr>
              <a:t> Mishra</a:t>
            </a:r>
            <a:r>
              <a:rPr lang="en-US" sz="1400" dirty="0"/>
              <a:t>, and </a:t>
            </a:r>
            <a:r>
              <a:rPr lang="en-US" sz="1400" dirty="0" smtClean="0"/>
              <a:t>has </a:t>
            </a:r>
            <a:r>
              <a:rPr lang="en-US" sz="1400" dirty="0"/>
              <a:t>written MG5 </a:t>
            </a:r>
            <a:r>
              <a:rPr lang="en-US" sz="1400" dirty="0" smtClean="0"/>
              <a:t>files. </a:t>
            </a:r>
            <a:r>
              <a:rPr lang="en-US" sz="1400" dirty="0"/>
              <a:t>A</a:t>
            </a:r>
            <a:r>
              <a:rPr lang="en-US" sz="1400" dirty="0" smtClean="0"/>
              <a:t>lso </a:t>
            </a:r>
            <a:r>
              <a:rPr lang="en-US" sz="1400" dirty="0"/>
              <a:t>various communications with Dan Green on this subject</a:t>
            </a:r>
            <a:r>
              <a:rPr lang="en-US" sz="1400" dirty="0" smtClean="0"/>
              <a:t>.</a:t>
            </a:r>
          </a:p>
          <a:p>
            <a:endParaRPr lang="en-US" sz="1200" b="1" dirty="0" smtClean="0"/>
          </a:p>
          <a:p>
            <a:r>
              <a:rPr lang="en-US" sz="1400" dirty="0" smtClean="0">
                <a:solidFill>
                  <a:srgbClr val="FF6600"/>
                </a:solidFill>
              </a:rPr>
              <a:t>Effects on Higgs production and decays</a:t>
            </a:r>
            <a:r>
              <a:rPr lang="en-US" sz="1400" dirty="0" smtClean="0"/>
              <a:t>:  </a:t>
            </a:r>
            <a:r>
              <a:rPr lang="en-US" sz="1400" dirty="0" err="1" smtClean="0">
                <a:solidFill>
                  <a:srgbClr val="0000FF"/>
                </a:solidFill>
              </a:rPr>
              <a:t>Carena</a:t>
            </a:r>
            <a:r>
              <a:rPr lang="en-US" sz="1400" dirty="0" smtClean="0"/>
              <a:t>, et al JHEP 1207 (2012) 175 </a:t>
            </a:r>
            <a:r>
              <a:rPr lang="en-US" sz="1400" dirty="0" err="1" smtClean="0"/>
              <a:t>etc</a:t>
            </a:r>
            <a:r>
              <a:rPr lang="en-US" sz="1400" dirty="0" smtClean="0"/>
              <a:t>,  triggered interest in the search for light </a:t>
            </a:r>
            <a:r>
              <a:rPr lang="en-US" sz="1400" dirty="0" err="1" smtClean="0"/>
              <a:t>staus</a:t>
            </a:r>
            <a:r>
              <a:rPr lang="en-US" sz="1400" dirty="0" smtClean="0"/>
              <a:t> within the LPC DR </a:t>
            </a:r>
            <a:r>
              <a:rPr lang="en-US" sz="1400" dirty="0" smtClean="0">
                <a:solidFill>
                  <a:srgbClr val="0000FF"/>
                </a:solidFill>
              </a:rPr>
              <a:t>Eva </a:t>
            </a:r>
            <a:r>
              <a:rPr lang="en-US" sz="1400" dirty="0" err="1" smtClean="0">
                <a:solidFill>
                  <a:srgbClr val="0000FF"/>
                </a:solidFill>
              </a:rPr>
              <a:t>Halkiadakis</a:t>
            </a:r>
            <a:r>
              <a:rPr lang="en-US" sz="1400" dirty="0" smtClean="0"/>
              <a:t>  and led to c</a:t>
            </a:r>
            <a:r>
              <a:rPr lang="en-US" sz="1200" dirty="0" smtClean="0"/>
              <a:t>PAS-SUS-12-004</a:t>
            </a:r>
          </a:p>
          <a:p>
            <a:pPr marL="0" indent="0">
              <a:buNone/>
            </a:pPr>
            <a:endParaRPr lang="en-US" sz="1400" dirty="0" smtClean="0"/>
          </a:p>
          <a:p>
            <a:r>
              <a:rPr lang="en-US" sz="1400" dirty="0" smtClean="0">
                <a:solidFill>
                  <a:srgbClr val="FF6600"/>
                </a:solidFill>
              </a:rPr>
              <a:t>Benchmark scenarios for Additional Higgs searches</a:t>
            </a:r>
            <a:r>
              <a:rPr lang="en-US" sz="1400" dirty="0" smtClean="0"/>
              <a:t>:  </a:t>
            </a:r>
            <a:r>
              <a:rPr lang="en-US" sz="1400" dirty="0" err="1" smtClean="0"/>
              <a:t>Eur.Phys.J</a:t>
            </a:r>
            <a:r>
              <a:rPr lang="en-US" sz="1400" dirty="0" smtClean="0"/>
              <a:t>. C73 (2013) 9, 2552  </a:t>
            </a:r>
            <a:r>
              <a:rPr lang="en-US" sz="1400" dirty="0" smtClean="0">
                <a:solidFill>
                  <a:srgbClr val="0000FF"/>
                </a:solidFill>
              </a:rPr>
              <a:t>(</a:t>
            </a:r>
            <a:r>
              <a:rPr lang="en-US" sz="1400" dirty="0" err="1" smtClean="0">
                <a:solidFill>
                  <a:srgbClr val="0000FF"/>
                </a:solidFill>
              </a:rPr>
              <a:t>Carena</a:t>
            </a:r>
            <a:r>
              <a:rPr lang="en-US" sz="1400" dirty="0" smtClean="0">
                <a:solidFill>
                  <a:srgbClr val="0000FF"/>
                </a:solidFill>
              </a:rPr>
              <a:t> </a:t>
            </a:r>
            <a:r>
              <a:rPr lang="en-US" sz="1400" dirty="0" smtClean="0"/>
              <a:t>et al), and  discussions with CMS/LPC members (specially </a:t>
            </a:r>
            <a:r>
              <a:rPr lang="en-US" sz="1400" dirty="0" err="1" smtClean="0"/>
              <a:t>withLPC</a:t>
            </a:r>
            <a:r>
              <a:rPr lang="en-US" sz="1400" dirty="0" smtClean="0"/>
              <a:t> DR  </a:t>
            </a:r>
            <a:r>
              <a:rPr lang="en-US" sz="1400" dirty="0" smtClean="0">
                <a:solidFill>
                  <a:srgbClr val="0000FF"/>
                </a:solidFill>
              </a:rPr>
              <a:t>Landsber</a:t>
            </a:r>
            <a:r>
              <a:rPr lang="en-US" sz="1400" dirty="0" smtClean="0"/>
              <a:t>g) led to CMS-HIG-12-033 and CMS-HIG-13-021</a:t>
            </a:r>
            <a:endParaRPr lang="en-US" sz="16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1/30/15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Narain, "The LPC"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8E869AC-A9E9-8442-9912-DDE4967A6FE1}" type="slidenum">
              <a:rPr lang="en-US" smtClean="0"/>
              <a:pPr>
                <a:defRPr/>
              </a:pPr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85525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CMS papers with significant theory-LPC collaboration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7260" y="914530"/>
            <a:ext cx="8672513" cy="5685480"/>
          </a:xfrm>
        </p:spPr>
        <p:txBody>
          <a:bodyPr>
            <a:noAutofit/>
          </a:bodyPr>
          <a:lstStyle/>
          <a:p>
            <a:r>
              <a:rPr lang="en-US" sz="1050" dirty="0" smtClean="0">
                <a:solidFill>
                  <a:srgbClr val="FF6600"/>
                </a:solidFill>
              </a:rPr>
              <a:t>Higgs </a:t>
            </a:r>
            <a:r>
              <a:rPr lang="en-US" sz="1050" dirty="0">
                <a:solidFill>
                  <a:srgbClr val="FF6600"/>
                </a:solidFill>
              </a:rPr>
              <a:t>to four </a:t>
            </a:r>
            <a:r>
              <a:rPr lang="en-US" sz="1050" dirty="0" smtClean="0">
                <a:solidFill>
                  <a:srgbClr val="FF6600"/>
                </a:solidFill>
              </a:rPr>
              <a:t>leptons:</a:t>
            </a:r>
            <a:endParaRPr lang="en-US" sz="1050" dirty="0">
              <a:solidFill>
                <a:srgbClr val="FF6600"/>
              </a:solidFill>
            </a:endParaRPr>
          </a:p>
          <a:p>
            <a:r>
              <a:rPr lang="en-US" sz="1050" u="sng" dirty="0">
                <a:hlinkClick r:id="rId2"/>
              </a:rPr>
              <a:t>https://twiki.cern.ch/twiki/bin/view/CMSPublic/Hig14018PaperTwiki</a:t>
            </a:r>
          </a:p>
          <a:p>
            <a:r>
              <a:rPr lang="en-US" sz="1050" dirty="0" smtClean="0"/>
              <a:t>Collaboration between </a:t>
            </a:r>
            <a:r>
              <a:rPr lang="en-US" sz="1050" dirty="0" smtClean="0">
                <a:solidFill>
                  <a:srgbClr val="0000FF"/>
                </a:solidFill>
              </a:rPr>
              <a:t>Roberto </a:t>
            </a:r>
            <a:r>
              <a:rPr lang="en-US" sz="1050" dirty="0">
                <a:solidFill>
                  <a:srgbClr val="0000FF"/>
                </a:solidFill>
              </a:rPr>
              <a:t>Vega-Morales</a:t>
            </a:r>
            <a:r>
              <a:rPr lang="en-US" sz="1050" dirty="0"/>
              <a:t>, </a:t>
            </a:r>
            <a:r>
              <a:rPr lang="en-US" sz="1050" dirty="0" smtClean="0"/>
              <a:t>a </a:t>
            </a:r>
            <a:r>
              <a:rPr lang="en-US" sz="1050" dirty="0"/>
              <a:t>Fermilab </a:t>
            </a:r>
            <a:r>
              <a:rPr lang="en-US" sz="1050" dirty="0" smtClean="0"/>
              <a:t>Fellow, and  LPC </a:t>
            </a:r>
            <a:r>
              <a:rPr lang="en-US" sz="1050" dirty="0"/>
              <a:t>members (</a:t>
            </a:r>
            <a:r>
              <a:rPr lang="en-US" sz="1050" dirty="0">
                <a:solidFill>
                  <a:srgbClr val="0000FF"/>
                </a:solidFill>
              </a:rPr>
              <a:t>including Nhan Tran</a:t>
            </a:r>
            <a:r>
              <a:rPr lang="en-US" sz="1050" dirty="0"/>
              <a:t>) and theory group members (including </a:t>
            </a:r>
            <a:r>
              <a:rPr lang="en-US" sz="1050" dirty="0">
                <a:solidFill>
                  <a:srgbClr val="0000FF"/>
                </a:solidFill>
              </a:rPr>
              <a:t>Joe </a:t>
            </a:r>
            <a:r>
              <a:rPr lang="en-US" sz="1050" dirty="0" err="1">
                <a:solidFill>
                  <a:srgbClr val="0000FF"/>
                </a:solidFill>
              </a:rPr>
              <a:t>Lykken</a:t>
            </a:r>
            <a:r>
              <a:rPr lang="en-US" sz="1050" dirty="0"/>
              <a:t>) about using the Higgs decay to four leptons most effectively.  </a:t>
            </a:r>
            <a:r>
              <a:rPr lang="en-US" sz="1050" dirty="0" smtClean="0"/>
              <a:t>His </a:t>
            </a:r>
            <a:r>
              <a:rPr lang="en-US" sz="1050" dirty="0"/>
              <a:t>work has had a profound impact on the analysis, and he was made a co-author of CMS-HIG-14-018</a:t>
            </a:r>
            <a:r>
              <a:rPr lang="en-US" sz="1050" dirty="0" smtClean="0"/>
              <a:t>.  Vega-Morales </a:t>
            </a:r>
            <a:r>
              <a:rPr lang="en-US" sz="1050" dirty="0"/>
              <a:t>worked closely with Yi Chen and other member of </a:t>
            </a:r>
            <a:r>
              <a:rPr lang="en-US" sz="1050" dirty="0">
                <a:solidFill>
                  <a:srgbClr val="0000FF"/>
                </a:solidFill>
              </a:rPr>
              <a:t>Maria </a:t>
            </a:r>
            <a:r>
              <a:rPr lang="en-US" sz="1050" dirty="0" err="1">
                <a:solidFill>
                  <a:srgbClr val="0000FF"/>
                </a:solidFill>
              </a:rPr>
              <a:t>Spriropoulo’s</a:t>
            </a:r>
            <a:r>
              <a:rPr lang="en-US" sz="1050" dirty="0">
                <a:solidFill>
                  <a:srgbClr val="0000FF"/>
                </a:solidFill>
              </a:rPr>
              <a:t> </a:t>
            </a:r>
            <a:r>
              <a:rPr lang="en-US" sz="1050" dirty="0"/>
              <a:t>group. He provided the analytic formulae necessary to perform the likelihood fits</a:t>
            </a:r>
            <a:r>
              <a:rPr lang="en-US" sz="1050" dirty="0" smtClean="0"/>
              <a:t>.</a:t>
            </a:r>
          </a:p>
          <a:p>
            <a:endParaRPr lang="en-US" sz="1050" dirty="0" smtClean="0">
              <a:solidFill>
                <a:srgbClr val="FF6600"/>
              </a:solidFill>
            </a:endParaRPr>
          </a:p>
          <a:p>
            <a:r>
              <a:rPr lang="en-US" sz="1050" dirty="0" smtClean="0">
                <a:solidFill>
                  <a:srgbClr val="FF6600"/>
                </a:solidFill>
              </a:rPr>
              <a:t>Higgs </a:t>
            </a:r>
            <a:r>
              <a:rPr lang="en-US" sz="1050" dirty="0">
                <a:solidFill>
                  <a:srgbClr val="FF6600"/>
                </a:solidFill>
              </a:rPr>
              <a:t>width constraint:</a:t>
            </a:r>
          </a:p>
          <a:p>
            <a:r>
              <a:rPr lang="en-US" sz="1050" dirty="0"/>
              <a:t>https://</a:t>
            </a:r>
            <a:r>
              <a:rPr lang="en-US" sz="1050" dirty="0" err="1"/>
              <a:t>twiki.cern.ch</a:t>
            </a:r>
            <a:r>
              <a:rPr lang="en-US" sz="1050" dirty="0"/>
              <a:t>/</a:t>
            </a:r>
            <a:r>
              <a:rPr lang="en-US" sz="1050" dirty="0" err="1"/>
              <a:t>twiki</a:t>
            </a:r>
            <a:r>
              <a:rPr lang="en-US" sz="1050" dirty="0"/>
              <a:t>/bin/view/</a:t>
            </a:r>
            <a:r>
              <a:rPr lang="en-US" sz="1050" dirty="0" err="1"/>
              <a:t>CMSPublic</a:t>
            </a:r>
            <a:r>
              <a:rPr lang="en-US" sz="1050" dirty="0"/>
              <a:t>/Hig14002PubTWiki</a:t>
            </a:r>
            <a:endParaRPr lang="en-US" sz="1050" dirty="0" smtClean="0"/>
          </a:p>
          <a:p>
            <a:r>
              <a:rPr lang="en-US" sz="1050" dirty="0" smtClean="0">
                <a:solidFill>
                  <a:srgbClr val="0000FF"/>
                </a:solidFill>
              </a:rPr>
              <a:t>Keith </a:t>
            </a:r>
            <a:r>
              <a:rPr lang="en-US" sz="1050" dirty="0">
                <a:solidFill>
                  <a:srgbClr val="0000FF"/>
                </a:solidFill>
              </a:rPr>
              <a:t>Ellis and </a:t>
            </a:r>
            <a:r>
              <a:rPr lang="en-US" sz="1050" dirty="0" smtClean="0">
                <a:solidFill>
                  <a:srgbClr val="0000FF"/>
                </a:solidFill>
              </a:rPr>
              <a:t>John Campbell  </a:t>
            </a:r>
            <a:r>
              <a:rPr lang="en-US" sz="1050" dirty="0"/>
              <a:t>worked quite closely </a:t>
            </a:r>
            <a:r>
              <a:rPr lang="en-US" sz="1050" dirty="0" smtClean="0"/>
              <a:t>with LPC fellow </a:t>
            </a:r>
            <a:r>
              <a:rPr lang="en-US" sz="1050" dirty="0" smtClean="0">
                <a:solidFill>
                  <a:srgbClr val="0000FF"/>
                </a:solidFill>
              </a:rPr>
              <a:t>Andrei </a:t>
            </a:r>
            <a:r>
              <a:rPr lang="en-US" sz="1050" dirty="0" err="1" smtClean="0">
                <a:solidFill>
                  <a:srgbClr val="0000FF"/>
                </a:solidFill>
              </a:rPr>
              <a:t>Gritsan</a:t>
            </a:r>
            <a:r>
              <a:rPr lang="en-US" sz="1050" dirty="0" smtClean="0">
                <a:solidFill>
                  <a:srgbClr val="0000FF"/>
                </a:solidFill>
              </a:rPr>
              <a:t> </a:t>
            </a:r>
            <a:r>
              <a:rPr lang="en-US" sz="1050" dirty="0" smtClean="0"/>
              <a:t>and </a:t>
            </a:r>
            <a:r>
              <a:rPr lang="en-US" sz="1050" dirty="0" err="1" smtClean="0">
                <a:solidFill>
                  <a:srgbClr val="0000FF"/>
                </a:solidFill>
              </a:rPr>
              <a:t>Yanyan</a:t>
            </a:r>
            <a:r>
              <a:rPr lang="en-US" sz="1050" dirty="0" smtClean="0">
                <a:solidFill>
                  <a:srgbClr val="0000FF"/>
                </a:solidFill>
              </a:rPr>
              <a:t> </a:t>
            </a:r>
            <a:r>
              <a:rPr lang="en-US" sz="1050" dirty="0" err="1" smtClean="0">
                <a:solidFill>
                  <a:srgbClr val="0000FF"/>
                </a:solidFill>
              </a:rPr>
              <a:t>Gao</a:t>
            </a:r>
            <a:r>
              <a:rPr lang="en-US" sz="1050" dirty="0" smtClean="0"/>
              <a:t>. </a:t>
            </a:r>
            <a:r>
              <a:rPr lang="en-US" sz="1050" dirty="0"/>
              <a:t> The thrust of the interaction </a:t>
            </a:r>
            <a:r>
              <a:rPr lang="en-US" sz="1050" dirty="0" smtClean="0"/>
              <a:t>was to use it </a:t>
            </a:r>
            <a:r>
              <a:rPr lang="en-US" sz="1050" dirty="0"/>
              <a:t>in matrix element discriminants and event </a:t>
            </a:r>
            <a:r>
              <a:rPr lang="en-US" sz="1050" dirty="0" smtClean="0"/>
              <a:t>simulation for </a:t>
            </a:r>
            <a:r>
              <a:rPr lang="en-US" sz="1050" dirty="0"/>
              <a:t>H-&gt;4-lepton events.</a:t>
            </a:r>
            <a:endParaRPr lang="en-US" sz="1050" dirty="0" smtClean="0"/>
          </a:p>
          <a:p>
            <a:endParaRPr lang="en-US" sz="1050" dirty="0"/>
          </a:p>
          <a:p>
            <a:r>
              <a:rPr lang="en-US" sz="1050" dirty="0" smtClean="0">
                <a:solidFill>
                  <a:srgbClr val="FF6600"/>
                </a:solidFill>
              </a:rPr>
              <a:t>Higgs </a:t>
            </a:r>
            <a:r>
              <a:rPr lang="en-US" sz="1050" dirty="0">
                <a:solidFill>
                  <a:srgbClr val="FF6600"/>
                </a:solidFill>
              </a:rPr>
              <a:t>to tau mu </a:t>
            </a:r>
          </a:p>
          <a:p>
            <a:r>
              <a:rPr lang="en-US" sz="1050" u="sng" dirty="0">
                <a:hlinkClick r:id="rId3"/>
              </a:rPr>
              <a:t>https://twiki.cern.ch/twiki/bin/view/CMSPublic/Hig14005TWiki</a:t>
            </a:r>
          </a:p>
          <a:p>
            <a:r>
              <a:rPr lang="en-US" sz="1050" dirty="0"/>
              <a:t>The search was suggested </a:t>
            </a:r>
            <a:r>
              <a:rPr lang="en-US" sz="1050" dirty="0">
                <a:solidFill>
                  <a:srgbClr val="0000FF"/>
                </a:solidFill>
              </a:rPr>
              <a:t>by </a:t>
            </a:r>
            <a:r>
              <a:rPr lang="en-US" sz="1050" dirty="0" err="1">
                <a:solidFill>
                  <a:srgbClr val="0000FF"/>
                </a:solidFill>
              </a:rPr>
              <a:t>Harnik</a:t>
            </a:r>
            <a:r>
              <a:rPr lang="en-US" sz="1050" dirty="0">
                <a:solidFill>
                  <a:srgbClr val="0000FF"/>
                </a:solidFill>
              </a:rPr>
              <a:t> </a:t>
            </a:r>
            <a:r>
              <a:rPr lang="en-US" sz="1050" dirty="0"/>
              <a:t>in a paper with Kopp and </a:t>
            </a:r>
            <a:r>
              <a:rPr lang="en-US" sz="1050" dirty="0" err="1"/>
              <a:t>Zupan</a:t>
            </a:r>
            <a:r>
              <a:rPr lang="en-US" sz="1050" dirty="0"/>
              <a:t>. Colin Jessop of </a:t>
            </a:r>
            <a:r>
              <a:rPr lang="en-US" sz="1050" dirty="0" err="1" smtClean="0"/>
              <a:t>Ndis</a:t>
            </a:r>
            <a:r>
              <a:rPr lang="en-US" sz="1050" dirty="0" smtClean="0"/>
              <a:t> the main </a:t>
            </a:r>
            <a:r>
              <a:rPr lang="en-US" sz="1050" dirty="0"/>
              <a:t>person on the search</a:t>
            </a:r>
            <a:r>
              <a:rPr lang="en-US" sz="1050" dirty="0" smtClean="0"/>
              <a:t>.</a:t>
            </a:r>
          </a:p>
          <a:p>
            <a:endParaRPr lang="en-US" sz="1050" dirty="0" smtClean="0"/>
          </a:p>
          <a:p>
            <a:r>
              <a:rPr lang="en-US" sz="1050" dirty="0" smtClean="0">
                <a:solidFill>
                  <a:srgbClr val="FF6600"/>
                </a:solidFill>
              </a:rPr>
              <a:t>Dark </a:t>
            </a:r>
            <a:r>
              <a:rPr lang="en-US" sz="1050" dirty="0">
                <a:solidFill>
                  <a:srgbClr val="FF6600"/>
                </a:solidFill>
              </a:rPr>
              <a:t>matter mono-jet </a:t>
            </a:r>
          </a:p>
          <a:p>
            <a:r>
              <a:rPr lang="en-US" sz="1050" u="sng" dirty="0">
                <a:hlinkClick r:id="rId4"/>
              </a:rPr>
              <a:t>https://twiki.cern.ch/twiki/bin/view/CMSPublic/PhysicsResultsEXO12048</a:t>
            </a:r>
          </a:p>
          <a:p>
            <a:r>
              <a:rPr lang="en-US" sz="1050" dirty="0">
                <a:solidFill>
                  <a:srgbClr val="0000FF"/>
                </a:solidFill>
              </a:rPr>
              <a:t>Patrick Fox and </a:t>
            </a:r>
            <a:r>
              <a:rPr lang="en-US" sz="1050" dirty="0" err="1">
                <a:solidFill>
                  <a:srgbClr val="0000FF"/>
                </a:solidFill>
              </a:rPr>
              <a:t>Roni</a:t>
            </a:r>
            <a:r>
              <a:rPr lang="en-US" sz="1050" dirty="0">
                <a:solidFill>
                  <a:srgbClr val="0000FF"/>
                </a:solidFill>
              </a:rPr>
              <a:t> </a:t>
            </a:r>
            <a:r>
              <a:rPr lang="en-US" sz="1050" dirty="0" err="1">
                <a:solidFill>
                  <a:srgbClr val="0000FF"/>
                </a:solidFill>
              </a:rPr>
              <a:t>Harnik</a:t>
            </a:r>
            <a:r>
              <a:rPr lang="en-US" sz="1050" dirty="0">
                <a:solidFill>
                  <a:srgbClr val="0000FF"/>
                </a:solidFill>
              </a:rPr>
              <a:t> </a:t>
            </a:r>
            <a:r>
              <a:rPr lang="en-US" sz="1050" dirty="0"/>
              <a:t>were among the theorists who proposed the search. They worked with the local LPC group working on the analysis (headed by </a:t>
            </a:r>
            <a:r>
              <a:rPr lang="en-US" sz="1050" dirty="0">
                <a:solidFill>
                  <a:srgbClr val="0000FF"/>
                </a:solidFill>
              </a:rPr>
              <a:t>Sarah Al-Malik</a:t>
            </a:r>
            <a:r>
              <a:rPr lang="en-US" sz="1050" dirty="0"/>
              <a:t>) and provided </a:t>
            </a:r>
            <a:r>
              <a:rPr lang="en-US" sz="1050" dirty="0" err="1"/>
              <a:t>Madgraph</a:t>
            </a:r>
            <a:r>
              <a:rPr lang="en-US" sz="1050" dirty="0"/>
              <a:t> files.</a:t>
            </a:r>
          </a:p>
          <a:p>
            <a:endParaRPr lang="en-US" sz="1050" dirty="0"/>
          </a:p>
          <a:p>
            <a:r>
              <a:rPr lang="en-US" sz="1050" dirty="0" smtClean="0">
                <a:solidFill>
                  <a:srgbClr val="FF6600"/>
                </a:solidFill>
              </a:rPr>
              <a:t>Dark </a:t>
            </a:r>
            <a:r>
              <a:rPr lang="en-US" sz="1050" dirty="0">
                <a:solidFill>
                  <a:srgbClr val="FF6600"/>
                </a:solidFill>
              </a:rPr>
              <a:t>matter mono-photon</a:t>
            </a:r>
            <a:r>
              <a:rPr lang="en-US" sz="1050" dirty="0"/>
              <a:t> </a:t>
            </a:r>
          </a:p>
          <a:p>
            <a:r>
              <a:rPr lang="en-US" sz="1050" u="sng" dirty="0">
                <a:hlinkClick r:id="rId5"/>
              </a:rPr>
              <a:t>https://twiki.cern.ch/twiki/bin/view/CMSPublic/PhysicsResultsEXO12047</a:t>
            </a:r>
          </a:p>
          <a:p>
            <a:r>
              <a:rPr lang="en-US" sz="1050" dirty="0">
                <a:solidFill>
                  <a:srgbClr val="0000FF"/>
                </a:solidFill>
              </a:rPr>
              <a:t>Patrick Fox and </a:t>
            </a:r>
            <a:r>
              <a:rPr lang="en-US" sz="1050" dirty="0" err="1">
                <a:solidFill>
                  <a:srgbClr val="0000FF"/>
                </a:solidFill>
              </a:rPr>
              <a:t>Roni</a:t>
            </a:r>
            <a:r>
              <a:rPr lang="en-US" sz="1050" dirty="0">
                <a:solidFill>
                  <a:srgbClr val="0000FF"/>
                </a:solidFill>
              </a:rPr>
              <a:t> </a:t>
            </a:r>
            <a:r>
              <a:rPr lang="en-US" sz="1050" dirty="0" err="1">
                <a:solidFill>
                  <a:srgbClr val="0000FF"/>
                </a:solidFill>
              </a:rPr>
              <a:t>Harnik</a:t>
            </a:r>
            <a:r>
              <a:rPr lang="en-US" sz="1050" dirty="0">
                <a:solidFill>
                  <a:srgbClr val="0000FF"/>
                </a:solidFill>
              </a:rPr>
              <a:t> </a:t>
            </a:r>
            <a:r>
              <a:rPr lang="en-US" sz="1050" dirty="0"/>
              <a:t>were among the theorists who proposed the search. They worked with the group working on the analysis </a:t>
            </a:r>
            <a:r>
              <a:rPr lang="en-US" sz="1050" dirty="0">
                <a:solidFill>
                  <a:srgbClr val="0000FF"/>
                </a:solidFill>
              </a:rPr>
              <a:t>(Mani </a:t>
            </a:r>
            <a:r>
              <a:rPr lang="en-US" sz="1050" dirty="0" err="1">
                <a:solidFill>
                  <a:srgbClr val="0000FF"/>
                </a:solidFill>
              </a:rPr>
              <a:t>Tripathi</a:t>
            </a:r>
            <a:r>
              <a:rPr lang="en-US" sz="1050" dirty="0">
                <a:solidFill>
                  <a:srgbClr val="0000FF"/>
                </a:solidFill>
              </a:rPr>
              <a:t> </a:t>
            </a:r>
            <a:r>
              <a:rPr lang="en-US" sz="1050" dirty="0"/>
              <a:t>and exotics convener </a:t>
            </a:r>
            <a:r>
              <a:rPr lang="en-US" sz="1050" dirty="0">
                <a:solidFill>
                  <a:srgbClr val="0000FF"/>
                </a:solidFill>
              </a:rPr>
              <a:t>JP Chou</a:t>
            </a:r>
            <a:r>
              <a:rPr lang="en-US" sz="1050" dirty="0"/>
              <a:t>) and provided MC events</a:t>
            </a:r>
            <a:r>
              <a:rPr lang="en-US" sz="1050" dirty="0" smtClean="0"/>
              <a:t>.</a:t>
            </a:r>
          </a:p>
          <a:p>
            <a:endParaRPr lang="en-US" sz="1050" dirty="0" smtClean="0"/>
          </a:p>
          <a:p>
            <a:r>
              <a:rPr lang="en-US" sz="1050" dirty="0">
                <a:solidFill>
                  <a:srgbClr val="FF6600"/>
                </a:solidFill>
              </a:rPr>
              <a:t>Razor search for DM: </a:t>
            </a:r>
            <a:r>
              <a:rPr lang="en-US" sz="1050" dirty="0" smtClean="0"/>
              <a:t>CMS </a:t>
            </a:r>
            <a:r>
              <a:rPr lang="en-US" sz="1050" dirty="0"/>
              <a:t>is finalizing this </a:t>
            </a:r>
            <a:r>
              <a:rPr lang="en-US" sz="1050" dirty="0" smtClean="0"/>
              <a:t>search </a:t>
            </a:r>
            <a:r>
              <a:rPr lang="en-US" sz="1050" dirty="0"/>
              <a:t>proposed by </a:t>
            </a:r>
            <a:r>
              <a:rPr lang="en-US" sz="1050" dirty="0" err="1">
                <a:solidFill>
                  <a:srgbClr val="0000FF"/>
                </a:solidFill>
              </a:rPr>
              <a:t>Harnik</a:t>
            </a:r>
            <a:r>
              <a:rPr lang="en-US" sz="1050" dirty="0">
                <a:solidFill>
                  <a:srgbClr val="0000FF"/>
                </a:solidFill>
              </a:rPr>
              <a:t> </a:t>
            </a:r>
            <a:r>
              <a:rPr lang="en-US" sz="1050" dirty="0"/>
              <a:t>and </a:t>
            </a:r>
            <a:r>
              <a:rPr lang="en-US" sz="1050" dirty="0">
                <a:solidFill>
                  <a:srgbClr val="0000FF"/>
                </a:solidFill>
              </a:rPr>
              <a:t>Fo</a:t>
            </a:r>
            <a:r>
              <a:rPr lang="en-US" sz="1050" dirty="0"/>
              <a:t>x. They </a:t>
            </a:r>
            <a:r>
              <a:rPr lang="en-US" sz="1050" dirty="0" smtClean="0"/>
              <a:t>provided </a:t>
            </a:r>
            <a:r>
              <a:rPr lang="en-US" sz="1050" dirty="0"/>
              <a:t>MG files</a:t>
            </a:r>
            <a:r>
              <a:rPr lang="en-US" sz="1050" dirty="0">
                <a:solidFill>
                  <a:srgbClr val="0000FF"/>
                </a:solidFill>
              </a:rPr>
              <a:t>. </a:t>
            </a:r>
            <a:r>
              <a:rPr lang="en-US" sz="1050" dirty="0" smtClean="0">
                <a:solidFill>
                  <a:srgbClr val="0000FF"/>
                </a:solidFill>
              </a:rPr>
              <a:t>LPC DR Perini </a:t>
            </a:r>
            <a:r>
              <a:rPr lang="en-US" sz="1050" dirty="0"/>
              <a:t>is </a:t>
            </a:r>
            <a:r>
              <a:rPr lang="en-US" sz="1050" dirty="0" smtClean="0"/>
              <a:t>the contact</a:t>
            </a:r>
            <a:endParaRPr lang="en-US" sz="1050" dirty="0"/>
          </a:p>
          <a:p>
            <a:r>
              <a:rPr lang="en-US" sz="1050" dirty="0">
                <a:solidFill>
                  <a:srgbClr val="FF6600"/>
                </a:solidFill>
              </a:rPr>
              <a:t>CP violation in Higgs to tau tau : </a:t>
            </a:r>
            <a:r>
              <a:rPr lang="en-US" sz="1050" dirty="0" smtClean="0"/>
              <a:t>Currently </a:t>
            </a:r>
            <a:r>
              <a:rPr lang="en-US" sz="1050" dirty="0"/>
              <a:t>investigating the </a:t>
            </a:r>
            <a:r>
              <a:rPr lang="en-US" sz="1050" dirty="0" smtClean="0"/>
              <a:t>feasibility </a:t>
            </a:r>
            <a:r>
              <a:rPr lang="en-US" sz="1050" dirty="0"/>
              <a:t>of this </a:t>
            </a:r>
            <a:r>
              <a:rPr lang="en-US" sz="1050" dirty="0" smtClean="0"/>
              <a:t>search </a:t>
            </a:r>
            <a:r>
              <a:rPr lang="en-US" sz="1050" dirty="0"/>
              <a:t>suggested by members of the theory group</a:t>
            </a:r>
            <a:r>
              <a:rPr lang="en-US" sz="1050" dirty="0" smtClean="0"/>
              <a:t>. </a:t>
            </a:r>
            <a:r>
              <a:rPr lang="en-US" sz="1050" dirty="0" smtClean="0">
                <a:solidFill>
                  <a:srgbClr val="0000FF"/>
                </a:solidFill>
              </a:rPr>
              <a:t>LPC DR  </a:t>
            </a:r>
            <a:r>
              <a:rPr lang="en-US" sz="1050" dirty="0">
                <a:solidFill>
                  <a:srgbClr val="0000FF"/>
                </a:solidFill>
              </a:rPr>
              <a:t>Andrew Askew</a:t>
            </a:r>
            <a:r>
              <a:rPr lang="en-US" sz="1050" dirty="0"/>
              <a:t> </a:t>
            </a:r>
            <a:r>
              <a:rPr lang="en-US" sz="1050" dirty="0" smtClean="0"/>
              <a:t>is involved </a:t>
            </a:r>
            <a:r>
              <a:rPr lang="en-US" sz="1050" dirty="0"/>
              <a:t>in the study.</a:t>
            </a:r>
          </a:p>
          <a:p>
            <a:endParaRPr lang="en-US" sz="1050" dirty="0" smtClean="0"/>
          </a:p>
          <a:p>
            <a:endParaRPr lang="en-US" sz="1050" dirty="0"/>
          </a:p>
          <a:p>
            <a:endParaRPr lang="en-US" sz="1050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1/30/15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Narain, "The LPC"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8E869AC-A9E9-8442-9912-DDE4967A6FE1}" type="slidenum">
              <a:rPr lang="en-US" smtClean="0"/>
              <a:pPr>
                <a:defRPr/>
              </a:pPr>
              <a:t>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31176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the LPC?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5253964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>
                <a:solidFill>
                  <a:srgbClr val="004C97"/>
                </a:solidFill>
              </a:rPr>
              <a:t>Why do we need the </a:t>
            </a:r>
            <a:r>
              <a:rPr lang="en-US" dirty="0" smtClean="0">
                <a:solidFill>
                  <a:srgbClr val="004C97"/>
                </a:solidFill>
              </a:rPr>
              <a:t>LPC?</a:t>
            </a:r>
            <a:endParaRPr lang="en-US" dirty="0">
              <a:solidFill>
                <a:srgbClr val="004C97"/>
              </a:solidFill>
            </a:endParaRPr>
          </a:p>
          <a:p>
            <a:r>
              <a:rPr lang="en-US" sz="1800" dirty="0" smtClean="0"/>
              <a:t>The center of the CMS experiment is at CERN, ~4400 miles away, 7 time zones</a:t>
            </a:r>
          </a:p>
          <a:p>
            <a:r>
              <a:rPr lang="en-US" sz="1800" dirty="0" smtClean="0"/>
              <a:t>The collaboration is big and diverse and </a:t>
            </a:r>
            <a:r>
              <a:rPr lang="en-US" sz="1800" dirty="0"/>
              <a:t> </a:t>
            </a:r>
            <a:r>
              <a:rPr lang="en-US" sz="1800" dirty="0" smtClean="0"/>
              <a:t>he experiment is huge and very complex </a:t>
            </a:r>
          </a:p>
          <a:p>
            <a:r>
              <a:rPr lang="en-US" sz="1800" dirty="0"/>
              <a:t>Most collaborators, most of  the time, not at CERN</a:t>
            </a:r>
            <a:r>
              <a:rPr lang="en-US" sz="1800" dirty="0" smtClean="0"/>
              <a:t>!</a:t>
            </a:r>
          </a:p>
          <a:p>
            <a:r>
              <a:rPr lang="en-US" sz="1800" dirty="0" smtClean="0"/>
              <a:t>The experts are located in many places all over the world – communication is not easy</a:t>
            </a:r>
          </a:p>
          <a:p>
            <a:r>
              <a:rPr lang="en-US" sz="1800" dirty="0" smtClean="0"/>
              <a:t>A </a:t>
            </a:r>
            <a:r>
              <a:rPr lang="en-US" sz="1800" dirty="0"/>
              <a:t>shared vision -- and tight coupling between the US-CMS university community and CMS -- is needed to ensure remote users provide added-value and are full-fledged CMS collaborators </a:t>
            </a:r>
          </a:p>
          <a:p>
            <a:r>
              <a:rPr lang="en-US" sz="1800" dirty="0" smtClean="0"/>
              <a:t>By </a:t>
            </a:r>
            <a:r>
              <a:rPr lang="en-US" sz="1800" dirty="0"/>
              <a:t>engaging the entire collaboration, more is </a:t>
            </a:r>
            <a:r>
              <a:rPr lang="en-US" sz="1800" dirty="0" smtClean="0"/>
              <a:t>achieved</a:t>
            </a:r>
          </a:p>
          <a:p>
            <a:endParaRPr lang="en-US" sz="1800" dirty="0" smtClean="0"/>
          </a:p>
          <a:p>
            <a:pPr marL="0" indent="0">
              <a:buNone/>
            </a:pPr>
            <a:r>
              <a:rPr lang="en-US" dirty="0">
                <a:solidFill>
                  <a:srgbClr val="004C97"/>
                </a:solidFill>
              </a:rPr>
              <a:t>The LPC:</a:t>
            </a:r>
          </a:p>
          <a:p>
            <a:r>
              <a:rPr lang="en-US" sz="1800" dirty="0"/>
              <a:t>The LPC is an established regional center (US) center of excellence for </a:t>
            </a:r>
            <a:r>
              <a:rPr lang="en-US" sz="1800" dirty="0" smtClean="0"/>
              <a:t>CMS</a:t>
            </a:r>
            <a:endParaRPr lang="en-US" sz="1800" dirty="0"/>
          </a:p>
          <a:p>
            <a:r>
              <a:rPr lang="en-US" sz="1800" dirty="0"/>
              <a:t>It acts as a catalyst for contributions of US CMS Collaborators (and others) to the experiment.</a:t>
            </a:r>
          </a:p>
          <a:p>
            <a:pPr lvl="1"/>
            <a:r>
              <a:rPr lang="en-US" sz="1600" dirty="0"/>
              <a:t>It serves as a critical link for remote physicists to participate directly in the CMS experiment, economically and transparently. </a:t>
            </a:r>
          </a:p>
          <a:p>
            <a:pPr lvl="1"/>
            <a:r>
              <a:rPr lang="en-US" sz="1600" dirty="0"/>
              <a:t>It develops opportunities for members of LPC to make major contributions to CMS on hardware, software, computing, and </a:t>
            </a:r>
            <a:r>
              <a:rPr lang="en-US" sz="1600" dirty="0" smtClean="0"/>
              <a:t>physics</a:t>
            </a:r>
          </a:p>
          <a:p>
            <a:r>
              <a:rPr lang="en-US" sz="1800" dirty="0"/>
              <a:t>The LPC is a powerhouse of talent, experience and resources</a:t>
            </a:r>
          </a:p>
          <a:p>
            <a:pPr marL="0" indent="0">
              <a:buNone/>
            </a:pPr>
            <a:endParaRPr lang="en-US" sz="1800" dirty="0" smtClean="0"/>
          </a:p>
          <a:p>
            <a:endParaRPr lang="en-US" sz="1800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1/30/15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Narain, "The LPC"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42BE99-A771-4F04-8F0A-692C1C2DBDDB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768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Near Future Activities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Announced regularly</a:t>
            </a:r>
          </a:p>
          <a:p>
            <a:r>
              <a:rPr lang="en-US" dirty="0" smtClean="0"/>
              <a:t>Available from our main web page</a:t>
            </a:r>
          </a:p>
          <a:p>
            <a:r>
              <a:rPr lang="en-US" dirty="0" smtClean="0"/>
              <a:t>    	      Upcoming Events at the LPC</a:t>
            </a:r>
          </a:p>
          <a:p>
            <a:r>
              <a:rPr lang="en-US" dirty="0" smtClean="0"/>
              <a:t>See latest Bulletin at </a:t>
            </a:r>
            <a:r>
              <a:rPr lang="en-US" dirty="0" smtClean="0">
                <a:hlinkClick r:id="rId2"/>
              </a:rPr>
              <a:t>http://lpc.fnal.gov/bulletin/LPCbulletin.shtml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1/30/15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Narain, "The LPC"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42BE99-A771-4F04-8F0A-692C1C2DBDDB}" type="slidenum">
              <a:rPr lang="en-US" smtClean="0"/>
              <a:pPr/>
              <a:t>50</a:t>
            </a:fld>
            <a:endParaRPr lang="en-US"/>
          </a:p>
        </p:txBody>
      </p:sp>
      <p:pic>
        <p:nvPicPr>
          <p:cNvPr id="8" name="Picture 7" descr="Bulletin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45522"/>
            <a:ext cx="9144000" cy="2385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2168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LPC support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P</a:t>
            </a:r>
            <a:r>
              <a:rPr lang="en-US" dirty="0" smtClean="0"/>
              <a:t>eople behind the scenes </a:t>
            </a:r>
            <a:endParaRPr lang="en-US" dirty="0"/>
          </a:p>
          <a:p>
            <a:r>
              <a:rPr lang="en-US" dirty="0" smtClean="0"/>
              <a:t>LPC Support</a:t>
            </a:r>
          </a:p>
          <a:p>
            <a:pPr lvl="1"/>
            <a:r>
              <a:rPr lang="en-US" dirty="0" smtClean="0"/>
              <a:t>Jesus </a:t>
            </a:r>
            <a:r>
              <a:rPr lang="en-US" dirty="0" err="1" smtClean="0"/>
              <a:t>Orduna</a:t>
            </a:r>
            <a:r>
              <a:rPr lang="en-US" dirty="0" smtClean="0"/>
              <a:t> (Since Sep 2014) – Computing </a:t>
            </a:r>
            <a:r>
              <a:rPr lang="en-US" dirty="0" err="1" smtClean="0"/>
              <a:t>Liason</a:t>
            </a:r>
            <a:endParaRPr lang="en-US" dirty="0" smtClean="0"/>
          </a:p>
          <a:p>
            <a:pPr lvl="1"/>
            <a:r>
              <a:rPr lang="en-US" dirty="0" err="1" smtClean="0"/>
              <a:t>Zhenbin</a:t>
            </a:r>
            <a:r>
              <a:rPr lang="en-US" dirty="0" smtClean="0"/>
              <a:t> Wu (Sep-Dec 2014, partial event support)</a:t>
            </a:r>
          </a:p>
          <a:p>
            <a:pPr lvl="1"/>
            <a:r>
              <a:rPr lang="en-US" dirty="0" err="1" smtClean="0"/>
              <a:t>Sudhir</a:t>
            </a:r>
            <a:r>
              <a:rPr lang="en-US" dirty="0" smtClean="0"/>
              <a:t> Malik (until June 2014)</a:t>
            </a:r>
            <a:endParaRPr lang="en-US" dirty="0" smtClean="0">
              <a:solidFill>
                <a:srgbClr val="FF0000"/>
              </a:solidFill>
            </a:endParaRPr>
          </a:p>
          <a:p>
            <a:pPr lvl="1"/>
            <a:endParaRPr lang="en-US" dirty="0" smtClean="0"/>
          </a:p>
          <a:p>
            <a:r>
              <a:rPr lang="en-US" dirty="0" smtClean="0"/>
              <a:t>Computing </a:t>
            </a:r>
            <a:r>
              <a:rPr lang="en-US" dirty="0"/>
              <a:t>Support: </a:t>
            </a:r>
          </a:p>
          <a:p>
            <a:pPr lvl="1"/>
            <a:r>
              <a:rPr lang="en-US" dirty="0" smtClean="0"/>
              <a:t>Burt </a:t>
            </a:r>
            <a:r>
              <a:rPr lang="en-US" dirty="0" err="1" smtClean="0"/>
              <a:t>Holzman</a:t>
            </a:r>
            <a:r>
              <a:rPr lang="en-US" dirty="0" smtClean="0"/>
              <a:t> (until Dec 2014), </a:t>
            </a:r>
            <a:r>
              <a:rPr lang="en-US" dirty="0" err="1"/>
              <a:t>Catalin</a:t>
            </a:r>
            <a:r>
              <a:rPr lang="en-US" dirty="0"/>
              <a:t> </a:t>
            </a:r>
            <a:r>
              <a:rPr lang="en-US" dirty="0" err="1"/>
              <a:t>Dumitrescu</a:t>
            </a:r>
            <a:r>
              <a:rPr lang="en-US" dirty="0"/>
              <a:t>, Lisa </a:t>
            </a:r>
            <a:r>
              <a:rPr lang="en-US" dirty="0" err="1" smtClean="0"/>
              <a:t>Giaccheti</a:t>
            </a:r>
            <a:r>
              <a:rPr lang="en-US" dirty="0" smtClean="0"/>
              <a:t>, Dave Mason (since Dec 2014)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Administrative </a:t>
            </a:r>
            <a:r>
              <a:rPr lang="en-US" dirty="0"/>
              <a:t>support: </a:t>
            </a:r>
          </a:p>
          <a:p>
            <a:pPr lvl="1"/>
            <a:r>
              <a:rPr lang="en-US" dirty="0" smtClean="0"/>
              <a:t>Terry </a:t>
            </a:r>
            <a:r>
              <a:rPr lang="en-US" dirty="0" err="1"/>
              <a:t>Grozis</a:t>
            </a:r>
            <a:r>
              <a:rPr lang="en-US" dirty="0"/>
              <a:t>, Carrier </a:t>
            </a:r>
            <a:r>
              <a:rPr lang="en-US" dirty="0" err="1"/>
              <a:t>Farver</a:t>
            </a:r>
            <a:r>
              <a:rPr lang="en-US" dirty="0"/>
              <a:t>, Terry Read, Sonya Wright</a:t>
            </a:r>
          </a:p>
          <a:p>
            <a:pPr lvl="1"/>
            <a:endParaRPr lang="en-US" dirty="0" smtClean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1/30/15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Narain, "The LPC"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42BE99-A771-4F04-8F0A-692C1C2DBDDB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9218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Keen interest in the LPC by  CMS management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342900" lvl="1" indent="-342900">
              <a:buFont typeface="Arial" charset="0"/>
              <a:buChar char="•"/>
            </a:pPr>
            <a:r>
              <a:rPr lang="en-US" dirty="0"/>
              <a:t>LPC has been entrusted with many important tasks, such as </a:t>
            </a:r>
            <a:r>
              <a:rPr lang="en-US" dirty="0" err="1"/>
              <a:t>miniAOD</a:t>
            </a:r>
            <a:r>
              <a:rPr lang="en-US" dirty="0"/>
              <a:t> validation, event generation for technical proposal (phase2), </a:t>
            </a:r>
            <a:r>
              <a:rPr lang="en-US" dirty="0" err="1"/>
              <a:t>delphes</a:t>
            </a:r>
            <a:r>
              <a:rPr lang="en-US" dirty="0"/>
              <a:t> simulation, b-tagging validation, jet-</a:t>
            </a:r>
            <a:r>
              <a:rPr lang="en-US" dirty="0" smtClean="0"/>
              <a:t>substructure </a:t>
            </a:r>
            <a:r>
              <a:rPr lang="en-US" smtClean="0"/>
              <a:t>etc</a:t>
            </a:r>
            <a:endParaRPr lang="en-US" dirty="0" smtClean="0"/>
          </a:p>
          <a:p>
            <a:r>
              <a:rPr lang="en-US" dirty="0" smtClean="0"/>
              <a:t>Spokesperson:</a:t>
            </a:r>
          </a:p>
          <a:p>
            <a:pPr lvl="1"/>
            <a:r>
              <a:rPr lang="en-US" dirty="0" smtClean="0"/>
              <a:t>“LPC is one of the two main centers of CMS”</a:t>
            </a:r>
            <a:endParaRPr lang="en-US" dirty="0"/>
          </a:p>
          <a:p>
            <a:pPr lvl="1"/>
            <a:r>
              <a:rPr lang="en-US" dirty="0" smtClean="0"/>
              <a:t>relies on close co-operation and leadership  for physics, analysis tools and software, </a:t>
            </a:r>
            <a:r>
              <a:rPr lang="en-US" dirty="0" err="1" smtClean="0"/>
              <a:t>deterctor</a:t>
            </a:r>
            <a:r>
              <a:rPr lang="en-US" dirty="0" smtClean="0"/>
              <a:t> operations etc.</a:t>
            </a:r>
          </a:p>
          <a:p>
            <a:r>
              <a:rPr lang="en-US" dirty="0" smtClean="0"/>
              <a:t>Physics co-ordination:</a:t>
            </a:r>
          </a:p>
          <a:p>
            <a:pPr lvl="1"/>
            <a:r>
              <a:rPr lang="en-US" dirty="0" smtClean="0"/>
              <a:t>recent interest in </a:t>
            </a:r>
          </a:p>
          <a:p>
            <a:pPr lvl="2"/>
            <a:r>
              <a:rPr lang="en-US" dirty="0" smtClean="0"/>
              <a:t>getting </a:t>
            </a:r>
            <a:r>
              <a:rPr lang="en-US" dirty="0"/>
              <a:t>in touch directly with the LPC community to gather feedback and </a:t>
            </a:r>
            <a:r>
              <a:rPr lang="en-US" dirty="0" smtClean="0"/>
              <a:t>concerns. both </a:t>
            </a:r>
            <a:r>
              <a:rPr lang="en-US" dirty="0"/>
              <a:t>a public meeting and also some one-to-one discussion time. </a:t>
            </a:r>
            <a:endParaRPr lang="en-US" dirty="0" smtClean="0"/>
          </a:p>
          <a:p>
            <a:pPr lvl="2"/>
            <a:r>
              <a:rPr lang="en-US" dirty="0" smtClean="0"/>
              <a:t>serve </a:t>
            </a:r>
            <a:r>
              <a:rPr lang="en-US" dirty="0"/>
              <a:t>the purpose of a two-way discussion where </a:t>
            </a:r>
            <a:r>
              <a:rPr lang="en-US" dirty="0" smtClean="0"/>
              <a:t>PC </a:t>
            </a:r>
            <a:r>
              <a:rPr lang="en-US" dirty="0"/>
              <a:t>can propose potential areas where the LPC community (and USCMS at large) can have a substantial contribution and take a leadership role.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1/30/15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Narain, "The LPC"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8E869AC-A9E9-8442-9912-DDE4967A6FE1}" type="slidenum">
              <a:rPr lang="en-US" smtClean="0"/>
              <a:pPr>
                <a:defRPr/>
              </a:pPr>
              <a:t>52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38603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The LPC is an integral part of CMS</a:t>
            </a:r>
          </a:p>
          <a:p>
            <a:r>
              <a:rPr lang="en-US" dirty="0" smtClean="0"/>
              <a:t>The LPC serves as an important  resource to the USCMS community</a:t>
            </a:r>
          </a:p>
          <a:p>
            <a:pPr lvl="1"/>
            <a:r>
              <a:rPr lang="en-US" dirty="0" smtClean="0"/>
              <a:t>a venue for collaborations on hardware, software, physics.</a:t>
            </a:r>
          </a:p>
          <a:p>
            <a:pPr lvl="1"/>
            <a:r>
              <a:rPr lang="en-US" dirty="0" smtClean="0"/>
              <a:t>functions also as a  “help-desk”</a:t>
            </a:r>
          </a:p>
          <a:p>
            <a:pPr lvl="1"/>
            <a:r>
              <a:rPr lang="en-US" dirty="0" smtClean="0"/>
              <a:t>widely used computing infrastructure</a:t>
            </a:r>
          </a:p>
          <a:p>
            <a:r>
              <a:rPr lang="en-US" dirty="0" smtClean="0"/>
              <a:t>Events @ LPC, mostly for CMS members only, are  widely attended</a:t>
            </a:r>
          </a:p>
          <a:p>
            <a:r>
              <a:rPr lang="en-US" dirty="0" smtClean="0"/>
              <a:t>The LPC continues to steadily grow in its attractiveness within our community</a:t>
            </a:r>
          </a:p>
          <a:p>
            <a:endParaRPr lang="en-US" dirty="0" smtClean="0"/>
          </a:p>
          <a:p>
            <a:r>
              <a:rPr lang="en-US" dirty="0" smtClean="0"/>
              <a:t>The LPC members have made significant contributions to:</a:t>
            </a:r>
          </a:p>
          <a:p>
            <a:pPr lvl="1"/>
            <a:r>
              <a:rPr lang="en-US" dirty="0" smtClean="0"/>
              <a:t>many analyses and reviews</a:t>
            </a:r>
          </a:p>
          <a:p>
            <a:pPr lvl="1"/>
            <a:r>
              <a:rPr lang="en-US" dirty="0" smtClean="0"/>
              <a:t>quite a few analyses in Higgs, B2G, SUSY, EXO with majority LPC co-authors  (16 out of 99 – since 2012  </a:t>
            </a:r>
            <a:r>
              <a:rPr lang="en-US" sz="1600" dirty="0" smtClean="0">
                <a:solidFill>
                  <a:srgbClr val="FF6600"/>
                </a:solidFill>
              </a:rPr>
              <a:t>{as of June 2014}</a:t>
            </a:r>
            <a:r>
              <a:rPr lang="en-US" dirty="0" smtClean="0"/>
              <a:t>)</a:t>
            </a:r>
          </a:p>
          <a:p>
            <a:r>
              <a:rPr lang="en-US" dirty="0" smtClean="0"/>
              <a:t>The productivity and contributions to LPC and CMS by the Distinguished Researchers, the LPC residents and Guest &amp;Visitors is impressive.</a:t>
            </a:r>
          </a:p>
          <a:p>
            <a:endParaRPr lang="en-US" dirty="0" smtClean="0"/>
          </a:p>
          <a:p>
            <a:r>
              <a:rPr lang="en-US" dirty="0" smtClean="0"/>
              <a:t>LPC is referred to, and being duplicated by  many places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1/30/15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Narain, "The LPC"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42BE99-A771-4F04-8F0A-692C1C2DBDDB}" type="slidenum">
              <a:rPr lang="en-US" smtClean="0"/>
              <a:pPr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1965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1/30/15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Narain, "The LPC"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8E869AC-A9E9-8442-9912-DDE4967A6FE1}" type="slidenum">
              <a:rPr lang="en-US" smtClean="0"/>
              <a:pPr>
                <a:defRPr/>
              </a:pPr>
              <a:t>54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36747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CMS GED effort and the LPC: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5215684"/>
          </a:xfrm>
        </p:spPr>
        <p:txBody>
          <a:bodyPr>
            <a:normAutofit fontScale="92500" lnSpcReduction="20000"/>
          </a:bodyPr>
          <a:lstStyle/>
          <a:p>
            <a:r>
              <a:rPr lang="en-US" sz="1600" dirty="0" smtClean="0"/>
              <a:t>In the Particle Flow approach to event reconstruction, the goal is to reconstruct all the particles in a collision event.</a:t>
            </a:r>
          </a:p>
          <a:p>
            <a:pPr lvl="1"/>
            <a:r>
              <a:rPr lang="en-US" sz="1600" dirty="0" smtClean="0"/>
              <a:t>And treat the event as having the full Monte Carlo truth at our disposal.</a:t>
            </a:r>
          </a:p>
          <a:p>
            <a:pPr lvl="1"/>
            <a:r>
              <a:rPr lang="en-US" sz="1600" dirty="0" smtClean="0"/>
              <a:t>CMS is the best of the LHC detectors for this purpose due to its wonderful tracking capability</a:t>
            </a:r>
          </a:p>
          <a:p>
            <a:r>
              <a:rPr lang="en-US" sz="1600" dirty="0" smtClean="0"/>
              <a:t>The Global Event Description (GED) effort represents the completion of PF Integration and its extension for the upgrade. </a:t>
            </a:r>
          </a:p>
          <a:p>
            <a:r>
              <a:rPr lang="en-US" sz="1600" dirty="0" smtClean="0"/>
              <a:t>Goals:</a:t>
            </a:r>
          </a:p>
          <a:p>
            <a:pPr lvl="1"/>
            <a:r>
              <a:rPr lang="en-US" sz="1600" dirty="0" smtClean="0"/>
              <a:t>achieve the best reconstruction for the physics analysis.</a:t>
            </a:r>
          </a:p>
          <a:p>
            <a:pPr lvl="1"/>
            <a:r>
              <a:rPr lang="en-US" sz="1600" dirty="0" smtClean="0"/>
              <a:t>re-start after LS1 with a fully GED-based release. More robust against the harsher pileup conditions</a:t>
            </a:r>
          </a:p>
          <a:p>
            <a:pPr lvl="1"/>
            <a:r>
              <a:rPr lang="en-US" sz="1600" dirty="0" smtClean="0"/>
              <a:t>input to the detector design for the upgrade to guarantee a </a:t>
            </a:r>
            <a:r>
              <a:rPr lang="en-US" sz="1600" dirty="0" err="1" smtClean="0"/>
              <a:t>PFlow</a:t>
            </a:r>
            <a:r>
              <a:rPr lang="en-US" sz="1600" dirty="0" smtClean="0"/>
              <a:t> friendly detector for phase2 </a:t>
            </a:r>
          </a:p>
          <a:p>
            <a:r>
              <a:rPr lang="en-US" sz="1600" dirty="0" smtClean="0"/>
              <a:t>GED is a coordination effort, the work happens in the POGs/PAGs. Hence regular workshops are essential to bring all the contributors together to take stock of the accomplishment and new plans.  </a:t>
            </a:r>
          </a:p>
          <a:p>
            <a:endParaRPr lang="en-US" sz="1600" dirty="0" smtClean="0"/>
          </a:p>
          <a:p>
            <a:r>
              <a:rPr lang="en-US" sz="1800" dirty="0" smtClean="0"/>
              <a:t>Why GED @ LPC (From P. </a:t>
            </a:r>
            <a:r>
              <a:rPr lang="en-US" sz="1800" dirty="0" err="1" smtClean="0"/>
              <a:t>Azzi</a:t>
            </a:r>
            <a:r>
              <a:rPr lang="en-US" sz="1800" dirty="0" smtClean="0"/>
              <a:t>)  (2013)</a:t>
            </a:r>
          </a:p>
          <a:p>
            <a:r>
              <a:rPr lang="en-US" sz="1600" dirty="0" smtClean="0"/>
              <a:t>GED is a change in the way we do physics: it is important to train our US collaborators and be present in person to talk to them. </a:t>
            </a:r>
          </a:p>
          <a:p>
            <a:r>
              <a:rPr lang="en-US" sz="1600" dirty="0" smtClean="0"/>
              <a:t>By construction the knowledge of the </a:t>
            </a:r>
            <a:r>
              <a:rPr lang="en-US" sz="1600" dirty="0" err="1" smtClean="0"/>
              <a:t>PFlow</a:t>
            </a:r>
            <a:r>
              <a:rPr lang="en-US" sz="1600" dirty="0" smtClean="0"/>
              <a:t> has been too much CERN-centric.  </a:t>
            </a:r>
          </a:p>
          <a:p>
            <a:r>
              <a:rPr lang="en-US" sz="1600" dirty="0" smtClean="0"/>
              <a:t> LPC has a very big concentration of key people for the GED </a:t>
            </a:r>
            <a:r>
              <a:rPr lang="en-US" sz="1600" dirty="0" err="1" smtClean="0"/>
              <a:t>development+help</a:t>
            </a:r>
            <a:r>
              <a:rPr lang="en-US" sz="1600" dirty="0" smtClean="0"/>
              <a:t> finding  new synergy </a:t>
            </a:r>
          </a:p>
          <a:p>
            <a:r>
              <a:rPr lang="en-US" sz="1600" dirty="0" smtClean="0"/>
              <a:t>Professors that come here and talk to me, go back home and find students… </a:t>
            </a:r>
          </a:p>
          <a:p>
            <a:r>
              <a:rPr lang="en-US" sz="1600" dirty="0" smtClean="0"/>
              <a:t>practical merits: people are focused and being away from CERN is a major plus. </a:t>
            </a:r>
            <a:endParaRPr lang="en-US" sz="16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1/30/15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Narain, "The LPC"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869AC-A9E9-8442-9912-DDE4967A6FE1}" type="slidenum">
              <a:rPr lang="en-US" smtClean="0"/>
              <a:pPr/>
              <a:t>55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96067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Opportunities as  a LPC resident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1/30/15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Narain, "The LPC"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8E869AC-A9E9-8442-9912-DDE4967A6FE1}" type="slidenum">
              <a:rPr lang="en-US" smtClean="0"/>
              <a:pPr>
                <a:defRPr/>
              </a:pPr>
              <a:t>56</a:t>
            </a:fld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2826" y="2999160"/>
            <a:ext cx="4966554" cy="375724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43046"/>
            <a:ext cx="4847519" cy="3614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55302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Opportunities provided  by LPC G&amp;V program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1/30/15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Narain, "The LPC"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8E869AC-A9E9-8442-9912-DDE4967A6FE1}" type="slidenum">
              <a:rPr lang="en-US" smtClean="0"/>
              <a:pPr>
                <a:defRPr/>
              </a:pPr>
              <a:t>57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600" y="941446"/>
            <a:ext cx="7741233" cy="581495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8792" y="844169"/>
            <a:ext cx="1395208" cy="91938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r="16808"/>
          <a:stretch/>
        </p:blipFill>
        <p:spPr>
          <a:xfrm>
            <a:off x="7748792" y="1763555"/>
            <a:ext cx="1415369" cy="292467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26010" y="4553885"/>
            <a:ext cx="817990" cy="123976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84661" y="5605058"/>
            <a:ext cx="1079500" cy="156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09836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Collaborations facilitated </a:t>
            </a:r>
            <a:br>
              <a:rPr lang="en-US" dirty="0" smtClean="0"/>
            </a:br>
            <a:r>
              <a:rPr lang="en-US" dirty="0" smtClean="0"/>
              <a:t>by the LPC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1/30/15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Narain, "The LPC"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8E869AC-A9E9-8442-9912-DDE4967A6FE1}" type="slidenum">
              <a:rPr lang="en-US" smtClean="0"/>
              <a:pPr>
                <a:defRPr/>
              </a:pPr>
              <a:t>58</a:t>
            </a:fld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2038" y="2766190"/>
            <a:ext cx="5295950" cy="399021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1937951"/>
            <a:ext cx="4202953" cy="314738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2953" y="306630"/>
            <a:ext cx="4778741" cy="2275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36686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Testimonials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1/30/15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Narain, "The LPC"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8E869AC-A9E9-8442-9912-DDE4967A6FE1}" type="slidenum">
              <a:rPr lang="en-US" smtClean="0"/>
              <a:pPr>
                <a:defRPr/>
              </a:pPr>
              <a:t>59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889000"/>
            <a:ext cx="8229600" cy="596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0983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The LPC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The overall focus of our “current” activities</a:t>
            </a:r>
          </a:p>
          <a:p>
            <a:pPr lvl="1"/>
            <a:r>
              <a:rPr lang="en-US" dirty="0" smtClean="0"/>
              <a:t>physics topics: BPH, SUSY, B2G, Higgs, Exotica, Dark Matter</a:t>
            </a:r>
          </a:p>
          <a:p>
            <a:pPr lvl="1"/>
            <a:r>
              <a:rPr lang="en-US" dirty="0" smtClean="0"/>
              <a:t>completion and publication of Run 1 Analyses</a:t>
            </a:r>
          </a:p>
          <a:p>
            <a:pPr lvl="1"/>
            <a:r>
              <a:rPr lang="en-US" dirty="0" smtClean="0"/>
              <a:t>hardware/software/computing during LS1, </a:t>
            </a:r>
          </a:p>
          <a:p>
            <a:pPr lvl="1"/>
            <a:r>
              <a:rPr lang="en-US" dirty="0" smtClean="0"/>
              <a:t>Preparation for Run2</a:t>
            </a:r>
          </a:p>
          <a:p>
            <a:pPr lvl="1"/>
            <a:r>
              <a:rPr lang="en-US" dirty="0" smtClean="0"/>
              <a:t>contributions to the  Phase 1 and Phase 2 Upgrades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A few keywords to describe its community heard often by colleagues and in the corridors </a:t>
            </a:r>
          </a:p>
          <a:p>
            <a:r>
              <a:rPr lang="en-US" dirty="0" smtClean="0"/>
              <a:t>          </a:t>
            </a:r>
            <a:r>
              <a:rPr lang="en-US" dirty="0" smtClean="0">
                <a:solidFill>
                  <a:srgbClr val="FF0000"/>
                </a:solidFill>
              </a:rPr>
              <a:t> Vibrant, Active, Stimulating, Engaging, Productive</a:t>
            </a:r>
          </a:p>
          <a:p>
            <a:r>
              <a:rPr lang="en-US" dirty="0" smtClean="0"/>
              <a:t>It is steadily growing in its attractiveness within the HEP community. It is referred to, and being duplicated in many places</a:t>
            </a:r>
          </a:p>
          <a:p>
            <a:r>
              <a:rPr lang="en-US" dirty="0" smtClean="0"/>
              <a:t>much appreciated by</a:t>
            </a:r>
          </a:p>
          <a:p>
            <a:pPr lvl="2"/>
            <a:r>
              <a:rPr lang="en-US" dirty="0" smtClean="0"/>
              <a:t>CMS, ATLAS Belle, Fermilab and other friends, e.g. theorists</a:t>
            </a:r>
          </a:p>
          <a:p>
            <a:pPr lvl="2"/>
            <a:endParaRPr lang="en-US" dirty="0" smtClean="0"/>
          </a:p>
          <a:p>
            <a:pPr lvl="2"/>
            <a:endParaRPr lang="en-US" dirty="0" smtClean="0"/>
          </a:p>
          <a:p>
            <a:pPr lvl="1"/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1/30/15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Narain, "The LPC"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42BE99-A771-4F04-8F0A-692C1C2DBDDB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4533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Testimonials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1/30/15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Narain, "The LPC"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8E869AC-A9E9-8442-9912-DDE4967A6FE1}" type="slidenum">
              <a:rPr lang="en-US" smtClean="0"/>
              <a:pPr>
                <a:defRPr/>
              </a:pPr>
              <a:t>60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1466" y="1043046"/>
            <a:ext cx="6586616" cy="5108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91092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LPC Distinguished Researchers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.Hold various leadership positions in CMS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1/30/15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Narain, "The LPC"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0500" y="1524000"/>
            <a:ext cx="5295900" cy="4384704"/>
          </a:xfrm>
          <a:prstGeom prst="rect">
            <a:avLst/>
          </a:prstGeom>
        </p:spPr>
      </p:pic>
      <p:sp>
        <p:nvSpPr>
          <p:cNvPr id="10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42BE99-A771-4F04-8F0A-692C1C2DBDDB}" type="slidenum">
              <a:rPr lang="en-US" smtClean="0"/>
              <a:t>61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3399" y="1828800"/>
            <a:ext cx="3509433" cy="83099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Leadership  Roles in CMS (2014 DRs)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003122" y="1824335"/>
            <a:ext cx="36074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Engaged in various Projects </a:t>
            </a:r>
            <a:endParaRPr lang="en-US" sz="2400" dirty="0">
              <a:solidFill>
                <a:srgbClr val="FF0000"/>
              </a:solidFill>
            </a:endParaRPr>
          </a:p>
        </p:txBody>
      </p:sp>
      <p:graphicFrame>
        <p:nvGraphicFramePr>
          <p:cNvPr id="14" name="Chart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23341769"/>
              </p:ext>
            </p:extLst>
          </p:nvPr>
        </p:nvGraphicFramePr>
        <p:xfrm>
          <a:off x="4222750" y="2168525"/>
          <a:ext cx="5226050" cy="41560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5488011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Graphic spid="14" grpId="0">
        <p:bldAsOne/>
      </p:bldGraphic>
      <p:bldGraphic spid="14" grpId="1">
        <p:bldAsOne/>
      </p:bldGraphic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DR Publications &amp; Analysis Notes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1/30/15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Narain, "The LPC"</a:t>
            </a:r>
            <a:endParaRPr lang="en-US" dirty="0"/>
          </a:p>
        </p:txBody>
      </p:sp>
      <p:pic>
        <p:nvPicPr>
          <p:cNvPr id="7" name="Picture 6" descr="SudhirZANbyDRs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061" b="5259"/>
          <a:stretch/>
        </p:blipFill>
        <p:spPr>
          <a:xfrm>
            <a:off x="894523" y="4291389"/>
            <a:ext cx="3124200" cy="246501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l="13322" t="18792" r="13869"/>
          <a:stretch/>
        </p:blipFill>
        <p:spPr>
          <a:xfrm>
            <a:off x="0" y="1600200"/>
            <a:ext cx="4647608" cy="301076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/>
          <a:srcRect l="13187" t="18076" r="13850" b="2104"/>
          <a:stretch/>
        </p:blipFill>
        <p:spPr>
          <a:xfrm>
            <a:off x="4527032" y="2519065"/>
            <a:ext cx="4693168" cy="295143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45899" y="1188840"/>
            <a:ext cx="415750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Physics Analysis Summary (PAS)</a:t>
            </a:r>
          </a:p>
          <a:p>
            <a:r>
              <a:rPr lang="en-US" sz="2400" dirty="0" smtClean="0">
                <a:solidFill>
                  <a:srgbClr val="FF0000"/>
                </a:solidFill>
              </a:rPr>
              <a:t> &amp; </a:t>
            </a:r>
            <a:r>
              <a:rPr lang="en-US" dirty="0" smtClean="0">
                <a:solidFill>
                  <a:srgbClr val="FF0000"/>
                </a:solidFill>
              </a:rPr>
              <a:t>journal publications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559779" y="2019837"/>
            <a:ext cx="26441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ARC reviews by DRs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884412" y="4361755"/>
            <a:ext cx="2763196" cy="830997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srgbClr val="FF0000"/>
                </a:solidFill>
              </a:rPr>
              <a:t>num</a:t>
            </a:r>
            <a:r>
              <a:rPr lang="en-US" sz="2400" dirty="0" smtClean="0">
                <a:solidFill>
                  <a:srgbClr val="FF0000"/>
                </a:solidFill>
              </a:rPr>
              <a:t> of </a:t>
            </a:r>
            <a:r>
              <a:rPr lang="en-US" dirty="0" smtClean="0">
                <a:solidFill>
                  <a:srgbClr val="FF0000"/>
                </a:solidFill>
              </a:rPr>
              <a:t>CMS internal </a:t>
            </a:r>
          </a:p>
          <a:p>
            <a:r>
              <a:rPr lang="en-US" sz="2400" dirty="0" smtClean="0">
                <a:solidFill>
                  <a:srgbClr val="FF0000"/>
                </a:solidFill>
              </a:rPr>
              <a:t>Analysis Notes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8E869AC-A9E9-8442-9912-DDE4967A6FE1}" type="slidenum">
              <a:rPr lang="en-US" smtClean="0"/>
              <a:pPr>
                <a:defRPr/>
              </a:pPr>
              <a:t>62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06598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33DD994-F377-AB45-8C17-69496A78FB3F}" type="slidenum">
              <a:rPr lang="en-US" smtClean="0"/>
              <a:pPr>
                <a:defRPr/>
              </a:pPr>
              <a:t>63</a:t>
            </a:fld>
            <a:endParaRPr lang="en-US"/>
          </a:p>
        </p:txBody>
      </p:sp>
      <p:pic>
        <p:nvPicPr>
          <p:cNvPr id="6" name="Picture 5" descr="CMSDAS_201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5342" y="0"/>
            <a:ext cx="2888658" cy="2075740"/>
          </a:xfrm>
          <a:prstGeom prst="rect">
            <a:avLst/>
          </a:prstGeom>
        </p:spPr>
      </p:pic>
      <p:pic>
        <p:nvPicPr>
          <p:cNvPr id="7" name="Picture 6" descr="Screen Shot 2014-06-23 at 6.36.07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8938" y="4782743"/>
            <a:ext cx="3143257" cy="2080885"/>
          </a:xfrm>
          <a:prstGeom prst="rect">
            <a:avLst/>
          </a:prstGeom>
        </p:spPr>
      </p:pic>
      <p:pic>
        <p:nvPicPr>
          <p:cNvPr id="8" name="Picture 7" descr="Screen Shot 2014-06-23 at 6.35.49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9465" y="4785322"/>
            <a:ext cx="3004535" cy="2097262"/>
          </a:xfrm>
          <a:prstGeom prst="rect">
            <a:avLst/>
          </a:prstGeom>
        </p:spPr>
      </p:pic>
      <p:pic>
        <p:nvPicPr>
          <p:cNvPr id="9" name="Picture 8" descr="Screen Shot 2014-06-23 at 6.35.27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85321"/>
            <a:ext cx="3128939" cy="2072679"/>
          </a:xfrm>
          <a:prstGeom prst="rect">
            <a:avLst/>
          </a:prstGeom>
        </p:spPr>
      </p:pic>
      <p:pic>
        <p:nvPicPr>
          <p:cNvPr id="10" name="Picture 9" descr="Screen Shot 2014-06-23 at 6.32.38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068812"/>
            <a:ext cx="3128939" cy="273640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3843963" cy="2075740"/>
          </a:xfrm>
          <a:prstGeom prst="rect">
            <a:avLst/>
          </a:prstGeom>
        </p:spPr>
      </p:pic>
      <p:pic>
        <p:nvPicPr>
          <p:cNvPr id="12" name="Picture 11" descr="Screen Shot 2014-06-23 at 6.33.42 PM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1266" y="2029705"/>
            <a:ext cx="1867934" cy="2840908"/>
          </a:xfrm>
          <a:prstGeom prst="rect">
            <a:avLst/>
          </a:prstGeom>
        </p:spPr>
      </p:pic>
      <p:pic>
        <p:nvPicPr>
          <p:cNvPr id="13" name="Picture 12" descr="Screen Shot 2014-06-23 at 6.35.01 PM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2057268"/>
            <a:ext cx="4114800" cy="2813346"/>
          </a:xfrm>
          <a:prstGeom prst="rect">
            <a:avLst/>
          </a:prstGeom>
        </p:spPr>
      </p:pic>
      <p:pic>
        <p:nvPicPr>
          <p:cNvPr id="14" name="Picture 13" descr="Screen Shot 2014-06-23 at 6.34.16 PM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2057267"/>
            <a:ext cx="2147768" cy="1741188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092299" y="1734117"/>
            <a:ext cx="12003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  <a:latin typeface="+mj-lt"/>
              </a:rPr>
              <a:t>FNAL 2010</a:t>
            </a:r>
            <a:endParaRPr lang="en-US" b="1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7020241" y="1736495"/>
            <a:ext cx="12003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  <a:latin typeface="+mj-lt"/>
              </a:rPr>
              <a:t>FNAL 2012</a:t>
            </a:r>
            <a:endParaRPr lang="en-US" b="1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97280" y="4413411"/>
            <a:ext cx="10951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  <a:latin typeface="+mj-lt"/>
              </a:rPr>
              <a:t>Pisa 2012</a:t>
            </a:r>
            <a:endParaRPr lang="en-US" b="1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974147" y="4228745"/>
            <a:ext cx="112185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  <a:latin typeface="+mj-lt"/>
              </a:rPr>
              <a:t>NTU 2012</a:t>
            </a:r>
          </a:p>
          <a:p>
            <a:r>
              <a:rPr lang="en-US" b="1" dirty="0" smtClean="0">
                <a:solidFill>
                  <a:srgbClr val="FFFF00"/>
                </a:solidFill>
                <a:latin typeface="+mj-lt"/>
              </a:rPr>
              <a:t>Taiwan</a:t>
            </a:r>
            <a:endParaRPr lang="en-US" b="1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324553" y="3352800"/>
            <a:ext cx="12003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  <a:latin typeface="+mj-lt"/>
              </a:rPr>
              <a:t>FNAL 2013</a:t>
            </a:r>
            <a:endParaRPr lang="en-US" b="1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7348235" y="2286000"/>
            <a:ext cx="11919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  <a:latin typeface="+mj-lt"/>
              </a:rPr>
              <a:t>DESY 2013</a:t>
            </a:r>
            <a:endParaRPr lang="en-US" b="1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21957" y="5182595"/>
            <a:ext cx="23022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  <a:latin typeface="+mj-lt"/>
              </a:rPr>
              <a:t>SAHA Inst. 2013, India</a:t>
            </a:r>
            <a:endParaRPr lang="en-US" b="1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996727" y="6488668"/>
            <a:ext cx="12003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  <a:latin typeface="+mj-lt"/>
              </a:rPr>
              <a:t>FNAL 2014</a:t>
            </a:r>
            <a:endParaRPr lang="en-US" b="1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6859882" y="6456402"/>
            <a:ext cx="12216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  <a:latin typeface="+mj-lt"/>
              </a:rPr>
              <a:t>CERN 2014</a:t>
            </a:r>
            <a:endParaRPr lang="en-US" b="1" dirty="0">
              <a:solidFill>
                <a:srgbClr val="FFFF00"/>
              </a:solidFill>
              <a:latin typeface="+mj-lt"/>
            </a:endParaRPr>
          </a:p>
        </p:txBody>
      </p:sp>
      <p:pic>
        <p:nvPicPr>
          <p:cNvPr id="5" name="Picture 4" descr="CMSDAS_2011.jp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2454" y="3233"/>
            <a:ext cx="3040372" cy="2100215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438121" y="199729"/>
            <a:ext cx="6149817" cy="1200329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latin typeface="+mj-lt"/>
              </a:rPr>
              <a:t>CMS </a:t>
            </a:r>
            <a:r>
              <a:rPr lang="en-US" sz="3600" b="1" dirty="0">
                <a:solidFill>
                  <a:schemeClr val="bg1"/>
                </a:solidFill>
                <a:latin typeface="+mj-lt"/>
              </a:rPr>
              <a:t>Schools </a:t>
            </a:r>
            <a:r>
              <a:rPr lang="en-US" sz="3600" b="1" dirty="0" smtClean="0">
                <a:solidFill>
                  <a:schemeClr val="bg1"/>
                </a:solidFill>
                <a:latin typeface="+mj-lt"/>
              </a:rPr>
              <a:t>worldwide</a:t>
            </a:r>
          </a:p>
          <a:p>
            <a:r>
              <a:rPr lang="en-US" sz="3600" b="1" dirty="0" smtClean="0">
                <a:solidFill>
                  <a:schemeClr val="bg1"/>
                </a:solidFill>
                <a:latin typeface="+mj-lt"/>
              </a:rPr>
              <a:t>Facilitated by the LPC</a:t>
            </a:r>
          </a:p>
        </p:txBody>
      </p:sp>
      <p:sp>
        <p:nvSpPr>
          <p:cNvPr id="16" name="Rectangle 15"/>
          <p:cNvSpPr/>
          <p:nvPr/>
        </p:nvSpPr>
        <p:spPr>
          <a:xfrm>
            <a:off x="4724400" y="1660373"/>
            <a:ext cx="12003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  <a:latin typeface="+mj-lt"/>
              </a:rPr>
              <a:t>FNAL 2011</a:t>
            </a:r>
            <a:endParaRPr lang="en-US" b="1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1/30/15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Narain, "The LPC"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4313266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LPC publication metrics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5238567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Direct contributions to publications determined by examining the lead contacts, internal Analysis notes (AN),  and Analysis reviews for publications.</a:t>
            </a:r>
          </a:p>
          <a:p>
            <a:endParaRPr lang="en-US" dirty="0" smtClean="0"/>
          </a:p>
          <a:p>
            <a:r>
              <a:rPr lang="en-US" dirty="0" smtClean="0"/>
              <a:t>Information extracted from CMS databases </a:t>
            </a:r>
          </a:p>
          <a:p>
            <a:pPr lvl="1"/>
            <a:r>
              <a:rPr lang="en-US" dirty="0" smtClean="0"/>
              <a:t>CMS people database </a:t>
            </a:r>
          </a:p>
          <a:p>
            <a:pPr lvl="2"/>
            <a:r>
              <a:rPr lang="en-US" dirty="0" smtClean="0"/>
              <a:t>to determine the list of authors from USCMS</a:t>
            </a:r>
          </a:p>
          <a:p>
            <a:pPr lvl="1"/>
            <a:r>
              <a:rPr lang="en-US" dirty="0" smtClean="0"/>
              <a:t>“CADI”: database contains information on publications and tracks the review status</a:t>
            </a:r>
          </a:p>
          <a:p>
            <a:pPr lvl="2"/>
            <a:r>
              <a:rPr lang="en-US" dirty="0" smtClean="0"/>
              <a:t>analysis contact, Analysis Review Committee  chair,  </a:t>
            </a:r>
            <a:r>
              <a:rPr lang="en-US" dirty="0"/>
              <a:t>Analysis Review Committee </a:t>
            </a:r>
            <a:r>
              <a:rPr lang="en-US" dirty="0" smtClean="0"/>
              <a:t>(ARC)  members, associated analysis notes </a:t>
            </a:r>
          </a:p>
          <a:p>
            <a:pPr lvl="1"/>
            <a:r>
              <a:rPr lang="en-US" dirty="0" smtClean="0"/>
              <a:t>Analysis Notes: list of authors </a:t>
            </a:r>
          </a:p>
          <a:p>
            <a:pPr lvl="2"/>
            <a:r>
              <a:rPr lang="en-US" dirty="0" smtClean="0"/>
              <a:t>free format </a:t>
            </a:r>
          </a:p>
          <a:p>
            <a:pPr lvl="1"/>
            <a:r>
              <a:rPr lang="en-US" dirty="0" smtClean="0"/>
              <a:t>USCMS survey used to determine the LPC authors</a:t>
            </a:r>
          </a:p>
          <a:p>
            <a:pPr lvl="1"/>
            <a:endParaRPr lang="en-US" dirty="0" smtClean="0"/>
          </a:p>
          <a:p>
            <a:r>
              <a:rPr lang="en-US" sz="2100" dirty="0" smtClean="0"/>
              <a:t>Developed a new infrastructure, as this is  rather tedious and time consuming process to gather and  connect information from 4 independent sources. </a:t>
            </a:r>
          </a:p>
          <a:p>
            <a:r>
              <a:rPr lang="en-US" sz="2100" dirty="0" smtClean="0">
                <a:solidFill>
                  <a:srgbClr val="3366FF"/>
                </a:solidFill>
              </a:rPr>
              <a:t>limitations: most of Higgs Notes do not contain an author list, but the name of the team e.g. “</a:t>
            </a:r>
            <a:r>
              <a:rPr lang="en-US" sz="2100" dirty="0" err="1" smtClean="0">
                <a:solidFill>
                  <a:srgbClr val="3366FF"/>
                </a:solidFill>
              </a:rPr>
              <a:t>VHbb</a:t>
            </a:r>
            <a:r>
              <a:rPr lang="en-US" sz="2100" dirty="0" smtClean="0">
                <a:solidFill>
                  <a:srgbClr val="3366FF"/>
                </a:solidFill>
              </a:rPr>
              <a:t> team”, “</a:t>
            </a:r>
            <a:r>
              <a:rPr lang="en-US" sz="2100" dirty="0" err="1" smtClean="0">
                <a:solidFill>
                  <a:srgbClr val="3366FF"/>
                </a:solidFill>
              </a:rPr>
              <a:t>Hgg</a:t>
            </a:r>
            <a:r>
              <a:rPr lang="en-US" sz="2100" dirty="0" smtClean="0">
                <a:solidFill>
                  <a:srgbClr val="3366FF"/>
                </a:solidFill>
              </a:rPr>
              <a:t> team” </a:t>
            </a:r>
            <a:r>
              <a:rPr lang="en-US" sz="2100" dirty="0" err="1" smtClean="0">
                <a:solidFill>
                  <a:srgbClr val="3366FF"/>
                </a:solidFill>
              </a:rPr>
              <a:t>etc</a:t>
            </a:r>
            <a:r>
              <a:rPr lang="en-US" sz="2100" dirty="0" smtClean="0">
                <a:solidFill>
                  <a:srgbClr val="3366FF"/>
                </a:solidFill>
              </a:rPr>
              <a:t>, and hence difficult to classify in an automated manner.</a:t>
            </a:r>
            <a:endParaRPr lang="en-US" sz="2100" dirty="0">
              <a:solidFill>
                <a:srgbClr val="3366FF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1/30/15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Narain, "The LPC"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42BE99-A771-4F04-8F0A-692C1C2DBDDB}" type="slidenum">
              <a:rPr lang="en-US" smtClean="0"/>
              <a:pPr/>
              <a:t>64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65592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The LPC  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228600" y="835894"/>
            <a:ext cx="8672513" cy="1027054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Proximity to </a:t>
            </a:r>
            <a:r>
              <a:rPr lang="en-US" dirty="0" smtClean="0"/>
              <a:t>a broad </a:t>
            </a:r>
            <a:r>
              <a:rPr lang="en-US" dirty="0"/>
              <a:t>range of CMS expertise in variety of areas under one </a:t>
            </a:r>
            <a:r>
              <a:rPr lang="en-US" dirty="0" smtClean="0"/>
              <a:t>roof</a:t>
            </a:r>
          </a:p>
          <a:p>
            <a:r>
              <a:rPr lang="en-US" dirty="0" smtClean="0"/>
              <a:t>A </a:t>
            </a:r>
            <a:r>
              <a:rPr lang="en-US" dirty="0"/>
              <a:t>vibrant intellectual community</a:t>
            </a:r>
          </a:p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910081"/>
            <a:ext cx="8583392" cy="4947919"/>
          </a:xfrm>
          <a:prstGeom prst="rect">
            <a:avLst/>
          </a:prstGeom>
        </p:spPr>
      </p:pic>
      <p:sp>
        <p:nvSpPr>
          <p:cNvPr id="13" name="Date Placeholder 3"/>
          <p:cNvSpPr>
            <a:spLocks noGrp="1"/>
          </p:cNvSpPr>
          <p:nvPr>
            <p:ph type="dt" sz="half" idx="10"/>
          </p:nvPr>
        </p:nvSpPr>
        <p:spPr>
          <a:xfrm>
            <a:off x="6450013" y="6515100"/>
            <a:ext cx="1076325" cy="241300"/>
          </a:xfrm>
        </p:spPr>
        <p:txBody>
          <a:bodyPr/>
          <a:lstStyle/>
          <a:p>
            <a:r>
              <a:rPr lang="en-US" smtClean="0"/>
              <a:t>1/30/15</a:t>
            </a:r>
            <a:endParaRPr lang="en-US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6450" y="6515100"/>
            <a:ext cx="5373688" cy="241300"/>
          </a:xfrm>
        </p:spPr>
        <p:txBody>
          <a:bodyPr/>
          <a:lstStyle/>
          <a:p>
            <a:r>
              <a:rPr lang="en-US" smtClean="0"/>
              <a:t>Narain, "The LPC"</a:t>
            </a:r>
            <a:endParaRPr lang="en-US"/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28600" y="6515100"/>
            <a:ext cx="447675" cy="241300"/>
          </a:xfrm>
        </p:spPr>
        <p:txBody>
          <a:bodyPr/>
          <a:lstStyle/>
          <a:p>
            <a:fld id="{5C42BE99-A771-4F04-8F0A-692C1C2DBDDB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7616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Our Connections within Fermilab: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767" y="956045"/>
            <a:ext cx="8177317" cy="5333033"/>
          </a:xfrm>
          <a:prstGeom prst="rect">
            <a:avLst/>
          </a:prstGeom>
        </p:spPr>
      </p:pic>
      <p:sp>
        <p:nvSpPr>
          <p:cNvPr id="15" name="Date Placeholder 3"/>
          <p:cNvSpPr>
            <a:spLocks noGrp="1"/>
          </p:cNvSpPr>
          <p:nvPr>
            <p:ph type="dt" sz="half" idx="10"/>
          </p:nvPr>
        </p:nvSpPr>
        <p:spPr>
          <a:xfrm>
            <a:off x="6450013" y="6515100"/>
            <a:ext cx="1076325" cy="241300"/>
          </a:xfrm>
        </p:spPr>
        <p:txBody>
          <a:bodyPr/>
          <a:lstStyle/>
          <a:p>
            <a:r>
              <a:rPr lang="en-US" smtClean="0"/>
              <a:t>1/30/15</a:t>
            </a:r>
            <a:endParaRPr lang="en-US"/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6450" y="6515100"/>
            <a:ext cx="5373688" cy="241300"/>
          </a:xfrm>
        </p:spPr>
        <p:txBody>
          <a:bodyPr/>
          <a:lstStyle/>
          <a:p>
            <a:r>
              <a:rPr lang="en-US" smtClean="0"/>
              <a:t>Narain, "The LPC"</a:t>
            </a:r>
            <a:endParaRPr lang="en-US"/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28600" y="6515100"/>
            <a:ext cx="447675" cy="241300"/>
          </a:xfrm>
        </p:spPr>
        <p:txBody>
          <a:bodyPr/>
          <a:lstStyle/>
          <a:p>
            <a:fld id="{5C42BE99-A771-4F04-8F0A-692C1C2DBDDB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3274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LPC User Community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6014"/>
            <a:ext cx="8672513" cy="4987867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LPC – “home away from home”</a:t>
            </a:r>
          </a:p>
          <a:p>
            <a:r>
              <a:rPr lang="en-US" dirty="0">
                <a:solidFill>
                  <a:srgbClr val="FF0000"/>
                </a:solidFill>
              </a:rPr>
              <a:t>P</a:t>
            </a:r>
            <a:r>
              <a:rPr lang="en-US" dirty="0" smtClean="0">
                <a:solidFill>
                  <a:srgbClr val="FF0000"/>
                </a:solidFill>
              </a:rPr>
              <a:t>articipation from all of the 50  USCMS institutions 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LPC community</a:t>
            </a:r>
          </a:p>
          <a:p>
            <a:pPr lvl="1"/>
            <a:r>
              <a:rPr lang="en-US" sz="2400" dirty="0">
                <a:solidFill>
                  <a:srgbClr val="FF0000"/>
                </a:solidFill>
              </a:rPr>
              <a:t>“direct LPC participants</a:t>
            </a:r>
            <a:r>
              <a:rPr lang="en-US" sz="2400" dirty="0" smtClean="0">
                <a:solidFill>
                  <a:srgbClr val="FF0000"/>
                </a:solidFill>
              </a:rPr>
              <a:t>”: 190 members  (31%  of USCMS)</a:t>
            </a:r>
          </a:p>
          <a:p>
            <a:pPr lvl="1"/>
            <a:r>
              <a:rPr lang="en-US" sz="2400" dirty="0" smtClean="0">
                <a:solidFill>
                  <a:srgbClr val="FF0000"/>
                </a:solidFill>
              </a:rPr>
              <a:t>“connected participants”: 400 members </a:t>
            </a:r>
            <a:r>
              <a:rPr lang="en-US" sz="2400" dirty="0">
                <a:solidFill>
                  <a:srgbClr val="FF0000"/>
                </a:solidFill>
              </a:rPr>
              <a:t>(</a:t>
            </a:r>
            <a:r>
              <a:rPr lang="en-US" sz="2400" dirty="0" smtClean="0">
                <a:solidFill>
                  <a:srgbClr val="FF0000"/>
                </a:solidFill>
              </a:rPr>
              <a:t>69% </a:t>
            </a:r>
            <a:r>
              <a:rPr lang="en-US" sz="2400" dirty="0">
                <a:solidFill>
                  <a:srgbClr val="FF0000"/>
                </a:solidFill>
              </a:rPr>
              <a:t>of USCMS</a:t>
            </a:r>
            <a:r>
              <a:rPr lang="en-US" sz="2400" dirty="0" smtClean="0">
                <a:solidFill>
                  <a:srgbClr val="FF0000"/>
                </a:solidFill>
              </a:rPr>
              <a:t>)</a:t>
            </a:r>
            <a:endParaRPr lang="en-US" dirty="0" smtClean="0"/>
          </a:p>
          <a:p>
            <a:r>
              <a:rPr lang="en-US" dirty="0" smtClean="0"/>
              <a:t>The </a:t>
            </a:r>
            <a:r>
              <a:rPr lang="en-US" dirty="0"/>
              <a:t>LPC </a:t>
            </a:r>
            <a:r>
              <a:rPr lang="en-US" dirty="0" smtClean="0"/>
              <a:t>is an excellent resource for USCMS: </a:t>
            </a:r>
            <a:endParaRPr lang="en-US" dirty="0"/>
          </a:p>
          <a:p>
            <a:pPr lvl="1"/>
            <a:r>
              <a:rPr lang="en-US" dirty="0"/>
              <a:t>a venue for collaborations on hardware, </a:t>
            </a:r>
            <a:r>
              <a:rPr lang="en-US" dirty="0" smtClean="0"/>
              <a:t>software</a:t>
            </a:r>
            <a:r>
              <a:rPr lang="en-US" dirty="0"/>
              <a:t> </a:t>
            </a:r>
            <a:r>
              <a:rPr lang="en-US" dirty="0" smtClean="0"/>
              <a:t>(51% of USCMS)</a:t>
            </a:r>
          </a:p>
          <a:p>
            <a:pPr lvl="1"/>
            <a:r>
              <a:rPr lang="en-US" dirty="0" smtClean="0"/>
              <a:t>functions </a:t>
            </a:r>
            <a:r>
              <a:rPr lang="en-US" dirty="0"/>
              <a:t>also as a  “help-desk</a:t>
            </a:r>
            <a:r>
              <a:rPr lang="en-US" dirty="0" smtClean="0"/>
              <a:t>” (47% of USCMS)</a:t>
            </a:r>
            <a:endParaRPr lang="en-US" dirty="0"/>
          </a:p>
          <a:p>
            <a:pPr lvl="1"/>
            <a:r>
              <a:rPr lang="en-US" dirty="0"/>
              <a:t>widely used computing </a:t>
            </a:r>
            <a:r>
              <a:rPr lang="en-US" dirty="0" smtClean="0"/>
              <a:t>infrastructure (70% of USCMS and many in CMS)</a:t>
            </a:r>
          </a:p>
          <a:p>
            <a:r>
              <a:rPr lang="en-US" dirty="0" smtClean="0"/>
              <a:t>LPC Physics:</a:t>
            </a:r>
          </a:p>
          <a:p>
            <a:pPr lvl="1"/>
            <a:r>
              <a:rPr lang="en-US" dirty="0" smtClean="0"/>
              <a:t>facilitates collaboration between LPC and  USCMS members (47%)</a:t>
            </a:r>
          </a:p>
          <a:p>
            <a:pPr lvl="1"/>
            <a:r>
              <a:rPr lang="en-US" dirty="0" smtClean="0"/>
              <a:t>co</a:t>
            </a:r>
            <a:r>
              <a:rPr lang="en-US" dirty="0"/>
              <a:t>-author on publication and internal notes that can be noted as a collaborative effort facilitated by the LPC (43% of USCMS)</a:t>
            </a:r>
          </a:p>
          <a:p>
            <a:pPr lvl="1"/>
            <a:endParaRPr lang="en-US" dirty="0" smtClean="0"/>
          </a:p>
          <a:p>
            <a:pPr lvl="1"/>
            <a:endParaRPr lang="en-US" sz="2400" dirty="0" smtClean="0">
              <a:solidFill>
                <a:srgbClr val="FF0000"/>
              </a:solidFill>
            </a:endParaRPr>
          </a:p>
          <a:p>
            <a:pPr lvl="1"/>
            <a:endParaRPr lang="en-US" sz="2400" dirty="0" smtClean="0"/>
          </a:p>
          <a:p>
            <a:pPr lvl="1"/>
            <a:endParaRPr lang="en-US" sz="2400" dirty="0" smtClean="0"/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1/30/15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Narain, "The LPC"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42BE99-A771-4F04-8F0A-692C1C2DBDDB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3519" y="5804239"/>
            <a:ext cx="94658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en-US" sz="2000" dirty="0" smtClean="0">
                <a:solidFill>
                  <a:srgbClr val="0000FF"/>
                </a:solidFill>
              </a:rPr>
              <a:t>the </a:t>
            </a:r>
            <a:r>
              <a:rPr lang="en-US" sz="2000" dirty="0">
                <a:solidFill>
                  <a:srgbClr val="0000FF"/>
                </a:solidFill>
              </a:rPr>
              <a:t>statistics were collected by conducting a survey of </a:t>
            </a:r>
            <a:r>
              <a:rPr lang="en-US" sz="2000" dirty="0" smtClean="0">
                <a:solidFill>
                  <a:srgbClr val="0000FF"/>
                </a:solidFill>
              </a:rPr>
              <a:t>all </a:t>
            </a:r>
            <a:r>
              <a:rPr lang="en-US" sz="2000" dirty="0">
                <a:solidFill>
                  <a:srgbClr val="0000FF"/>
                </a:solidFill>
              </a:rPr>
              <a:t>USCMS institutes (</a:t>
            </a:r>
            <a:r>
              <a:rPr lang="en-US" sz="2000" dirty="0" smtClean="0">
                <a:solidFill>
                  <a:srgbClr val="0000FF"/>
                </a:solidFill>
              </a:rPr>
              <a:t>Mar </a:t>
            </a:r>
            <a:r>
              <a:rPr lang="en-US" sz="2000" dirty="0">
                <a:solidFill>
                  <a:srgbClr val="0000FF"/>
                </a:solidFill>
              </a:rPr>
              <a:t>2014</a:t>
            </a:r>
            <a:r>
              <a:rPr lang="en-US" sz="2000" dirty="0" smtClean="0">
                <a:solidFill>
                  <a:srgbClr val="0000FF"/>
                </a:solidFill>
              </a:rPr>
              <a:t>)</a:t>
            </a:r>
            <a:endParaRPr lang="en-US" sz="2000" dirty="0">
              <a:solidFill>
                <a:srgbClr val="0000FF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47125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FermilabTemplate">
  <a:themeElements>
    <a:clrScheme name="Fermilab">
      <a:dk1>
        <a:srgbClr val="004C97"/>
      </a:dk1>
      <a:lt1>
        <a:srgbClr val="FFFFFF"/>
      </a:lt1>
      <a:dk2>
        <a:srgbClr val="004C9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40404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Fermilab: Footer Only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FermilabTemplate.potx</Template>
  <TotalTime>3117</TotalTime>
  <Words>6010</Words>
  <Application>Microsoft Macintosh PowerPoint</Application>
  <PresentationFormat>On-screen Show (4:3)</PresentationFormat>
  <Paragraphs>991</Paragraphs>
  <Slides>64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64</vt:i4>
      </vt:variant>
    </vt:vector>
  </HeadingPairs>
  <TitlesOfParts>
    <vt:vector size="66" baseType="lpstr">
      <vt:lpstr>FermilabTemplate</vt:lpstr>
      <vt:lpstr>Fermilab: Footer Only</vt:lpstr>
      <vt:lpstr>The LPC</vt:lpstr>
      <vt:lpstr>LPC Turning Ten Celebrations!</vt:lpstr>
      <vt:lpstr>LPC=“Center of the Universe” </vt:lpstr>
      <vt:lpstr>Our Mission:</vt:lpstr>
      <vt:lpstr>What is the LPC?</vt:lpstr>
      <vt:lpstr>The LPC</vt:lpstr>
      <vt:lpstr>The LPC  </vt:lpstr>
      <vt:lpstr>Our Connections within Fermilab:</vt:lpstr>
      <vt:lpstr>The LPC User Community</vt:lpstr>
      <vt:lpstr>LPC Distinguished Researchers</vt:lpstr>
      <vt:lpstr>2015 LPC Distinguished Researchers</vt:lpstr>
      <vt:lpstr>LPC Guest and Visitors Program</vt:lpstr>
      <vt:lpstr>LPC Organization</vt:lpstr>
      <vt:lpstr>The LPC Management Board</vt:lpstr>
      <vt:lpstr>LPC Activities: Serving the LPC Community</vt:lpstr>
      <vt:lpstr>Serving the LPC Community</vt:lpstr>
      <vt:lpstr>Serving the LPC Community</vt:lpstr>
      <vt:lpstr>Serving the LPC Community</vt:lpstr>
      <vt:lpstr>Serving the LPC Community</vt:lpstr>
      <vt:lpstr>Serving the LPC Community</vt:lpstr>
      <vt:lpstr>Serving the LPC Community</vt:lpstr>
      <vt:lpstr>Serving the LPC Community</vt:lpstr>
      <vt:lpstr>Serving the LPC Community</vt:lpstr>
      <vt:lpstr>Serving the LPC Community</vt:lpstr>
      <vt:lpstr>Serving the LPC Community</vt:lpstr>
      <vt:lpstr>HATS: An LPC Signature Initiative </vt:lpstr>
      <vt:lpstr>CMSDAS: An LPC Signature Initiative: </vt:lpstr>
      <vt:lpstr>Collaborative &amp; Active Learning</vt:lpstr>
      <vt:lpstr>The Student Presentations</vt:lpstr>
      <vt:lpstr>An impromptu visit from the Boss</vt:lpstr>
      <vt:lpstr>Events in 2014</vt:lpstr>
      <vt:lpstr>Events in 2014 (cont.)</vt:lpstr>
      <vt:lpstr>Events in 2014 (cont.)</vt:lpstr>
      <vt:lpstr>Events in 2014 (cont.)</vt:lpstr>
      <vt:lpstr>Facilitators for HATS and CMSDAS</vt:lpstr>
      <vt:lpstr>Summary of 2014 LPC Activities</vt:lpstr>
      <vt:lpstr>Extending the LPC Community</vt:lpstr>
      <vt:lpstr>PowerPoint Presentation</vt:lpstr>
      <vt:lpstr>LPC Contributions to CMS Physics</vt:lpstr>
      <vt:lpstr>publications/review</vt:lpstr>
      <vt:lpstr>publications…</vt:lpstr>
      <vt:lpstr>Some examples of LPC pubs…</vt:lpstr>
      <vt:lpstr>Some examples of LPC pubs…</vt:lpstr>
      <vt:lpstr>Some examples of LPC pubs…</vt:lpstr>
      <vt:lpstr>LPC  contributions to CMS physics </vt:lpstr>
      <vt:lpstr>LPC-FNAL Theory connection</vt:lpstr>
      <vt:lpstr>the LPC-theory interaction diagram</vt:lpstr>
      <vt:lpstr>CMS papers with significant theory-LPC collaboration</vt:lpstr>
      <vt:lpstr>CMS papers with significant theory-LPC collaboration</vt:lpstr>
      <vt:lpstr>Near Future Activities</vt:lpstr>
      <vt:lpstr>LPC support</vt:lpstr>
      <vt:lpstr>Keen interest in the LPC by  CMS management </vt:lpstr>
      <vt:lpstr>Conclusions</vt:lpstr>
      <vt:lpstr>PowerPoint Presentation</vt:lpstr>
      <vt:lpstr>CMS GED effort and the LPC:</vt:lpstr>
      <vt:lpstr>Opportunities as  a LPC resident</vt:lpstr>
      <vt:lpstr>Opportunities provided  by LPC G&amp;V program</vt:lpstr>
      <vt:lpstr>Collaborations facilitated  by the LPC</vt:lpstr>
      <vt:lpstr>Testimonials</vt:lpstr>
      <vt:lpstr>Testimonials</vt:lpstr>
      <vt:lpstr>LPC Distinguished Researchers</vt:lpstr>
      <vt:lpstr>DR Publications &amp; Analysis Notes</vt:lpstr>
      <vt:lpstr>PowerPoint Presentation</vt:lpstr>
      <vt:lpstr>LPC publication metrics </vt:lpstr>
    </vt:vector>
  </TitlesOfParts>
  <Company>Sandbox Studio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Sandbox Studio</dc:creator>
  <cp:lastModifiedBy>Meenakshi Narain</cp:lastModifiedBy>
  <cp:revision>247</cp:revision>
  <cp:lastPrinted>2014-01-20T19:40:21Z</cp:lastPrinted>
  <dcterms:created xsi:type="dcterms:W3CDTF">2014-01-03T20:18:13Z</dcterms:created>
  <dcterms:modified xsi:type="dcterms:W3CDTF">2015-02-09T02:46:28Z</dcterms:modified>
</cp:coreProperties>
</file>