
<file path=[Content_Types].xml><?xml version="1.0" encoding="utf-8"?>
<Types xmlns="http://schemas.openxmlformats.org/package/2006/content-types">
  <Default Extension="png" ContentType="image/png"/>
  <Default Extension="xls" ContentType="application/vnd.ms-exce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17"/>
  </p:notesMasterIdLst>
  <p:handoutMasterIdLst>
    <p:handoutMasterId r:id="rId18"/>
  </p:handoutMasterIdLst>
  <p:sldIdLst>
    <p:sldId id="265" r:id="rId3"/>
    <p:sldId id="268" r:id="rId4"/>
    <p:sldId id="269" r:id="rId5"/>
    <p:sldId id="270" r:id="rId6"/>
    <p:sldId id="272" r:id="rId7"/>
    <p:sldId id="273" r:id="rId8"/>
    <p:sldId id="274" r:id="rId9"/>
    <p:sldId id="275" r:id="rId10"/>
    <p:sldId id="276" r:id="rId11"/>
    <p:sldId id="277" r:id="rId12"/>
    <p:sldId id="278" r:id="rId13"/>
    <p:sldId id="280" r:id="rId14"/>
    <p:sldId id="282" r:id="rId15"/>
    <p:sldId id="281" r:id="rId1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087"/>
    <a:srgbClr val="004C97"/>
    <a:srgbClr val="404040"/>
    <a:srgbClr val="505050"/>
    <a:srgbClr val="63666A"/>
    <a:srgbClr val="A7A8AA"/>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9" d="100"/>
          <a:sy n="59" d="100"/>
        </p:scale>
        <p:origin x="-688" y="-64"/>
      </p:cViewPr>
      <p:guideLst>
        <p:guide orient="horz" pos="2160"/>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pitchFamily="124" charset="0"/>
              </a:defRPr>
            </a:lvl1pPr>
          </a:lstStyle>
          <a:p>
            <a:pPr>
              <a:defRPr/>
            </a:pPr>
            <a:fld id="{8A2B5125-621F-440A-A4CC-DE114F3946DA}" type="datetimeFigureOut">
              <a:rPr lang="en-US"/>
              <a:pPr>
                <a:defRPr/>
              </a:pPr>
              <a:t>2/10/2015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pitchFamily="124" charset="0"/>
              </a:defRPr>
            </a:lvl1pPr>
          </a:lstStyle>
          <a:p>
            <a:pPr>
              <a:defRPr/>
            </a:pPr>
            <a:fld id="{B36675C6-27E3-475B-8B2A-B0FEDBB2EA0D}" type="slidenum">
              <a:rPr lang="en-US"/>
              <a:pPr>
                <a:defRPr/>
              </a:pPr>
              <a:t>‹#›</a:t>
            </a:fld>
            <a:endParaRPr lang="en-US"/>
          </a:p>
        </p:txBody>
      </p:sp>
    </p:spTree>
    <p:extLst>
      <p:ext uri="{BB962C8B-B14F-4D97-AF65-F5344CB8AC3E}">
        <p14:creationId xmlns:p14="http://schemas.microsoft.com/office/powerpoint/2010/main" val="13413892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pitchFamily="124" charset="0"/>
              </a:defRPr>
            </a:lvl1pPr>
          </a:lstStyle>
          <a:p>
            <a:pPr>
              <a:defRPr/>
            </a:pPr>
            <a:fld id="{B175BABA-F52C-4C1E-9327-9E65B2375D54}" type="datetimeFigureOut">
              <a:rPr lang="en-US"/>
              <a:pPr>
                <a:defRPr/>
              </a:pPr>
              <a:t>2/10/2015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pitchFamily="124" charset="0"/>
              </a:defRPr>
            </a:lvl1pPr>
          </a:lstStyle>
          <a:p>
            <a:pPr>
              <a:defRPr/>
            </a:pPr>
            <a:fld id="{A7AA71CF-C08F-4E07-A9B2-606FA73557F4}" type="slidenum">
              <a:rPr lang="en-US"/>
              <a:pPr>
                <a:defRPr/>
              </a:pPr>
              <a:t>‹#›</a:t>
            </a:fld>
            <a:endParaRPr lang="en-US"/>
          </a:p>
        </p:txBody>
      </p:sp>
    </p:spTree>
    <p:extLst>
      <p:ext uri="{BB962C8B-B14F-4D97-AF65-F5344CB8AC3E}">
        <p14:creationId xmlns:p14="http://schemas.microsoft.com/office/powerpoint/2010/main" val="93665297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949187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mtClean="0"/>
            </a:lvl1pPr>
          </a:lstStyle>
          <a:p>
            <a:pPr>
              <a:defRPr/>
            </a:pPr>
            <a:r>
              <a:rPr lang="en-US"/>
              <a:t>2/12/2015</a:t>
            </a:r>
          </a:p>
        </p:txBody>
      </p:sp>
      <p:sp>
        <p:nvSpPr>
          <p:cNvPr id="5" name="Footer Placeholder 4"/>
          <p:cNvSpPr>
            <a:spLocks noGrp="1"/>
          </p:cNvSpPr>
          <p:nvPr>
            <p:ph type="ftr" sz="quarter" idx="11"/>
          </p:nvPr>
        </p:nvSpPr>
        <p:spPr/>
        <p:txBody>
          <a:bodyPr/>
          <a:lstStyle>
            <a:lvl1pPr>
              <a:defRPr sz="900" smtClean="0">
                <a:solidFill>
                  <a:srgbClr val="004C97"/>
                </a:solidFill>
              </a:defRPr>
            </a:lvl1pPr>
          </a:lstStyle>
          <a:p>
            <a:pPr>
              <a:defRPr/>
            </a:pPr>
            <a:r>
              <a:rPr lang="en-US"/>
              <a:t>A. Zlobin | High Field Magnet Program (HFM)</a:t>
            </a:r>
            <a:endParaRPr lang="en-US" b="1" dirty="0"/>
          </a:p>
        </p:txBody>
      </p:sp>
      <p:sp>
        <p:nvSpPr>
          <p:cNvPr id="6" name="Slide Number Placeholder 5"/>
          <p:cNvSpPr>
            <a:spLocks noGrp="1"/>
          </p:cNvSpPr>
          <p:nvPr>
            <p:ph type="sldNum" sz="quarter" idx="12"/>
          </p:nvPr>
        </p:nvSpPr>
        <p:spPr/>
        <p:txBody>
          <a:bodyPr/>
          <a:lstStyle>
            <a:lvl1pPr>
              <a:defRPr smtClean="0"/>
            </a:lvl1pPr>
          </a:lstStyle>
          <a:p>
            <a:pPr>
              <a:defRPr/>
            </a:pPr>
            <a:fld id="{9E82E1F7-D946-44C3-A42F-DA54E93E0BB3}" type="slidenum">
              <a:rPr lang="en-US"/>
              <a:pPr>
                <a:defRPr/>
              </a:pPr>
              <a:t>‹#›</a:t>
            </a:fld>
            <a:endParaRPr lang="en-US"/>
          </a:p>
        </p:txBody>
      </p:sp>
    </p:spTree>
    <p:extLst>
      <p:ext uri="{BB962C8B-B14F-4D97-AF65-F5344CB8AC3E}">
        <p14:creationId xmlns:p14="http://schemas.microsoft.com/office/powerpoint/2010/main" val="223797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a:t>2/12/2015</a:t>
            </a:r>
          </a:p>
        </p:txBody>
      </p:sp>
      <p:sp>
        <p:nvSpPr>
          <p:cNvPr id="8" name="Footer Placeholder 4"/>
          <p:cNvSpPr>
            <a:spLocks noGrp="1"/>
          </p:cNvSpPr>
          <p:nvPr>
            <p:ph type="ftr" sz="quarter" idx="20"/>
          </p:nvPr>
        </p:nvSpPr>
        <p:spPr/>
        <p:txBody>
          <a:bodyPr/>
          <a:lstStyle>
            <a:lvl1pPr>
              <a:defRPr/>
            </a:lvl1pPr>
          </a:lstStyle>
          <a:p>
            <a:pPr>
              <a:defRPr/>
            </a:pPr>
            <a:r>
              <a:rPr lang="en-US"/>
              <a:t>A. Zlobin | High Field Magnet Program (HFM)</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5BEF5DC2-5404-48EC-A192-0E718562B4C8}" type="slidenum">
              <a:rPr lang="en-US"/>
              <a:pPr>
                <a:defRPr/>
              </a:pPr>
              <a:t>‹#›</a:t>
            </a:fld>
            <a:endParaRPr lang="en-US"/>
          </a:p>
        </p:txBody>
      </p:sp>
    </p:spTree>
    <p:extLst>
      <p:ext uri="{BB962C8B-B14F-4D97-AF65-F5344CB8AC3E}">
        <p14:creationId xmlns:p14="http://schemas.microsoft.com/office/powerpoint/2010/main" val="116364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a:t>2/12/2015</a:t>
            </a:r>
          </a:p>
        </p:txBody>
      </p:sp>
      <p:sp>
        <p:nvSpPr>
          <p:cNvPr id="6" name="Footer Placeholder 4"/>
          <p:cNvSpPr>
            <a:spLocks noGrp="1"/>
          </p:cNvSpPr>
          <p:nvPr>
            <p:ph type="ftr" sz="quarter" idx="17"/>
          </p:nvPr>
        </p:nvSpPr>
        <p:spPr/>
        <p:txBody>
          <a:bodyPr/>
          <a:lstStyle>
            <a:lvl1pPr>
              <a:defRPr/>
            </a:lvl1pPr>
          </a:lstStyle>
          <a:p>
            <a:pPr>
              <a:defRPr/>
            </a:pPr>
            <a:r>
              <a:rPr lang="en-US"/>
              <a:t>A. Zlobin | High Field Magnet Program (HFM)</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68671935-BB22-423E-B8EE-733373F89163}" type="slidenum">
              <a:rPr lang="en-US"/>
              <a:pPr>
                <a:defRPr/>
              </a:pPr>
              <a:t>‹#›</a:t>
            </a:fld>
            <a:endParaRPr lang="en-US"/>
          </a:p>
        </p:txBody>
      </p:sp>
    </p:spTree>
    <p:extLst>
      <p:ext uri="{BB962C8B-B14F-4D97-AF65-F5344CB8AC3E}">
        <p14:creationId xmlns:p14="http://schemas.microsoft.com/office/powerpoint/2010/main" val="2983614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a:t>2/12/2015</a:t>
            </a:r>
          </a:p>
        </p:txBody>
      </p:sp>
      <p:sp>
        <p:nvSpPr>
          <p:cNvPr id="6" name="Footer Placeholder 4"/>
          <p:cNvSpPr>
            <a:spLocks noGrp="1"/>
          </p:cNvSpPr>
          <p:nvPr>
            <p:ph type="ftr" sz="quarter" idx="11"/>
          </p:nvPr>
        </p:nvSpPr>
        <p:spPr/>
        <p:txBody>
          <a:bodyPr/>
          <a:lstStyle>
            <a:lvl1pPr>
              <a:defRPr/>
            </a:lvl1pPr>
          </a:lstStyle>
          <a:p>
            <a:pPr>
              <a:defRPr/>
            </a:pPr>
            <a:r>
              <a:rPr lang="en-US"/>
              <a:t>A. Zlobin | High Field Magnet Program (HFM)</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8B912DB7-16B5-407D-94AA-DCA2E620C0AA}" type="slidenum">
              <a:rPr lang="en-US"/>
              <a:pPr>
                <a:defRPr/>
              </a:pPr>
              <a:t>‹#›</a:t>
            </a:fld>
            <a:endParaRPr lang="en-US"/>
          </a:p>
        </p:txBody>
      </p:sp>
    </p:spTree>
    <p:extLst>
      <p:ext uri="{BB962C8B-B14F-4D97-AF65-F5344CB8AC3E}">
        <p14:creationId xmlns:p14="http://schemas.microsoft.com/office/powerpoint/2010/main" val="343621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r>
              <a:rPr lang="en-US"/>
              <a:t>2/12/2015</a:t>
            </a:r>
          </a:p>
        </p:txBody>
      </p:sp>
      <p:sp>
        <p:nvSpPr>
          <p:cNvPr id="4" name="Footer Placeholder 4"/>
          <p:cNvSpPr>
            <a:spLocks noGrp="1"/>
          </p:cNvSpPr>
          <p:nvPr>
            <p:ph type="ftr" sz="quarter" idx="15"/>
          </p:nvPr>
        </p:nvSpPr>
        <p:spPr>
          <a:ln/>
        </p:spPr>
        <p:txBody>
          <a:bodyPr/>
          <a:lstStyle>
            <a:lvl1pPr>
              <a:defRPr/>
            </a:lvl1pPr>
          </a:lstStyle>
          <a:p>
            <a:pPr>
              <a:defRPr/>
            </a:pPr>
            <a:r>
              <a:rPr lang="en-US"/>
              <a:t>A. Zlobin | High Field Magnet Program (HFM)</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152FB0A2-389E-45F3-B92E-DF4FADD28E05}" type="slidenum">
              <a:rPr lang="en-US"/>
              <a:pPr>
                <a:defRPr/>
              </a:pPr>
              <a:t>‹#›</a:t>
            </a:fld>
            <a:endParaRPr lang="en-US"/>
          </a:p>
        </p:txBody>
      </p:sp>
    </p:spTree>
    <p:extLst>
      <p:ext uri="{BB962C8B-B14F-4D97-AF65-F5344CB8AC3E}">
        <p14:creationId xmlns:p14="http://schemas.microsoft.com/office/powerpoint/2010/main" val="170764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r>
              <a:rPr lang="en-US"/>
              <a:t>2/12/2015</a:t>
            </a:r>
          </a:p>
        </p:txBody>
      </p:sp>
      <p:sp>
        <p:nvSpPr>
          <p:cNvPr id="5" name="Footer Placeholder 4"/>
          <p:cNvSpPr>
            <a:spLocks noGrp="1"/>
          </p:cNvSpPr>
          <p:nvPr>
            <p:ph type="ftr" sz="quarter" idx="15"/>
          </p:nvPr>
        </p:nvSpPr>
        <p:spPr>
          <a:ln/>
        </p:spPr>
        <p:txBody>
          <a:bodyPr/>
          <a:lstStyle>
            <a:lvl1pPr>
              <a:defRPr/>
            </a:lvl1pPr>
          </a:lstStyle>
          <a:p>
            <a:pPr>
              <a:defRPr/>
            </a:pPr>
            <a:r>
              <a:rPr lang="en-US"/>
              <a:t>A. Zlobin | High Field Magnet Program (HFM)</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DEF5572F-6BE0-4022-BB92-E23467C52935}" type="slidenum">
              <a:rPr lang="en-US"/>
              <a:pPr>
                <a:defRPr/>
              </a:pPr>
              <a:t>‹#›</a:t>
            </a:fld>
            <a:endParaRPr lang="en-US"/>
          </a:p>
        </p:txBody>
      </p:sp>
    </p:spTree>
    <p:extLst>
      <p:ext uri="{BB962C8B-B14F-4D97-AF65-F5344CB8AC3E}">
        <p14:creationId xmlns:p14="http://schemas.microsoft.com/office/powerpoint/2010/main" val="22174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r>
              <a:rPr lang="en-US"/>
              <a:t>2/12/2015</a:t>
            </a:r>
          </a:p>
        </p:txBody>
      </p:sp>
      <p:sp>
        <p:nvSpPr>
          <p:cNvPr id="5" name="Footer Placeholder 4"/>
          <p:cNvSpPr>
            <a:spLocks noGrp="1"/>
          </p:cNvSpPr>
          <p:nvPr>
            <p:ph type="ftr" sz="quarter" idx="11"/>
          </p:nvPr>
        </p:nvSpPr>
        <p:spPr>
          <a:ln/>
        </p:spPr>
        <p:txBody>
          <a:bodyPr/>
          <a:lstStyle>
            <a:lvl1pPr>
              <a:defRPr/>
            </a:lvl1pPr>
          </a:lstStyle>
          <a:p>
            <a:pPr>
              <a:defRPr/>
            </a:pPr>
            <a:r>
              <a:rPr lang="en-US"/>
              <a:t>A. Zlobin | High Field Magnet Program (HFM)</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656CBE65-5A30-48A1-AB28-220E30583687}" type="slidenum">
              <a:rPr lang="en-US"/>
              <a:pPr>
                <a:defRPr/>
              </a:pPr>
              <a:t>‹#›</a:t>
            </a:fld>
            <a:endParaRPr lang="en-US"/>
          </a:p>
        </p:txBody>
      </p:sp>
    </p:spTree>
    <p:extLst>
      <p:ext uri="{BB962C8B-B14F-4D97-AF65-F5344CB8AC3E}">
        <p14:creationId xmlns:p14="http://schemas.microsoft.com/office/powerpoint/2010/main" val="510671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r>
              <a:rPr lang="en-US"/>
              <a:t>2/12/2015</a:t>
            </a:r>
          </a:p>
        </p:txBody>
      </p:sp>
      <p:sp>
        <p:nvSpPr>
          <p:cNvPr id="11" name="Footer Placeholder 4"/>
          <p:cNvSpPr>
            <a:spLocks noGrp="1"/>
          </p:cNvSpPr>
          <p:nvPr>
            <p:ph type="ftr" sz="quarter" idx="21"/>
          </p:nvPr>
        </p:nvSpPr>
        <p:spPr>
          <a:ln/>
        </p:spPr>
        <p:txBody>
          <a:bodyPr/>
          <a:lstStyle>
            <a:lvl1pPr>
              <a:defRPr/>
            </a:lvl1pPr>
          </a:lstStyle>
          <a:p>
            <a:pPr>
              <a:defRPr/>
            </a:pPr>
            <a:r>
              <a:rPr lang="en-US"/>
              <a:t>A. Zlobin | High Field Magnet Program (HFM)</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D31C9914-537C-454F-9842-52BA1B8F2F42}" type="slidenum">
              <a:rPr lang="en-US"/>
              <a:pPr>
                <a:defRPr/>
              </a:pPr>
              <a:t>‹#›</a:t>
            </a:fld>
            <a:endParaRPr lang="en-US"/>
          </a:p>
        </p:txBody>
      </p:sp>
    </p:spTree>
    <p:extLst>
      <p:ext uri="{BB962C8B-B14F-4D97-AF65-F5344CB8AC3E}">
        <p14:creationId xmlns:p14="http://schemas.microsoft.com/office/powerpoint/2010/main" val="2291606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smtClean="0">
                <a:solidFill>
                  <a:srgbClr val="004C97"/>
                </a:solidFill>
                <a:latin typeface="Helvetica" pitchFamily="124" charset="0"/>
              </a:defRPr>
            </a:lvl1pPr>
          </a:lstStyle>
          <a:p>
            <a:pPr>
              <a:defRPr/>
            </a:pPr>
            <a:r>
              <a:rPr lang="en-US"/>
              <a:t>2/12/2015</a:t>
            </a: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smtClean="0">
                <a:solidFill>
                  <a:srgbClr val="004C97"/>
                </a:solidFill>
                <a:latin typeface="Helvetica"/>
                <a:ea typeface="ＭＳ Ｐゴシック" charset="0"/>
                <a:cs typeface="ＭＳ Ｐゴシック" charset="0"/>
              </a:defRPr>
            </a:lvl1pPr>
          </a:lstStyle>
          <a:p>
            <a:pPr>
              <a:defRPr/>
            </a:pPr>
            <a:r>
              <a:rPr lang="en-US"/>
              <a:t>A. Zlobin | High Field Magnet Program (HFM)</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pitchFamily="124" charset="0"/>
              </a:defRPr>
            </a:lvl1pPr>
          </a:lstStyle>
          <a:p>
            <a:pPr>
              <a:defRPr/>
            </a:pPr>
            <a:fld id="{9740F6B5-029E-4332-BFF2-932E1C7D86F6}" type="slidenum">
              <a:rPr lang="en-US"/>
              <a:pPr>
                <a:defRPr/>
              </a:pPr>
              <a:t>‹#›</a:t>
            </a:fld>
            <a:endParaRPr lang="en-US"/>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0" r:id="rId3"/>
    <p:sldLayoutId id="2147484091" r:id="rId4"/>
    <p:sldLayoutId id="2147484092"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0" tIns="0" rIns="0" bIns="0" numCol="1" anchor="t" anchorCtr="0" compatLnSpc="1">
            <a:prstTxWarp prst="textNoShape">
              <a:avLst/>
            </a:prstTxWarp>
          </a:bodyPr>
          <a:lstStyle>
            <a:lvl1pPr algn="r" defTabSz="914400">
              <a:defRPr sz="900" smtClean="0">
                <a:solidFill>
                  <a:srgbClr val="004C97"/>
                </a:solidFill>
                <a:latin typeface="Helvetica" pitchFamily="124" charset="0"/>
              </a:defRPr>
            </a:lvl1pPr>
          </a:lstStyle>
          <a:p>
            <a:pPr>
              <a:defRPr/>
            </a:pPr>
            <a:r>
              <a:rPr lang="en-US"/>
              <a:t>2/12/2015</a:t>
            </a:r>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0" tIns="0" rIns="0" bIns="0" numCol="1" anchor="t" anchorCtr="0" compatLnSpc="1">
            <a:prstTxWarp prst="textNoShape">
              <a:avLst/>
            </a:prstTxWarp>
          </a:bodyPr>
          <a:lstStyle>
            <a:lvl1pPr defTabSz="914400">
              <a:defRPr sz="900" smtClean="0">
                <a:solidFill>
                  <a:srgbClr val="004C97"/>
                </a:solidFill>
                <a:latin typeface="Helvetica" charset="0"/>
                <a:ea typeface="ＭＳ Ｐゴシック" charset="0"/>
                <a:cs typeface="ＭＳ Ｐゴシック" charset="0"/>
              </a:defRPr>
            </a:lvl1pPr>
          </a:lstStyle>
          <a:p>
            <a:pPr>
              <a:defRPr/>
            </a:pPr>
            <a:r>
              <a:rPr lang="en-US"/>
              <a:t>A. Zlobin | High Field Magnet Program (HFM)</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0" tIns="0" rIns="0" bIns="0" numCol="1" anchor="t" anchorCtr="0" compatLnSpc="1">
            <a:prstTxWarp prst="textNoShape">
              <a:avLst/>
            </a:prstTxWarp>
          </a:bodyPr>
          <a:lstStyle>
            <a:lvl1pPr defTabSz="914400">
              <a:defRPr sz="900" smtClean="0">
                <a:solidFill>
                  <a:srgbClr val="004C97"/>
                </a:solidFill>
                <a:latin typeface="Helvetica" pitchFamily="124" charset="0"/>
              </a:defRPr>
            </a:lvl1pPr>
          </a:lstStyle>
          <a:p>
            <a:pPr>
              <a:defRPr/>
            </a:pPr>
            <a:fld id="{6743940B-10C6-4937-92E0-5BAAB49A1827}" type="slidenum">
              <a:rPr lang="en-US"/>
              <a:pPr>
                <a:defRPr/>
              </a:pPr>
              <a:t>‹#›</a:t>
            </a:fld>
            <a:endParaRPr lang="en-US"/>
          </a:p>
        </p:txBody>
      </p:sp>
      <p:pic>
        <p:nvPicPr>
          <p:cNvPr id="205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MS PGothic" pitchFamily="34" charset="-128"/>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7F7F7F"/>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7F7F7F"/>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itchFamily="34" charset="0"/>
        <a:buChar char="•"/>
        <a:defRPr sz="1400" kern="1200">
          <a:solidFill>
            <a:srgbClr val="7F7F7F"/>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oleObject" Target="../embeddings/Microsoft_Excel_Chart1.xls"/><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eaLnBrk="1" hangingPunct="1"/>
            <a:r>
              <a:rPr lang="en-US" smtClean="0">
                <a:latin typeface="Helvetica" pitchFamily="124" charset="0"/>
              </a:rPr>
              <a:t>High Field Magnet Program (HFM)</a:t>
            </a:r>
            <a:br>
              <a:rPr lang="en-US" smtClean="0">
                <a:latin typeface="Helvetica" pitchFamily="124" charset="0"/>
              </a:rPr>
            </a:br>
            <a:endParaRPr lang="en-US" smtClean="0">
              <a:latin typeface="Helvetica" pitchFamily="124" charset="0"/>
            </a:endParaRPr>
          </a:p>
        </p:txBody>
      </p:sp>
      <p:sp>
        <p:nvSpPr>
          <p:cNvPr id="5123"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smtClean="0">
                <a:latin typeface="Helvetica" pitchFamily="124" charset="0"/>
              </a:rPr>
              <a:t>Alexander Zlobin</a:t>
            </a:r>
          </a:p>
          <a:p>
            <a:pPr eaLnBrk="1" hangingPunct="1"/>
            <a:r>
              <a:rPr lang="en-US" smtClean="0">
                <a:latin typeface="Helvetica" pitchFamily="124" charset="0"/>
              </a:rPr>
              <a:t>Fermilab Institutional Review</a:t>
            </a:r>
          </a:p>
          <a:p>
            <a:pPr eaLnBrk="1" hangingPunct="1"/>
            <a:r>
              <a:rPr lang="en-US" smtClean="0">
                <a:latin typeface="Helvetica" pitchFamily="124" charset="0"/>
              </a:rPr>
              <a:t>10-13 February, 2015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mtClean="0">
                <a:latin typeface="Helvetica" pitchFamily="124" charset="0"/>
              </a:rPr>
              <a:t>HFM Program: Next Steps</a:t>
            </a:r>
          </a:p>
        </p:txBody>
      </p:sp>
      <p:sp>
        <p:nvSpPr>
          <p:cNvPr id="3" name="Content Placeholder 2"/>
          <p:cNvSpPr>
            <a:spLocks noGrp="1"/>
          </p:cNvSpPr>
          <p:nvPr>
            <p:ph idx="1"/>
          </p:nvPr>
        </p:nvSpPr>
        <p:spPr>
          <a:xfrm>
            <a:off x="0" y="806450"/>
            <a:ext cx="4894263" cy="5583238"/>
          </a:xfrm>
        </p:spPr>
        <p:txBody>
          <a:bodyPr/>
          <a:lstStyle/>
          <a:p>
            <a:pPr defTabSz="914400" eaLnBrk="1" fontAlgn="auto" hangingPunct="1">
              <a:spcAft>
                <a:spcPts val="0"/>
              </a:spcAft>
              <a:defRPr/>
            </a:pPr>
            <a:r>
              <a:rPr lang="en-US" sz="2000" dirty="0">
                <a:solidFill>
                  <a:prstClr val="black"/>
                </a:solidFill>
                <a:latin typeface="Calibri"/>
                <a:ea typeface="+mn-ea"/>
                <a:cs typeface="+mn-cs"/>
              </a:rPr>
              <a:t>P5 report (May 2014): </a:t>
            </a:r>
            <a:endParaRPr lang="en-US" sz="2000" dirty="0" smtClean="0">
              <a:solidFill>
                <a:prstClr val="black"/>
              </a:solidFill>
              <a:latin typeface="Calibri"/>
              <a:ea typeface="+mn-ea"/>
              <a:cs typeface="+mn-cs"/>
            </a:endParaRPr>
          </a:p>
          <a:p>
            <a:pPr lvl="1" defTabSz="914400" eaLnBrk="1" fontAlgn="auto" hangingPunct="1">
              <a:spcAft>
                <a:spcPts val="0"/>
              </a:spcAft>
              <a:defRPr/>
            </a:pPr>
            <a:r>
              <a:rPr lang="en-US" sz="1200" dirty="0" smtClean="0">
                <a:solidFill>
                  <a:srgbClr val="004C97"/>
                </a:solidFill>
                <a:latin typeface="Calibri"/>
                <a:ea typeface="+mn-ea"/>
                <a:cs typeface="+mn-cs"/>
              </a:rPr>
              <a:t>“…</a:t>
            </a:r>
            <a:r>
              <a:rPr lang="en-US" sz="1200" dirty="0">
                <a:solidFill>
                  <a:srgbClr val="004C97"/>
                </a:solidFill>
                <a:latin typeface="Calibri"/>
                <a:ea typeface="+mn-ea"/>
                <a:cs typeface="+mn-cs"/>
              </a:rPr>
              <a:t>a very high-energy proton-proton collider is the most powerful future tool for direct discovery of new particles and interactions under any scenario of physics results that can be acquired in the P5 time window… The U.S. is the world leader in R&amp;D on high-field superconducting magnet technology, which will be a critical enabling technology for such a collider.” </a:t>
            </a:r>
          </a:p>
          <a:p>
            <a:pPr defTabSz="914400" eaLnBrk="1" fontAlgn="auto" hangingPunct="1">
              <a:spcAft>
                <a:spcPts val="0"/>
              </a:spcAft>
              <a:defRPr/>
            </a:pPr>
            <a:r>
              <a:rPr lang="en-US" sz="2000" dirty="0">
                <a:solidFill>
                  <a:prstClr val="black"/>
                </a:solidFill>
                <a:latin typeface="Calibri"/>
                <a:ea typeface="+mn-ea"/>
                <a:cs typeface="+mn-cs"/>
              </a:rPr>
              <a:t>Recommendation 24: </a:t>
            </a:r>
            <a:endParaRPr lang="en-US" sz="2000" dirty="0" smtClean="0">
              <a:solidFill>
                <a:prstClr val="black"/>
              </a:solidFill>
              <a:latin typeface="Calibri"/>
              <a:ea typeface="+mn-ea"/>
              <a:cs typeface="+mn-cs"/>
            </a:endParaRPr>
          </a:p>
          <a:p>
            <a:pPr lvl="1" defTabSz="914400" eaLnBrk="1" fontAlgn="auto" hangingPunct="1">
              <a:spcAft>
                <a:spcPts val="0"/>
              </a:spcAft>
              <a:defRPr/>
            </a:pPr>
            <a:r>
              <a:rPr lang="en-US" sz="1200" dirty="0" smtClean="0">
                <a:solidFill>
                  <a:srgbClr val="004C97"/>
                </a:solidFill>
                <a:latin typeface="Calibri"/>
                <a:ea typeface="+mn-ea"/>
                <a:cs typeface="+mn-cs"/>
              </a:rPr>
              <a:t>“</a:t>
            </a:r>
            <a:r>
              <a:rPr lang="en-US" sz="1200" dirty="0">
                <a:solidFill>
                  <a:srgbClr val="004C97"/>
                </a:solidFill>
                <a:latin typeface="Calibri"/>
                <a:ea typeface="+mn-ea"/>
                <a:cs typeface="+mn-cs"/>
              </a:rPr>
              <a:t>Participate in global conceptual design studies and critical path R&amp;D for future very high-energy proton-proton colliders. Continue to play a leadership role in superconducting magnet technology focused on the dual goals of increasing performance and decreasing costs.”</a:t>
            </a:r>
          </a:p>
          <a:p>
            <a:pPr defTabSz="914400" eaLnBrk="1" fontAlgn="auto" hangingPunct="1">
              <a:spcAft>
                <a:spcPts val="0"/>
              </a:spcAft>
              <a:defRPr/>
            </a:pPr>
            <a:r>
              <a:rPr lang="en-US" sz="2000" dirty="0">
                <a:solidFill>
                  <a:prstClr val="black"/>
                </a:solidFill>
                <a:latin typeface="Calibri"/>
                <a:ea typeface="+mn-ea"/>
                <a:cs typeface="+mn-cs"/>
              </a:rPr>
              <a:t>FNAL HFM plan was </a:t>
            </a:r>
            <a:r>
              <a:rPr lang="en-US" sz="2000" dirty="0" smtClean="0">
                <a:solidFill>
                  <a:prstClr val="black"/>
                </a:solidFill>
                <a:latin typeface="Calibri"/>
                <a:ea typeface="+mn-ea"/>
                <a:cs typeface="+mn-cs"/>
              </a:rPr>
              <a:t>coordinated </a:t>
            </a:r>
            <a:r>
              <a:rPr lang="en-US" sz="2000" dirty="0">
                <a:solidFill>
                  <a:prstClr val="black"/>
                </a:solidFill>
                <a:latin typeface="Calibri"/>
                <a:ea typeface="+mn-ea"/>
                <a:cs typeface="+mn-cs"/>
              </a:rPr>
              <a:t>with </a:t>
            </a:r>
            <a:r>
              <a:rPr lang="en-US" sz="2000" dirty="0" smtClean="0">
                <a:solidFill>
                  <a:prstClr val="black"/>
                </a:solidFill>
                <a:latin typeface="Calibri"/>
                <a:ea typeface="+mn-ea"/>
                <a:cs typeface="+mn-cs"/>
              </a:rPr>
              <a:t>the P5 </a:t>
            </a:r>
            <a:r>
              <a:rPr lang="en-US" sz="2000" dirty="0">
                <a:solidFill>
                  <a:prstClr val="black"/>
                </a:solidFill>
                <a:latin typeface="Calibri"/>
                <a:ea typeface="+mn-ea"/>
                <a:cs typeface="+mn-cs"/>
              </a:rPr>
              <a:t>recommendations and the updated DOE-HEP GARD </a:t>
            </a:r>
            <a:r>
              <a:rPr lang="en-US" sz="2000" dirty="0" smtClean="0">
                <a:solidFill>
                  <a:prstClr val="black"/>
                </a:solidFill>
                <a:latin typeface="Calibri"/>
                <a:ea typeface="+mn-ea"/>
                <a:cs typeface="+mn-cs"/>
              </a:rPr>
              <a:t>program.</a:t>
            </a:r>
            <a:endParaRPr lang="en-US" sz="2000" dirty="0">
              <a:solidFill>
                <a:prstClr val="black"/>
              </a:solidFill>
              <a:latin typeface="Calibri"/>
              <a:ea typeface="+mn-ea"/>
              <a:cs typeface="+mn-cs"/>
            </a:endParaRPr>
          </a:p>
          <a:p>
            <a:pPr defTabSz="914400" eaLnBrk="1" fontAlgn="auto" hangingPunct="1">
              <a:spcAft>
                <a:spcPts val="0"/>
              </a:spcAft>
              <a:defRPr/>
            </a:pPr>
            <a:r>
              <a:rPr lang="en-US" sz="2000" dirty="0">
                <a:solidFill>
                  <a:prstClr val="black"/>
                </a:solidFill>
                <a:latin typeface="Calibri"/>
                <a:ea typeface="+mn-ea"/>
                <a:cs typeface="+mn-cs"/>
              </a:rPr>
              <a:t>National Program on High Field Accelerator Magnet R&amp;D was proposed by FNAL</a:t>
            </a:r>
          </a:p>
          <a:p>
            <a:pPr lvl="1" defTabSz="914400" eaLnBrk="1" fontAlgn="auto" hangingPunct="1">
              <a:spcAft>
                <a:spcPts val="0"/>
              </a:spcAft>
              <a:defRPr/>
            </a:pPr>
            <a:r>
              <a:rPr lang="en-US" sz="1800" dirty="0">
                <a:solidFill>
                  <a:srgbClr val="004C97"/>
                </a:solidFill>
                <a:latin typeface="Calibri"/>
                <a:ea typeface="+mn-ea"/>
                <a:cs typeface="+mn-cs"/>
              </a:rPr>
              <a:t>White Paper, signed by FNAL, LBNL, NHMFL and BNL, was submitted to the 2014 HEPAP Accelerator R&amp;D </a:t>
            </a:r>
            <a:r>
              <a:rPr lang="en-US" sz="1800" dirty="0" smtClean="0">
                <a:solidFill>
                  <a:srgbClr val="004C97"/>
                </a:solidFill>
                <a:latin typeface="Calibri"/>
                <a:ea typeface="+mn-ea"/>
                <a:cs typeface="+mn-cs"/>
              </a:rPr>
              <a:t>Subpanel</a:t>
            </a:r>
          </a:p>
          <a:p>
            <a:pPr lvl="2" defTabSz="914400" eaLnBrk="1" fontAlgn="auto" hangingPunct="1">
              <a:spcAft>
                <a:spcPts val="0"/>
              </a:spcAft>
              <a:defRPr/>
            </a:pPr>
            <a:r>
              <a:rPr lang="en-US" sz="1600" dirty="0" smtClean="0">
                <a:solidFill>
                  <a:srgbClr val="7030A0"/>
                </a:solidFill>
                <a:latin typeface="Calibri"/>
                <a:ea typeface="+mn-ea"/>
                <a:cs typeface="+mn-cs"/>
              </a:rPr>
              <a:t>Goals, phases, directions, etc</a:t>
            </a:r>
            <a:r>
              <a:rPr lang="en-US" sz="1600" dirty="0">
                <a:solidFill>
                  <a:srgbClr val="7030A0"/>
                </a:solidFill>
                <a:latin typeface="Calibri"/>
                <a:ea typeface="+mn-ea"/>
                <a:cs typeface="+mn-cs"/>
              </a:rPr>
              <a:t>.</a:t>
            </a:r>
          </a:p>
          <a:p>
            <a:pPr eaLnBrk="1" hangingPunct="1">
              <a:defRPr/>
            </a:pPr>
            <a:endParaRPr lang="en-US" dirty="0"/>
          </a:p>
        </p:txBody>
      </p:sp>
      <p:sp>
        <p:nvSpPr>
          <p:cNvPr id="1434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1434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143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F1B26B1-B7A8-4BC6-904A-F924DA0DE6BB}" type="slidenum">
              <a:rPr lang="en-US" sz="900">
                <a:solidFill>
                  <a:srgbClr val="004C97"/>
                </a:solidFill>
                <a:latin typeface="Helvetica" pitchFamily="124" charset="0"/>
              </a:rPr>
              <a:pPr eaLnBrk="1" hangingPunct="1"/>
              <a:t>10</a:t>
            </a:fld>
            <a:endParaRPr lang="en-US" sz="900">
              <a:solidFill>
                <a:srgbClr val="004C97"/>
              </a:solidFill>
              <a:latin typeface="Helvetica" pitchFamily="124" charset="0"/>
            </a:endParaRPr>
          </a:p>
        </p:txBody>
      </p:sp>
      <p:pic>
        <p:nvPicPr>
          <p:cNvPr id="14343" name="Picture 2"/>
          <p:cNvPicPr>
            <a:picLocks noChangeAspect="1" noChangeArrowheads="1"/>
          </p:cNvPicPr>
          <p:nvPr/>
        </p:nvPicPr>
        <p:blipFill>
          <a:blip r:embed="rId2">
            <a:extLst>
              <a:ext uri="{28A0092B-C50C-407E-A947-70E740481C1C}">
                <a14:useLocalDpi xmlns:a14="http://schemas.microsoft.com/office/drawing/2010/main" val="0"/>
              </a:ext>
            </a:extLst>
          </a:blip>
          <a:srcRect l="4721" r="5075"/>
          <a:stretch>
            <a:fillRect/>
          </a:stretch>
        </p:blipFill>
        <p:spPr bwMode="auto">
          <a:xfrm>
            <a:off x="5013325" y="838200"/>
            <a:ext cx="4064000" cy="539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mtClean="0">
                <a:latin typeface="Helvetica" pitchFamily="124" charset="0"/>
              </a:rPr>
              <a:t>HFM Program Plan</a:t>
            </a:r>
          </a:p>
        </p:txBody>
      </p:sp>
      <p:sp>
        <p:nvSpPr>
          <p:cNvPr id="3" name="Content Placeholder 2"/>
          <p:cNvSpPr>
            <a:spLocks noGrp="1"/>
          </p:cNvSpPr>
          <p:nvPr>
            <p:ph idx="1"/>
          </p:nvPr>
        </p:nvSpPr>
        <p:spPr>
          <a:xfrm>
            <a:off x="57150" y="874713"/>
            <a:ext cx="5149850" cy="5461000"/>
          </a:xfrm>
        </p:spPr>
        <p:txBody>
          <a:bodyPr/>
          <a:lstStyle/>
          <a:p>
            <a:pPr eaLnBrk="1" hangingPunct="1">
              <a:defRPr/>
            </a:pPr>
            <a:r>
              <a:rPr lang="en-US" sz="2000" dirty="0"/>
              <a:t>In collaboration with </a:t>
            </a:r>
            <a:r>
              <a:rPr lang="en-US" sz="2000" dirty="0" smtClean="0"/>
              <a:t>U.S</a:t>
            </a:r>
            <a:r>
              <a:rPr lang="en-US" sz="2000" dirty="0"/>
              <a:t>. National labs, universities and industry develop</a:t>
            </a:r>
            <a:r>
              <a:rPr lang="en-US" sz="2000" dirty="0">
                <a:solidFill>
                  <a:srgbClr val="7030A0"/>
                </a:solidFill>
              </a:rPr>
              <a:t> </a:t>
            </a:r>
            <a:r>
              <a:rPr lang="en-US" sz="2000" i="1" u="sng" dirty="0">
                <a:solidFill>
                  <a:srgbClr val="7030A0"/>
                </a:solidFill>
              </a:rPr>
              <a:t>accelerator magnets with world record parameters</a:t>
            </a:r>
            <a:r>
              <a:rPr lang="en-US" sz="2000" dirty="0"/>
              <a:t>  </a:t>
            </a:r>
          </a:p>
          <a:p>
            <a:pPr lvl="1" eaLnBrk="1" hangingPunct="1">
              <a:defRPr/>
            </a:pPr>
            <a:r>
              <a:rPr lang="en-US" sz="1800" i="1" u="sng" dirty="0">
                <a:solidFill>
                  <a:srgbClr val="7030A0"/>
                </a:solidFill>
              </a:rPr>
              <a:t>Small-aperture 15 T SC dipole</a:t>
            </a:r>
            <a:r>
              <a:rPr lang="en-US" sz="1800" dirty="0">
                <a:solidFill>
                  <a:srgbClr val="7030A0"/>
                </a:solidFill>
              </a:rPr>
              <a:t> </a:t>
            </a:r>
            <a:r>
              <a:rPr lang="en-US" sz="1800" dirty="0"/>
              <a:t>suitable for </a:t>
            </a:r>
            <a:r>
              <a:rPr lang="en-US" sz="1800" dirty="0" smtClean="0"/>
              <a:t>FCC, </a:t>
            </a:r>
            <a:r>
              <a:rPr lang="en-US" sz="1800" dirty="0"/>
              <a:t>based on Nb</a:t>
            </a:r>
            <a:r>
              <a:rPr lang="en-US" sz="1800" baseline="-25000" dirty="0"/>
              <a:t>3</a:t>
            </a:r>
            <a:r>
              <a:rPr lang="en-US" sz="1800" dirty="0"/>
              <a:t>Sn superconductor and innovative approaches which would lead to a </a:t>
            </a:r>
            <a:r>
              <a:rPr lang="en-US" sz="1800" i="1" u="sng" dirty="0">
                <a:solidFill>
                  <a:srgbClr val="291FAB"/>
                </a:solidFill>
              </a:rPr>
              <a:t>substantial reduction of accelerator magnet cost</a:t>
            </a:r>
            <a:r>
              <a:rPr lang="en-US" sz="1800" i="1" dirty="0">
                <a:solidFill>
                  <a:srgbClr val="291FAB"/>
                </a:solidFill>
              </a:rPr>
              <a:t>,</a:t>
            </a:r>
            <a:r>
              <a:rPr lang="en-US" sz="1800" dirty="0">
                <a:solidFill>
                  <a:srgbClr val="291FAB"/>
                </a:solidFill>
              </a:rPr>
              <a:t> </a:t>
            </a:r>
            <a:r>
              <a:rPr lang="en-US" sz="1800" i="1" u="sng" dirty="0">
                <a:solidFill>
                  <a:srgbClr val="7030A0"/>
                </a:solidFill>
              </a:rPr>
              <a:t>2 T small HTS dipole insert</a:t>
            </a:r>
            <a:r>
              <a:rPr lang="en-US" sz="1800" i="1" dirty="0">
                <a:solidFill>
                  <a:srgbClr val="7030A0"/>
                </a:solidFill>
              </a:rPr>
              <a:t> </a:t>
            </a:r>
            <a:endParaRPr lang="en-US" sz="1800" i="1" dirty="0" smtClean="0">
              <a:solidFill>
                <a:srgbClr val="7030A0"/>
              </a:solidFill>
            </a:endParaRPr>
          </a:p>
          <a:p>
            <a:pPr lvl="1" eaLnBrk="1" hangingPunct="1">
              <a:defRPr/>
            </a:pPr>
            <a:r>
              <a:rPr lang="en-US" sz="1800" i="1" u="sng" dirty="0" smtClean="0">
                <a:solidFill>
                  <a:srgbClr val="7030A0"/>
                </a:solidFill>
              </a:rPr>
              <a:t>Large-aperture </a:t>
            </a:r>
            <a:r>
              <a:rPr lang="en-US" sz="1800" i="1" u="sng" dirty="0">
                <a:solidFill>
                  <a:srgbClr val="7030A0"/>
                </a:solidFill>
              </a:rPr>
              <a:t>15 T Nb</a:t>
            </a:r>
            <a:r>
              <a:rPr lang="en-US" sz="1800" i="1" u="sng" baseline="-25000" dirty="0">
                <a:solidFill>
                  <a:srgbClr val="7030A0"/>
                </a:solidFill>
              </a:rPr>
              <a:t>3</a:t>
            </a:r>
            <a:r>
              <a:rPr lang="en-US" sz="1800" i="1" u="sng" dirty="0">
                <a:solidFill>
                  <a:srgbClr val="7030A0"/>
                </a:solidFill>
              </a:rPr>
              <a:t>Sn dipole </a:t>
            </a:r>
            <a:r>
              <a:rPr lang="en-US" sz="1800" i="1" dirty="0"/>
              <a:t>and </a:t>
            </a:r>
            <a:r>
              <a:rPr lang="en-US" sz="1800" i="1" u="sng" dirty="0">
                <a:solidFill>
                  <a:srgbClr val="7030A0"/>
                </a:solidFill>
              </a:rPr>
              <a:t>5+ T HTS insert</a:t>
            </a:r>
            <a:r>
              <a:rPr lang="en-US" sz="1800" i="1" u="sng" dirty="0">
                <a:solidFill>
                  <a:srgbClr val="C00000"/>
                </a:solidFill>
              </a:rPr>
              <a:t> </a:t>
            </a:r>
            <a:r>
              <a:rPr lang="en-US" sz="1800" dirty="0" smtClean="0"/>
              <a:t>with </a:t>
            </a:r>
            <a:r>
              <a:rPr lang="en-US" sz="1800" dirty="0"/>
              <a:t>stress </a:t>
            </a:r>
            <a:r>
              <a:rPr lang="en-US" sz="1800" dirty="0" smtClean="0"/>
              <a:t>management</a:t>
            </a:r>
            <a:endParaRPr lang="en-US" sz="1800" i="1" dirty="0"/>
          </a:p>
          <a:p>
            <a:pPr lvl="1" eaLnBrk="1" hangingPunct="1">
              <a:defRPr/>
            </a:pPr>
            <a:r>
              <a:rPr lang="en-US" sz="1800" i="1" u="sng" dirty="0">
                <a:solidFill>
                  <a:srgbClr val="7030A0"/>
                </a:solidFill>
              </a:rPr>
              <a:t>Small-aperture 20 T</a:t>
            </a:r>
            <a:r>
              <a:rPr lang="en-US" sz="1800" u="sng" dirty="0">
                <a:solidFill>
                  <a:srgbClr val="7030A0"/>
                </a:solidFill>
              </a:rPr>
              <a:t> </a:t>
            </a:r>
            <a:r>
              <a:rPr lang="en-US" sz="1800" i="1" u="sng" dirty="0">
                <a:solidFill>
                  <a:srgbClr val="7030A0"/>
                </a:solidFill>
              </a:rPr>
              <a:t>accelerator dipole </a:t>
            </a:r>
            <a:r>
              <a:rPr lang="en-US" sz="1800" dirty="0"/>
              <a:t>beyond the limits of Nb</a:t>
            </a:r>
            <a:r>
              <a:rPr lang="en-US" sz="1800" baseline="-25000" dirty="0"/>
              <a:t>3</a:t>
            </a:r>
            <a:r>
              <a:rPr lang="en-US" sz="1800" dirty="0"/>
              <a:t>Sn technology based on combination of LTS (Nb</a:t>
            </a:r>
            <a:r>
              <a:rPr lang="en-US" sz="1800" baseline="-25000" dirty="0"/>
              <a:t>3</a:t>
            </a:r>
            <a:r>
              <a:rPr lang="en-US" sz="1800" dirty="0"/>
              <a:t>Sn) and HTS (Bi-2212 or YBCO) </a:t>
            </a:r>
            <a:r>
              <a:rPr lang="en-US" sz="1800" dirty="0" smtClean="0"/>
              <a:t>coils</a:t>
            </a:r>
            <a:endParaRPr lang="en-US" sz="1800" i="1" dirty="0"/>
          </a:p>
          <a:p>
            <a:pPr eaLnBrk="1" hangingPunct="1">
              <a:defRPr/>
            </a:pPr>
            <a:r>
              <a:rPr lang="en-US" sz="2000" dirty="0"/>
              <a:t>Continue</a:t>
            </a:r>
            <a:r>
              <a:rPr lang="en-US" sz="2000" i="1" dirty="0">
                <a:solidFill>
                  <a:schemeClr val="accent3">
                    <a:lumMod val="50000"/>
                  </a:schemeClr>
                </a:solidFill>
              </a:rPr>
              <a:t> </a:t>
            </a:r>
            <a:r>
              <a:rPr lang="en-US" sz="2000" i="1" u="sng" dirty="0">
                <a:solidFill>
                  <a:srgbClr val="7030A0"/>
                </a:solidFill>
              </a:rPr>
              <a:t>SC and structural material R&amp;D </a:t>
            </a:r>
            <a:r>
              <a:rPr lang="en-US" sz="2000" dirty="0"/>
              <a:t>(</a:t>
            </a:r>
            <a:r>
              <a:rPr lang="en-US" sz="2000" dirty="0" smtClean="0"/>
              <a:t>strand, cable, </a:t>
            </a:r>
            <a:r>
              <a:rPr lang="en-US" sz="2000" dirty="0"/>
              <a:t>insulation, etc.) for 15-20 T accelerator </a:t>
            </a:r>
            <a:r>
              <a:rPr lang="en-US" sz="2000" dirty="0" smtClean="0"/>
              <a:t>magnets.</a:t>
            </a:r>
            <a:endParaRPr lang="en-US" sz="2000" dirty="0"/>
          </a:p>
        </p:txBody>
      </p:sp>
      <p:sp>
        <p:nvSpPr>
          <p:cNvPr id="1536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1536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1536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1480234-AC89-4F72-A6D7-19215FD84D96}" type="slidenum">
              <a:rPr lang="en-US" sz="900">
                <a:solidFill>
                  <a:srgbClr val="004C97"/>
                </a:solidFill>
                <a:latin typeface="Helvetica" pitchFamily="124" charset="0"/>
              </a:rPr>
              <a:pPr eaLnBrk="1" hangingPunct="1"/>
              <a:t>11</a:t>
            </a:fld>
            <a:endParaRPr lang="en-US" sz="900">
              <a:solidFill>
                <a:srgbClr val="004C97"/>
              </a:solidFill>
              <a:latin typeface="Helvetica" pitchFamily="124" charset="0"/>
            </a:endParaRPr>
          </a:p>
        </p:txBody>
      </p:sp>
      <p:pic>
        <p:nvPicPr>
          <p:cNvPr id="153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960438"/>
            <a:ext cx="3851275" cy="245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711575"/>
            <a:ext cx="3859213"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mtClean="0">
                <a:latin typeface="Helvetica" pitchFamily="124" charset="0"/>
              </a:rPr>
              <a:t>15 T Dipole Demonstrator</a:t>
            </a:r>
          </a:p>
        </p:txBody>
      </p:sp>
      <p:sp>
        <p:nvSpPr>
          <p:cNvPr id="3" name="Content Placeholder 2"/>
          <p:cNvSpPr>
            <a:spLocks noGrp="1"/>
          </p:cNvSpPr>
          <p:nvPr>
            <p:ph idx="1"/>
          </p:nvPr>
        </p:nvSpPr>
        <p:spPr>
          <a:xfrm>
            <a:off x="107950" y="881063"/>
            <a:ext cx="3960813" cy="5445125"/>
          </a:xfrm>
        </p:spPr>
        <p:txBody>
          <a:bodyPr/>
          <a:lstStyle/>
          <a:p>
            <a:pPr marL="0" indent="0" eaLnBrk="1" hangingPunct="1">
              <a:buFontTx/>
              <a:buNone/>
              <a:defRPr/>
            </a:pPr>
            <a:r>
              <a:rPr lang="en-US" sz="2000" dirty="0"/>
              <a:t>Approach:</a:t>
            </a:r>
          </a:p>
          <a:p>
            <a:pPr eaLnBrk="1" hangingPunct="1">
              <a:defRPr/>
            </a:pPr>
            <a:r>
              <a:rPr lang="en-US" sz="1600" dirty="0">
                <a:solidFill>
                  <a:srgbClr val="004C97"/>
                </a:solidFill>
              </a:rPr>
              <a:t>utilize the available components of the 11 T dipole models, tooling, and FNAL fabrication and test infrastructure</a:t>
            </a:r>
          </a:p>
          <a:p>
            <a:pPr lvl="1" eaLnBrk="1" hangingPunct="1">
              <a:defRPr/>
            </a:pPr>
            <a:r>
              <a:rPr lang="en-US" sz="1600" dirty="0">
                <a:solidFill>
                  <a:srgbClr val="FF0000"/>
                </a:solidFill>
              </a:rPr>
              <a:t>R&amp;D cost and time reduction</a:t>
            </a:r>
          </a:p>
          <a:p>
            <a:pPr marL="0" indent="0" eaLnBrk="1" hangingPunct="1">
              <a:buFontTx/>
              <a:buNone/>
              <a:defRPr/>
            </a:pPr>
            <a:r>
              <a:rPr lang="en-US" sz="2000" dirty="0"/>
              <a:t>Design concept:</a:t>
            </a:r>
          </a:p>
          <a:p>
            <a:pPr eaLnBrk="1" hangingPunct="1">
              <a:defRPr/>
            </a:pPr>
            <a:r>
              <a:rPr lang="en-US" sz="1600" dirty="0" smtClean="0">
                <a:solidFill>
                  <a:srgbClr val="004C97"/>
                </a:solidFill>
              </a:rPr>
              <a:t>4-layer 60-mm aperture graded coil </a:t>
            </a:r>
            <a:endParaRPr lang="en-US" sz="1600" dirty="0">
              <a:solidFill>
                <a:srgbClr val="004C97"/>
              </a:solidFill>
            </a:endParaRPr>
          </a:p>
          <a:p>
            <a:pPr eaLnBrk="1" hangingPunct="1">
              <a:defRPr/>
            </a:pPr>
            <a:r>
              <a:rPr lang="en-US" sz="1600" dirty="0">
                <a:solidFill>
                  <a:srgbClr val="004C97"/>
                </a:solidFill>
              </a:rPr>
              <a:t>Transitional design with 11 T coil</a:t>
            </a:r>
          </a:p>
          <a:p>
            <a:pPr eaLnBrk="1" hangingPunct="1">
              <a:defRPr/>
            </a:pPr>
            <a:r>
              <a:rPr lang="en-US" sz="1600" dirty="0">
                <a:solidFill>
                  <a:srgbClr val="004C97"/>
                </a:solidFill>
              </a:rPr>
              <a:t>Minimal coil size </a:t>
            </a:r>
          </a:p>
          <a:p>
            <a:pPr eaLnBrk="1" hangingPunct="1">
              <a:defRPr/>
            </a:pPr>
            <a:r>
              <a:rPr lang="en-US" sz="1600" dirty="0" smtClean="0">
                <a:solidFill>
                  <a:srgbClr val="004C97"/>
                </a:solidFill>
              </a:rPr>
              <a:t>Stress </a:t>
            </a:r>
            <a:r>
              <a:rPr lang="en-US" sz="1600" dirty="0">
                <a:solidFill>
                  <a:srgbClr val="004C97"/>
                </a:solidFill>
              </a:rPr>
              <a:t>and </a:t>
            </a:r>
            <a:r>
              <a:rPr lang="en-US" sz="1600" dirty="0" smtClean="0">
                <a:solidFill>
                  <a:srgbClr val="004C97"/>
                </a:solidFill>
              </a:rPr>
              <a:t>quench protection requir</a:t>
            </a:r>
            <a:r>
              <a:rPr lang="en-US" sz="1600" dirty="0">
                <a:solidFill>
                  <a:srgbClr val="004C97"/>
                </a:solidFill>
              </a:rPr>
              <a:t>ements </a:t>
            </a:r>
          </a:p>
          <a:p>
            <a:pPr eaLnBrk="1" hangingPunct="1">
              <a:defRPr/>
            </a:pPr>
            <a:r>
              <a:rPr lang="en-US" sz="1600" dirty="0" err="1" smtClean="0">
                <a:solidFill>
                  <a:srgbClr val="004C97"/>
                </a:solidFill>
              </a:rPr>
              <a:t>B</a:t>
            </a:r>
            <a:r>
              <a:rPr lang="en-US" sz="1600" baseline="-25000" dirty="0" err="1" smtClean="0">
                <a:solidFill>
                  <a:srgbClr val="004C97"/>
                </a:solidFill>
              </a:rPr>
              <a:t>des</a:t>
            </a:r>
            <a:r>
              <a:rPr lang="en-US" sz="1600" dirty="0">
                <a:solidFill>
                  <a:srgbClr val="004C97"/>
                </a:solidFill>
              </a:rPr>
              <a:t>= 15.2/16.3 T at 4.3 </a:t>
            </a:r>
            <a:r>
              <a:rPr lang="en-US" sz="1600" dirty="0" smtClean="0">
                <a:solidFill>
                  <a:srgbClr val="004C97"/>
                </a:solidFill>
              </a:rPr>
              <a:t>K</a:t>
            </a:r>
          </a:p>
          <a:p>
            <a:pPr marL="0" indent="0" eaLnBrk="1" hangingPunct="1">
              <a:buFont typeface="Arial" pitchFamily="34" charset="0"/>
              <a:buNone/>
              <a:defRPr/>
            </a:pPr>
            <a:r>
              <a:rPr lang="en-US" sz="2000" dirty="0" smtClean="0"/>
              <a:t>Mechanical </a:t>
            </a:r>
            <a:r>
              <a:rPr lang="en-US" sz="2000" dirty="0"/>
              <a:t>design:</a:t>
            </a:r>
          </a:p>
          <a:p>
            <a:pPr eaLnBrk="1" hangingPunct="1">
              <a:defRPr/>
            </a:pPr>
            <a:r>
              <a:rPr lang="en-US" sz="1600" dirty="0">
                <a:solidFill>
                  <a:srgbClr val="004C97"/>
                </a:solidFill>
              </a:rPr>
              <a:t>Vertically split </a:t>
            </a:r>
            <a:r>
              <a:rPr lang="en-US" sz="1600" dirty="0" smtClean="0">
                <a:solidFill>
                  <a:srgbClr val="004C97"/>
                </a:solidFill>
              </a:rPr>
              <a:t>yoke with SS </a:t>
            </a:r>
            <a:r>
              <a:rPr lang="en-US" sz="1600" dirty="0">
                <a:solidFill>
                  <a:srgbClr val="004C97"/>
                </a:solidFill>
              </a:rPr>
              <a:t>clamps</a:t>
            </a:r>
          </a:p>
          <a:p>
            <a:pPr eaLnBrk="1" hangingPunct="1">
              <a:defRPr/>
            </a:pPr>
            <a:r>
              <a:rPr lang="en-US" sz="1600" dirty="0">
                <a:solidFill>
                  <a:srgbClr val="004C97"/>
                </a:solidFill>
              </a:rPr>
              <a:t>Bolted </a:t>
            </a:r>
            <a:r>
              <a:rPr lang="en-US" sz="1600" dirty="0" smtClean="0">
                <a:solidFill>
                  <a:srgbClr val="004C97"/>
                </a:solidFill>
              </a:rPr>
              <a:t>skin from 11 T dipole</a:t>
            </a:r>
          </a:p>
          <a:p>
            <a:pPr eaLnBrk="1" hangingPunct="1">
              <a:defRPr/>
            </a:pPr>
            <a:r>
              <a:rPr lang="en-US" sz="1600" dirty="0" smtClean="0">
                <a:solidFill>
                  <a:srgbClr val="004C97"/>
                </a:solidFill>
              </a:rPr>
              <a:t>Cold mass OD&lt;610 mm</a:t>
            </a:r>
            <a:endParaRPr lang="en-US" sz="1600" dirty="0">
              <a:solidFill>
                <a:srgbClr val="004C97"/>
              </a:solidFill>
            </a:endParaRPr>
          </a:p>
          <a:p>
            <a:pPr marL="0" indent="0" eaLnBrk="1" hangingPunct="1">
              <a:buFont typeface="Arial" pitchFamily="34" charset="0"/>
              <a:buNone/>
              <a:defRPr/>
            </a:pPr>
            <a:r>
              <a:rPr lang="en-US" sz="2000" dirty="0"/>
              <a:t>First test is planned for January-March </a:t>
            </a:r>
            <a:r>
              <a:rPr lang="en-US" sz="2000" dirty="0" smtClean="0"/>
              <a:t>2016.</a:t>
            </a:r>
            <a:endParaRPr lang="en-US" sz="2000" dirty="0"/>
          </a:p>
          <a:p>
            <a:pPr eaLnBrk="1" hangingPunct="1">
              <a:defRPr/>
            </a:pPr>
            <a:endParaRPr lang="en-US" dirty="0"/>
          </a:p>
        </p:txBody>
      </p:sp>
      <p:sp>
        <p:nvSpPr>
          <p:cNvPr id="1638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1638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163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7A3B804-FFAD-4264-8736-9A38F7C7B42D}" type="slidenum">
              <a:rPr lang="en-US" sz="900">
                <a:solidFill>
                  <a:srgbClr val="004C97"/>
                </a:solidFill>
                <a:latin typeface="Helvetica" pitchFamily="124" charset="0"/>
              </a:rPr>
              <a:pPr eaLnBrk="1" hangingPunct="1"/>
              <a:t>12</a:t>
            </a:fld>
            <a:endParaRPr lang="en-US" sz="900">
              <a:solidFill>
                <a:srgbClr val="004C97"/>
              </a:solidFill>
              <a:latin typeface="Helvetica" pitchFamily="124" charset="0"/>
            </a:endParaRPr>
          </a:p>
        </p:txBody>
      </p:sp>
      <p:grpSp>
        <p:nvGrpSpPr>
          <p:cNvPr id="16391" name="Group 6"/>
          <p:cNvGrpSpPr>
            <a:grpSpLocks/>
          </p:cNvGrpSpPr>
          <p:nvPr/>
        </p:nvGrpSpPr>
        <p:grpSpPr bwMode="auto">
          <a:xfrm>
            <a:off x="3883025" y="927100"/>
            <a:ext cx="5178425" cy="1447800"/>
            <a:chOff x="3839945" y="1143000"/>
            <a:chExt cx="5178277" cy="1447800"/>
          </a:xfrm>
        </p:grpSpPr>
        <p:pic>
          <p:nvPicPr>
            <p:cNvPr id="1639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048" y="1143000"/>
              <a:ext cx="1936951" cy="1095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0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882" y="1143000"/>
              <a:ext cx="1948040" cy="10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839945" y="2220913"/>
              <a:ext cx="2519291" cy="369887"/>
            </a:xfrm>
            <a:prstGeom prst="rect">
              <a:avLst/>
            </a:prstGeom>
            <a:noFill/>
          </p:spPr>
          <p:txBody>
            <a:bodyPr wrap="none">
              <a:spAutoFit/>
            </a:bodyPr>
            <a:lstStyle/>
            <a:p>
              <a:pPr fontAlgn="auto">
                <a:spcBef>
                  <a:spcPts val="0"/>
                </a:spcBef>
                <a:spcAft>
                  <a:spcPts val="0"/>
                </a:spcAft>
                <a:defRPr/>
              </a:pPr>
              <a:r>
                <a:rPr lang="en-US" sz="1800" dirty="0">
                  <a:solidFill>
                    <a:prstClr val="black"/>
                  </a:solidFill>
                  <a:latin typeface="Calibri"/>
                  <a:ea typeface="+mn-ea"/>
                </a:rPr>
                <a:t>Optimized graded design</a:t>
              </a:r>
            </a:p>
          </p:txBody>
        </p:sp>
        <p:sp>
          <p:nvSpPr>
            <p:cNvPr id="11" name="TextBox 10"/>
            <p:cNvSpPr txBox="1"/>
            <p:nvPr/>
          </p:nvSpPr>
          <p:spPr>
            <a:xfrm>
              <a:off x="6359236" y="2219325"/>
              <a:ext cx="2658986" cy="368300"/>
            </a:xfrm>
            <a:prstGeom prst="rect">
              <a:avLst/>
            </a:prstGeom>
            <a:noFill/>
          </p:spPr>
          <p:txBody>
            <a:bodyPr wrap="none">
              <a:spAutoFit/>
            </a:bodyPr>
            <a:lstStyle/>
            <a:p>
              <a:pPr fontAlgn="auto">
                <a:spcBef>
                  <a:spcPts val="0"/>
                </a:spcBef>
                <a:spcAft>
                  <a:spcPts val="0"/>
                </a:spcAft>
                <a:defRPr/>
              </a:pPr>
              <a:r>
                <a:rPr lang="en-US" sz="1800" dirty="0">
                  <a:solidFill>
                    <a:prstClr val="black"/>
                  </a:solidFill>
                  <a:latin typeface="Calibri"/>
                  <a:ea typeface="+mn-ea"/>
                </a:rPr>
                <a:t>Design with 11 T inner coil</a:t>
              </a:r>
            </a:p>
          </p:txBody>
        </p:sp>
      </p:grpSp>
      <p:grpSp>
        <p:nvGrpSpPr>
          <p:cNvPr id="16392" name="Group 11"/>
          <p:cNvGrpSpPr>
            <a:grpSpLocks/>
          </p:cNvGrpSpPr>
          <p:nvPr/>
        </p:nvGrpSpPr>
        <p:grpSpPr bwMode="auto">
          <a:xfrm>
            <a:off x="4154488" y="2427288"/>
            <a:ext cx="4775200" cy="1778000"/>
            <a:chOff x="4068572" y="2831053"/>
            <a:chExt cx="4774790" cy="1777594"/>
          </a:xfrm>
        </p:grpSpPr>
        <p:grpSp>
          <p:nvGrpSpPr>
            <p:cNvPr id="16394" name="Group 12"/>
            <p:cNvGrpSpPr>
              <a:grpSpLocks/>
            </p:cNvGrpSpPr>
            <p:nvPr/>
          </p:nvGrpSpPr>
          <p:grpSpPr bwMode="auto">
            <a:xfrm>
              <a:off x="4068572" y="2831053"/>
              <a:ext cx="4774790" cy="1777594"/>
              <a:chOff x="4159049" y="4182074"/>
              <a:chExt cx="4774790" cy="1777594"/>
            </a:xfrm>
          </p:grpSpPr>
          <p:pic>
            <p:nvPicPr>
              <p:cNvPr id="16397" name="Picture 2"/>
              <p:cNvPicPr>
                <a:picLocks noChangeAspect="1" noChangeArrowheads="1"/>
              </p:cNvPicPr>
              <p:nvPr/>
            </p:nvPicPr>
            <p:blipFill>
              <a:blip r:embed="rId4">
                <a:extLst>
                  <a:ext uri="{28A0092B-C50C-407E-A947-70E740481C1C}">
                    <a14:useLocalDpi xmlns:a14="http://schemas.microsoft.com/office/drawing/2010/main" val="0"/>
                  </a:ext>
                </a:extLst>
              </a:blip>
              <a:srcRect t="8575"/>
              <a:stretch>
                <a:fillRect/>
              </a:stretch>
            </p:blipFill>
            <p:spPr bwMode="auto">
              <a:xfrm>
                <a:off x="4159049" y="4182074"/>
                <a:ext cx="2362200" cy="176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8" name="Picture 3"/>
              <p:cNvPicPr>
                <a:picLocks noChangeAspect="1" noChangeArrowheads="1"/>
              </p:cNvPicPr>
              <p:nvPr/>
            </p:nvPicPr>
            <p:blipFill>
              <a:blip r:embed="rId5">
                <a:extLst>
                  <a:ext uri="{28A0092B-C50C-407E-A947-70E740481C1C}">
                    <a14:useLocalDpi xmlns:a14="http://schemas.microsoft.com/office/drawing/2010/main" val="0"/>
                  </a:ext>
                </a:extLst>
              </a:blip>
              <a:srcRect t="8534"/>
              <a:stretch>
                <a:fillRect/>
              </a:stretch>
            </p:blipFill>
            <p:spPr bwMode="auto">
              <a:xfrm>
                <a:off x="6552182" y="4182075"/>
                <a:ext cx="2381657" cy="177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4647959" y="2831053"/>
              <a:ext cx="1392118" cy="369803"/>
            </a:xfrm>
            <a:prstGeom prst="rect">
              <a:avLst/>
            </a:prstGeom>
            <a:noFill/>
          </p:spPr>
          <p:txBody>
            <a:bodyPr wrap="none">
              <a:spAutoFit/>
            </a:bodyPr>
            <a:lstStyle/>
            <a:p>
              <a:pPr fontAlgn="auto">
                <a:spcBef>
                  <a:spcPts val="0"/>
                </a:spcBef>
                <a:spcAft>
                  <a:spcPts val="0"/>
                </a:spcAft>
                <a:defRPr/>
              </a:pPr>
              <a:r>
                <a:rPr lang="en-US" sz="1800" dirty="0" err="1">
                  <a:solidFill>
                    <a:prstClr val="black"/>
                  </a:solidFill>
                  <a:latin typeface="Calibri"/>
                  <a:ea typeface="+mn-ea"/>
                </a:rPr>
                <a:t>Bmax</a:t>
              </a:r>
              <a:r>
                <a:rPr lang="en-US" sz="1800" dirty="0">
                  <a:solidFill>
                    <a:prstClr val="black"/>
                  </a:solidFill>
                  <a:latin typeface="Calibri"/>
                  <a:ea typeface="+mn-ea"/>
                </a:rPr>
                <a:t>=16.3 T</a:t>
              </a:r>
            </a:p>
          </p:txBody>
        </p:sp>
        <p:sp>
          <p:nvSpPr>
            <p:cNvPr id="15" name="TextBox 14"/>
            <p:cNvSpPr txBox="1"/>
            <p:nvPr/>
          </p:nvSpPr>
          <p:spPr>
            <a:xfrm>
              <a:off x="7086150" y="2845337"/>
              <a:ext cx="1392118" cy="369804"/>
            </a:xfrm>
            <a:prstGeom prst="rect">
              <a:avLst/>
            </a:prstGeom>
            <a:noFill/>
          </p:spPr>
          <p:txBody>
            <a:bodyPr wrap="none">
              <a:spAutoFit/>
            </a:bodyPr>
            <a:lstStyle/>
            <a:p>
              <a:pPr fontAlgn="auto">
                <a:spcBef>
                  <a:spcPts val="0"/>
                </a:spcBef>
                <a:spcAft>
                  <a:spcPts val="0"/>
                </a:spcAft>
                <a:defRPr/>
              </a:pPr>
              <a:r>
                <a:rPr lang="en-US" sz="1800" dirty="0" err="1">
                  <a:solidFill>
                    <a:prstClr val="black"/>
                  </a:solidFill>
                  <a:latin typeface="Calibri"/>
                  <a:ea typeface="+mn-ea"/>
                </a:rPr>
                <a:t>Bmax</a:t>
              </a:r>
              <a:r>
                <a:rPr lang="en-US" sz="1800" dirty="0">
                  <a:solidFill>
                    <a:prstClr val="black"/>
                  </a:solidFill>
                  <a:latin typeface="Calibri"/>
                  <a:ea typeface="+mn-ea"/>
                </a:rPr>
                <a:t>=15.2 T</a:t>
              </a:r>
            </a:p>
          </p:txBody>
        </p:sp>
      </p:grpSp>
      <p:pic>
        <p:nvPicPr>
          <p:cNvPr id="1639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8600" y="4271963"/>
            <a:ext cx="2528888" cy="221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cost reduction strategy</a:t>
            </a:r>
          </a:p>
        </p:txBody>
      </p:sp>
      <p:sp>
        <p:nvSpPr>
          <p:cNvPr id="3" name="Content Placeholder 2"/>
          <p:cNvSpPr>
            <a:spLocks noGrp="1"/>
          </p:cNvSpPr>
          <p:nvPr>
            <p:ph idx="1"/>
          </p:nvPr>
        </p:nvSpPr>
        <p:spPr>
          <a:xfrm>
            <a:off x="228601" y="1043047"/>
            <a:ext cx="4429460" cy="2248794"/>
          </a:xfrm>
        </p:spPr>
        <p:txBody>
          <a:bodyPr/>
          <a:lstStyle/>
          <a:p>
            <a:r>
              <a:rPr lang="en-US" dirty="0"/>
              <a:t>Cost reduction directions </a:t>
            </a:r>
          </a:p>
          <a:p>
            <a:pPr lvl="1"/>
            <a:r>
              <a:rPr lang="en-US" sz="2000" dirty="0">
                <a:solidFill>
                  <a:srgbClr val="003087"/>
                </a:solidFill>
              </a:rPr>
              <a:t>Improve performance (increase B</a:t>
            </a:r>
            <a:r>
              <a:rPr lang="en-US" sz="2000" baseline="-25000" dirty="0">
                <a:solidFill>
                  <a:srgbClr val="003087"/>
                </a:solidFill>
              </a:rPr>
              <a:t>op</a:t>
            </a:r>
            <a:r>
              <a:rPr lang="en-US" sz="2000" dirty="0">
                <a:solidFill>
                  <a:srgbClr val="003087"/>
                </a:solidFill>
              </a:rPr>
              <a:t> and T</a:t>
            </a:r>
            <a:r>
              <a:rPr lang="en-US" sz="2000" baseline="-25000" dirty="0">
                <a:solidFill>
                  <a:srgbClr val="003087"/>
                </a:solidFill>
              </a:rPr>
              <a:t>op</a:t>
            </a:r>
            <a:r>
              <a:rPr lang="en-US" sz="2000" dirty="0">
                <a:solidFill>
                  <a:srgbClr val="003087"/>
                </a:solidFill>
              </a:rPr>
              <a:t>)</a:t>
            </a:r>
          </a:p>
          <a:p>
            <a:pPr lvl="1"/>
            <a:r>
              <a:rPr lang="en-US" sz="2000" dirty="0">
                <a:solidFill>
                  <a:srgbClr val="003087"/>
                </a:solidFill>
              </a:rPr>
              <a:t>Reduce magnet cross-section</a:t>
            </a:r>
          </a:p>
          <a:p>
            <a:pPr lvl="1"/>
            <a:r>
              <a:rPr lang="en-US" sz="2000" dirty="0">
                <a:solidFill>
                  <a:srgbClr val="003087"/>
                </a:solidFill>
              </a:rPr>
              <a:t>Increase magnet length</a:t>
            </a:r>
          </a:p>
          <a:p>
            <a:pPr lvl="1"/>
            <a:r>
              <a:rPr lang="en-US" sz="2000" dirty="0">
                <a:solidFill>
                  <a:srgbClr val="003087"/>
                </a:solidFill>
              </a:rPr>
              <a:t>Reduce component </a:t>
            </a:r>
            <a:r>
              <a:rPr lang="en-US" sz="2000" dirty="0" smtClean="0">
                <a:solidFill>
                  <a:srgbClr val="003087"/>
                </a:solidFill>
              </a:rPr>
              <a:t>cost</a:t>
            </a:r>
            <a:endParaRPr lang="en-US" sz="2000" dirty="0">
              <a:solidFill>
                <a:srgbClr val="003087"/>
              </a:solidFill>
            </a:endParaRPr>
          </a:p>
        </p:txBody>
      </p:sp>
      <p:sp>
        <p:nvSpPr>
          <p:cNvPr id="4" name="Date Placeholder 3"/>
          <p:cNvSpPr>
            <a:spLocks noGrp="1"/>
          </p:cNvSpPr>
          <p:nvPr>
            <p:ph type="dt" sz="half" idx="10"/>
          </p:nvPr>
        </p:nvSpPr>
        <p:spPr/>
        <p:txBody>
          <a:bodyPr/>
          <a:lstStyle/>
          <a:p>
            <a:pPr>
              <a:defRPr/>
            </a:pPr>
            <a:r>
              <a:rPr lang="en-US" smtClean="0"/>
              <a:t>2/12/2015</a:t>
            </a:r>
            <a:endParaRPr lang="en-US"/>
          </a:p>
        </p:txBody>
      </p:sp>
      <p:sp>
        <p:nvSpPr>
          <p:cNvPr id="5" name="Footer Placeholder 4"/>
          <p:cNvSpPr>
            <a:spLocks noGrp="1"/>
          </p:cNvSpPr>
          <p:nvPr>
            <p:ph type="ftr" sz="quarter" idx="11"/>
          </p:nvPr>
        </p:nvSpPr>
        <p:spPr/>
        <p:txBody>
          <a:bodyPr/>
          <a:lstStyle/>
          <a:p>
            <a:pPr>
              <a:defRPr/>
            </a:pPr>
            <a:r>
              <a:rPr lang="en-US" smtClean="0"/>
              <a:t>A. Zlobin | High Field Magnet Program (HFM)</a:t>
            </a:r>
            <a:endParaRPr lang="en-US" b="1" dirty="0"/>
          </a:p>
        </p:txBody>
      </p:sp>
      <p:sp>
        <p:nvSpPr>
          <p:cNvPr id="6" name="Slide Number Placeholder 5"/>
          <p:cNvSpPr>
            <a:spLocks noGrp="1"/>
          </p:cNvSpPr>
          <p:nvPr>
            <p:ph type="sldNum" sz="quarter" idx="12"/>
          </p:nvPr>
        </p:nvSpPr>
        <p:spPr/>
        <p:txBody>
          <a:bodyPr/>
          <a:lstStyle/>
          <a:p>
            <a:pPr>
              <a:defRPr/>
            </a:pPr>
            <a:fld id="{9E82E1F7-D946-44C3-A42F-DA54E93E0BB3}" type="slidenum">
              <a:rPr lang="en-US" smtClean="0"/>
              <a:pPr>
                <a:defRPr/>
              </a:pPr>
              <a:t>13</a:t>
            </a:fld>
            <a:endParaRPr lang="en-US"/>
          </a:p>
        </p:txBody>
      </p:sp>
      <p:pic>
        <p:nvPicPr>
          <p:cNvPr id="296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8141"/>
          <a:stretch/>
        </p:blipFill>
        <p:spPr bwMode="auto">
          <a:xfrm>
            <a:off x="4856795" y="839490"/>
            <a:ext cx="4135775" cy="2549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353120" y="3614455"/>
            <a:ext cx="8468582" cy="2506849"/>
            <a:chOff x="277814" y="3732793"/>
            <a:chExt cx="8468582" cy="2506849"/>
          </a:xfrm>
        </p:grpSpPr>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4760"/>
            <a:stretch/>
          </p:blipFill>
          <p:spPr bwMode="auto">
            <a:xfrm>
              <a:off x="277814" y="3732793"/>
              <a:ext cx="8431213" cy="216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821" y="5861817"/>
              <a:ext cx="51085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62844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mtClean="0">
                <a:latin typeface="Helvetica" pitchFamily="124" charset="0"/>
              </a:rPr>
              <a:t>Summary</a:t>
            </a:r>
          </a:p>
        </p:txBody>
      </p:sp>
      <p:sp>
        <p:nvSpPr>
          <p:cNvPr id="17411" name="Content Placeholder 2"/>
          <p:cNvSpPr>
            <a:spLocks noGrp="1"/>
          </p:cNvSpPr>
          <p:nvPr>
            <p:ph idx="1"/>
          </p:nvPr>
        </p:nvSpPr>
        <p:spPr bwMode="auto">
          <a:xfrm>
            <a:off x="139700" y="828675"/>
            <a:ext cx="8875713" cy="551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sz="2000" dirty="0" smtClean="0">
                <a:latin typeface="Helvetica" pitchFamily="124" charset="0"/>
              </a:rPr>
              <a:t>HFM R&amp;D Program at Fermilab is well-defined and prioritized according to the HEP needs and recent P5 recommendations.</a:t>
            </a:r>
          </a:p>
          <a:p>
            <a:pPr eaLnBrk="1" hangingPunct="1"/>
            <a:r>
              <a:rPr lang="en-US" sz="2000" dirty="0" smtClean="0">
                <a:solidFill>
                  <a:srgbClr val="7030A0"/>
                </a:solidFill>
                <a:latin typeface="Helvetica" pitchFamily="124" charset="0"/>
              </a:rPr>
              <a:t>As a core part of a coordinated national and international effort, FNAL HFM R&amp;D program develop and demonstrate next generation accelerator magnets and technologies for the future world-wide Energy Frontier Programs, including the LHC upgrades and feasibility studies for a Future Circular Collider (FCC), and assess magnet cost reduction strategies.</a:t>
            </a:r>
          </a:p>
          <a:p>
            <a:pPr eaLnBrk="1" hangingPunct="1"/>
            <a:r>
              <a:rPr lang="en-US" sz="2000" dirty="0" smtClean="0">
                <a:latin typeface="Helvetica" pitchFamily="124" charset="0"/>
              </a:rPr>
              <a:t>In FY15 we conclude the 11 T dipole model R&amp;D and continue the technology transfer to CERN.</a:t>
            </a:r>
          </a:p>
          <a:p>
            <a:pPr eaLnBrk="1" hangingPunct="1"/>
            <a:r>
              <a:rPr lang="en-US" sz="2000" dirty="0" smtClean="0">
                <a:latin typeface="Helvetica" pitchFamily="124" charset="0"/>
              </a:rPr>
              <a:t>In FY15-18 we will develop a 15 T Nb</a:t>
            </a:r>
            <a:r>
              <a:rPr lang="en-US" sz="2000" baseline="-25000" dirty="0" smtClean="0">
                <a:latin typeface="Helvetica" pitchFamily="124" charset="0"/>
              </a:rPr>
              <a:t>3</a:t>
            </a:r>
            <a:r>
              <a:rPr lang="en-US" sz="2000" dirty="0" smtClean="0">
                <a:latin typeface="Helvetica" pitchFamily="124" charset="0"/>
              </a:rPr>
              <a:t>Sn dipole demonstrator for FCC and perform design studies to reduce the cost of accelerator magnets</a:t>
            </a:r>
          </a:p>
          <a:p>
            <a:pPr lvl="1" eaLnBrk="1" hangingPunct="1"/>
            <a:r>
              <a:rPr lang="en-US" sz="1800" dirty="0" smtClean="0">
                <a:solidFill>
                  <a:srgbClr val="004C97"/>
                </a:solidFill>
                <a:latin typeface="Helvetica" pitchFamily="124" charset="0"/>
              </a:rPr>
              <a:t>as a part of the proposed National HFM Program if approved by the </a:t>
            </a:r>
            <a:r>
              <a:rPr lang="en-US" sz="1800" dirty="0" smtClean="0">
                <a:solidFill>
                  <a:srgbClr val="004C97"/>
                </a:solidFill>
                <a:latin typeface="Helvetica" pitchFamily="124" charset="0"/>
              </a:rPr>
              <a:t>DOE.</a:t>
            </a:r>
            <a:endParaRPr lang="en-US" sz="1800" dirty="0" smtClean="0">
              <a:solidFill>
                <a:srgbClr val="004C97"/>
              </a:solidFill>
              <a:latin typeface="Helvetica" pitchFamily="124" charset="0"/>
            </a:endParaRPr>
          </a:p>
          <a:p>
            <a:pPr eaLnBrk="1" hangingPunct="1"/>
            <a:r>
              <a:rPr lang="en-US" sz="2000" dirty="0" smtClean="0">
                <a:latin typeface="Helvetica" pitchFamily="124" charset="0"/>
              </a:rPr>
              <a:t>In longer term the Program will explore 15 T large-aperture Nb</a:t>
            </a:r>
            <a:r>
              <a:rPr lang="en-US" sz="2000" baseline="-25000" dirty="0" smtClean="0">
                <a:latin typeface="Helvetica" pitchFamily="124" charset="0"/>
              </a:rPr>
              <a:t>3</a:t>
            </a:r>
            <a:r>
              <a:rPr lang="en-US" sz="2000" dirty="0" smtClean="0">
                <a:latin typeface="Helvetica" pitchFamily="124" charset="0"/>
              </a:rPr>
              <a:t>Sn and 20+ T HTS/LTS dipole magnets</a:t>
            </a:r>
            <a:r>
              <a:rPr lang="en-US" sz="2000" dirty="0" smtClean="0">
                <a:latin typeface="Helvetica" pitchFamily="124" charset="0"/>
              </a:rPr>
              <a:t>.</a:t>
            </a:r>
          </a:p>
          <a:p>
            <a:pPr lvl="1"/>
            <a:r>
              <a:rPr lang="en-US" sz="1800" dirty="0" smtClean="0">
                <a:solidFill>
                  <a:srgbClr val="003087"/>
                </a:solidFill>
                <a:latin typeface="Helvetica" pitchFamily="124" charset="0"/>
              </a:rPr>
              <a:t>high-current HTS cable </a:t>
            </a:r>
            <a:r>
              <a:rPr lang="en-US" sz="1800" smtClean="0">
                <a:solidFill>
                  <a:srgbClr val="003087"/>
                </a:solidFill>
                <a:latin typeface="Helvetica" pitchFamily="124" charset="0"/>
              </a:rPr>
              <a:t>is the </a:t>
            </a:r>
            <a:r>
              <a:rPr lang="en-US" sz="1800" dirty="0" smtClean="0">
                <a:solidFill>
                  <a:srgbClr val="003087"/>
                </a:solidFill>
                <a:latin typeface="Helvetica" pitchFamily="124" charset="0"/>
              </a:rPr>
              <a:t>key to 20 T accelerator magnets.</a:t>
            </a:r>
          </a:p>
          <a:p>
            <a:pPr eaLnBrk="1" hangingPunct="1"/>
            <a:r>
              <a:rPr lang="en-US" sz="2000" dirty="0" smtClean="0">
                <a:latin typeface="Helvetica" pitchFamily="124" charset="0"/>
              </a:rPr>
              <a:t>Stable and adequate funding is critical for the success of the Program.</a:t>
            </a:r>
            <a:endParaRPr lang="en-US" sz="2000" dirty="0" smtClean="0">
              <a:latin typeface="Helvetica" pitchFamily="124" charset="0"/>
            </a:endParaRPr>
          </a:p>
        </p:txBody>
      </p:sp>
      <p:sp>
        <p:nvSpPr>
          <p:cNvPr id="1741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1741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174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58CA76A-7D0B-4B8A-8B4D-F42C6F370ACB}" type="slidenum">
              <a:rPr lang="en-US" sz="900">
                <a:solidFill>
                  <a:srgbClr val="004C97"/>
                </a:solidFill>
                <a:latin typeface="Helvetica" pitchFamily="124" charset="0"/>
              </a:rPr>
              <a:pPr eaLnBrk="1" hangingPunct="1"/>
              <a:t>14</a:t>
            </a:fld>
            <a:endParaRPr lang="en-US" sz="900">
              <a:solidFill>
                <a:srgbClr val="004C97"/>
              </a:solidFill>
              <a:latin typeface="Helvetica" pitchFamily="12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mtClean="0">
                <a:latin typeface="Helvetica" pitchFamily="124" charset="0"/>
              </a:rPr>
              <a:t>HFM Program Mission and Goals</a:t>
            </a:r>
          </a:p>
        </p:txBody>
      </p:sp>
      <p:sp>
        <p:nvSpPr>
          <p:cNvPr id="6147" name="Content Placeholder 2"/>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smtClean="0">
                <a:solidFill>
                  <a:srgbClr val="003087"/>
                </a:solidFill>
                <a:latin typeface="Helvetica" pitchFamily="124" charset="0"/>
              </a:rPr>
              <a:t>The mission </a:t>
            </a:r>
            <a:r>
              <a:rPr lang="en-US" smtClean="0">
                <a:latin typeface="Helvetica" pitchFamily="124" charset="0"/>
              </a:rPr>
              <a:t>of the High Field Magnet Program is the development of advanced SC </a:t>
            </a:r>
            <a:r>
              <a:rPr lang="en-US" i="1" u="sng" smtClean="0">
                <a:latin typeface="Helvetica" pitchFamily="124" charset="0"/>
              </a:rPr>
              <a:t>accelerator quality </a:t>
            </a:r>
            <a:r>
              <a:rPr lang="en-US" smtClean="0">
                <a:latin typeface="Helvetica" pitchFamily="124" charset="0"/>
              </a:rPr>
              <a:t>magnets and </a:t>
            </a:r>
            <a:r>
              <a:rPr lang="en-US" i="1" u="sng" smtClean="0">
                <a:latin typeface="Helvetica" pitchFamily="124" charset="0"/>
              </a:rPr>
              <a:t>baseline technologies</a:t>
            </a:r>
            <a:r>
              <a:rPr lang="en-US" smtClean="0">
                <a:latin typeface="Helvetica" pitchFamily="124" charset="0"/>
              </a:rPr>
              <a:t> for present and future particle accelerators, </a:t>
            </a:r>
            <a:r>
              <a:rPr lang="en-US" i="1" u="sng" smtClean="0">
                <a:latin typeface="Helvetica" pitchFamily="124" charset="0"/>
              </a:rPr>
              <a:t>personnel training</a:t>
            </a:r>
            <a:r>
              <a:rPr lang="en-US" smtClean="0">
                <a:latin typeface="Helvetica" pitchFamily="124" charset="0"/>
              </a:rPr>
              <a:t>. </a:t>
            </a:r>
          </a:p>
          <a:p>
            <a:pPr eaLnBrk="1" hangingPunct="1"/>
            <a:r>
              <a:rPr lang="en-US" smtClean="0">
                <a:solidFill>
                  <a:srgbClr val="003087"/>
                </a:solidFill>
                <a:latin typeface="Helvetica" pitchFamily="124" charset="0"/>
              </a:rPr>
              <a:t>Present focus </a:t>
            </a:r>
            <a:r>
              <a:rPr lang="en-US" smtClean="0">
                <a:latin typeface="Helvetica" pitchFamily="124" charset="0"/>
              </a:rPr>
              <a:t>is on the high-field accelerator magnets with operating fields up to </a:t>
            </a:r>
            <a:r>
              <a:rPr lang="en-US" u="sng" smtClean="0">
                <a:solidFill>
                  <a:srgbClr val="003087"/>
                </a:solidFill>
                <a:latin typeface="Helvetica" pitchFamily="124" charset="0"/>
              </a:rPr>
              <a:t>15 T based on Nb</a:t>
            </a:r>
            <a:r>
              <a:rPr lang="en-US" u="sng" baseline="-25000" smtClean="0">
                <a:solidFill>
                  <a:srgbClr val="003087"/>
                </a:solidFill>
                <a:latin typeface="Helvetica" pitchFamily="124" charset="0"/>
              </a:rPr>
              <a:t>3</a:t>
            </a:r>
            <a:r>
              <a:rPr lang="en-US" u="sng" smtClean="0">
                <a:solidFill>
                  <a:srgbClr val="003087"/>
                </a:solidFill>
                <a:latin typeface="Helvetica" pitchFamily="124" charset="0"/>
              </a:rPr>
              <a:t>Sn superconductor</a:t>
            </a:r>
            <a:r>
              <a:rPr lang="en-US" smtClean="0">
                <a:latin typeface="Helvetica" pitchFamily="124" charset="0"/>
              </a:rPr>
              <a:t>. </a:t>
            </a:r>
          </a:p>
          <a:p>
            <a:pPr eaLnBrk="1" hangingPunct="1"/>
            <a:r>
              <a:rPr lang="en-US" smtClean="0">
                <a:solidFill>
                  <a:srgbClr val="003087"/>
                </a:solidFill>
                <a:latin typeface="Helvetica" pitchFamily="124" charset="0"/>
              </a:rPr>
              <a:t>In the longer term</a:t>
            </a:r>
            <a:r>
              <a:rPr lang="en-US" smtClean="0">
                <a:latin typeface="Helvetica" pitchFamily="124" charset="0"/>
              </a:rPr>
              <a:t>, the program will support the development of accelerator magnets with operating fields above </a:t>
            </a:r>
            <a:r>
              <a:rPr lang="en-US" u="sng" smtClean="0">
                <a:solidFill>
                  <a:srgbClr val="003087"/>
                </a:solidFill>
                <a:latin typeface="Helvetica" pitchFamily="124" charset="0"/>
              </a:rPr>
              <a:t>20 T based on HTS and LTS coils</a:t>
            </a:r>
            <a:r>
              <a:rPr lang="en-US" smtClean="0">
                <a:latin typeface="Helvetica" pitchFamily="124" charset="0"/>
              </a:rPr>
              <a:t>. </a:t>
            </a:r>
          </a:p>
          <a:p>
            <a:pPr eaLnBrk="1" hangingPunct="1"/>
            <a:endParaRPr lang="en-US" smtClean="0">
              <a:latin typeface="Helvetica" pitchFamily="124" charset="0"/>
            </a:endParaRPr>
          </a:p>
        </p:txBody>
      </p:sp>
      <p:sp>
        <p:nvSpPr>
          <p:cNvPr id="614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614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61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0AE6363-89CE-47AD-86FD-BBB38324D209}" type="slidenum">
              <a:rPr lang="en-US" sz="900">
                <a:solidFill>
                  <a:srgbClr val="004C97"/>
                </a:solidFill>
                <a:latin typeface="Helvetica" pitchFamily="124" charset="0"/>
              </a:rPr>
              <a:pPr eaLnBrk="1" hangingPunct="1"/>
              <a:t>2</a:t>
            </a:fld>
            <a:endParaRPr lang="en-US" sz="900">
              <a:solidFill>
                <a:srgbClr val="004C97"/>
              </a:solidFill>
              <a:latin typeface="Helvetica" pitchFamily="12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mtClean="0">
                <a:latin typeface="Helvetica" pitchFamily="124" charset="0"/>
              </a:rPr>
              <a:t>HFM Program Results</a:t>
            </a:r>
          </a:p>
        </p:txBody>
      </p:sp>
      <p:sp>
        <p:nvSpPr>
          <p:cNvPr id="3" name="Content Placeholder 2"/>
          <p:cNvSpPr>
            <a:spLocks noGrp="1"/>
          </p:cNvSpPr>
          <p:nvPr>
            <p:ph idx="1"/>
          </p:nvPr>
        </p:nvSpPr>
        <p:spPr>
          <a:xfrm>
            <a:off x="139700" y="849313"/>
            <a:ext cx="8853488" cy="5411787"/>
          </a:xfrm>
        </p:spPr>
        <p:txBody>
          <a:bodyPr/>
          <a:lstStyle/>
          <a:p>
            <a:pPr eaLnBrk="1" hangingPunct="1">
              <a:defRPr/>
            </a:pPr>
            <a:r>
              <a:rPr lang="en-US" sz="2000" dirty="0"/>
              <a:t>Accelerator quality R&amp;D </a:t>
            </a:r>
            <a:r>
              <a:rPr lang="en-US" sz="2000" dirty="0" smtClean="0"/>
              <a:t>is a multi-parameter problem</a:t>
            </a:r>
            <a:endParaRPr lang="en-US" sz="2000" dirty="0"/>
          </a:p>
          <a:p>
            <a:pPr lvl="1" eaLnBrk="1" hangingPunct="1">
              <a:defRPr/>
            </a:pPr>
            <a:r>
              <a:rPr lang="en-US" sz="1800" dirty="0"/>
              <a:t>Success is an optimal combination of accelerator quality parameters (not just highest field!)</a:t>
            </a:r>
          </a:p>
          <a:p>
            <a:pPr eaLnBrk="1" hangingPunct="1">
              <a:defRPr/>
            </a:pPr>
            <a:r>
              <a:rPr lang="en-US" sz="2000" dirty="0" smtClean="0"/>
              <a:t>During </a:t>
            </a:r>
            <a:r>
              <a:rPr lang="en-US" sz="2000" dirty="0"/>
              <a:t>the past decade the FNAL HFM program demonstrated </a:t>
            </a:r>
          </a:p>
          <a:p>
            <a:pPr lvl="1" eaLnBrk="1" hangingPunct="1">
              <a:defRPr/>
            </a:pPr>
            <a:r>
              <a:rPr lang="en-US" sz="1800" i="1" u="sng" dirty="0">
                <a:solidFill>
                  <a:srgbClr val="004C97"/>
                </a:solidFill>
              </a:rPr>
              <a:t>the first in the world series </a:t>
            </a:r>
            <a:r>
              <a:rPr lang="en-US" sz="1800" dirty="0"/>
              <a:t>of </a:t>
            </a:r>
            <a:r>
              <a:rPr lang="en-US" sz="1800" dirty="0">
                <a:solidFill>
                  <a:srgbClr val="7030A0"/>
                </a:solidFill>
              </a:rPr>
              <a:t>10-12 T</a:t>
            </a:r>
            <a:r>
              <a:rPr lang="en-US" sz="1800" dirty="0"/>
              <a:t> </a:t>
            </a:r>
            <a:r>
              <a:rPr lang="en-US" sz="1800" dirty="0">
                <a:solidFill>
                  <a:schemeClr val="accent3">
                    <a:lumMod val="75000"/>
                  </a:schemeClr>
                </a:solidFill>
              </a:rPr>
              <a:t>Nb</a:t>
            </a:r>
            <a:r>
              <a:rPr lang="en-US" sz="1800" baseline="-25000" dirty="0">
                <a:solidFill>
                  <a:schemeClr val="accent3">
                    <a:lumMod val="75000"/>
                  </a:schemeClr>
                </a:solidFill>
              </a:rPr>
              <a:t>3</a:t>
            </a:r>
            <a:r>
              <a:rPr lang="en-US" sz="1800" dirty="0">
                <a:solidFill>
                  <a:schemeClr val="accent3">
                    <a:lumMod val="75000"/>
                  </a:schemeClr>
                </a:solidFill>
              </a:rPr>
              <a:t>Sn</a:t>
            </a:r>
            <a:r>
              <a:rPr lang="en-US" sz="1800" dirty="0"/>
              <a:t> </a:t>
            </a:r>
            <a:r>
              <a:rPr lang="en-US" sz="1800" i="1" u="sng" dirty="0">
                <a:solidFill>
                  <a:srgbClr val="004C97"/>
                </a:solidFill>
              </a:rPr>
              <a:t>accelerator-quality</a:t>
            </a:r>
            <a:r>
              <a:rPr lang="en-US" sz="1800" dirty="0">
                <a:solidFill>
                  <a:srgbClr val="004C97"/>
                </a:solidFill>
              </a:rPr>
              <a:t> </a:t>
            </a:r>
            <a:r>
              <a:rPr lang="en-US" sz="1800" dirty="0">
                <a:solidFill>
                  <a:srgbClr val="7030A0"/>
                </a:solidFill>
              </a:rPr>
              <a:t>dipoles</a:t>
            </a:r>
            <a:r>
              <a:rPr lang="en-US" sz="1800" dirty="0">
                <a:solidFill>
                  <a:schemeClr val="accent4">
                    <a:lumMod val="75000"/>
                  </a:schemeClr>
                </a:solidFill>
              </a:rPr>
              <a:t> </a:t>
            </a:r>
            <a:r>
              <a:rPr lang="en-US" sz="1800" dirty="0"/>
              <a:t>and </a:t>
            </a:r>
            <a:r>
              <a:rPr lang="en-US" sz="1800" dirty="0" err="1" smtClean="0">
                <a:solidFill>
                  <a:schemeClr val="accent6">
                    <a:lumMod val="75000"/>
                  </a:schemeClr>
                </a:solidFill>
              </a:rPr>
              <a:t>quadrupoles</a:t>
            </a:r>
            <a:endParaRPr lang="en-US" sz="1800" dirty="0" smtClean="0">
              <a:solidFill>
                <a:schemeClr val="accent6">
                  <a:lumMod val="75000"/>
                </a:schemeClr>
              </a:solidFill>
            </a:endParaRPr>
          </a:p>
          <a:p>
            <a:pPr lvl="2" eaLnBrk="1" hangingPunct="1">
              <a:defRPr/>
            </a:pPr>
            <a:r>
              <a:rPr lang="en-US" sz="1800" dirty="0" smtClean="0">
                <a:solidFill>
                  <a:schemeClr val="accent6">
                    <a:lumMod val="75000"/>
                  </a:schemeClr>
                </a:solidFill>
              </a:rPr>
              <a:t>coil magnetization and iron saturation compensation methods</a:t>
            </a:r>
          </a:p>
          <a:p>
            <a:pPr lvl="2" eaLnBrk="1" hangingPunct="1">
              <a:defRPr/>
            </a:pPr>
            <a:r>
              <a:rPr lang="en-US" sz="1800" dirty="0" smtClean="0">
                <a:solidFill>
                  <a:schemeClr val="accent6">
                    <a:lumMod val="75000"/>
                  </a:schemeClr>
                </a:solidFill>
              </a:rPr>
              <a:t>Nb</a:t>
            </a:r>
            <a:r>
              <a:rPr lang="en-US" sz="1800" baseline="-25000" dirty="0" smtClean="0">
                <a:solidFill>
                  <a:schemeClr val="accent6">
                    <a:lumMod val="75000"/>
                  </a:schemeClr>
                </a:solidFill>
              </a:rPr>
              <a:t>3</a:t>
            </a:r>
            <a:r>
              <a:rPr lang="en-US" sz="1800" dirty="0" smtClean="0">
                <a:solidFill>
                  <a:schemeClr val="accent6">
                    <a:lumMod val="75000"/>
                  </a:schemeClr>
                </a:solidFill>
              </a:rPr>
              <a:t>Sn magnet quench protection</a:t>
            </a:r>
            <a:r>
              <a:rPr lang="en-US" sz="1800" dirty="0" smtClean="0"/>
              <a:t> </a:t>
            </a:r>
          </a:p>
          <a:p>
            <a:pPr lvl="1" eaLnBrk="1" hangingPunct="1">
              <a:defRPr/>
            </a:pPr>
            <a:r>
              <a:rPr lang="en-US" sz="1800" i="1" u="sng" dirty="0" smtClean="0">
                <a:solidFill>
                  <a:srgbClr val="004C97"/>
                </a:solidFill>
              </a:rPr>
              <a:t>Nb</a:t>
            </a:r>
            <a:r>
              <a:rPr lang="en-US" sz="1800" i="1" u="sng" baseline="-25000" dirty="0" smtClean="0">
                <a:solidFill>
                  <a:srgbClr val="004C97"/>
                </a:solidFill>
              </a:rPr>
              <a:t>3</a:t>
            </a:r>
            <a:r>
              <a:rPr lang="en-US" sz="1800" i="1" u="sng" dirty="0" smtClean="0">
                <a:solidFill>
                  <a:srgbClr val="004C97"/>
                </a:solidFill>
              </a:rPr>
              <a:t>Sn magnet technology and technology scale </a:t>
            </a:r>
            <a:r>
              <a:rPr lang="en-US" sz="1800" i="1" u="sng" dirty="0">
                <a:solidFill>
                  <a:srgbClr val="004C97"/>
                </a:solidFill>
              </a:rPr>
              <a:t>up</a:t>
            </a:r>
            <a:r>
              <a:rPr lang="en-US" sz="1800" dirty="0">
                <a:solidFill>
                  <a:srgbClr val="004C97"/>
                </a:solidFill>
              </a:rPr>
              <a:t> </a:t>
            </a:r>
            <a:endParaRPr lang="en-US" sz="1800" dirty="0" smtClean="0">
              <a:solidFill>
                <a:srgbClr val="004C97"/>
              </a:solidFill>
            </a:endParaRPr>
          </a:p>
          <a:p>
            <a:pPr lvl="2" eaLnBrk="1" hangingPunct="1">
              <a:defRPr/>
            </a:pPr>
            <a:r>
              <a:rPr lang="en-US" sz="1800" dirty="0" smtClean="0"/>
              <a:t>Coil </a:t>
            </a:r>
            <a:r>
              <a:rPr lang="en-US" sz="1800" dirty="0"/>
              <a:t>collaring techniques and support </a:t>
            </a:r>
            <a:r>
              <a:rPr lang="en-US" sz="1800" dirty="0" smtClean="0"/>
              <a:t>structures</a:t>
            </a:r>
          </a:p>
          <a:p>
            <a:pPr lvl="2" eaLnBrk="1" hangingPunct="1">
              <a:defRPr/>
            </a:pPr>
            <a:r>
              <a:rPr lang="en-US" sz="1800" dirty="0" smtClean="0"/>
              <a:t>Dipole and </a:t>
            </a:r>
            <a:r>
              <a:rPr lang="en-US" sz="1800" dirty="0" err="1" smtClean="0"/>
              <a:t>quadrupole</a:t>
            </a:r>
            <a:r>
              <a:rPr lang="en-US" sz="1800" dirty="0" smtClean="0"/>
              <a:t> mirror to test individual coils</a:t>
            </a:r>
            <a:endParaRPr lang="en-US" sz="1800" dirty="0"/>
          </a:p>
          <a:p>
            <a:pPr lvl="1" eaLnBrk="1" hangingPunct="1">
              <a:defRPr/>
            </a:pPr>
            <a:r>
              <a:rPr lang="en-US" sz="1800" i="1" u="sng" dirty="0" smtClean="0">
                <a:solidFill>
                  <a:srgbClr val="004C97"/>
                </a:solidFill>
              </a:rPr>
              <a:t>New </a:t>
            </a:r>
            <a:r>
              <a:rPr lang="en-US" sz="1800" i="1" u="sng" dirty="0">
                <a:solidFill>
                  <a:srgbClr val="004C97"/>
                </a:solidFill>
              </a:rPr>
              <a:t>SC strands, cables and structural </a:t>
            </a:r>
            <a:r>
              <a:rPr lang="en-US" sz="1800" i="1" u="sng" dirty="0" smtClean="0">
                <a:solidFill>
                  <a:srgbClr val="004C97"/>
                </a:solidFill>
              </a:rPr>
              <a:t>materials</a:t>
            </a:r>
          </a:p>
          <a:p>
            <a:pPr lvl="2" eaLnBrk="1" hangingPunct="1">
              <a:defRPr/>
            </a:pPr>
            <a:r>
              <a:rPr lang="en-US" sz="1800" dirty="0" smtClean="0"/>
              <a:t>RRP108/127 and RRP150/169 Nb</a:t>
            </a:r>
            <a:r>
              <a:rPr lang="en-US" sz="1800" baseline="-25000" dirty="0" smtClean="0"/>
              <a:t>3</a:t>
            </a:r>
            <a:r>
              <a:rPr lang="en-US" sz="1800" dirty="0" smtClean="0"/>
              <a:t>Sn strands</a:t>
            </a:r>
          </a:p>
          <a:p>
            <a:pPr lvl="2" eaLnBrk="1" hangingPunct="1">
              <a:defRPr/>
            </a:pPr>
            <a:r>
              <a:rPr lang="en-US" sz="1800" dirty="0" smtClean="0"/>
              <a:t>Cored cable and several high-temperature insulation materials</a:t>
            </a:r>
          </a:p>
          <a:p>
            <a:pPr lvl="2" eaLnBrk="1" hangingPunct="1">
              <a:defRPr/>
            </a:pPr>
            <a:r>
              <a:rPr lang="en-US" sz="1800" dirty="0" smtClean="0"/>
              <a:t>Radiation resistant impregnation materials </a:t>
            </a:r>
            <a:r>
              <a:rPr lang="en-US" sz="1800" dirty="0" err="1" smtClean="0"/>
              <a:t>Matrimid</a:t>
            </a:r>
            <a:endParaRPr lang="en-US" sz="1800" dirty="0"/>
          </a:p>
          <a:p>
            <a:pPr eaLnBrk="1" hangingPunct="1">
              <a:defRPr/>
            </a:pPr>
            <a:r>
              <a:rPr lang="en-US" sz="2000" dirty="0"/>
              <a:t>Strong foundation for the success of US LARP and </a:t>
            </a:r>
            <a:r>
              <a:rPr lang="en-US" sz="2000" dirty="0" smtClean="0"/>
              <a:t>HL-LHC.</a:t>
            </a:r>
            <a:endParaRPr lang="en-US" sz="2000" dirty="0"/>
          </a:p>
        </p:txBody>
      </p:sp>
      <p:sp>
        <p:nvSpPr>
          <p:cNvPr id="717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717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717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D3B6704-8EA1-4C4C-A3EB-FEE92D04B245}" type="slidenum">
              <a:rPr lang="en-US" sz="900">
                <a:solidFill>
                  <a:srgbClr val="004C97"/>
                </a:solidFill>
                <a:latin typeface="Helvetica" pitchFamily="124" charset="0"/>
              </a:rPr>
              <a:pPr eaLnBrk="1" hangingPunct="1"/>
              <a:t>3</a:t>
            </a:fld>
            <a:endParaRPr lang="en-US" sz="900">
              <a:solidFill>
                <a:srgbClr val="004C97"/>
              </a:solidFill>
              <a:latin typeface="Helvetica" pitchFamily="12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mtClean="0">
                <a:latin typeface="Helvetica" pitchFamily="124" charset="0"/>
              </a:rPr>
              <a:t>HFM R&amp;D Summary</a:t>
            </a:r>
          </a:p>
        </p:txBody>
      </p:sp>
      <p:sp>
        <p:nvSpPr>
          <p:cNvPr id="819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819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81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AD92F5F-D175-4BEC-871D-8AD7EB2EA276}" type="slidenum">
              <a:rPr lang="en-US" sz="900">
                <a:solidFill>
                  <a:srgbClr val="004C97"/>
                </a:solidFill>
                <a:latin typeface="Helvetica" pitchFamily="124" charset="0"/>
              </a:rPr>
              <a:pPr eaLnBrk="1" hangingPunct="1"/>
              <a:t>4</a:t>
            </a:fld>
            <a:endParaRPr lang="en-US" sz="900">
              <a:solidFill>
                <a:srgbClr val="004C97"/>
              </a:solidFill>
              <a:latin typeface="Helvetica" pitchFamily="124" charset="0"/>
            </a:endParaRPr>
          </a:p>
        </p:txBody>
      </p:sp>
      <p:grpSp>
        <p:nvGrpSpPr>
          <p:cNvPr id="8198" name="Group 6"/>
          <p:cNvGrpSpPr>
            <a:grpSpLocks/>
          </p:cNvGrpSpPr>
          <p:nvPr/>
        </p:nvGrpSpPr>
        <p:grpSpPr bwMode="auto">
          <a:xfrm>
            <a:off x="0" y="728663"/>
            <a:ext cx="9067800" cy="2273300"/>
            <a:chOff x="76200" y="2057400"/>
            <a:chExt cx="9067800" cy="2543163"/>
          </a:xfrm>
        </p:grpSpPr>
        <p:graphicFrame>
          <p:nvGraphicFramePr>
            <p:cNvPr id="8222" name="Chart 7"/>
            <p:cNvGraphicFramePr>
              <a:graphicFrameLocks/>
            </p:cNvGraphicFramePr>
            <p:nvPr/>
          </p:nvGraphicFramePr>
          <p:xfrm>
            <a:off x="25400" y="2000563"/>
            <a:ext cx="9169400" cy="2656836"/>
          </p:xfrm>
          <a:graphic>
            <a:graphicData uri="http://schemas.openxmlformats.org/presentationml/2006/ole">
              <mc:AlternateContent xmlns:mc="http://schemas.openxmlformats.org/markup-compatibility/2006">
                <mc:Choice xmlns:v="urn:schemas-microsoft-com:vml" Requires="v">
                  <p:oleObj spid="_x0000_s8227" r:id="rId3" imgW="9169179" imgH="2377646" progId="Excel.Chart.8">
                    <p:embed/>
                  </p:oleObj>
                </mc:Choice>
                <mc:Fallback>
                  <p:oleObj r:id="rId3" imgW="9169179" imgH="2377646" progId="Excel.Chart.8">
                    <p:embed/>
                    <p:pic>
                      <p:nvPicPr>
                        <p:cNvPr id="0" name="Chart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2000563"/>
                          <a:ext cx="9169400" cy="2656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flipV="1">
              <a:off x="7467600" y="2961359"/>
              <a:ext cx="1395413" cy="10656"/>
            </a:xfrm>
            <a:prstGeom prst="line">
              <a:avLst/>
            </a:prstGeom>
            <a:ln w="6350" cmpd="sng">
              <a:solidFill>
                <a:srgbClr val="360CBE"/>
              </a:solidFill>
              <a:prstDash val="lg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191000" y="2961359"/>
              <a:ext cx="3429000" cy="10656"/>
            </a:xfrm>
            <a:prstGeom prst="line">
              <a:avLst/>
            </a:prstGeom>
            <a:ln w="9525" cmpd="sng">
              <a:solidFill>
                <a:srgbClr val="008000"/>
              </a:solidFill>
              <a:prstDash val="lgDash"/>
            </a:ln>
          </p:spPr>
          <p:style>
            <a:lnRef idx="2">
              <a:schemeClr val="accent1"/>
            </a:lnRef>
            <a:fillRef idx="0">
              <a:schemeClr val="accent1"/>
            </a:fillRef>
            <a:effectRef idx="1">
              <a:schemeClr val="accent1"/>
            </a:effectRef>
            <a:fontRef idx="minor">
              <a:schemeClr val="tx1"/>
            </a:fontRef>
          </p:style>
        </p:cxnSp>
      </p:grpSp>
      <p:grpSp>
        <p:nvGrpSpPr>
          <p:cNvPr id="8199" name="Group 32"/>
          <p:cNvGrpSpPr>
            <a:grpSpLocks/>
          </p:cNvGrpSpPr>
          <p:nvPr/>
        </p:nvGrpSpPr>
        <p:grpSpPr bwMode="auto">
          <a:xfrm>
            <a:off x="815975" y="4533900"/>
            <a:ext cx="7635875" cy="1776413"/>
            <a:chOff x="815790" y="4673016"/>
            <a:chExt cx="7636777" cy="1777077"/>
          </a:xfrm>
        </p:grpSpPr>
        <p:grpSp>
          <p:nvGrpSpPr>
            <p:cNvPr id="8214" name="Group 10"/>
            <p:cNvGrpSpPr>
              <a:grpSpLocks/>
            </p:cNvGrpSpPr>
            <p:nvPr/>
          </p:nvGrpSpPr>
          <p:grpSpPr bwMode="auto">
            <a:xfrm>
              <a:off x="835152" y="4673016"/>
              <a:ext cx="7617415" cy="1521173"/>
              <a:chOff x="835152" y="4716048"/>
              <a:chExt cx="7617415" cy="1521173"/>
            </a:xfrm>
          </p:grpSpPr>
          <p:sp>
            <p:nvSpPr>
              <p:cNvPr id="12" name="TextBox 14"/>
              <p:cNvSpPr txBox="1">
                <a:spLocks noChangeArrowheads="1"/>
              </p:cNvSpPr>
              <p:nvPr/>
            </p:nvSpPr>
            <p:spPr bwMode="auto">
              <a:xfrm>
                <a:off x="2570185" y="4716048"/>
                <a:ext cx="3497675" cy="4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algn="r" eaLnBrk="1" hangingPunct="1">
                  <a:spcBef>
                    <a:spcPct val="20000"/>
                  </a:spcBef>
                  <a:buClr>
                    <a:srgbClr val="FFFF00"/>
                  </a:buClr>
                  <a:buSzPct val="80000"/>
                  <a:buFont typeface="Wingdings" pitchFamily="2" charset="2"/>
                  <a:buNone/>
                  <a:defRPr/>
                </a:pPr>
                <a:r>
                  <a:rPr lang="en-US" sz="2000" b="1" dirty="0" smtClean="0">
                    <a:latin typeface="+mn-lt"/>
                  </a:rPr>
                  <a:t>Nb</a:t>
                </a:r>
                <a:r>
                  <a:rPr lang="en-US" sz="2000" b="1" baseline="-25000" dirty="0" smtClean="0">
                    <a:latin typeface="+mn-lt"/>
                  </a:rPr>
                  <a:t>3</a:t>
                </a:r>
                <a:r>
                  <a:rPr lang="en-US" sz="2000" b="1" dirty="0" smtClean="0">
                    <a:latin typeface="+mn-lt"/>
                  </a:rPr>
                  <a:t>Sn technology scale up</a:t>
                </a:r>
                <a:endParaRPr lang="en-US" sz="2000" b="1" dirty="0">
                  <a:latin typeface="+mn-lt"/>
                </a:endParaRPr>
              </a:p>
            </p:txBody>
          </p:sp>
          <p:grpSp>
            <p:nvGrpSpPr>
              <p:cNvPr id="8218" name="Group 12"/>
              <p:cNvGrpSpPr>
                <a:grpSpLocks/>
              </p:cNvGrpSpPr>
              <p:nvPr/>
            </p:nvGrpSpPr>
            <p:grpSpPr bwMode="auto">
              <a:xfrm>
                <a:off x="835152" y="5105400"/>
                <a:ext cx="7617415" cy="1131821"/>
                <a:chOff x="835152" y="5105400"/>
                <a:chExt cx="7617415" cy="1131821"/>
              </a:xfrm>
            </p:grpSpPr>
            <p:pic>
              <p:nvPicPr>
                <p:cNvPr id="14" name="Picture 4"/>
                <p:cNvPicPr>
                  <a:picLocks noChangeAspect="1" noChangeArrowheads="1"/>
                </p:cNvPicPr>
                <p:nvPr/>
              </p:nvPicPr>
              <p:blipFill>
                <a:blip r:embed="rId5"/>
                <a:srcRect/>
                <a:stretch>
                  <a:fillRect/>
                </a:stretch>
              </p:blipFill>
              <p:spPr bwMode="auto">
                <a:xfrm>
                  <a:off x="4334105" y="5105131"/>
                  <a:ext cx="4118462" cy="1132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8220" name="Picture 16" descr="Q:\HFM\CosTheta_Dipole\LM-02\Pictures\LM02 coil after reaction.jpg"/>
                <p:cNvPicPr>
                  <a:picLocks noChangeAspect="1" noChangeArrowheads="1"/>
                </p:cNvPicPr>
                <p:nvPr/>
              </p:nvPicPr>
              <p:blipFill>
                <a:blip r:embed="rId6">
                  <a:extLst>
                    <a:ext uri="{28A0092B-C50C-407E-A947-70E740481C1C}">
                      <a14:useLocalDpi xmlns:a14="http://schemas.microsoft.com/office/drawing/2010/main" val="0"/>
                    </a:ext>
                  </a:extLst>
                </a:blip>
                <a:srcRect t="13731" b="15639"/>
                <a:stretch>
                  <a:fillRect/>
                </a:stretch>
              </p:blipFill>
              <p:spPr bwMode="auto">
                <a:xfrm>
                  <a:off x="835152" y="5105400"/>
                  <a:ext cx="2136648" cy="113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15" descr="Q:\HFM\LARP\LQ_Coils\LQ-CW-14\After Epoxy Impregnation\2010-08-11-0749-47\DSC0335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9735" y="5105401"/>
                  <a:ext cx="848865" cy="113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Content Placeholder 1"/>
            <p:cNvSpPr txBox="1">
              <a:spLocks/>
            </p:cNvSpPr>
            <p:nvPr/>
          </p:nvSpPr>
          <p:spPr>
            <a:xfrm>
              <a:off x="815790" y="6248405"/>
              <a:ext cx="3413528" cy="201688"/>
            </a:xfrm>
            <a:prstGeom prst="rect">
              <a:avLst/>
            </a:prstGeom>
          </p:spPr>
          <p:txBody>
            <a:bodyPr lIns="0" tIns="0" rIns="0" bIns="0">
              <a:normAutofit fontScale="85000" lnSpcReduction="10000"/>
            </a:bodyPr>
            <a:lstStyle>
              <a:lvl1pPr marL="342900" indent="-342900" algn="l" defTabSz="457200" rtl="0" fontAlgn="base">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fontAlgn="base">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fontAlgn="base">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fontAlgn="base">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fontAlgn="base">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None/>
                <a:defRPr/>
              </a:pPr>
              <a:r>
                <a:rPr lang="en-US" sz="1400" b="1" dirty="0" smtClean="0"/>
                <a:t>4-m long Nb</a:t>
              </a:r>
              <a:r>
                <a:rPr lang="en-US" sz="1400" b="1" baseline="-25000" dirty="0" smtClean="0"/>
                <a:t>3</a:t>
              </a:r>
              <a:r>
                <a:rPr lang="en-US" sz="1400" b="1" dirty="0" smtClean="0"/>
                <a:t>Sn dipole and </a:t>
              </a:r>
              <a:r>
                <a:rPr lang="en-US" sz="1400" b="1" dirty="0" err="1" smtClean="0"/>
                <a:t>quadrupole</a:t>
              </a:r>
              <a:r>
                <a:rPr lang="en-US" sz="1400" b="1" dirty="0" smtClean="0"/>
                <a:t> coils</a:t>
              </a:r>
            </a:p>
          </p:txBody>
        </p:sp>
        <p:sp>
          <p:nvSpPr>
            <p:cNvPr id="18" name="TextBox 14"/>
            <p:cNvSpPr txBox="1">
              <a:spLocks noChangeArrowheads="1"/>
            </p:cNvSpPr>
            <p:nvPr/>
          </p:nvSpPr>
          <p:spPr bwMode="auto">
            <a:xfrm>
              <a:off x="4534154" y="6173765"/>
              <a:ext cx="3678672" cy="27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algn="ctr" eaLnBrk="1" hangingPunct="1">
                <a:spcBef>
                  <a:spcPct val="20000"/>
                </a:spcBef>
                <a:buClr>
                  <a:srgbClr val="FFFF00"/>
                </a:buClr>
                <a:buSzPct val="80000"/>
                <a:buFont typeface="Wingdings" pitchFamily="2" charset="2"/>
                <a:buNone/>
                <a:defRPr/>
              </a:pPr>
              <a:r>
                <a:rPr lang="en-US" sz="1200" b="1" dirty="0" smtClean="0">
                  <a:solidFill>
                    <a:schemeClr val="accent6"/>
                  </a:solidFill>
                  <a:latin typeface="+mn-lt"/>
                </a:rPr>
                <a:t>Mirror magnet </a:t>
              </a:r>
              <a:r>
                <a:rPr lang="en-US" sz="1200" b="1" dirty="0">
                  <a:solidFill>
                    <a:schemeClr val="accent6"/>
                  </a:solidFill>
                  <a:latin typeface="+mn-lt"/>
                </a:rPr>
                <a:t>with 4-m long Nb</a:t>
              </a:r>
              <a:r>
                <a:rPr lang="en-US" sz="1200" b="1" baseline="-25000" dirty="0" smtClean="0">
                  <a:solidFill>
                    <a:schemeClr val="accent6"/>
                  </a:solidFill>
                  <a:latin typeface="+mn-lt"/>
                </a:rPr>
                <a:t>3</a:t>
              </a:r>
              <a:r>
                <a:rPr lang="en-US" sz="1200" b="1" dirty="0" smtClean="0">
                  <a:solidFill>
                    <a:schemeClr val="accent6"/>
                  </a:solidFill>
                  <a:latin typeface="+mn-lt"/>
                </a:rPr>
                <a:t>Sn coil</a:t>
              </a:r>
              <a:endParaRPr lang="en-US" sz="1200" b="1" dirty="0">
                <a:solidFill>
                  <a:schemeClr val="accent6"/>
                </a:solidFill>
                <a:latin typeface="+mn-lt"/>
              </a:endParaRPr>
            </a:p>
          </p:txBody>
        </p:sp>
      </p:grpSp>
      <p:grpSp>
        <p:nvGrpSpPr>
          <p:cNvPr id="8200" name="Group 18"/>
          <p:cNvGrpSpPr>
            <a:grpSpLocks/>
          </p:cNvGrpSpPr>
          <p:nvPr/>
        </p:nvGrpSpPr>
        <p:grpSpPr bwMode="auto">
          <a:xfrm>
            <a:off x="15875" y="2917825"/>
            <a:ext cx="9177338" cy="1731963"/>
            <a:chOff x="0" y="4635268"/>
            <a:chExt cx="9178287" cy="1732136"/>
          </a:xfrm>
        </p:grpSpPr>
        <p:pic>
          <p:nvPicPr>
            <p:cNvPr id="82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278" y="4642121"/>
              <a:ext cx="9937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396" y="4642121"/>
              <a:ext cx="100454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6676" y="4662136"/>
              <a:ext cx="964319" cy="98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580" y="4642121"/>
              <a:ext cx="987696" cy="98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5"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3" y="4635268"/>
              <a:ext cx="1257300" cy="1245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6" name="TextBox 24"/>
            <p:cNvSpPr txBox="1">
              <a:spLocks noChangeArrowheads="1"/>
            </p:cNvSpPr>
            <p:nvPr/>
          </p:nvSpPr>
          <p:spPr bwMode="auto">
            <a:xfrm>
              <a:off x="1295400" y="5656435"/>
              <a:ext cx="20352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a:t>    </a:t>
              </a:r>
              <a:r>
                <a:rPr lang="en-US" sz="1200">
                  <a:solidFill>
                    <a:srgbClr val="C00000"/>
                  </a:solidFill>
                </a:rPr>
                <a:t>HFDA                 HFDM-LM</a:t>
              </a:r>
            </a:p>
            <a:p>
              <a:pPr eaLnBrk="1" hangingPunct="1"/>
              <a:r>
                <a:rPr lang="en-US" sz="1200">
                  <a:solidFill>
                    <a:srgbClr val="C00000"/>
                  </a:solidFill>
                </a:rPr>
                <a:t>  43.5 mm           Dipole mirror</a:t>
              </a:r>
            </a:p>
            <a:p>
              <a:pPr eaLnBrk="1" hangingPunct="1"/>
              <a:r>
                <a:rPr lang="en-US" sz="1200">
                  <a:solidFill>
                    <a:srgbClr val="C00000"/>
                  </a:solidFill>
                </a:rPr>
                <a:t> 10 T dipole</a:t>
              </a:r>
            </a:p>
          </p:txBody>
        </p:sp>
        <p:sp>
          <p:nvSpPr>
            <p:cNvPr id="8207" name="TextBox 25"/>
            <p:cNvSpPr txBox="1">
              <a:spLocks noChangeArrowheads="1"/>
            </p:cNvSpPr>
            <p:nvPr/>
          </p:nvSpPr>
          <p:spPr bwMode="auto">
            <a:xfrm>
              <a:off x="3489876" y="5649832"/>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200">
                  <a:solidFill>
                    <a:srgbClr val="008000"/>
                  </a:solidFill>
                </a:rPr>
                <a:t>        TQC                TQM-LQM</a:t>
              </a:r>
            </a:p>
            <a:p>
              <a:pPr algn="ctr" eaLnBrk="1" hangingPunct="1"/>
              <a:r>
                <a:rPr lang="en-US" sz="1200">
                  <a:solidFill>
                    <a:srgbClr val="008000"/>
                  </a:solidFill>
                </a:rPr>
                <a:t>90 mm 200 T/m    Quadrupole          quadrupole              mirror </a:t>
              </a:r>
            </a:p>
          </p:txBody>
        </p:sp>
        <p:sp>
          <p:nvSpPr>
            <p:cNvPr id="8208" name="TextBox 26"/>
            <p:cNvSpPr txBox="1">
              <a:spLocks noChangeArrowheads="1"/>
            </p:cNvSpPr>
            <p:nvPr/>
          </p:nvSpPr>
          <p:spPr bwMode="auto">
            <a:xfrm>
              <a:off x="0" y="5905739"/>
              <a:ext cx="13516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200"/>
                <a:t>     </a:t>
              </a:r>
              <a:r>
                <a:rPr lang="en-US" sz="1200">
                  <a:solidFill>
                    <a:srgbClr val="C00000"/>
                  </a:solidFill>
                </a:rPr>
                <a:t>HFDC (R&amp;W)</a:t>
              </a:r>
            </a:p>
            <a:p>
              <a:pPr eaLnBrk="1" hangingPunct="1"/>
              <a:r>
                <a:rPr lang="en-US" sz="1200">
                  <a:solidFill>
                    <a:srgbClr val="C00000"/>
                  </a:solidFill>
                </a:rPr>
                <a:t>40 mm 10 T dipole</a:t>
              </a:r>
            </a:p>
          </p:txBody>
        </p:sp>
        <p:sp>
          <p:nvSpPr>
            <p:cNvPr id="8209" name="TextBox 27"/>
            <p:cNvSpPr txBox="1">
              <a:spLocks noChangeArrowheads="1"/>
            </p:cNvSpPr>
            <p:nvPr/>
          </p:nvSpPr>
          <p:spPr bwMode="auto">
            <a:xfrm>
              <a:off x="7696200" y="5819225"/>
              <a:ext cx="14820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400">
                  <a:solidFill>
                    <a:srgbClr val="360CBE"/>
                  </a:solidFill>
                </a:rPr>
                <a:t>     </a:t>
              </a:r>
              <a:r>
                <a:rPr lang="en-US" sz="1200">
                  <a:solidFill>
                    <a:srgbClr val="360CBE"/>
                  </a:solidFill>
                </a:rPr>
                <a:t>MBHDP</a:t>
              </a:r>
            </a:p>
            <a:p>
              <a:pPr algn="ctr" eaLnBrk="1" hangingPunct="1"/>
              <a:r>
                <a:rPr lang="en-US" sz="1200">
                  <a:solidFill>
                    <a:srgbClr val="360CBE"/>
                  </a:solidFill>
                </a:rPr>
                <a:t> 60 mm 11 T dipole</a:t>
              </a:r>
            </a:p>
          </p:txBody>
        </p:sp>
        <p:sp>
          <p:nvSpPr>
            <p:cNvPr id="8210" name="TextBox 28"/>
            <p:cNvSpPr txBox="1">
              <a:spLocks noChangeArrowheads="1"/>
            </p:cNvSpPr>
            <p:nvPr/>
          </p:nvSpPr>
          <p:spPr bwMode="auto">
            <a:xfrm>
              <a:off x="5632179" y="5656435"/>
              <a:ext cx="22772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a:t>       </a:t>
              </a:r>
              <a:r>
                <a:rPr lang="en-US" sz="1200">
                  <a:solidFill>
                    <a:srgbClr val="360CBE"/>
                  </a:solidFill>
                </a:rPr>
                <a:t>MBHSP                  MBHSM</a:t>
              </a:r>
            </a:p>
            <a:p>
              <a:pPr eaLnBrk="1" hangingPunct="1"/>
              <a:r>
                <a:rPr lang="en-US" sz="1200">
                  <a:solidFill>
                    <a:srgbClr val="360CBE"/>
                  </a:solidFill>
                </a:rPr>
                <a:t>60 mm 11 T dipole  Dipole mirror</a:t>
              </a:r>
            </a:p>
          </p:txBody>
        </p:sp>
        <p:pic>
          <p:nvPicPr>
            <p:cNvPr id="8211" name="Picture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85236" y="4648201"/>
              <a:ext cx="1224240" cy="99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62673" y="4635268"/>
              <a:ext cx="1261571" cy="125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9876" y="4665349"/>
              <a:ext cx="10731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pt-BR" smtClean="0">
                <a:latin typeface="Helvetica" pitchFamily="124" charset="0"/>
              </a:rPr>
              <a:t>11 T Dipole: R&amp;D Program (FNAL)</a:t>
            </a:r>
            <a:endParaRPr lang="en-US" smtClean="0">
              <a:latin typeface="Helvetica" pitchFamily="124" charset="0"/>
            </a:endParaRPr>
          </a:p>
        </p:txBody>
      </p:sp>
      <p:sp>
        <p:nvSpPr>
          <p:cNvPr id="9219" name="Content Placeholder 2"/>
          <p:cNvSpPr>
            <a:spLocks noGrp="1"/>
          </p:cNvSpPr>
          <p:nvPr>
            <p:ph idx="1"/>
          </p:nvPr>
        </p:nvSpPr>
        <p:spPr bwMode="auto">
          <a:xfrm>
            <a:off x="85725" y="1925468"/>
            <a:ext cx="6743700" cy="4432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sz="2000" dirty="0" smtClean="0">
                <a:latin typeface="Helvetica" pitchFamily="124" charset="0"/>
              </a:rPr>
              <a:t>The LHC collimation system upgrade</a:t>
            </a:r>
          </a:p>
          <a:p>
            <a:pPr lvl="1" eaLnBrk="1" hangingPunct="1"/>
            <a:r>
              <a:rPr lang="en-US" sz="1800" dirty="0" smtClean="0">
                <a:latin typeface="Helvetica" pitchFamily="124" charset="0"/>
              </a:rPr>
              <a:t>~3.5 m additional space =&gt; 11 T 11 m long Nb</a:t>
            </a:r>
            <a:r>
              <a:rPr lang="en-US" sz="1800" baseline="-25000" dirty="0" smtClean="0">
                <a:latin typeface="Helvetica" pitchFamily="124" charset="0"/>
              </a:rPr>
              <a:t>3</a:t>
            </a:r>
            <a:r>
              <a:rPr lang="en-US" sz="1800" dirty="0" smtClean="0">
                <a:latin typeface="Helvetica" pitchFamily="124" charset="0"/>
              </a:rPr>
              <a:t>Sn dipoles</a:t>
            </a:r>
          </a:p>
          <a:p>
            <a:pPr eaLnBrk="1" hangingPunct="1"/>
            <a:r>
              <a:rPr lang="en-US" sz="2000" dirty="0" smtClean="0">
                <a:latin typeface="Helvetica" pitchFamily="124" charset="0"/>
              </a:rPr>
              <a:t>3 phase FNAL-CERN plan: </a:t>
            </a:r>
          </a:p>
          <a:p>
            <a:pPr lvl="1" eaLnBrk="1" hangingPunct="1"/>
            <a:r>
              <a:rPr lang="en-US" sz="1800" i="1" u="sng" dirty="0" smtClean="0">
                <a:latin typeface="Helvetica" pitchFamily="124" charset="0"/>
              </a:rPr>
              <a:t>Phase 1</a:t>
            </a:r>
            <a:r>
              <a:rPr lang="en-US" sz="1800" dirty="0" smtClean="0">
                <a:latin typeface="Helvetica" pitchFamily="124" charset="0"/>
              </a:rPr>
              <a:t> (FY11-12): design and construction of a 2 m long, 60-mm </a:t>
            </a:r>
            <a:r>
              <a:rPr lang="en-US" sz="1800" dirty="0" smtClean="0">
                <a:solidFill>
                  <a:srgbClr val="004C97"/>
                </a:solidFill>
                <a:latin typeface="Helvetica" pitchFamily="124" charset="0"/>
              </a:rPr>
              <a:t>single-aperture</a:t>
            </a:r>
            <a:r>
              <a:rPr lang="en-US" sz="1800" dirty="0" smtClean="0">
                <a:latin typeface="Helvetica" pitchFamily="124" charset="0"/>
              </a:rPr>
              <a:t> 11 T </a:t>
            </a:r>
            <a:r>
              <a:rPr lang="en-US" sz="1800" dirty="0" smtClean="0">
                <a:solidFill>
                  <a:srgbClr val="004C97"/>
                </a:solidFill>
                <a:latin typeface="Helvetica" pitchFamily="124" charset="0"/>
              </a:rPr>
              <a:t>demonstrator</a:t>
            </a:r>
            <a:r>
              <a:rPr lang="en-US" sz="1800" dirty="0" smtClean="0">
                <a:solidFill>
                  <a:srgbClr val="C00000"/>
                </a:solidFill>
                <a:latin typeface="Helvetica" pitchFamily="124" charset="0"/>
              </a:rPr>
              <a:t> </a:t>
            </a:r>
            <a:r>
              <a:rPr lang="en-US" sz="1800" dirty="0" smtClean="0">
                <a:latin typeface="Helvetica" pitchFamily="124" charset="0"/>
              </a:rPr>
              <a:t>dipole</a:t>
            </a:r>
          </a:p>
          <a:p>
            <a:pPr lvl="1" eaLnBrk="1" hangingPunct="1"/>
            <a:r>
              <a:rPr lang="en-US" sz="1800" i="1" u="sng" dirty="0" smtClean="0">
                <a:latin typeface="Helvetica" pitchFamily="124" charset="0"/>
              </a:rPr>
              <a:t>Phase 2</a:t>
            </a:r>
            <a:r>
              <a:rPr lang="en-US" sz="1800" dirty="0" smtClean="0">
                <a:latin typeface="Helvetica" pitchFamily="124" charset="0"/>
              </a:rPr>
              <a:t> (FY13-14): fabrication and test of two 2 m long, </a:t>
            </a:r>
            <a:r>
              <a:rPr lang="en-US" sz="1800" dirty="0" smtClean="0">
                <a:solidFill>
                  <a:srgbClr val="004C97"/>
                </a:solidFill>
                <a:latin typeface="Helvetica" pitchFamily="124" charset="0"/>
              </a:rPr>
              <a:t>twin-aperture demonstrator </a:t>
            </a:r>
            <a:r>
              <a:rPr lang="en-US" sz="1800" dirty="0" smtClean="0">
                <a:latin typeface="Helvetica" pitchFamily="124" charset="0"/>
              </a:rPr>
              <a:t>dipoles  </a:t>
            </a:r>
          </a:p>
          <a:p>
            <a:pPr lvl="1" eaLnBrk="1" hangingPunct="1"/>
            <a:r>
              <a:rPr lang="en-US" sz="1800" i="1" u="sng" dirty="0" smtClean="0">
                <a:latin typeface="Helvetica" pitchFamily="124" charset="0"/>
              </a:rPr>
              <a:t>Phase 3</a:t>
            </a:r>
            <a:r>
              <a:rPr lang="en-US" sz="1800" dirty="0" smtClean="0">
                <a:latin typeface="Helvetica" pitchFamily="124" charset="0"/>
              </a:rPr>
              <a:t> (FY14-15): </a:t>
            </a:r>
            <a:r>
              <a:rPr lang="en-US" sz="1800" dirty="0" smtClean="0">
                <a:solidFill>
                  <a:srgbClr val="004C97"/>
                </a:solidFill>
                <a:latin typeface="Helvetica" pitchFamily="124" charset="0"/>
              </a:rPr>
              <a:t>technology scale up </a:t>
            </a:r>
            <a:r>
              <a:rPr lang="en-US" sz="1800" dirty="0" smtClean="0">
                <a:latin typeface="Helvetica" pitchFamily="124" charset="0"/>
              </a:rPr>
              <a:t>by fabricating and testing a </a:t>
            </a:r>
            <a:r>
              <a:rPr lang="en-US" sz="1800" dirty="0" smtClean="0">
                <a:solidFill>
                  <a:srgbClr val="004C97"/>
                </a:solidFill>
                <a:latin typeface="Helvetica" pitchFamily="124" charset="0"/>
              </a:rPr>
              <a:t>5.5 m long twin-aperture dipole prototype</a:t>
            </a:r>
          </a:p>
          <a:p>
            <a:pPr eaLnBrk="1" hangingPunct="1"/>
            <a:r>
              <a:rPr lang="en-US" sz="2000" dirty="0" smtClean="0">
                <a:latin typeface="Helvetica" pitchFamily="124" charset="0"/>
              </a:rPr>
              <a:t>In FY13 the FNAL plan was modified to take into account the HFM budget reduction and the new CERN priorities and schedule for U.S. contributions to HL-LHC</a:t>
            </a:r>
          </a:p>
          <a:p>
            <a:pPr lvl="1" eaLnBrk="1" hangingPunct="1"/>
            <a:r>
              <a:rPr lang="en-US" sz="1800" i="1" u="sng" dirty="0" smtClean="0">
                <a:solidFill>
                  <a:srgbClr val="003087"/>
                </a:solidFill>
                <a:latin typeface="Helvetica" pitchFamily="124" charset="0"/>
              </a:rPr>
              <a:t>Phase 3</a:t>
            </a:r>
            <a:r>
              <a:rPr lang="en-US" sz="1800" dirty="0" smtClean="0">
                <a:solidFill>
                  <a:srgbClr val="003087"/>
                </a:solidFill>
                <a:latin typeface="Helvetica" pitchFamily="124" charset="0"/>
              </a:rPr>
              <a:t> of the program has been cancelled </a:t>
            </a:r>
          </a:p>
          <a:p>
            <a:pPr lvl="1" eaLnBrk="1" hangingPunct="1"/>
            <a:r>
              <a:rPr lang="en-US" sz="1800" dirty="0" smtClean="0">
                <a:solidFill>
                  <a:srgbClr val="003087"/>
                </a:solidFill>
                <a:latin typeface="Helvetica" pitchFamily="124" charset="0"/>
              </a:rPr>
              <a:t>the model length was reduced to 1 m to cut the cost</a:t>
            </a:r>
            <a:endParaRPr lang="en-US" dirty="0" smtClean="0">
              <a:solidFill>
                <a:srgbClr val="003087"/>
              </a:solidFill>
              <a:latin typeface="Helvetica" pitchFamily="124" charset="0"/>
            </a:endParaRPr>
          </a:p>
          <a:p>
            <a:pPr eaLnBrk="1" hangingPunct="1"/>
            <a:endParaRPr lang="en-US" dirty="0" smtClean="0">
              <a:latin typeface="Helvetica" pitchFamily="124" charset="0"/>
            </a:endParaRPr>
          </a:p>
        </p:txBody>
      </p:sp>
      <p:sp>
        <p:nvSpPr>
          <p:cNvPr id="922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922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92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81BE944-F7B2-471D-8B85-11C74A1C62A3}" type="slidenum">
              <a:rPr lang="en-US" sz="900">
                <a:solidFill>
                  <a:srgbClr val="004C97"/>
                </a:solidFill>
                <a:latin typeface="Helvetica" pitchFamily="124" charset="0"/>
              </a:rPr>
              <a:pPr eaLnBrk="1" hangingPunct="1"/>
              <a:t>5</a:t>
            </a:fld>
            <a:endParaRPr lang="en-US" sz="900">
              <a:solidFill>
                <a:srgbClr val="004C97"/>
              </a:solidFill>
              <a:latin typeface="Helvetica" pitchFamily="124" charset="0"/>
            </a:endParaRPr>
          </a:p>
        </p:txBody>
      </p:sp>
      <p:grpSp>
        <p:nvGrpSpPr>
          <p:cNvPr id="9223" name="Group 12"/>
          <p:cNvGrpSpPr>
            <a:grpSpLocks/>
          </p:cNvGrpSpPr>
          <p:nvPr/>
        </p:nvGrpSpPr>
        <p:grpSpPr bwMode="auto">
          <a:xfrm>
            <a:off x="7089775" y="954088"/>
            <a:ext cx="1957388" cy="5081587"/>
            <a:chOff x="7165214" y="931944"/>
            <a:chExt cx="1956836" cy="5081581"/>
          </a:xfrm>
        </p:grpSpPr>
        <p:pic>
          <p:nvPicPr>
            <p:cNvPr id="9226"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5214" y="931944"/>
              <a:ext cx="1948342" cy="230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Right Arrow 1"/>
            <p:cNvSpPr>
              <a:spLocks noChangeArrowheads="1"/>
            </p:cNvSpPr>
            <p:nvPr/>
          </p:nvSpPr>
          <p:spPr bwMode="auto">
            <a:xfrm rot="5400000">
              <a:off x="7952629" y="3353306"/>
              <a:ext cx="360002" cy="215295"/>
            </a:xfrm>
            <a:prstGeom prst="rightArrow">
              <a:avLst>
                <a:gd name="adj1" fmla="val 50000"/>
                <a:gd name="adj2" fmla="val 50001"/>
              </a:avLst>
            </a:prstGeom>
            <a:solidFill>
              <a:schemeClr val="tx1"/>
            </a:solidFill>
            <a:ln w="9525" algn="ctr">
              <a:solidFill>
                <a:srgbClr val="3333FF"/>
              </a:solidFill>
              <a:round/>
              <a:headEnd/>
              <a:tailEnd/>
            </a:ln>
          </p:spPr>
          <p:txBody>
            <a:bodyPr/>
            <a:lstStyle/>
            <a:p>
              <a:pPr eaLnBrk="0" hangingPunct="0"/>
              <a:endParaRPr lang="en-US">
                <a:solidFill>
                  <a:srgbClr val="FF0000"/>
                </a:solidFill>
              </a:endParaRPr>
            </a:p>
          </p:txBody>
        </p:sp>
        <p:grpSp>
          <p:nvGrpSpPr>
            <p:cNvPr id="9228" name="Group 2"/>
            <p:cNvGrpSpPr>
              <a:grpSpLocks noChangeAspect="1"/>
            </p:cNvGrpSpPr>
            <p:nvPr/>
          </p:nvGrpSpPr>
          <p:grpSpPr bwMode="auto">
            <a:xfrm>
              <a:off x="7172359" y="3705816"/>
              <a:ext cx="1949691" cy="2307709"/>
              <a:chOff x="6477000" y="1066799"/>
              <a:chExt cx="2254250" cy="2565401"/>
            </a:xfrm>
          </p:grpSpPr>
          <p:pic>
            <p:nvPicPr>
              <p:cNvPr id="9229"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066799"/>
                <a:ext cx="2254250" cy="256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3"/>
              <a:srcRect/>
              <a:stretch>
                <a:fillRect/>
              </a:stretch>
            </p:blipFill>
            <p:spPr bwMode="auto">
              <a:xfrm>
                <a:off x="6990678" y="1447800"/>
                <a:ext cx="1158715" cy="1153887"/>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grpSp>
      <p:pic>
        <p:nvPicPr>
          <p:cNvPr id="15" name="Picture 2"/>
          <p:cNvPicPr>
            <a:picLocks noChangeAspect="1" noChangeArrowheads="1"/>
          </p:cNvPicPr>
          <p:nvPr/>
        </p:nvPicPr>
        <p:blipFill>
          <a:blip r:embed="rId4"/>
          <a:srcRect/>
          <a:stretch>
            <a:fillRect/>
          </a:stretch>
        </p:blipFill>
        <p:spPr bwMode="auto">
          <a:xfrm>
            <a:off x="228600" y="836089"/>
            <a:ext cx="3300413" cy="105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 name="Picture 4"/>
          <p:cNvPicPr>
            <a:picLocks noChangeAspect="1" noChangeArrowheads="1"/>
          </p:cNvPicPr>
          <p:nvPr/>
        </p:nvPicPr>
        <p:blipFill>
          <a:blip r:embed="rId5"/>
          <a:srcRect/>
          <a:stretch>
            <a:fillRect/>
          </a:stretch>
        </p:blipFill>
        <p:spPr bwMode="auto">
          <a:xfrm>
            <a:off x="3913188" y="863785"/>
            <a:ext cx="2916237" cy="105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mtClean="0">
                <a:latin typeface="Helvetica" pitchFamily="124" charset="0"/>
              </a:rPr>
              <a:t>11 T Dipole: Design and Technology</a:t>
            </a:r>
          </a:p>
        </p:txBody>
      </p:sp>
      <p:sp>
        <p:nvSpPr>
          <p:cNvPr id="1024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1024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1024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FB0D9C3-AFFB-4A57-B823-EC5C4054D497}" type="slidenum">
              <a:rPr lang="en-US" sz="900">
                <a:solidFill>
                  <a:srgbClr val="004C97"/>
                </a:solidFill>
                <a:latin typeface="Helvetica" pitchFamily="124" charset="0"/>
              </a:rPr>
              <a:pPr eaLnBrk="1" hangingPunct="1"/>
              <a:t>6</a:t>
            </a:fld>
            <a:endParaRPr lang="en-US" sz="900">
              <a:solidFill>
                <a:srgbClr val="004C97"/>
              </a:solidFill>
              <a:latin typeface="Helvetica" pitchFamily="124" charset="0"/>
            </a:endParaRPr>
          </a:p>
        </p:txBody>
      </p:sp>
      <p:sp>
        <p:nvSpPr>
          <p:cNvPr id="10246" name="Content Placeholder 2"/>
          <p:cNvSpPr txBox="1">
            <a:spLocks/>
          </p:cNvSpPr>
          <p:nvPr/>
        </p:nvSpPr>
        <p:spPr bwMode="auto">
          <a:xfrm>
            <a:off x="152400" y="914400"/>
            <a:ext cx="5518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ct val="20000"/>
              </a:spcBef>
              <a:buFont typeface="Arial" pitchFamily="34" charset="0"/>
              <a:buNone/>
            </a:pPr>
            <a:r>
              <a:rPr lang="en-US" sz="1800" u="sng" dirty="0">
                <a:solidFill>
                  <a:srgbClr val="404040"/>
                </a:solidFill>
                <a:latin typeface="Helvetica" pitchFamily="124" charset="0"/>
              </a:rPr>
              <a:t>Design</a:t>
            </a:r>
            <a:r>
              <a:rPr lang="en-US" sz="1800" dirty="0">
                <a:solidFill>
                  <a:srgbClr val="404040"/>
                </a:solidFill>
                <a:latin typeface="Helvetica" pitchFamily="124" charset="0"/>
              </a:rPr>
              <a:t>: </a:t>
            </a:r>
            <a:r>
              <a:rPr lang="en-US" sz="1800" dirty="0">
                <a:solidFill>
                  <a:srgbClr val="003087"/>
                </a:solidFill>
                <a:latin typeface="Helvetica" pitchFamily="124" charset="0"/>
              </a:rPr>
              <a:t>single-aperture, twin-aperture (FNAL/CERN</a:t>
            </a:r>
            <a:r>
              <a:rPr lang="en-US" sz="1800" dirty="0" smtClean="0">
                <a:solidFill>
                  <a:srgbClr val="003087"/>
                </a:solidFill>
                <a:latin typeface="Helvetica" pitchFamily="124" charset="0"/>
              </a:rPr>
              <a:t>).</a:t>
            </a:r>
            <a:endParaRPr lang="en-US" sz="1800" dirty="0">
              <a:solidFill>
                <a:srgbClr val="003087"/>
              </a:solidFill>
              <a:latin typeface="Helvetica" pitchFamily="124" charset="0"/>
            </a:endParaRPr>
          </a:p>
          <a:p>
            <a:pPr eaLnBrk="1" hangingPunct="1">
              <a:spcBef>
                <a:spcPct val="20000"/>
              </a:spcBef>
              <a:buFont typeface="Arial" pitchFamily="34" charset="0"/>
              <a:buNone/>
            </a:pPr>
            <a:r>
              <a:rPr lang="en-US" sz="1800" u="sng" dirty="0">
                <a:solidFill>
                  <a:srgbClr val="404040"/>
                </a:solidFill>
                <a:latin typeface="Helvetica" pitchFamily="124" charset="0"/>
              </a:rPr>
              <a:t>Fabrication</a:t>
            </a:r>
            <a:r>
              <a:rPr lang="en-US" sz="1800" dirty="0">
                <a:solidFill>
                  <a:srgbClr val="404040"/>
                </a:solidFill>
                <a:latin typeface="Helvetica" pitchFamily="124" charset="0"/>
              </a:rPr>
              <a:t>: </a:t>
            </a:r>
            <a:r>
              <a:rPr lang="en-US" sz="1800" dirty="0">
                <a:solidFill>
                  <a:srgbClr val="003087"/>
                </a:solidFill>
                <a:latin typeface="Helvetica" pitchFamily="124" charset="0"/>
              </a:rPr>
              <a:t>from cable to complete </a:t>
            </a:r>
            <a:r>
              <a:rPr lang="en-US" sz="1800" dirty="0" smtClean="0">
                <a:solidFill>
                  <a:srgbClr val="003087"/>
                </a:solidFill>
                <a:latin typeface="Helvetica" pitchFamily="124" charset="0"/>
              </a:rPr>
              <a:t>magnet.</a:t>
            </a:r>
            <a:endParaRPr lang="en-US" sz="1800" dirty="0">
              <a:solidFill>
                <a:srgbClr val="003087"/>
              </a:solidFill>
              <a:latin typeface="Helvetica" pitchFamily="124" charset="0"/>
            </a:endParaRPr>
          </a:p>
          <a:p>
            <a:pPr eaLnBrk="1" hangingPunct="1">
              <a:spcBef>
                <a:spcPct val="20000"/>
              </a:spcBef>
              <a:buFont typeface="Arial" pitchFamily="34" charset="0"/>
              <a:buNone/>
            </a:pPr>
            <a:r>
              <a:rPr lang="en-US" sz="1800" u="sng" dirty="0">
                <a:solidFill>
                  <a:srgbClr val="404040"/>
                </a:solidFill>
                <a:latin typeface="Helvetica" pitchFamily="124" charset="0"/>
              </a:rPr>
              <a:t>Test</a:t>
            </a:r>
            <a:r>
              <a:rPr lang="en-US" sz="1800" dirty="0">
                <a:solidFill>
                  <a:srgbClr val="404040"/>
                </a:solidFill>
                <a:latin typeface="Helvetica" pitchFamily="124" charset="0"/>
              </a:rPr>
              <a:t>: </a:t>
            </a:r>
            <a:r>
              <a:rPr lang="en-US" sz="1800" dirty="0">
                <a:solidFill>
                  <a:srgbClr val="003087"/>
                </a:solidFill>
                <a:latin typeface="Helvetica" pitchFamily="124" charset="0"/>
              </a:rPr>
              <a:t>whole characterization including quench performance, field quality, quench </a:t>
            </a:r>
            <a:r>
              <a:rPr lang="en-US" sz="1800" dirty="0" smtClean="0">
                <a:solidFill>
                  <a:srgbClr val="003087"/>
                </a:solidFill>
                <a:latin typeface="Helvetica" pitchFamily="124" charset="0"/>
              </a:rPr>
              <a:t>protection.</a:t>
            </a:r>
            <a:endParaRPr lang="en-US" sz="1800" dirty="0">
              <a:solidFill>
                <a:srgbClr val="003087"/>
              </a:solidFill>
              <a:latin typeface="Helvetica" pitchFamily="124" charset="0"/>
            </a:endParaRPr>
          </a:p>
        </p:txBody>
      </p:sp>
      <p:grpSp>
        <p:nvGrpSpPr>
          <p:cNvPr id="10247" name="Group 8"/>
          <p:cNvGrpSpPr>
            <a:grpSpLocks/>
          </p:cNvGrpSpPr>
          <p:nvPr/>
        </p:nvGrpSpPr>
        <p:grpSpPr bwMode="auto">
          <a:xfrm>
            <a:off x="211138" y="2254250"/>
            <a:ext cx="8653462" cy="4048125"/>
            <a:chOff x="211571" y="2362200"/>
            <a:chExt cx="8652733" cy="4047734"/>
          </a:xfrm>
        </p:grpSpPr>
        <p:grpSp>
          <p:nvGrpSpPr>
            <p:cNvPr id="10249" name="Group 5"/>
            <p:cNvGrpSpPr>
              <a:grpSpLocks/>
            </p:cNvGrpSpPr>
            <p:nvPr/>
          </p:nvGrpSpPr>
          <p:grpSpPr bwMode="auto">
            <a:xfrm>
              <a:off x="211571" y="2362200"/>
              <a:ext cx="8652733" cy="4047734"/>
              <a:chOff x="225425" y="1752600"/>
              <a:chExt cx="9113651" cy="4410075"/>
            </a:xfrm>
          </p:grpSpPr>
          <p:pic>
            <p:nvPicPr>
              <p:cNvPr id="10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4517" y="2111248"/>
                <a:ext cx="1944559" cy="3779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048" y="5542301"/>
                <a:ext cx="1146175"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5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1752600"/>
                <a:ext cx="7010036" cy="441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02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239" y="3733799"/>
              <a:ext cx="1678160" cy="118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4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0550" y="890588"/>
            <a:ext cx="3221038"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mtClean="0">
                <a:latin typeface="Helvetica" pitchFamily="124" charset="0"/>
              </a:rPr>
              <a:t>11 T Dipole: Model Design Features (FNAL)</a:t>
            </a:r>
          </a:p>
        </p:txBody>
      </p:sp>
      <p:sp>
        <p:nvSpPr>
          <p:cNvPr id="11267" name="Content Placeholder 2"/>
          <p:cNvSpPr>
            <a:spLocks noGrp="1"/>
          </p:cNvSpPr>
          <p:nvPr>
            <p:ph idx="1"/>
          </p:nvPr>
        </p:nvSpPr>
        <p:spPr bwMode="auto">
          <a:xfrm>
            <a:off x="131763" y="838200"/>
            <a:ext cx="5951537" cy="5462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sz="2000" smtClean="0">
                <a:latin typeface="Helvetica" pitchFamily="124" charset="0"/>
              </a:rPr>
              <a:t>MBHSP01: 2-m dipole demonstrator  (June 2012)</a:t>
            </a:r>
          </a:p>
          <a:p>
            <a:pPr lvl="1" eaLnBrk="1" hangingPunct="1"/>
            <a:r>
              <a:rPr lang="en-US" sz="1800" smtClean="0">
                <a:solidFill>
                  <a:srgbClr val="004C97"/>
                </a:solidFill>
                <a:latin typeface="Helvetica" pitchFamily="124" charset="0"/>
              </a:rPr>
              <a:t>RRP108/127 </a:t>
            </a:r>
          </a:p>
          <a:p>
            <a:pPr lvl="1" eaLnBrk="1" hangingPunct="1"/>
            <a:r>
              <a:rPr lang="en-US" sz="1800" smtClean="0">
                <a:solidFill>
                  <a:srgbClr val="004C97"/>
                </a:solidFill>
                <a:latin typeface="Helvetica" pitchFamily="124" charset="0"/>
              </a:rPr>
              <a:t>Cable w/o core</a:t>
            </a:r>
          </a:p>
          <a:p>
            <a:pPr eaLnBrk="1" hangingPunct="1"/>
            <a:r>
              <a:rPr lang="en-US" sz="2000" smtClean="0">
                <a:latin typeface="Helvetica" pitchFamily="124" charset="0"/>
              </a:rPr>
              <a:t>MBHSP02: 1-m dipole model  (February 2013)</a:t>
            </a:r>
          </a:p>
          <a:p>
            <a:pPr lvl="1" eaLnBrk="1" hangingPunct="1"/>
            <a:r>
              <a:rPr lang="en-US" sz="1800" smtClean="0">
                <a:solidFill>
                  <a:srgbClr val="004C97"/>
                </a:solidFill>
                <a:latin typeface="Helvetica" pitchFamily="124" charset="0"/>
              </a:rPr>
              <a:t>RRP150/169 </a:t>
            </a:r>
          </a:p>
          <a:p>
            <a:pPr lvl="1" eaLnBrk="1" hangingPunct="1"/>
            <a:r>
              <a:rPr lang="en-US" sz="1800" smtClean="0">
                <a:solidFill>
                  <a:srgbClr val="004C97"/>
                </a:solidFill>
                <a:latin typeface="Helvetica" pitchFamily="124" charset="0"/>
              </a:rPr>
              <a:t>Cable with 11 mm core</a:t>
            </a:r>
          </a:p>
          <a:p>
            <a:pPr eaLnBrk="1" hangingPunct="1"/>
            <a:r>
              <a:rPr lang="en-US" sz="2000" smtClean="0">
                <a:latin typeface="Helvetica" pitchFamily="124" charset="0"/>
              </a:rPr>
              <a:t>MBHSM01: 1-m dipole mirror December 2013)</a:t>
            </a:r>
          </a:p>
          <a:p>
            <a:pPr lvl="1" eaLnBrk="1" hangingPunct="1"/>
            <a:r>
              <a:rPr lang="en-US" sz="1800" smtClean="0">
                <a:latin typeface="Helvetica" pitchFamily="124" charset="0"/>
              </a:rPr>
              <a:t>RRP108/127 (114/127)</a:t>
            </a:r>
          </a:p>
          <a:p>
            <a:pPr lvl="1" eaLnBrk="1" hangingPunct="1"/>
            <a:r>
              <a:rPr lang="en-US" sz="1800" smtClean="0">
                <a:latin typeface="Helvetica" pitchFamily="124" charset="0"/>
              </a:rPr>
              <a:t>Cable with 11 mm core </a:t>
            </a:r>
          </a:p>
          <a:p>
            <a:pPr lvl="1" eaLnBrk="1" hangingPunct="1"/>
            <a:r>
              <a:rPr lang="en-US" sz="1800" smtClean="0">
                <a:solidFill>
                  <a:srgbClr val="004C97"/>
                </a:solidFill>
                <a:latin typeface="Helvetica" pitchFamily="124" charset="0"/>
              </a:rPr>
              <a:t>Optimized pre-stress</a:t>
            </a:r>
          </a:p>
          <a:p>
            <a:pPr eaLnBrk="1" hangingPunct="1"/>
            <a:r>
              <a:rPr lang="en-US" sz="2000" smtClean="0">
                <a:latin typeface="Helvetica" pitchFamily="124" charset="0"/>
              </a:rPr>
              <a:t>MBHSP03: 1-m dipole model (May 2014)</a:t>
            </a:r>
          </a:p>
          <a:p>
            <a:pPr lvl="1" eaLnBrk="1" hangingPunct="1"/>
            <a:r>
              <a:rPr lang="en-US" sz="1800" smtClean="0">
                <a:latin typeface="Helvetica" pitchFamily="124" charset="0"/>
              </a:rPr>
              <a:t>RRP108/127 </a:t>
            </a:r>
          </a:p>
          <a:p>
            <a:pPr lvl="1" eaLnBrk="1" hangingPunct="1"/>
            <a:r>
              <a:rPr lang="en-US" sz="1800" smtClean="0">
                <a:latin typeface="Helvetica" pitchFamily="124" charset="0"/>
              </a:rPr>
              <a:t>Cable with 11 mm core</a:t>
            </a:r>
          </a:p>
          <a:p>
            <a:pPr lvl="1" eaLnBrk="1" hangingPunct="1"/>
            <a:r>
              <a:rPr lang="en-US" sz="1800" smtClean="0">
                <a:solidFill>
                  <a:srgbClr val="004C97"/>
                </a:solidFill>
                <a:latin typeface="Helvetica" pitchFamily="124" charset="0"/>
              </a:rPr>
              <a:t>Modified coil end parts (FNAL)</a:t>
            </a:r>
          </a:p>
          <a:p>
            <a:pPr lvl="1" eaLnBrk="1" hangingPunct="1"/>
            <a:r>
              <a:rPr lang="en-US" sz="1800" smtClean="0">
                <a:solidFill>
                  <a:srgbClr val="004C97"/>
                </a:solidFill>
                <a:latin typeface="Helvetica" pitchFamily="124" charset="0"/>
              </a:rPr>
              <a:t>Modified collar</a:t>
            </a:r>
          </a:p>
          <a:p>
            <a:pPr lvl="1" eaLnBrk="1" hangingPunct="1"/>
            <a:r>
              <a:rPr lang="en-US" sz="1800" smtClean="0">
                <a:solidFill>
                  <a:srgbClr val="004C97"/>
                </a:solidFill>
                <a:latin typeface="Helvetica" pitchFamily="124" charset="0"/>
              </a:rPr>
              <a:t>Optimized pre-stress</a:t>
            </a:r>
          </a:p>
          <a:p>
            <a:pPr eaLnBrk="1" hangingPunct="1"/>
            <a:endParaRPr lang="en-US" smtClean="0">
              <a:latin typeface="Helvetica" pitchFamily="124" charset="0"/>
            </a:endParaRPr>
          </a:p>
        </p:txBody>
      </p:sp>
      <p:sp>
        <p:nvSpPr>
          <p:cNvPr id="1126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1126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1127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A6F80B1B-1AE1-48D8-AC6D-FCB57A366E4A}" type="slidenum">
              <a:rPr lang="en-US" sz="900">
                <a:solidFill>
                  <a:srgbClr val="004C97"/>
                </a:solidFill>
                <a:latin typeface="Helvetica" pitchFamily="124" charset="0"/>
              </a:rPr>
              <a:pPr eaLnBrk="1" hangingPunct="1"/>
              <a:t>7</a:t>
            </a:fld>
            <a:endParaRPr lang="en-US" sz="900">
              <a:solidFill>
                <a:srgbClr val="004C97"/>
              </a:solidFill>
              <a:latin typeface="Helvetica" pitchFamily="124" charset="0"/>
            </a:endParaRPr>
          </a:p>
        </p:txBody>
      </p:sp>
      <p:grpSp>
        <p:nvGrpSpPr>
          <p:cNvPr id="11271" name="Group 6"/>
          <p:cNvGrpSpPr>
            <a:grpSpLocks noChangeAspect="1"/>
          </p:cNvGrpSpPr>
          <p:nvPr/>
        </p:nvGrpSpPr>
        <p:grpSpPr bwMode="auto">
          <a:xfrm>
            <a:off x="6010275" y="838200"/>
            <a:ext cx="3030538" cy="5435600"/>
            <a:chOff x="5334511" y="-834623"/>
            <a:chExt cx="2618245" cy="4698274"/>
          </a:xfrm>
        </p:grpSpPr>
        <p:pic>
          <p:nvPicPr>
            <p:cNvPr id="8" name="Picture 9"/>
            <p:cNvPicPr>
              <a:picLocks noChangeAspect="1" noChangeArrowheads="1"/>
            </p:cNvPicPr>
            <p:nvPr/>
          </p:nvPicPr>
          <p:blipFill>
            <a:blip r:embed="rId2"/>
            <a:srcRect/>
            <a:stretch>
              <a:fillRect/>
            </a:stretch>
          </p:blipFill>
          <p:spPr bwMode="auto">
            <a:xfrm>
              <a:off x="5334511" y="2303506"/>
              <a:ext cx="1629374" cy="1322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9"/>
            <p:cNvPicPr>
              <a:picLocks noChangeAspect="1" noChangeArrowheads="1"/>
            </p:cNvPicPr>
            <p:nvPr/>
          </p:nvPicPr>
          <p:blipFill>
            <a:blip r:embed="rId3"/>
            <a:srcRect/>
            <a:stretch>
              <a:fillRect/>
            </a:stretch>
          </p:blipFill>
          <p:spPr bwMode="auto">
            <a:xfrm>
              <a:off x="5606073" y="-834623"/>
              <a:ext cx="1293350" cy="129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7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115" y="519949"/>
              <a:ext cx="1608568" cy="156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Rectangle 10"/>
            <p:cNvSpPr>
              <a:spLocks noChangeArrowheads="1"/>
            </p:cNvSpPr>
            <p:nvPr/>
          </p:nvSpPr>
          <p:spPr bwMode="auto">
            <a:xfrm>
              <a:off x="5802572" y="380682"/>
              <a:ext cx="884215" cy="26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Arial" pitchFamily="34" charset="0"/>
                  <a:cs typeface="Arial" pitchFamily="34" charset="0"/>
                </a:rPr>
                <a:t>MBHSP01</a:t>
              </a:r>
            </a:p>
          </p:txBody>
        </p:sp>
        <p:sp>
          <p:nvSpPr>
            <p:cNvPr id="11276" name="Rectangle 11"/>
            <p:cNvSpPr>
              <a:spLocks noChangeArrowheads="1"/>
            </p:cNvSpPr>
            <p:nvPr/>
          </p:nvSpPr>
          <p:spPr bwMode="auto">
            <a:xfrm>
              <a:off x="6241410" y="2040970"/>
              <a:ext cx="1711346" cy="26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Arial" pitchFamily="34" charset="0"/>
                  <a:cs typeface="Arial" pitchFamily="34" charset="0"/>
                </a:rPr>
                <a:t>MBHSP02, MBHSP03</a:t>
              </a:r>
            </a:p>
          </p:txBody>
        </p:sp>
        <p:sp>
          <p:nvSpPr>
            <p:cNvPr id="11277" name="Rectangle 12"/>
            <p:cNvSpPr>
              <a:spLocks noChangeArrowheads="1"/>
            </p:cNvSpPr>
            <p:nvPr/>
          </p:nvSpPr>
          <p:spPr bwMode="auto">
            <a:xfrm>
              <a:off x="5722442" y="3597659"/>
              <a:ext cx="917466" cy="26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Arial" pitchFamily="34" charset="0"/>
                  <a:cs typeface="Arial" pitchFamily="34" charset="0"/>
                </a:rPr>
                <a:t>MBHSM01</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mtClean="0">
                <a:latin typeface="Arial" pitchFamily="34" charset="0"/>
              </a:rPr>
              <a:t>11 T Dipole: Performance Summary </a:t>
            </a:r>
            <a:endParaRPr lang="en-US" smtClean="0">
              <a:latin typeface="Helvetica" pitchFamily="124" charset="0"/>
            </a:endParaRPr>
          </a:p>
        </p:txBody>
      </p:sp>
      <p:sp>
        <p:nvSpPr>
          <p:cNvPr id="3" name="Content Placeholder 2"/>
          <p:cNvSpPr>
            <a:spLocks noGrp="1"/>
          </p:cNvSpPr>
          <p:nvPr>
            <p:ph idx="1"/>
          </p:nvPr>
        </p:nvSpPr>
        <p:spPr>
          <a:xfrm>
            <a:off x="228600" y="860425"/>
            <a:ext cx="4075113" cy="5465763"/>
          </a:xfrm>
        </p:spPr>
        <p:txBody>
          <a:bodyPr/>
          <a:lstStyle/>
          <a:p>
            <a:pPr eaLnBrk="1" hangingPunct="1">
              <a:defRPr/>
            </a:pPr>
            <a:r>
              <a:rPr lang="en-US" sz="2000" dirty="0"/>
              <a:t>MBHSP01 (June 2012):</a:t>
            </a:r>
          </a:p>
          <a:p>
            <a:pPr lvl="1" eaLnBrk="1" hangingPunct="1">
              <a:defRPr/>
            </a:pPr>
            <a:r>
              <a:rPr lang="en-US" sz="1600" dirty="0" err="1">
                <a:solidFill>
                  <a:srgbClr val="FF0000"/>
                </a:solidFill>
              </a:rPr>
              <a:t>B</a:t>
            </a:r>
            <a:r>
              <a:rPr lang="en-US" sz="1600" baseline="-25000" dirty="0" err="1">
                <a:solidFill>
                  <a:srgbClr val="FF0000"/>
                </a:solidFill>
              </a:rPr>
              <a:t>max</a:t>
            </a:r>
            <a:r>
              <a:rPr lang="en-US" sz="1600" dirty="0">
                <a:solidFill>
                  <a:srgbClr val="FF0000"/>
                </a:solidFill>
              </a:rPr>
              <a:t>=10.4 T at 1.9 K, </a:t>
            </a:r>
            <a:r>
              <a:rPr lang="en-US" sz="1600" dirty="0" smtClean="0">
                <a:solidFill>
                  <a:srgbClr val="FF0000"/>
                </a:solidFill>
              </a:rPr>
              <a:t>78</a:t>
            </a:r>
            <a:r>
              <a:rPr lang="en-US" sz="1600" dirty="0">
                <a:solidFill>
                  <a:srgbClr val="FF0000"/>
                </a:solidFill>
              </a:rPr>
              <a:t>% of SSL</a:t>
            </a:r>
          </a:p>
          <a:p>
            <a:pPr lvl="1" eaLnBrk="1" hangingPunct="1">
              <a:defRPr/>
            </a:pPr>
            <a:r>
              <a:rPr lang="en-US" sz="1600" dirty="0">
                <a:solidFill>
                  <a:srgbClr val="FF0000"/>
                </a:solidFill>
              </a:rPr>
              <a:t>strong ramp rate sensitivity</a:t>
            </a:r>
          </a:p>
          <a:p>
            <a:pPr lvl="1" eaLnBrk="1" hangingPunct="1">
              <a:defRPr/>
            </a:pPr>
            <a:r>
              <a:rPr lang="en-US" sz="1600" dirty="0" smtClean="0">
                <a:solidFill>
                  <a:srgbClr val="FF0000"/>
                </a:solidFill>
              </a:rPr>
              <a:t>“holding current” quenches</a:t>
            </a:r>
            <a:endParaRPr lang="en-US" sz="1600" dirty="0">
              <a:solidFill>
                <a:srgbClr val="FF0000"/>
              </a:solidFill>
            </a:endParaRPr>
          </a:p>
          <a:p>
            <a:pPr eaLnBrk="1" hangingPunct="1">
              <a:defRPr/>
            </a:pPr>
            <a:r>
              <a:rPr lang="en-US" sz="2000" dirty="0"/>
              <a:t>MBHSP02 (February 2013): </a:t>
            </a:r>
          </a:p>
          <a:p>
            <a:pPr lvl="1" eaLnBrk="1" hangingPunct="1">
              <a:defRPr/>
            </a:pPr>
            <a:r>
              <a:rPr lang="en-US" sz="1600" dirty="0" err="1">
                <a:solidFill>
                  <a:schemeClr val="accent3">
                    <a:lumMod val="75000"/>
                  </a:schemeClr>
                </a:solidFill>
              </a:rPr>
              <a:t>B</a:t>
            </a:r>
            <a:r>
              <a:rPr lang="en-US" sz="1600" baseline="-25000" dirty="0" err="1">
                <a:solidFill>
                  <a:schemeClr val="accent3">
                    <a:lumMod val="75000"/>
                  </a:schemeClr>
                </a:solidFill>
              </a:rPr>
              <a:t>max</a:t>
            </a:r>
            <a:r>
              <a:rPr lang="en-US" sz="1600" dirty="0">
                <a:solidFill>
                  <a:schemeClr val="accent3">
                    <a:lumMod val="75000"/>
                  </a:schemeClr>
                </a:solidFill>
              </a:rPr>
              <a:t>=11.7 T at 1.9 K </a:t>
            </a:r>
          </a:p>
          <a:p>
            <a:pPr lvl="1" eaLnBrk="1" hangingPunct="1">
              <a:defRPr/>
            </a:pPr>
            <a:r>
              <a:rPr lang="en-US" sz="1600" dirty="0">
                <a:solidFill>
                  <a:schemeClr val="accent3">
                    <a:lumMod val="75000"/>
                  </a:schemeClr>
                </a:solidFill>
              </a:rPr>
              <a:t>98% of </a:t>
            </a:r>
            <a:r>
              <a:rPr lang="en-US" sz="1600" dirty="0" err="1">
                <a:solidFill>
                  <a:schemeClr val="accent3">
                    <a:lumMod val="75000"/>
                  </a:schemeClr>
                </a:solidFill>
              </a:rPr>
              <a:t>B</a:t>
            </a:r>
            <a:r>
              <a:rPr lang="en-US" sz="1600" baseline="-25000" dirty="0" err="1">
                <a:solidFill>
                  <a:schemeClr val="accent3">
                    <a:lumMod val="75000"/>
                  </a:schemeClr>
                </a:solidFill>
              </a:rPr>
              <a:t>des</a:t>
            </a:r>
            <a:r>
              <a:rPr lang="en-US" sz="1600" dirty="0">
                <a:solidFill>
                  <a:schemeClr val="accent3">
                    <a:lumMod val="75000"/>
                  </a:schemeClr>
                </a:solidFill>
              </a:rPr>
              <a:t>=12 T</a:t>
            </a:r>
          </a:p>
          <a:p>
            <a:pPr lvl="1" eaLnBrk="1" hangingPunct="1">
              <a:defRPr/>
            </a:pPr>
            <a:r>
              <a:rPr lang="en-US" sz="1600" dirty="0">
                <a:solidFill>
                  <a:schemeClr val="accent3">
                    <a:lumMod val="75000"/>
                  </a:schemeClr>
                </a:solidFill>
              </a:rPr>
              <a:t>low ramp rate sensitivity</a:t>
            </a:r>
          </a:p>
          <a:p>
            <a:pPr lvl="1" eaLnBrk="1" hangingPunct="1">
              <a:defRPr/>
            </a:pPr>
            <a:r>
              <a:rPr lang="en-US" sz="1600" dirty="0" smtClean="0">
                <a:solidFill>
                  <a:srgbClr val="FF0000"/>
                </a:solidFill>
              </a:rPr>
              <a:t>“holding current” quenches</a:t>
            </a:r>
            <a:endParaRPr lang="en-US" sz="1600" dirty="0">
              <a:solidFill>
                <a:srgbClr val="FF0000"/>
              </a:solidFill>
            </a:endParaRPr>
          </a:p>
          <a:p>
            <a:pPr eaLnBrk="1" hangingPunct="1">
              <a:defRPr/>
            </a:pPr>
            <a:r>
              <a:rPr lang="en-US" sz="2000" dirty="0"/>
              <a:t>MBHSM01 (December 2013):</a:t>
            </a:r>
          </a:p>
          <a:p>
            <a:pPr marL="742950" lvl="2" indent="-342900" eaLnBrk="1" hangingPunct="1">
              <a:buSzPct val="90000"/>
              <a:defRPr/>
            </a:pPr>
            <a:r>
              <a:rPr lang="en-US" sz="1600" dirty="0" err="1">
                <a:solidFill>
                  <a:schemeClr val="accent3">
                    <a:lumMod val="75000"/>
                  </a:schemeClr>
                </a:solidFill>
              </a:rPr>
              <a:t>B</a:t>
            </a:r>
            <a:r>
              <a:rPr lang="en-US" sz="1600" baseline="-25000" dirty="0" err="1">
                <a:solidFill>
                  <a:schemeClr val="accent3">
                    <a:lumMod val="75000"/>
                  </a:schemeClr>
                </a:solidFill>
              </a:rPr>
              <a:t>max</a:t>
            </a:r>
            <a:r>
              <a:rPr lang="en-US" sz="1600" dirty="0">
                <a:solidFill>
                  <a:schemeClr val="accent3">
                    <a:lumMod val="75000"/>
                  </a:schemeClr>
                </a:solidFill>
              </a:rPr>
              <a:t>=12.5 T at 1.9 K </a:t>
            </a:r>
          </a:p>
          <a:p>
            <a:pPr marL="742950" lvl="2" indent="-342900" eaLnBrk="1" hangingPunct="1">
              <a:buSzPct val="90000"/>
              <a:defRPr/>
            </a:pPr>
            <a:r>
              <a:rPr lang="en-US" sz="1600" dirty="0">
                <a:solidFill>
                  <a:schemeClr val="accent3">
                    <a:lumMod val="75000"/>
                  </a:schemeClr>
                </a:solidFill>
              </a:rPr>
              <a:t>~100 (97)% at 4.5 (1.9) K of SSL</a:t>
            </a:r>
          </a:p>
          <a:p>
            <a:pPr marL="742950" lvl="2" indent="-342900" eaLnBrk="1" hangingPunct="1">
              <a:buSzPct val="90000"/>
              <a:defRPr/>
            </a:pPr>
            <a:r>
              <a:rPr lang="en-US" sz="1600" dirty="0">
                <a:solidFill>
                  <a:schemeClr val="accent3">
                    <a:lumMod val="75000"/>
                  </a:schemeClr>
                </a:solidFill>
              </a:rPr>
              <a:t>low ramp rate sensitivity </a:t>
            </a:r>
          </a:p>
          <a:p>
            <a:pPr marL="742950" lvl="2" indent="-342900" eaLnBrk="1" hangingPunct="1">
              <a:buSzPct val="90000"/>
              <a:defRPr/>
            </a:pPr>
            <a:r>
              <a:rPr lang="en-US" sz="1600" dirty="0">
                <a:solidFill>
                  <a:schemeClr val="accent3">
                    <a:lumMod val="75000"/>
                  </a:schemeClr>
                </a:solidFill>
              </a:rPr>
              <a:t>no holding </a:t>
            </a:r>
            <a:r>
              <a:rPr lang="en-US" sz="1600" dirty="0" smtClean="0">
                <a:solidFill>
                  <a:schemeClr val="accent3">
                    <a:lumMod val="75000"/>
                  </a:schemeClr>
                </a:solidFill>
              </a:rPr>
              <a:t>current quenches</a:t>
            </a:r>
            <a:endParaRPr lang="en-US" sz="1600" dirty="0">
              <a:solidFill>
                <a:schemeClr val="accent3">
                  <a:lumMod val="75000"/>
                </a:schemeClr>
              </a:solidFill>
            </a:endParaRPr>
          </a:p>
          <a:p>
            <a:pPr eaLnBrk="1" hangingPunct="1">
              <a:buSzPct val="80000"/>
              <a:defRPr/>
            </a:pPr>
            <a:r>
              <a:rPr lang="en-US" sz="2000" dirty="0"/>
              <a:t>MBHSP03 (May 2014): </a:t>
            </a:r>
          </a:p>
          <a:p>
            <a:pPr lvl="1" eaLnBrk="1" hangingPunct="1">
              <a:buSzPct val="80000"/>
              <a:defRPr/>
            </a:pPr>
            <a:r>
              <a:rPr lang="da-DK" sz="1600" dirty="0">
                <a:solidFill>
                  <a:schemeClr val="accent3">
                    <a:lumMod val="75000"/>
                  </a:schemeClr>
                </a:solidFill>
              </a:rPr>
              <a:t>B</a:t>
            </a:r>
            <a:r>
              <a:rPr lang="da-DK" sz="1600" baseline="-25000" dirty="0">
                <a:solidFill>
                  <a:schemeClr val="accent3">
                    <a:lumMod val="75000"/>
                  </a:schemeClr>
                </a:solidFill>
              </a:rPr>
              <a:t>max</a:t>
            </a:r>
            <a:r>
              <a:rPr lang="da-DK" sz="1600" dirty="0">
                <a:solidFill>
                  <a:schemeClr val="accent3">
                    <a:lumMod val="75000"/>
                  </a:schemeClr>
                </a:solidFill>
              </a:rPr>
              <a:t>=11.6 T at 1.9 K </a:t>
            </a:r>
          </a:p>
          <a:p>
            <a:pPr lvl="1" eaLnBrk="1" hangingPunct="1">
              <a:buSzPct val="80000"/>
              <a:defRPr/>
            </a:pPr>
            <a:r>
              <a:rPr lang="en-US" sz="1600" dirty="0">
                <a:solidFill>
                  <a:schemeClr val="accent3">
                    <a:lumMod val="75000"/>
                  </a:schemeClr>
                </a:solidFill>
              </a:rPr>
              <a:t>97% of </a:t>
            </a:r>
            <a:r>
              <a:rPr lang="en-US" sz="1600" dirty="0" err="1">
                <a:solidFill>
                  <a:schemeClr val="accent3">
                    <a:lumMod val="75000"/>
                  </a:schemeClr>
                </a:solidFill>
              </a:rPr>
              <a:t>B</a:t>
            </a:r>
            <a:r>
              <a:rPr lang="en-US" sz="1600" baseline="-25000" dirty="0" err="1">
                <a:solidFill>
                  <a:schemeClr val="accent3">
                    <a:lumMod val="75000"/>
                  </a:schemeClr>
                </a:solidFill>
              </a:rPr>
              <a:t>des</a:t>
            </a:r>
            <a:r>
              <a:rPr lang="en-US" sz="1600" dirty="0">
                <a:solidFill>
                  <a:schemeClr val="accent3">
                    <a:lumMod val="75000"/>
                  </a:schemeClr>
                </a:solidFill>
              </a:rPr>
              <a:t>=12 T</a:t>
            </a:r>
          </a:p>
          <a:p>
            <a:pPr lvl="1" eaLnBrk="1" hangingPunct="1">
              <a:buSzPct val="80000"/>
              <a:defRPr/>
            </a:pPr>
            <a:r>
              <a:rPr lang="en-US" sz="1600" dirty="0">
                <a:solidFill>
                  <a:schemeClr val="accent3">
                    <a:lumMod val="75000"/>
                  </a:schemeClr>
                </a:solidFill>
              </a:rPr>
              <a:t>no holding </a:t>
            </a:r>
            <a:r>
              <a:rPr lang="en-US" sz="1600" dirty="0" smtClean="0">
                <a:solidFill>
                  <a:schemeClr val="accent3">
                    <a:lumMod val="75000"/>
                  </a:schemeClr>
                </a:solidFill>
              </a:rPr>
              <a:t>current quenches</a:t>
            </a:r>
            <a:endParaRPr lang="en-US" sz="1600" dirty="0">
              <a:solidFill>
                <a:schemeClr val="accent3">
                  <a:lumMod val="75000"/>
                </a:schemeClr>
              </a:solidFill>
            </a:endParaRPr>
          </a:p>
        </p:txBody>
      </p:sp>
      <p:sp>
        <p:nvSpPr>
          <p:cNvPr id="1229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1229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1229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223BFD0-2254-4A9C-896B-01189713A9A2}" type="slidenum">
              <a:rPr lang="en-US" sz="900">
                <a:solidFill>
                  <a:srgbClr val="004C97"/>
                </a:solidFill>
                <a:latin typeface="Helvetica" pitchFamily="124" charset="0"/>
              </a:rPr>
              <a:pPr eaLnBrk="1" hangingPunct="1"/>
              <a:t>8</a:t>
            </a:fld>
            <a:endParaRPr lang="en-US" sz="900">
              <a:solidFill>
                <a:srgbClr val="004C97"/>
              </a:solidFill>
              <a:latin typeface="Helvetica" pitchFamily="124" charset="0"/>
            </a:endParaRPr>
          </a:p>
        </p:txBody>
      </p:sp>
      <p:pic>
        <p:nvPicPr>
          <p:cNvPr id="122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75" y="844550"/>
            <a:ext cx="4937125"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713" y="3822700"/>
            <a:ext cx="4735512"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mtClean="0">
                <a:latin typeface="Helvetica" pitchFamily="124" charset="0"/>
              </a:rPr>
              <a:t>11 T Dipole: FY15 Plan</a:t>
            </a:r>
          </a:p>
        </p:txBody>
      </p:sp>
      <p:sp>
        <p:nvSpPr>
          <p:cNvPr id="13315" name="Content Placeholder 2"/>
          <p:cNvSpPr>
            <a:spLocks noGrp="1"/>
          </p:cNvSpPr>
          <p:nvPr>
            <p:ph idx="1"/>
          </p:nvPr>
        </p:nvSpPr>
        <p:spPr bwMode="auto">
          <a:xfrm>
            <a:off x="74613" y="881063"/>
            <a:ext cx="3578225" cy="545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i="1" u="sng" smtClean="0">
                <a:solidFill>
                  <a:srgbClr val="7030A0"/>
                </a:solidFill>
                <a:latin typeface="Helvetica" pitchFamily="124" charset="0"/>
              </a:rPr>
              <a:t>Twin-aperture</a:t>
            </a:r>
            <a:r>
              <a:rPr lang="en-US" smtClean="0">
                <a:solidFill>
                  <a:srgbClr val="C00000"/>
                </a:solidFill>
                <a:latin typeface="Helvetica" pitchFamily="124" charset="0"/>
              </a:rPr>
              <a:t> </a:t>
            </a:r>
            <a:r>
              <a:rPr lang="en-US" smtClean="0">
                <a:latin typeface="Helvetica" pitchFamily="124" charset="0"/>
              </a:rPr>
              <a:t>dipole model MBHDP01</a:t>
            </a:r>
          </a:p>
          <a:p>
            <a:pPr lvl="1" eaLnBrk="1" hangingPunct="1"/>
            <a:r>
              <a:rPr lang="en-US" sz="2000" smtClean="0">
                <a:solidFill>
                  <a:srgbClr val="004C97"/>
                </a:solidFill>
                <a:latin typeface="Helvetica" pitchFamily="124" charset="0"/>
              </a:rPr>
              <a:t>1</a:t>
            </a:r>
            <a:r>
              <a:rPr lang="en-US" sz="2000" baseline="30000" smtClean="0">
                <a:solidFill>
                  <a:srgbClr val="004C97"/>
                </a:solidFill>
                <a:latin typeface="Helvetica" pitchFamily="124" charset="0"/>
              </a:rPr>
              <a:t>st</a:t>
            </a:r>
            <a:r>
              <a:rPr lang="en-US" sz="2000" smtClean="0">
                <a:solidFill>
                  <a:srgbClr val="004C97"/>
                </a:solidFill>
                <a:latin typeface="Helvetica" pitchFamily="124" charset="0"/>
              </a:rPr>
              <a:t> twin-aperture demonstrator</a:t>
            </a:r>
          </a:p>
          <a:p>
            <a:pPr lvl="1" eaLnBrk="1" hangingPunct="1"/>
            <a:r>
              <a:rPr lang="en-US" sz="2000" smtClean="0">
                <a:latin typeface="Helvetica" pitchFamily="124" charset="0"/>
              </a:rPr>
              <a:t>Assembly – finished</a:t>
            </a:r>
          </a:p>
          <a:p>
            <a:pPr lvl="1" eaLnBrk="1" hangingPunct="1"/>
            <a:r>
              <a:rPr lang="en-US" sz="2000" smtClean="0">
                <a:latin typeface="Helvetica" pitchFamily="124" charset="0"/>
              </a:rPr>
              <a:t>Test – Feb 2015</a:t>
            </a:r>
          </a:p>
          <a:p>
            <a:pPr eaLnBrk="1" hangingPunct="1"/>
            <a:r>
              <a:rPr lang="en-US" i="1" u="sng" smtClean="0">
                <a:solidFill>
                  <a:srgbClr val="7030A0"/>
                </a:solidFill>
                <a:latin typeface="Helvetica" pitchFamily="124" charset="0"/>
              </a:rPr>
              <a:t>Single-aperture</a:t>
            </a:r>
            <a:r>
              <a:rPr lang="en-US" smtClean="0">
                <a:latin typeface="Helvetica" pitchFamily="124" charset="0"/>
              </a:rPr>
              <a:t> dipole model MBHSP04 </a:t>
            </a:r>
            <a:r>
              <a:rPr lang="en-US" i="1" u="sng" smtClean="0">
                <a:solidFill>
                  <a:srgbClr val="7030A0"/>
                </a:solidFill>
                <a:latin typeface="Helvetica" pitchFamily="124" charset="0"/>
              </a:rPr>
              <a:t>w/o collar</a:t>
            </a:r>
          </a:p>
          <a:p>
            <a:pPr lvl="1" eaLnBrk="1" hangingPunct="1"/>
            <a:r>
              <a:rPr lang="en-US" sz="2000" smtClean="0">
                <a:solidFill>
                  <a:srgbClr val="004C97"/>
                </a:solidFill>
                <a:latin typeface="Helvetica" pitchFamily="124" charset="0"/>
              </a:rPr>
              <a:t>Cost reduction</a:t>
            </a:r>
          </a:p>
          <a:p>
            <a:pPr lvl="1" eaLnBrk="1" hangingPunct="1"/>
            <a:r>
              <a:rPr lang="en-US" sz="2000" smtClean="0">
                <a:solidFill>
                  <a:srgbClr val="004C97"/>
                </a:solidFill>
                <a:latin typeface="Helvetica" pitchFamily="124" charset="0"/>
              </a:rPr>
              <a:t>Additional space for collimator</a:t>
            </a:r>
          </a:p>
          <a:p>
            <a:pPr lvl="1" eaLnBrk="1" hangingPunct="1"/>
            <a:r>
              <a:rPr lang="en-US" sz="2000" smtClean="0">
                <a:solidFill>
                  <a:srgbClr val="004C97"/>
                </a:solidFill>
                <a:latin typeface="Helvetica" pitchFamily="124" charset="0"/>
              </a:rPr>
              <a:t>Coil test for 15 T dipole</a:t>
            </a:r>
          </a:p>
          <a:p>
            <a:pPr lvl="1" eaLnBrk="1" hangingPunct="1"/>
            <a:r>
              <a:rPr lang="en-US" sz="2000" smtClean="0">
                <a:latin typeface="Helvetica" pitchFamily="124" charset="0"/>
                <a:cs typeface="Arial" pitchFamily="34" charset="0"/>
              </a:rPr>
              <a:t>Assembly – Jan-March</a:t>
            </a:r>
          </a:p>
          <a:p>
            <a:pPr lvl="1" eaLnBrk="1" hangingPunct="1"/>
            <a:r>
              <a:rPr lang="en-US" sz="2000" smtClean="0">
                <a:latin typeface="Helvetica" pitchFamily="124" charset="0"/>
                <a:cs typeface="Arial" pitchFamily="34" charset="0"/>
              </a:rPr>
              <a:t>Test – April 2015</a:t>
            </a:r>
            <a:endParaRPr lang="en-US" sz="2000" smtClean="0">
              <a:latin typeface="Helvetica" pitchFamily="124" charset="0"/>
            </a:endParaRPr>
          </a:p>
          <a:p>
            <a:pPr eaLnBrk="1" hangingPunct="1"/>
            <a:endParaRPr lang="en-US" smtClean="0">
              <a:latin typeface="Helvetica" pitchFamily="124" charset="0"/>
            </a:endParaRPr>
          </a:p>
        </p:txBody>
      </p:sp>
      <p:sp>
        <p:nvSpPr>
          <p:cNvPr id="1331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2/12/2015</a:t>
            </a:r>
          </a:p>
        </p:txBody>
      </p:sp>
      <p:sp>
        <p:nvSpPr>
          <p:cNvPr id="1331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a:solidFill>
                  <a:srgbClr val="004C97"/>
                </a:solidFill>
                <a:latin typeface="Helvetica" pitchFamily="124" charset="0"/>
              </a:rPr>
              <a:t>A. Zlobin | High Field Magnet Program (HFM)</a:t>
            </a:r>
            <a:endParaRPr lang="en-US" sz="900" b="1">
              <a:solidFill>
                <a:srgbClr val="004C97"/>
              </a:solidFill>
              <a:latin typeface="Helvetica" pitchFamily="124" charset="0"/>
            </a:endParaRPr>
          </a:p>
        </p:txBody>
      </p:sp>
      <p:sp>
        <p:nvSpPr>
          <p:cNvPr id="1331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9342016-4536-4395-B6A2-E70EF65CFB07}" type="slidenum">
              <a:rPr lang="en-US" sz="900">
                <a:solidFill>
                  <a:srgbClr val="004C97"/>
                </a:solidFill>
                <a:latin typeface="Helvetica" pitchFamily="124" charset="0"/>
              </a:rPr>
              <a:pPr eaLnBrk="1" hangingPunct="1"/>
              <a:t>9</a:t>
            </a:fld>
            <a:endParaRPr lang="en-US" sz="900">
              <a:solidFill>
                <a:srgbClr val="004C97"/>
              </a:solidFill>
              <a:latin typeface="Helvetica" pitchFamily="124" charset="0"/>
            </a:endParaRPr>
          </a:p>
        </p:txBody>
      </p:sp>
      <p:grpSp>
        <p:nvGrpSpPr>
          <p:cNvPr id="13319" name="Group 15"/>
          <p:cNvGrpSpPr>
            <a:grpSpLocks/>
          </p:cNvGrpSpPr>
          <p:nvPr/>
        </p:nvGrpSpPr>
        <p:grpSpPr bwMode="auto">
          <a:xfrm>
            <a:off x="3671888" y="968375"/>
            <a:ext cx="5434012" cy="5140325"/>
            <a:chOff x="3671897" y="968188"/>
            <a:chExt cx="5434572" cy="5139749"/>
          </a:xfrm>
        </p:grpSpPr>
        <p:grpSp>
          <p:nvGrpSpPr>
            <p:cNvPr id="13320" name="Group 7"/>
            <p:cNvGrpSpPr>
              <a:grpSpLocks/>
            </p:cNvGrpSpPr>
            <p:nvPr/>
          </p:nvGrpSpPr>
          <p:grpSpPr bwMode="auto">
            <a:xfrm>
              <a:off x="3671897" y="1562535"/>
              <a:ext cx="1668462" cy="4425461"/>
              <a:chOff x="7352093" y="1606801"/>
              <a:chExt cx="1668462" cy="4425461"/>
            </a:xfrm>
          </p:grpSpPr>
          <p:pic>
            <p:nvPicPr>
              <p:cNvPr id="12" name="Picture 5"/>
              <p:cNvPicPr>
                <a:picLocks noChangeAspect="1" noChangeArrowheads="1"/>
              </p:cNvPicPr>
              <p:nvPr/>
            </p:nvPicPr>
            <p:blipFill>
              <a:blip r:embed="rId2"/>
              <a:srcRect/>
              <a:stretch>
                <a:fillRect/>
              </a:stretch>
            </p:blipFill>
            <p:spPr bwMode="auto">
              <a:xfrm>
                <a:off x="7352093" y="4290274"/>
                <a:ext cx="1668634" cy="136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2"/>
              <p:cNvPicPr>
                <a:picLocks noChangeAspect="1" noChangeArrowheads="1"/>
              </p:cNvPicPr>
              <p:nvPr/>
            </p:nvPicPr>
            <p:blipFill>
              <a:blip r:embed="rId3"/>
              <a:srcRect/>
              <a:stretch>
                <a:fillRect/>
              </a:stretch>
            </p:blipFill>
            <p:spPr bwMode="auto">
              <a:xfrm>
                <a:off x="7494983" y="1606112"/>
                <a:ext cx="1386030" cy="138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325" name="Rectangle 21"/>
              <p:cNvSpPr>
                <a:spLocks noChangeArrowheads="1"/>
              </p:cNvSpPr>
              <p:nvPr/>
            </p:nvSpPr>
            <p:spPr bwMode="auto">
              <a:xfrm>
                <a:off x="7520569" y="5693708"/>
                <a:ext cx="1368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b="1">
                    <a:latin typeface="Arial" pitchFamily="34" charset="0"/>
                    <a:cs typeface="Arial" pitchFamily="34" charset="0"/>
                  </a:rPr>
                  <a:t>MBHSP04</a:t>
                </a:r>
              </a:p>
            </p:txBody>
          </p:sp>
          <p:sp>
            <p:nvSpPr>
              <p:cNvPr id="13326" name="Rectangle 22"/>
              <p:cNvSpPr>
                <a:spLocks noChangeArrowheads="1"/>
              </p:cNvSpPr>
              <p:nvPr/>
            </p:nvSpPr>
            <p:spPr bwMode="auto">
              <a:xfrm>
                <a:off x="7552843" y="2985685"/>
                <a:ext cx="1284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b="1">
                    <a:latin typeface="Arial" pitchFamily="34" charset="0"/>
                    <a:cs typeface="Arial" pitchFamily="34" charset="0"/>
                  </a:rPr>
                  <a:t>MBHDP01</a:t>
                </a:r>
              </a:p>
            </p:txBody>
          </p:sp>
        </p:grpSp>
        <p:pic>
          <p:nvPicPr>
            <p:cNvPr id="13321" name="Picture 3" descr="Q:\HFM\LHCD-11T\MBH Coil &amp; Magnet info &amp; pictures\MBHDP_01\Skin Cutting and Final Assy Pictures\DSCN3478.JPG"/>
            <p:cNvPicPr>
              <a:picLocks noChangeAspect="1" noChangeArrowheads="1"/>
            </p:cNvPicPr>
            <p:nvPr/>
          </p:nvPicPr>
          <p:blipFill>
            <a:blip r:embed="rId4">
              <a:extLst>
                <a:ext uri="{28A0092B-C50C-407E-A947-70E740481C1C}">
                  <a14:useLocalDpi xmlns:a14="http://schemas.microsoft.com/office/drawing/2010/main" val="0"/>
                </a:ext>
              </a:extLst>
            </a:blip>
            <a:srcRect t="10403" r="4117" b="5328"/>
            <a:stretch>
              <a:fillRect/>
            </a:stretch>
          </p:blipFill>
          <p:spPr bwMode="auto">
            <a:xfrm>
              <a:off x="5418096" y="968188"/>
              <a:ext cx="3688373" cy="243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4" descr="Q:\HFM\LHCD-11T\MBH Coil &amp; Magnet info &amp; pictures\MBHSP MODELS\MBHSP04\Coil Insulating and Assembly Pictures\DSCN3979.JPG"/>
            <p:cNvPicPr>
              <a:picLocks noChangeAspect="1" noChangeArrowheads="1"/>
            </p:cNvPicPr>
            <p:nvPr/>
          </p:nvPicPr>
          <p:blipFill>
            <a:blip r:embed="rId5">
              <a:extLst>
                <a:ext uri="{28A0092B-C50C-407E-A947-70E740481C1C}">
                  <a14:useLocalDpi xmlns:a14="http://schemas.microsoft.com/office/drawing/2010/main" val="0"/>
                </a:ext>
              </a:extLst>
            </a:blip>
            <a:srcRect b="26492"/>
            <a:stretch>
              <a:fillRect/>
            </a:stretch>
          </p:blipFill>
          <p:spPr bwMode="auto">
            <a:xfrm>
              <a:off x="5481516" y="4109465"/>
              <a:ext cx="3624953" cy="199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theme/theme1.xml><?xml version="1.0" encoding="utf-8"?>
<a:theme xmlns:a="http://schemas.openxmlformats.org/drawingml/2006/main" name="2015-02-12_FNAL_Institutional Review_HFM_AZv3">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2015-02-12_FNAL_Institutional Review_HFM_AZv3</Template>
  <TotalTime>21</TotalTime>
  <Words>1337</Words>
  <Application>Microsoft Office PowerPoint</Application>
  <PresentationFormat>On-screen Show (4:3)</PresentationFormat>
  <Paragraphs>192</Paragraphs>
  <Slides>14</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2" baseType="lpstr">
      <vt:lpstr>Calibri</vt:lpstr>
      <vt:lpstr>MS PGothic</vt:lpstr>
      <vt:lpstr>Arial</vt:lpstr>
      <vt:lpstr>Helvetica</vt:lpstr>
      <vt:lpstr>Wingdings</vt:lpstr>
      <vt:lpstr>2015-02-12_FNAL_Institutional Review_HFM_AZv3</vt:lpstr>
      <vt:lpstr>Fermilab: Footer Only</vt:lpstr>
      <vt:lpstr>Microsoft Excel Chart</vt:lpstr>
      <vt:lpstr>High Field Magnet Program (HFM) </vt:lpstr>
      <vt:lpstr>HFM Program Mission and Goals</vt:lpstr>
      <vt:lpstr>HFM Program Results</vt:lpstr>
      <vt:lpstr>HFM R&amp;D Summary</vt:lpstr>
      <vt:lpstr>11 T Dipole: R&amp;D Program (FNAL)</vt:lpstr>
      <vt:lpstr>11 T Dipole: Design and Technology</vt:lpstr>
      <vt:lpstr>11 T Dipole: Model Design Features (FNAL)</vt:lpstr>
      <vt:lpstr>11 T Dipole: Performance Summary </vt:lpstr>
      <vt:lpstr>11 T Dipole: FY15 Plan</vt:lpstr>
      <vt:lpstr>HFM Program: Next Steps</vt:lpstr>
      <vt:lpstr>HFM Program Plan</vt:lpstr>
      <vt:lpstr>15 T Dipole Demonstrator</vt:lpstr>
      <vt:lpstr>Magnet cost reduction strategy</vt:lpstr>
      <vt:lpstr>Summary</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Field Magnet Program (HFM)</dc:title>
  <dc:creator>zlobin</dc:creator>
  <cp:lastModifiedBy>zlobin</cp:lastModifiedBy>
  <cp:revision>3</cp:revision>
  <cp:lastPrinted>2014-01-20T19:40:21Z</cp:lastPrinted>
  <dcterms:created xsi:type="dcterms:W3CDTF">2015-02-10T15:58:09Z</dcterms:created>
  <dcterms:modified xsi:type="dcterms:W3CDTF">2015-02-10T16:20:03Z</dcterms:modified>
</cp:coreProperties>
</file>