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5" r:id="rId2"/>
    <p:sldId id="267" r:id="rId3"/>
    <p:sldId id="301" r:id="rId4"/>
    <p:sldId id="268" r:id="rId5"/>
    <p:sldId id="294" r:id="rId6"/>
    <p:sldId id="276" r:id="rId7"/>
    <p:sldId id="277" r:id="rId8"/>
    <p:sldId id="278" r:id="rId9"/>
    <p:sldId id="280" r:id="rId10"/>
    <p:sldId id="281" r:id="rId11"/>
    <p:sldId id="282" r:id="rId12"/>
    <p:sldId id="309" r:id="rId13"/>
    <p:sldId id="271" r:id="rId14"/>
    <p:sldId id="272" r:id="rId15"/>
    <p:sldId id="273" r:id="rId16"/>
    <p:sldId id="275" r:id="rId17"/>
    <p:sldId id="296" r:id="rId18"/>
    <p:sldId id="318" r:id="rId19"/>
    <p:sldId id="319" r:id="rId20"/>
    <p:sldId id="320" r:id="rId21"/>
    <p:sldId id="321" r:id="rId22"/>
    <p:sldId id="322" r:id="rId23"/>
    <p:sldId id="323" r:id="rId24"/>
    <p:sldId id="317" r:id="rId25"/>
    <p:sldId id="313" r:id="rId26"/>
    <p:sldId id="314" r:id="rId27"/>
    <p:sldId id="311" r:id="rId28"/>
    <p:sldId id="289" r:id="rId29"/>
    <p:sldId id="310" r:id="rId30"/>
    <p:sldId id="307" r:id="rId31"/>
    <p:sldId id="308" r:id="rId32"/>
    <p:sldId id="283" r:id="rId33"/>
    <p:sldId id="284" r:id="rId34"/>
    <p:sldId id="285" r:id="rId35"/>
    <p:sldId id="286" r:id="rId36"/>
    <p:sldId id="287" r:id="rId37"/>
    <p:sldId id="288" r:id="rId38"/>
    <p:sldId id="312" r:id="rId39"/>
    <p:sldId id="293" r:id="rId40"/>
    <p:sldId id="269" r:id="rId41"/>
    <p:sldId id="316" r:id="rId42"/>
    <p:sldId id="279" r:id="rId43"/>
    <p:sldId id="274" r:id="rId44"/>
    <p:sldId id="290" r:id="rId45"/>
    <p:sldId id="291" r:id="rId46"/>
    <p:sldId id="292" r:id="rId47"/>
    <p:sldId id="324" r:id="rId48"/>
    <p:sldId id="315" r:id="rId4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20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CE620A62-5CD6-0948-8557-D2D0866C54A1}" type="datetimeFigureOut">
              <a:rPr lang="en-US"/>
              <a:pPr>
                <a:defRPr/>
              </a:pPr>
              <a:t>2/10/15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45247C8-13FF-C54B-AC26-A37027FFD2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60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65E1EC98-D4BE-BD48-A7C3-A1CFACF7B04D}" type="datetimeFigureOut">
              <a:rPr lang="en-US"/>
              <a:pPr>
                <a:defRPr/>
              </a:pPr>
              <a:t>2/10/15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4511A8E-300F-7F42-87CF-181F5E3037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428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Helvetica" charset="0"/>
              </a:rPr>
              <a:t>Slide from Rob P.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73E01C9-0554-074E-9D32-CF5855D3FF63}" type="slidenum">
              <a:rPr lang="en-US" sz="1200">
                <a:latin typeface="Helvetica" charset="0"/>
              </a:rPr>
              <a:pPr eaLnBrk="1" hangingPunct="1"/>
              <a:t>12</a:t>
            </a:fld>
            <a:endParaRPr lang="en-US" sz="120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39688"/>
            <a:r>
              <a:rPr lang="en-US" sz="1600">
                <a:solidFill>
                  <a:srgbClr val="000000"/>
                </a:solidFill>
                <a:latin typeface="Courier" charset="0"/>
                <a:cs typeface="Courier" charset="0"/>
                <a:sym typeface="Courier" charset="0"/>
              </a:rPr>
              <a:t>In case a question about CMS comes up, Ron Rechenmacher and I were on a hiring</a:t>
            </a:r>
          </a:p>
          <a:p>
            <a:pPr marL="39688"/>
            <a:r>
              <a:rPr lang="en-US" sz="1600">
                <a:solidFill>
                  <a:srgbClr val="000000"/>
                </a:solidFill>
                <a:latin typeface="Courier" charset="0"/>
                <a:cs typeface="Courier" charset="0"/>
                <a:sym typeface="Courier" charset="0"/>
              </a:rPr>
              <a:t>   committee run by Viv O'Dell for positions on the CMS DAQ because of our work</a:t>
            </a:r>
          </a:p>
          <a:p>
            <a:pPr marL="39688"/>
            <a:r>
              <a:rPr lang="en-US" sz="1600">
                <a:solidFill>
                  <a:srgbClr val="000000"/>
                </a:solidFill>
                <a:latin typeface="Courier" charset="0"/>
                <a:cs typeface="Courier" charset="0"/>
                <a:sym typeface="Courier" charset="0"/>
              </a:rPr>
              <a:t>   with Myrinet on LQCD.</a:t>
            </a:r>
          </a:p>
          <a:p>
            <a:pPr marL="39688"/>
            <a:endParaRPr lang="en-US" sz="1600">
              <a:solidFill>
                <a:srgbClr val="000000"/>
              </a:solidFill>
              <a:latin typeface="Courier" charset="0"/>
              <a:cs typeface="Courier" charset="0"/>
              <a:sym typeface="Courier" charset="0"/>
            </a:endParaRPr>
          </a:p>
          <a:p>
            <a:pPr marL="39688"/>
            <a:r>
              <a:rPr lang="en-US" sz="1600">
                <a:solidFill>
                  <a:srgbClr val="000000"/>
                </a:solidFill>
                <a:latin typeface="Courier" charset="0"/>
                <a:cs typeface="Courier" charset="0"/>
                <a:sym typeface="Courier" charset="0"/>
              </a:rPr>
              <a:t> 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Helvetica" charset="0"/>
              </a:rPr>
              <a:t>.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AEEC322-EA9B-6849-9A9A-88CF8FEDD1D9}" type="slidenum">
              <a:rPr lang="en-US" sz="1200">
                <a:latin typeface="Helvetica" charset="0"/>
              </a:rPr>
              <a:pPr eaLnBrk="1" hangingPunct="1"/>
              <a:t>24</a:t>
            </a:fld>
            <a:endParaRPr lang="en-US" sz="120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Helvetica" charset="0"/>
              </a:rPr>
              <a:t>First meeting of this group occurred in January. Next meeting coming up in mid-February.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FADF4D2-D1B8-C540-B097-880E43E46DC8}" type="slidenum">
              <a:rPr lang="en-US" sz="1200">
                <a:latin typeface="Helvetica" charset="0"/>
              </a:rPr>
              <a:pPr eaLnBrk="1" hangingPunct="1"/>
              <a:t>27</a:t>
            </a:fld>
            <a:endParaRPr lang="en-US" sz="120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Helvetica" charset="0"/>
              </a:rPr>
              <a:t>Picture of a cosmic ray muon going through the testbeam detector.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8D51272-50EB-C147-940B-DE602D32F2AA}" type="slidenum">
              <a:rPr lang="en-US" sz="1200">
                <a:latin typeface="Helvetica" charset="0"/>
              </a:rPr>
              <a:pPr eaLnBrk="1" hangingPunct="1"/>
              <a:t>29</a:t>
            </a:fld>
            <a:endParaRPr lang="en-US" sz="120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044CD7-DA1D-EB47-ACEE-BDDBC92F9CE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0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6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b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988E2B4E-B5C6-A041-A213-66912E9C9A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7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EC89-EDC0-0D4B-AB47-FF43DBD29E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88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AF020-A342-8E44-8D0D-4AA0BD2690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6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5D81E-0768-EB48-A9C1-5FC21BB5F4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2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88A9-0C62-C94E-92EB-DF71C07A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1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/>
          <a:lstStyle>
            <a:lvl2pPr marL="457200" indent="-228600">
              <a:buChar char="-"/>
              <a:defRPr sz="2200"/>
            </a:lvl2pPr>
            <a:lvl3pPr marL="662940" indent="-205740">
              <a:defRPr sz="2000"/>
            </a:lvl3pPr>
            <a:lvl4pPr marL="914400" indent="-228600">
              <a:buChar char="-"/>
              <a:defRPr sz="1800"/>
            </a:lvl4pPr>
            <a:lvl5pPr marL="1143000" indent="-228600"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6459538" y="6515100"/>
            <a:ext cx="1076325" cy="241300"/>
          </a:xfrm>
        </p:spPr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0359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N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59538" y="6515100"/>
            <a:ext cx="1076325" cy="241300"/>
          </a:xfrm>
        </p:spPr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17827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b="1" smtClean="0"/>
              <a:t>Steve Brice, DOE Institutional Review of Fermilab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04C630F5-7BDB-8F4E-8400-DC71A86C9E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0" r:id="rId3"/>
    <p:sldLayoutId id="2147484091" r:id="rId4"/>
    <p:sldLayoutId id="2147484092" r:id="rId5"/>
    <p:sldLayoutId id="2147484103" r:id="rId6"/>
    <p:sldLayoutId id="2147484104" r:id="rId7"/>
    <p:sldLayoutId id="2147484106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://arxiv.org/abs/arXiv:1408.1763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jpeg"/><Relationship Id="rId12" Type="http://schemas.openxmlformats.org/officeDocument/2006/relationships/image" Target="../media/image56.jpeg"/><Relationship Id="rId13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The Fermilab Neutrino Platform</a:t>
            </a:r>
            <a:endParaRPr lang="en-US" dirty="0"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Steve Brice</a:t>
            </a:r>
            <a:endParaRPr lang="en-US" dirty="0">
              <a:latin typeface="Helvetica" charset="0"/>
            </a:endParaRPr>
          </a:p>
          <a:p>
            <a:pPr eaLnBrk="1" hangingPunct="1"/>
            <a:r>
              <a:rPr lang="en-US" dirty="0" smtClean="0">
                <a:latin typeface="Helvetica" charset="0"/>
              </a:rPr>
              <a:t>DOE Institutional Review of Fermilab</a:t>
            </a:r>
            <a:endParaRPr lang="en-US" dirty="0">
              <a:latin typeface="Helvetica" charset="0"/>
            </a:endParaRPr>
          </a:p>
          <a:p>
            <a:pPr eaLnBrk="1" hangingPunct="1"/>
            <a:r>
              <a:rPr lang="en-US" dirty="0" smtClean="0">
                <a:latin typeface="Helvetica" charset="0"/>
              </a:rPr>
              <a:t>Thu 12 Feb 2015</a:t>
            </a:r>
            <a:endParaRPr lang="en-US" dirty="0">
              <a:latin typeface="Helvetica" charset="0"/>
            </a:endParaRPr>
          </a:p>
          <a:p>
            <a:pPr eaLnBrk="1" hangingPunct="1"/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LBNE 35t Prototype Detector</a:t>
            </a:r>
          </a:p>
        </p:txBody>
      </p:sp>
      <p:sp>
        <p:nvSpPr>
          <p:cNvPr id="109" name="Shape 109"/>
          <p:cNvSpPr>
            <a:spLocks noGrp="1"/>
          </p:cNvSpPr>
          <p:nvPr>
            <p:ph idx="1"/>
          </p:nvPr>
        </p:nvSpPr>
        <p:spPr>
          <a:xfrm>
            <a:off x="228601" y="1043046"/>
            <a:ext cx="5499794" cy="498786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3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First test of membrane style cryostat for LArTPCs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3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Initial run doubled (3 ms) the minimum electron lifetimes (1.4 ms) needed for LBNE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3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Next step is to place mini-APA style TPCs into the cryostat and do a vertical slice test of the detector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3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APAs are at Fermilab and are being tested through February 15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3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Installation into cryostat planned for March 1, 2015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3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Liquid argon filling expected at the end of April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9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10</a:t>
            </a:fld>
            <a:endParaRPr sz="900">
              <a:solidFill>
                <a:srgbClr val="0061A8"/>
              </a:solidFill>
              <a:uFill>
                <a:solidFill>
                  <a:srgbClr val="074184"/>
                </a:solidFill>
              </a:uFill>
            </a:endParaRPr>
          </a:p>
        </p:txBody>
      </p:sp>
      <p:pic>
        <p:nvPicPr>
          <p:cNvPr id="11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8394" y="948464"/>
            <a:ext cx="3620572" cy="2918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8654" y="3883122"/>
            <a:ext cx="3420052" cy="220793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4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Next Steps</a:t>
            </a:r>
          </a:p>
        </p:txBody>
      </p:sp>
      <p:sp>
        <p:nvSpPr>
          <p:cNvPr id="115" name="Shape 11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Building on the successes of the current program we can meet the needs of the future ELBNF</a:t>
            </a:r>
          </a:p>
          <a:p>
            <a:pPr lvl="1"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Test enhanced purification with new filter media, necessary for dual phase LArTPCs with 16 m drifts</a:t>
            </a:r>
          </a:p>
          <a:p>
            <a:pPr lvl="1"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Using dopants, e.g. xenon, has potential to improve scintillation light signal by producing light in range more readily observed by photodetectors</a:t>
            </a:r>
          </a:p>
          <a:p>
            <a:pPr lvl="1"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SiPMs may be a cost effective photodetector for LArTPCs when coupled to light guides, would like to explore improving readout electronics for them</a:t>
            </a:r>
          </a:p>
          <a:p>
            <a:pPr marL="209550" lvl="0" indent="-20955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When dreaming big, we look to magnetizing LArTPCs</a:t>
            </a:r>
          </a:p>
          <a:p>
            <a:pPr marL="438150" lvl="1" indent="-209550"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Fermilab has the experience with superconducting magnets</a:t>
            </a:r>
          </a:p>
          <a:p>
            <a:pPr marL="438150" lvl="1" indent="-209550"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We have the test beams to study the charge selection and energy reconstruction performance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9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11</a:t>
            </a:fld>
            <a:endParaRPr sz="900">
              <a:solidFill>
                <a:srgbClr val="0061A8"/>
              </a:solidFill>
              <a:uFill>
                <a:solidFill>
                  <a:srgbClr val="074184"/>
                </a:solidFill>
              </a:u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7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Thu Feb 12 2015</a:t>
            </a:r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Steve Brice, DOE Institutional Review of Fermilab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485BE53-7956-A946-8F57-1BEA296BAD3C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12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4341" name="Content Placeholder 4"/>
          <p:cNvSpPr>
            <a:spLocks noGrp="1"/>
          </p:cNvSpPr>
          <p:nvPr>
            <p:ph idx="1"/>
          </p:nvPr>
        </p:nvSpPr>
        <p:spPr bwMode="auto">
          <a:xfrm>
            <a:off x="120650" y="973138"/>
            <a:ext cx="8915400" cy="5176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  <a:latin typeface="Helvetica" charset="0"/>
              </a:rPr>
              <a:t>Operations and technical support for running experiments and new projects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  <a:latin typeface="Helvetica" charset="0"/>
              </a:rPr>
              <a:t>Direct support and coordinate liaison with other lab resources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>
                <a:solidFill>
                  <a:schemeClr val="tx1"/>
                </a:solidFill>
                <a:latin typeface="Helvetica" charset="0"/>
              </a:rPr>
              <a:t>Operations group (7 staff)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  <a:latin typeface="Helvetica" charset="0"/>
              </a:rPr>
              <a:t>Experienced operations and DAQ staff (earlier collider experience)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  <a:latin typeface="Helvetica" charset="0"/>
              </a:rPr>
              <a:t>Current activities: MINOS+, MINERvA, NOvA, MicroBooNE</a:t>
            </a:r>
          </a:p>
          <a:p>
            <a:pPr lvl="2">
              <a:lnSpc>
                <a:spcPct val="90000"/>
              </a:lnSpc>
            </a:pPr>
            <a:r>
              <a:rPr lang="en-US" sz="1900">
                <a:solidFill>
                  <a:schemeClr val="tx1"/>
                </a:solidFill>
                <a:latin typeface="Helvetica" charset="0"/>
              </a:rPr>
              <a:t>Direct operations support (Experimental Liaison Officers, ROC west)</a:t>
            </a:r>
          </a:p>
          <a:p>
            <a:pPr lvl="2">
              <a:lnSpc>
                <a:spcPct val="90000"/>
              </a:lnSpc>
            </a:pPr>
            <a:r>
              <a:rPr lang="en-US" sz="1900">
                <a:solidFill>
                  <a:schemeClr val="tx1"/>
                </a:solidFill>
                <a:latin typeface="Helvetica" charset="0"/>
              </a:rPr>
              <a:t>DAQ and electrical infrastructure and software support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2000">
                <a:solidFill>
                  <a:schemeClr val="tx1"/>
                </a:solidFill>
                <a:latin typeface="Helvetica" charset="0"/>
              </a:rPr>
              <a:t>Future activities – SBN, ELBNF. Already beginning.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>
                <a:solidFill>
                  <a:schemeClr val="tx1"/>
                </a:solidFill>
                <a:latin typeface="Helvetica" charset="0"/>
              </a:rPr>
              <a:t>Liquid Argon Engineering group (8 staff)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  <a:latin typeface="Helvetica" charset="0"/>
              </a:rPr>
              <a:t>Expertise drawn from across lab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  <a:latin typeface="Helvetica" charset="0"/>
              </a:rPr>
              <a:t>Currently supporting next-generation cryostat and cryosystems engineering and drafting  at FNAL and liaison with CERN.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  <a:latin typeface="Helvetica" charset="0"/>
              </a:rPr>
              <a:t>Expect to expand support as new projects require.</a:t>
            </a:r>
          </a:p>
        </p:txBody>
      </p:sp>
      <p:sp>
        <p:nvSpPr>
          <p:cNvPr id="14342" name="Title 13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>
                <a:latin typeface="Helvetica" charset="0"/>
              </a:rPr>
              <a:t>Neutrino Division Technical Support Department</a:t>
            </a:r>
          </a:p>
        </p:txBody>
      </p:sp>
    </p:spTree>
    <p:extLst>
      <p:ext uri="{BB962C8B-B14F-4D97-AF65-F5344CB8AC3E}">
        <p14:creationId xmlns:p14="http://schemas.microsoft.com/office/powerpoint/2010/main" val="317445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Helvetica"/>
              </a:rPr>
              <a:t>Neutrino Division Beam Group</a:t>
            </a:r>
            <a:endParaRPr lang="en-US" dirty="0">
              <a:cs typeface="Helvetica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BB59B-FCC3-4C0E-B474-450FE00C9A3A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0960" y="1019178"/>
            <a:ext cx="8686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Neutrino Division recently created a Beam Group </a:t>
            </a:r>
            <a:endParaRPr lang="en-US" sz="2000" b="1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Helvetica"/>
                <a:cs typeface="Helvetica"/>
              </a:rPr>
              <a:t>A. Marchionni, </a:t>
            </a:r>
            <a:r>
              <a:rPr lang="en-US" dirty="0" err="1" smtClean="0">
                <a:latin typeface="Helvetica"/>
                <a:cs typeface="Helvetica"/>
              </a:rPr>
              <a:t>Ldr</a:t>
            </a:r>
            <a:r>
              <a:rPr lang="en-US" dirty="0" smtClean="0">
                <a:latin typeface="Helvetica"/>
                <a:cs typeface="Helvetica"/>
              </a:rPr>
              <a:t>.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Helvetica"/>
                <a:cs typeface="Helvetica"/>
              </a:rPr>
              <a:t>C. James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Helvetica"/>
                <a:cs typeface="Helvetica"/>
              </a:rPr>
              <a:t>P. Lebrun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Helvetica"/>
                <a:cs typeface="Helvetica"/>
              </a:rPr>
              <a:t>B. Lundberg</a:t>
            </a: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Helvetica"/>
                <a:cs typeface="Helvetica"/>
              </a:rPr>
              <a:t>Z. </a:t>
            </a:r>
            <a:r>
              <a:rPr lang="en-US" dirty="0" err="1" smtClean="0">
                <a:latin typeface="Helvetica"/>
                <a:cs typeface="Helvetica"/>
              </a:rPr>
              <a:t>Pavlovic</a:t>
            </a:r>
            <a:endParaRPr lang="en-US" dirty="0">
              <a:latin typeface="Helvetica"/>
              <a:cs typeface="Helvetica"/>
            </a:endParaRPr>
          </a:p>
          <a:p>
            <a:pPr marL="742950" lvl="1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Helvetica"/>
                <a:cs typeface="Helvetica"/>
              </a:rPr>
              <a:t>D. Jensen, GSR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The group has a wide range of competencies, from experience in the design, construction and operation of neutrino </a:t>
            </a:r>
            <a:r>
              <a:rPr lang="en-US" sz="2000" dirty="0" err="1" smtClean="0">
                <a:latin typeface="Helvetica"/>
                <a:cs typeface="Helvetica"/>
              </a:rPr>
              <a:t>beamlines</a:t>
            </a:r>
            <a:r>
              <a:rPr lang="en-US" sz="2000" dirty="0" smtClean="0">
                <a:latin typeface="Helvetica"/>
                <a:cs typeface="Helvetica"/>
              </a:rPr>
              <a:t>,  expertise in </a:t>
            </a:r>
            <a:r>
              <a:rPr lang="en-US" sz="2000" dirty="0" err="1" smtClean="0">
                <a:latin typeface="Helvetica"/>
                <a:cs typeface="Helvetica"/>
              </a:rPr>
              <a:t>hadroproduction</a:t>
            </a:r>
            <a:r>
              <a:rPr lang="en-US" sz="2000" dirty="0" smtClean="0">
                <a:latin typeface="Helvetica"/>
                <a:cs typeface="Helvetica"/>
              </a:rPr>
              <a:t> measurements and neutrino flux predictions, to specific skills in computing and simulation software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latin typeface="Helvetica"/>
              <a:cs typeface="Helvetic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The group will provide support for </a:t>
            </a:r>
            <a:r>
              <a:rPr lang="en-US" sz="2000" dirty="0">
                <a:latin typeface="Helvetica"/>
                <a:cs typeface="Helvetica"/>
              </a:rPr>
              <a:t>the experimenters </a:t>
            </a:r>
            <a:r>
              <a:rPr lang="en-US" sz="2000" dirty="0" smtClean="0">
                <a:latin typeface="Helvetica"/>
                <a:cs typeface="Helvetica"/>
              </a:rPr>
              <a:t>who want </a:t>
            </a:r>
            <a:r>
              <a:rPr lang="en-US" sz="2000" dirty="0">
                <a:latin typeface="Helvetica"/>
                <a:cs typeface="Helvetica"/>
              </a:rPr>
              <a:t>to get involved in beam </a:t>
            </a:r>
            <a:r>
              <a:rPr lang="en-US" sz="2000" dirty="0" smtClean="0">
                <a:latin typeface="Helvetica"/>
                <a:cs typeface="Helvetica"/>
              </a:rPr>
              <a:t>activities, </a:t>
            </a:r>
            <a:r>
              <a:rPr lang="en-US" sz="2000" dirty="0">
                <a:latin typeface="Helvetica"/>
                <a:cs typeface="Helvetica"/>
              </a:rPr>
              <a:t>and </a:t>
            </a:r>
            <a:r>
              <a:rPr lang="en-US" sz="2000" dirty="0" smtClean="0">
                <a:latin typeface="Helvetica"/>
                <a:cs typeface="Helvetica"/>
              </a:rPr>
              <a:t>interface with the </a:t>
            </a:r>
            <a:r>
              <a:rPr lang="en-US" sz="2000" dirty="0">
                <a:latin typeface="Helvetica"/>
                <a:cs typeface="Helvetica"/>
              </a:rPr>
              <a:t>AD Targetry </a:t>
            </a:r>
            <a:r>
              <a:rPr lang="en-US" sz="2000" dirty="0" smtClean="0">
                <a:latin typeface="Helvetica"/>
                <a:cs typeface="Helvetica"/>
              </a:rPr>
              <a:t>Department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280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Helvetica"/>
              </a:rPr>
              <a:t>D</a:t>
            </a:r>
            <a:r>
              <a:rPr lang="en-US" dirty="0" smtClean="0">
                <a:cs typeface="Helvetica"/>
              </a:rPr>
              <a:t>esign of </a:t>
            </a:r>
            <a:r>
              <a:rPr lang="en-US" dirty="0">
                <a:cs typeface="Helvetica"/>
              </a:rPr>
              <a:t>new neutrino </a:t>
            </a:r>
            <a:r>
              <a:rPr lang="en-US" dirty="0" err="1" smtClean="0">
                <a:cs typeface="Helvetica"/>
              </a:rPr>
              <a:t>beamlines</a:t>
            </a:r>
            <a:r>
              <a:rPr lang="en-US" dirty="0" smtClean="0">
                <a:cs typeface="Helvetica"/>
              </a:rPr>
              <a:t> and upgrades of  existing ones</a:t>
            </a:r>
            <a:endParaRPr lang="en-US" dirty="0">
              <a:cs typeface="Helvetica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BB59B-FCC3-4C0E-B474-450FE00C9A3A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129126"/>
            <a:ext cx="8458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Investigate possible upgrades of the BNB </a:t>
            </a:r>
            <a:r>
              <a:rPr lang="en-US" sz="20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beamline</a:t>
            </a:r>
            <a:endParaRPr lang="en-US" sz="2000" b="1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At this time we have a pre-conceptual design for an upgrade to the BNB which involves the addition of a second focusing horn. A team consisting of members of the ND Beam Group and the AD External Beams Group is in place to advance this work to the level of a Conceptual Design, including cost and schedule, by the time of the summer PAC meeting</a:t>
            </a:r>
            <a:r>
              <a:rPr lang="en-US" sz="2000" dirty="0" smtClean="0">
                <a:latin typeface="Helvetica"/>
                <a:cs typeface="Helvetica"/>
              </a:rPr>
              <a:t>.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Participate in the conceptual design and optimization of the LBNF neutrino </a:t>
            </a:r>
            <a:r>
              <a:rPr lang="en-US" sz="20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beamline</a:t>
            </a:r>
            <a:endParaRPr lang="en-US" sz="2000" b="1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Working with the ELBNF Collaboration/LBNF project, perform an optimization of  the target and horn focusing system to increase the physics reach, and interface with AD </a:t>
            </a:r>
            <a:r>
              <a:rPr lang="en-US" sz="2000" dirty="0" err="1">
                <a:latin typeface="Helvetica"/>
                <a:cs typeface="Helvetica"/>
              </a:rPr>
              <a:t>T</a:t>
            </a:r>
            <a:r>
              <a:rPr lang="en-US" sz="2000" dirty="0" err="1" smtClean="0">
                <a:latin typeface="Helvetica"/>
                <a:cs typeface="Helvetica"/>
              </a:rPr>
              <a:t>argetry</a:t>
            </a:r>
            <a:r>
              <a:rPr lang="en-US" sz="2000" dirty="0" smtClean="0">
                <a:latin typeface="Helvetica"/>
                <a:cs typeface="Helvetica"/>
              </a:rPr>
              <a:t> Department to evaluate feasibility and cost of the proposed solutions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417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945272"/>
            <a:ext cx="75438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Two running </a:t>
            </a:r>
            <a:r>
              <a:rPr lang="en-US" sz="20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beamlines</a:t>
            </a: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: </a:t>
            </a:r>
            <a:r>
              <a:rPr lang="en-US" sz="20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NuMI</a:t>
            </a: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 and BNB</a:t>
            </a:r>
          </a:p>
          <a:p>
            <a:endParaRPr lang="en-US" sz="2000" b="1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Keep track of running conditions and alignment measurements of </a:t>
            </a:r>
            <a:r>
              <a:rPr lang="en-US" sz="2000" dirty="0" err="1" smtClean="0">
                <a:latin typeface="Helvetica"/>
                <a:cs typeface="Helvetica"/>
              </a:rPr>
              <a:t>beamline</a:t>
            </a:r>
            <a:r>
              <a:rPr lang="en-US" sz="2000" dirty="0" smtClean="0">
                <a:latin typeface="Helvetica"/>
                <a:cs typeface="Helvetica"/>
              </a:rPr>
              <a:t> components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 smtClean="0">
              <a:latin typeface="Helvetica"/>
              <a:cs typeface="Helvetic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Maintain tools to monitor primary proton integrated intensity, targeting precision and stability of running conditions (horn currents, temperatures,…)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 smtClean="0">
              <a:latin typeface="Helvetica"/>
              <a:cs typeface="Helvetic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Provide support for neutrino </a:t>
            </a:r>
            <a:r>
              <a:rPr lang="en-US" sz="2000" dirty="0" err="1" smtClean="0">
                <a:latin typeface="Helvetica"/>
                <a:cs typeface="Helvetica"/>
              </a:rPr>
              <a:t>beamline</a:t>
            </a:r>
            <a:r>
              <a:rPr lang="en-US" sz="2000" dirty="0" smtClean="0">
                <a:latin typeface="Helvetica"/>
                <a:cs typeface="Helvetica"/>
              </a:rPr>
              <a:t> instrumentation (hadron monitor, </a:t>
            </a:r>
            <a:r>
              <a:rPr lang="en-US" sz="2000" dirty="0" err="1" smtClean="0">
                <a:latin typeface="Helvetica"/>
                <a:cs typeface="Helvetica"/>
              </a:rPr>
              <a:t>muon</a:t>
            </a:r>
            <a:r>
              <a:rPr lang="en-US" sz="2000" dirty="0" smtClean="0">
                <a:latin typeface="Helvetica"/>
                <a:cs typeface="Helvetica"/>
              </a:rPr>
              <a:t> monitors,…) and develop analysis tools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Helvetica"/>
              </a:rPr>
              <a:t>Monitoring of the performance of </a:t>
            </a:r>
            <a:r>
              <a:rPr lang="en-US" dirty="0" smtClean="0">
                <a:cs typeface="Helvetica"/>
              </a:rPr>
              <a:t>neutrino </a:t>
            </a:r>
            <a:r>
              <a:rPr lang="en-US" dirty="0" err="1" smtClean="0">
                <a:cs typeface="Helvetica"/>
              </a:rPr>
              <a:t>beamlines</a:t>
            </a:r>
            <a:endParaRPr lang="en-US" dirty="0">
              <a:cs typeface="Helvetica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BB59B-FCC3-4C0E-B474-450FE00C9A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5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cs typeface="Helvetica"/>
              </a:rPr>
              <a:t>Simulation of neutrino </a:t>
            </a:r>
            <a:r>
              <a:rPr lang="en-US" dirty="0" err="1" smtClean="0">
                <a:cs typeface="Helvetica"/>
              </a:rPr>
              <a:t>beamlines</a:t>
            </a:r>
            <a:r>
              <a:rPr lang="en-US" dirty="0" smtClean="0">
                <a:cs typeface="Helvetica"/>
              </a:rPr>
              <a:t> and prediction of the neutrino fluxes</a:t>
            </a:r>
            <a:endParaRPr lang="en-US" dirty="0">
              <a:cs typeface="Helvetica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BB59B-FCC3-4C0E-B474-450FE00C9A3A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1086415"/>
            <a:ext cx="88280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Maintain simulation tools for neutrino </a:t>
            </a:r>
            <a:r>
              <a:rPr lang="en-US" sz="20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beamlines</a:t>
            </a:r>
            <a:endParaRPr lang="en-US" sz="2000" b="1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b="1" dirty="0" smtClean="0">
              <a:latin typeface="Helvetica"/>
              <a:cs typeface="Helvetica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Precise prediction of neutrino fluxes (BNB, </a:t>
            </a:r>
            <a:r>
              <a:rPr lang="en-US" sz="20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NuMI</a:t>
            </a: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, LBNF)</a:t>
            </a:r>
            <a:endParaRPr lang="en-US" sz="20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Prediction </a:t>
            </a:r>
            <a:r>
              <a:rPr lang="en-US" sz="2000" dirty="0">
                <a:latin typeface="Helvetica"/>
                <a:cs typeface="Helvetica"/>
              </a:rPr>
              <a:t>of </a:t>
            </a:r>
            <a:r>
              <a:rPr lang="en-US" sz="2000" dirty="0" err="1">
                <a:latin typeface="Helvetica"/>
                <a:cs typeface="Helvetica"/>
              </a:rPr>
              <a:t>NuMI</a:t>
            </a:r>
            <a:r>
              <a:rPr lang="en-US" sz="2000" dirty="0">
                <a:latin typeface="Helvetica"/>
                <a:cs typeface="Helvetica"/>
              </a:rPr>
              <a:t> fluxes at large off-axis angles (</a:t>
            </a:r>
            <a:r>
              <a:rPr lang="en-US" sz="2000" dirty="0" err="1">
                <a:latin typeface="Helvetica"/>
                <a:cs typeface="Helvetica"/>
              </a:rPr>
              <a:t>MicroBooNE</a:t>
            </a:r>
            <a:r>
              <a:rPr lang="en-US" sz="2000" dirty="0">
                <a:latin typeface="Helvetica"/>
                <a:cs typeface="Helvetica"/>
              </a:rPr>
              <a:t>, SBN)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Participation in NuMI-X</a:t>
            </a:r>
            <a:endParaRPr lang="en-US" sz="2000" dirty="0">
              <a:latin typeface="Helvetica"/>
              <a:cs typeface="Helvetic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M</a:t>
            </a:r>
            <a:r>
              <a:rPr lang="en-US" sz="2000" dirty="0" smtClean="0">
                <a:latin typeface="Helvetica"/>
                <a:cs typeface="Helvetica"/>
              </a:rPr>
              <a:t>ake use </a:t>
            </a:r>
            <a:r>
              <a:rPr lang="en-US" sz="2000" dirty="0">
                <a:latin typeface="Helvetica"/>
                <a:cs typeface="Helvetica"/>
              </a:rPr>
              <a:t>of existing </a:t>
            </a:r>
            <a:r>
              <a:rPr lang="en-US" sz="2000" dirty="0" err="1">
                <a:latin typeface="Helvetica"/>
                <a:cs typeface="Helvetica"/>
              </a:rPr>
              <a:t>hadroproduction</a:t>
            </a:r>
            <a:r>
              <a:rPr lang="en-US" sz="2000" dirty="0">
                <a:latin typeface="Helvetica"/>
                <a:cs typeface="Helvetica"/>
              </a:rPr>
              <a:t> data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Possible </a:t>
            </a:r>
            <a:r>
              <a:rPr lang="en-US" sz="2000" dirty="0">
                <a:latin typeface="Helvetica"/>
                <a:cs typeface="Helvetica"/>
              </a:rPr>
              <a:t>participation in </a:t>
            </a:r>
            <a:r>
              <a:rPr lang="en-US" sz="2000" dirty="0" smtClean="0">
                <a:latin typeface="Helvetica"/>
                <a:cs typeface="Helvetica"/>
              </a:rPr>
              <a:t>future </a:t>
            </a:r>
            <a:r>
              <a:rPr lang="en-US" sz="2000" dirty="0" err="1">
                <a:latin typeface="Helvetica"/>
                <a:cs typeface="Helvetica"/>
              </a:rPr>
              <a:t>hadroproduction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experiment (NA61?)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4968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ROC-West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901919"/>
            <a:ext cx="8672513" cy="856104"/>
          </a:xfrm>
        </p:spPr>
        <p:txBody>
          <a:bodyPr/>
          <a:lstStyle/>
          <a:p>
            <a:r>
              <a:rPr lang="en-US" dirty="0" smtClean="0"/>
              <a:t>The Remote Operations Center (West) is a new control room facility available to any </a:t>
            </a:r>
            <a:r>
              <a:rPr lang="en-US" dirty="0" smtClean="0"/>
              <a:t>Fermilab</a:t>
            </a:r>
            <a:r>
              <a:rPr lang="en-US" dirty="0" smtClean="0"/>
              <a:t> </a:t>
            </a:r>
            <a:r>
              <a:rPr lang="en-US" dirty="0" smtClean="0"/>
              <a:t>experiment.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BB59B-FCC3-4C0E-B474-450FE00C9A3A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522" y="1758023"/>
            <a:ext cx="6639157" cy="443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0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lIns="64291" tIns="32146" rIns="64291" bIns="32146"/>
          <a:lstStyle/>
          <a:p>
            <a:r>
              <a:rPr lang="en-US"/>
              <a:t>Neutrino theory</a:t>
            </a:r>
          </a:p>
        </p:txBody>
      </p:sp>
      <p:sp>
        <p:nvSpPr>
          <p:cNvPr id="5122" name="Rectangle 2"/>
          <p:cNvSpPr>
            <a:spLocks noChangeArrowheads="1"/>
          </p:cNvSpPr>
          <p:nvPr>
            <p:ph type="body" idx="1"/>
          </p:nvPr>
        </p:nvSpPr>
        <p:spPr>
          <a:xfrm>
            <a:off x="223242" y="1095003"/>
            <a:ext cx="8688586" cy="1848445"/>
          </a:xfrm>
          <a:ln/>
        </p:spPr>
        <p:txBody>
          <a:bodyPr lIns="64291" tIns="32146" rIns="64291" bIns="32146"/>
          <a:lstStyle/>
          <a:p>
            <a:pPr marL="147335" indent="-147335"/>
            <a:r>
              <a:rPr lang="en-US" sz="2100">
                <a:solidFill>
                  <a:srgbClr val="AF272F"/>
                </a:solidFill>
              </a:rPr>
              <a:t>Fermilab neutrino theory research efforts in Theoretical Physics &amp; Astrophysics Departments cover wide range of topics</a:t>
            </a:r>
          </a:p>
          <a:p>
            <a:pPr lvl="1"/>
            <a:r>
              <a:rPr lang="en-US" sz="1800"/>
              <a:t>Two full-time neutrino phenomenologists </a:t>
            </a:r>
            <a:r>
              <a:rPr lang="en-US" sz="1800">
                <a:solidFill>
                  <a:srgbClr val="F68D2E"/>
                </a:solidFill>
              </a:rPr>
              <a:t>(Parke + RA Coloma)</a:t>
            </a:r>
            <a:r>
              <a:rPr lang="en-US" sz="1800"/>
              <a:t>, one active emeritus scientist </a:t>
            </a:r>
            <a:r>
              <a:rPr lang="en-US" sz="1800">
                <a:solidFill>
                  <a:srgbClr val="F68D2E"/>
                </a:solidFill>
              </a:rPr>
              <a:t>(Kayser)</a:t>
            </a:r>
            <a:r>
              <a:rPr lang="en-US" sz="1800"/>
              <a:t> + several others involved part-time in study of connections between neutrinos and dark matter, cosmology, etc...baseline oscillation experiments</a:t>
            </a:r>
          </a:p>
        </p:txBody>
      </p:sp>
      <p:grpSp>
        <p:nvGrpSpPr>
          <p:cNvPr id="5136" name="Group 16"/>
          <p:cNvGrpSpPr>
            <a:grpSpLocks/>
          </p:cNvGrpSpPr>
          <p:nvPr/>
        </p:nvGrpSpPr>
        <p:grpSpPr bwMode="auto">
          <a:xfrm>
            <a:off x="155154" y="3046140"/>
            <a:ext cx="8848204" cy="2771552"/>
            <a:chOff x="0" y="20"/>
            <a:chExt cx="7926" cy="2483"/>
          </a:xfrm>
        </p:grpSpPr>
        <p:sp>
          <p:nvSpPr>
            <p:cNvPr id="5123" name="AutoShape 3"/>
            <p:cNvSpPr>
              <a:spLocks/>
            </p:cNvSpPr>
            <p:nvPr/>
          </p:nvSpPr>
          <p:spPr bwMode="auto">
            <a:xfrm>
              <a:off x="75" y="190"/>
              <a:ext cx="2675" cy="736"/>
            </a:xfrm>
            <a:prstGeom prst="roundRect">
              <a:avLst>
                <a:gd name="adj" fmla="val 11949"/>
              </a:avLst>
            </a:prstGeom>
            <a:solidFill>
              <a:schemeClr val="accent1"/>
            </a:solidFill>
            <a:ln w="25400" cap="flat">
              <a:solidFill>
                <a:srgbClr val="4293F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/>
              <a:r>
                <a:rPr lang="en-US" sz="2100">
                  <a:solidFill>
                    <a:srgbClr val="0F7820"/>
                  </a:solidFill>
                  <a:latin typeface="Helvetica" charset="0"/>
                  <a:cs typeface="Helvetica" charset="0"/>
                  <a:sym typeface="Helvetica" charset="0"/>
                </a:rPr>
                <a:t>strategies for studying standard ν paradigm</a:t>
              </a:r>
            </a:p>
          </p:txBody>
        </p:sp>
        <p:sp>
          <p:nvSpPr>
            <p:cNvPr id="5124" name="AutoShape 4"/>
            <p:cNvSpPr>
              <a:spLocks/>
            </p:cNvSpPr>
            <p:nvPr/>
          </p:nvSpPr>
          <p:spPr bwMode="auto">
            <a:xfrm>
              <a:off x="2932" y="125"/>
              <a:ext cx="2805" cy="711"/>
            </a:xfrm>
            <a:prstGeom prst="roundRect">
              <a:avLst>
                <a:gd name="adj" fmla="val 12380"/>
              </a:avLst>
            </a:prstGeom>
            <a:solidFill>
              <a:schemeClr val="accent1"/>
            </a:solidFill>
            <a:ln w="25400" cap="flat">
              <a:solidFill>
                <a:srgbClr val="4293F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/>
              <a:r>
                <a:rPr lang="en-US" sz="2100">
                  <a:solidFill>
                    <a:srgbClr val="0F7820"/>
                  </a:solidFill>
                  <a:latin typeface="Helvetica" charset="0"/>
                  <a:cs typeface="Helvetica" charset="0"/>
                  <a:sym typeface="Helvetica" charset="0"/>
                </a:rPr>
                <a:t>sensitivities of current, proposed experiments</a:t>
              </a:r>
            </a:p>
          </p:txBody>
        </p:sp>
        <p:sp>
          <p:nvSpPr>
            <p:cNvPr id="5125" name="AutoShape 5"/>
            <p:cNvSpPr>
              <a:spLocks/>
            </p:cNvSpPr>
            <p:nvPr/>
          </p:nvSpPr>
          <p:spPr bwMode="auto">
            <a:xfrm>
              <a:off x="0" y="1108"/>
              <a:ext cx="2895" cy="737"/>
            </a:xfrm>
            <a:prstGeom prst="roundRect">
              <a:avLst>
                <a:gd name="adj" fmla="val 11949"/>
              </a:avLst>
            </a:prstGeom>
            <a:solidFill>
              <a:schemeClr val="accent1"/>
            </a:solidFill>
            <a:ln w="25400" cap="flat">
              <a:solidFill>
                <a:srgbClr val="4293F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/>
              <a:r>
                <a:rPr lang="en-US" sz="2100">
                  <a:solidFill>
                    <a:srgbClr val="0F7820"/>
                  </a:solidFill>
                  <a:latin typeface="Helvetica" charset="0"/>
                  <a:cs typeface="Helvetica" charset="0"/>
                  <a:sym typeface="Helvetica" charset="0"/>
                </a:rPr>
                <a:t>impact of light sterile ν</a:t>
              </a:r>
              <a:r>
                <a:rPr lang="ja-JP" altLang="en-US" sz="2100">
                  <a:solidFill>
                    <a:srgbClr val="0F7820"/>
                  </a:solidFill>
                  <a:latin typeface="Arial"/>
                  <a:cs typeface="Helvetica" charset="0"/>
                  <a:sym typeface="Helvetica" charset="0"/>
                </a:rPr>
                <a:t>’</a:t>
              </a:r>
              <a:r>
                <a:rPr lang="en-US" sz="2100">
                  <a:solidFill>
                    <a:srgbClr val="0F7820"/>
                  </a:solidFill>
                  <a:latin typeface="Helvetica" charset="0"/>
                  <a:cs typeface="Helvetica" charset="0"/>
                  <a:sym typeface="Helvetica" charset="0"/>
                </a:rPr>
                <a:t>s and non-SM interactions</a:t>
              </a:r>
            </a:p>
          </p:txBody>
        </p:sp>
        <p:sp>
          <p:nvSpPr>
            <p:cNvPr id="5126" name="AutoShape 6"/>
            <p:cNvSpPr>
              <a:spLocks/>
            </p:cNvSpPr>
            <p:nvPr/>
          </p:nvSpPr>
          <p:spPr bwMode="auto">
            <a:xfrm>
              <a:off x="70" y="2052"/>
              <a:ext cx="4874" cy="434"/>
            </a:xfrm>
            <a:prstGeom prst="roundRect">
              <a:avLst>
                <a:gd name="adj" fmla="val 20301"/>
              </a:avLst>
            </a:prstGeom>
            <a:solidFill>
              <a:schemeClr val="accent1"/>
            </a:solidFill>
            <a:ln w="25400" cap="flat">
              <a:solidFill>
                <a:srgbClr val="4293F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/>
              <a:r>
                <a:rPr lang="en-US" sz="2100">
                  <a:solidFill>
                    <a:srgbClr val="0F7820"/>
                  </a:solidFill>
                  <a:latin typeface="Helvetica" charset="0"/>
                  <a:cs typeface="Helvetica" charset="0"/>
                  <a:sym typeface="Helvetica" charset="0"/>
                </a:rPr>
                <a:t>improved determination of nuclear effects</a:t>
              </a:r>
            </a:p>
          </p:txBody>
        </p:sp>
        <p:sp>
          <p:nvSpPr>
            <p:cNvPr id="5127" name="AutoShape 7"/>
            <p:cNvSpPr>
              <a:spLocks/>
            </p:cNvSpPr>
            <p:nvPr/>
          </p:nvSpPr>
          <p:spPr bwMode="auto">
            <a:xfrm>
              <a:off x="3012" y="1057"/>
              <a:ext cx="2269" cy="711"/>
            </a:xfrm>
            <a:prstGeom prst="roundRect">
              <a:avLst>
                <a:gd name="adj" fmla="val 12380"/>
              </a:avLst>
            </a:prstGeom>
            <a:solidFill>
              <a:schemeClr val="accent1"/>
            </a:solidFill>
            <a:ln w="25400" cap="flat">
              <a:solidFill>
                <a:srgbClr val="4293F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/>
              <a:r>
                <a:rPr lang="en-US" sz="2100">
                  <a:solidFill>
                    <a:srgbClr val="0F7820"/>
                  </a:solidFill>
                  <a:latin typeface="Helvetica" charset="0"/>
                  <a:cs typeface="Helvetica" charset="0"/>
                  <a:sym typeface="Helvetica" charset="0"/>
                </a:rPr>
                <a:t>proposals for future experiments</a:t>
              </a:r>
            </a:p>
          </p:txBody>
        </p:sp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" y="1198"/>
              <a:ext cx="889" cy="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" y="1259"/>
              <a:ext cx="1042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" y="356"/>
              <a:ext cx="1195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" y="983"/>
              <a:ext cx="1433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AutoShape 12"/>
            <p:cNvSpPr>
              <a:spLocks/>
            </p:cNvSpPr>
            <p:nvPr/>
          </p:nvSpPr>
          <p:spPr bwMode="auto">
            <a:xfrm>
              <a:off x="5107" y="2070"/>
              <a:ext cx="2136" cy="433"/>
            </a:xfrm>
            <a:prstGeom prst="roundRect">
              <a:avLst>
                <a:gd name="adj" fmla="val 20301"/>
              </a:avLst>
            </a:prstGeom>
            <a:solidFill>
              <a:schemeClr val="accent1"/>
            </a:solidFill>
            <a:ln w="25400" cap="flat">
              <a:solidFill>
                <a:srgbClr val="4293F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/>
              <a:r>
                <a:rPr lang="en-US" sz="2100">
                  <a:solidFill>
                    <a:srgbClr val="0F7820"/>
                  </a:solidFill>
                  <a:latin typeface="Helvetica" charset="0"/>
                  <a:cs typeface="Helvetica" charset="0"/>
                  <a:sym typeface="Helvetica" charset="0"/>
                </a:rPr>
                <a:t>cosmic neutrinos</a:t>
              </a:r>
            </a:p>
          </p:txBody>
        </p:sp>
        <p:grpSp>
          <p:nvGrpSpPr>
            <p:cNvPr id="5135" name="Group 15"/>
            <p:cNvGrpSpPr>
              <a:grpSpLocks/>
            </p:cNvGrpSpPr>
            <p:nvPr/>
          </p:nvGrpSpPr>
          <p:grpSpPr bwMode="auto">
            <a:xfrm>
              <a:off x="5933" y="20"/>
              <a:ext cx="721" cy="856"/>
              <a:chOff x="0" y="20"/>
              <a:chExt cx="720" cy="856"/>
            </a:xfrm>
          </p:grpSpPr>
          <p:pic>
            <p:nvPicPr>
              <p:cNvPr id="5133" name="Picture 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42"/>
                <a:ext cx="720" cy="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4" name="Rectangle 14"/>
              <p:cNvSpPr>
                <a:spLocks/>
              </p:cNvSpPr>
              <p:nvPr/>
            </p:nvSpPr>
            <p:spPr bwMode="auto">
              <a:xfrm>
                <a:off x="76" y="20"/>
                <a:ext cx="414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100" b="1">
                    <a:latin typeface="Helvetica" charset="0"/>
                    <a:cs typeface="Helvetica" charset="0"/>
                    <a:sym typeface="Helvetica" charset="0"/>
                  </a:rPr>
                  <a:t>MINOS</a:t>
                </a:r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08736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/>
          </p:cNvSpPr>
          <p:nvPr/>
        </p:nvSpPr>
        <p:spPr bwMode="auto">
          <a:xfrm>
            <a:off x="2893219" y="6482953"/>
            <a:ext cx="3357563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/>
            <a:r>
              <a:rPr lang="en-US" sz="1000">
                <a:latin typeface="Helvetica" charset="0"/>
                <a:cs typeface="Helvetica" charset="0"/>
                <a:sym typeface="Helvetica" charset="0"/>
              </a:rPr>
              <a:t>Stephen Parke | Fermilab DOE Institutional Review 2015</a:t>
            </a:r>
          </a:p>
        </p:txBody>
      </p:sp>
      <p:sp>
        <p:nvSpPr>
          <p:cNvPr id="6147" name="Rectangle 3"/>
          <p:cNvSpPr>
            <a:spLocks/>
          </p:cNvSpPr>
          <p:nvPr/>
        </p:nvSpPr>
        <p:spPr bwMode="auto">
          <a:xfrm>
            <a:off x="402837" y="6518672"/>
            <a:ext cx="10515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sz="800">
                <a:latin typeface="Helvetica" charset="0"/>
                <a:cs typeface="Helvetica" charset="0"/>
                <a:sym typeface="Helvetica" charset="0"/>
              </a:rPr>
              <a:t>4</a:t>
            </a:r>
          </a:p>
        </p:txBody>
      </p:sp>
      <p:pic>
        <p:nvPicPr>
          <p:cNvPr id="614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/>
          <p:cNvSpPr>
            <a:spLocks noChangeArrowheads="1"/>
          </p:cNvSpPr>
          <p:nvPr>
            <p:ph type="title"/>
          </p:nvPr>
        </p:nvSpPr>
        <p:spPr bwMode="auto">
          <a:xfrm>
            <a:off x="232172" y="0"/>
            <a:ext cx="8688586" cy="7456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tx1"/>
                </a:solidFill>
              </a:rPr>
              <a:t>Theory visitors</a:t>
            </a:r>
          </a:p>
        </p:txBody>
      </p:sp>
      <p:sp>
        <p:nvSpPr>
          <p:cNvPr id="6150" name="Rectangle 6"/>
          <p:cNvSpPr>
            <a:spLocks/>
          </p:cNvSpPr>
          <p:nvPr/>
        </p:nvSpPr>
        <p:spPr bwMode="auto">
          <a:xfrm>
            <a:off x="357187" y="955477"/>
            <a:ext cx="7983141" cy="527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32164" indent="-232164">
              <a:spcBef>
                <a:spcPts val="844"/>
              </a:spcBef>
              <a:buClr>
                <a:srgbClr val="63666A"/>
              </a:buClr>
              <a:buSzPct val="125000"/>
              <a:buFont typeface="Lucida Grande" charset="0"/>
              <a:buChar char="•"/>
            </a:pPr>
            <a:r>
              <a:rPr lang="en-US" sz="2000">
                <a:solidFill>
                  <a:srgbClr val="AF272F"/>
                </a:solidFill>
                <a:cs typeface="Lucida Grande" charset="0"/>
              </a:rPr>
              <a:t>Andre de Gouvea (Northwestern)</a:t>
            </a:r>
            <a:r>
              <a:rPr lang="en-US" sz="2000">
                <a:solidFill>
                  <a:srgbClr val="63666A"/>
                </a:solidFill>
                <a:cs typeface="Lucida Grande" charset="0"/>
              </a:rPr>
              <a:t> spends about one day a week at Fermilab</a:t>
            </a:r>
          </a:p>
          <a:p>
            <a:pPr marL="232164" indent="-232164">
              <a:spcBef>
                <a:spcPts val="844"/>
              </a:spcBef>
              <a:buClr>
                <a:srgbClr val="63666A"/>
              </a:buClr>
              <a:buSzPct val="125000"/>
              <a:buFont typeface="Lucida Grande" charset="0"/>
              <a:buChar char="•"/>
            </a:pPr>
            <a:r>
              <a:rPr lang="en-US" sz="2000">
                <a:solidFill>
                  <a:srgbClr val="63666A"/>
                </a:solidFill>
                <a:cs typeface="Lucida Grande" charset="0"/>
              </a:rPr>
              <a:t>Collaborators spend many person-weeks a year here, in particular:</a:t>
            </a:r>
          </a:p>
          <a:p>
            <a:pPr marL="232164" indent="-232164">
              <a:spcBef>
                <a:spcPts val="844"/>
              </a:spcBef>
              <a:buClr>
                <a:srgbClr val="63666A"/>
              </a:buClr>
              <a:buSzPct val="125000"/>
              <a:buFont typeface="Lucida Grande" charset="0"/>
              <a:buChar char="-"/>
            </a:pPr>
            <a:r>
              <a:rPr lang="en-US" sz="2000">
                <a:solidFill>
                  <a:srgbClr val="AF272F"/>
                </a:solidFill>
                <a:cs typeface="Lucida Grande" charset="0"/>
              </a:rPr>
              <a:t>Hisakazu Minakata (Sao Paulo)</a:t>
            </a:r>
            <a:r>
              <a:rPr lang="en-US" sz="2000">
                <a:solidFill>
                  <a:srgbClr val="63666A"/>
                </a:solidFill>
                <a:cs typeface="Lucida Grande" charset="0"/>
              </a:rPr>
              <a:t>  </a:t>
            </a:r>
          </a:p>
          <a:p>
            <a:pPr marL="232164" indent="-232164">
              <a:spcBef>
                <a:spcPts val="844"/>
              </a:spcBef>
              <a:buClr>
                <a:srgbClr val="63666A"/>
              </a:buClr>
              <a:buSzPct val="125000"/>
              <a:buFont typeface="Lucida Grande" charset="0"/>
              <a:buChar char="-"/>
            </a:pPr>
            <a:r>
              <a:rPr lang="en-US" sz="2000">
                <a:solidFill>
                  <a:srgbClr val="63666A"/>
                </a:solidFill>
                <a:cs typeface="Lucida Grande" charset="0"/>
              </a:rPr>
              <a:t>Others include </a:t>
            </a:r>
            <a:r>
              <a:rPr lang="en-US" sz="2000">
                <a:solidFill>
                  <a:srgbClr val="AF272F"/>
                </a:solidFill>
                <a:cs typeface="Lucida Grande" charset="0"/>
              </a:rPr>
              <a:t>Hiroshi Nunokawa, Renata Zukanovich Funchal</a:t>
            </a:r>
            <a:r>
              <a:rPr lang="en-US" sz="2000">
                <a:solidFill>
                  <a:srgbClr val="63666A"/>
                </a:solidFill>
                <a:cs typeface="Lucida Grande" charset="0"/>
              </a:rPr>
              <a:t>, ...</a:t>
            </a:r>
          </a:p>
          <a:p>
            <a:pPr marL="232164" indent="-232164">
              <a:spcBef>
                <a:spcPts val="844"/>
              </a:spcBef>
              <a:buClr>
                <a:srgbClr val="63666A"/>
              </a:buClr>
              <a:buSzPct val="125000"/>
              <a:buFont typeface="Lucida Grande" charset="0"/>
              <a:buChar char="•"/>
            </a:pPr>
            <a:r>
              <a:rPr lang="en-US" sz="2000">
                <a:solidFill>
                  <a:srgbClr val="63666A"/>
                </a:solidFill>
                <a:cs typeface="Lucida Grande" charset="0"/>
              </a:rPr>
              <a:t>Invisibles Network (Europe): </a:t>
            </a:r>
            <a:r>
              <a:rPr lang="en-US" sz="2000">
                <a:solidFill>
                  <a:srgbClr val="AF272F"/>
                </a:solidFill>
                <a:cs typeface="Lucida Grande" charset="0"/>
              </a:rPr>
              <a:t>Silvia Pascoli (Durham)</a:t>
            </a:r>
            <a:r>
              <a:rPr lang="en-US" sz="2000">
                <a:solidFill>
                  <a:srgbClr val="63666A"/>
                </a:solidFill>
                <a:cs typeface="Lucida Grande" charset="0"/>
              </a:rPr>
              <a:t> spends between one and two months at the Lab and frequently brings students and RAs. Also member of Fermilab PAC.</a:t>
            </a:r>
          </a:p>
          <a:p>
            <a:pPr marL="232164" indent="-232164">
              <a:spcBef>
                <a:spcPts val="844"/>
              </a:spcBef>
              <a:buClr>
                <a:srgbClr val="4C8C2B"/>
              </a:buClr>
              <a:buSzPct val="125000"/>
              <a:buFont typeface="Lucida Grande" charset="0"/>
              <a:buChar char="•"/>
            </a:pPr>
            <a:r>
              <a:rPr lang="en-US" sz="2000">
                <a:solidFill>
                  <a:srgbClr val="4C8C2B"/>
                </a:solidFill>
                <a:cs typeface="Lucida Grande" charset="0"/>
              </a:rPr>
              <a:t>Providing partial support to nuclear theorists</a:t>
            </a:r>
          </a:p>
          <a:p>
            <a:pPr marL="232164" indent="-232164">
              <a:spcBef>
                <a:spcPts val="844"/>
              </a:spcBef>
              <a:buClr>
                <a:srgbClr val="4C8C2B"/>
              </a:buClr>
              <a:buSzPct val="125000"/>
              <a:buFont typeface="Lucida Grande" charset="0"/>
              <a:buChar char="-"/>
            </a:pPr>
            <a:r>
              <a:rPr lang="en-US" sz="2000">
                <a:solidFill>
                  <a:srgbClr val="AF272F"/>
                </a:solidFill>
                <a:cs typeface="Lucida Grande" charset="0"/>
              </a:rPr>
              <a:t>Luis Alvarez-Ruso (Valcenia)</a:t>
            </a:r>
            <a:r>
              <a:rPr lang="en-US" sz="2000">
                <a:solidFill>
                  <a:srgbClr val="63666A"/>
                </a:solidFill>
                <a:cs typeface="Lucida Grande" charset="0"/>
              </a:rPr>
              <a:t> to interface between nuclear theory and Monte Carlos used in neutrino experiments</a:t>
            </a:r>
          </a:p>
          <a:p>
            <a:pPr marL="232164" indent="-232164">
              <a:spcBef>
                <a:spcPts val="844"/>
              </a:spcBef>
              <a:buClr>
                <a:srgbClr val="4C8C2B"/>
              </a:buClr>
              <a:buSzPct val="125000"/>
              <a:buFont typeface="Lucida Grande" charset="0"/>
              <a:buChar char="-"/>
            </a:pPr>
            <a:r>
              <a:rPr lang="en-US" sz="2000">
                <a:solidFill>
                  <a:srgbClr val="AF272F"/>
                </a:solidFill>
                <a:cs typeface="Lucida Grande" charset="0"/>
              </a:rPr>
              <a:t>Joe Carlson (LANL)</a:t>
            </a:r>
            <a:r>
              <a:rPr lang="en-US" sz="2000">
                <a:solidFill>
                  <a:srgbClr val="63666A"/>
                </a:solidFill>
                <a:cs typeface="Lucida Grande" charset="0"/>
              </a:rPr>
              <a:t> in Fall (will bring two RAs)</a:t>
            </a:r>
          </a:p>
          <a:p>
            <a:pPr marL="232164" indent="-232164">
              <a:spcBef>
                <a:spcPts val="844"/>
              </a:spcBef>
              <a:buClr>
                <a:srgbClr val="F68D2E"/>
              </a:buClr>
              <a:buSzPct val="125000"/>
              <a:buFont typeface="Lucida Grande" charset="0"/>
              <a:buChar char="•"/>
            </a:pPr>
            <a:r>
              <a:rPr lang="en-US" sz="2000">
                <a:solidFill>
                  <a:srgbClr val="F68D2E"/>
                </a:solidFill>
                <a:cs typeface="Lucida Grande" charset="0"/>
              </a:rPr>
              <a:t>Neutrino visitors complement expertise of group members.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70789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What is the Fermilab Neutrino Platform?</a:t>
            </a:r>
            <a:endParaRPr lang="en-US" dirty="0">
              <a:latin typeface="Helvetica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3046"/>
            <a:ext cx="8672513" cy="49878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Helvetica" charset="0"/>
              </a:rPr>
              <a:t>T</a:t>
            </a:r>
            <a:r>
              <a:rPr lang="en-US" dirty="0" smtClean="0">
                <a:latin typeface="Helvetica" charset="0"/>
              </a:rPr>
              <a:t>he suite of Fermilab neutrino activities that are in support of it’s experiments, but not experiment specific</a:t>
            </a:r>
          </a:p>
          <a:p>
            <a:pPr eaLnBrk="1" hangingPunct="1"/>
            <a:endParaRPr lang="en-US" dirty="0">
              <a:latin typeface="Helvetica" charset="0"/>
            </a:endParaRPr>
          </a:p>
          <a:p>
            <a:pPr eaLnBrk="1" hangingPunct="1"/>
            <a:r>
              <a:rPr lang="en-US" dirty="0" smtClean="0">
                <a:latin typeface="Helvetica" charset="0"/>
              </a:rPr>
              <a:t>The Neutrino Platform activities …</a:t>
            </a:r>
          </a:p>
          <a:p>
            <a:pPr lvl="1"/>
            <a:r>
              <a:rPr lang="en-US" dirty="0" smtClean="0">
                <a:latin typeface="Helvetica" charset="0"/>
              </a:rPr>
              <a:t>serve the user community and are executed in partnership with it</a:t>
            </a:r>
          </a:p>
          <a:p>
            <a:pPr lvl="1"/>
            <a:r>
              <a:rPr lang="en-US" dirty="0">
                <a:latin typeface="Helvetica" charset="0"/>
              </a:rPr>
              <a:t>w</a:t>
            </a:r>
            <a:r>
              <a:rPr lang="en-US" dirty="0" smtClean="0">
                <a:latin typeface="Helvetica" charset="0"/>
              </a:rPr>
              <a:t>ork together coherently to support current and future experiments at all scales</a:t>
            </a:r>
          </a:p>
          <a:p>
            <a:pPr lvl="1"/>
            <a:r>
              <a:rPr lang="en-US" dirty="0" smtClean="0">
                <a:latin typeface="Helvetica" charset="0"/>
              </a:rPr>
              <a:t>span multiple divisions at the lab, but are coordinated by Neutrino Division</a:t>
            </a:r>
          </a:p>
          <a:p>
            <a:pPr lvl="1"/>
            <a:endParaRPr lang="en-US" dirty="0" smtClean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Fermilab has been doing neutrino physics for a long time and the Neutrino Platform is built from that experience</a:t>
            </a:r>
          </a:p>
          <a:p>
            <a:pPr eaLnBrk="1" hangingPunct="1"/>
            <a:endParaRPr lang="en-US" dirty="0">
              <a:latin typeface="Helvetica" charset="0"/>
            </a:endParaRPr>
          </a:p>
          <a:p>
            <a:pPr eaLnBrk="1" hangingPunct="1"/>
            <a:endParaRPr lang="en-US" dirty="0" smtClean="0">
              <a:latin typeface="Helvetica" charset="0"/>
            </a:endParaRPr>
          </a:p>
          <a:p>
            <a:pPr marL="0" indent="0" eaLnBrk="1" hangingPunct="1">
              <a:buNone/>
            </a:pPr>
            <a:endParaRPr lang="en-US" dirty="0"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BFE4F23-BA0B-EF46-BADD-0056AAA5C23B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</a:t>
            </a:fld>
            <a:endParaRPr lang="en-US" sz="900" dirty="0">
              <a:solidFill>
                <a:srgbClr val="004C97"/>
              </a:solidFill>
              <a:latin typeface="Helvetica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/>
          </p:cNvSpPr>
          <p:nvPr/>
        </p:nvSpPr>
        <p:spPr bwMode="auto">
          <a:xfrm>
            <a:off x="232172" y="1044773"/>
            <a:ext cx="8670727" cy="360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23234" indent="-223234">
              <a:spcBef>
                <a:spcPts val="1687"/>
              </a:spcBef>
              <a:buClr>
                <a:srgbClr val="63666A"/>
              </a:buClr>
              <a:buSzPct val="100000"/>
              <a:buFont typeface="Lucida Grande" charset="0"/>
              <a:buChar char="•"/>
            </a:pPr>
            <a:r>
              <a:rPr lang="en-US" sz="1800">
                <a:solidFill>
                  <a:srgbClr val="63666A"/>
                </a:solidFill>
                <a:cs typeface="Lucida Grande" charset="0"/>
              </a:rPr>
              <a:t>In neutrino disappearance experiments, </a:t>
            </a:r>
            <a:r>
              <a:rPr lang="en-US" sz="1700">
                <a:solidFill>
                  <a:srgbClr val="63666A"/>
                </a:solidFill>
                <a:cs typeface="Lucida Grande" charset="0"/>
              </a:rPr>
              <a:t>the effective </a:t>
            </a:r>
            <a:r>
              <a:rPr lang="en-US" sz="1800">
                <a:solidFill>
                  <a:srgbClr val="63666A"/>
                </a:solidFill>
                <a:cs typeface="Lucida Grande" charset="0"/>
              </a:rPr>
              <a:t>δm</a:t>
            </a:r>
            <a:r>
              <a:rPr lang="en-US" sz="1800" baseline="32000">
                <a:solidFill>
                  <a:srgbClr val="63666A"/>
                </a:solidFill>
                <a:cs typeface="Lucida Grande" charset="0"/>
              </a:rPr>
              <a:t>2 </a:t>
            </a:r>
            <a:r>
              <a:rPr lang="en-US" sz="1800">
                <a:solidFill>
                  <a:srgbClr val="63666A"/>
                </a:solidFill>
                <a:cs typeface="Lucida Grande" charset="0"/>
              </a:rPr>
              <a:t>measured at the first oscillation minimum is the flavor average of δm</a:t>
            </a:r>
            <a:r>
              <a:rPr lang="en-US" sz="1800" baseline="32000">
                <a:solidFill>
                  <a:srgbClr val="63666A"/>
                </a:solidFill>
                <a:cs typeface="Lucida Grande" charset="0"/>
              </a:rPr>
              <a:t>2</a:t>
            </a:r>
            <a:r>
              <a:rPr lang="en-US" sz="1700" baseline="-6000">
                <a:solidFill>
                  <a:srgbClr val="63666A"/>
                </a:solidFill>
                <a:cs typeface="Lucida Grande" charset="0"/>
              </a:rPr>
              <a:t>32 </a:t>
            </a:r>
            <a:r>
              <a:rPr lang="en-US" sz="1800">
                <a:solidFill>
                  <a:srgbClr val="63666A"/>
                </a:solidFill>
                <a:cs typeface="Lucida Grande" charset="0"/>
              </a:rPr>
              <a:t>and δm</a:t>
            </a:r>
            <a:r>
              <a:rPr lang="en-US" sz="1800" baseline="32000">
                <a:solidFill>
                  <a:srgbClr val="63666A"/>
                </a:solidFill>
                <a:cs typeface="Lucida Grande" charset="0"/>
              </a:rPr>
              <a:t>2</a:t>
            </a:r>
            <a:r>
              <a:rPr lang="en-US" sz="1700" baseline="-6000">
                <a:solidFill>
                  <a:srgbClr val="63666A"/>
                </a:solidFill>
                <a:cs typeface="Lucida Grande" charset="0"/>
              </a:rPr>
              <a:t>31</a:t>
            </a:r>
            <a:r>
              <a:rPr lang="en-US" sz="1800">
                <a:solidFill>
                  <a:srgbClr val="63666A"/>
                </a:solidFill>
                <a:cs typeface="Lucida Grande" charset="0"/>
              </a:rPr>
              <a:t> :</a:t>
            </a:r>
          </a:p>
          <a:p>
            <a:pPr marL="223234" indent="-223234">
              <a:spcBef>
                <a:spcPts val="1687"/>
              </a:spcBef>
            </a:pPr>
            <a:r>
              <a:rPr lang="en-US" sz="1800">
                <a:solidFill>
                  <a:srgbClr val="4C8C2B"/>
                </a:solidFill>
                <a:cs typeface="Lucida Grande" charset="0"/>
              </a:rPr>
              <a:t>MINOS (ν</a:t>
            </a:r>
            <a:r>
              <a:rPr lang="en-US" sz="1800" baseline="-6000">
                <a:solidFill>
                  <a:srgbClr val="4C8C2B"/>
                </a:solidFill>
                <a:cs typeface="Lucida Grande" charset="0"/>
              </a:rPr>
              <a:t>μ</a:t>
            </a:r>
            <a:r>
              <a:rPr lang="en-US" sz="1800">
                <a:solidFill>
                  <a:srgbClr val="4C8C2B"/>
                </a:solidFill>
                <a:cs typeface="Lucida Grande" charset="0"/>
              </a:rPr>
              <a:t>):       δm</a:t>
            </a:r>
            <a:r>
              <a:rPr lang="en-US" sz="1800" baseline="32000">
                <a:solidFill>
                  <a:srgbClr val="4C8C2B"/>
                </a:solidFill>
                <a:cs typeface="Lucida Grande" charset="0"/>
              </a:rPr>
              <a:t>2</a:t>
            </a:r>
            <a:r>
              <a:rPr lang="en-US" sz="1800" baseline="-6000">
                <a:solidFill>
                  <a:srgbClr val="4C8C2B"/>
                </a:solidFill>
                <a:cs typeface="Lucida Grande" charset="0"/>
              </a:rPr>
              <a:t>μμ </a:t>
            </a:r>
            <a:r>
              <a:rPr lang="en-US" sz="1800">
                <a:solidFill>
                  <a:srgbClr val="4C8C2B"/>
                </a:solidFill>
                <a:cs typeface="Lucida Grande" charset="0"/>
              </a:rPr>
              <a:t>= cos</a:t>
            </a:r>
            <a:r>
              <a:rPr lang="en-US" sz="1800" baseline="32000">
                <a:solidFill>
                  <a:srgbClr val="4C8C2B"/>
                </a:solidFill>
                <a:cs typeface="Lucida Grande" charset="0"/>
              </a:rPr>
              <a:t>2 </a:t>
            </a:r>
            <a:r>
              <a:rPr lang="en-US" sz="1800">
                <a:solidFill>
                  <a:srgbClr val="4C8C2B"/>
                </a:solidFill>
                <a:cs typeface="Lucida Grande" charset="0"/>
              </a:rPr>
              <a:t>θ</a:t>
            </a:r>
            <a:r>
              <a:rPr lang="en-US" sz="1800" baseline="-6000">
                <a:solidFill>
                  <a:srgbClr val="4C8C2B"/>
                </a:solidFill>
                <a:cs typeface="Lucida Grande" charset="0"/>
              </a:rPr>
              <a:t>12 </a:t>
            </a:r>
            <a:r>
              <a:rPr lang="en-US" sz="1800">
                <a:solidFill>
                  <a:srgbClr val="4C8C2B"/>
                </a:solidFill>
                <a:cs typeface="Lucida Grande" charset="0"/>
              </a:rPr>
              <a:t>δm</a:t>
            </a:r>
            <a:r>
              <a:rPr lang="en-US" sz="1800" baseline="32000">
                <a:solidFill>
                  <a:srgbClr val="4C8C2B"/>
                </a:solidFill>
                <a:cs typeface="Lucida Grande" charset="0"/>
              </a:rPr>
              <a:t>2</a:t>
            </a:r>
            <a:r>
              <a:rPr lang="en-US" sz="1800" baseline="-6000">
                <a:solidFill>
                  <a:srgbClr val="4C8C2B"/>
                </a:solidFill>
                <a:cs typeface="Lucida Grande" charset="0"/>
              </a:rPr>
              <a:t>32 </a:t>
            </a:r>
            <a:r>
              <a:rPr lang="en-US" sz="1800">
                <a:solidFill>
                  <a:srgbClr val="4C8C2B"/>
                </a:solidFill>
                <a:cs typeface="Lucida Grande" charset="0"/>
              </a:rPr>
              <a:t>+ sin</a:t>
            </a:r>
            <a:r>
              <a:rPr lang="en-US" sz="1800" baseline="32000">
                <a:solidFill>
                  <a:srgbClr val="4C8C2B"/>
                </a:solidFill>
                <a:cs typeface="Lucida Grande" charset="0"/>
              </a:rPr>
              <a:t>2 </a:t>
            </a:r>
            <a:r>
              <a:rPr lang="en-US" sz="1800">
                <a:solidFill>
                  <a:srgbClr val="4C8C2B"/>
                </a:solidFill>
                <a:cs typeface="Lucida Grande" charset="0"/>
              </a:rPr>
              <a:t>θ</a:t>
            </a:r>
            <a:r>
              <a:rPr lang="en-US" sz="1800" baseline="-6000">
                <a:solidFill>
                  <a:srgbClr val="4C8C2B"/>
                </a:solidFill>
                <a:cs typeface="Lucida Grande" charset="0"/>
              </a:rPr>
              <a:t>12 </a:t>
            </a:r>
            <a:r>
              <a:rPr lang="en-US" sz="1800">
                <a:solidFill>
                  <a:srgbClr val="4C8C2B"/>
                </a:solidFill>
                <a:cs typeface="Lucida Grande" charset="0"/>
              </a:rPr>
              <a:t>δm</a:t>
            </a:r>
            <a:r>
              <a:rPr lang="en-US" sz="1800" baseline="32000">
                <a:solidFill>
                  <a:srgbClr val="4C8C2B"/>
                </a:solidFill>
                <a:cs typeface="Lucida Grande" charset="0"/>
              </a:rPr>
              <a:t>2</a:t>
            </a:r>
            <a:r>
              <a:rPr lang="en-US" sz="1800" baseline="-6000">
                <a:solidFill>
                  <a:srgbClr val="4C8C2B"/>
                </a:solidFill>
                <a:cs typeface="Lucida Grande" charset="0"/>
              </a:rPr>
              <a:t>31</a:t>
            </a:r>
            <a:endParaRPr lang="en-US" sz="1800" baseline="-6000">
              <a:solidFill>
                <a:srgbClr val="0000FF"/>
              </a:solidFill>
              <a:cs typeface="Lucida Grande" charset="0"/>
            </a:endParaRPr>
          </a:p>
          <a:p>
            <a:pPr marL="223234" indent="-223234">
              <a:spcBef>
                <a:spcPts val="1687"/>
              </a:spcBef>
            </a:pPr>
            <a:r>
              <a:rPr lang="en-US" sz="1800">
                <a:solidFill>
                  <a:srgbClr val="AF272F"/>
                </a:solidFill>
                <a:cs typeface="Lucida Grande" charset="0"/>
              </a:rPr>
              <a:t>Daya Bay (ν</a:t>
            </a:r>
            <a:r>
              <a:rPr lang="en-US" sz="1800" baseline="-6000">
                <a:solidFill>
                  <a:srgbClr val="AF272F"/>
                </a:solidFill>
                <a:cs typeface="Lucida Grande" charset="0"/>
              </a:rPr>
              <a:t>e</a:t>
            </a:r>
            <a:r>
              <a:rPr lang="en-US" sz="1800">
                <a:solidFill>
                  <a:srgbClr val="AF272F"/>
                </a:solidFill>
                <a:cs typeface="Lucida Grande" charset="0"/>
              </a:rPr>
              <a:t>):    δm</a:t>
            </a:r>
            <a:r>
              <a:rPr lang="en-US" sz="1800" baseline="32000">
                <a:solidFill>
                  <a:srgbClr val="AF272F"/>
                </a:solidFill>
                <a:cs typeface="Lucida Grande" charset="0"/>
              </a:rPr>
              <a:t>2</a:t>
            </a:r>
            <a:r>
              <a:rPr lang="en-US" sz="1800" baseline="-6000">
                <a:solidFill>
                  <a:srgbClr val="AF272F"/>
                </a:solidFill>
                <a:cs typeface="Lucida Grande" charset="0"/>
              </a:rPr>
              <a:t>ee </a:t>
            </a:r>
            <a:r>
              <a:rPr lang="en-US" sz="1800">
                <a:solidFill>
                  <a:srgbClr val="AF272F"/>
                </a:solidFill>
                <a:cs typeface="Lucida Grande" charset="0"/>
              </a:rPr>
              <a:t>= sin</a:t>
            </a:r>
            <a:r>
              <a:rPr lang="en-US" sz="1800" baseline="32000">
                <a:solidFill>
                  <a:srgbClr val="AF272F"/>
                </a:solidFill>
                <a:cs typeface="Lucida Grande" charset="0"/>
              </a:rPr>
              <a:t>2 </a:t>
            </a:r>
            <a:r>
              <a:rPr lang="en-US" sz="1800">
                <a:solidFill>
                  <a:srgbClr val="AF272F"/>
                </a:solidFill>
                <a:cs typeface="Lucida Grande" charset="0"/>
              </a:rPr>
              <a:t>θ</a:t>
            </a:r>
            <a:r>
              <a:rPr lang="en-US" sz="1800" baseline="-6000">
                <a:solidFill>
                  <a:srgbClr val="AF272F"/>
                </a:solidFill>
                <a:cs typeface="Lucida Grande" charset="0"/>
              </a:rPr>
              <a:t>12 </a:t>
            </a:r>
            <a:r>
              <a:rPr lang="en-US" sz="1800">
                <a:solidFill>
                  <a:srgbClr val="AF272F"/>
                </a:solidFill>
                <a:cs typeface="Lucida Grande" charset="0"/>
              </a:rPr>
              <a:t>δm</a:t>
            </a:r>
            <a:r>
              <a:rPr lang="en-US" sz="1800" baseline="32000">
                <a:solidFill>
                  <a:srgbClr val="AF272F"/>
                </a:solidFill>
                <a:cs typeface="Lucida Grande" charset="0"/>
              </a:rPr>
              <a:t>2</a:t>
            </a:r>
            <a:r>
              <a:rPr lang="en-US" sz="1800" baseline="-6000">
                <a:solidFill>
                  <a:srgbClr val="AF272F"/>
                </a:solidFill>
                <a:cs typeface="Lucida Grande" charset="0"/>
              </a:rPr>
              <a:t>32 </a:t>
            </a:r>
            <a:r>
              <a:rPr lang="en-US" sz="1800">
                <a:solidFill>
                  <a:srgbClr val="AF272F"/>
                </a:solidFill>
                <a:cs typeface="Lucida Grande" charset="0"/>
              </a:rPr>
              <a:t>+ cos</a:t>
            </a:r>
            <a:r>
              <a:rPr lang="en-US" sz="1800" baseline="32000">
                <a:solidFill>
                  <a:srgbClr val="AF272F"/>
                </a:solidFill>
                <a:cs typeface="Lucida Grande" charset="0"/>
              </a:rPr>
              <a:t>2 </a:t>
            </a:r>
            <a:r>
              <a:rPr lang="en-US" sz="1800">
                <a:solidFill>
                  <a:srgbClr val="AF272F"/>
                </a:solidFill>
                <a:cs typeface="Lucida Grande" charset="0"/>
              </a:rPr>
              <a:t>θ</a:t>
            </a:r>
            <a:r>
              <a:rPr lang="en-US" sz="1800" baseline="-6000">
                <a:solidFill>
                  <a:srgbClr val="AF272F"/>
                </a:solidFill>
                <a:cs typeface="Lucida Grande" charset="0"/>
              </a:rPr>
              <a:t>12 </a:t>
            </a:r>
            <a:r>
              <a:rPr lang="en-US" sz="1800">
                <a:solidFill>
                  <a:srgbClr val="AF272F"/>
                </a:solidFill>
                <a:cs typeface="Lucida Grande" charset="0"/>
              </a:rPr>
              <a:t>δm</a:t>
            </a:r>
            <a:r>
              <a:rPr lang="en-US" sz="1800" baseline="32000">
                <a:solidFill>
                  <a:srgbClr val="AF272F"/>
                </a:solidFill>
                <a:cs typeface="Lucida Grande" charset="0"/>
              </a:rPr>
              <a:t>2</a:t>
            </a:r>
            <a:r>
              <a:rPr lang="en-US" sz="1800" baseline="-6000">
                <a:solidFill>
                  <a:srgbClr val="AF272F"/>
                </a:solidFill>
                <a:cs typeface="Lucida Grande" charset="0"/>
              </a:rPr>
              <a:t>31</a:t>
            </a:r>
            <a:endParaRPr lang="en-US" sz="1800">
              <a:solidFill>
                <a:srgbClr val="AF272F"/>
              </a:solidFill>
              <a:cs typeface="Lucida Grande" charset="0"/>
            </a:endParaRPr>
          </a:p>
          <a:p>
            <a:pPr marL="223234" indent="-223234">
              <a:spcBef>
                <a:spcPts val="1687"/>
              </a:spcBef>
              <a:buClr>
                <a:srgbClr val="63666A"/>
              </a:buClr>
              <a:buSzPct val="100000"/>
              <a:buFont typeface="Lucida Grande" charset="0"/>
              <a:buChar char="•"/>
            </a:pPr>
            <a:r>
              <a:rPr lang="en-US" sz="1800">
                <a:solidFill>
                  <a:srgbClr val="63666A"/>
                </a:solidFill>
                <a:cs typeface="Lucida Grande" charset="0"/>
              </a:rPr>
              <a:t>In principle could be used to</a:t>
            </a:r>
            <a:br>
              <a:rPr lang="en-US" sz="1800">
                <a:solidFill>
                  <a:srgbClr val="63666A"/>
                </a:solidFill>
                <a:cs typeface="Lucida Grande" charset="0"/>
              </a:rPr>
            </a:br>
            <a:r>
              <a:rPr lang="en-US" sz="1800">
                <a:solidFill>
                  <a:srgbClr val="63666A"/>
                </a:solidFill>
                <a:cs typeface="Lucida Grande" charset="0"/>
              </a:rPr>
              <a:t>determine mass hierarchy with</a:t>
            </a:r>
            <a:br>
              <a:rPr lang="en-US" sz="1800">
                <a:solidFill>
                  <a:srgbClr val="63666A"/>
                </a:solidFill>
                <a:cs typeface="Lucida Grande" charset="0"/>
              </a:rPr>
            </a:br>
            <a:r>
              <a:rPr lang="en-US" sz="1800">
                <a:solidFill>
                  <a:srgbClr val="63666A"/>
                </a:solidFill>
                <a:cs typeface="Lucida Grande" charset="0"/>
              </a:rPr>
              <a:t>precision measurements of both</a:t>
            </a:r>
            <a:br>
              <a:rPr lang="en-US" sz="1800">
                <a:solidFill>
                  <a:srgbClr val="63666A"/>
                </a:solidFill>
                <a:cs typeface="Lucida Grande" charset="0"/>
              </a:rPr>
            </a:br>
            <a:r>
              <a:rPr lang="en-US" sz="1800">
                <a:solidFill>
                  <a:srgbClr val="F68D2E"/>
                </a:solidFill>
                <a:cs typeface="Lucida Grande" charset="0"/>
              </a:rPr>
              <a:t>[Nunokawa, Parke, Zukanovich</a:t>
            </a:r>
            <a:br>
              <a:rPr lang="en-US" sz="1800">
                <a:solidFill>
                  <a:srgbClr val="F68D2E"/>
                </a:solidFill>
                <a:cs typeface="Lucida Grande" charset="0"/>
              </a:rPr>
            </a:br>
            <a:r>
              <a:rPr lang="en-US" sz="1800">
                <a:solidFill>
                  <a:srgbClr val="F68D2E"/>
                </a:solidFill>
                <a:cs typeface="Lucida Grande" charset="0"/>
              </a:rPr>
              <a:t>Funchal, PRD72 (2005) 013009].</a:t>
            </a:r>
            <a:endParaRPr lang="en-US" sz="1800">
              <a:solidFill>
                <a:srgbClr val="000000"/>
              </a:solidFill>
              <a:cs typeface="Lucida Grande" charset="0"/>
            </a:endParaRPr>
          </a:p>
          <a:p>
            <a:pPr marL="0" lvl="1">
              <a:spcBef>
                <a:spcPts val="1687"/>
              </a:spcBef>
            </a:pPr>
            <a:endParaRPr lang="en-US" sz="1800">
              <a:cs typeface="Lucida Grande" charset="0"/>
            </a:endParaRPr>
          </a:p>
        </p:txBody>
      </p:sp>
      <p:sp>
        <p:nvSpPr>
          <p:cNvPr id="7174" name="Rectangle 6"/>
          <p:cNvSpPr>
            <a:spLocks/>
          </p:cNvSpPr>
          <p:nvPr/>
        </p:nvSpPr>
        <p:spPr bwMode="auto">
          <a:xfrm>
            <a:off x="232172" y="0"/>
            <a:ext cx="8688586" cy="74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Neutrino phenomenology 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74" y="2817317"/>
            <a:ext cx="3635499" cy="333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36759"/>
      </p:ext>
    </p:extLst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/>
          </p:cNvSpPr>
          <p:nvPr/>
        </p:nvSpPr>
        <p:spPr bwMode="auto">
          <a:xfrm>
            <a:off x="232172" y="1044773"/>
            <a:ext cx="867072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23234" indent="-223234">
              <a:spcBef>
                <a:spcPts val="1687"/>
              </a:spcBef>
              <a:buClr>
                <a:srgbClr val="63666A"/>
              </a:buClr>
              <a:buSzPct val="100000"/>
              <a:buFont typeface="Lucida Grande" charset="0"/>
              <a:buChar char="•"/>
            </a:pPr>
            <a:r>
              <a:rPr lang="en-US" sz="1800">
                <a:solidFill>
                  <a:srgbClr val="63666A"/>
                </a:solidFill>
                <a:cs typeface="Lucida Grande" charset="0"/>
              </a:rPr>
              <a:t>Interplay between appearance and disappearance channels for precision measurements of θ</a:t>
            </a:r>
            <a:r>
              <a:rPr lang="en-US" sz="1800" baseline="-6000">
                <a:solidFill>
                  <a:srgbClr val="63666A"/>
                </a:solidFill>
                <a:cs typeface="Lucida Grande" charset="0"/>
              </a:rPr>
              <a:t>23</a:t>
            </a:r>
            <a:r>
              <a:rPr lang="en-US" sz="1800">
                <a:solidFill>
                  <a:srgbClr val="63666A"/>
                </a:solidFill>
                <a:cs typeface="Lucida Grande" charset="0"/>
              </a:rPr>
              <a:t> and CP-violating parameter δ of long baseline experiments </a:t>
            </a:r>
            <a:r>
              <a:rPr lang="en-US" sz="1800">
                <a:solidFill>
                  <a:srgbClr val="4C8C2B"/>
                </a:solidFill>
                <a:cs typeface="Lucida Grande" charset="0"/>
              </a:rPr>
              <a:t>NOvA, ELBNF, HyperK</a:t>
            </a:r>
            <a:r>
              <a:rPr lang="en-US" sz="1800">
                <a:solidFill>
                  <a:srgbClr val="63666A"/>
                </a:solidFill>
                <a:cs typeface="Lucida Grande" charset="0"/>
              </a:rPr>
              <a:t>,... </a:t>
            </a:r>
            <a:r>
              <a:rPr lang="en-US" sz="1800">
                <a:solidFill>
                  <a:srgbClr val="AF272F"/>
                </a:solidFill>
                <a:cs typeface="Lucida Grande" charset="0"/>
              </a:rPr>
              <a:t>[Coloma, Minakata, Parke, arXiv: 1303.6178, 1406.2551]</a:t>
            </a:r>
          </a:p>
        </p:txBody>
      </p:sp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41102" y="2342927"/>
            <a:ext cx="8652867" cy="3884414"/>
            <a:chOff x="0" y="0"/>
            <a:chExt cx="7752" cy="3480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64" cy="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4" y="92"/>
              <a:ext cx="4408" cy="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8201" name="Rectangle 9"/>
          <p:cNvSpPr>
            <a:spLocks/>
          </p:cNvSpPr>
          <p:nvPr/>
        </p:nvSpPr>
        <p:spPr bwMode="auto">
          <a:xfrm>
            <a:off x="232172" y="0"/>
            <a:ext cx="8688586" cy="74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Neutrino phenomenology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69930"/>
      </p:ext>
    </p:extLst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/>
          </p:cNvSpPr>
          <p:nvPr/>
        </p:nvSpPr>
        <p:spPr bwMode="auto">
          <a:xfrm>
            <a:off x="408929" y="6518672"/>
            <a:ext cx="9297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3" bIns="0">
            <a:spAutoFit/>
          </a:bodyPr>
          <a:lstStyle/>
          <a:p>
            <a:pPr marL="27905" algn="ctr"/>
            <a:r>
              <a:rPr lang="en-US" sz="800">
                <a:latin typeface="Helvetica" charset="0"/>
                <a:cs typeface="Helvetica" charset="0"/>
                <a:sym typeface="Helvetica" charset="0"/>
              </a:rPr>
              <a:t>2</a:t>
            </a:r>
          </a:p>
        </p:txBody>
      </p:sp>
      <p:pic>
        <p:nvPicPr>
          <p:cNvPr id="92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>
            <p:ph type="title"/>
          </p:nvPr>
        </p:nvSpPr>
        <p:spPr bwMode="auto">
          <a:xfrm>
            <a:off x="232172" y="0"/>
            <a:ext cx="8688586" cy="7456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tx1"/>
                </a:solidFill>
              </a:rPr>
              <a:t>Neutrino phenomenology</a:t>
            </a:r>
          </a:p>
        </p:txBody>
      </p:sp>
      <p:sp>
        <p:nvSpPr>
          <p:cNvPr id="9221" name="Rectangle 5"/>
          <p:cNvSpPr>
            <a:spLocks/>
          </p:cNvSpPr>
          <p:nvPr/>
        </p:nvSpPr>
        <p:spPr bwMode="auto">
          <a:xfrm>
            <a:off x="294680" y="1017985"/>
            <a:ext cx="8036719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32164" indent="-232164">
              <a:spcBef>
                <a:spcPts val="844"/>
              </a:spcBef>
              <a:buSzPct val="100000"/>
              <a:buFont typeface="Lucida Grande" charset="0"/>
              <a:buChar char="•"/>
            </a:pPr>
            <a:r>
              <a:rPr lang="en-US" sz="1700">
                <a:solidFill>
                  <a:srgbClr val="F68D2E"/>
                </a:solidFill>
                <a:cs typeface="Lucida Grande" charset="0"/>
              </a:rPr>
              <a:t>What do we really know about the PMNS matrix, not assuming unitarity?</a:t>
            </a:r>
          </a:p>
          <a:p>
            <a:pPr marL="232164" indent="-232164">
              <a:spcBef>
                <a:spcPts val="844"/>
              </a:spcBef>
              <a:buClr>
                <a:srgbClr val="63666A"/>
              </a:buClr>
              <a:buSzPct val="100000"/>
              <a:buFont typeface="Lucida Grande" charset="0"/>
              <a:buChar char="-"/>
            </a:pPr>
            <a:r>
              <a:rPr lang="en-US" sz="1700">
                <a:solidFill>
                  <a:srgbClr val="63666A"/>
                </a:solidFill>
                <a:cs typeface="Lucida Grande" charset="0"/>
              </a:rPr>
              <a:t>As you relax this assumption the ν</a:t>
            </a:r>
            <a:r>
              <a:rPr lang="en-US" sz="1700" baseline="-6000">
                <a:solidFill>
                  <a:srgbClr val="63666A"/>
                </a:solidFill>
                <a:cs typeface="Lucida Grande" charset="0"/>
              </a:rPr>
              <a:t>e</a:t>
            </a:r>
            <a:r>
              <a:rPr lang="en-US" sz="1700">
                <a:solidFill>
                  <a:srgbClr val="63666A"/>
                </a:solidFill>
                <a:cs typeface="Lucida Grande" charset="0"/>
              </a:rPr>
              <a:t> row doesn</a:t>
            </a:r>
            <a:r>
              <a:rPr lang="ja-JP" altLang="en-US" sz="1700">
                <a:solidFill>
                  <a:srgbClr val="63666A"/>
                </a:solidFill>
                <a:latin typeface="Arial"/>
                <a:cs typeface="Lucida Grande" charset="0"/>
              </a:rPr>
              <a:t>’</a:t>
            </a:r>
            <a:r>
              <a:rPr lang="en-US" sz="1700">
                <a:solidFill>
                  <a:srgbClr val="63666A"/>
                </a:solidFill>
                <a:cs typeface="Lucida Grande" charset="0"/>
              </a:rPr>
              <a:t>t change much, the ν</a:t>
            </a:r>
            <a:r>
              <a:rPr lang="en-US" sz="1700" baseline="-6000">
                <a:solidFill>
                  <a:srgbClr val="63666A"/>
                </a:solidFill>
                <a:cs typeface="Lucida Grande" charset="0"/>
              </a:rPr>
              <a:t>μ</a:t>
            </a:r>
            <a:r>
              <a:rPr lang="en-US" sz="1700">
                <a:solidFill>
                  <a:srgbClr val="63666A"/>
                </a:solidFill>
                <a:cs typeface="Lucida Grande" charset="0"/>
              </a:rPr>
              <a:t> row degrades somewhat and the ν</a:t>
            </a:r>
            <a:r>
              <a:rPr lang="en-US" sz="1700" baseline="-6000">
                <a:solidFill>
                  <a:srgbClr val="63666A"/>
                </a:solidFill>
                <a:cs typeface="Lucida Grande" charset="0"/>
              </a:rPr>
              <a:t>τ</a:t>
            </a:r>
            <a:r>
              <a:rPr lang="en-US" sz="1700">
                <a:solidFill>
                  <a:srgbClr val="63666A"/>
                </a:solidFill>
                <a:cs typeface="Lucida Grande" charset="0"/>
              </a:rPr>
              <a:t> row degrades significantly. </a:t>
            </a:r>
            <a:r>
              <a:rPr lang="en-US" sz="1700">
                <a:solidFill>
                  <a:srgbClr val="AF272F"/>
                </a:solidFill>
                <a:cs typeface="Lucida Grande" charset="0"/>
              </a:rPr>
              <a:t>[Parke and Ross-Lonergan (Durham, Invisibles Network), in preparation]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148" y="2366367"/>
            <a:ext cx="510443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79071"/>
      </p:ext>
    </p:extLst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/>
          </p:cNvSpPr>
          <p:nvPr/>
        </p:nvSpPr>
        <p:spPr bwMode="auto">
          <a:xfrm>
            <a:off x="412460" y="6518672"/>
            <a:ext cx="8590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3" bIns="0">
            <a:spAutoFit/>
          </a:bodyPr>
          <a:lstStyle/>
          <a:p>
            <a:pPr marL="27905" algn="ctr"/>
            <a:r>
              <a:rPr lang="en-US" sz="800">
                <a:latin typeface="Helvetica" charset="0"/>
                <a:cs typeface="Helvetica" charset="0"/>
                <a:sym typeface="Helvetica" charset="0"/>
              </a:rPr>
              <a:t>3</a:t>
            </a:r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 noChangeArrowheads="1"/>
          </p:cNvSpPr>
          <p:nvPr>
            <p:ph type="title"/>
          </p:nvPr>
        </p:nvSpPr>
        <p:spPr bwMode="auto">
          <a:xfrm>
            <a:off x="232172" y="0"/>
            <a:ext cx="8688586" cy="7456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400" i="1" dirty="0">
                <a:solidFill>
                  <a:schemeClr val="tx1"/>
                </a:solidFill>
              </a:rPr>
              <a:t>(Select)</a:t>
            </a:r>
            <a:r>
              <a:rPr lang="en-US" sz="2400" dirty="0">
                <a:solidFill>
                  <a:schemeClr val="tx1"/>
                </a:solidFill>
              </a:rPr>
              <a:t> other Fermilab neutrino efforts</a:t>
            </a:r>
          </a:p>
        </p:txBody>
      </p:sp>
      <p:grpSp>
        <p:nvGrpSpPr>
          <p:cNvPr id="10247" name="Group 7"/>
          <p:cNvGrpSpPr>
            <a:grpSpLocks/>
          </p:cNvGrpSpPr>
          <p:nvPr/>
        </p:nvGrpSpPr>
        <p:grpSpPr bwMode="auto">
          <a:xfrm>
            <a:off x="241102" y="991195"/>
            <a:ext cx="8626078" cy="5223867"/>
            <a:chOff x="0" y="0"/>
            <a:chExt cx="7728" cy="4680"/>
          </a:xfrm>
        </p:grpSpPr>
        <p:sp>
          <p:nvSpPr>
            <p:cNvPr id="10245" name="Rectangle 5"/>
            <p:cNvSpPr>
              <a:spLocks/>
            </p:cNvSpPr>
            <p:nvPr/>
          </p:nvSpPr>
          <p:spPr bwMode="auto">
            <a:xfrm>
              <a:off x="0" y="0"/>
              <a:ext cx="3832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232164" indent="-232164">
                <a:spcBef>
                  <a:spcPts val="1125"/>
                </a:spcBef>
                <a:buClr>
                  <a:srgbClr val="4C8C2B"/>
                </a:buClr>
                <a:buSzPct val="125000"/>
                <a:buFont typeface="Lucida Grande" charset="0"/>
                <a:buChar char="•"/>
              </a:pPr>
              <a:r>
                <a:rPr lang="en-US" sz="2000">
                  <a:solidFill>
                    <a:srgbClr val="4C8C2B"/>
                  </a:solidFill>
                  <a:cs typeface="Lucida Grande" charset="0"/>
                </a:rPr>
                <a:t>Cosmic constraints on neutrinos</a:t>
              </a:r>
            </a:p>
            <a:p>
              <a:pPr marL="232164" indent="-232164">
                <a:spcBef>
                  <a:spcPts val="1125"/>
                </a:spcBef>
                <a:buClr>
                  <a:srgbClr val="63666A"/>
                </a:buClr>
                <a:buSzPct val="125000"/>
                <a:buFont typeface="Lucida Grande" charset="0"/>
                <a:buChar char="-"/>
              </a:pPr>
              <a:r>
                <a:rPr lang="en-US" sz="1700">
                  <a:solidFill>
                    <a:srgbClr val="AF272F"/>
                  </a:solidFill>
                  <a:cs typeface="Lucida Grande" charset="0"/>
                </a:rPr>
                <a:t>Dodelson &amp; Lykken</a:t>
              </a:r>
              <a:r>
                <a:rPr lang="en-US" sz="1700">
                  <a:solidFill>
                    <a:srgbClr val="63666A"/>
                  </a:solidFill>
                  <a:cs typeface="Lucida Grande" charset="0"/>
                </a:rPr>
                <a:t> showed that cosmological constraints</a:t>
              </a:r>
              <a:br>
                <a:rPr lang="en-US" sz="1700">
                  <a:solidFill>
                    <a:srgbClr val="63666A"/>
                  </a:solidFill>
                  <a:cs typeface="Lucida Grande" charset="0"/>
                </a:rPr>
              </a:br>
              <a:r>
                <a:rPr lang="en-US" sz="1700">
                  <a:solidFill>
                    <a:srgbClr val="63666A"/>
                  </a:solidFill>
                  <a:cs typeface="Lucida Grande" charset="0"/>
                </a:rPr>
                <a:t>could provide lower limit on rate for neutrinoless ββ decay and constrain Majorana phase.</a:t>
              </a:r>
            </a:p>
          </p:txBody>
        </p:sp>
        <p:sp>
          <p:nvSpPr>
            <p:cNvPr id="10246" name="Rectangle 6"/>
            <p:cNvSpPr>
              <a:spLocks/>
            </p:cNvSpPr>
            <p:nvPr/>
          </p:nvSpPr>
          <p:spPr bwMode="auto">
            <a:xfrm>
              <a:off x="0" y="1688"/>
              <a:ext cx="7728" cy="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232164" indent="-232164">
                <a:spcBef>
                  <a:spcPts val="1125"/>
                </a:spcBef>
                <a:buClr>
                  <a:srgbClr val="4C8C2B"/>
                </a:buClr>
                <a:buSzPct val="125000"/>
                <a:buFont typeface="Lucida Grande" charset="0"/>
                <a:buChar char="•"/>
              </a:pPr>
              <a:r>
                <a:rPr lang="en-US" sz="2000">
                  <a:solidFill>
                    <a:srgbClr val="4C8C2B"/>
                  </a:solidFill>
                  <a:cs typeface="Lucida Grande" charset="0"/>
                </a:rPr>
                <a:t>Lattice QCD for neutrino cross sections</a:t>
              </a:r>
            </a:p>
            <a:p>
              <a:pPr marL="232164" indent="-232164">
                <a:spcBef>
                  <a:spcPts val="1125"/>
                </a:spcBef>
                <a:buClr>
                  <a:srgbClr val="63666A"/>
                </a:buClr>
                <a:buSzPct val="125000"/>
                <a:buFont typeface="Lucida Grande" charset="0"/>
                <a:buChar char="-"/>
              </a:pPr>
              <a:r>
                <a:rPr lang="en-US" sz="1700">
                  <a:solidFill>
                    <a:srgbClr val="AF272F"/>
                  </a:solidFill>
                  <a:cs typeface="Lucida Grande" charset="0"/>
                </a:rPr>
                <a:t>Kronfeld</a:t>
              </a:r>
              <a:r>
                <a:rPr lang="en-US" sz="1700">
                  <a:solidFill>
                    <a:srgbClr val="63666A"/>
                  </a:solidFill>
                  <a:cs typeface="Lucida Grande" charset="0"/>
                </a:rPr>
                <a:t> co-supervising U. Chicago student Aaron Meyer   on first-principles calculation of F</a:t>
              </a:r>
              <a:r>
                <a:rPr lang="en-US" sz="1700" baseline="-6000">
                  <a:solidFill>
                    <a:srgbClr val="63666A"/>
                  </a:solidFill>
                  <a:cs typeface="Lucida Grande" charset="0"/>
                </a:rPr>
                <a:t>A</a:t>
              </a:r>
              <a:r>
                <a:rPr lang="en-US" sz="1700">
                  <a:solidFill>
                    <a:srgbClr val="63666A"/>
                  </a:solidFill>
                  <a:cs typeface="Lucida Grande" charset="0"/>
                </a:rPr>
                <a:t>(q</a:t>
              </a:r>
              <a:r>
                <a:rPr lang="en-US" sz="1700" baseline="32000">
                  <a:solidFill>
                    <a:srgbClr val="63666A"/>
                  </a:solidFill>
                  <a:cs typeface="Lucida Grande" charset="0"/>
                </a:rPr>
                <a:t>2</a:t>
              </a:r>
              <a:r>
                <a:rPr lang="en-US" sz="1700">
                  <a:solidFill>
                    <a:srgbClr val="63666A"/>
                  </a:solidFill>
                  <a:cs typeface="Lucida Grande" charset="0"/>
                </a:rPr>
                <a:t>) merging analyticity constraints with lattice QCD</a:t>
              </a:r>
            </a:p>
            <a:p>
              <a:pPr marL="232164" indent="-232164">
                <a:spcBef>
                  <a:spcPts val="1125"/>
                </a:spcBef>
                <a:buClr>
                  <a:srgbClr val="63666A"/>
                </a:buClr>
                <a:buSzPct val="125000"/>
                <a:buFont typeface="Lucida Grande" charset="0"/>
                <a:buChar char="-"/>
              </a:pPr>
              <a:r>
                <a:rPr lang="en-US" sz="1700">
                  <a:solidFill>
                    <a:srgbClr val="63666A"/>
                  </a:solidFill>
                  <a:cs typeface="Lucida Grande" charset="0"/>
                </a:rPr>
                <a:t>Important input into determination of CCQE X-section</a:t>
              </a:r>
            </a:p>
            <a:p>
              <a:pPr marL="232164" indent="-232164">
                <a:spcBef>
                  <a:spcPts val="844"/>
                </a:spcBef>
                <a:buClr>
                  <a:srgbClr val="63666A"/>
                </a:buClr>
                <a:buSzPct val="125000"/>
                <a:buFont typeface="Lucida Grande" charset="0"/>
                <a:buChar char="-"/>
              </a:pPr>
              <a:r>
                <a:rPr lang="en-US" sz="1700">
                  <a:solidFill>
                    <a:srgbClr val="63666A"/>
                  </a:solidFill>
                  <a:cs typeface="Lucida Grande" charset="0"/>
                </a:rPr>
                <a:t>Engagement and interest from </a:t>
              </a:r>
              <a:r>
                <a:rPr lang="en-US" sz="1700">
                  <a:solidFill>
                    <a:srgbClr val="F68D2E"/>
                  </a:solidFill>
                  <a:cs typeface="Lucida Grande" charset="0"/>
                </a:rPr>
                <a:t>MINERvA, MicroBooNE</a:t>
              </a:r>
              <a:r>
                <a:rPr lang="en-US" sz="1700">
                  <a:solidFill>
                    <a:srgbClr val="63666A"/>
                  </a:solidFill>
                  <a:cs typeface="Lucida Grande" charset="0"/>
                </a:rPr>
                <a:t>, and other experiments</a:t>
              </a:r>
            </a:p>
            <a:p>
              <a:pPr marL="232164" indent="-232164">
                <a:spcBef>
                  <a:spcPts val="1125"/>
                </a:spcBef>
                <a:buClr>
                  <a:srgbClr val="4C8C2B"/>
                </a:buClr>
                <a:buSzPct val="125000"/>
                <a:buFont typeface="Lucida Grande" charset="0"/>
                <a:buChar char="•"/>
              </a:pPr>
              <a:r>
                <a:rPr lang="en-US" sz="2000">
                  <a:solidFill>
                    <a:srgbClr val="4C8C2B"/>
                  </a:solidFill>
                  <a:cs typeface="Lucida Grande" charset="0"/>
                </a:rPr>
                <a:t>New-physics searches with neutrinos</a:t>
              </a:r>
            </a:p>
            <a:p>
              <a:pPr marL="232164" indent="-232164">
                <a:spcBef>
                  <a:spcPts val="844"/>
                </a:spcBef>
                <a:buSzPct val="125000"/>
                <a:buFont typeface="Lucida Grande" charset="0"/>
                <a:buChar char="-"/>
              </a:pPr>
              <a:r>
                <a:rPr lang="en-US" sz="1700">
                  <a:solidFill>
                    <a:srgbClr val="AF272F"/>
                  </a:solidFill>
                  <a:cs typeface="Lucida Grande" charset="0"/>
                </a:rPr>
                <a:t>Fox &amp; Harnik</a:t>
              </a:r>
              <a:r>
                <a:rPr lang="en-US" sz="1700">
                  <a:solidFill>
                    <a:srgbClr val="626569"/>
                  </a:solidFill>
                  <a:cs typeface="Lucida Grande" charset="0"/>
                </a:rPr>
                <a:t> (with Batell) hosted workshop </a:t>
              </a:r>
              <a:r>
                <a:rPr lang="ja-JP" altLang="en-US" sz="1700">
                  <a:solidFill>
                    <a:srgbClr val="626569"/>
                  </a:solidFill>
                  <a:latin typeface="Arial"/>
                  <a:cs typeface="Lucida Grande" charset="0"/>
                </a:rPr>
                <a:t>“</a:t>
              </a:r>
              <a:r>
                <a:rPr lang="en-US" sz="1700">
                  <a:solidFill>
                    <a:srgbClr val="626569"/>
                  </a:solidFill>
                  <a:cs typeface="Lucida Grande" charset="0"/>
                </a:rPr>
                <a:t>New approaches in the Search for Dark Matter.</a:t>
              </a:r>
              <a:r>
                <a:rPr lang="ja-JP" altLang="en-US" sz="1700">
                  <a:solidFill>
                    <a:srgbClr val="626569"/>
                  </a:solidFill>
                  <a:latin typeface="Arial"/>
                  <a:cs typeface="Lucida Grande" charset="0"/>
                </a:rPr>
                <a:t>”</a:t>
              </a:r>
              <a:r>
                <a:rPr lang="en-US" sz="1700">
                  <a:solidFill>
                    <a:srgbClr val="626569"/>
                  </a:solidFill>
                  <a:cs typeface="Lucida Grande" charset="0"/>
                </a:rPr>
                <a:t> Searches for light DM and light mediators with neutrino beams.</a:t>
              </a:r>
              <a:endParaRPr lang="en-US" sz="1700">
                <a:solidFill>
                  <a:srgbClr val="000000"/>
                </a:solidFill>
                <a:cs typeface="Lucida Grande" charset="0"/>
              </a:endParaRPr>
            </a:p>
            <a:p>
              <a:pPr marL="232164" indent="-232164">
                <a:spcBef>
                  <a:spcPts val="844"/>
                </a:spcBef>
                <a:buSzPct val="125000"/>
                <a:buFont typeface="Lucida Grande" charset="0"/>
                <a:buChar char="-"/>
              </a:pPr>
              <a:r>
                <a:rPr lang="en-US" sz="1700">
                  <a:solidFill>
                    <a:srgbClr val="AF272F"/>
                  </a:solidFill>
                  <a:cs typeface="Lucida Grande" charset="0"/>
                </a:rPr>
                <a:t>Dobrescu &amp; Frugiuele showed that </a:t>
              </a:r>
              <a:r>
                <a:rPr lang="en-US" sz="1700">
                  <a:solidFill>
                    <a:srgbClr val="F68D2E"/>
                  </a:solidFill>
                  <a:cs typeface="Lucida Grande" charset="0"/>
                </a:rPr>
                <a:t>NOvA</a:t>
              </a:r>
              <a:r>
                <a:rPr lang="en-US" sz="1700">
                  <a:solidFill>
                    <a:srgbClr val="63666A"/>
                  </a:solidFill>
                  <a:cs typeface="Lucida Grande" charset="0"/>
                </a:rPr>
                <a:t> can search for GeV DM [1410.1566].  </a:t>
              </a:r>
            </a:p>
          </p:txBody>
        </p:sp>
      </p:grpSp>
      <p:grpSp>
        <p:nvGrpSpPr>
          <p:cNvPr id="10250" name="Group 10"/>
          <p:cNvGrpSpPr>
            <a:grpSpLocks/>
          </p:cNvGrpSpPr>
          <p:nvPr/>
        </p:nvGrpSpPr>
        <p:grpSpPr bwMode="auto">
          <a:xfrm>
            <a:off x="5402461" y="844972"/>
            <a:ext cx="2955727" cy="2492499"/>
            <a:chOff x="0" y="0"/>
            <a:chExt cx="2648" cy="2232"/>
          </a:xfrm>
        </p:grpSpPr>
        <p:pic>
          <p:nvPicPr>
            <p:cNvPr id="1024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48" cy="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49" name="Rectangle 9"/>
            <p:cNvSpPr>
              <a:spLocks/>
            </p:cNvSpPr>
            <p:nvPr/>
          </p:nvSpPr>
          <p:spPr bwMode="auto">
            <a:xfrm>
              <a:off x="1664" y="1298"/>
              <a:ext cx="88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8" bIns="0"/>
            <a:lstStyle/>
            <a:p>
              <a:pPr marL="40182"/>
              <a:r>
                <a:rPr lang="en-US" sz="1400">
                  <a:solidFill>
                    <a:srgbClr val="00B5FF"/>
                  </a:solidFill>
                  <a:latin typeface="Helvetica" charset="0"/>
                  <a:cs typeface="Helvetica" charset="0"/>
                  <a:sym typeface="Helvetica" charset="0"/>
                </a:rPr>
                <a:t>[Dodelson &amp; Lykken, 1403.5173] 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94458"/>
      </p:ext>
    </p:extLst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Thu Feb 12 2015</a:t>
            </a:r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Steve Brice, DOE Institutional Review of Fermilab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0683273-3805-2F4B-BE90-26C97B8E578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24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4341" name="Title 13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>
                <a:latin typeface="Helvetica" charset="0"/>
              </a:rPr>
              <a:t>INT Workshop</a:t>
            </a:r>
          </a:p>
        </p:txBody>
      </p:sp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00" y="127000"/>
            <a:ext cx="2413000" cy="18097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Screen Shot 2015-02-11 at 8.18.2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413" y="2055813"/>
            <a:ext cx="3070225" cy="354647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144463" y="898525"/>
            <a:ext cx="59436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Helvetica" charset="0"/>
                <a:cs typeface="Helvetica" charset="0"/>
              </a:rPr>
              <a:t> workshop on neutrino-nucleus scattering</a:t>
            </a:r>
          </a:p>
          <a:p>
            <a:pPr eaLnBrk="1" hangingPunct="1">
              <a:spcAft>
                <a:spcPts val="600"/>
              </a:spcAft>
            </a:pPr>
            <a:r>
              <a:rPr lang="en-US">
                <a:latin typeface="Helvetica" charset="0"/>
                <a:cs typeface="Helvetica" charset="0"/>
              </a:rPr>
              <a:t>  held at the INT in Seattle Dec 3-13, 2013</a:t>
            </a:r>
          </a:p>
          <a:p>
            <a:pPr eaLnBrk="1" hangingPunct="1"/>
            <a:r>
              <a:rPr lang="en-US">
                <a:latin typeface="Helvetica" charset="0"/>
                <a:cs typeface="Helvetica" charset="0"/>
              </a:rPr>
              <a:t>     </a:t>
            </a:r>
            <a:r>
              <a:rPr lang="en-US" sz="2000" i="1">
                <a:latin typeface="Helvetica" charset="0"/>
                <a:cs typeface="Helvetica" charset="0"/>
              </a:rPr>
              <a:t>- &gt;60 theorists and experimentalists, experts </a:t>
            </a:r>
          </a:p>
          <a:p>
            <a:pPr eaLnBrk="1" hangingPunct="1"/>
            <a:r>
              <a:rPr lang="en-US" sz="2000" i="1">
                <a:latin typeface="Helvetica" charset="0"/>
                <a:cs typeface="Helvetica" charset="0"/>
              </a:rPr>
              <a:t>        in </a:t>
            </a:r>
            <a:r>
              <a:rPr lang="en-US" sz="2000" i="1">
                <a:latin typeface="Symbol" charset="0"/>
                <a:cs typeface="Symbol" charset="0"/>
              </a:rPr>
              <a:t>n</a:t>
            </a:r>
            <a:r>
              <a:rPr lang="en-US" sz="2000" i="1">
                <a:latin typeface="Helvetica" charset="0"/>
                <a:cs typeface="Helvetica" charset="0"/>
              </a:rPr>
              <a:t> and e</a:t>
            </a:r>
            <a:r>
              <a:rPr lang="en-US" sz="2000" i="1" baseline="30000">
                <a:latin typeface="Symbol" charset="0"/>
                <a:cs typeface="Symbol" charset="0"/>
              </a:rPr>
              <a:t>-</a:t>
            </a:r>
            <a:r>
              <a:rPr lang="en-US" sz="2000" i="1">
                <a:latin typeface="Helvetica" charset="0"/>
                <a:cs typeface="Helvetica" charset="0"/>
              </a:rPr>
              <a:t> nucleus scattering locked in one </a:t>
            </a:r>
          </a:p>
          <a:p>
            <a:pPr eaLnBrk="1" hangingPunct="1">
              <a:spcAft>
                <a:spcPts val="1200"/>
              </a:spcAft>
            </a:pPr>
            <a:r>
              <a:rPr lang="en-US" sz="2000" i="1">
                <a:latin typeface="Helvetica" charset="0"/>
                <a:cs typeface="Helvetica" charset="0"/>
              </a:rPr>
              <a:t>        room for 2 weeks to hash out this physics</a:t>
            </a:r>
          </a:p>
          <a:p>
            <a:pPr eaLnBrk="1" hangingPunct="1">
              <a:spcAft>
                <a:spcPts val="1200"/>
              </a:spcAft>
            </a:pPr>
            <a:r>
              <a:rPr lang="en-US" sz="2000" i="1">
                <a:latin typeface="Helvetica" charset="0"/>
                <a:cs typeface="Helvetica" charset="0"/>
              </a:rPr>
              <a:t>      - 54 talks, *large blocks of time for discussion</a:t>
            </a:r>
            <a:endParaRPr lang="en-US">
              <a:latin typeface="Helvetica" charset="0"/>
              <a:cs typeface="Helvetica" charset="0"/>
            </a:endParaRP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>
                <a:latin typeface="Helvetica" charset="0"/>
                <a:cs typeface="Helvetica" charset="0"/>
              </a:rPr>
              <a:t> pivotal consensus-building workshop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Helvetica" charset="0"/>
                <a:cs typeface="Helvetica" charset="0"/>
              </a:rPr>
              <a:t> set a clear direction for future theoretical</a:t>
            </a:r>
          </a:p>
          <a:p>
            <a:pPr eaLnBrk="1" hangingPunct="1">
              <a:spcAft>
                <a:spcPts val="1800"/>
              </a:spcAft>
            </a:pPr>
            <a:r>
              <a:rPr lang="en-US">
                <a:latin typeface="Helvetica" charset="0"/>
                <a:cs typeface="Helvetica" charset="0"/>
              </a:rPr>
              <a:t>  work and experimental measurements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Helvetica" charset="0"/>
                <a:cs typeface="Helvetica" charset="0"/>
              </a:rPr>
              <a:t> follow-up workshop being planned for</a:t>
            </a:r>
          </a:p>
          <a:p>
            <a:pPr eaLnBrk="1" hangingPunct="1">
              <a:spcAft>
                <a:spcPts val="1200"/>
              </a:spcAft>
            </a:pPr>
            <a:r>
              <a:rPr lang="en-US">
                <a:latin typeface="Helvetica" charset="0"/>
                <a:cs typeface="Helvetica" charset="0"/>
              </a:rPr>
              <a:t>  2016 (F. Sanchez, Valencia)</a:t>
            </a:r>
          </a:p>
        </p:txBody>
      </p:sp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133350" y="5649913"/>
            <a:ext cx="891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1">
                <a:latin typeface="Helvetica" charset="0"/>
                <a:cs typeface="Helvetica" charset="0"/>
              </a:rPr>
              <a:t>workshop summary: G. Garvey (LANL), D. Harris (FNAL), H. Tanaka (TRIUMF), </a:t>
            </a:r>
          </a:p>
          <a:p>
            <a:r>
              <a:rPr lang="en-US" sz="1800" i="1">
                <a:latin typeface="Helvetica" charset="0"/>
                <a:cs typeface="Helvetica" charset="0"/>
              </a:rPr>
              <a:t>R. Tayloe (Indiana), G. Zeller (FNAL), </a:t>
            </a:r>
            <a:r>
              <a:rPr lang="en-US" sz="1800" b="1" i="1">
                <a:latin typeface="Helvetica" charset="0"/>
                <a:cs typeface="Helvetica" charset="0"/>
              </a:rPr>
              <a:t>arXiv:1412.4294</a:t>
            </a:r>
            <a:r>
              <a:rPr lang="en-US" sz="1800" i="1">
                <a:latin typeface="Helvetica" charset="0"/>
                <a:cs typeface="Helvetica" charset="0"/>
              </a:rPr>
              <a:t>, submitted to Phys Reports</a:t>
            </a:r>
          </a:p>
        </p:txBody>
      </p:sp>
      <p:sp>
        <p:nvSpPr>
          <p:cNvPr id="12" name="Double Bracket 11"/>
          <p:cNvSpPr/>
          <p:nvPr/>
        </p:nvSpPr>
        <p:spPr>
          <a:xfrm>
            <a:off x="133350" y="5697538"/>
            <a:ext cx="8604250" cy="574675"/>
          </a:xfrm>
          <a:prstGeom prst="bracketPair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7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with Nuclear Theorists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Fermilab scientists are actively engaged with nuclear theorists to develop a multi-year program of </a:t>
            </a:r>
            <a:r>
              <a:rPr lang="en-US" sz="2000" dirty="0" err="1" smtClean="0"/>
              <a:t>ab</a:t>
            </a:r>
            <a:r>
              <a:rPr lang="en-US" sz="2000" dirty="0" smtClean="0"/>
              <a:t>-initio neutrino-nucleus interaction calculations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E2B4E-B5C6-A041-A213-66912E9C9A8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6" descr="NNIC_white_pape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2" b="44860"/>
          <a:stretch/>
        </p:blipFill>
        <p:spPr>
          <a:xfrm>
            <a:off x="886176" y="1779424"/>
            <a:ext cx="7181784" cy="4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78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457200" y="244475"/>
            <a:ext cx="73152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b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81698" y="369270"/>
            <a:ext cx="8763000" cy="76395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" pitchFamily="-10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" pitchFamily="-10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" pitchFamily="-10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2"/>
                </a:solidFill>
                <a:latin typeface="Times" pitchFamily="-106" charset="0"/>
              </a:defRPr>
            </a:lvl9pPr>
          </a:lstStyle>
          <a:p>
            <a:r>
              <a:rPr lang="en-US" sz="2400" b="1" dirty="0" err="1" smtClean="0">
                <a:solidFill>
                  <a:srgbClr val="004C97"/>
                </a:solidFill>
                <a:latin typeface="Helvetica"/>
                <a:cs typeface="Helvetica"/>
              </a:rPr>
              <a:t>NuSTEC</a:t>
            </a:r>
            <a:r>
              <a:rPr lang="en-US" sz="2400" b="1" dirty="0" smtClean="0">
                <a:solidFill>
                  <a:srgbClr val="004C97"/>
                </a:solidFill>
                <a:latin typeface="Helvetica"/>
                <a:cs typeface="Helvetica"/>
              </a:rPr>
              <a:t> </a:t>
            </a:r>
            <a:r>
              <a:rPr lang="en-US" sz="2000" b="1" dirty="0" smtClean="0">
                <a:solidFill>
                  <a:srgbClr val="004C97"/>
                </a:solidFill>
                <a:latin typeface="Helvetica"/>
                <a:cs typeface="Helvetica"/>
              </a:rPr>
              <a:t>(Neutrino Scattering Theory Experiment Collaboration)</a:t>
            </a:r>
            <a:endParaRPr lang="en-US" sz="2000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28600" y="1486876"/>
            <a:ext cx="8610600" cy="5334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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charset="0"/>
              <a:buChar char="t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400">
                <a:solidFill>
                  <a:schemeClr val="tx1"/>
                </a:solidFill>
                <a:latin typeface="Palatino" pitchFamily="-106" charset="0"/>
                <a:ea typeface="ＭＳ Ｐゴシック" pitchFamily="-106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400">
                <a:solidFill>
                  <a:schemeClr val="tx1"/>
                </a:solidFill>
                <a:latin typeface="Palatino" pitchFamily="-106" charset="0"/>
                <a:ea typeface="ＭＳ Ｐゴシック" pitchFamily="-106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400">
                <a:solidFill>
                  <a:schemeClr val="tx1"/>
                </a:solidFill>
                <a:latin typeface="Palatino" pitchFamily="-106" charset="0"/>
                <a:ea typeface="ＭＳ Ｐゴシック" pitchFamily="-106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400">
                <a:solidFill>
                  <a:schemeClr val="tx1"/>
                </a:solidFill>
                <a:latin typeface="Palatino" pitchFamily="-106" charset="0"/>
                <a:ea typeface="ＭＳ Ｐゴシック" pitchFamily="-106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400">
                <a:solidFill>
                  <a:schemeClr val="tx1"/>
                </a:solidFill>
                <a:latin typeface="Palatino" pitchFamily="-106" charset="0"/>
                <a:ea typeface="ＭＳ Ｐゴシック" pitchFamily="-106" charset="-128"/>
              </a:defRPr>
            </a:lvl9pPr>
          </a:lstStyle>
          <a:p>
            <a:r>
              <a:rPr lang="en-US" b="1" dirty="0" smtClean="0">
                <a:solidFill>
                  <a:srgbClr val="FC0128"/>
                </a:solidFill>
              </a:rPr>
              <a:t>Generators</a:t>
            </a:r>
            <a:r>
              <a:rPr lang="en-US" dirty="0" smtClean="0"/>
              <a:t>: </a:t>
            </a:r>
            <a:r>
              <a:rPr lang="en-US" sz="2000" dirty="0" smtClean="0"/>
              <a:t>Coordinate theorist-experimentalist collaborative efforts to improve generator(s).</a:t>
            </a:r>
          </a:p>
          <a:p>
            <a:pPr lvl="1"/>
            <a:r>
              <a:rPr lang="en-US" sz="1600" dirty="0" smtClean="0"/>
              <a:t>GFMC collaboration: 6 NP Theorists with 4 HEP Neutrino Experimentalists</a:t>
            </a:r>
          </a:p>
          <a:p>
            <a:pPr marL="0" indent="0">
              <a:buFont typeface="Monotype Sorts" charset="0"/>
              <a:buNone/>
            </a:pPr>
            <a:endParaRPr lang="en-US" sz="1200" dirty="0" smtClean="0"/>
          </a:p>
          <a:p>
            <a:r>
              <a:rPr lang="en-US" b="1" dirty="0" smtClean="0">
                <a:solidFill>
                  <a:srgbClr val="FC0128"/>
                </a:solidFill>
              </a:rPr>
              <a:t>Global Fits</a:t>
            </a:r>
            <a:r>
              <a:rPr lang="en-US" sz="2000" dirty="0" smtClean="0"/>
              <a:t>: Combine results from multiple experiments – </a:t>
            </a:r>
            <a:r>
              <a:rPr lang="en-US" sz="2000" u="sng" dirty="0" smtClean="0"/>
              <a:t>not only neutrino </a:t>
            </a:r>
            <a:r>
              <a:rPr lang="en-US" sz="2000" dirty="0" smtClean="0"/>
              <a:t>- to compare with and adjust a theory/model framework.</a:t>
            </a:r>
          </a:p>
          <a:p>
            <a:pPr marL="0" indent="0">
              <a:buFont typeface="Monotype Sorts" charset="0"/>
              <a:buNone/>
            </a:pPr>
            <a:endParaRPr lang="en-US" sz="1200" dirty="0" smtClean="0"/>
          </a:p>
          <a:p>
            <a:r>
              <a:rPr lang="en-US" b="1" dirty="0" smtClean="0">
                <a:solidFill>
                  <a:srgbClr val="FC0128"/>
                </a:solidFill>
              </a:rPr>
              <a:t>Training</a:t>
            </a:r>
            <a:r>
              <a:rPr lang="en-US" sz="2000" dirty="0" smtClean="0"/>
              <a:t>: Organize/Run a a generator and neutrino-nucleus scattering physics theory Training Program</a:t>
            </a:r>
          </a:p>
          <a:p>
            <a:pPr lvl="1"/>
            <a:r>
              <a:rPr lang="en-US" sz="1600" dirty="0" smtClean="0"/>
              <a:t>Generator School: May 2014 at Liverpool – 25 participants</a:t>
            </a:r>
          </a:p>
          <a:p>
            <a:pPr lvl="1"/>
            <a:r>
              <a:rPr lang="en-US" sz="1600" dirty="0" smtClean="0"/>
              <a:t>Nuclear Physics Theory Training: Fermilab October 2014 – </a:t>
            </a:r>
            <a:r>
              <a:rPr lang="en-US" sz="1600" b="1" dirty="0" smtClean="0">
                <a:solidFill>
                  <a:srgbClr val="FC0128"/>
                </a:solidFill>
              </a:rPr>
              <a:t>85 participants</a:t>
            </a:r>
          </a:p>
          <a:p>
            <a:pPr lvl="1"/>
            <a:r>
              <a:rPr lang="en-US" sz="1600" b="1" dirty="0" smtClean="0"/>
              <a:t>Planning for </a:t>
            </a:r>
            <a:r>
              <a:rPr lang="en-US" sz="1600" b="1" dirty="0" smtClean="0">
                <a:solidFill>
                  <a:srgbClr val="FC0128"/>
                </a:solidFill>
              </a:rPr>
              <a:t>2015 </a:t>
            </a:r>
            <a:r>
              <a:rPr lang="en-US" sz="1600" b="1" dirty="0" err="1" smtClean="0">
                <a:solidFill>
                  <a:srgbClr val="FC0128"/>
                </a:solidFill>
              </a:rPr>
              <a:t>NuSTEC</a:t>
            </a:r>
            <a:r>
              <a:rPr lang="en-US" sz="1600" b="1" dirty="0" smtClean="0">
                <a:solidFill>
                  <a:srgbClr val="FC0128"/>
                </a:solidFill>
              </a:rPr>
              <a:t> School </a:t>
            </a:r>
            <a:r>
              <a:rPr lang="en-US" sz="1600" b="1" dirty="0" smtClean="0">
                <a:solidFill>
                  <a:srgbClr val="000000"/>
                </a:solidFill>
              </a:rPr>
              <a:t>underway- Okayama, Nov. 2015</a:t>
            </a:r>
          </a:p>
          <a:p>
            <a:pPr marL="457200" lvl="1" indent="0">
              <a:buFont typeface="Monotype Sorts" charset="0"/>
              <a:buNone/>
            </a:pPr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Workshops</a:t>
            </a:r>
            <a:r>
              <a:rPr lang="en-US" dirty="0" smtClean="0"/>
              <a:t>: </a:t>
            </a:r>
            <a:r>
              <a:rPr lang="en-US" sz="2000" dirty="0" smtClean="0"/>
              <a:t>Organize Community-wide Workshops when needed.</a:t>
            </a:r>
          </a:p>
          <a:p>
            <a:pPr lvl="1"/>
            <a:r>
              <a:rPr lang="en-US" sz="1600" dirty="0" smtClean="0"/>
              <a:t>MEC in Exclusive States – Europe, 2015</a:t>
            </a:r>
          </a:p>
          <a:p>
            <a:pPr lvl="1"/>
            <a:endParaRPr lang="en-US" dirty="0" smtClean="0"/>
          </a:p>
          <a:p>
            <a:pPr marL="0" indent="0">
              <a:buFont typeface="Monotype Sorts" charset="0"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" y="801081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C0128"/>
                </a:solidFill>
              </a:rPr>
              <a:t>Emphasis on Collaboration between NP Theorists, Event Generator Collaborators and Neutrino Experimentalists</a:t>
            </a: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88A9-0C62-C94E-92EB-DF71C07AD4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3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Helvetica" charset="0"/>
              </a:rPr>
              <a:t>FENIX</a:t>
            </a: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FFC76D0-47C1-7E41-A5EA-9FDA8BD9EF14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27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0484" name="TextBox 14"/>
          <p:cNvSpPr txBox="1">
            <a:spLocks noChangeArrowheads="1"/>
          </p:cNvSpPr>
          <p:nvPr/>
        </p:nvSpPr>
        <p:spPr bwMode="auto">
          <a:xfrm>
            <a:off x="296863" y="1041400"/>
            <a:ext cx="8847137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8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cs typeface="Helvetica" charset="0"/>
              </a:rPr>
              <a:t> </a:t>
            </a:r>
            <a:r>
              <a:rPr lang="en-US" b="1" dirty="0" err="1">
                <a:latin typeface="Helvetica" charset="0"/>
                <a:cs typeface="Helvetica" charset="0"/>
              </a:rPr>
              <a:t>FE</a:t>
            </a:r>
            <a:r>
              <a:rPr lang="en-US" dirty="0" err="1">
                <a:latin typeface="Helvetica" charset="0"/>
                <a:cs typeface="Helvetica" charset="0"/>
              </a:rPr>
              <a:t>rmilab</a:t>
            </a:r>
            <a:r>
              <a:rPr lang="en-US" dirty="0">
                <a:latin typeface="Helvetica" charset="0"/>
                <a:cs typeface="Helvetica" charset="0"/>
              </a:rPr>
              <a:t> </a:t>
            </a:r>
            <a:r>
              <a:rPr lang="en-US" b="1" dirty="0">
                <a:latin typeface="Helvetica" charset="0"/>
                <a:cs typeface="Helvetica" charset="0"/>
              </a:rPr>
              <a:t>N</a:t>
            </a:r>
            <a:r>
              <a:rPr lang="en-US" dirty="0">
                <a:latin typeface="Helvetica" charset="0"/>
                <a:cs typeface="Helvetica" charset="0"/>
              </a:rPr>
              <a:t>eutrino </a:t>
            </a:r>
            <a:r>
              <a:rPr lang="en-US" b="1" dirty="0">
                <a:latin typeface="Helvetica" charset="0"/>
                <a:cs typeface="Helvetica" charset="0"/>
              </a:rPr>
              <a:t>I</a:t>
            </a:r>
            <a:r>
              <a:rPr lang="en-US" dirty="0">
                <a:latin typeface="Helvetica" charset="0"/>
                <a:cs typeface="Helvetica" charset="0"/>
              </a:rPr>
              <a:t>nteractions and </a:t>
            </a:r>
            <a:r>
              <a:rPr lang="en-US" b="1" dirty="0">
                <a:latin typeface="Helvetica" charset="0"/>
                <a:cs typeface="Helvetica" charset="0"/>
              </a:rPr>
              <a:t>XS</a:t>
            </a:r>
            <a:r>
              <a:rPr lang="en-US" dirty="0">
                <a:latin typeface="Helvetica" charset="0"/>
                <a:cs typeface="Helvetica" charset="0"/>
              </a:rPr>
              <a:t>s group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Helvetica" charset="0"/>
                <a:cs typeface="Helvetica" charset="0"/>
              </a:rPr>
              <a:t> being kick-started by University &amp; Fermilab personnel on</a:t>
            </a:r>
          </a:p>
          <a:p>
            <a:pPr eaLnBrk="1" hangingPunct="1">
              <a:spcAft>
                <a:spcPts val="1800"/>
              </a:spcAft>
            </a:pPr>
            <a:r>
              <a:rPr lang="en-US" dirty="0">
                <a:latin typeface="Helvetica" charset="0"/>
                <a:cs typeface="Helvetica" charset="0"/>
              </a:rPr>
              <a:t>  MINERvA, MiniBooNE, MicroBooNE, NOvA</a:t>
            </a:r>
          </a:p>
          <a:p>
            <a:pPr eaLnBrk="1" hangingPunct="1">
              <a:spcAft>
                <a:spcPts val="18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cs typeface="Helvetica" charset="0"/>
              </a:rPr>
              <a:t> model is </a:t>
            </a:r>
            <a:r>
              <a:rPr lang="en-US" dirty="0" smtClean="0">
                <a:latin typeface="Helvetica" charset="0"/>
                <a:cs typeface="Helvetica" charset="0"/>
              </a:rPr>
              <a:t>LEPWWG</a:t>
            </a:r>
            <a:endParaRPr lang="en-US" dirty="0">
              <a:latin typeface="Helvetica" charset="0"/>
              <a:cs typeface="Helvetica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Helvetica" charset="0"/>
                <a:cs typeface="Helvetica" charset="0"/>
              </a:rPr>
              <a:t> goal is to combine data sets</a:t>
            </a:r>
          </a:p>
          <a:p>
            <a:pPr eaLnBrk="1" hangingPunct="1"/>
            <a:r>
              <a:rPr lang="en-US" dirty="0">
                <a:latin typeface="Helvetica" charset="0"/>
                <a:cs typeface="Helvetica" charset="0"/>
              </a:rPr>
              <a:t>  and provide comparisons </a:t>
            </a:r>
          </a:p>
          <a:p>
            <a:pPr eaLnBrk="1" hangingPunct="1"/>
            <a:r>
              <a:rPr lang="en-US" dirty="0">
                <a:latin typeface="Helvetica" charset="0"/>
                <a:cs typeface="Helvetica" charset="0"/>
              </a:rPr>
              <a:t>  of neutrino scattering data </a:t>
            </a:r>
          </a:p>
          <a:p>
            <a:pPr eaLnBrk="1" hangingPunct="1"/>
            <a:r>
              <a:rPr lang="en-US" dirty="0">
                <a:latin typeface="Helvetica" charset="0"/>
                <a:cs typeface="Helvetica" charset="0"/>
              </a:rPr>
              <a:t>  coming out of Fermilab (and </a:t>
            </a:r>
          </a:p>
          <a:p>
            <a:pPr eaLnBrk="1" hangingPunct="1">
              <a:spcAft>
                <a:spcPts val="2400"/>
              </a:spcAft>
            </a:pPr>
            <a:r>
              <a:rPr lang="en-US" dirty="0">
                <a:latin typeface="Helvetica" charset="0"/>
                <a:cs typeface="Helvetica" charset="0"/>
              </a:rPr>
              <a:t>  other) neutrino experiments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Helvetica" charset="0"/>
                <a:cs typeface="Helvetica" charset="0"/>
              </a:rPr>
              <a:t> opportunity to supply input to the PDG and, in general, </a:t>
            </a:r>
          </a:p>
          <a:p>
            <a:pPr eaLnBrk="1" hangingPunct="1"/>
            <a:r>
              <a:rPr lang="en-US" dirty="0">
                <a:latin typeface="Helvetica" charset="0"/>
                <a:cs typeface="Helvetica" charset="0"/>
              </a:rPr>
              <a:t>  elevate the </a:t>
            </a:r>
            <a:r>
              <a:rPr lang="en-US" dirty="0" err="1">
                <a:latin typeface="Symbol" charset="0"/>
                <a:cs typeface="Helvetica" charset="0"/>
              </a:rPr>
              <a:t>s</a:t>
            </a:r>
            <a:r>
              <a:rPr lang="en-US" baseline="-25000" dirty="0" err="1">
                <a:latin typeface="Symbol" charset="0"/>
                <a:cs typeface="Helvetica" charset="0"/>
              </a:rPr>
              <a:t>n</a:t>
            </a:r>
            <a:r>
              <a:rPr lang="en-US" baseline="-25000" dirty="0">
                <a:latin typeface="Symbol" charset="0"/>
                <a:cs typeface="Helvetica" charset="0"/>
              </a:rPr>
              <a:t> </a:t>
            </a:r>
            <a:r>
              <a:rPr lang="en-US" dirty="0">
                <a:latin typeface="Helvetica" charset="0"/>
                <a:cs typeface="Helvetica" charset="0"/>
              </a:rPr>
              <a:t>measurements coming out of this program</a:t>
            </a:r>
          </a:p>
          <a:p>
            <a:pPr eaLnBrk="1" hangingPunct="1"/>
            <a:endParaRPr lang="en-US" dirty="0">
              <a:latin typeface="Helvetica" charset="0"/>
              <a:cs typeface="Helvetica" charset="0"/>
            </a:endParaRPr>
          </a:p>
        </p:txBody>
      </p:sp>
      <p:pic>
        <p:nvPicPr>
          <p:cNvPr id="8" name="Picture 7" descr="Screen Shot 2015-02-06 at 8.48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0" y="2722563"/>
            <a:ext cx="4178300" cy="221456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7443788" y="4911725"/>
            <a:ext cx="1616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/>
              <a:t>(K. McFarland)</a:t>
            </a:r>
          </a:p>
        </p:txBody>
      </p:sp>
      <p:sp>
        <p:nvSpPr>
          <p:cNvPr id="11" name="TextBox 10"/>
          <p:cNvSpPr txBox="1"/>
          <p:nvPr/>
        </p:nvSpPr>
        <p:spPr>
          <a:xfrm rot="19261326">
            <a:off x="5578861" y="3333019"/>
            <a:ext cx="223630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accent6">
                    <a:lumMod val="60000"/>
                    <a:lumOff val="40000"/>
                    <a:alpha val="39000"/>
                  </a:schemeClr>
                </a:solidFill>
                <a:latin typeface="Helvetica"/>
                <a:ea typeface="ＭＳ Ｐゴシック" pitchFamily="-101" charset="-128"/>
                <a:cs typeface="Helvetica"/>
              </a:rPr>
              <a:t>DRAFT</a:t>
            </a:r>
          </a:p>
        </p:txBody>
      </p:sp>
      <p:sp>
        <p:nvSpPr>
          <p:cNvPr id="2048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Thu Feb 12 2015</a:t>
            </a:r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048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Steve Brice, DOE Institutional Review of Fermilab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5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-12-17 15.58.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3693" y="2153553"/>
            <a:ext cx="2690086" cy="20175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LArIAT (L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iquid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Ar</a:t>
            </a:r>
            <a:r>
              <a:rPr lang="en-US" dirty="0" smtClean="0">
                <a:solidFill>
                  <a:srgbClr val="C6D9F1"/>
                </a:solidFill>
              </a:rPr>
              <a:t>gon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I</a:t>
            </a:r>
            <a:r>
              <a:rPr lang="en-US" dirty="0" smtClean="0">
                <a:solidFill>
                  <a:srgbClr val="C6D9F1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A </a:t>
            </a:r>
            <a:r>
              <a:rPr lang="en-US" dirty="0" err="1" smtClean="0"/>
              <a:t>T</a:t>
            </a:r>
            <a:r>
              <a:rPr lang="en-US" dirty="0" err="1" smtClean="0">
                <a:solidFill>
                  <a:srgbClr val="C6D9F1"/>
                </a:solidFill>
              </a:rPr>
              <a:t>estbeam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75034" y="4492420"/>
            <a:ext cx="8393933" cy="17826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dirty="0" smtClean="0">
                <a:latin typeface="Arial"/>
                <a:cs typeface="Arial"/>
                <a:sym typeface="Copperplate" charset="0"/>
              </a:rPr>
              <a:t>Goals </a:t>
            </a:r>
            <a:r>
              <a:rPr lang="en-US" sz="2000" dirty="0" smtClean="0">
                <a:latin typeface="Arial"/>
                <a:cs typeface="Arial"/>
                <a:sym typeface="Gill Sans" charset="0"/>
              </a:rPr>
              <a:t>  Characterize LArTPC performance </a:t>
            </a:r>
            <a:r>
              <a:rPr lang="en-US" sz="2000" dirty="0" smtClean="0">
                <a:latin typeface="Arial"/>
                <a:cs typeface="Arial"/>
              </a:rPr>
              <a:t>in the range of energies relevant to upcoming SBN</a:t>
            </a:r>
            <a:r>
              <a:rPr lang="en-US" sz="2000" dirty="0" smtClean="0">
                <a:latin typeface="Arial"/>
                <a:cs typeface="Arial"/>
                <a:sym typeface="Palatino" charset="0"/>
              </a:rPr>
              <a:t> and </a:t>
            </a:r>
            <a:r>
              <a:rPr lang="en-US" sz="2000" dirty="0" smtClean="0">
                <a:latin typeface="Arial"/>
                <a:cs typeface="Arial"/>
              </a:rPr>
              <a:t>LBN experiments for neutrino physics and for proton decay searches.</a:t>
            </a:r>
            <a:endParaRPr lang="en-US" sz="1300" dirty="0" smtClean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700" dirty="0">
                <a:latin typeface="Arial"/>
                <a:cs typeface="Arial"/>
              </a:rPr>
              <a:t>Study energy resolution improvement by combining information from scintillation light and ionization charge </a:t>
            </a:r>
            <a:r>
              <a:rPr lang="en-US" sz="1700" dirty="0" smtClean="0">
                <a:latin typeface="Arial"/>
                <a:cs typeface="Arial"/>
              </a:rPr>
              <a:t>signals</a:t>
            </a:r>
          </a:p>
          <a:p>
            <a:pPr>
              <a:spcBef>
                <a:spcPts val="0"/>
              </a:spcBef>
            </a:pPr>
            <a:r>
              <a:rPr lang="en-US" sz="1700" dirty="0" smtClean="0">
                <a:latin typeface="Arial"/>
                <a:cs typeface="Arial"/>
              </a:rPr>
              <a:t>Experimentally measure e-</a:t>
            </a:r>
            <a:r>
              <a:rPr lang="en-US" sz="1700" dirty="0" smtClean="0">
                <a:latin typeface="Symbol" charset="2"/>
                <a:cs typeface="Symbol" charset="2"/>
              </a:rPr>
              <a:t>g</a:t>
            </a:r>
            <a:r>
              <a:rPr lang="en-US" sz="1700" dirty="0" smtClean="0">
                <a:latin typeface="Arial"/>
                <a:cs typeface="Arial"/>
              </a:rPr>
              <a:t> separation</a:t>
            </a:r>
          </a:p>
          <a:p>
            <a:pPr>
              <a:spcBef>
                <a:spcPts val="0"/>
              </a:spcBef>
            </a:pPr>
            <a:r>
              <a:rPr lang="en-US" sz="1700" dirty="0" smtClean="0">
                <a:latin typeface="Arial"/>
                <a:cs typeface="Arial"/>
              </a:rPr>
              <a:t>Develop criteria for charge sign determination</a:t>
            </a:r>
          </a:p>
          <a:p>
            <a:pPr>
              <a:spcBef>
                <a:spcPts val="0"/>
              </a:spcBef>
            </a:pPr>
            <a:r>
              <a:rPr lang="en-US" sz="1700" dirty="0" smtClean="0">
                <a:latin typeface="Arial"/>
                <a:cs typeface="Arial"/>
              </a:rPr>
              <a:t>Optimize pion and </a:t>
            </a:r>
            <a:r>
              <a:rPr lang="en-US" sz="1700" dirty="0" err="1" smtClean="0">
                <a:latin typeface="Arial"/>
                <a:cs typeface="Arial"/>
              </a:rPr>
              <a:t>kaon</a:t>
            </a:r>
            <a:r>
              <a:rPr lang="en-US" sz="1700" dirty="0" smtClean="0">
                <a:latin typeface="Arial"/>
                <a:cs typeface="Arial"/>
              </a:rPr>
              <a:t> ID capabilities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3369" y="747236"/>
            <a:ext cx="8467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  <a:cs typeface="Arial"/>
                <a:sym typeface="Copperplate" charset="0"/>
              </a:rPr>
              <a:t>Repurposed 550</a:t>
            </a:r>
            <a:r>
              <a:rPr lang="en-US" sz="2000" dirty="0" smtClean="0">
                <a:latin typeface="Arial"/>
                <a:cs typeface="Arial"/>
                <a:sym typeface="Copperplate" charset="0"/>
              </a:rPr>
              <a:t>-𝓁 </a:t>
            </a:r>
            <a:r>
              <a:rPr lang="en-US" sz="2000" dirty="0">
                <a:latin typeface="Arial"/>
                <a:cs typeface="Arial"/>
                <a:sym typeface="Copperplate" charset="0"/>
              </a:rPr>
              <a:t>ArgoNeuT </a:t>
            </a:r>
            <a:r>
              <a:rPr lang="en-US" sz="2000" dirty="0" smtClean="0">
                <a:latin typeface="Arial"/>
                <a:cs typeface="Arial"/>
                <a:sym typeface="Copperplate" charset="0"/>
              </a:rPr>
              <a:t>LArTPC </a:t>
            </a:r>
            <a:r>
              <a:rPr lang="en-US" sz="2000" dirty="0">
                <a:latin typeface="Arial"/>
                <a:cs typeface="Arial"/>
                <a:sym typeface="Copperplate" charset="0"/>
              </a:rPr>
              <a:t>detector with modifications </a:t>
            </a:r>
            <a:r>
              <a:rPr lang="en-US" sz="2000" dirty="0" smtClean="0">
                <a:latin typeface="Arial"/>
                <a:cs typeface="Arial"/>
                <a:sym typeface="Copperplate" charset="0"/>
              </a:rPr>
              <a:t>for </a:t>
            </a:r>
            <a:r>
              <a:rPr lang="en-US" sz="2000" dirty="0">
                <a:latin typeface="Arial"/>
                <a:cs typeface="Arial"/>
                <a:sym typeface="Copperplate" charset="0"/>
              </a:rPr>
              <a:t>operation in Fermilab Test </a:t>
            </a:r>
            <a:r>
              <a:rPr lang="en-US" sz="2000" dirty="0" smtClean="0">
                <a:latin typeface="Arial"/>
                <a:cs typeface="Arial"/>
                <a:sym typeface="Copperplate" charset="0"/>
              </a:rPr>
              <a:t>Beam Facility charged particle tertiary beam (~200 MeV – 2 GeV). </a:t>
            </a:r>
            <a:endParaRPr lang="en-US" sz="2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0476" y="1858382"/>
            <a:ext cx="4510395" cy="2485629"/>
            <a:chOff x="250476" y="1452639"/>
            <a:chExt cx="4510395" cy="24856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540" y="1452639"/>
              <a:ext cx="2508715" cy="2485629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900744" y="1932835"/>
              <a:ext cx="930273" cy="11537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50476" y="1829459"/>
              <a:ext cx="13880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latin typeface="Arial"/>
                  <a:cs typeface="Arial"/>
                </a:rPr>
                <a:t>Main Injector Proton Beam</a:t>
              </a:r>
              <a:endParaRPr lang="en-US" sz="14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756631" y="1639275"/>
              <a:ext cx="295878" cy="295878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1" idx="7"/>
            </p:cNvCxnSpPr>
            <p:nvPr/>
          </p:nvCxnSpPr>
          <p:spPr>
            <a:xfrm>
              <a:off x="2009179" y="1682605"/>
              <a:ext cx="442022" cy="117318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831017" y="1932835"/>
              <a:ext cx="620184" cy="1787017"/>
            </a:xfrm>
            <a:prstGeom prst="line">
              <a:avLst/>
            </a:prstGeom>
            <a:ln w="381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201" y="1829459"/>
              <a:ext cx="2309670" cy="1890393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2510265" y="1861346"/>
              <a:ext cx="2206307" cy="2923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schemeClr val="bg1">
                        <a:alpha val="43000"/>
                      </a:schemeClr>
                    </a:outerShdw>
                  </a:effectLst>
                  <a:latin typeface="Arial"/>
                  <a:cs typeface="Arial"/>
                  <a:sym typeface="Copperplate" charset="0"/>
                </a:rPr>
                <a:t>Fermilab Test Beam Facility </a:t>
              </a:r>
              <a:endParaRPr lang="en-US" sz="1300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6669151" y="3940119"/>
            <a:ext cx="1959171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MCenter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 Tertiary Beam (looking upstream)</a:t>
            </a:r>
            <a:endParaRPr lang="en-US" sz="1300" dirty="0">
              <a:solidFill>
                <a:srgbClr val="0000FF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7" name="Picture 6" descr="2014-10-17 08.21.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8544" y="2439005"/>
            <a:ext cx="2085180" cy="1563884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5320316" y="3934192"/>
            <a:ext cx="1141636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LArIAT TPC</a:t>
            </a:r>
            <a:endParaRPr lang="en-US" sz="1300" dirty="0">
              <a:solidFill>
                <a:srgbClr val="0000FF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37618" y="5869358"/>
            <a:ext cx="3062457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arXiv</a:t>
            </a:r>
            <a:r>
              <a:rPr lang="en-US" sz="1600" dirty="0">
                <a:latin typeface="Times New Roman"/>
                <a:cs typeface="Times New Roman"/>
              </a:rPr>
              <a:t>:1406.5560 [</a:t>
            </a:r>
            <a:r>
              <a:rPr lang="en-US" sz="1600" dirty="0" err="1">
                <a:latin typeface="Times New Roman"/>
                <a:cs typeface="Times New Roman"/>
              </a:rPr>
              <a:t>physics.ins-det</a:t>
            </a:r>
            <a:r>
              <a:rPr lang="en-US" sz="1600" dirty="0" smtClean="0">
                <a:latin typeface="Times New Roman"/>
                <a:cs typeface="Times New Roman"/>
              </a:rPr>
              <a:t>]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92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Helvetica" charset="0"/>
              </a:rPr>
              <a:t>MINERvA ME </a:t>
            </a:r>
            <a:r>
              <a:rPr lang="en-US" dirty="0" smtClean="0">
                <a:latin typeface="Helvetica" charset="0"/>
              </a:rPr>
              <a:t>Testbeam</a:t>
            </a:r>
            <a:endParaRPr lang="en-US" dirty="0">
              <a:latin typeface="Helvetica" charset="0"/>
            </a:endParaRPr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E1D9888-8172-F149-803E-AE2CE6A3599B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29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 r="7661"/>
          <a:stretch>
            <a:fillRect/>
          </a:stretch>
        </p:blipFill>
        <p:spPr bwMode="auto">
          <a:xfrm>
            <a:off x="5119688" y="215900"/>
            <a:ext cx="36226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MG_25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38" y="3290888"/>
            <a:ext cx="3819525" cy="285273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Screen Shot 2015-02-06 at 11.34.11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063" y="3409950"/>
            <a:ext cx="4113212" cy="254317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91" name="TextBox 14"/>
          <p:cNvSpPr txBox="1">
            <a:spLocks noChangeArrowheads="1"/>
          </p:cNvSpPr>
          <p:nvPr/>
        </p:nvSpPr>
        <p:spPr bwMode="auto">
          <a:xfrm>
            <a:off x="193675" y="960438"/>
            <a:ext cx="86868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>
                <a:latin typeface="Helvetica" charset="0"/>
                <a:cs typeface="Helvetica" charset="0"/>
              </a:rPr>
              <a:t> </a:t>
            </a:r>
            <a:r>
              <a:rPr lang="en-US" sz="2000" u="sng">
                <a:latin typeface="Helvetica" charset="0"/>
                <a:cs typeface="Helvetica" charset="0"/>
              </a:rPr>
              <a:t>what</a:t>
            </a:r>
            <a:r>
              <a:rPr lang="en-US" sz="2000">
                <a:latin typeface="Helvetica" charset="0"/>
                <a:cs typeface="Helvetica" charset="0"/>
              </a:rPr>
              <a:t>: wire chambers, TOF, veto system </a:t>
            </a:r>
          </a:p>
          <a:p>
            <a:pPr eaLnBrk="1" hangingPunct="1"/>
            <a:r>
              <a:rPr lang="en-US" sz="2000">
                <a:latin typeface="Helvetica" charset="0"/>
                <a:cs typeface="Helvetica" charset="0"/>
              </a:rPr>
              <a:t>  and 42 1.2m</a:t>
            </a:r>
            <a:r>
              <a:rPr lang="en-US" sz="2000" baseline="30000">
                <a:latin typeface="Helvetica" charset="0"/>
                <a:cs typeface="Helvetica" charset="0"/>
              </a:rPr>
              <a:t>2 </a:t>
            </a:r>
            <a:r>
              <a:rPr lang="en-US" sz="2000">
                <a:latin typeface="Helvetica" charset="0"/>
                <a:cs typeface="Helvetica" charset="0"/>
              </a:rPr>
              <a:t>MINERvA planes </a:t>
            </a:r>
          </a:p>
          <a:p>
            <a:pPr eaLnBrk="1" hangingPunct="1">
              <a:spcAft>
                <a:spcPts val="1200"/>
              </a:spcAft>
            </a:pPr>
            <a:r>
              <a:rPr lang="en-US" sz="2000">
                <a:latin typeface="Helvetica" charset="0"/>
                <a:cs typeface="Helvetica" charset="0"/>
              </a:rPr>
              <a:t>  readout by 42 multi-anode PMTs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latin typeface="Helvetica" charset="0"/>
                <a:cs typeface="Helvetica" charset="0"/>
              </a:rPr>
              <a:t> </a:t>
            </a:r>
            <a:r>
              <a:rPr lang="en-US" sz="2000" u="sng">
                <a:latin typeface="Helvetica" charset="0"/>
                <a:cs typeface="Helvetica" charset="0"/>
              </a:rPr>
              <a:t>why</a:t>
            </a:r>
            <a:r>
              <a:rPr lang="en-US" sz="2000">
                <a:latin typeface="Helvetica" charset="0"/>
                <a:cs typeface="Helvetica" charset="0"/>
              </a:rPr>
              <a:t>: to calibrate the hadronic </a:t>
            </a:r>
          </a:p>
          <a:p>
            <a:pPr eaLnBrk="1" hangingPunct="1">
              <a:spcAft>
                <a:spcPts val="1200"/>
              </a:spcAft>
            </a:pPr>
            <a:r>
              <a:rPr lang="en-US" sz="2000">
                <a:latin typeface="Helvetica" charset="0"/>
                <a:cs typeface="Helvetica" charset="0"/>
              </a:rPr>
              <a:t>  EM energy scale from 2-6 GeV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latin typeface="Helvetica" charset="0"/>
                <a:cs typeface="Helvetica" charset="0"/>
              </a:rPr>
              <a:t> </a:t>
            </a:r>
            <a:r>
              <a:rPr lang="en-US" sz="2000" u="sng">
                <a:latin typeface="Helvetica" charset="0"/>
                <a:cs typeface="Helvetica" charset="0"/>
              </a:rPr>
              <a:t>when</a:t>
            </a:r>
            <a:r>
              <a:rPr lang="en-US" sz="2000">
                <a:latin typeface="Helvetica" charset="0"/>
                <a:cs typeface="Helvetica" charset="0"/>
              </a:rPr>
              <a:t>: commissioning in FTBF now</a:t>
            </a:r>
          </a:p>
        </p:txBody>
      </p:sp>
      <p:sp>
        <p:nvSpPr>
          <p:cNvPr id="16392" name="TextBox 16"/>
          <p:cNvSpPr txBox="1">
            <a:spLocks noChangeArrowheads="1"/>
          </p:cNvSpPr>
          <p:nvPr/>
        </p:nvSpPr>
        <p:spPr bwMode="auto">
          <a:xfrm>
            <a:off x="5360988" y="2643188"/>
            <a:ext cx="3543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latin typeface="Helvetica" charset="0"/>
                <a:cs typeface="Helvetica" charset="0"/>
              </a:rPr>
              <a:t>(example from LE testbeam run)</a:t>
            </a:r>
          </a:p>
        </p:txBody>
      </p:sp>
      <p:sp>
        <p:nvSpPr>
          <p:cNvPr id="1639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Thu Feb 12 2015</a:t>
            </a:r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639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Steve Brice, DOE Institutional Review of Fermilab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83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The Fermilab Neutrino Platform</a:t>
            </a:r>
            <a:endParaRPr lang="en-US" dirty="0">
              <a:latin typeface="Helvetica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BFE4F23-BA0B-EF46-BADD-0056AAA5C23B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34" name="Up Arrow 33"/>
          <p:cNvSpPr/>
          <p:nvPr/>
        </p:nvSpPr>
        <p:spPr>
          <a:xfrm rot="19979950">
            <a:off x="6159172" y="1559387"/>
            <a:ext cx="1611398" cy="3964169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3858046" y="2307615"/>
            <a:ext cx="1611398" cy="2848180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 rot="2011064">
            <a:off x="1555864" y="1645997"/>
            <a:ext cx="1611398" cy="3996754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623945" y="902567"/>
            <a:ext cx="1977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E46C0A"/>
                </a:solidFill>
              </a:rPr>
              <a:t>ELBNF</a:t>
            </a:r>
            <a:endParaRPr lang="en-US" sz="5400" b="1" dirty="0">
              <a:solidFill>
                <a:srgbClr val="E46C0A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9854911">
            <a:off x="5558074" y="1763941"/>
            <a:ext cx="1623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NOvA</a:t>
            </a:r>
            <a:endParaRPr lang="en-US" sz="4800" dirty="0" smtClean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2589226">
            <a:off x="891466" y="3668513"/>
            <a:ext cx="17591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3366FF"/>
                </a:solidFill>
              </a:rPr>
              <a:t>MicroBooNE</a:t>
            </a:r>
            <a:endParaRPr lang="en-US" sz="2400" dirty="0" smtClean="0">
              <a:solidFill>
                <a:srgbClr val="3366FF"/>
              </a:solidFill>
            </a:endParaRPr>
          </a:p>
          <a:p>
            <a:endParaRPr lang="en-US" dirty="0" smtClean="0"/>
          </a:p>
        </p:txBody>
      </p:sp>
      <p:sp>
        <p:nvSpPr>
          <p:cNvPr id="40" name="TextBox 39"/>
          <p:cNvSpPr txBox="1"/>
          <p:nvPr/>
        </p:nvSpPr>
        <p:spPr>
          <a:xfrm rot="2436379">
            <a:off x="1929693" y="3201711"/>
            <a:ext cx="105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DCTPC, </a:t>
            </a:r>
          </a:p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ANNIE, </a:t>
            </a:r>
          </a:p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Captain-</a:t>
            </a:r>
          </a:p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BNB </a:t>
            </a:r>
          </a:p>
          <a:p>
            <a:endParaRPr lang="en-US" sz="12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423360" y="5102435"/>
            <a:ext cx="8400336" cy="960964"/>
            <a:chOff x="423360" y="4327239"/>
            <a:chExt cx="8400336" cy="960964"/>
          </a:xfrm>
        </p:grpSpPr>
        <p:sp>
          <p:nvSpPr>
            <p:cNvPr id="42" name="Rectangle 41"/>
            <p:cNvSpPr/>
            <p:nvPr/>
          </p:nvSpPr>
          <p:spPr>
            <a:xfrm>
              <a:off x="423360" y="4327239"/>
              <a:ext cx="8400336" cy="96096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97157" y="4548122"/>
              <a:ext cx="42912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404040"/>
                  </a:solidFill>
                </a:rPr>
                <a:t>Fermilab Neutrino Platform</a:t>
              </a:r>
              <a:endParaRPr lang="en-US" sz="2800" b="1" dirty="0">
                <a:solidFill>
                  <a:srgbClr val="40404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 rot="19916696">
            <a:off x="6719330" y="3109267"/>
            <a:ext cx="934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endParaRPr lang="en-US" sz="1200" dirty="0"/>
          </a:p>
          <a:p>
            <a:r>
              <a:rPr lang="en-US" sz="1200" dirty="0" err="1" smtClean="0">
                <a:solidFill>
                  <a:srgbClr val="008000"/>
                </a:solidFill>
              </a:rPr>
              <a:t>ArgoNeuT</a:t>
            </a:r>
            <a:endParaRPr lang="en-US" sz="1200" dirty="0" smtClean="0">
              <a:solidFill>
                <a:srgbClr val="008000"/>
              </a:solidFill>
            </a:endParaRPr>
          </a:p>
          <a:p>
            <a:r>
              <a:rPr lang="en-US" sz="1200" dirty="0" smtClean="0">
                <a:solidFill>
                  <a:srgbClr val="008000"/>
                </a:solidFill>
              </a:rPr>
              <a:t>PEANUT</a:t>
            </a:r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332857" y="2544977"/>
            <a:ext cx="934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r>
              <a:rPr lang="en-US" sz="1600" dirty="0" err="1" smtClean="0">
                <a:solidFill>
                  <a:srgbClr val="3366FF"/>
                </a:solidFill>
              </a:rPr>
              <a:t>LArIAT</a:t>
            </a:r>
            <a:endParaRPr lang="en-US" sz="1600" dirty="0" smtClean="0">
              <a:solidFill>
                <a:srgbClr val="3366FF"/>
              </a:solidFill>
            </a:endParaRPr>
          </a:p>
          <a:p>
            <a:endParaRPr lang="en-US" sz="1200" dirty="0"/>
          </a:p>
        </p:txBody>
      </p:sp>
      <p:sp>
        <p:nvSpPr>
          <p:cNvPr id="46" name="Rectangle 45"/>
          <p:cNvSpPr/>
          <p:nvPr/>
        </p:nvSpPr>
        <p:spPr>
          <a:xfrm rot="2603923">
            <a:off x="1279230" y="4206183"/>
            <a:ext cx="1611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err="1" smtClean="0">
                <a:solidFill>
                  <a:srgbClr val="008000"/>
                </a:solidFill>
              </a:rPr>
              <a:t>SciBooNE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 rot="19693065">
            <a:off x="6291011" y="2685896"/>
            <a:ext cx="14692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 smtClean="0">
                <a:solidFill>
                  <a:srgbClr val="3366FF"/>
                </a:solidFill>
              </a:rPr>
              <a:t>Minerva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2367339">
            <a:off x="2573279" y="2036472"/>
            <a:ext cx="10086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SBN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T600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456799">
            <a:off x="2242216" y="2942065"/>
            <a:ext cx="90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LAr1ND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9670594">
            <a:off x="6777796" y="4150689"/>
            <a:ext cx="151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MINOS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 rot="2390616">
            <a:off x="702875" y="4272470"/>
            <a:ext cx="18110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 err="1" smtClean="0">
                <a:solidFill>
                  <a:srgbClr val="008000"/>
                </a:solidFill>
              </a:rPr>
              <a:t>MiniBooNE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50001" y="741154"/>
            <a:ext cx="201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Programs complete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37079" y="982402"/>
            <a:ext cx="183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</a:rPr>
              <a:t>Operations phase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37037" y="1248223"/>
            <a:ext cx="214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Proposed or planned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19905444">
            <a:off x="6202791" y="2607518"/>
            <a:ext cx="8899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46C0A"/>
                </a:solidFill>
              </a:rPr>
              <a:t>Captain-</a:t>
            </a:r>
          </a:p>
          <a:p>
            <a:r>
              <a:rPr lang="en-US" sz="1600" dirty="0" smtClean="0">
                <a:solidFill>
                  <a:srgbClr val="E46C0A"/>
                </a:solidFill>
              </a:rPr>
              <a:t>Minerva</a:t>
            </a:r>
            <a:endParaRPr lang="en-US" sz="1600" dirty="0">
              <a:solidFill>
                <a:srgbClr val="E46C0A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32857" y="4723771"/>
            <a:ext cx="67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LAPD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274359" y="4179105"/>
            <a:ext cx="79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35 ton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36849" y="3175525"/>
            <a:ext cx="727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PAB 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Test 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stands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490954" y="174330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technology &amp;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350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</a:t>
            </a:r>
            <a:r>
              <a:rPr lang="en-US" dirty="0" err="1" smtClean="0"/>
              <a:t>Targetry</a:t>
            </a:r>
            <a:r>
              <a:rPr lang="en-US" dirty="0" smtClean="0"/>
              <a:t> at Fermilab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Located in Accelerator Division</a:t>
            </a:r>
          </a:p>
          <a:p>
            <a:r>
              <a:rPr lang="en-US" dirty="0" smtClean="0"/>
              <a:t>Central to current/future neutrino programs</a:t>
            </a:r>
          </a:p>
          <a:p>
            <a:r>
              <a:rPr lang="en-US" dirty="0" smtClean="0"/>
              <a:t>Expertise developed at the lab:</a:t>
            </a:r>
          </a:p>
          <a:p>
            <a:pPr lvl="1"/>
            <a:r>
              <a:rPr lang="en-US" dirty="0" err="1" smtClean="0"/>
              <a:t>NuMI</a:t>
            </a:r>
            <a:r>
              <a:rPr lang="en-US" dirty="0" smtClean="0"/>
              <a:t>   400kW</a:t>
            </a:r>
          </a:p>
          <a:p>
            <a:pPr lvl="1"/>
            <a:r>
              <a:rPr lang="en-US" dirty="0" err="1" smtClean="0"/>
              <a:t>NuMI</a:t>
            </a:r>
            <a:r>
              <a:rPr lang="en-US" dirty="0" smtClean="0"/>
              <a:t> / </a:t>
            </a:r>
            <a:r>
              <a:rPr lang="en-US" dirty="0" err="1" smtClean="0"/>
              <a:t>NOvA</a:t>
            </a:r>
            <a:r>
              <a:rPr lang="en-US" dirty="0" smtClean="0"/>
              <a:t> being upgraded to 700 kW (PIP II)</a:t>
            </a:r>
          </a:p>
          <a:p>
            <a:pPr lvl="1"/>
            <a:r>
              <a:rPr lang="en-US" dirty="0" smtClean="0"/>
              <a:t>Planning for LBNF includes 1.2MW proton beam</a:t>
            </a:r>
          </a:p>
          <a:p>
            <a:pPr lvl="1"/>
            <a:r>
              <a:rPr lang="en-US" dirty="0" smtClean="0"/>
              <a:t>…not likely to stop there</a:t>
            </a:r>
          </a:p>
          <a:p>
            <a:r>
              <a:rPr lang="en-US" dirty="0" smtClean="0"/>
              <a:t>2014 P5 report:</a:t>
            </a:r>
          </a:p>
          <a:p>
            <a:pPr lvl="1"/>
            <a:r>
              <a:rPr lang="en-US" dirty="0" smtClean="0"/>
              <a:t>“High power targets… will address </a:t>
            </a:r>
            <a:r>
              <a:rPr lang="en-US" i="1" dirty="0" smtClean="0"/>
              <a:t>critical</a:t>
            </a:r>
            <a:r>
              <a:rPr lang="en-US" dirty="0" smtClean="0"/>
              <a:t> needs…”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R &amp; 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Mega-watt class facilities present technical challenges :</a:t>
            </a:r>
          </a:p>
          <a:p>
            <a:pPr lvl="1"/>
            <a:r>
              <a:rPr lang="en-US" dirty="0" smtClean="0"/>
              <a:t>Radiation damage, heat removal, shock response, radiation protection and remote handling</a:t>
            </a:r>
          </a:p>
          <a:p>
            <a:r>
              <a:rPr lang="en-US" dirty="0" smtClean="0"/>
              <a:t>Ten-year R&amp;D program addresses these issues :</a:t>
            </a:r>
          </a:p>
          <a:p>
            <a:pPr lvl="1"/>
            <a:r>
              <a:rPr lang="en-US" dirty="0" smtClean="0"/>
              <a:t>Fermilab hosting fruitful </a:t>
            </a:r>
            <a:r>
              <a:rPr lang="en-US" dirty="0" err="1" smtClean="0"/>
              <a:t>RaDIATE</a:t>
            </a:r>
            <a:r>
              <a:rPr lang="en-US" dirty="0" smtClean="0"/>
              <a:t> </a:t>
            </a:r>
            <a:r>
              <a:rPr lang="en-US" dirty="0" err="1" smtClean="0"/>
              <a:t>collab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Cooperation with CERN (e.g. </a:t>
            </a:r>
            <a:r>
              <a:rPr lang="en-US" dirty="0" err="1" smtClean="0"/>
              <a:t>HiRadMat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Engineering/Mat. Science with BNL, ORNL etc.</a:t>
            </a:r>
          </a:p>
          <a:p>
            <a:r>
              <a:rPr lang="en-US" dirty="0" smtClean="0"/>
              <a:t>Fermilab will continue to coordinate activities to enhance and leverage complimentary capabilities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GENIE</a:t>
            </a:r>
            <a:endParaRPr lang="en-US" dirty="0">
              <a:latin typeface="Helvetica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GENIE (Generates Events for Neutrino Interaction Experiments) is an Object-Oriented Neutrino MC Generator supported and developed by an international collaboration of neutrino interaction experts. GENIE is currently used by T2K, MINOS, </a:t>
            </a:r>
            <a:r>
              <a:rPr lang="en-US" dirty="0" err="1" smtClean="0">
                <a:latin typeface="Helvetica" charset="0"/>
              </a:rPr>
              <a:t>NOvA</a:t>
            </a:r>
            <a:r>
              <a:rPr lang="en-US" dirty="0" smtClean="0">
                <a:latin typeface="Helvetica" charset="0"/>
              </a:rPr>
              <a:t>, </a:t>
            </a:r>
            <a:r>
              <a:rPr lang="en-US" dirty="0" err="1" smtClean="0">
                <a:latin typeface="Helvetica" charset="0"/>
              </a:rPr>
              <a:t>MINERvA</a:t>
            </a:r>
            <a:r>
              <a:rPr lang="en-US" dirty="0" smtClean="0">
                <a:latin typeface="Helvetica" charset="0"/>
              </a:rPr>
              <a:t>, </a:t>
            </a:r>
            <a:r>
              <a:rPr lang="en-US" dirty="0" err="1" smtClean="0">
                <a:latin typeface="Helvetica" charset="0"/>
              </a:rPr>
              <a:t>ArgoNeut</a:t>
            </a:r>
            <a:r>
              <a:rPr lang="en-US" dirty="0" smtClean="0">
                <a:latin typeface="Helvetica" charset="0"/>
              </a:rPr>
              <a:t>, </a:t>
            </a:r>
            <a:r>
              <a:rPr lang="en-US" dirty="0" err="1" smtClean="0">
                <a:latin typeface="Helvetica" charset="0"/>
              </a:rPr>
              <a:t>MicroBooNE</a:t>
            </a:r>
            <a:r>
              <a:rPr lang="en-US" dirty="0" smtClean="0">
                <a:latin typeface="Helvetica" charset="0"/>
              </a:rPr>
              <a:t>, ELBNF, INO, LAr1-ND and others.</a:t>
            </a:r>
          </a:p>
          <a:p>
            <a:pPr lvl="1"/>
            <a:r>
              <a:rPr lang="en-US" dirty="0" smtClean="0">
                <a:latin typeface="Helvetica" charset="0"/>
              </a:rPr>
              <a:t>Every running and planned neutrino experiment at the lab!</a:t>
            </a:r>
          </a:p>
          <a:p>
            <a:pPr eaLnBrk="1" hangingPunct="1"/>
            <a:r>
              <a:rPr lang="en-US" dirty="0" err="1" smtClean="0">
                <a:latin typeface="Helvetica" charset="0"/>
              </a:rPr>
              <a:t>Fermilab</a:t>
            </a:r>
            <a:r>
              <a:rPr lang="en-US" dirty="0" smtClean="0">
                <a:latin typeface="Helvetica" charset="0"/>
              </a:rPr>
              <a:t> has joined the Executive Board and is driving more thorough physics validation and a more aggressive release schedule.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We are creating a “developer’s hub” and recently created a user group (along with the Geant4 group) for more active engagement with neutrino experiments at the lab.</a:t>
            </a:r>
          </a:p>
          <a:p>
            <a:pPr eaLnBrk="1" hangingPunct="1"/>
            <a:endParaRPr lang="en-US" dirty="0"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15F8FD3-BBB4-894D-9A31-C2CBFACD10D1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32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004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Geant4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Geant4 is a toolkit for the modeling of the passage of particles through matter with applications in HEP as well as nuclear, medical, accelerator, and space physics.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participates in the Geant4 Collaboration in the areas of </a:t>
            </a:r>
            <a:r>
              <a:rPr lang="en-US" dirty="0" err="1" smtClean="0"/>
              <a:t>hadronic</a:t>
            </a:r>
            <a:r>
              <a:rPr lang="en-US" dirty="0" smtClean="0"/>
              <a:t> physics, CPU performance monitoring and improvement, and maintains a validation database.</a:t>
            </a:r>
          </a:p>
          <a:p>
            <a:r>
              <a:rPr lang="en-US" dirty="0">
                <a:latin typeface="Helvetica" charset="0"/>
              </a:rPr>
              <a:t>Partnerships with the neutrino community at </a:t>
            </a:r>
            <a:r>
              <a:rPr lang="en-US" dirty="0" err="1">
                <a:latin typeface="Helvetica" charset="0"/>
              </a:rPr>
              <a:t>Fermilab</a:t>
            </a:r>
            <a:r>
              <a:rPr lang="en-US" dirty="0">
                <a:latin typeface="Helvetica" charset="0"/>
              </a:rPr>
              <a:t> has lead to new efforts within Geant4 (e.g., special programs to study systematic uncertainties of the simulations)</a:t>
            </a:r>
            <a:r>
              <a:rPr lang="en-US" dirty="0" smtClean="0">
                <a:latin typeface="Helvetica" charset="0"/>
              </a:rPr>
              <a:t>.</a:t>
            </a:r>
          </a:p>
          <a:p>
            <a:r>
              <a:rPr lang="en-US" dirty="0">
                <a:latin typeface="Helvetica" charset="0"/>
              </a:rPr>
              <a:t>Neutrino experiments use new </a:t>
            </a:r>
            <a:r>
              <a:rPr lang="en-US" dirty="0" err="1">
                <a:latin typeface="Helvetica" charset="0"/>
              </a:rPr>
              <a:t>Fermilab</a:t>
            </a:r>
            <a:r>
              <a:rPr lang="en-US" dirty="0">
                <a:latin typeface="Helvetica" charset="0"/>
              </a:rPr>
              <a:t> software tools and infrastructure such as </a:t>
            </a:r>
            <a:r>
              <a:rPr lang="en-US" dirty="0" smtClean="0">
                <a:latin typeface="Helvetica" charset="0"/>
              </a:rPr>
              <a:t>new quick-start toolkits and </a:t>
            </a:r>
            <a:r>
              <a:rPr lang="en-US" dirty="0">
                <a:latin typeface="Helvetica" charset="0"/>
              </a:rPr>
              <a:t>the above-mentioned validation database, and benefit from the new development efforts such as new physics lists</a:t>
            </a:r>
            <a:r>
              <a:rPr lang="en-US" dirty="0" smtClean="0">
                <a:latin typeface="Helvetica" charset="0"/>
              </a:rPr>
              <a:t>.</a:t>
            </a:r>
            <a:endParaRPr lang="en-US" dirty="0">
              <a:latin typeface="Helvetica" charset="0"/>
            </a:endParaRPr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E94AE-FA0F-144B-9D80-D881D817E0F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60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Event-processing framework for particle physics experiments, processing data in a variety of contexts, including high-level software filters, online data monitoring, calibration, reconstruction, simulation, and analysis.</a:t>
            </a:r>
          </a:p>
          <a:p>
            <a:r>
              <a:rPr lang="en-US" dirty="0" smtClean="0"/>
              <a:t>Designed to be used across many experiments.</a:t>
            </a:r>
          </a:p>
          <a:p>
            <a:r>
              <a:rPr lang="en-US" dirty="0" smtClean="0"/>
              <a:t>Developed and maintained by software engineers who are specialists in the field of particle physics infrastructure software.</a:t>
            </a:r>
          </a:p>
          <a:p>
            <a:r>
              <a:rPr lang="en-US" dirty="0" smtClean="0"/>
              <a:t>Perhaps the larges user base is within the Intensity Frontier at this time; used by experiments at and outside of </a:t>
            </a:r>
            <a:r>
              <a:rPr lang="en-US" dirty="0" err="1" smtClean="0"/>
              <a:t>Fermilab</a:t>
            </a:r>
            <a:r>
              <a:rPr lang="en-US" dirty="0" smtClean="0"/>
              <a:t>.</a:t>
            </a:r>
          </a:p>
          <a:p>
            <a:r>
              <a:rPr lang="en-US" dirty="0" smtClean="0"/>
              <a:t>Significant interaction between users and developers informing framework design.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E94AE-FA0F-144B-9D80-D881D817E0F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949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Artdaq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Artdaq</a:t>
            </a:r>
            <a:r>
              <a:rPr lang="en-US" dirty="0" smtClean="0"/>
              <a:t> is a data acquisition toolkit for HEP experiments. It provides core DAQ functionality, and provides a framework for experimenters to build the custom software components that are unique to their experiment. It uses of the art event processing framework for filtering events in software.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is collaborating with experimenters from </a:t>
            </a:r>
            <a:r>
              <a:rPr lang="en-US" dirty="0" err="1" smtClean="0"/>
              <a:t>LArIAT</a:t>
            </a:r>
            <a:r>
              <a:rPr lang="en-US" dirty="0" smtClean="0"/>
              <a:t> and LBNE 35-ton to develop their DAQ systems using </a:t>
            </a:r>
            <a:r>
              <a:rPr lang="en-US" dirty="0" err="1" smtClean="0"/>
              <a:t>artdaq</a:t>
            </a:r>
            <a:r>
              <a:rPr lang="en-US" dirty="0" smtClean="0"/>
              <a:t>. Others using </a:t>
            </a:r>
            <a:r>
              <a:rPr lang="en-US" dirty="0" err="1" smtClean="0"/>
              <a:t>artdaq</a:t>
            </a:r>
            <a:r>
              <a:rPr lang="en-US" dirty="0" smtClean="0"/>
              <a:t> include </a:t>
            </a:r>
            <a:r>
              <a:rPr lang="en-US" dirty="0" err="1" smtClean="0"/>
              <a:t>DarkSide</a:t>
            </a:r>
            <a:r>
              <a:rPr lang="en-US" dirty="0" smtClean="0"/>
              <a:t> and Mu2e.</a:t>
            </a:r>
          </a:p>
          <a:p>
            <a:r>
              <a:rPr lang="en-US" dirty="0"/>
              <a:t>W</a:t>
            </a:r>
            <a:r>
              <a:rPr lang="en-US" dirty="0" smtClean="0"/>
              <a:t>e are adding functionality to the toolkit based on experiment needs, and we are investigating providing a menu of recommended commercial hardware modules for back-end data readout</a:t>
            </a:r>
            <a:r>
              <a:rPr lang="en-US" dirty="0"/>
              <a:t>. The goal is to provide off-the-shelf DAQ hardware, firmware, and software to enable experiments to develop their DAQ systems quickly.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E94AE-FA0F-144B-9D80-D881D817E0F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85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LArSoft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Liquid Argon Software (</a:t>
            </a:r>
            <a:r>
              <a:rPr lang="en-US" dirty="0" err="1" smtClean="0"/>
              <a:t>LArSoft</a:t>
            </a:r>
            <a:r>
              <a:rPr lang="en-US" dirty="0" smtClean="0"/>
              <a:t>) project manages simulation and reconstruction algorithms for </a:t>
            </a:r>
            <a:r>
              <a:rPr lang="en-US" dirty="0" err="1" smtClean="0"/>
              <a:t>LAr</a:t>
            </a:r>
            <a:r>
              <a:rPr lang="en-US" dirty="0" smtClean="0"/>
              <a:t> TPC detectors built on art and ROOT.</a:t>
            </a:r>
          </a:p>
          <a:p>
            <a:r>
              <a:rPr lang="en-US" dirty="0" smtClean="0"/>
              <a:t>Experiment-specific code for LAr1-ND, </a:t>
            </a:r>
            <a:r>
              <a:rPr lang="en-US" dirty="0" err="1" smtClean="0"/>
              <a:t>MicroBooNE</a:t>
            </a:r>
            <a:r>
              <a:rPr lang="en-US" dirty="0" smtClean="0"/>
              <a:t>, ELBNF, etc., but also many common core libraries for analysis, reconstruction, event display, event modeling, TPC-specific simulation codes, etc.</a:t>
            </a:r>
          </a:p>
          <a:p>
            <a:r>
              <a:rPr lang="en-US" dirty="0" smtClean="0"/>
              <a:t>Developed using continuous integration on the Fermilab</a:t>
            </a:r>
            <a:r>
              <a:rPr lang="en-US" dirty="0"/>
              <a:t> </a:t>
            </a:r>
            <a:r>
              <a:rPr lang="en-US" dirty="0" smtClean="0"/>
              <a:t>Central Build Service.</a:t>
            </a:r>
          </a:p>
          <a:p>
            <a:r>
              <a:rPr lang="en-US" dirty="0" smtClean="0"/>
              <a:t>Some basic stats…</a:t>
            </a:r>
          </a:p>
          <a:p>
            <a:pPr lvl="1"/>
            <a:r>
              <a:rPr lang="en-US" dirty="0" smtClean="0">
                <a:latin typeface="Helvetica" charset="0"/>
                <a:cs typeface="Helvetica" charset="0"/>
              </a:rPr>
              <a:t>43 </a:t>
            </a:r>
            <a:r>
              <a:rPr lang="en-US" dirty="0">
                <a:latin typeface="Helvetica" charset="0"/>
                <a:cs typeface="Helvetica" charset="0"/>
              </a:rPr>
              <a:t>releases since January </a:t>
            </a:r>
            <a:r>
              <a:rPr lang="en-US" dirty="0" smtClean="0">
                <a:latin typeface="Helvetica" charset="0"/>
                <a:cs typeface="Helvetica" charset="0"/>
              </a:rPr>
              <a:t>2014</a:t>
            </a:r>
          </a:p>
          <a:p>
            <a:pPr lvl="1"/>
            <a:r>
              <a:rPr lang="en-US" dirty="0" smtClean="0">
                <a:latin typeface="Helvetica" charset="0"/>
                <a:cs typeface="Helvetica" charset="0"/>
              </a:rPr>
              <a:t>1200 </a:t>
            </a:r>
            <a:r>
              <a:rPr lang="en-US" dirty="0">
                <a:latin typeface="Helvetica" charset="0"/>
                <a:cs typeface="Helvetica" charset="0"/>
              </a:rPr>
              <a:t>files, 130k lines of </a:t>
            </a:r>
            <a:r>
              <a:rPr lang="en-US" dirty="0" smtClean="0">
                <a:latin typeface="Helvetica" charset="0"/>
                <a:cs typeface="Helvetica" charset="0"/>
              </a:rPr>
              <a:t>code</a:t>
            </a:r>
          </a:p>
          <a:p>
            <a:pPr lvl="1"/>
            <a:r>
              <a:rPr lang="en-US" dirty="0" smtClean="0">
                <a:latin typeface="Helvetica" charset="0"/>
                <a:cs typeface="Helvetica" charset="0"/>
              </a:rPr>
              <a:t>50 </a:t>
            </a:r>
            <a:r>
              <a:rPr lang="en-US" dirty="0">
                <a:latin typeface="Helvetica" charset="0"/>
                <a:cs typeface="Helvetica" charset="0"/>
              </a:rPr>
              <a:t>active contributors, 1800 commit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E94AE-FA0F-144B-9D80-D881D817E0F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746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FabrIc</a:t>
            </a:r>
            <a:r>
              <a:rPr lang="en-US" dirty="0" smtClean="0"/>
              <a:t> for Frontier Experiments (FIFE) provides collaborative scientific data processing solutions.</a:t>
            </a:r>
          </a:p>
          <a:p>
            <a:r>
              <a:rPr lang="en-US" dirty="0" smtClean="0"/>
              <a:t>FIFE covers the full range of data processing and storage needs including grid computing on </a:t>
            </a:r>
            <a:r>
              <a:rPr lang="en-US" dirty="0" err="1" smtClean="0"/>
              <a:t>FermiGrid</a:t>
            </a:r>
            <a:r>
              <a:rPr lang="en-US" dirty="0" smtClean="0"/>
              <a:t>, onboarding users onto the Open Science Grid (OSG), specialized batch submission tools (</a:t>
            </a:r>
            <a:r>
              <a:rPr lang="en-US" dirty="0" err="1" smtClean="0"/>
              <a:t>jobsub</a:t>
            </a:r>
            <a:r>
              <a:rPr lang="en-US" dirty="0" smtClean="0"/>
              <a:t>), authentication, software delivery to remote worker machines (OASIS/CVMFS), data transfer and delivery (IF Data Handling Client tools, </a:t>
            </a:r>
            <a:r>
              <a:rPr lang="en-US" dirty="0" err="1" smtClean="0"/>
              <a:t>ifdhc</a:t>
            </a:r>
            <a:r>
              <a:rPr lang="en-US" dirty="0" smtClean="0"/>
              <a:t>, and a File Transfer Service, FTS), file cataloging (Sequential Access via Metadata, SAM), large-scale volatile and long-term storage (</a:t>
            </a:r>
            <a:r>
              <a:rPr lang="en-US" dirty="0" err="1" smtClean="0"/>
              <a:t>dCache</a:t>
            </a:r>
            <a:r>
              <a:rPr lang="en-US" dirty="0" smtClean="0"/>
              <a:t>), on-demand cloud computing (</a:t>
            </a:r>
            <a:r>
              <a:rPr lang="en-US" dirty="0" err="1" smtClean="0"/>
              <a:t>FermiCloud</a:t>
            </a:r>
            <a:r>
              <a:rPr lang="en-US" dirty="0" smtClean="0"/>
              <a:t>), Conditions Databases, and Electronic Logbooks.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E94AE-FA0F-144B-9D80-D881D817E0F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19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Summary</a:t>
            </a:r>
            <a:endParaRPr lang="en-US" dirty="0">
              <a:latin typeface="Helvetica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3046"/>
            <a:ext cx="8672513" cy="49878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Helvetica" charset="0"/>
              </a:rPr>
              <a:t>T</a:t>
            </a:r>
            <a:r>
              <a:rPr lang="en-US" dirty="0" smtClean="0">
                <a:latin typeface="Helvetica" charset="0"/>
              </a:rPr>
              <a:t>he Fermilab Neutrino Platform is the suite of Fermilab neutrino activities that are in support of it’s experiments, but not experiment specific</a:t>
            </a:r>
          </a:p>
          <a:p>
            <a:pPr eaLnBrk="1" hangingPunct="1"/>
            <a:endParaRPr lang="en-US" dirty="0">
              <a:latin typeface="Helvetica" charset="0"/>
            </a:endParaRPr>
          </a:p>
          <a:p>
            <a:pPr eaLnBrk="1" hangingPunct="1"/>
            <a:r>
              <a:rPr lang="en-US" dirty="0" smtClean="0">
                <a:latin typeface="Helvetica" charset="0"/>
              </a:rPr>
              <a:t>The Neutrino Platform activities …</a:t>
            </a:r>
          </a:p>
          <a:p>
            <a:pPr lvl="1"/>
            <a:r>
              <a:rPr lang="en-US" dirty="0" smtClean="0">
                <a:latin typeface="Helvetica" charset="0"/>
              </a:rPr>
              <a:t>serve the user community and are executed in partnership with it</a:t>
            </a:r>
          </a:p>
          <a:p>
            <a:pPr lvl="1"/>
            <a:r>
              <a:rPr lang="en-US" dirty="0">
                <a:latin typeface="Helvetica" charset="0"/>
              </a:rPr>
              <a:t>w</a:t>
            </a:r>
            <a:r>
              <a:rPr lang="en-US" dirty="0" smtClean="0">
                <a:latin typeface="Helvetica" charset="0"/>
              </a:rPr>
              <a:t>ork together coherently to support current and future experiments at all scales</a:t>
            </a:r>
          </a:p>
          <a:p>
            <a:pPr lvl="1"/>
            <a:r>
              <a:rPr lang="en-US" dirty="0" smtClean="0">
                <a:latin typeface="Helvetica" charset="0"/>
              </a:rPr>
              <a:t>span multiple divisions at the lab, but are coordinated by Neutrino Division</a:t>
            </a:r>
          </a:p>
          <a:p>
            <a:pPr eaLnBrk="1" hangingPunct="1"/>
            <a:endParaRPr lang="en-US" dirty="0">
              <a:latin typeface="Helvetica" charset="0"/>
            </a:endParaRPr>
          </a:p>
          <a:p>
            <a:pPr eaLnBrk="1" hangingPunct="1"/>
            <a:endParaRPr lang="en-US" dirty="0" smtClean="0">
              <a:latin typeface="Helvetica" charset="0"/>
            </a:endParaRPr>
          </a:p>
          <a:p>
            <a:pPr marL="0" indent="0" eaLnBrk="1" hangingPunct="1">
              <a:buNone/>
            </a:pPr>
            <a:endParaRPr lang="en-US" dirty="0"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BFE4F23-BA0B-EF46-BADD-0056AAA5C23B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38</a:t>
            </a:fld>
            <a:endParaRPr lang="en-US" sz="900" dirty="0">
              <a:solidFill>
                <a:srgbClr val="004C97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91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Backups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0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360" y="203977"/>
            <a:ext cx="8400336" cy="5937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78432" y="2208129"/>
            <a:ext cx="1815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Neutrino Beams :</a:t>
            </a:r>
          </a:p>
          <a:p>
            <a:r>
              <a:rPr lang="en-US" sz="1800" dirty="0" err="1" smtClean="0"/>
              <a:t>NuMI</a:t>
            </a:r>
            <a:r>
              <a:rPr lang="en-US" sz="1800" dirty="0" smtClean="0"/>
              <a:t>, BNB</a:t>
            </a:r>
          </a:p>
          <a:p>
            <a:endParaRPr lang="en-US" sz="1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91867" y="2843827"/>
            <a:ext cx="1721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Charged Particle</a:t>
            </a:r>
          </a:p>
          <a:p>
            <a:r>
              <a:rPr lang="en-US" sz="1800" dirty="0" smtClean="0"/>
              <a:t>Test beams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363743" y="1674454"/>
            <a:ext cx="901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GENIE</a:t>
            </a:r>
          </a:p>
          <a:p>
            <a:r>
              <a:rPr lang="en-US" sz="1800" dirty="0" smtClean="0"/>
              <a:t>Geant4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300399" y="279694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LArSOFT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4507400" y="2586412"/>
            <a:ext cx="1451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Collaboration</a:t>
            </a:r>
          </a:p>
          <a:p>
            <a:r>
              <a:rPr lang="en-US" sz="1800" dirty="0" smtClean="0"/>
              <a:t>with</a:t>
            </a:r>
          </a:p>
          <a:p>
            <a:r>
              <a:rPr lang="en-US" sz="1800" dirty="0" smtClean="0"/>
              <a:t>Neutrino</a:t>
            </a:r>
          </a:p>
          <a:p>
            <a:r>
              <a:rPr lang="en-US" sz="1800" dirty="0" smtClean="0"/>
              <a:t>Theory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264168" y="4254484"/>
            <a:ext cx="672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ROC</a:t>
            </a:r>
          </a:p>
          <a:p>
            <a:r>
              <a:rPr lang="en-US" sz="1800" dirty="0" smtClean="0"/>
              <a:t>West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987287" y="297380"/>
            <a:ext cx="5464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404040"/>
                </a:solidFill>
              </a:rPr>
              <a:t>Fermilab Neutrino Platform</a:t>
            </a:r>
            <a:endParaRPr lang="en-US" sz="3600" b="1" dirty="0">
              <a:solidFill>
                <a:srgbClr val="40404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58525" y="1518968"/>
            <a:ext cx="1021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Detector</a:t>
            </a:r>
          </a:p>
          <a:p>
            <a:r>
              <a:rPr lang="en-US" sz="1800" dirty="0" smtClean="0"/>
              <a:t>R&amp;D test </a:t>
            </a:r>
          </a:p>
          <a:p>
            <a:r>
              <a:rPr lang="en-US" sz="1800" dirty="0" smtClean="0"/>
              <a:t>stands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3240077" y="3348536"/>
            <a:ext cx="1226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ND </a:t>
            </a:r>
          </a:p>
          <a:p>
            <a:r>
              <a:rPr lang="en-US" sz="1800" dirty="0" smtClean="0"/>
              <a:t>Operations</a:t>
            </a:r>
          </a:p>
          <a:p>
            <a:r>
              <a:rPr lang="en-US" sz="1800" dirty="0" smtClean="0"/>
              <a:t>Support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7491373" y="2837603"/>
            <a:ext cx="95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NuTools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7451794" y="1940081"/>
            <a:ext cx="986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ART</a:t>
            </a:r>
          </a:p>
          <a:p>
            <a:r>
              <a:rPr lang="en-US" sz="1800" dirty="0" smtClean="0"/>
              <a:t>ARTDAQ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797310" y="3575201"/>
            <a:ext cx="1284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High Power</a:t>
            </a:r>
          </a:p>
          <a:p>
            <a:r>
              <a:rPr lang="en-US" sz="1800" dirty="0" smtClean="0"/>
              <a:t>Targets and</a:t>
            </a:r>
          </a:p>
          <a:p>
            <a:r>
              <a:rPr lang="en-US" sz="1800" dirty="0" smtClean="0"/>
              <a:t>Horns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773189" y="1269416"/>
            <a:ext cx="128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Accelerator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Division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70313" y="1124388"/>
            <a:ext cx="2944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Neutrino Division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22480" y="1235095"/>
            <a:ext cx="25370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Scientific Computing Division </a:t>
            </a:r>
            <a:endParaRPr lang="en-US" sz="1800" b="1" dirty="0">
              <a:solidFill>
                <a:srgbClr val="FF0000"/>
              </a:solidFill>
            </a:endParaRPr>
          </a:p>
          <a:p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8530" y="3916578"/>
            <a:ext cx="106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5">
                    <a:lumMod val="50000"/>
                  </a:schemeClr>
                </a:solidFill>
              </a:rPr>
              <a:t>Neutrino </a:t>
            </a:r>
          </a:p>
          <a:p>
            <a:r>
              <a:rPr lang="en-US" sz="1800" i="1" dirty="0" smtClean="0">
                <a:solidFill>
                  <a:schemeClr val="accent5">
                    <a:lumMod val="50000"/>
                  </a:schemeClr>
                </a:solidFill>
              </a:rPr>
              <a:t>Physics</a:t>
            </a:r>
          </a:p>
          <a:p>
            <a:r>
              <a:rPr lang="en-US" sz="1800" i="1" dirty="0" smtClean="0">
                <a:solidFill>
                  <a:schemeClr val="accent5">
                    <a:lumMod val="50000"/>
                  </a:schemeClr>
                </a:solidFill>
              </a:rPr>
              <a:t>Center</a:t>
            </a:r>
            <a:endParaRPr lang="en-US" sz="18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6702" y="4950466"/>
            <a:ext cx="1573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Facility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Engineering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Support Services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39971" y="4967627"/>
            <a:ext cx="841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Particle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Physics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Division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46018" y="4999777"/>
            <a:ext cx="1100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Core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Computing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Division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4543" y="5127010"/>
            <a:ext cx="968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Technical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Division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68111" y="1522185"/>
            <a:ext cx="176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Detector Halls :</a:t>
            </a:r>
          </a:p>
          <a:p>
            <a:r>
              <a:rPr lang="en-US" sz="1800" dirty="0" err="1" smtClean="0"/>
              <a:t>NuMI</a:t>
            </a:r>
            <a:r>
              <a:rPr lang="en-US" sz="1800" dirty="0" smtClean="0"/>
              <a:t>, </a:t>
            </a:r>
            <a:r>
              <a:rPr lang="en-US" sz="1800" dirty="0" err="1" smtClean="0"/>
              <a:t>SciBooNE</a:t>
            </a:r>
            <a:r>
              <a:rPr lang="en-US" sz="1800" dirty="0" smtClean="0"/>
              <a:t>,</a:t>
            </a:r>
          </a:p>
          <a:p>
            <a:r>
              <a:rPr lang="en-US" sz="1800" dirty="0" err="1" smtClean="0"/>
              <a:t>LArTF</a:t>
            </a:r>
            <a:endParaRPr lang="en-US" sz="1800" dirty="0"/>
          </a:p>
        </p:txBody>
      </p:sp>
      <p:pic>
        <p:nvPicPr>
          <p:cNvPr id="37" name="Picture 36" descr="Chunk-Bl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07" y="3490158"/>
            <a:ext cx="2015766" cy="1341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4168" y="2482080"/>
            <a:ext cx="10235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Neutrino</a:t>
            </a:r>
          </a:p>
          <a:p>
            <a:r>
              <a:rPr lang="en-US" sz="1800" dirty="0" smtClean="0"/>
              <a:t>Beam</a:t>
            </a:r>
          </a:p>
          <a:p>
            <a:r>
              <a:rPr lang="en-US" sz="1800" dirty="0" smtClean="0"/>
              <a:t>Group</a:t>
            </a:r>
            <a:endParaRPr lang="en-US" sz="18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88A9-0C62-C94E-92EB-DF71C07AD4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85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ilding-blo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06" y="1750433"/>
            <a:ext cx="2804975" cy="18699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1278" y="3823256"/>
            <a:ext cx="1481511" cy="12640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2680" y="1922043"/>
            <a:ext cx="1404550" cy="31495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05227" y="669283"/>
            <a:ext cx="1616193" cy="44097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6669" y="4270803"/>
            <a:ext cx="1096703" cy="8007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Small Tests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23360" y="5102435"/>
            <a:ext cx="8400336" cy="960964"/>
            <a:chOff x="423360" y="4327239"/>
            <a:chExt cx="8400336" cy="960964"/>
          </a:xfrm>
        </p:grpSpPr>
        <p:sp>
          <p:nvSpPr>
            <p:cNvPr id="4" name="Rectangle 3"/>
            <p:cNvSpPr/>
            <p:nvPr/>
          </p:nvSpPr>
          <p:spPr>
            <a:xfrm>
              <a:off x="423360" y="4327239"/>
              <a:ext cx="8400336" cy="96096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97157" y="4548122"/>
              <a:ext cx="4291209" cy="554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Fermilab Neutrino Platform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054746" y="3960686"/>
            <a:ext cx="135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Small  </a:t>
            </a:r>
          </a:p>
          <a:p>
            <a:r>
              <a:rPr lang="en-US" sz="1800" dirty="0" smtClean="0"/>
              <a:t>Experiments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5315516" y="2031321"/>
            <a:ext cx="135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Large</a:t>
            </a:r>
          </a:p>
          <a:p>
            <a:r>
              <a:rPr lang="en-US" sz="1800" dirty="0" smtClean="0"/>
              <a:t>Experiments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7002704" y="964178"/>
            <a:ext cx="135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Mega (?)</a:t>
            </a:r>
          </a:p>
          <a:p>
            <a:r>
              <a:rPr lang="en-US" sz="1800" dirty="0" smtClean="0"/>
              <a:t>Experiments</a:t>
            </a:r>
            <a:endParaRPr lang="en-US" sz="1800" dirty="0"/>
          </a:p>
        </p:txBody>
      </p:sp>
      <p:sp>
        <p:nvSpPr>
          <p:cNvPr id="21" name="Rectangle 20"/>
          <p:cNvSpPr/>
          <p:nvPr/>
        </p:nvSpPr>
        <p:spPr>
          <a:xfrm>
            <a:off x="3682157" y="3096434"/>
            <a:ext cx="1481511" cy="19951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67977" y="3211247"/>
            <a:ext cx="135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Medium </a:t>
            </a:r>
          </a:p>
          <a:p>
            <a:r>
              <a:rPr lang="en-US" sz="1800" dirty="0" smtClean="0"/>
              <a:t>Experiments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217414" y="181594"/>
            <a:ext cx="8114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pple Chancery"/>
                <a:cs typeface="Apple Chancery"/>
              </a:rPr>
              <a:t>The “Platform”  is composed of the building blocks upon which </a:t>
            </a:r>
          </a:p>
          <a:p>
            <a:r>
              <a:rPr lang="en-US" sz="2400" dirty="0" smtClean="0">
                <a:latin typeface="Apple Chancery"/>
                <a:cs typeface="Apple Chancery"/>
              </a:rPr>
              <a:t>we build an experimental program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E88A9-0C62-C94E-92EB-DF71C07AD43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82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62" y="81595"/>
            <a:ext cx="8675076" cy="5334000"/>
          </a:xfrm>
        </p:spPr>
        <p:txBody>
          <a:bodyPr/>
          <a:lstStyle/>
          <a:p>
            <a:endParaRPr lang="en-US" sz="18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3366FF"/>
                </a:solidFill>
              </a:rPr>
              <a:t>Recent Recommendations and Reviews</a:t>
            </a:r>
            <a:endParaRPr lang="en-US" sz="1800" b="1" dirty="0" smtClean="0">
              <a:solidFill>
                <a:srgbClr val="3366FF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>
              <a:buSzPct val="150000"/>
            </a:pPr>
            <a:r>
              <a:rPr lang="en-US" sz="2000" dirty="0" smtClean="0">
                <a:solidFill>
                  <a:schemeClr val="tx1"/>
                </a:solidFill>
              </a:rPr>
              <a:t>The P5 report’s recommendations on detector R&amp;D:</a:t>
            </a:r>
          </a:p>
          <a:p>
            <a:pPr>
              <a:buSzPct val="150000"/>
            </a:pP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b="1" dirty="0"/>
              <a:t>Recommendation 27</a:t>
            </a:r>
            <a:r>
              <a:rPr lang="en-US" sz="1800" dirty="0">
                <a:solidFill>
                  <a:srgbClr val="FF0000"/>
                </a:solidFill>
              </a:rPr>
              <a:t>: </a:t>
            </a:r>
            <a:r>
              <a:rPr lang="en-US" sz="1800" b="1" dirty="0">
                <a:solidFill>
                  <a:srgbClr val="FF0000"/>
                </a:solidFill>
              </a:rPr>
              <a:t>Focus resources toward directed instrumentation R&amp;D in the near-term for high-priority projects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  <a:r>
              <a:rPr lang="en-US" sz="1800" dirty="0"/>
              <a:t> As the technical challenges of current high-priority projects are met, restore to the extent possible a balanced mix of short-term and long-term R&amp;D.</a:t>
            </a:r>
          </a:p>
          <a:p>
            <a:pPr lvl="1"/>
            <a:endParaRPr lang="en-US" sz="1800" b="1" dirty="0"/>
          </a:p>
          <a:p>
            <a:pPr lvl="1"/>
            <a:r>
              <a:rPr lang="en-US" sz="1800" b="1" dirty="0"/>
              <a:t>Recommendation 28: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Strengthen university-national laboratory partnerships in instrumentation R&amp;D through investment in instrumentation at universities. </a:t>
            </a:r>
            <a:r>
              <a:rPr lang="en-US" sz="1800" dirty="0"/>
              <a:t>Encourage graduate programs with a </a:t>
            </a:r>
            <a:r>
              <a:rPr lang="en-US" sz="1800" b="1" dirty="0">
                <a:solidFill>
                  <a:srgbClr val="FF0000"/>
                </a:solidFill>
              </a:rPr>
              <a:t>focus on instrumentation education</a:t>
            </a:r>
            <a:r>
              <a:rPr lang="en-US" sz="1800" dirty="0"/>
              <a:t> at HEP supported universities and laboratories, and fully exploit the unique capabilities and facilities offered at each.</a:t>
            </a:r>
          </a:p>
          <a:p>
            <a:pPr>
              <a:buSzPct val="150000"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SzPct val="150000"/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SzPct val="150000"/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E2B4E-B5C6-A041-A213-66912E9C9A8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97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9884" y="3298574"/>
            <a:ext cx="3303592" cy="2934012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TallBo Facility for Scintillation Light Collection Studies</a:t>
            </a:r>
          </a:p>
        </p:txBody>
      </p:sp>
      <p:sp>
        <p:nvSpPr>
          <p:cNvPr id="94" name="Shape 94"/>
          <p:cNvSpPr>
            <a:spLocks noGrp="1"/>
          </p:cNvSpPr>
          <p:nvPr>
            <p:ph idx="1"/>
          </p:nvPr>
        </p:nvSpPr>
        <p:spPr>
          <a:xfrm>
            <a:off x="228601" y="901918"/>
            <a:ext cx="4846234" cy="498786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TallBo is a 56 cm diameter, 156 cm high cylindrical </a:t>
            </a:r>
            <a:r>
              <a:rPr sz="20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cryostat</a:t>
            </a:r>
            <a:endParaRPr lang="en-US" sz="2000" dirty="0" smtClean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Dedicated to studying light collection </a:t>
            </a:r>
            <a:r>
              <a:rPr sz="20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techniques</a:t>
            </a:r>
            <a:endParaRPr lang="en-US" sz="2000" dirty="0" smtClean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Capability to inject contaminants/dopants into the </a:t>
            </a:r>
            <a:r>
              <a:rPr sz="20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argon</a:t>
            </a:r>
            <a:endParaRPr lang="en-US" sz="2000" dirty="0" smtClean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Extensively used by Conrad MIT group (MicroBooNE and general R&amp;D) and Mufson Indiana University group (LBNE</a:t>
            </a:r>
            <a:r>
              <a:rPr sz="20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)</a:t>
            </a:r>
            <a:endParaRPr lang="en-US" sz="2000" dirty="0" smtClean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Other users from LBNE planning studies for 2015 as well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9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42</a:t>
            </a:fld>
            <a:endParaRPr sz="900">
              <a:solidFill>
                <a:srgbClr val="0061A8"/>
              </a:solidFill>
              <a:uFill>
                <a:solidFill>
                  <a:srgbClr val="074184"/>
                </a:solidFill>
              </a:uFill>
            </a:endParaRPr>
          </a:p>
        </p:txBody>
      </p:sp>
      <p:sp>
        <p:nvSpPr>
          <p:cNvPr id="91" name="Shape 91"/>
          <p:cNvSpPr/>
          <p:nvPr/>
        </p:nvSpPr>
        <p:spPr>
          <a:xfrm>
            <a:off x="6263133" y="3497452"/>
            <a:ext cx="2363630" cy="619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000">
                <a:solidFill>
                  <a:srgbClr val="0096FF"/>
                </a:solidFill>
                <a:uFill>
                  <a:solidFill>
                    <a:srgbClr val="074184"/>
                  </a:solidFill>
                </a:uFill>
              </a:rPr>
              <a:t>BJP Jones, et al 2013 JINST 8 P07011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000">
                <a:solidFill>
                  <a:srgbClr val="0096FF"/>
                </a:solidFill>
                <a:uFill>
                  <a:solidFill>
                    <a:srgbClr val="074184"/>
                  </a:solidFill>
                </a:uFill>
              </a:rPr>
              <a:t>BJP Jones, et al 2013 JINST 8 P09001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000">
                <a:solidFill>
                  <a:srgbClr val="0096FF"/>
                </a:solidFill>
                <a:uFill>
                  <a:solidFill>
                    <a:srgbClr val="074184"/>
                  </a:solidFill>
                </a:uFill>
              </a:rPr>
              <a:t>BJP Jones, et al 2013 JINST 8 P12015</a:t>
            </a:r>
          </a:p>
        </p:txBody>
      </p:sp>
      <p:pic>
        <p:nvPicPr>
          <p:cNvPr id="9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4834" y="828635"/>
            <a:ext cx="4033692" cy="258453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5398293" y="2810129"/>
            <a:ext cx="1511516" cy="43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000">
                <a:solidFill>
                  <a:srgbClr val="0096FF"/>
                </a:solidFill>
                <a:uFill>
                  <a:solidFill>
                    <a:srgbClr val="074184"/>
                  </a:solidFill>
                </a:uFill>
              </a:rPr>
              <a:t>Whittington and Mufson 2014 </a:t>
            </a:r>
            <a:r>
              <a:rPr sz="1000">
                <a:solidFill>
                  <a:srgbClr val="0096FF"/>
                </a:solidFill>
                <a:uFill>
                  <a:solidFill>
                    <a:srgbClr val="074184"/>
                  </a:solidFill>
                </a:uFill>
                <a:hlinkClick r:id="rId4"/>
              </a:rPr>
              <a:t>arXiv:1408.1763</a:t>
            </a:r>
            <a:r>
              <a:rPr sz="1000">
                <a:solidFill>
                  <a:srgbClr val="0096FF"/>
                </a:solidFill>
                <a:uFill>
                  <a:solidFill>
                    <a:srgbClr val="074184"/>
                  </a:solidFill>
                </a:uFill>
              </a:rPr>
              <a:t> </a:t>
            </a:r>
          </a:p>
        </p:txBody>
      </p:sp>
      <p:sp>
        <p:nvSpPr>
          <p:cNvPr id="95" name="Shape 95"/>
          <p:cNvSpPr/>
          <p:nvPr/>
        </p:nvSpPr>
        <p:spPr>
          <a:xfrm>
            <a:off x="6105654" y="5310695"/>
            <a:ext cx="2363629" cy="43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">
                <a:solidFill>
                  <a:srgbClr val="00882B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000">
                <a:solidFill>
                  <a:srgbClr val="00882B"/>
                </a:solidFill>
                <a:uFill>
                  <a:solidFill>
                    <a:srgbClr val="074184"/>
                  </a:solidFill>
                </a:uFill>
              </a:rPr>
              <a:t>MIT: Scintillation light attenuation due to nitrogen</a:t>
            </a:r>
          </a:p>
        </p:txBody>
      </p:sp>
      <p:sp>
        <p:nvSpPr>
          <p:cNvPr id="96" name="Shape 96"/>
          <p:cNvSpPr/>
          <p:nvPr/>
        </p:nvSpPr>
        <p:spPr>
          <a:xfrm>
            <a:off x="5380702" y="756158"/>
            <a:ext cx="36626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">
                <a:solidFill>
                  <a:srgbClr val="00882B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000">
                <a:solidFill>
                  <a:srgbClr val="00882B"/>
                </a:solidFill>
                <a:uFill>
                  <a:solidFill>
                    <a:srgbClr val="074184"/>
                  </a:solidFill>
                </a:uFill>
              </a:rPr>
              <a:t>IU: Comparisons of different light guide production techniques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Helvetica"/>
              </a:rPr>
              <a:t>Example: </a:t>
            </a:r>
            <a:r>
              <a:rPr lang="en-US" dirty="0" err="1" smtClean="0">
                <a:cs typeface="Helvetica"/>
              </a:rPr>
              <a:t>NuMI</a:t>
            </a:r>
            <a:r>
              <a:rPr lang="en-US" dirty="0" smtClean="0">
                <a:cs typeface="Helvetica"/>
              </a:rPr>
              <a:t> </a:t>
            </a:r>
            <a:r>
              <a:rPr lang="en-US" dirty="0" err="1" smtClean="0">
                <a:cs typeface="Helvetica"/>
              </a:rPr>
              <a:t>Muon</a:t>
            </a:r>
            <a:r>
              <a:rPr lang="en-US" dirty="0" smtClean="0">
                <a:cs typeface="Helvetica"/>
              </a:rPr>
              <a:t> Monitor #2</a:t>
            </a:r>
            <a:endParaRPr lang="en-US" dirty="0">
              <a:cs typeface="Helvetic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0196"/>
            <a:ext cx="5669280" cy="453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199" y="1709940"/>
            <a:ext cx="168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intensity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3172" y="326239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 </a:t>
            </a:r>
          </a:p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Mon. #2 signal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8412" y="4000167"/>
            <a:ext cx="223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pressure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3109" y="2424196"/>
            <a:ext cx="267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Normalized and corrected </a:t>
            </a:r>
          </a:p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Mon. #2 signal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stCxn id="3" idx="1"/>
          </p:cNvCxnSpPr>
          <p:nvPr/>
        </p:nvCxnSpPr>
        <p:spPr>
          <a:xfrm flipH="1">
            <a:off x="5755033" y="1894606"/>
            <a:ext cx="417166" cy="0"/>
          </a:xfrm>
          <a:prstGeom prst="straightConnector1">
            <a:avLst/>
          </a:prstGeom>
          <a:ln w="28575">
            <a:solidFill>
              <a:srgbClr val="50B6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711246" y="2837461"/>
            <a:ext cx="417166" cy="0"/>
          </a:xfrm>
          <a:prstGeom prst="straightConnector1">
            <a:avLst/>
          </a:prstGeom>
          <a:ln w="28575">
            <a:solidFill>
              <a:srgbClr val="50B1B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34106" y="3602586"/>
            <a:ext cx="41716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715000" y="4176796"/>
            <a:ext cx="417166" cy="0"/>
          </a:xfrm>
          <a:prstGeom prst="straightConnector1">
            <a:avLst/>
          </a:prstGeom>
          <a:ln w="28575">
            <a:solidFill>
              <a:srgbClr val="D07C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13710" y="551613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month period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75889" y="4649513"/>
            <a:ext cx="3268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ACNET “online” plot.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analysis needs to be extended over many months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E2B4E-B5C6-A041-A213-66912E9C9A8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65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LArIAT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757566"/>
            <a:ext cx="8672513" cy="24874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~70 people from 20 institutions (US, UK, Italy, Japan)</a:t>
            </a:r>
          </a:p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A few of the many contributions: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Cold electronics (MSU, Boston U, FNAL FWP)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FPGA-based </a:t>
            </a:r>
            <a:r>
              <a:rPr lang="en-US" dirty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rigger (W&amp;M)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TPC refurbishment (Syracuse, Boston U)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Light collection system (U. Chicago, L’Aquila U, Yale)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Cherenkov counters (UT Austin, Cincinnati, KEK)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Online monitoring &amp; controls (LSU)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DAQ (FNAL)</a:t>
            </a:r>
          </a:p>
          <a:p>
            <a:pPr marL="457200" lvl="1" indent="0">
              <a:buNone/>
            </a:pPr>
            <a:endParaRPr lang="en-US" dirty="0" smtClean="0">
              <a:latin typeface="Arial"/>
              <a:cs typeface="Arial"/>
            </a:endParaRPr>
          </a:p>
          <a:p>
            <a:pPr lvl="1"/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44</a:t>
            </a:fld>
            <a:endParaRPr lang="en-US"/>
          </a:p>
        </p:txBody>
      </p:sp>
      <p:pic>
        <p:nvPicPr>
          <p:cNvPr id="2" name="Picture 1" descr="14-0152-03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4" b="25342"/>
          <a:stretch/>
        </p:blipFill>
        <p:spPr>
          <a:xfrm>
            <a:off x="0" y="858070"/>
            <a:ext cx="9144000" cy="27582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45572" y="3253476"/>
            <a:ext cx="2662806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July 2014 Collaboration Meeting</a:t>
            </a:r>
            <a:endParaRPr lang="en-US" sz="1300" dirty="0">
              <a:solidFill>
                <a:srgbClr val="0000FF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3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32GeV_pos100Amps_TriggerSC2WC3SC3_DataErrMCst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04" y="3704611"/>
            <a:ext cx="4207556" cy="2863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479" y="744412"/>
            <a:ext cx="4975123" cy="5663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Detector refurbishment complete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New TPC wire planes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New cold electronics readout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New light collection system</a:t>
            </a:r>
          </a:p>
          <a:p>
            <a:r>
              <a:rPr lang="en-US" sz="2000" b="1" dirty="0" smtClean="0"/>
              <a:t>Installed in </a:t>
            </a:r>
            <a:r>
              <a:rPr lang="en-US" sz="2000" b="1" dirty="0" err="1" smtClean="0"/>
              <a:t>MCenter</a:t>
            </a:r>
            <a:endParaRPr lang="en-US" sz="2000" b="1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Tertiary beam components</a:t>
            </a:r>
            <a:r>
              <a:rPr lang="en-US" sz="2000" dirty="0"/>
              <a:t> </a:t>
            </a:r>
            <a:endParaRPr lang="en-US" sz="2000" dirty="0" smtClean="0"/>
          </a:p>
          <a:p>
            <a:pPr lvl="2"/>
            <a:r>
              <a:rPr lang="en-US" sz="1600" dirty="0" smtClean="0"/>
              <a:t>target, collimators, magnets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Beamline</a:t>
            </a:r>
            <a:r>
              <a:rPr lang="en-US" sz="2000" dirty="0" smtClean="0"/>
              <a:t> detectors</a:t>
            </a:r>
            <a:r>
              <a:rPr lang="en-US" sz="2000" dirty="0"/>
              <a:t> </a:t>
            </a:r>
          </a:p>
          <a:p>
            <a:pPr lvl="2"/>
            <a:r>
              <a:rPr lang="en-US" sz="1600" dirty="0" smtClean="0"/>
              <a:t>wire chambers, time-of-flight system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Auxiliary detectors </a:t>
            </a:r>
          </a:p>
          <a:p>
            <a:pPr lvl="2"/>
            <a:r>
              <a:rPr lang="en-US" sz="1600" dirty="0" smtClean="0"/>
              <a:t>beam halo veto, punch-through veto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Cryostat with installed TPC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Simplified cryogenic infrastructure</a:t>
            </a:r>
          </a:p>
          <a:p>
            <a:r>
              <a:rPr lang="en-US" sz="2000" b="1" dirty="0" smtClean="0"/>
              <a:t>First commissioning steps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MCenter</a:t>
            </a:r>
            <a:r>
              <a:rPr lang="en-US" sz="2000" dirty="0" smtClean="0"/>
              <a:t> secondary and tertiary beams commissioned/tuned, Summer 2014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New LArIAT DAQ commissioned during short engineering run (Sept. 2014)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Good data/MC agreement!</a:t>
            </a:r>
            <a:endParaRPr lang="en-US" sz="2000" dirty="0"/>
          </a:p>
        </p:txBody>
      </p:sp>
      <p:pic>
        <p:nvPicPr>
          <p:cNvPr id="16" name="Picture 15" descr="IMG_20140822_155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03" y="885540"/>
            <a:ext cx="3132061" cy="23500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80506" y="3109573"/>
            <a:ext cx="2806294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Tertiary </a:t>
            </a:r>
            <a:r>
              <a:rPr lang="en-US" sz="1300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beamline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 instrumented with wire chambers and TOF</a:t>
            </a:r>
            <a:endParaRPr lang="en-US" sz="1300" dirty="0">
              <a:solidFill>
                <a:srgbClr val="0000FF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14" name="Picture 13" descr="IMG_20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45" y="1196677"/>
            <a:ext cx="1678996" cy="22358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97621" y="3286373"/>
            <a:ext cx="1416902" cy="292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/>
                <a:cs typeface="Arial"/>
                <a:sym typeface="Copperplate" charset="0"/>
              </a:rPr>
              <a:t>TPC installation</a:t>
            </a:r>
            <a:endParaRPr lang="en-US" sz="1300" dirty="0">
              <a:solidFill>
                <a:srgbClr val="0000FF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LArIAT Status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75" y="3046348"/>
            <a:ext cx="4111625" cy="3179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250" y="796559"/>
            <a:ext cx="8715375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Run 1:  Spring 2015 </a:t>
            </a:r>
          </a:p>
          <a:p>
            <a:r>
              <a:rPr lang="en-US" sz="2000" b="1" dirty="0" smtClean="0"/>
              <a:t>(~3 mos. beam data w/simplified cryogenic system)</a:t>
            </a:r>
          </a:p>
          <a:p>
            <a:pPr lvl="1"/>
            <a:r>
              <a:rPr lang="en-US" sz="2000" dirty="0" smtClean="0"/>
              <a:t>Data will be collected for a range of secondary beam energies and tertiary magnet currents (to enhance event rates and tune momentum ranges for particles of interest)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Use these data to develop improved PID methods using both charge and light collected in the detector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Study charged particle reconstruction efficiencies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Investigate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interactions in argon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Shutdown</a:t>
            </a:r>
          </a:p>
          <a:p>
            <a:r>
              <a:rPr lang="en-US" sz="2000" dirty="0" smtClean="0"/>
              <a:t>	Install full cryogenic system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Install Cherenkov counters to tag π vs. μ	</a:t>
            </a:r>
          </a:p>
          <a:p>
            <a:endParaRPr lang="en-US" sz="20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000" b="1" dirty="0" smtClean="0"/>
              <a:t>Run 2: ~Fall 2015</a:t>
            </a:r>
          </a:p>
          <a:p>
            <a:pPr lvl="1"/>
            <a:r>
              <a:rPr lang="en-US" sz="2000" dirty="0" smtClean="0"/>
              <a:t>Revisit Run 1 beam/magnet configurations, with changes or improvements where appropriate, as learned from Run 1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Charged particle cross section measurements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Further study and improvement of PID with combined charge and light information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Electron/photon separation studies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49221" y="5112153"/>
            <a:ext cx="4460875" cy="830997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Data from engineering run show good separation of protons from π/μ using time-of-flight system, but can’t distinguish between π and μ themselves.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46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LArIAT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E7943-4438-544C-859D-7CDEEBB545EF}" type="slidenum">
              <a:rPr lang="en-US"/>
              <a:pPr/>
              <a:t>47</a:t>
            </a:fld>
            <a:endParaRPr lang="en-US"/>
          </a:p>
        </p:txBody>
      </p:sp>
      <p:pic>
        <p:nvPicPr>
          <p:cNvPr id="143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/>
          </p:cNvSpPr>
          <p:nvPr/>
        </p:nvSpPr>
        <p:spPr bwMode="auto">
          <a:xfrm>
            <a:off x="2893219" y="6482953"/>
            <a:ext cx="3357563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/>
            <a:r>
              <a:rPr lang="en-US" sz="1000">
                <a:latin typeface="Helvetica" charset="0"/>
                <a:cs typeface="Helvetica" charset="0"/>
                <a:sym typeface="Helvetica" charset="0"/>
              </a:rPr>
              <a:t>Stephen Parke | Fermilab DOE Institutional Review 2015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78396" y="6518672"/>
            <a:ext cx="147340" cy="15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>
              <a:defRPr sz="12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algn="ctr"/>
            <a:fld id="{078B6CA0-44DF-0E45-9837-C8D447A69133}" type="slidenum">
              <a:rPr lang="en-US" sz="1000">
                <a:latin typeface="Helvetica" charset="0"/>
                <a:cs typeface="Helvetica" charset="0"/>
                <a:sym typeface="Helvetica" charset="0"/>
              </a:rPr>
              <a:pPr algn="ctr"/>
              <a:t>47</a:t>
            </a:fld>
            <a:endParaRPr lang="en-US" sz="10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>
            <p:ph type="title"/>
          </p:nvPr>
        </p:nvSpPr>
        <p:spPr bwMode="auto">
          <a:xfrm>
            <a:off x="232172" y="0"/>
            <a:ext cx="8688586" cy="7456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tx1"/>
                </a:solidFill>
              </a:rPr>
              <a:t>Neutrino theory effort  </a:t>
            </a:r>
            <a:r>
              <a:rPr lang="en-US" sz="2100" b="0">
                <a:solidFill>
                  <a:srgbClr val="00B5FF"/>
                </a:solidFill>
              </a:rPr>
              <a:t>(Emeritus, </a:t>
            </a:r>
            <a:r>
              <a:rPr lang="en-US" sz="2100" b="0">
                <a:solidFill>
                  <a:srgbClr val="4C8C2B"/>
                </a:solidFill>
              </a:rPr>
              <a:t>Scientists</a:t>
            </a:r>
            <a:r>
              <a:rPr lang="en-US" sz="2100" b="0">
                <a:solidFill>
                  <a:srgbClr val="00B5FF"/>
                </a:solidFill>
              </a:rPr>
              <a:t>, </a:t>
            </a:r>
            <a:r>
              <a:rPr lang="en-US" sz="2100" b="0">
                <a:solidFill>
                  <a:srgbClr val="F68D2E"/>
                </a:solidFill>
              </a:rPr>
              <a:t>RAs</a:t>
            </a:r>
            <a:r>
              <a:rPr lang="en-US" sz="2100" b="0">
                <a:solidFill>
                  <a:srgbClr val="00B5FF"/>
                </a:solidFill>
              </a:rPr>
              <a:t>, </a:t>
            </a:r>
            <a:r>
              <a:rPr lang="en-US" sz="2100" b="0">
                <a:solidFill>
                  <a:srgbClr val="63666A"/>
                </a:solidFill>
              </a:rPr>
              <a:t>Student)</a:t>
            </a:r>
            <a:endParaRPr lang="en-US" sz="2100" b="0">
              <a:solidFill>
                <a:srgbClr val="63666A"/>
              </a:solidFill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14362" name="Group 26"/>
          <p:cNvGrpSpPr>
            <a:grpSpLocks/>
          </p:cNvGrpSpPr>
          <p:nvPr/>
        </p:nvGrpSpPr>
        <p:grpSpPr bwMode="auto">
          <a:xfrm>
            <a:off x="782465" y="919758"/>
            <a:ext cx="7595815" cy="2518172"/>
            <a:chOff x="0" y="0"/>
            <a:chExt cx="6804" cy="2256"/>
          </a:xfrm>
        </p:grpSpPr>
        <p:grpSp>
          <p:nvGrpSpPr>
            <p:cNvPr id="14352" name="Group 16"/>
            <p:cNvGrpSpPr>
              <a:grpSpLocks/>
            </p:cNvGrpSpPr>
            <p:nvPr/>
          </p:nvGrpSpPr>
          <p:grpSpPr bwMode="auto">
            <a:xfrm>
              <a:off x="0" y="32"/>
              <a:ext cx="3997" cy="2192"/>
              <a:chOff x="0" y="0"/>
              <a:chExt cx="3997" cy="2192"/>
            </a:xfrm>
          </p:grpSpPr>
          <p:sp>
            <p:nvSpPr>
              <p:cNvPr id="14341" name="Rectangle 5"/>
              <p:cNvSpPr>
                <a:spLocks/>
              </p:cNvSpPr>
              <p:nvPr/>
            </p:nvSpPr>
            <p:spPr bwMode="auto">
              <a:xfrm>
                <a:off x="850" y="0"/>
                <a:ext cx="1902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ts val="1160"/>
                  </a:spcBef>
                </a:pPr>
                <a:r>
                  <a:rPr lang="en-US" sz="2500">
                    <a:solidFill>
                      <a:srgbClr val="AF272F"/>
                    </a:solidFill>
                    <a:cs typeface="Lucida Grande" charset="0"/>
                  </a:rPr>
                  <a:t>Phenomenology</a:t>
                </a:r>
              </a:p>
            </p:txBody>
          </p:sp>
          <p:grpSp>
            <p:nvGrpSpPr>
              <p:cNvPr id="14351" name="Group 15"/>
              <p:cNvGrpSpPr>
                <a:grpSpLocks/>
              </p:cNvGrpSpPr>
              <p:nvPr/>
            </p:nvGrpSpPr>
            <p:grpSpPr bwMode="auto">
              <a:xfrm>
                <a:off x="0" y="416"/>
                <a:ext cx="3997" cy="1776"/>
                <a:chOff x="0" y="0"/>
                <a:chExt cx="3997" cy="1776"/>
              </a:xfrm>
            </p:grpSpPr>
            <p:grpSp>
              <p:nvGrpSpPr>
                <p:cNvPr id="14344" name="Group 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184" cy="1776"/>
                  <a:chOff x="0" y="0"/>
                  <a:chExt cx="1184" cy="1776"/>
                </a:xfrm>
              </p:grpSpPr>
              <p:pic>
                <p:nvPicPr>
                  <p:cNvPr id="1434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184" cy="17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43" name="Rectangle 7"/>
                  <p:cNvSpPr>
                    <a:spLocks/>
                  </p:cNvSpPr>
                  <p:nvPr/>
                </p:nvSpPr>
                <p:spPr bwMode="auto">
                  <a:xfrm>
                    <a:off x="154" y="1392"/>
                    <a:ext cx="787" cy="30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spcBef>
                        <a:spcPts val="1160"/>
                      </a:spcBef>
                    </a:pPr>
                    <a:r>
                      <a:rPr lang="en-US" sz="2200">
                        <a:solidFill>
                          <a:srgbClr val="00B5FF"/>
                        </a:solidFill>
                        <a:latin typeface="Helvetica" charset="0"/>
                        <a:cs typeface="Helvetica" charset="0"/>
                        <a:sym typeface="Helvetica" charset="0"/>
                      </a:rPr>
                      <a:t>Kayser</a:t>
                    </a:r>
                  </a:p>
                </p:txBody>
              </p:sp>
            </p:grpSp>
            <p:grpSp>
              <p:nvGrpSpPr>
                <p:cNvPr id="14347" name="Group 11"/>
                <p:cNvGrpSpPr>
                  <a:grpSpLocks/>
                </p:cNvGrpSpPr>
                <p:nvPr/>
              </p:nvGrpSpPr>
              <p:grpSpPr bwMode="auto">
                <a:xfrm>
                  <a:off x="1141" y="0"/>
                  <a:ext cx="1482" cy="1776"/>
                  <a:chOff x="0" y="0"/>
                  <a:chExt cx="1482" cy="1776"/>
                </a:xfrm>
              </p:grpSpPr>
              <p:pic>
                <p:nvPicPr>
                  <p:cNvPr id="14345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482" cy="17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46" name="Rectangle 10"/>
                  <p:cNvSpPr>
                    <a:spLocks/>
                  </p:cNvSpPr>
                  <p:nvPr/>
                </p:nvSpPr>
                <p:spPr bwMode="auto">
                  <a:xfrm>
                    <a:off x="365" y="1392"/>
                    <a:ext cx="660" cy="30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spcBef>
                        <a:spcPts val="1160"/>
                      </a:spcBef>
                    </a:pPr>
                    <a:r>
                      <a:rPr lang="en-US" sz="2200">
                        <a:solidFill>
                          <a:srgbClr val="4C8C2B"/>
                        </a:solidFill>
                        <a:latin typeface="Helvetica" charset="0"/>
                        <a:cs typeface="Helvetica" charset="0"/>
                        <a:sym typeface="Helvetica" charset="0"/>
                      </a:rPr>
                      <a:t>Parke</a:t>
                    </a:r>
                  </a:p>
                </p:txBody>
              </p:sp>
            </p:grpSp>
            <p:grpSp>
              <p:nvGrpSpPr>
                <p:cNvPr id="14350" name="Group 14"/>
                <p:cNvGrpSpPr>
                  <a:grpSpLocks/>
                </p:cNvGrpSpPr>
                <p:nvPr/>
              </p:nvGrpSpPr>
              <p:grpSpPr bwMode="auto">
                <a:xfrm>
                  <a:off x="2565" y="0"/>
                  <a:ext cx="1432" cy="1776"/>
                  <a:chOff x="0" y="0"/>
                  <a:chExt cx="1432" cy="1776"/>
                </a:xfrm>
              </p:grpSpPr>
              <p:pic>
                <p:nvPicPr>
                  <p:cNvPr id="14348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432" cy="17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49" name="Rectangle 13"/>
                  <p:cNvSpPr>
                    <a:spLocks/>
                  </p:cNvSpPr>
                  <p:nvPr/>
                </p:nvSpPr>
                <p:spPr bwMode="auto">
                  <a:xfrm>
                    <a:off x="237" y="1392"/>
                    <a:ext cx="873" cy="30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spcBef>
                        <a:spcPts val="1160"/>
                      </a:spcBef>
                    </a:pPr>
                    <a:r>
                      <a:rPr lang="en-US" sz="2200">
                        <a:solidFill>
                          <a:srgbClr val="F68D2E"/>
                        </a:solidFill>
                        <a:latin typeface="Helvetica" charset="0"/>
                        <a:cs typeface="Helvetica" charset="0"/>
                        <a:sym typeface="Helvetica" charset="0"/>
                      </a:rPr>
                      <a:t>Coloma</a:t>
                    </a:r>
                  </a:p>
                </p:txBody>
              </p:sp>
            </p:grpSp>
          </p:grpSp>
        </p:grpSp>
        <p:grpSp>
          <p:nvGrpSpPr>
            <p:cNvPr id="14361" name="Group 25"/>
            <p:cNvGrpSpPr>
              <a:grpSpLocks/>
            </p:cNvGrpSpPr>
            <p:nvPr/>
          </p:nvGrpSpPr>
          <p:grpSpPr bwMode="auto">
            <a:xfrm>
              <a:off x="4548" y="0"/>
              <a:ext cx="2256" cy="2256"/>
              <a:chOff x="0" y="0"/>
              <a:chExt cx="2256" cy="2256"/>
            </a:xfrm>
          </p:grpSpPr>
          <p:sp>
            <p:nvSpPr>
              <p:cNvPr id="14353" name="Rectangle 17"/>
              <p:cNvSpPr>
                <a:spLocks/>
              </p:cNvSpPr>
              <p:nvPr/>
            </p:nvSpPr>
            <p:spPr bwMode="auto">
              <a:xfrm>
                <a:off x="261" y="0"/>
                <a:ext cx="1356" cy="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ts val="1160"/>
                  </a:spcBef>
                </a:pPr>
                <a:r>
                  <a:rPr lang="en-US" sz="2500">
                    <a:solidFill>
                      <a:srgbClr val="AF272F"/>
                    </a:solidFill>
                    <a:cs typeface="Lucida Grande" charset="0"/>
                  </a:rPr>
                  <a:t>Lattice QCD</a:t>
                </a:r>
              </a:p>
            </p:txBody>
          </p:sp>
          <p:grpSp>
            <p:nvGrpSpPr>
              <p:cNvPr id="14360" name="Group 24"/>
              <p:cNvGrpSpPr>
                <a:grpSpLocks/>
              </p:cNvGrpSpPr>
              <p:nvPr/>
            </p:nvGrpSpPr>
            <p:grpSpPr bwMode="auto">
              <a:xfrm>
                <a:off x="0" y="416"/>
                <a:ext cx="2256" cy="1840"/>
                <a:chOff x="0" y="0"/>
                <a:chExt cx="2256" cy="1840"/>
              </a:xfrm>
            </p:grpSpPr>
            <p:grpSp>
              <p:nvGrpSpPr>
                <p:cNvPr id="14356" name="Group 20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224" cy="1840"/>
                  <a:chOff x="0" y="0"/>
                  <a:chExt cx="1224" cy="1840"/>
                </a:xfrm>
              </p:grpSpPr>
              <p:pic>
                <p:nvPicPr>
                  <p:cNvPr id="14354" name="Picture 18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224" cy="18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55" name="Rectangle 19"/>
                  <p:cNvSpPr>
                    <a:spLocks/>
                  </p:cNvSpPr>
                  <p:nvPr/>
                </p:nvSpPr>
                <p:spPr bwMode="auto">
                  <a:xfrm>
                    <a:off x="101" y="1432"/>
                    <a:ext cx="941" cy="30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spcBef>
                        <a:spcPts val="1160"/>
                      </a:spcBef>
                    </a:pPr>
                    <a:r>
                      <a:rPr lang="en-US" sz="2200">
                        <a:solidFill>
                          <a:srgbClr val="4C8C2B"/>
                        </a:solidFill>
                        <a:latin typeface="Helvetica" charset="0"/>
                        <a:cs typeface="Helvetica" charset="0"/>
                        <a:sym typeface="Helvetica" charset="0"/>
                      </a:rPr>
                      <a:t>Kronfeld</a:t>
                    </a:r>
                  </a:p>
                </p:txBody>
              </p:sp>
            </p:grpSp>
            <p:grpSp>
              <p:nvGrpSpPr>
                <p:cNvPr id="14359" name="Group 23"/>
                <p:cNvGrpSpPr>
                  <a:grpSpLocks/>
                </p:cNvGrpSpPr>
                <p:nvPr/>
              </p:nvGrpSpPr>
              <p:grpSpPr bwMode="auto">
                <a:xfrm>
                  <a:off x="1229" y="2"/>
                  <a:ext cx="1027" cy="1824"/>
                  <a:chOff x="0" y="0"/>
                  <a:chExt cx="1026" cy="1824"/>
                </a:xfrm>
              </p:grpSpPr>
              <p:pic>
                <p:nvPicPr>
                  <p:cNvPr id="14357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026" cy="18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58" name="Rectangle 22"/>
                  <p:cNvSpPr>
                    <a:spLocks/>
                  </p:cNvSpPr>
                  <p:nvPr/>
                </p:nvSpPr>
                <p:spPr bwMode="auto">
                  <a:xfrm>
                    <a:off x="120" y="1430"/>
                    <a:ext cx="701" cy="30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spcBef>
                        <a:spcPts val="1160"/>
                      </a:spcBef>
                    </a:pPr>
                    <a:r>
                      <a:rPr lang="en-US" sz="2200">
                        <a:solidFill>
                          <a:srgbClr val="63666A"/>
                        </a:solidFill>
                        <a:latin typeface="Helvetica" charset="0"/>
                        <a:cs typeface="Helvetica" charset="0"/>
                        <a:sym typeface="Helvetica" charset="0"/>
                      </a:rPr>
                      <a:t>Meyer</a:t>
                    </a:r>
                  </a:p>
                </p:txBody>
              </p:sp>
            </p:grpSp>
          </p:grpSp>
        </p:grpSp>
      </p:grpSp>
      <p:grpSp>
        <p:nvGrpSpPr>
          <p:cNvPr id="14385" name="Group 49"/>
          <p:cNvGrpSpPr>
            <a:grpSpLocks/>
          </p:cNvGrpSpPr>
          <p:nvPr/>
        </p:nvGrpSpPr>
        <p:grpSpPr bwMode="auto">
          <a:xfrm>
            <a:off x="303610" y="3607594"/>
            <a:ext cx="8536781" cy="2527102"/>
            <a:chOff x="0" y="0"/>
            <a:chExt cx="7648" cy="2264"/>
          </a:xfrm>
        </p:grpSpPr>
        <p:grpSp>
          <p:nvGrpSpPr>
            <p:cNvPr id="14373" name="Group 37"/>
            <p:cNvGrpSpPr>
              <a:grpSpLocks/>
            </p:cNvGrpSpPr>
            <p:nvPr/>
          </p:nvGrpSpPr>
          <p:grpSpPr bwMode="auto">
            <a:xfrm>
              <a:off x="3874" y="8"/>
              <a:ext cx="3774" cy="2248"/>
              <a:chOff x="0" y="0"/>
              <a:chExt cx="3773" cy="2248"/>
            </a:xfrm>
          </p:grpSpPr>
          <p:grpSp>
            <p:nvGrpSpPr>
              <p:cNvPr id="14368" name="Group 32"/>
              <p:cNvGrpSpPr>
                <a:grpSpLocks/>
              </p:cNvGrpSpPr>
              <p:nvPr/>
            </p:nvGrpSpPr>
            <p:grpSpPr bwMode="auto">
              <a:xfrm>
                <a:off x="0" y="0"/>
                <a:ext cx="3773" cy="2248"/>
                <a:chOff x="0" y="0"/>
                <a:chExt cx="3773" cy="2248"/>
              </a:xfrm>
            </p:grpSpPr>
            <p:sp>
              <p:nvSpPr>
                <p:cNvPr id="14363" name="Rectangle 27"/>
                <p:cNvSpPr>
                  <a:spLocks/>
                </p:cNvSpPr>
                <p:nvPr/>
              </p:nvSpPr>
              <p:spPr bwMode="auto">
                <a:xfrm>
                  <a:off x="917" y="0"/>
                  <a:ext cx="1507" cy="3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ts val="1160"/>
                    </a:spcBef>
                  </a:pPr>
                  <a:r>
                    <a:rPr lang="en-US" sz="2500">
                      <a:solidFill>
                        <a:srgbClr val="AF272F"/>
                      </a:solidFill>
                      <a:cs typeface="Lucida Grande" charset="0"/>
                    </a:rPr>
                    <a:t>DM searches</a:t>
                  </a:r>
                </a:p>
              </p:txBody>
            </p:sp>
            <p:grpSp>
              <p:nvGrpSpPr>
                <p:cNvPr id="14367" name="Group 31"/>
                <p:cNvGrpSpPr>
                  <a:grpSpLocks/>
                </p:cNvGrpSpPr>
                <p:nvPr/>
              </p:nvGrpSpPr>
              <p:grpSpPr bwMode="auto">
                <a:xfrm>
                  <a:off x="0" y="408"/>
                  <a:ext cx="3773" cy="1840"/>
                  <a:chOff x="0" y="0"/>
                  <a:chExt cx="3773" cy="1840"/>
                </a:xfrm>
              </p:grpSpPr>
              <p:pic>
                <p:nvPicPr>
                  <p:cNvPr id="14364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15" t="2478" r="52791" b="2478"/>
                  <a:stretch>
                    <a:fillRect/>
                  </a:stretch>
                </p:blipFill>
                <p:spPr bwMode="auto">
                  <a:xfrm>
                    <a:off x="2317" y="0"/>
                    <a:ext cx="1456" cy="18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365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4444" t="3200" r="2924" b="12399"/>
                  <a:stretch>
                    <a:fillRect/>
                  </a:stretch>
                </p:blipFill>
                <p:spPr bwMode="auto">
                  <a:xfrm>
                    <a:off x="1221" y="0"/>
                    <a:ext cx="1216" cy="18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4366" name="Picture 30"/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226" cy="18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4372" name="Group 36"/>
              <p:cNvGrpSpPr>
                <a:grpSpLocks/>
              </p:cNvGrpSpPr>
              <p:nvPr/>
            </p:nvGrpSpPr>
            <p:grpSpPr bwMode="auto">
              <a:xfrm>
                <a:off x="69" y="1824"/>
                <a:ext cx="3501" cy="303"/>
                <a:chOff x="0" y="0"/>
                <a:chExt cx="3501" cy="303"/>
              </a:xfrm>
            </p:grpSpPr>
            <p:sp>
              <p:nvSpPr>
                <p:cNvPr id="14369" name="Rectangle 33"/>
                <p:cNvSpPr>
                  <a:spLocks/>
                </p:cNvSpPr>
                <p:nvPr/>
              </p:nvSpPr>
              <p:spPr bwMode="auto">
                <a:xfrm>
                  <a:off x="1448" y="0"/>
                  <a:ext cx="735" cy="30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ts val="1160"/>
                    </a:spcBef>
                  </a:pPr>
                  <a:r>
                    <a:rPr lang="en-US" sz="2200">
                      <a:solidFill>
                        <a:srgbClr val="4C8C2B"/>
                      </a:solidFill>
                      <a:latin typeface="Helvetica" charset="0"/>
                      <a:cs typeface="Helvetica" charset="0"/>
                      <a:sym typeface="Helvetica" charset="0"/>
                    </a:rPr>
                    <a:t>Harnik</a:t>
                  </a:r>
                </a:p>
              </p:txBody>
            </p:sp>
            <p:sp>
              <p:nvSpPr>
                <p:cNvPr id="14370" name="Rectangle 34"/>
                <p:cNvSpPr>
                  <a:spLocks/>
                </p:cNvSpPr>
                <p:nvPr/>
              </p:nvSpPr>
              <p:spPr bwMode="auto">
                <a:xfrm>
                  <a:off x="2448" y="0"/>
                  <a:ext cx="1053" cy="30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ts val="1160"/>
                    </a:spcBef>
                  </a:pPr>
                  <a:r>
                    <a:rPr lang="en-US" sz="2200">
                      <a:solidFill>
                        <a:srgbClr val="F68D2E"/>
                      </a:solidFill>
                      <a:latin typeface="Helvetica" charset="0"/>
                      <a:cs typeface="Helvetica" charset="0"/>
                      <a:sym typeface="Helvetica" charset="0"/>
                    </a:rPr>
                    <a:t>Frugiuele</a:t>
                  </a:r>
                </a:p>
              </p:txBody>
            </p:sp>
            <p:sp>
              <p:nvSpPr>
                <p:cNvPr id="14371" name="Rectangle 35"/>
                <p:cNvSpPr>
                  <a:spLocks/>
                </p:cNvSpPr>
                <p:nvPr/>
              </p:nvSpPr>
              <p:spPr bwMode="auto">
                <a:xfrm>
                  <a:off x="0" y="0"/>
                  <a:ext cx="1081" cy="30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ts val="1160"/>
                    </a:spcBef>
                  </a:pPr>
                  <a:r>
                    <a:rPr lang="en-US" sz="2200">
                      <a:solidFill>
                        <a:srgbClr val="4C8C2B"/>
                      </a:solidFill>
                      <a:latin typeface="Helvetica" charset="0"/>
                      <a:cs typeface="Helvetica" charset="0"/>
                      <a:sym typeface="Helvetica" charset="0"/>
                    </a:rPr>
                    <a:t>Dobrescu</a:t>
                  </a:r>
                </a:p>
              </p:txBody>
            </p:sp>
          </p:grpSp>
        </p:grpSp>
        <p:grpSp>
          <p:nvGrpSpPr>
            <p:cNvPr id="14384" name="Group 48"/>
            <p:cNvGrpSpPr>
              <a:grpSpLocks/>
            </p:cNvGrpSpPr>
            <p:nvPr/>
          </p:nvGrpSpPr>
          <p:grpSpPr bwMode="auto">
            <a:xfrm>
              <a:off x="0" y="0"/>
              <a:ext cx="3656" cy="2264"/>
              <a:chOff x="0" y="0"/>
              <a:chExt cx="3656" cy="2264"/>
            </a:xfrm>
          </p:grpSpPr>
          <p:grpSp>
            <p:nvGrpSpPr>
              <p:cNvPr id="14380" name="Group 44"/>
              <p:cNvGrpSpPr>
                <a:grpSpLocks/>
              </p:cNvGrpSpPr>
              <p:nvPr/>
            </p:nvGrpSpPr>
            <p:grpSpPr bwMode="auto">
              <a:xfrm>
                <a:off x="0" y="0"/>
                <a:ext cx="3656" cy="2264"/>
                <a:chOff x="0" y="0"/>
                <a:chExt cx="3656" cy="2264"/>
              </a:xfrm>
            </p:grpSpPr>
            <p:sp>
              <p:nvSpPr>
                <p:cNvPr id="14374" name="Rectangle 38"/>
                <p:cNvSpPr>
                  <a:spLocks/>
                </p:cNvSpPr>
                <p:nvPr/>
              </p:nvSpPr>
              <p:spPr bwMode="auto">
                <a:xfrm>
                  <a:off x="416" y="0"/>
                  <a:ext cx="2824" cy="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ts val="1160"/>
                    </a:spcBef>
                  </a:pPr>
                  <a:r>
                    <a:rPr lang="en-US" sz="2500">
                      <a:solidFill>
                        <a:srgbClr val="AF272F"/>
                      </a:solidFill>
                      <a:cs typeface="Lucida Grande" charset="0"/>
                    </a:rPr>
                    <a:t>Cosmic constraints</a:t>
                  </a:r>
                </a:p>
              </p:txBody>
            </p:sp>
            <p:grpSp>
              <p:nvGrpSpPr>
                <p:cNvPr id="14379" name="Group 43"/>
                <p:cNvGrpSpPr>
                  <a:grpSpLocks/>
                </p:cNvGrpSpPr>
                <p:nvPr/>
              </p:nvGrpSpPr>
              <p:grpSpPr bwMode="auto">
                <a:xfrm>
                  <a:off x="0" y="422"/>
                  <a:ext cx="3656" cy="1842"/>
                  <a:chOff x="0" y="0"/>
                  <a:chExt cx="3656" cy="1841"/>
                </a:xfrm>
              </p:grpSpPr>
              <p:grpSp>
                <p:nvGrpSpPr>
                  <p:cNvPr id="14377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2448" cy="1841"/>
                    <a:chOff x="0" y="0"/>
                    <a:chExt cx="2448" cy="1841"/>
                  </a:xfrm>
                </p:grpSpPr>
                <p:pic>
                  <p:nvPicPr>
                    <p:cNvPr id="14375" name="Picture 3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1"/>
                      <a:ext cx="1226" cy="18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4376" name="Picture 4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24" y="0"/>
                      <a:ext cx="1224" cy="18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4378" name="Picture 42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32" y="1"/>
                    <a:ext cx="1224" cy="18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14381" name="Rectangle 45"/>
              <p:cNvSpPr>
                <a:spLocks/>
              </p:cNvSpPr>
              <p:nvPr/>
            </p:nvSpPr>
            <p:spPr bwMode="auto">
              <a:xfrm>
                <a:off x="80" y="1856"/>
                <a:ext cx="1068" cy="3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ts val="1160"/>
                  </a:spcBef>
                </a:pPr>
                <a:r>
                  <a:rPr lang="en-US" sz="2200">
                    <a:solidFill>
                      <a:srgbClr val="4C8C2B"/>
                    </a:solidFill>
                    <a:latin typeface="Helvetica" charset="0"/>
                    <a:cs typeface="Helvetica" charset="0"/>
                    <a:sym typeface="Helvetica" charset="0"/>
                  </a:rPr>
                  <a:t>Dodelson</a:t>
                </a:r>
              </a:p>
            </p:txBody>
          </p:sp>
          <p:sp>
            <p:nvSpPr>
              <p:cNvPr id="14382" name="Rectangle 46"/>
              <p:cNvSpPr>
                <a:spLocks/>
              </p:cNvSpPr>
              <p:nvPr/>
            </p:nvSpPr>
            <p:spPr bwMode="auto">
              <a:xfrm>
                <a:off x="1392" y="1856"/>
                <a:ext cx="792" cy="3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ts val="1160"/>
                  </a:spcBef>
                </a:pPr>
                <a:r>
                  <a:rPr lang="en-US" sz="2200">
                    <a:solidFill>
                      <a:srgbClr val="4C8C2B"/>
                    </a:solidFill>
                    <a:latin typeface="Helvetica" charset="0"/>
                    <a:cs typeface="Helvetica" charset="0"/>
                    <a:sym typeface="Helvetica" charset="0"/>
                  </a:rPr>
                  <a:t>Lykken</a:t>
                </a:r>
              </a:p>
            </p:txBody>
          </p:sp>
          <p:sp>
            <p:nvSpPr>
              <p:cNvPr id="14383" name="Rectangle 47"/>
              <p:cNvSpPr>
                <a:spLocks/>
              </p:cNvSpPr>
              <p:nvPr/>
            </p:nvSpPr>
            <p:spPr bwMode="auto">
              <a:xfrm>
                <a:off x="2496" y="1856"/>
                <a:ext cx="988" cy="3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ts val="1160"/>
                  </a:spcBef>
                </a:pPr>
                <a:r>
                  <a:rPr lang="en-US" sz="2200">
                    <a:solidFill>
                      <a:srgbClr val="4C8C2B"/>
                    </a:solidFill>
                    <a:latin typeface="Helvetica" charset="0"/>
                    <a:cs typeface="Helvetica" charset="0"/>
                    <a:sym typeface="Helvetica" charset="0"/>
                  </a:rPr>
                  <a:t>Stebbins</a:t>
                </a:r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18841"/>
      </p:ext>
    </p:extLst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363654"/>
            <a:ext cx="8686800" cy="5760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Intensity Frontier Fellowships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07340"/>
            <a:ext cx="8458200" cy="470852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Build an intellectual hub at Fermilab for IF physics, experimental and theoretical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Financial support for 50% time commitment at </a:t>
            </a:r>
            <a:r>
              <a:rPr lang="en-US" sz="2400" dirty="0" err="1" smtClean="0"/>
              <a:t>Fermilab</a:t>
            </a:r>
            <a:r>
              <a:rPr lang="en-US" sz="2400" dirty="0" smtClean="0"/>
              <a:t>. Terms 6 months to 1 year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Strong peer-review by 7 member, majority non-FNAL committee.</a:t>
            </a:r>
          </a:p>
          <a:p>
            <a:pPr lvl="1"/>
            <a:r>
              <a:rPr lang="en-US" sz="2400" dirty="0" smtClean="0"/>
              <a:t>Committee includes theoretical, non-US, and LHC members</a:t>
            </a:r>
            <a:r>
              <a:rPr lang="en-US" sz="2400" dirty="0" smtClean="0"/>
              <a:t>.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Statistics:</a:t>
            </a:r>
          </a:p>
          <a:p>
            <a:pPr lvl="1"/>
            <a:r>
              <a:rPr lang="en-US" sz="2400" dirty="0" smtClean="0"/>
              <a:t>24 awards in 4 rounds since 2013</a:t>
            </a:r>
          </a:p>
          <a:p>
            <a:pPr lvl="1"/>
            <a:r>
              <a:rPr lang="en-US" sz="2400" dirty="0" smtClean="0"/>
              <a:t>70% neutrino physics</a:t>
            </a:r>
          </a:p>
          <a:p>
            <a:pPr lvl="1"/>
            <a:r>
              <a:rPr lang="en-US" sz="2400" dirty="0" smtClean="0"/>
              <a:t>4 IF theorists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Steve Brice, DOE Institutional Review of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1952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Outline</a:t>
            </a:r>
            <a:endParaRPr lang="en-US" dirty="0">
              <a:latin typeface="Helvetica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endParaRPr lang="en-US" dirty="0">
              <a:latin typeface="Helvetica" charset="0"/>
            </a:endParaRPr>
          </a:p>
          <a:p>
            <a:pPr eaLnBrk="1" hangingPunct="1"/>
            <a:r>
              <a:rPr lang="en-US" dirty="0" smtClean="0">
                <a:latin typeface="Helvetica" charset="0"/>
              </a:rPr>
              <a:t>Detector R&amp;D Test Stands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Detector Operations Group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Neutrino </a:t>
            </a:r>
            <a:r>
              <a:rPr lang="en-US" dirty="0" err="1" smtClean="0">
                <a:latin typeface="Helvetica" charset="0"/>
              </a:rPr>
              <a:t>Div</a:t>
            </a:r>
            <a:r>
              <a:rPr lang="en-US" dirty="0" smtClean="0">
                <a:latin typeface="Helvetica" charset="0"/>
              </a:rPr>
              <a:t> Beam Group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ROC-West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Neutrino Theory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Cross-Section Coordination (</a:t>
            </a:r>
            <a:r>
              <a:rPr lang="en-US" dirty="0" err="1" smtClean="0">
                <a:latin typeface="Helvetica" charset="0"/>
              </a:rPr>
              <a:t>NuSTEC</a:t>
            </a:r>
            <a:r>
              <a:rPr lang="en-US" dirty="0" smtClean="0">
                <a:latin typeface="Helvetica" charset="0"/>
              </a:rPr>
              <a:t> and </a:t>
            </a:r>
            <a:r>
              <a:rPr lang="en-US" dirty="0" err="1" smtClean="0">
                <a:latin typeface="Helvetica" charset="0"/>
              </a:rPr>
              <a:t>FeNIX</a:t>
            </a:r>
            <a:r>
              <a:rPr lang="en-US" dirty="0" smtClean="0">
                <a:latin typeface="Helvetica" charset="0"/>
              </a:rPr>
              <a:t>)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Charged Particle </a:t>
            </a:r>
            <a:r>
              <a:rPr lang="en-US" dirty="0" err="1" smtClean="0">
                <a:latin typeface="Helvetica" charset="0"/>
              </a:rPr>
              <a:t>Testbeams</a:t>
            </a:r>
            <a:r>
              <a:rPr lang="en-US" dirty="0" smtClean="0">
                <a:latin typeface="Helvetica" charset="0"/>
              </a:rPr>
              <a:t> (LArIAT and MINERvA)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High Power Target Design</a:t>
            </a:r>
          </a:p>
          <a:p>
            <a:r>
              <a:rPr lang="en-US" dirty="0">
                <a:latin typeface="Helvetica" charset="0"/>
              </a:rPr>
              <a:t>Computing for Neutrinos</a:t>
            </a:r>
          </a:p>
          <a:p>
            <a:pPr eaLnBrk="1" hangingPunct="1"/>
            <a:endParaRPr lang="en-US" dirty="0" smtClean="0">
              <a:latin typeface="Helvetica" charset="0"/>
            </a:endParaRPr>
          </a:p>
          <a:p>
            <a:pPr marL="0" indent="0" eaLnBrk="1" hangingPunct="1">
              <a:buNone/>
            </a:pPr>
            <a:endParaRPr lang="en-US" dirty="0">
              <a:latin typeface="Helvetica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BFE4F23-BA0B-EF46-BADD-0056AAA5C23B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1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Liquid Argon TPC R&amp;D Facilities</a:t>
            </a:r>
          </a:p>
        </p:txBody>
      </p:sp>
      <p:sp>
        <p:nvSpPr>
          <p:cNvPr id="69" name="Shape 69"/>
          <p:cNvSpPr>
            <a:spLocks noGrp="1"/>
          </p:cNvSpPr>
          <p:nvPr>
            <p:ph idx="1"/>
          </p:nvPr>
        </p:nvSpPr>
        <p:spPr>
          <a:xfrm>
            <a:off x="228600" y="1043046"/>
            <a:ext cx="6733769" cy="4987867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PAB has become the launch pad of Fermilab’s efforts to enable the deployment of a multi-kiloton LArTPC</a:t>
            </a: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Have intentionally established the infrastructure over the last decade to support variety of small scale tests</a:t>
            </a: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Focus on technical topics not previously fully explored</a:t>
            </a: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These smaller tests led to ArgoNeuT, LAPD, LBNE 35t, and MicroBooNE</a:t>
            </a:r>
          </a:p>
          <a:p>
            <a:pPr lvl="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Key components include</a:t>
            </a:r>
          </a:p>
          <a:p>
            <a:pPr marL="438150" lvl="1" indent="-209550">
              <a:spcBef>
                <a:spcPts val="300"/>
              </a:spcBef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An excellent staff of technicians to support experimenters</a:t>
            </a:r>
          </a:p>
          <a:p>
            <a:pPr marL="449178" lvl="1" indent="-220578">
              <a:spcBef>
                <a:spcPts val="300"/>
              </a:spcBef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Dedicated liquid argon distribution system with purification from electronegative contaminants</a:t>
            </a:r>
          </a:p>
          <a:p>
            <a:pPr marL="438150" lvl="1" indent="-209550">
              <a:spcBef>
                <a:spcPts val="300"/>
              </a:spcBef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Analyzers to monitor the level of contaminants</a:t>
            </a:r>
          </a:p>
          <a:p>
            <a:pPr marL="438150" lvl="1" indent="-209550">
              <a:spcBef>
                <a:spcPts val="300"/>
              </a:spcBef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Condensers to maintain closed systems of liquid argon</a:t>
            </a:r>
          </a:p>
          <a:p>
            <a:pPr marL="438150" lvl="1" indent="-209550">
              <a:spcBef>
                <a:spcPts val="300"/>
              </a:spcBef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Common safety system including ODH and </a:t>
            </a:r>
            <a:r>
              <a:rPr sz="16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ventilation</a:t>
            </a:r>
            <a:endParaRPr sz="16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marL="209550" lvl="0" indent="-209550">
              <a:spcBef>
                <a:spcPts val="3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Fermilab organizes and hosts workshops dedicated to R&amp;D efforts (LArTPC R&amp;D 2013, 2014; HVNL 2013)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9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6</a:t>
            </a:fld>
            <a:endParaRPr sz="900">
              <a:solidFill>
                <a:srgbClr val="0061A8"/>
              </a:solidFill>
              <a:uFill>
                <a:solidFill>
                  <a:srgbClr val="074184"/>
                </a:solidFill>
              </a:uFill>
            </a:endParaRPr>
          </a:p>
        </p:txBody>
      </p:sp>
      <p:pic>
        <p:nvPicPr>
          <p:cNvPr id="7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214" y="1657135"/>
            <a:ext cx="2360520" cy="354373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6962370" y="5199380"/>
            <a:ext cx="2064540" cy="604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Technicians supporting R&amp;D at PAB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Liquid Argon Purity Demonstrator and LongBo</a:t>
            </a:r>
          </a:p>
        </p:txBody>
      </p:sp>
      <p:sp>
        <p:nvSpPr>
          <p:cNvPr id="75" name="Shape 75"/>
          <p:cNvSpPr>
            <a:spLocks noGrp="1"/>
          </p:cNvSpPr>
          <p:nvPr>
            <p:ph idx="1"/>
          </p:nvPr>
        </p:nvSpPr>
        <p:spPr>
          <a:xfrm>
            <a:off x="228601" y="1043047"/>
            <a:ext cx="5323114" cy="525557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LAPD showed that one can achieve several ms long electron drift lifetimes without first evacuating the cryostat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First use of filters that could be regenerated in situ - now common to all Fermilab LArTPCs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Achieved &gt; 6 ms lifetime, LBNE requirement is 1.4 ms</a:t>
            </a:r>
            <a:endParaRPr lang="en-US" sz="2000" dirty="0" smtClean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marL="285750" lvl="0" indent="-285750"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000" dirty="0" err="1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cs typeface="Helvetica"/>
              </a:rPr>
              <a:t>LongBo</a:t>
            </a:r>
            <a:r>
              <a:rPr lang="en-US"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cs typeface="Helvetica"/>
              </a:rPr>
              <a:t> is first US LArTPC with long (2 m) drift distance</a:t>
            </a:r>
          </a:p>
          <a:p>
            <a:pPr marL="285750" lvl="0" indent="-285750"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cs typeface="Helvetica"/>
              </a:rPr>
              <a:t>Installed in LAPD - also tested purification with an actual LArTPC in the volume (&gt; 6 </a:t>
            </a:r>
            <a:r>
              <a:rPr lang="en-US" sz="2000" dirty="0" err="1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cs typeface="Helvetica"/>
              </a:rPr>
              <a:t>ms</a:t>
            </a:r>
            <a:r>
              <a:rPr lang="en-US"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cs typeface="Helvetica"/>
              </a:rPr>
              <a:t> achieved)</a:t>
            </a:r>
          </a:p>
          <a:p>
            <a:pPr marL="285750" lvl="0" indent="-285750"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en-US" sz="2000" dirty="0" err="1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cs typeface="Helvetica"/>
              </a:rPr>
              <a:t>LongBo</a:t>
            </a:r>
            <a:r>
              <a:rPr lang="en-US"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cs typeface="Helvetica"/>
              </a:rPr>
              <a:t> tested cold electronics and high voltage distribution as well, provided timely input for MicroBooNE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9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7</a:t>
            </a:fld>
            <a:endParaRPr sz="900">
              <a:solidFill>
                <a:srgbClr val="0061A8"/>
              </a:solidFill>
              <a:uFill>
                <a:solidFill>
                  <a:srgbClr val="074184"/>
                </a:solidFill>
              </a:uFill>
            </a:endParaRPr>
          </a:p>
        </p:txBody>
      </p:sp>
      <p:pic>
        <p:nvPicPr>
          <p:cNvPr id="7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0835" y="823543"/>
            <a:ext cx="2275000" cy="3033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0032" y="3159530"/>
            <a:ext cx="2089243" cy="3139087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6881852" y="826930"/>
            <a:ext cx="1972140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JINST 9 (2014) P07005</a:t>
            </a:r>
            <a:r>
              <a: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Steve Brice, DOE Institutional Review of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TallBo Facility for Scintillation Light Collection Studies</a:t>
            </a:r>
          </a:p>
        </p:txBody>
      </p:sp>
      <p:sp>
        <p:nvSpPr>
          <p:cNvPr id="82" name="Shape 82"/>
          <p:cNvSpPr>
            <a:spLocks noGrp="1"/>
          </p:cNvSpPr>
          <p:nvPr>
            <p:ph idx="1"/>
          </p:nvPr>
        </p:nvSpPr>
        <p:spPr>
          <a:xfrm>
            <a:off x="228600" y="937200"/>
            <a:ext cx="4846711" cy="498786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TallBo is a 56 cm diameter, 156 cm high cylindrical </a:t>
            </a:r>
            <a:r>
              <a:rPr sz="20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cryostat</a:t>
            </a:r>
            <a:endParaRPr lang="en-US" sz="2000" dirty="0" smtClean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Dedicated to studying light collection </a:t>
            </a:r>
            <a:r>
              <a:rPr sz="20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techniques</a:t>
            </a:r>
            <a:endParaRPr lang="en-US" sz="2000" dirty="0" smtClean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Capability to inject contaminants/dopants into the </a:t>
            </a:r>
            <a:r>
              <a:rPr sz="20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argon</a:t>
            </a:r>
            <a:endParaRPr lang="en-US" sz="2000" dirty="0" smtClean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Extensively used by Conrad MIT group (MicroBooNE and general R&amp;D) and Mufson Indiana University group (LBNE</a:t>
            </a:r>
            <a:r>
              <a:rPr sz="2000" dirty="0" smtClean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)</a:t>
            </a:r>
            <a:endParaRPr lang="en-US" sz="2000" dirty="0" smtClean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Other users from LBNE planning studies for 2015 as well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9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8</a:t>
            </a:fld>
            <a:endParaRPr sz="900">
              <a:solidFill>
                <a:srgbClr val="0061A8"/>
              </a:solidFill>
              <a:uFill>
                <a:solidFill>
                  <a:srgbClr val="074184"/>
                </a:solidFill>
              </a:uFill>
            </a:endParaRPr>
          </a:p>
        </p:txBody>
      </p:sp>
      <p:pic>
        <p:nvPicPr>
          <p:cNvPr id="8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08697" y="3195440"/>
            <a:ext cx="1997886" cy="3033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8952" y="913943"/>
            <a:ext cx="3385145" cy="2254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5311" y="3186602"/>
            <a:ext cx="2026292" cy="30421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5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BLANCHE Facility for High Voltage Breakdown Studies</a:t>
            </a:r>
          </a:p>
        </p:txBody>
      </p:sp>
      <p:sp>
        <p:nvSpPr>
          <p:cNvPr id="99" name="Shape 99"/>
          <p:cNvSpPr>
            <a:spLocks noGrp="1"/>
          </p:cNvSpPr>
          <p:nvPr>
            <p:ph idx="1"/>
          </p:nvPr>
        </p:nvSpPr>
        <p:spPr>
          <a:xfrm>
            <a:off x="228601" y="1043046"/>
            <a:ext cx="5097502" cy="498786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Funded by LDRD awarded in 2014 to S. Lockwitz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Goal is to establish guidelines for optimizing high voltage system design for LArTPCs as many experiments are having difficulty achieving stable HV </a:t>
            </a:r>
            <a:r>
              <a:rPr sz="2200" dirty="0">
                <a:solidFill>
                  <a:srgbClr val="0433FF"/>
                </a:solidFill>
                <a:uFill>
                  <a:solidFill>
                    <a:srgbClr val="595959"/>
                  </a:solidFill>
                </a:uFill>
              </a:rPr>
              <a:t>JINST 9 (2014) T08004</a:t>
            </a:r>
            <a:r>
              <a:rPr sz="22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 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Study dielectric strength of argon as a function of argon purity, stressed area (volume), and light production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Also testing insulator materials to establish best ones to use for feedthroughs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After LDRD program is complete, will open facility to other users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9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9</a:t>
            </a:fld>
            <a:endParaRPr sz="900">
              <a:solidFill>
                <a:srgbClr val="0061A8"/>
              </a:solidFill>
              <a:uFill>
                <a:solidFill>
                  <a:srgbClr val="074184"/>
                </a:solidFill>
              </a:uFill>
            </a:endParaRPr>
          </a:p>
        </p:txBody>
      </p:sp>
      <p:pic>
        <p:nvPicPr>
          <p:cNvPr id="10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5111" y="914060"/>
            <a:ext cx="3782219" cy="254068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5919569" y="2774949"/>
            <a:ext cx="4963240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">
                <a:solidFill>
                  <a:srgbClr val="0096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000">
                <a:solidFill>
                  <a:srgbClr val="0096FF"/>
                </a:solidFill>
                <a:uFill>
                  <a:solidFill>
                    <a:srgbClr val="074184"/>
                  </a:solidFill>
                </a:uFill>
              </a:rPr>
              <a:t>R. Acciarri et al (2014) JINST 9 11001</a:t>
            </a:r>
          </a:p>
        </p:txBody>
      </p:sp>
      <p:pic>
        <p:nvPicPr>
          <p:cNvPr id="103" name="photo.jpeg"/>
          <p:cNvPicPr/>
          <p:nvPr/>
        </p:nvPicPr>
        <p:blipFill>
          <a:blip r:embed="rId3">
            <a:extLst/>
          </a:blip>
          <a:srcRect l="25381" t="46143" r="25381" b="4619"/>
          <a:stretch>
            <a:fillRect/>
          </a:stretch>
        </p:blipFill>
        <p:spPr>
          <a:xfrm>
            <a:off x="5326102" y="3514225"/>
            <a:ext cx="2023015" cy="2697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traces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1200" y="3519559"/>
            <a:ext cx="2022908" cy="269721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7341999" y="5405119"/>
            <a:ext cx="2118380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73FD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73FDFF"/>
                </a:solidFill>
                <a:uFill>
                  <a:solidFill>
                    <a:srgbClr val="074184"/>
                  </a:solidFill>
                </a:uFill>
              </a:rPr>
              <a:t>Breakdown on test piece</a:t>
            </a:r>
          </a:p>
        </p:txBody>
      </p:sp>
      <p:sp>
        <p:nvSpPr>
          <p:cNvPr id="106" name="Shape 106"/>
          <p:cNvSpPr/>
          <p:nvPr/>
        </p:nvSpPr>
        <p:spPr>
          <a:xfrm>
            <a:off x="5745281" y="5364479"/>
            <a:ext cx="237297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73FD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73FDFF"/>
                </a:solidFill>
                <a:uFill>
                  <a:solidFill>
                    <a:srgbClr val="074184"/>
                  </a:solidFill>
                </a:uFill>
              </a:rPr>
              <a:t>BLANCHE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Thu Feb 12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Brice, DOE Institutional Review of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FNAL_TemplateMac_060514.pot</Template>
  <TotalTime>4867</TotalTime>
  <Words>4782</Words>
  <Application>Microsoft Macintosh PowerPoint</Application>
  <PresentationFormat>On-screen Show (4:3)</PresentationFormat>
  <Paragraphs>671</Paragraphs>
  <Slides>48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FNAL_TemplateMac_060514</vt:lpstr>
      <vt:lpstr>The Fermilab Neutrino Platform</vt:lpstr>
      <vt:lpstr>What is the Fermilab Neutrino Platform?</vt:lpstr>
      <vt:lpstr>The Fermilab Neutrino Platform</vt:lpstr>
      <vt:lpstr>PowerPoint Presentation</vt:lpstr>
      <vt:lpstr>Outline</vt:lpstr>
      <vt:lpstr>Liquid Argon TPC R&amp;D Facilities</vt:lpstr>
      <vt:lpstr>Liquid Argon Purity Demonstrator and LongBo</vt:lpstr>
      <vt:lpstr>TallBo Facility for Scintillation Light Collection Studies</vt:lpstr>
      <vt:lpstr>BLANCHE Facility for High Voltage Breakdown Studies</vt:lpstr>
      <vt:lpstr>LBNE 35t Prototype Detector</vt:lpstr>
      <vt:lpstr>Next Steps</vt:lpstr>
      <vt:lpstr>Neutrino Division Technical Support Department</vt:lpstr>
      <vt:lpstr>Neutrino Division Beam Group</vt:lpstr>
      <vt:lpstr>Design of new neutrino beamlines and upgrades of  existing ones</vt:lpstr>
      <vt:lpstr>Monitoring of the performance of neutrino beamlines</vt:lpstr>
      <vt:lpstr>Simulation of neutrino beamlines and prediction of the neutrino fluxes</vt:lpstr>
      <vt:lpstr>ROC-West</vt:lpstr>
      <vt:lpstr>Neutrino theory</vt:lpstr>
      <vt:lpstr>Theory visitors</vt:lpstr>
      <vt:lpstr>PowerPoint Presentation</vt:lpstr>
      <vt:lpstr>PowerPoint Presentation</vt:lpstr>
      <vt:lpstr>Neutrino phenomenology</vt:lpstr>
      <vt:lpstr>(Select) other Fermilab neutrino efforts</vt:lpstr>
      <vt:lpstr>INT Workshop</vt:lpstr>
      <vt:lpstr>Collaboration with Nuclear Theorists</vt:lpstr>
      <vt:lpstr>PowerPoint Presentation</vt:lpstr>
      <vt:lpstr>FENIX</vt:lpstr>
      <vt:lpstr>LArIAT (Liquid Argon In A Testbeam)</vt:lpstr>
      <vt:lpstr>MINERvA ME Testbeam</vt:lpstr>
      <vt:lpstr>High Power Targetry at Fermilab</vt:lpstr>
      <vt:lpstr>Fermilab R &amp; D Program</vt:lpstr>
      <vt:lpstr>GENIE</vt:lpstr>
      <vt:lpstr>Geant4</vt:lpstr>
      <vt:lpstr>art</vt:lpstr>
      <vt:lpstr>Artdaq</vt:lpstr>
      <vt:lpstr>LArSoft</vt:lpstr>
      <vt:lpstr>FIFE</vt:lpstr>
      <vt:lpstr>Summary</vt:lpstr>
      <vt:lpstr>Backups</vt:lpstr>
      <vt:lpstr>PowerPoint Presentation</vt:lpstr>
      <vt:lpstr>PowerPoint Presentation</vt:lpstr>
      <vt:lpstr>TallBo Facility for Scintillation Light Collection Studies</vt:lpstr>
      <vt:lpstr>Example: NuMI Muon Monitor #2</vt:lpstr>
      <vt:lpstr>LArIAT Collaboration</vt:lpstr>
      <vt:lpstr>LArIAT Status</vt:lpstr>
      <vt:lpstr>LArIAT Plans</vt:lpstr>
      <vt:lpstr>Neutrino theory effort  (Emeritus, Scientists, RAs, Student)</vt:lpstr>
      <vt:lpstr>Intensity Frontier Fellowships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Steve Brice</cp:lastModifiedBy>
  <cp:revision>197</cp:revision>
  <cp:lastPrinted>2014-01-20T19:40:21Z</cp:lastPrinted>
  <dcterms:created xsi:type="dcterms:W3CDTF">2014-01-03T20:18:13Z</dcterms:created>
  <dcterms:modified xsi:type="dcterms:W3CDTF">2015-02-12T03:44:05Z</dcterms:modified>
</cp:coreProperties>
</file>