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330" r:id="rId4"/>
    <p:sldId id="331" r:id="rId5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00660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244161E7-2406-4EC3-B8B2-84257239CD75}" type="datetimeFigureOut">
              <a:rPr lang="en-US"/>
              <a:pPr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98DD9270-83BB-4CBE-9253-4D5019DE62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21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3FD35D1E-D958-4192-A37F-94F1CB8CA1FB}" type="datetimeFigureOut">
              <a:rPr lang="en-US"/>
              <a:pPr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FE9DB482-F7AB-4215-9812-F3F0BC0BB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66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2264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02/10/15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S. Nagaitsev | Accelerators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EDC5F-450D-4B03-AEB8-070F03DC26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8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02/10/15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Nagaitsev | Accelerators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E0B58FB8-77F8-4DF1-9163-175FCAED29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9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02/10/15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Nagaitsev | Accelerators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A49457BD-B036-4A4E-A9E9-E15403461A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1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02/10/15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Nagaitsev | Accelerators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0ACB2-5E58-40D2-A329-BD11A7C552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02/10/15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Nagaitsev | Accelerators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A74DFF-4636-44FF-ACDA-282280AAD7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3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02/10/15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Nagaitsev | Accelerators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BFF37-6828-4F9D-BB27-E4381412C9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2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02/10/15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Nagaitsev | Accelerators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3764EE-4E15-4CAB-AE86-DECEA60326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5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02/10/15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S. Nagaitsev | Accelerators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26BEA-3101-41B4-ACDC-33E2BF48B0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8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itchFamily="34" charset="0"/>
              </a:defRPr>
            </a:lvl1pPr>
          </a:lstStyle>
          <a:p>
            <a:r>
              <a:rPr lang="en-US" smtClean="0"/>
              <a:t>02/10/15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S. Nagaitsev | Accelerators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itchFamily="34" charset="0"/>
              </a:defRPr>
            </a:lvl1pPr>
          </a:lstStyle>
          <a:p>
            <a:fld id="{3A206709-516E-4117-B6C3-FDCB7C4A398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itchFamily="34" charset="0"/>
              </a:defRPr>
            </a:lvl1pPr>
          </a:lstStyle>
          <a:p>
            <a:r>
              <a:rPr lang="en-US" smtClean="0"/>
              <a:t>02/10/15</a:t>
            </a:r>
            <a:endParaRPr 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S. Nagaitsev | Accelerators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itchFamily="34" charset="0"/>
              </a:defRPr>
            </a:lvl1pPr>
          </a:lstStyle>
          <a:p>
            <a:fld id="{6FD52ECC-EF0D-41A9-B644-01C316FE084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Helvetica" pitchFamily="34" charset="0"/>
              </a:rPr>
              <a:t>Responses to committee questions</a:t>
            </a:r>
            <a:endParaRPr lang="en-US" dirty="0" smtClean="0">
              <a:latin typeface="Helvetica" pitchFamily="34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Helvetica" pitchFamily="34" charset="0"/>
              </a:rPr>
              <a:t>Sergei </a:t>
            </a:r>
            <a:r>
              <a:rPr lang="en-US" dirty="0" err="1" smtClean="0">
                <a:latin typeface="Helvetica" pitchFamily="34" charset="0"/>
              </a:rPr>
              <a:t>Nagaitsev</a:t>
            </a:r>
            <a:endParaRPr lang="en-US" dirty="0">
              <a:latin typeface="Helvetica" pitchFamily="34" charset="0"/>
            </a:endParaRPr>
          </a:p>
          <a:p>
            <a:r>
              <a:rPr lang="en-US" dirty="0" err="1" smtClean="0">
                <a:latin typeface="Helvetica" pitchFamily="34" charset="0"/>
              </a:rPr>
              <a:t>Fermilab</a:t>
            </a:r>
            <a:r>
              <a:rPr lang="en-US" dirty="0" smtClean="0">
                <a:latin typeface="Helvetica" pitchFamily="34" charset="0"/>
              </a:rPr>
              <a:t> Institutional Review</a:t>
            </a:r>
          </a:p>
          <a:p>
            <a:r>
              <a:rPr lang="en-US" dirty="0" smtClean="0">
                <a:latin typeface="Helvetica" pitchFamily="34" charset="0"/>
              </a:rPr>
              <a:t>12 </a:t>
            </a:r>
            <a:r>
              <a:rPr lang="en-US" dirty="0" smtClean="0">
                <a:latin typeface="Helvetica" pitchFamily="34" charset="0"/>
              </a:rPr>
              <a:t>February 2015</a:t>
            </a:r>
          </a:p>
          <a:p>
            <a:endParaRPr lang="en-US" dirty="0" smtClean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1: </a:t>
            </a:r>
            <a:r>
              <a:rPr lang="en-US" dirty="0"/>
              <a:t>Does FNAL policy allow or encourage AD scientists to become experimental collaborators?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3399"/>
                </a:solidFill>
              </a:rPr>
              <a:t>A: The Accelerator </a:t>
            </a:r>
            <a:r>
              <a:rPr lang="en-US" dirty="0">
                <a:solidFill>
                  <a:srgbClr val="003399"/>
                </a:solidFill>
              </a:rPr>
              <a:t>D</a:t>
            </a:r>
            <a:r>
              <a:rPr lang="en-US" dirty="0" smtClean="0">
                <a:solidFill>
                  <a:srgbClr val="003399"/>
                </a:solidFill>
              </a:rPr>
              <a:t>ivision has ~65 scientists. From the policy prospective all scientists are treated equally, regardless of which division they belong to. In practice, the AD scientists are very active members of several collaborations (</a:t>
            </a:r>
            <a:r>
              <a:rPr lang="en-US" dirty="0" err="1" smtClean="0">
                <a:solidFill>
                  <a:srgbClr val="003399"/>
                </a:solidFill>
              </a:rPr>
              <a:t>NOvA</a:t>
            </a:r>
            <a:r>
              <a:rPr lang="en-US" dirty="0" smtClean="0">
                <a:solidFill>
                  <a:srgbClr val="003399"/>
                </a:solidFill>
              </a:rPr>
              <a:t>, g-2, Mu2e, etc.), </a:t>
            </a:r>
            <a:r>
              <a:rPr lang="en-US" dirty="0" smtClean="0">
                <a:solidFill>
                  <a:srgbClr val="003399"/>
                </a:solidFill>
              </a:rPr>
              <a:t>but </a:t>
            </a:r>
            <a:r>
              <a:rPr lang="en-US" dirty="0" smtClean="0">
                <a:solidFill>
                  <a:srgbClr val="003399"/>
                </a:solidFill>
              </a:rPr>
              <a:t>there are several barriers preventing AD scientists from bein</a:t>
            </a:r>
            <a:r>
              <a:rPr lang="en-US" dirty="0" smtClean="0">
                <a:solidFill>
                  <a:srgbClr val="003399"/>
                </a:solidFill>
              </a:rPr>
              <a:t>g involved more as </a:t>
            </a:r>
            <a:r>
              <a:rPr lang="en-US" dirty="0" smtClean="0">
                <a:solidFill>
                  <a:srgbClr val="003399"/>
                </a:solidFill>
              </a:rPr>
              <a:t>experimental collaborators (mostly funding related)</a:t>
            </a:r>
          </a:p>
          <a:p>
            <a:pPr lvl="1"/>
            <a:r>
              <a:rPr lang="en-US" sz="2000" dirty="0" smtClean="0">
                <a:solidFill>
                  <a:srgbClr val="003399"/>
                </a:solidFill>
              </a:rPr>
              <a:t>As division head, I am committed to support research opportunities for all AD scientists (who collaborate on particle physics experiments);</a:t>
            </a:r>
          </a:p>
          <a:p>
            <a:pPr lvl="1"/>
            <a:r>
              <a:rPr lang="en-US" sz="2000" dirty="0" smtClean="0">
                <a:solidFill>
                  <a:srgbClr val="003399"/>
                </a:solidFill>
              </a:rPr>
              <a:t>There might be improvements to be made in several areas, for example “</a:t>
            </a:r>
            <a:r>
              <a:rPr lang="en-US" sz="2000" dirty="0" err="1" smtClean="0">
                <a:solidFill>
                  <a:srgbClr val="003399"/>
                </a:solidFill>
              </a:rPr>
              <a:t>costed</a:t>
            </a:r>
            <a:r>
              <a:rPr lang="en-US" sz="2000" dirty="0" smtClean="0">
                <a:solidFill>
                  <a:srgbClr val="003399"/>
                </a:solidFill>
              </a:rPr>
              <a:t>” vs “</a:t>
            </a:r>
            <a:r>
              <a:rPr lang="en-US" sz="2000" dirty="0" err="1" smtClean="0">
                <a:solidFill>
                  <a:srgbClr val="003399"/>
                </a:solidFill>
              </a:rPr>
              <a:t>uncosted</a:t>
            </a:r>
            <a:r>
              <a:rPr lang="en-US" sz="2000" dirty="0" smtClean="0">
                <a:solidFill>
                  <a:srgbClr val="003399"/>
                </a:solidFill>
              </a:rPr>
              <a:t>” scientific effort.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Nagaitsev | Accelerators</a:t>
            </a:r>
            <a:endParaRPr lang="en-US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FF91-17CE-4B00-8B80-4DCB96E6DFF2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2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2: </a:t>
            </a:r>
            <a:r>
              <a:rPr lang="en-US" dirty="0" smtClean="0"/>
              <a:t>Priority </a:t>
            </a:r>
            <a:r>
              <a:rPr lang="en-US" dirty="0"/>
              <a:t>for high power megawatt </a:t>
            </a:r>
            <a:r>
              <a:rPr lang="en-US" dirty="0" smtClean="0"/>
              <a:t>targeting</a:t>
            </a:r>
            <a:r>
              <a:rPr lang="en-US" dirty="0"/>
              <a:t>? What is the plan? 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3" y="762953"/>
            <a:ext cx="8929687" cy="5280842"/>
          </a:xfrm>
        </p:spPr>
        <p:txBody>
          <a:bodyPr/>
          <a:lstStyle/>
          <a:p>
            <a:r>
              <a:rPr lang="en-US" dirty="0" smtClean="0"/>
              <a:t>A new Target Systems Department established in AD on Fed 9, 2015. Led by Bob Zwaska</a:t>
            </a:r>
          </a:p>
          <a:p>
            <a:r>
              <a:rPr lang="en-US" dirty="0" smtClean="0"/>
              <a:t>Scope:</a:t>
            </a:r>
          </a:p>
          <a:p>
            <a:pPr lvl="1"/>
            <a:r>
              <a:rPr lang="en-US" dirty="0" smtClean="0"/>
              <a:t>All high-intensity targets, </a:t>
            </a:r>
            <a:r>
              <a:rPr lang="en-US" dirty="0" err="1" smtClean="0"/>
              <a:t>NOvA</a:t>
            </a:r>
            <a:r>
              <a:rPr lang="en-US" dirty="0" smtClean="0"/>
              <a:t>, BNB, g-2, mu2e, LBNF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from vacuum window to beam absorber to remote handling to disposal</a:t>
            </a:r>
          </a:p>
          <a:p>
            <a:pPr lvl="1"/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R&amp;D</a:t>
            </a:r>
          </a:p>
          <a:p>
            <a:r>
              <a:rPr lang="en-US" dirty="0" smtClean="0"/>
              <a:t>This is a high priority activity to us. We have substantial expertise in this area and we intend to maintain and grow it.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S. Nagaitsev | Accelerators</a:t>
            </a:r>
            <a:endParaRPr lang="en-US" b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FF91-17CE-4B00-8B80-4DCB96E6DFF2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02/10/15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5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NAL_TemplateP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</Template>
  <TotalTime>10104</TotalTime>
  <Words>238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FNAL_TemplatePC_060514</vt:lpstr>
      <vt:lpstr>Fermilab: Footer Only</vt:lpstr>
      <vt:lpstr>Responses to committee questions</vt:lpstr>
      <vt:lpstr>Question 1: Does FNAL policy allow or encourage AD scientists to become experimental collaborators?</vt:lpstr>
      <vt:lpstr>Question 2: Priority for high power megawatt targeting? What is the plan?  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Steve Holmes</dc:creator>
  <cp:lastModifiedBy>nsergei</cp:lastModifiedBy>
  <cp:revision>159</cp:revision>
  <cp:lastPrinted>2014-10-06T17:38:24Z</cp:lastPrinted>
  <dcterms:created xsi:type="dcterms:W3CDTF">2014-08-05T17:49:18Z</dcterms:created>
  <dcterms:modified xsi:type="dcterms:W3CDTF">2015-02-13T00:28:00Z</dcterms:modified>
</cp:coreProperties>
</file>