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12"/>
  </p:notesMasterIdLst>
  <p:handoutMasterIdLst>
    <p:handoutMasterId r:id="rId13"/>
  </p:handoutMasterIdLst>
  <p:sldIdLst>
    <p:sldId id="265" r:id="rId3"/>
    <p:sldId id="266" r:id="rId4"/>
    <p:sldId id="267" r:id="rId5"/>
    <p:sldId id="268" r:id="rId6"/>
    <p:sldId id="270" r:id="rId7"/>
    <p:sldId id="271" r:id="rId8"/>
    <p:sldId id="272" r:id="rId9"/>
    <p:sldId id="273" r:id="rId10"/>
    <p:sldId id="276" r:id="rId11"/>
  </p:sldIdLst>
  <p:sldSz cx="9144000" cy="6858000" type="screen4x3"/>
  <p:notesSz cx="6985000" cy="92837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a:srgbClr val="006600"/>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723" autoAdjust="0"/>
  </p:normalViewPr>
  <p:slideViewPr>
    <p:cSldViewPr snapToGrid="0" snapToObjects="1">
      <p:cViewPr varScale="1">
        <p:scale>
          <a:sx n="85" d="100"/>
          <a:sy n="85" d="100"/>
        </p:scale>
        <p:origin x="-1672" y="-96"/>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wrap="square" lIns="92958" tIns="46479" rIns="92958" bIns="46479" numCol="1" anchor="t" anchorCtr="0" compatLnSpc="1">
            <a:prstTxWarp prst="textNoShape">
              <a:avLst/>
            </a:prstTxWarp>
          </a:bodyPr>
          <a:lstStyle>
            <a:lvl1pPr algn="r">
              <a:defRPr sz="1200">
                <a:latin typeface="Helvetica" pitchFamily="34" charset="0"/>
              </a:defRPr>
            </a:lvl1pPr>
          </a:lstStyle>
          <a:p>
            <a:fld id="{244161E7-2406-4EC3-B8B2-84257239CD75}" type="datetimeFigureOut">
              <a:rPr lang="en-US"/>
              <a:pPr/>
              <a:t>2/12/15</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wrap="square" lIns="92958" tIns="46479" rIns="92958" bIns="46479" numCol="1" anchor="b" anchorCtr="0" compatLnSpc="1">
            <a:prstTxWarp prst="textNoShape">
              <a:avLst/>
            </a:prstTxWarp>
          </a:bodyPr>
          <a:lstStyle>
            <a:lvl1pPr algn="r">
              <a:defRPr sz="1200">
                <a:latin typeface="Helvetica" pitchFamily="34" charset="0"/>
              </a:defRPr>
            </a:lvl1pPr>
          </a:lstStyle>
          <a:p>
            <a:fld id="{98DD9270-83BB-4CBE-9253-4D5019DE62D3}" type="slidenum">
              <a:rPr lang="en-US"/>
              <a:pPr/>
              <a:t>‹#›</a:t>
            </a:fld>
            <a:endParaRPr lang="en-US"/>
          </a:p>
        </p:txBody>
      </p:sp>
    </p:spTree>
    <p:extLst>
      <p:ext uri="{BB962C8B-B14F-4D97-AF65-F5344CB8AC3E}">
        <p14:creationId xmlns:p14="http://schemas.microsoft.com/office/powerpoint/2010/main" val="3666021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956550" y="0"/>
            <a:ext cx="3026833" cy="464185"/>
          </a:xfrm>
          <a:prstGeom prst="rect">
            <a:avLst/>
          </a:prstGeom>
        </p:spPr>
        <p:txBody>
          <a:bodyPr vert="horz" wrap="square" lIns="92958" tIns="46479" rIns="92958" bIns="46479" numCol="1" anchor="t" anchorCtr="0" compatLnSpc="1">
            <a:prstTxWarp prst="textNoShape">
              <a:avLst/>
            </a:prstTxWarp>
          </a:bodyPr>
          <a:lstStyle>
            <a:lvl1pPr algn="r">
              <a:defRPr sz="1200">
                <a:latin typeface="Helvetica" pitchFamily="34" charset="0"/>
              </a:defRPr>
            </a:lvl1pPr>
          </a:lstStyle>
          <a:p>
            <a:fld id="{3FD35D1E-D958-4192-A37F-94F1CB8CA1FB}" type="datetimeFigureOut">
              <a:rPr lang="en-US"/>
              <a:pPr/>
              <a:t>2/12/15</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wrap="square" lIns="92958" tIns="46479" rIns="92958" bIns="46479" numCol="1" anchor="b" anchorCtr="0" compatLnSpc="1">
            <a:prstTxWarp prst="textNoShape">
              <a:avLst/>
            </a:prstTxWarp>
          </a:bodyPr>
          <a:lstStyle>
            <a:lvl1pPr algn="r">
              <a:defRPr sz="1200">
                <a:latin typeface="Helvetica" pitchFamily="34" charset="0"/>
              </a:defRPr>
            </a:lvl1pPr>
          </a:lstStyle>
          <a:p>
            <a:fld id="{FE9DB482-F7AB-4215-9812-F3F0BC0BB7B6}" type="slidenum">
              <a:rPr lang="en-US"/>
              <a:pPr/>
              <a:t>‹#›</a:t>
            </a:fld>
            <a:endParaRPr lang="en-US"/>
          </a:p>
        </p:txBody>
      </p:sp>
    </p:spTree>
    <p:extLst>
      <p:ext uri="{BB962C8B-B14F-4D97-AF65-F5344CB8AC3E}">
        <p14:creationId xmlns:p14="http://schemas.microsoft.com/office/powerpoint/2010/main" val="57436641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9DB482-F7AB-4215-9812-F3F0BC0BB7B6}" type="slidenum">
              <a:rPr lang="en-US" smtClean="0"/>
              <a:pPr/>
              <a:t>1</a:t>
            </a:fld>
            <a:endParaRPr lang="en-US"/>
          </a:p>
        </p:txBody>
      </p:sp>
    </p:spTree>
    <p:extLst>
      <p:ext uri="{BB962C8B-B14F-4D97-AF65-F5344CB8AC3E}">
        <p14:creationId xmlns:p14="http://schemas.microsoft.com/office/powerpoint/2010/main" val="1727522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347226499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ln/>
        </p:spPr>
        <p:txBody>
          <a:bodyPr/>
          <a:lstStyle>
            <a:lvl1pPr>
              <a:defRPr/>
            </a:lvl1pPr>
          </a:lstStyle>
          <a:p>
            <a:r>
              <a:rPr lang="en-US" smtClean="0"/>
              <a:t>2/10-13/15</a:t>
            </a:r>
            <a:endParaRPr lang="en-US"/>
          </a:p>
        </p:txBody>
      </p:sp>
      <p:sp>
        <p:nvSpPr>
          <p:cNvPr id="5" name="Footer Placeholder 4"/>
          <p:cNvSpPr>
            <a:spLocks noGrp="1"/>
          </p:cNvSpPr>
          <p:nvPr>
            <p:ph type="ftr" sz="quarter" idx="11"/>
          </p:nvPr>
        </p:nvSpPr>
        <p:spPr>
          <a:ln/>
        </p:spPr>
        <p:txBody>
          <a:bodyPr/>
          <a:lstStyle>
            <a:lvl1pPr>
              <a:defRPr/>
            </a:lvl1pPr>
          </a:lstStyle>
          <a:p>
            <a:pPr>
              <a:defRPr/>
            </a:pPr>
            <a:r>
              <a:rPr lang="en-US" smtClean="0"/>
              <a:t>S. Holmes, H. Padamsee |DOE Institutional Review</a:t>
            </a:r>
            <a:endParaRPr lang="en-US" b="1"/>
          </a:p>
        </p:txBody>
      </p:sp>
      <p:sp>
        <p:nvSpPr>
          <p:cNvPr id="8" name="Slide Number Placeholder 5"/>
          <p:cNvSpPr>
            <a:spLocks noGrp="1"/>
          </p:cNvSpPr>
          <p:nvPr>
            <p:ph type="sldNum" sz="quarter" idx="12"/>
          </p:nvPr>
        </p:nvSpPr>
        <p:spPr>
          <a:ln/>
        </p:spPr>
        <p:txBody>
          <a:bodyPr/>
          <a:lstStyle>
            <a:lvl1pPr>
              <a:defRPr/>
            </a:lvl1pPr>
          </a:lstStyle>
          <a:p>
            <a:fld id="{1E3764EE-4E15-4CAB-AE86-DECEA60326E6}" type="slidenum">
              <a:rPr lang="en-US"/>
              <a:pPr/>
              <a:t>‹#›</a:t>
            </a:fld>
            <a:endParaRPr lang="en-US"/>
          </a:p>
        </p:txBody>
      </p:sp>
    </p:spTree>
    <p:extLst>
      <p:ext uri="{BB962C8B-B14F-4D97-AF65-F5344CB8AC3E}">
        <p14:creationId xmlns:p14="http://schemas.microsoft.com/office/powerpoint/2010/main" val="1512759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3"/>
          <p:cNvSpPr>
            <a:spLocks noGrp="1"/>
          </p:cNvSpPr>
          <p:nvPr>
            <p:ph type="dt" sz="half" idx="20"/>
          </p:nvPr>
        </p:nvSpPr>
        <p:spPr>
          <a:ln/>
        </p:spPr>
        <p:txBody>
          <a:bodyPr/>
          <a:lstStyle>
            <a:lvl1pPr>
              <a:defRPr/>
            </a:lvl1pPr>
          </a:lstStyle>
          <a:p>
            <a:r>
              <a:rPr lang="en-US" smtClean="0"/>
              <a:t>2/10-13/15</a:t>
            </a:r>
            <a:endParaRPr lang="en-US"/>
          </a:p>
        </p:txBody>
      </p:sp>
      <p:sp>
        <p:nvSpPr>
          <p:cNvPr id="11" name="Footer Placeholder 4"/>
          <p:cNvSpPr>
            <a:spLocks noGrp="1"/>
          </p:cNvSpPr>
          <p:nvPr>
            <p:ph type="ftr" sz="quarter" idx="21"/>
          </p:nvPr>
        </p:nvSpPr>
        <p:spPr>
          <a:ln/>
        </p:spPr>
        <p:txBody>
          <a:bodyPr/>
          <a:lstStyle>
            <a:lvl1pPr>
              <a:defRPr/>
            </a:lvl1pPr>
          </a:lstStyle>
          <a:p>
            <a:pPr>
              <a:defRPr/>
            </a:pPr>
            <a:r>
              <a:rPr lang="en-US" smtClean="0"/>
              <a:t>S. Holmes, H. Padamsee |DOE Institutional Review</a:t>
            </a:r>
            <a:endParaRPr lang="en-US" b="1"/>
          </a:p>
        </p:txBody>
      </p:sp>
      <p:sp>
        <p:nvSpPr>
          <p:cNvPr id="12" name="Slide Number Placeholder 5"/>
          <p:cNvSpPr>
            <a:spLocks noGrp="1"/>
          </p:cNvSpPr>
          <p:nvPr>
            <p:ph type="sldNum" sz="quarter" idx="22"/>
          </p:nvPr>
        </p:nvSpPr>
        <p:spPr>
          <a:ln/>
        </p:spPr>
        <p:txBody>
          <a:bodyPr/>
          <a:lstStyle>
            <a:lvl1pPr>
              <a:defRPr/>
            </a:lvl1pPr>
          </a:lstStyle>
          <a:p>
            <a:fld id="{6B226BEA-3101-41B4-ACDC-33E2BF48B030}" type="slidenum">
              <a:rPr lang="en-US"/>
              <a:pPr/>
              <a:t>‹#›</a:t>
            </a:fld>
            <a:endParaRPr lang="en-US"/>
          </a:p>
        </p:txBody>
      </p:sp>
    </p:spTree>
    <p:extLst>
      <p:ext uri="{BB962C8B-B14F-4D97-AF65-F5344CB8AC3E}">
        <p14:creationId xmlns:p14="http://schemas.microsoft.com/office/powerpoint/2010/main" val="93938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a:lvl1pPr>
          </a:lstStyle>
          <a:p>
            <a:r>
              <a:rPr lang="en-US" smtClean="0"/>
              <a:t>2/10-13/15</a:t>
            </a:r>
            <a:endParaRPr lang="en-US"/>
          </a:p>
        </p:txBody>
      </p:sp>
      <p:sp>
        <p:nvSpPr>
          <p:cNvPr id="5" name="Footer Placeholder 4"/>
          <p:cNvSpPr>
            <a:spLocks noGrp="1"/>
          </p:cNvSpPr>
          <p:nvPr>
            <p:ph type="ftr" sz="quarter" idx="11"/>
          </p:nvPr>
        </p:nvSpPr>
        <p:spPr/>
        <p:txBody>
          <a:bodyPr/>
          <a:lstStyle>
            <a:lvl1pPr>
              <a:defRPr sz="900">
                <a:solidFill>
                  <a:srgbClr val="004C97"/>
                </a:solidFill>
              </a:defRPr>
            </a:lvl1pPr>
          </a:lstStyle>
          <a:p>
            <a:pPr>
              <a:defRPr/>
            </a:pPr>
            <a:r>
              <a:rPr lang="en-US" smtClean="0"/>
              <a:t>S. Holmes, H. Padamsee |DOE Institutional Review</a:t>
            </a:r>
            <a:endParaRPr lang="en-US" b="1" dirty="0"/>
          </a:p>
        </p:txBody>
      </p:sp>
      <p:sp>
        <p:nvSpPr>
          <p:cNvPr id="6" name="Slide Number Placeholder 5"/>
          <p:cNvSpPr>
            <a:spLocks noGrp="1"/>
          </p:cNvSpPr>
          <p:nvPr>
            <p:ph type="sldNum" sz="quarter" idx="12"/>
          </p:nvPr>
        </p:nvSpPr>
        <p:spPr/>
        <p:txBody>
          <a:bodyPr/>
          <a:lstStyle>
            <a:lvl1pPr>
              <a:defRPr/>
            </a:lvl1pPr>
          </a:lstStyle>
          <a:p>
            <a:fld id="{EC1EDC5F-450D-4B03-AEB8-070F03DC26DD}" type="slidenum">
              <a:rPr lang="en-US"/>
              <a:pPr/>
              <a:t>‹#›</a:t>
            </a:fld>
            <a:endParaRPr lang="en-US"/>
          </a:p>
        </p:txBody>
      </p:sp>
    </p:spTree>
    <p:extLst>
      <p:ext uri="{BB962C8B-B14F-4D97-AF65-F5344CB8AC3E}">
        <p14:creationId xmlns:p14="http://schemas.microsoft.com/office/powerpoint/2010/main" val="287388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r>
              <a:rPr lang="en-US" smtClean="0"/>
              <a:t>2/10-13/15</a:t>
            </a:r>
            <a:endParaRPr lang="en-US"/>
          </a:p>
        </p:txBody>
      </p:sp>
      <p:sp>
        <p:nvSpPr>
          <p:cNvPr id="8" name="Footer Placeholder 4"/>
          <p:cNvSpPr>
            <a:spLocks noGrp="1"/>
          </p:cNvSpPr>
          <p:nvPr>
            <p:ph type="ftr" sz="quarter" idx="20"/>
          </p:nvPr>
        </p:nvSpPr>
        <p:spPr/>
        <p:txBody>
          <a:bodyPr/>
          <a:lstStyle>
            <a:lvl1pPr>
              <a:defRPr/>
            </a:lvl1pPr>
          </a:lstStyle>
          <a:p>
            <a:pPr>
              <a:defRPr/>
            </a:pPr>
            <a:r>
              <a:rPr lang="en-US" smtClean="0"/>
              <a:t>S. Holmes, H. Padamsee |DOE Institutional Review</a:t>
            </a:r>
            <a:endParaRPr lang="en-US" b="1"/>
          </a:p>
        </p:txBody>
      </p:sp>
      <p:sp>
        <p:nvSpPr>
          <p:cNvPr id="9" name="Slide Number Placeholder 5"/>
          <p:cNvSpPr>
            <a:spLocks noGrp="1"/>
          </p:cNvSpPr>
          <p:nvPr>
            <p:ph type="sldNum" sz="quarter" idx="21"/>
          </p:nvPr>
        </p:nvSpPr>
        <p:spPr/>
        <p:txBody>
          <a:bodyPr/>
          <a:lstStyle>
            <a:lvl1pPr>
              <a:defRPr/>
            </a:lvl1pPr>
          </a:lstStyle>
          <a:p>
            <a:fld id="{E0B58FB8-77F8-4DF1-9163-175FCAED2976}" type="slidenum">
              <a:rPr lang="en-US"/>
              <a:pPr/>
              <a:t>‹#›</a:t>
            </a:fld>
            <a:endParaRPr lang="en-US"/>
          </a:p>
        </p:txBody>
      </p:sp>
    </p:spTree>
    <p:extLst>
      <p:ext uri="{BB962C8B-B14F-4D97-AF65-F5344CB8AC3E}">
        <p14:creationId xmlns:p14="http://schemas.microsoft.com/office/powerpoint/2010/main" val="188549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r>
              <a:rPr lang="en-US" smtClean="0"/>
              <a:t>2/10-13/15</a:t>
            </a:r>
            <a:endParaRPr lang="en-US"/>
          </a:p>
        </p:txBody>
      </p:sp>
      <p:sp>
        <p:nvSpPr>
          <p:cNvPr id="6" name="Footer Placeholder 4"/>
          <p:cNvSpPr>
            <a:spLocks noGrp="1"/>
          </p:cNvSpPr>
          <p:nvPr>
            <p:ph type="ftr" sz="quarter" idx="17"/>
          </p:nvPr>
        </p:nvSpPr>
        <p:spPr/>
        <p:txBody>
          <a:bodyPr/>
          <a:lstStyle>
            <a:lvl1pPr>
              <a:defRPr/>
            </a:lvl1pPr>
          </a:lstStyle>
          <a:p>
            <a:pPr>
              <a:defRPr/>
            </a:pPr>
            <a:r>
              <a:rPr lang="en-US" smtClean="0"/>
              <a:t>S. Holmes, H. Padamsee |DOE Institutional Review</a:t>
            </a:r>
            <a:endParaRPr lang="en-US" b="1"/>
          </a:p>
        </p:txBody>
      </p:sp>
      <p:sp>
        <p:nvSpPr>
          <p:cNvPr id="7" name="Slide Number Placeholder 5"/>
          <p:cNvSpPr>
            <a:spLocks noGrp="1"/>
          </p:cNvSpPr>
          <p:nvPr>
            <p:ph type="sldNum" sz="quarter" idx="18"/>
          </p:nvPr>
        </p:nvSpPr>
        <p:spPr/>
        <p:txBody>
          <a:bodyPr/>
          <a:lstStyle>
            <a:lvl1pPr>
              <a:defRPr/>
            </a:lvl1pPr>
          </a:lstStyle>
          <a:p>
            <a:fld id="{A49457BD-B036-4A4E-A9E9-E15403461A1D}" type="slidenum">
              <a:rPr lang="en-US"/>
              <a:pPr/>
              <a:t>‹#›</a:t>
            </a:fld>
            <a:endParaRPr lang="en-US"/>
          </a:p>
        </p:txBody>
      </p:sp>
    </p:spTree>
    <p:extLst>
      <p:ext uri="{BB962C8B-B14F-4D97-AF65-F5344CB8AC3E}">
        <p14:creationId xmlns:p14="http://schemas.microsoft.com/office/powerpoint/2010/main" val="1866316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r>
              <a:rPr lang="en-US" smtClean="0"/>
              <a:t>2/10-13/15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 Holmes, H. Padamsee |DOE Institutional Review</a:t>
            </a:r>
            <a:endParaRPr lang="en-US" b="1"/>
          </a:p>
        </p:txBody>
      </p:sp>
      <p:sp>
        <p:nvSpPr>
          <p:cNvPr id="7" name="Slide Number Placeholder 5"/>
          <p:cNvSpPr>
            <a:spLocks noGrp="1"/>
          </p:cNvSpPr>
          <p:nvPr>
            <p:ph type="sldNum" sz="quarter" idx="12"/>
          </p:nvPr>
        </p:nvSpPr>
        <p:spPr/>
        <p:txBody>
          <a:bodyPr/>
          <a:lstStyle>
            <a:lvl1pPr>
              <a:defRPr/>
            </a:lvl1pPr>
          </a:lstStyle>
          <a:p>
            <a:fld id="{6940ACB2-5E58-40D2-A329-BD11A7C5528C}" type="slidenum">
              <a:rPr lang="en-US"/>
              <a:pPr/>
              <a:t>‹#›</a:t>
            </a:fld>
            <a:endParaRPr lang="en-US"/>
          </a:p>
        </p:txBody>
      </p:sp>
    </p:spTree>
    <p:extLst>
      <p:ext uri="{BB962C8B-B14F-4D97-AF65-F5344CB8AC3E}">
        <p14:creationId xmlns:p14="http://schemas.microsoft.com/office/powerpoint/2010/main" val="4219204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9053" y="-3192"/>
            <a:ext cx="8150231" cy="987967"/>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2/10-13/15</a:t>
            </a:r>
            <a:endParaRPr lang="en-US"/>
          </a:p>
        </p:txBody>
      </p:sp>
      <p:sp>
        <p:nvSpPr>
          <p:cNvPr id="4" name="Footer Placeholder 3"/>
          <p:cNvSpPr>
            <a:spLocks noGrp="1"/>
          </p:cNvSpPr>
          <p:nvPr>
            <p:ph type="ftr" sz="quarter" idx="11"/>
          </p:nvPr>
        </p:nvSpPr>
        <p:spPr/>
        <p:txBody>
          <a:bodyPr/>
          <a:lstStyle/>
          <a:p>
            <a:r>
              <a:rPr lang="en-US" smtClean="0"/>
              <a:t>S. Holmes, H. Padamsee |DOE Institutional Review</a:t>
            </a:r>
            <a:endParaRPr lang="en-US"/>
          </a:p>
        </p:txBody>
      </p:sp>
      <p:sp>
        <p:nvSpPr>
          <p:cNvPr id="5" name="Slide Number Placeholder 4"/>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1454117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xfrm>
            <a:off x="6445250" y="6515100"/>
            <a:ext cx="1076325" cy="241300"/>
          </a:xfrm>
        </p:spPr>
        <p:txBody>
          <a:bodyPr/>
          <a:lstStyle>
            <a:lvl1pPr>
              <a:defRPr/>
            </a:lvl1pPr>
          </a:lstStyle>
          <a:p>
            <a:pPr>
              <a:defRPr/>
            </a:pPr>
            <a:r>
              <a:rPr lang="en-US" smtClean="0"/>
              <a:t>2/10-13/15</a:t>
            </a:r>
            <a:endParaRPr lang="en-US" dirty="0"/>
          </a:p>
        </p:txBody>
      </p:sp>
      <p:sp>
        <p:nvSpPr>
          <p:cNvPr id="5" name="Footer Placeholder 4"/>
          <p:cNvSpPr>
            <a:spLocks noGrp="1"/>
          </p:cNvSpPr>
          <p:nvPr>
            <p:ph type="ftr" sz="quarter" idx="15"/>
          </p:nvPr>
        </p:nvSpPr>
        <p:spPr/>
        <p:txBody>
          <a:bodyPr/>
          <a:lstStyle>
            <a:lvl1pPr>
              <a:defRPr/>
            </a:lvl1pPr>
          </a:lstStyle>
          <a:p>
            <a:pPr>
              <a:defRPr/>
            </a:pPr>
            <a:r>
              <a:rPr lang="en-US" smtClean="0"/>
              <a:t>S. Holmes, H. Padamsee |DOE Institutional Review</a:t>
            </a:r>
            <a:endParaRPr lang="en-US" b="1" dirty="0"/>
          </a:p>
        </p:txBody>
      </p:sp>
      <p:sp>
        <p:nvSpPr>
          <p:cNvPr id="6" name="Slide Number Placeholder 5"/>
          <p:cNvSpPr>
            <a:spLocks noGrp="1"/>
          </p:cNvSpPr>
          <p:nvPr>
            <p:ph type="sldNum" sz="quarter" idx="16"/>
          </p:nvPr>
        </p:nvSpPr>
        <p:spPr/>
        <p:txBody>
          <a:bodyPr/>
          <a:lstStyle>
            <a:lvl1pPr>
              <a:defRPr/>
            </a:lvl1pPr>
          </a:lstStyle>
          <a:p>
            <a:pPr>
              <a:defRPr/>
            </a:pPr>
            <a:fld id="{D89B2117-9F9F-7143-9723-4103C8BEA5E0}" type="slidenum">
              <a:rPr lang="en-US"/>
              <a:pPr>
                <a:defRPr/>
              </a:pPr>
              <a:t>‹#›</a:t>
            </a:fld>
            <a:endParaRPr lang="en-US" dirty="0"/>
          </a:p>
        </p:txBody>
      </p:sp>
    </p:spTree>
    <p:extLst>
      <p:ext uri="{BB962C8B-B14F-4D97-AF65-F5344CB8AC3E}">
        <p14:creationId xmlns:p14="http://schemas.microsoft.com/office/powerpoint/2010/main" val="333059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ln/>
        </p:spPr>
        <p:txBody>
          <a:bodyPr/>
          <a:lstStyle>
            <a:lvl1pPr>
              <a:defRPr/>
            </a:lvl1pPr>
          </a:lstStyle>
          <a:p>
            <a:r>
              <a:rPr lang="en-US" smtClean="0"/>
              <a:t>2/10-13/15</a:t>
            </a:r>
            <a:endParaRPr lang="en-US"/>
          </a:p>
        </p:txBody>
      </p:sp>
      <p:sp>
        <p:nvSpPr>
          <p:cNvPr id="4" name="Footer Placeholder 4"/>
          <p:cNvSpPr>
            <a:spLocks noGrp="1"/>
          </p:cNvSpPr>
          <p:nvPr>
            <p:ph type="ftr" sz="quarter" idx="15"/>
          </p:nvPr>
        </p:nvSpPr>
        <p:spPr>
          <a:ln/>
        </p:spPr>
        <p:txBody>
          <a:bodyPr/>
          <a:lstStyle>
            <a:lvl1pPr>
              <a:defRPr/>
            </a:lvl1pPr>
          </a:lstStyle>
          <a:p>
            <a:pPr>
              <a:defRPr/>
            </a:pPr>
            <a:r>
              <a:rPr lang="en-US" smtClean="0"/>
              <a:t>S. Holmes, H. Padamsee |DOE Institutional Review</a:t>
            </a:r>
            <a:endParaRPr lang="en-US" b="1"/>
          </a:p>
        </p:txBody>
      </p:sp>
      <p:sp>
        <p:nvSpPr>
          <p:cNvPr id="5" name="Slide Number Placeholder 5"/>
          <p:cNvSpPr>
            <a:spLocks noGrp="1"/>
          </p:cNvSpPr>
          <p:nvPr>
            <p:ph type="sldNum" sz="quarter" idx="16"/>
          </p:nvPr>
        </p:nvSpPr>
        <p:spPr>
          <a:ln/>
        </p:spPr>
        <p:txBody>
          <a:bodyPr/>
          <a:lstStyle>
            <a:lvl1pPr>
              <a:defRPr/>
            </a:lvl1pPr>
          </a:lstStyle>
          <a:p>
            <a:fld id="{2FA74DFF-4636-44FF-ACDA-282280AAD7BC}" type="slidenum">
              <a:rPr lang="en-US"/>
              <a:pPr/>
              <a:t>‹#›</a:t>
            </a:fld>
            <a:endParaRPr lang="en-US"/>
          </a:p>
        </p:txBody>
      </p:sp>
    </p:spTree>
    <p:extLst>
      <p:ext uri="{BB962C8B-B14F-4D97-AF65-F5344CB8AC3E}">
        <p14:creationId xmlns:p14="http://schemas.microsoft.com/office/powerpoint/2010/main" val="1201933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ln/>
        </p:spPr>
        <p:txBody>
          <a:bodyPr/>
          <a:lstStyle>
            <a:lvl1pPr>
              <a:defRPr/>
            </a:lvl1pPr>
          </a:lstStyle>
          <a:p>
            <a:r>
              <a:rPr lang="en-US" smtClean="0"/>
              <a:t>2/10-13/15</a:t>
            </a:r>
            <a:endParaRPr lang="en-US"/>
          </a:p>
        </p:txBody>
      </p:sp>
      <p:sp>
        <p:nvSpPr>
          <p:cNvPr id="5" name="Footer Placeholder 4"/>
          <p:cNvSpPr>
            <a:spLocks noGrp="1"/>
          </p:cNvSpPr>
          <p:nvPr>
            <p:ph type="ftr" sz="quarter" idx="15"/>
          </p:nvPr>
        </p:nvSpPr>
        <p:spPr>
          <a:ln/>
        </p:spPr>
        <p:txBody>
          <a:bodyPr/>
          <a:lstStyle>
            <a:lvl1pPr>
              <a:defRPr/>
            </a:lvl1pPr>
          </a:lstStyle>
          <a:p>
            <a:pPr>
              <a:defRPr/>
            </a:pPr>
            <a:r>
              <a:rPr lang="en-US" smtClean="0"/>
              <a:t>S. Holmes, H. Padamsee |DOE Institutional Review</a:t>
            </a:r>
            <a:endParaRPr lang="en-US" b="1"/>
          </a:p>
        </p:txBody>
      </p:sp>
      <p:sp>
        <p:nvSpPr>
          <p:cNvPr id="6" name="Slide Number Placeholder 5"/>
          <p:cNvSpPr>
            <a:spLocks noGrp="1"/>
          </p:cNvSpPr>
          <p:nvPr>
            <p:ph type="sldNum" sz="quarter" idx="16"/>
          </p:nvPr>
        </p:nvSpPr>
        <p:spPr>
          <a:ln/>
        </p:spPr>
        <p:txBody>
          <a:bodyPr/>
          <a:lstStyle>
            <a:lvl1pPr>
              <a:defRPr/>
            </a:lvl1pPr>
          </a:lstStyle>
          <a:p>
            <a:fld id="{8DDBFF37-6828-4F9D-BB27-E4381412C90B}" type="slidenum">
              <a:rPr lang="en-US"/>
              <a:pPr/>
              <a:t>‹#›</a:t>
            </a:fld>
            <a:endParaRPr lang="en-US"/>
          </a:p>
        </p:txBody>
      </p:sp>
    </p:spTree>
    <p:extLst>
      <p:ext uri="{BB962C8B-B14F-4D97-AF65-F5344CB8AC3E}">
        <p14:creationId xmlns:p14="http://schemas.microsoft.com/office/powerpoint/2010/main" val="33968296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theme" Target="../theme/theme2.xml"/><Relationship Id="rId6" Type="http://schemas.openxmlformats.org/officeDocument/2006/relationships/image" Target="../media/image4.png"/><Relationship Id="rId1" Type="http://schemas.openxmlformats.org/officeDocument/2006/relationships/slideLayout" Target="../slideLayouts/slideLayout8.xml"/><Relationship Id="rId2"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itchFamily="34" charset="0"/>
              </a:defRPr>
            </a:lvl1pPr>
          </a:lstStyle>
          <a:p>
            <a:r>
              <a:rPr lang="en-US" smtClean="0"/>
              <a:t>2/10-13/15</a:t>
            </a:r>
            <a:endParaRPr 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smtClean="0"/>
              <a:t>S. Holmes, H. Padamsee |DOE Institutional Review</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itchFamily="34" charset="0"/>
              </a:defRPr>
            </a:lvl1pPr>
          </a:lstStyle>
          <a:p>
            <a:fld id="{3A206709-516E-4117-B6C3-FDCB7C4A3985}" type="slidenum">
              <a:rPr lang="en-US"/>
              <a:pPr/>
              <a:t>‹#›</a:t>
            </a:fld>
            <a:endParaRPr lang="en-US"/>
          </a:p>
        </p:txBody>
      </p:sp>
      <p:pic>
        <p:nvPicPr>
          <p:cNvPr id="1029" name="Picture 2" descr="HeaderFooter_0060314.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6" r:id="rId1"/>
    <p:sldLayoutId id="2147484087" r:id="rId2"/>
    <p:sldLayoutId id="2147484079" r:id="rId3"/>
    <p:sldLayoutId id="2147484080" r:id="rId4"/>
    <p:sldLayoutId id="2147484081" r:id="rId5"/>
    <p:sldLayoutId id="2147484088" r:id="rId6"/>
    <p:sldLayoutId id="2147484089" r:id="rId7"/>
  </p:sldLayoutIdLst>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MS PGothic" pitchFamily="34" charset="-128"/>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kern="1200">
          <a:solidFill>
            <a:srgbClr val="595959"/>
          </a:solidFill>
          <a:latin typeface="Helvetica"/>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1600" kern="1200">
          <a:solidFill>
            <a:srgbClr val="595959"/>
          </a:solidFill>
          <a:latin typeface="Helvetica"/>
          <a:ea typeface="MS PGothic" pitchFamily="34" charset="-128"/>
          <a:cs typeface="ＭＳ Ｐゴシック" charset="0"/>
        </a:defRPr>
      </a:lvl2pPr>
      <a:lvl3pPr marL="1143000" indent="-228600" algn="l" defTabSz="457200" rtl="0" eaLnBrk="1" fontAlgn="base" hangingPunct="1">
        <a:spcBef>
          <a:spcPct val="20000"/>
        </a:spcBef>
        <a:spcAft>
          <a:spcPct val="0"/>
        </a:spcAft>
        <a:buFont typeface="Arial" pitchFamily="34" charset="0"/>
        <a:buChar char="•"/>
        <a:defRPr sz="1400" kern="1200">
          <a:solidFill>
            <a:srgbClr val="595959"/>
          </a:solidFill>
          <a:latin typeface="Helvetica"/>
          <a:ea typeface="MS PGothic" pitchFamily="34" charset="-128"/>
          <a:cs typeface="ＭＳ Ｐゴシック" charset="0"/>
        </a:defRPr>
      </a:lvl3pPr>
      <a:lvl4pPr marL="1600200" indent="-228600" algn="l" defTabSz="457200" rtl="0" eaLnBrk="1" fontAlgn="base" hangingPunct="1">
        <a:spcBef>
          <a:spcPct val="20000"/>
        </a:spcBef>
        <a:spcAft>
          <a:spcPct val="0"/>
        </a:spcAft>
        <a:buFont typeface="Arial" pitchFamily="34" charset="0"/>
        <a:buChar char="–"/>
        <a:defRPr sz="1200" kern="1200">
          <a:solidFill>
            <a:srgbClr val="595959"/>
          </a:solidFill>
          <a:latin typeface="Helvetica"/>
          <a:ea typeface="MS PGothic" pitchFamily="34" charset="-128"/>
          <a:cs typeface="ＭＳ Ｐゴシック" charset="0"/>
        </a:defRPr>
      </a:lvl4pPr>
      <a:lvl5pPr marL="2057400" indent="-228600" algn="l" defTabSz="457200" rtl="0" eaLnBrk="1" fontAlgn="base" hangingPunct="1">
        <a:spcBef>
          <a:spcPct val="20000"/>
        </a:spcBef>
        <a:spcAft>
          <a:spcPct val="0"/>
        </a:spcAft>
        <a:buFont typeface="Arial" pitchFamily="34" charset="0"/>
        <a:buChar char="»"/>
        <a:defRPr sz="1200" kern="1200">
          <a:solidFill>
            <a:srgbClr val="595959"/>
          </a:solidFill>
          <a:latin typeface="Helvetica"/>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itchFamily="34" charset="0"/>
              </a:defRPr>
            </a:lvl1pPr>
          </a:lstStyle>
          <a:p>
            <a:r>
              <a:rPr lang="en-US" smtClean="0"/>
              <a:t>2/10-13/15</a:t>
            </a:r>
            <a:endParaRPr 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smtClean="0"/>
              <a:t>S. Holmes, H. Padamsee |DOE Institutional Review</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itchFamily="34" charset="0"/>
              </a:defRPr>
            </a:lvl1pPr>
          </a:lstStyle>
          <a:p>
            <a:fld id="{6FD52ECC-EF0D-41A9-B644-01C316FE0844}" type="slidenum">
              <a:rPr lang="en-US"/>
              <a:pPr/>
              <a:t>‹#›</a:t>
            </a:fld>
            <a:endParaRPr 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Lst>
  <p:timing>
    <p:tnLst>
      <p:par>
        <p:cTn xmlns:p14="http://schemas.microsoft.com/office/powerpoint/2010/mai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MS PGothic" pitchFamily="34" charset="-128"/>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kern="1200">
          <a:solidFill>
            <a:srgbClr val="7F7F7F"/>
          </a:solidFill>
          <a:latin typeface="Helvetica"/>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1600" kern="1200">
          <a:solidFill>
            <a:srgbClr val="7F7F7F"/>
          </a:solidFill>
          <a:latin typeface="Helvetica"/>
          <a:ea typeface="MS PGothic" pitchFamily="34" charset="-128"/>
          <a:cs typeface="ＭＳ Ｐゴシック" charset="0"/>
        </a:defRPr>
      </a:lvl2pPr>
      <a:lvl3pPr marL="1143000" indent="-228600" algn="l" defTabSz="457200" rtl="0" eaLnBrk="0" fontAlgn="base" hangingPunct="0">
        <a:spcBef>
          <a:spcPct val="20000"/>
        </a:spcBef>
        <a:spcAft>
          <a:spcPct val="0"/>
        </a:spcAft>
        <a:buFont typeface="Arial" pitchFamily="34" charset="0"/>
        <a:buChar char="•"/>
        <a:defRPr sz="1400" kern="1200">
          <a:solidFill>
            <a:srgbClr val="7F7F7F"/>
          </a:solidFill>
          <a:latin typeface="Helvetica"/>
          <a:ea typeface="MS PGothic" pitchFamily="34" charset="-128"/>
          <a:cs typeface="ＭＳ Ｐゴシック" charset="0"/>
        </a:defRPr>
      </a:lvl3pPr>
      <a:lvl4pPr marL="1600200" indent="-228600" algn="l" defTabSz="457200" rtl="0" eaLnBrk="0" fontAlgn="base" hangingPunct="0">
        <a:spcBef>
          <a:spcPct val="20000"/>
        </a:spcBef>
        <a:spcAft>
          <a:spcPct val="0"/>
        </a:spcAft>
        <a:buFont typeface="Arial" pitchFamily="34" charset="0"/>
        <a:buChar char="–"/>
        <a:defRPr sz="1200" kern="1200">
          <a:solidFill>
            <a:srgbClr val="7F7F7F"/>
          </a:solidFill>
          <a:latin typeface="Helvetica"/>
          <a:ea typeface="MS PGothic" pitchFamily="34" charset="-128"/>
          <a:cs typeface="ＭＳ Ｐゴシック" charset="0"/>
        </a:defRPr>
      </a:lvl4pPr>
      <a:lvl5pPr marL="2057400" indent="-228600" algn="l" defTabSz="457200" rtl="0" eaLnBrk="0" fontAlgn="base" hangingPunct="0">
        <a:spcBef>
          <a:spcPct val="20000"/>
        </a:spcBef>
        <a:spcAft>
          <a:spcPct val="0"/>
        </a:spcAft>
        <a:buFont typeface="Arial" pitchFamily="34" charset="0"/>
        <a:buChar char="»"/>
        <a:defRPr sz="1200" kern="1200">
          <a:solidFill>
            <a:srgbClr val="7F7F7F"/>
          </a:solidFill>
          <a:latin typeface="Helvetica"/>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G"/><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dirty="0" smtClean="0">
                <a:latin typeface="Helvetica" pitchFamily="34" charset="0"/>
              </a:rPr>
              <a:t>PIP-II: Answers to Questions</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smtClean="0">
                <a:latin typeface="Helvetica" pitchFamily="34" charset="0"/>
              </a:rPr>
              <a:t>Steve Holmes, </a:t>
            </a:r>
            <a:r>
              <a:rPr lang="en-US" dirty="0" err="1" smtClean="0">
                <a:latin typeface="Helvetica" pitchFamily="34" charset="0"/>
              </a:rPr>
              <a:t>Hasan</a:t>
            </a:r>
            <a:r>
              <a:rPr lang="en-US" dirty="0" smtClean="0">
                <a:latin typeface="Helvetica" pitchFamily="34" charset="0"/>
              </a:rPr>
              <a:t> </a:t>
            </a:r>
            <a:r>
              <a:rPr lang="en-US" dirty="0" err="1" smtClean="0">
                <a:latin typeface="Helvetica" pitchFamily="34" charset="0"/>
              </a:rPr>
              <a:t>Padamsee</a:t>
            </a:r>
            <a:endParaRPr lang="en-US" dirty="0">
              <a:latin typeface="Helvetica" pitchFamily="34" charset="0"/>
            </a:endParaRPr>
          </a:p>
          <a:p>
            <a:r>
              <a:rPr lang="en-US" dirty="0" smtClean="0">
                <a:latin typeface="Helvetica" pitchFamily="34" charset="0"/>
              </a:rPr>
              <a:t>12 February, 2015</a:t>
            </a:r>
          </a:p>
          <a:p>
            <a:r>
              <a:rPr lang="en-US" dirty="0" smtClean="0">
                <a:latin typeface="Helvetica" pitchFamily="34" charset="0"/>
              </a:rPr>
              <a:t>Fermilab DOE Institutional Review</a:t>
            </a:r>
            <a:endParaRPr lang="en-US" dirty="0">
              <a:latin typeface="Helvetica" pitchFamily="34" charset="0"/>
            </a:endParaRPr>
          </a:p>
          <a:p>
            <a:endParaRPr lang="en-US" dirty="0" smtClean="0">
              <a:latin typeface="Helvetica" pitchFamily="34" charset="0"/>
            </a:endParaRPr>
          </a:p>
          <a:p>
            <a:endParaRPr lang="en-US" dirty="0" smtClean="0">
              <a:latin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transition plan as LCLS-II production winds down to PIP-II  </a:t>
            </a:r>
            <a:r>
              <a:rPr lang="en-US" dirty="0" smtClean="0"/>
              <a:t>production?</a:t>
            </a:r>
            <a:endParaRPr lang="en-US" dirty="0"/>
          </a:p>
        </p:txBody>
      </p:sp>
      <p:sp>
        <p:nvSpPr>
          <p:cNvPr id="3" name="Content Placeholder 2"/>
          <p:cNvSpPr>
            <a:spLocks noGrp="1"/>
          </p:cNvSpPr>
          <p:nvPr>
            <p:ph idx="1"/>
          </p:nvPr>
        </p:nvSpPr>
        <p:spPr>
          <a:xfrm>
            <a:off x="228600" y="1043046"/>
            <a:ext cx="8672513" cy="5316190"/>
          </a:xfrm>
        </p:spPr>
        <p:txBody>
          <a:bodyPr/>
          <a:lstStyle/>
          <a:p>
            <a:r>
              <a:rPr lang="en-US" sz="2000" dirty="0"/>
              <a:t>LCLS II should complete designs by the end of FY16 (hopefully). </a:t>
            </a:r>
            <a:endParaRPr lang="en-US" sz="2000" dirty="0" smtClean="0"/>
          </a:p>
          <a:p>
            <a:pPr lvl="1"/>
            <a:r>
              <a:rPr lang="en-US" sz="1800" dirty="0" smtClean="0"/>
              <a:t>Engineering resources required to follow </a:t>
            </a:r>
            <a:r>
              <a:rPr lang="en-US" sz="1800" dirty="0"/>
              <a:t>through on production related engineering issues and testing.</a:t>
            </a:r>
            <a:endParaRPr lang="en-US" sz="1800" dirty="0"/>
          </a:p>
          <a:p>
            <a:r>
              <a:rPr lang="en-US" sz="2000" dirty="0"/>
              <a:t>LCLS II </a:t>
            </a:r>
            <a:r>
              <a:rPr lang="en-US" sz="2000" dirty="0" err="1"/>
              <a:t>cryomodule</a:t>
            </a:r>
            <a:r>
              <a:rPr lang="en-US" sz="2000" dirty="0"/>
              <a:t> assembly completes in May 2018 and from that point on there will be facilities and a highly trained staff to work on PIP II production.</a:t>
            </a:r>
          </a:p>
          <a:p>
            <a:r>
              <a:rPr lang="en-US" sz="2000" dirty="0" smtClean="0"/>
              <a:t>We anticipate that design engineering resources will start falling off in FY18.</a:t>
            </a:r>
          </a:p>
          <a:p>
            <a:pPr lvl="1"/>
            <a:r>
              <a:rPr lang="en-US" sz="1800" dirty="0" smtClean="0"/>
              <a:t>Therefore </a:t>
            </a:r>
            <a:r>
              <a:rPr lang="en-US" sz="1800" dirty="0"/>
              <a:t>the design team could focus full attention on PIP II issues.</a:t>
            </a:r>
          </a:p>
          <a:p>
            <a:r>
              <a:rPr lang="en-US" sz="2000" dirty="0" smtClean="0"/>
              <a:t>PIP</a:t>
            </a:r>
            <a:r>
              <a:rPr lang="en-US" sz="2000" dirty="0"/>
              <a:t>-II prototyping work will continue in R&amp;D mode through LCLS-II production</a:t>
            </a:r>
          </a:p>
          <a:p>
            <a:r>
              <a:rPr lang="en-US" sz="2000" dirty="0"/>
              <a:t>CMTS1 testing for LCLS-II CM will continue into until the end of FY18.</a:t>
            </a:r>
          </a:p>
          <a:p>
            <a:r>
              <a:rPr lang="en-US" sz="2000" dirty="0" smtClean="0"/>
              <a:t>CMTS1 </a:t>
            </a:r>
            <a:r>
              <a:rPr lang="en-US" sz="2000" dirty="0"/>
              <a:t>can transition from LCLS II configuration to PIP II </a:t>
            </a:r>
            <a:r>
              <a:rPr lang="en-US" sz="2000" dirty="0" smtClean="0"/>
              <a:t>configuration in FY19.</a:t>
            </a:r>
            <a:endParaRPr lang="en-US" sz="2000" dirty="0"/>
          </a:p>
        </p:txBody>
      </p:sp>
      <p:sp>
        <p:nvSpPr>
          <p:cNvPr id="4" name="Date Placeholder 3"/>
          <p:cNvSpPr>
            <a:spLocks noGrp="1"/>
          </p:cNvSpPr>
          <p:nvPr>
            <p:ph type="dt" sz="half" idx="10"/>
          </p:nvPr>
        </p:nvSpPr>
        <p:spPr/>
        <p:txBody>
          <a:bodyPr/>
          <a:lstStyle/>
          <a:p>
            <a:r>
              <a:rPr lang="en-US" smtClean="0"/>
              <a:t>2/10-13/15</a:t>
            </a:r>
            <a:endParaRPr lang="en-US"/>
          </a:p>
        </p:txBody>
      </p:sp>
      <p:sp>
        <p:nvSpPr>
          <p:cNvPr id="5" name="Footer Placeholder 4"/>
          <p:cNvSpPr>
            <a:spLocks noGrp="1"/>
          </p:cNvSpPr>
          <p:nvPr>
            <p:ph type="ftr" sz="quarter" idx="11"/>
          </p:nvPr>
        </p:nvSpPr>
        <p:spPr/>
        <p:txBody>
          <a:bodyPr/>
          <a:lstStyle/>
          <a:p>
            <a:pPr>
              <a:defRPr/>
            </a:pPr>
            <a:r>
              <a:rPr lang="en-US" smtClean="0"/>
              <a:t>S. Holmes, H. Padamsee |DOE Institutional Review</a:t>
            </a:r>
            <a:endParaRPr lang="en-US" b="1" dirty="0"/>
          </a:p>
        </p:txBody>
      </p:sp>
      <p:sp>
        <p:nvSpPr>
          <p:cNvPr id="6" name="Slide Number Placeholder 5"/>
          <p:cNvSpPr>
            <a:spLocks noGrp="1"/>
          </p:cNvSpPr>
          <p:nvPr>
            <p:ph type="sldNum" sz="quarter" idx="12"/>
          </p:nvPr>
        </p:nvSpPr>
        <p:spPr/>
        <p:txBody>
          <a:bodyPr/>
          <a:lstStyle/>
          <a:p>
            <a:fld id="{EC1EDC5F-450D-4B03-AEB8-070F03DC26DD}" type="slidenum">
              <a:rPr lang="en-US" smtClean="0"/>
              <a:pPr/>
              <a:t>2</a:t>
            </a:fld>
            <a:endParaRPr lang="en-US"/>
          </a:p>
        </p:txBody>
      </p:sp>
    </p:spTree>
    <p:extLst>
      <p:ext uri="{BB962C8B-B14F-4D97-AF65-F5344CB8AC3E}">
        <p14:creationId xmlns:p14="http://schemas.microsoft.com/office/powerpoint/2010/main" val="24137488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transition plan as LCLS-II production winds down to PIP-II  </a:t>
            </a:r>
            <a:r>
              <a:rPr lang="en-US" dirty="0" smtClean="0"/>
              <a:t>production?</a:t>
            </a:r>
            <a:endParaRPr lang="en-US" dirty="0"/>
          </a:p>
        </p:txBody>
      </p:sp>
      <p:sp>
        <p:nvSpPr>
          <p:cNvPr id="3" name="Content Placeholder 2"/>
          <p:cNvSpPr>
            <a:spLocks noGrp="1"/>
          </p:cNvSpPr>
          <p:nvPr>
            <p:ph idx="1"/>
          </p:nvPr>
        </p:nvSpPr>
        <p:spPr>
          <a:xfrm>
            <a:off x="228600" y="1043046"/>
            <a:ext cx="8672513" cy="5316190"/>
          </a:xfrm>
        </p:spPr>
        <p:txBody>
          <a:bodyPr/>
          <a:lstStyle/>
          <a:p>
            <a:r>
              <a:rPr lang="en-US" dirty="0">
                <a:solidFill>
                  <a:srgbClr val="C00000"/>
                </a:solidFill>
              </a:rPr>
              <a:t>What is being done to eliminate the pinch points? </a:t>
            </a:r>
          </a:p>
          <a:p>
            <a:pPr marL="800100" lvl="1" indent="-342900"/>
            <a:r>
              <a:rPr lang="en-US" dirty="0"/>
              <a:t>Preparing parallel space for Clean Room String Assembly and </a:t>
            </a:r>
            <a:r>
              <a:rPr lang="en-US" dirty="0" err="1"/>
              <a:t>Cryomodule</a:t>
            </a:r>
            <a:r>
              <a:rPr lang="en-US" dirty="0"/>
              <a:t> Assembly</a:t>
            </a:r>
          </a:p>
          <a:p>
            <a:pPr marL="800100" lvl="1" indent="-342900"/>
            <a:r>
              <a:rPr lang="en-US" dirty="0"/>
              <a:t>Procure soft walled portable Clean Room </a:t>
            </a:r>
          </a:p>
          <a:p>
            <a:pPr marL="800100" lvl="1" indent="-342900"/>
            <a:r>
              <a:rPr lang="en-US" dirty="0"/>
              <a:t>Increase labor force</a:t>
            </a:r>
          </a:p>
          <a:p>
            <a:pPr marL="1033463" lvl="2" indent="-342900"/>
            <a:r>
              <a:rPr lang="en-US" dirty="0"/>
              <a:t>Change model for assembly of SSR1 </a:t>
            </a:r>
            <a:r>
              <a:rPr lang="en-US" dirty="0" smtClean="0"/>
              <a:t>prototype CM </a:t>
            </a:r>
            <a:r>
              <a:rPr lang="en-US" dirty="0"/>
              <a:t>(use Eng./Sci. more)</a:t>
            </a:r>
          </a:p>
          <a:p>
            <a:pPr marL="1033463" lvl="2" indent="-342900"/>
            <a:r>
              <a:rPr lang="en-US" dirty="0"/>
              <a:t>Help from ANL colleagues</a:t>
            </a:r>
          </a:p>
          <a:p>
            <a:pPr marL="1033463" lvl="2" indent="-342900"/>
            <a:r>
              <a:rPr lang="en-US" dirty="0"/>
              <a:t>Temporary/contract workers</a:t>
            </a:r>
          </a:p>
          <a:p>
            <a:pPr marL="1033463" lvl="2" indent="-342900"/>
            <a:r>
              <a:rPr lang="en-US" dirty="0"/>
              <a:t>Loans from other Divisions</a:t>
            </a:r>
          </a:p>
          <a:p>
            <a:pPr marL="1033463" lvl="2" indent="-342900"/>
            <a:r>
              <a:rPr lang="en-US" dirty="0"/>
              <a:t>Selective permanent hires with broadband SRF expertise</a:t>
            </a:r>
          </a:p>
          <a:p>
            <a:pPr marL="1033463" lvl="2" indent="-342900"/>
            <a:r>
              <a:rPr lang="en-US" dirty="0" smtClean="0">
                <a:solidFill>
                  <a:srgbClr val="000000"/>
                </a:solidFill>
              </a:rPr>
              <a:t>Three </a:t>
            </a:r>
            <a:r>
              <a:rPr lang="en-US" dirty="0">
                <a:solidFill>
                  <a:srgbClr val="000000"/>
                </a:solidFill>
              </a:rPr>
              <a:t>Indian engineers arriving summer 2015 for 2-year residencies</a:t>
            </a:r>
          </a:p>
        </p:txBody>
      </p:sp>
      <p:sp>
        <p:nvSpPr>
          <p:cNvPr id="4" name="Date Placeholder 3"/>
          <p:cNvSpPr>
            <a:spLocks noGrp="1"/>
          </p:cNvSpPr>
          <p:nvPr>
            <p:ph type="dt" sz="half" idx="10"/>
          </p:nvPr>
        </p:nvSpPr>
        <p:spPr/>
        <p:txBody>
          <a:bodyPr/>
          <a:lstStyle/>
          <a:p>
            <a:r>
              <a:rPr lang="en-US" smtClean="0"/>
              <a:t>2/10-13/15</a:t>
            </a:r>
            <a:endParaRPr lang="en-US"/>
          </a:p>
        </p:txBody>
      </p:sp>
      <p:sp>
        <p:nvSpPr>
          <p:cNvPr id="5" name="Footer Placeholder 4"/>
          <p:cNvSpPr>
            <a:spLocks noGrp="1"/>
          </p:cNvSpPr>
          <p:nvPr>
            <p:ph type="ftr" sz="quarter" idx="11"/>
          </p:nvPr>
        </p:nvSpPr>
        <p:spPr/>
        <p:txBody>
          <a:bodyPr/>
          <a:lstStyle/>
          <a:p>
            <a:pPr>
              <a:defRPr/>
            </a:pPr>
            <a:r>
              <a:rPr lang="en-US" smtClean="0"/>
              <a:t>S. Holmes, H. Padamsee |DOE Institutional Review</a:t>
            </a:r>
            <a:endParaRPr lang="en-US" b="1" dirty="0"/>
          </a:p>
        </p:txBody>
      </p:sp>
      <p:sp>
        <p:nvSpPr>
          <p:cNvPr id="6" name="Slide Number Placeholder 5"/>
          <p:cNvSpPr>
            <a:spLocks noGrp="1"/>
          </p:cNvSpPr>
          <p:nvPr>
            <p:ph type="sldNum" sz="quarter" idx="12"/>
          </p:nvPr>
        </p:nvSpPr>
        <p:spPr/>
        <p:txBody>
          <a:bodyPr/>
          <a:lstStyle/>
          <a:p>
            <a:fld id="{EC1EDC5F-450D-4B03-AEB8-070F03DC26DD}" type="slidenum">
              <a:rPr lang="en-US" smtClean="0"/>
              <a:pPr/>
              <a:t>3</a:t>
            </a:fld>
            <a:endParaRPr lang="en-US"/>
          </a:p>
        </p:txBody>
      </p:sp>
      <p:sp>
        <p:nvSpPr>
          <p:cNvPr id="7" name="TextBox 6"/>
          <p:cNvSpPr txBox="1"/>
          <p:nvPr/>
        </p:nvSpPr>
        <p:spPr>
          <a:xfrm>
            <a:off x="9577294" y="5080000"/>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419848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transition plan as LCLS-II production winds down to PIP-II  </a:t>
            </a:r>
            <a:r>
              <a:rPr lang="en-US" dirty="0" smtClean="0"/>
              <a:t>production?</a:t>
            </a:r>
            <a:endParaRPr lang="en-US" dirty="0"/>
          </a:p>
        </p:txBody>
      </p:sp>
      <p:sp>
        <p:nvSpPr>
          <p:cNvPr id="3" name="Content Placeholder 2"/>
          <p:cNvSpPr>
            <a:spLocks noGrp="1"/>
          </p:cNvSpPr>
          <p:nvPr>
            <p:ph idx="1"/>
          </p:nvPr>
        </p:nvSpPr>
        <p:spPr>
          <a:xfrm>
            <a:off x="1274482" y="976745"/>
            <a:ext cx="8672513" cy="942109"/>
          </a:xfrm>
        </p:spPr>
        <p:txBody>
          <a:bodyPr/>
          <a:lstStyle/>
          <a:p>
            <a:r>
              <a:rPr lang="en-US" dirty="0" smtClean="0">
                <a:solidFill>
                  <a:srgbClr val="FF0000"/>
                </a:solidFill>
              </a:rPr>
              <a:t>LCLS</a:t>
            </a:r>
            <a:r>
              <a:rPr lang="en-US" dirty="0">
                <a:solidFill>
                  <a:srgbClr val="FF0000"/>
                </a:solidFill>
              </a:rPr>
              <a:t>-II </a:t>
            </a:r>
            <a:r>
              <a:rPr lang="en-US" dirty="0" smtClean="0">
                <a:solidFill>
                  <a:srgbClr val="FF0000"/>
                </a:solidFill>
              </a:rPr>
              <a:t>resource requirements</a:t>
            </a:r>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2/10-13/15</a:t>
            </a:r>
            <a:endParaRPr lang="en-US"/>
          </a:p>
        </p:txBody>
      </p:sp>
      <p:sp>
        <p:nvSpPr>
          <p:cNvPr id="5" name="Footer Placeholder 4"/>
          <p:cNvSpPr>
            <a:spLocks noGrp="1"/>
          </p:cNvSpPr>
          <p:nvPr>
            <p:ph type="ftr" sz="quarter" idx="11"/>
          </p:nvPr>
        </p:nvSpPr>
        <p:spPr/>
        <p:txBody>
          <a:bodyPr/>
          <a:lstStyle/>
          <a:p>
            <a:pPr>
              <a:defRPr/>
            </a:pPr>
            <a:r>
              <a:rPr lang="en-US" smtClean="0"/>
              <a:t>S. Holmes, H. Padamsee |DOE Institutional Review</a:t>
            </a:r>
            <a:endParaRPr lang="en-US" b="1" dirty="0"/>
          </a:p>
        </p:txBody>
      </p:sp>
      <p:sp>
        <p:nvSpPr>
          <p:cNvPr id="6" name="Slide Number Placeholder 5"/>
          <p:cNvSpPr>
            <a:spLocks noGrp="1"/>
          </p:cNvSpPr>
          <p:nvPr>
            <p:ph type="sldNum" sz="quarter" idx="12"/>
          </p:nvPr>
        </p:nvSpPr>
        <p:spPr/>
        <p:txBody>
          <a:bodyPr/>
          <a:lstStyle/>
          <a:p>
            <a:fld id="{EC1EDC5F-450D-4B03-AEB8-070F03DC26DD}" type="slidenum">
              <a:rPr lang="en-US" smtClean="0"/>
              <a:pPr/>
              <a:t>4</a:t>
            </a:fld>
            <a:endParaRPr lang="en-US"/>
          </a:p>
        </p:txBody>
      </p:sp>
      <p:pic>
        <p:nvPicPr>
          <p:cNvPr id="7" name="Picture 6"/>
          <p:cNvPicPr>
            <a:picLocks noChangeAspect="1"/>
          </p:cNvPicPr>
          <p:nvPr/>
        </p:nvPicPr>
        <p:blipFill>
          <a:blip r:embed="rId2"/>
          <a:stretch>
            <a:fillRect/>
          </a:stretch>
        </p:blipFill>
        <p:spPr>
          <a:xfrm>
            <a:off x="139700" y="1447800"/>
            <a:ext cx="8864600" cy="3949700"/>
          </a:xfrm>
          <a:prstGeom prst="rect">
            <a:avLst/>
          </a:prstGeom>
        </p:spPr>
      </p:pic>
    </p:spTree>
    <p:extLst>
      <p:ext uri="{BB962C8B-B14F-4D97-AF65-F5344CB8AC3E}">
        <p14:creationId xmlns:p14="http://schemas.microsoft.com/office/powerpoint/2010/main" val="17964378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transition plan as LCLS-II production winds down to PIP-II  </a:t>
            </a:r>
            <a:r>
              <a:rPr lang="en-US" dirty="0" smtClean="0"/>
              <a:t>production?</a:t>
            </a:r>
            <a:endParaRPr lang="en-US" dirty="0"/>
          </a:p>
        </p:txBody>
      </p:sp>
      <p:sp>
        <p:nvSpPr>
          <p:cNvPr id="4" name="Date Placeholder 3"/>
          <p:cNvSpPr>
            <a:spLocks noGrp="1"/>
          </p:cNvSpPr>
          <p:nvPr>
            <p:ph type="dt" sz="half" idx="10"/>
          </p:nvPr>
        </p:nvSpPr>
        <p:spPr/>
        <p:txBody>
          <a:bodyPr/>
          <a:lstStyle/>
          <a:p>
            <a:r>
              <a:rPr lang="en-US" smtClean="0"/>
              <a:t>2/10-13/15</a:t>
            </a:r>
            <a:endParaRPr lang="en-US"/>
          </a:p>
        </p:txBody>
      </p:sp>
      <p:sp>
        <p:nvSpPr>
          <p:cNvPr id="5" name="Footer Placeholder 4"/>
          <p:cNvSpPr>
            <a:spLocks noGrp="1"/>
          </p:cNvSpPr>
          <p:nvPr>
            <p:ph type="ftr" sz="quarter" idx="11"/>
          </p:nvPr>
        </p:nvSpPr>
        <p:spPr/>
        <p:txBody>
          <a:bodyPr/>
          <a:lstStyle/>
          <a:p>
            <a:pPr>
              <a:defRPr/>
            </a:pPr>
            <a:r>
              <a:rPr lang="en-US" smtClean="0"/>
              <a:t>S. Holmes, H. Padamsee |DOE Institutional Review</a:t>
            </a:r>
            <a:endParaRPr lang="en-US" b="1" dirty="0"/>
          </a:p>
        </p:txBody>
      </p:sp>
      <p:sp>
        <p:nvSpPr>
          <p:cNvPr id="6" name="Slide Number Placeholder 5"/>
          <p:cNvSpPr>
            <a:spLocks noGrp="1"/>
          </p:cNvSpPr>
          <p:nvPr>
            <p:ph type="sldNum" sz="quarter" idx="12"/>
          </p:nvPr>
        </p:nvSpPr>
        <p:spPr/>
        <p:txBody>
          <a:bodyPr/>
          <a:lstStyle/>
          <a:p>
            <a:fld id="{EC1EDC5F-450D-4B03-AEB8-070F03DC26DD}" type="slidenum">
              <a:rPr lang="en-US" smtClean="0"/>
              <a:pPr/>
              <a:t>5</a:t>
            </a:fld>
            <a:endParaRPr lang="en-US"/>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75" y="986599"/>
            <a:ext cx="8810625" cy="5044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8"/>
          <p:cNvSpPr>
            <a:spLocks noGrp="1"/>
          </p:cNvSpPr>
          <p:nvPr>
            <p:ph idx="1"/>
          </p:nvPr>
        </p:nvSpPr>
        <p:spPr/>
        <p:txBody>
          <a:bodyPr/>
          <a:lstStyle/>
          <a:p>
            <a:endParaRPr lang="en-US" dirty="0"/>
          </a:p>
        </p:txBody>
      </p:sp>
    </p:spTree>
    <p:extLst>
      <p:ext uri="{BB962C8B-B14F-4D97-AF65-F5344CB8AC3E}">
        <p14:creationId xmlns:p14="http://schemas.microsoft.com/office/powerpoint/2010/main" val="8347882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4"/>
          </p:nvPr>
        </p:nvSpPr>
        <p:spPr/>
        <p:txBody>
          <a:bodyPr/>
          <a:lstStyle/>
          <a:p>
            <a:pPr>
              <a:defRPr/>
            </a:pPr>
            <a:r>
              <a:rPr lang="en-US" smtClean="0"/>
              <a:t>2/10-13/15</a:t>
            </a:r>
            <a:endParaRPr lang="en-US" dirty="0"/>
          </a:p>
        </p:txBody>
      </p:sp>
      <p:sp>
        <p:nvSpPr>
          <p:cNvPr id="5" name="Footer Placeholder 4"/>
          <p:cNvSpPr>
            <a:spLocks noGrp="1"/>
          </p:cNvSpPr>
          <p:nvPr>
            <p:ph type="ftr" sz="quarter" idx="15"/>
          </p:nvPr>
        </p:nvSpPr>
        <p:spPr/>
        <p:txBody>
          <a:bodyPr/>
          <a:lstStyle/>
          <a:p>
            <a:pPr>
              <a:defRPr/>
            </a:pPr>
            <a:r>
              <a:rPr lang="en-US" smtClean="0"/>
              <a:t>S. Holmes, H. Padamsee |DOE Institutional Review</a:t>
            </a:r>
            <a:endParaRPr lang="en-US" b="1" dirty="0"/>
          </a:p>
        </p:txBody>
      </p:sp>
      <p:sp>
        <p:nvSpPr>
          <p:cNvPr id="6" name="Slide Number Placeholder 5"/>
          <p:cNvSpPr>
            <a:spLocks noGrp="1"/>
          </p:cNvSpPr>
          <p:nvPr>
            <p:ph type="sldNum" sz="quarter" idx="16"/>
          </p:nvPr>
        </p:nvSpPr>
        <p:spPr/>
        <p:txBody>
          <a:bodyPr/>
          <a:lstStyle/>
          <a:p>
            <a:pPr>
              <a:defRPr/>
            </a:pPr>
            <a:fld id="{D89B2117-9F9F-7143-9723-4103C8BEA5E0}" type="slidenum">
              <a:rPr lang="en-US" smtClean="0"/>
              <a:pPr>
                <a:defRPr/>
              </a:pPr>
              <a:t>6</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 y="133350"/>
            <a:ext cx="8778240" cy="6591300"/>
          </a:xfrm>
          <a:prstGeom prst="rect">
            <a:avLst/>
          </a:prstGeom>
        </p:spPr>
      </p:pic>
      <p:pic>
        <p:nvPicPr>
          <p:cNvPr id="9" name="Picture 8"/>
          <p:cNvPicPr>
            <a:picLocks noChangeAspect="1"/>
          </p:cNvPicPr>
          <p:nvPr/>
        </p:nvPicPr>
        <p:blipFill>
          <a:blip r:embed="rId3"/>
          <a:stretch>
            <a:fillRect/>
          </a:stretch>
        </p:blipFill>
        <p:spPr>
          <a:xfrm>
            <a:off x="3091816" y="2271035"/>
            <a:ext cx="4673089" cy="2260928"/>
          </a:xfrm>
          <a:prstGeom prst="rect">
            <a:avLst/>
          </a:prstGeom>
        </p:spPr>
      </p:pic>
      <p:sp>
        <p:nvSpPr>
          <p:cNvPr id="10" name="TextBox 9"/>
          <p:cNvSpPr txBox="1"/>
          <p:nvPr/>
        </p:nvSpPr>
        <p:spPr>
          <a:xfrm>
            <a:off x="3959881" y="6140360"/>
            <a:ext cx="4163921" cy="400110"/>
          </a:xfrm>
          <a:prstGeom prst="rect">
            <a:avLst/>
          </a:prstGeom>
          <a:noFill/>
        </p:spPr>
        <p:txBody>
          <a:bodyPr wrap="square" rtlCol="0">
            <a:spAutoFit/>
          </a:bodyPr>
          <a:lstStyle/>
          <a:p>
            <a:r>
              <a:rPr lang="en-US" sz="2000" dirty="0" smtClean="0"/>
              <a:t>Limited resources may delay project</a:t>
            </a:r>
            <a:endParaRPr lang="en-US" sz="2000" dirty="0"/>
          </a:p>
        </p:txBody>
      </p:sp>
    </p:spTree>
    <p:extLst>
      <p:ext uri="{BB962C8B-B14F-4D97-AF65-F5344CB8AC3E}">
        <p14:creationId xmlns:p14="http://schemas.microsoft.com/office/powerpoint/2010/main" val="4397105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42" presetClass="path" presetSubtype="0" accel="50000" decel="50000" fill="hold" nodeType="withEffect">
                                  <p:stCondLst>
                                    <p:cond delay="0"/>
                                  </p:stCondLst>
                                  <p:childTnLst>
                                    <p:animMotion origin="layout" path="M 3.61111E-6 -4.81481E-6 L 0.07326 0.00047 " pathEditMode="relative" rAng="0" ptsTypes="AA">
                                      <p:cBhvr>
                                        <p:cTn id="8" dur="2000" fill="hold"/>
                                        <p:tgtEl>
                                          <p:spTgt spid="9"/>
                                        </p:tgtEl>
                                        <p:attrNameLst>
                                          <p:attrName>ppt_x</p:attrName>
                                          <p:attrName>ppt_y</p:attrName>
                                        </p:attrNameLst>
                                      </p:cBhvr>
                                      <p:rCtr x="3663" y="23"/>
                                    </p:animMotion>
                                  </p:childTnLst>
                                </p:cTn>
                              </p:par>
                              <p:par>
                                <p:cTn id="9" presetID="10"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plans to get international and more national lab involvement in </a:t>
            </a:r>
            <a:r>
              <a:rPr lang="en-US" dirty="0" smtClean="0"/>
              <a:t>PIP-II?</a:t>
            </a:r>
            <a:endParaRPr lang="en-US" dirty="0"/>
          </a:p>
        </p:txBody>
      </p:sp>
      <p:sp>
        <p:nvSpPr>
          <p:cNvPr id="3" name="Content Placeholder 2"/>
          <p:cNvSpPr>
            <a:spLocks noGrp="1"/>
          </p:cNvSpPr>
          <p:nvPr>
            <p:ph idx="1"/>
          </p:nvPr>
        </p:nvSpPr>
        <p:spPr>
          <a:xfrm>
            <a:off x="228600" y="870333"/>
            <a:ext cx="8672513" cy="5530467"/>
          </a:xfrm>
        </p:spPr>
        <p:txBody>
          <a:bodyPr>
            <a:normAutofit fontScale="70000" lnSpcReduction="20000"/>
          </a:bodyPr>
          <a:lstStyle/>
          <a:p>
            <a:r>
              <a:rPr lang="en-US" dirty="0" smtClean="0"/>
              <a:t>India</a:t>
            </a:r>
          </a:p>
          <a:p>
            <a:pPr lvl="1"/>
            <a:r>
              <a:rPr lang="en-US" dirty="0" smtClean="0"/>
              <a:t>Collaboration well established but details (construction phase) not yet fleshed out</a:t>
            </a:r>
          </a:p>
          <a:p>
            <a:pPr lvl="1"/>
            <a:r>
              <a:rPr lang="en-US" dirty="0" smtClean="0"/>
              <a:t>“Indian Institutions and Fermilab Collaboration” (IIFC) established in February 2009 for joint R&amp;D on high intensity superconducting proton accelerators</a:t>
            </a:r>
          </a:p>
          <a:p>
            <a:pPr lvl="2"/>
            <a:r>
              <a:rPr lang="en-US" dirty="0" smtClean="0"/>
              <a:t>Fermilab and four Indian laboratories</a:t>
            </a:r>
          </a:p>
          <a:p>
            <a:pPr lvl="1"/>
            <a:r>
              <a:rPr lang="en-US" dirty="0" smtClean="0"/>
              <a:t>“Implementing Agreement between the Department of Energy of the United States of America and the Department of Atomic Energy of the Republic of India, for Cooperation in the Area of Accelerator and Particle Detector Research and Development for Discovery Science” signed July 2011</a:t>
            </a:r>
          </a:p>
          <a:p>
            <a:pPr lvl="2"/>
            <a:r>
              <a:rPr lang="en-US" dirty="0" smtClean="0"/>
              <a:t>Annex I concerning Indian participation in PIP-II was signed in January 2015</a:t>
            </a:r>
          </a:p>
          <a:p>
            <a:pPr lvl="1"/>
            <a:r>
              <a:rPr lang="en-US" dirty="0" smtClean="0"/>
              <a:t>Potential for significant Indian in-kind contributions to the R&amp;D and construction phases. </a:t>
            </a:r>
          </a:p>
          <a:p>
            <a:pPr lvl="2"/>
            <a:r>
              <a:rPr lang="en-US" dirty="0" smtClean="0"/>
              <a:t>Indians to benefit by developing knowledge and experience in the construction and operations of high power superconducting proton accelerators</a:t>
            </a:r>
          </a:p>
          <a:p>
            <a:pPr lvl="2"/>
            <a:r>
              <a:rPr lang="en-US" dirty="0" smtClean="0"/>
              <a:t>India has a desire to gain expertise in all aspects of PIP-II. Joint efforts on:</a:t>
            </a:r>
          </a:p>
          <a:p>
            <a:pPr lvl="3"/>
            <a:r>
              <a:rPr lang="en-US" dirty="0" smtClean="0"/>
              <a:t>Superconducting </a:t>
            </a:r>
            <a:r>
              <a:rPr lang="en-US" dirty="0" err="1" smtClean="0"/>
              <a:t>rf</a:t>
            </a:r>
            <a:r>
              <a:rPr lang="en-US" dirty="0" smtClean="0"/>
              <a:t> cavities and </a:t>
            </a:r>
            <a:r>
              <a:rPr lang="en-US" dirty="0" err="1" smtClean="0"/>
              <a:t>cryomodules</a:t>
            </a:r>
            <a:endParaRPr lang="en-US" dirty="0" smtClean="0"/>
          </a:p>
          <a:p>
            <a:pPr lvl="3"/>
            <a:r>
              <a:rPr lang="en-US" dirty="0" smtClean="0"/>
              <a:t>Refrigeration systems</a:t>
            </a:r>
          </a:p>
          <a:p>
            <a:pPr lvl="3"/>
            <a:r>
              <a:rPr lang="en-US" dirty="0" smtClean="0"/>
              <a:t>RF Power</a:t>
            </a:r>
          </a:p>
          <a:p>
            <a:pPr lvl="3"/>
            <a:r>
              <a:rPr lang="en-US" dirty="0" smtClean="0"/>
              <a:t>LLRF and Instrumentation </a:t>
            </a:r>
          </a:p>
          <a:p>
            <a:pPr lvl="3"/>
            <a:r>
              <a:rPr lang="en-US" dirty="0" smtClean="0"/>
              <a:t>Magnets</a:t>
            </a:r>
          </a:p>
          <a:p>
            <a:r>
              <a:rPr lang="en-US" dirty="0" smtClean="0"/>
              <a:t>EUROPE</a:t>
            </a:r>
            <a:endParaRPr lang="en-US" dirty="0"/>
          </a:p>
          <a:p>
            <a:pPr lvl="1"/>
            <a:r>
              <a:rPr lang="en-US" dirty="0" smtClean="0"/>
              <a:t>Participation </a:t>
            </a:r>
            <a:r>
              <a:rPr lang="en-US" dirty="0"/>
              <a:t>will be defined under the DOE-CERN agreement currently being negotiated.</a:t>
            </a:r>
          </a:p>
          <a:p>
            <a:pPr lvl="1"/>
            <a:r>
              <a:rPr lang="en-US" dirty="0" smtClean="0"/>
              <a:t>Meetings </a:t>
            </a:r>
            <a:r>
              <a:rPr lang="en-US" dirty="0"/>
              <a:t>between the accelerator leadership at Fermilab and CERN have identified priorities for CERN contributions in the event of an agreement</a:t>
            </a:r>
          </a:p>
          <a:p>
            <a:pPr lvl="2"/>
            <a:r>
              <a:rPr lang="en-US" dirty="0"/>
              <a:t>These priorities have been transmitted to the laboratory directors </a:t>
            </a:r>
            <a:endParaRPr lang="en-US" dirty="0" smtClean="0"/>
          </a:p>
          <a:p>
            <a:pPr lvl="2"/>
            <a:r>
              <a:rPr lang="en-US" dirty="0" smtClean="0"/>
              <a:t>Joint </a:t>
            </a:r>
            <a:r>
              <a:rPr lang="en-US" dirty="0" err="1" smtClean="0"/>
              <a:t>Fermilab</a:t>
            </a:r>
            <a:r>
              <a:rPr lang="en-US" dirty="0" smtClean="0"/>
              <a:t>/UCL post-doc assigned to PXIE/FETS</a:t>
            </a:r>
            <a:endParaRPr lang="en-US" dirty="0"/>
          </a:p>
          <a:p>
            <a:pPr lvl="3"/>
            <a:endParaRPr lang="en-US" dirty="0" smtClean="0"/>
          </a:p>
        </p:txBody>
      </p:sp>
      <p:sp>
        <p:nvSpPr>
          <p:cNvPr id="4" name="Date Placeholder 3"/>
          <p:cNvSpPr>
            <a:spLocks noGrp="1"/>
          </p:cNvSpPr>
          <p:nvPr>
            <p:ph type="dt" sz="half" idx="10"/>
          </p:nvPr>
        </p:nvSpPr>
        <p:spPr/>
        <p:txBody>
          <a:bodyPr/>
          <a:lstStyle/>
          <a:p>
            <a:r>
              <a:rPr lang="en-US" altLang="en-US" smtClean="0"/>
              <a:t>2/10-13/15</a:t>
            </a:r>
            <a:endParaRPr lang="en-US" altLang="en-US"/>
          </a:p>
        </p:txBody>
      </p:sp>
      <p:sp>
        <p:nvSpPr>
          <p:cNvPr id="5" name="Footer Placeholder 4"/>
          <p:cNvSpPr>
            <a:spLocks noGrp="1"/>
          </p:cNvSpPr>
          <p:nvPr>
            <p:ph type="ftr" sz="quarter" idx="11"/>
          </p:nvPr>
        </p:nvSpPr>
        <p:spPr/>
        <p:txBody>
          <a:bodyPr/>
          <a:lstStyle/>
          <a:p>
            <a:pPr>
              <a:defRPr/>
            </a:pPr>
            <a:r>
              <a:rPr lang="en-US" smtClean="0"/>
              <a:t>S. Holmes, H. Padamsee |DOE Institutional Review</a:t>
            </a:r>
            <a:endParaRPr lang="en-US" b="1" dirty="0"/>
          </a:p>
        </p:txBody>
      </p:sp>
      <p:sp>
        <p:nvSpPr>
          <p:cNvPr id="6" name="Slide Number Placeholder 5"/>
          <p:cNvSpPr>
            <a:spLocks noGrp="1"/>
          </p:cNvSpPr>
          <p:nvPr>
            <p:ph type="sldNum" sz="quarter" idx="12"/>
          </p:nvPr>
        </p:nvSpPr>
        <p:spPr/>
        <p:txBody>
          <a:bodyPr/>
          <a:lstStyle/>
          <a:p>
            <a:fld id="{DDE9B8D7-4072-44E9-AA2E-DDD2C4A660F1}" type="slidenum">
              <a:rPr lang="en-US" altLang="en-US" smtClean="0"/>
              <a:pPr/>
              <a:t>7</a:t>
            </a:fld>
            <a:endParaRPr lang="en-US" altLang="en-US"/>
          </a:p>
        </p:txBody>
      </p:sp>
    </p:spTree>
    <p:extLst>
      <p:ext uri="{BB962C8B-B14F-4D97-AF65-F5344CB8AC3E}">
        <p14:creationId xmlns:p14="http://schemas.microsoft.com/office/powerpoint/2010/main" val="1394442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plans to get international and more national lab involvement in </a:t>
            </a:r>
            <a:r>
              <a:rPr lang="en-US" dirty="0" smtClean="0"/>
              <a:t>PIP-II?</a:t>
            </a:r>
            <a:endParaRPr lang="en-US" dirty="0"/>
          </a:p>
        </p:txBody>
      </p:sp>
      <p:sp>
        <p:nvSpPr>
          <p:cNvPr id="3" name="Content Placeholder 2"/>
          <p:cNvSpPr>
            <a:spLocks noGrp="1"/>
          </p:cNvSpPr>
          <p:nvPr>
            <p:ph idx="1"/>
          </p:nvPr>
        </p:nvSpPr>
        <p:spPr/>
        <p:txBody>
          <a:bodyPr>
            <a:normAutofit/>
          </a:bodyPr>
          <a:lstStyle/>
          <a:p>
            <a:r>
              <a:rPr lang="en-US" dirty="0" smtClean="0"/>
              <a:t>National Program</a:t>
            </a:r>
          </a:p>
          <a:p>
            <a:pPr lvl="1"/>
            <a:r>
              <a:rPr lang="en-US" dirty="0"/>
              <a:t>MOU </a:t>
            </a:r>
            <a:r>
              <a:rPr lang="en-US" dirty="0" smtClean="0"/>
              <a:t>established national collaboration on Project X for the R&amp;D period (through CD-2)</a:t>
            </a:r>
          </a:p>
          <a:p>
            <a:pPr lvl="2"/>
            <a:r>
              <a:rPr lang="en-US" dirty="0" smtClean="0"/>
              <a:t>12 signatories</a:t>
            </a:r>
            <a:endParaRPr lang="en-US" dirty="0"/>
          </a:p>
          <a:p>
            <a:pPr lvl="1"/>
            <a:r>
              <a:rPr lang="en-US" dirty="0"/>
              <a:t>PIP-II scope is ~30% of Project X as measured in dollars</a:t>
            </a:r>
          </a:p>
          <a:p>
            <a:pPr lvl="2"/>
            <a:r>
              <a:rPr lang="en-US" dirty="0"/>
              <a:t>~50% as measured in the number of technical systems</a:t>
            </a:r>
          </a:p>
          <a:p>
            <a:pPr lvl="0">
              <a:spcBef>
                <a:spcPts val="1200"/>
              </a:spcBef>
            </a:pPr>
            <a:r>
              <a:rPr lang="en-US" dirty="0" smtClean="0"/>
              <a:t>We have made the following points in discussion </a:t>
            </a:r>
            <a:r>
              <a:rPr lang="en-US" dirty="0"/>
              <a:t>with </a:t>
            </a:r>
            <a:r>
              <a:rPr lang="en-US" dirty="0" smtClean="0"/>
              <a:t>the Fermilab Director and the Director of OHEP:</a:t>
            </a:r>
            <a:endParaRPr lang="en-US" dirty="0"/>
          </a:p>
          <a:p>
            <a:pPr lvl="1"/>
            <a:r>
              <a:rPr lang="en-US" dirty="0"/>
              <a:t>Fermilab has the core capabilities required to complete the </a:t>
            </a:r>
            <a:r>
              <a:rPr lang="en-US" dirty="0" smtClean="0"/>
              <a:t>scope </a:t>
            </a:r>
            <a:r>
              <a:rPr lang="en-US" dirty="0"/>
              <a:t>encompassed in PIP-II</a:t>
            </a:r>
          </a:p>
          <a:p>
            <a:pPr lvl="1"/>
            <a:r>
              <a:rPr lang="en-US" dirty="0"/>
              <a:t>Fermilab may or may not have the personnel resources to complete this scope, depending upon timing and other activities undertaken by the lab</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en-US" smtClean="0"/>
              <a:t>2/10-13/15</a:t>
            </a:r>
            <a:endParaRPr lang="en-US" altLang="en-US"/>
          </a:p>
        </p:txBody>
      </p:sp>
      <p:sp>
        <p:nvSpPr>
          <p:cNvPr id="5" name="Footer Placeholder 4"/>
          <p:cNvSpPr>
            <a:spLocks noGrp="1"/>
          </p:cNvSpPr>
          <p:nvPr>
            <p:ph type="ftr" sz="quarter" idx="11"/>
          </p:nvPr>
        </p:nvSpPr>
        <p:spPr/>
        <p:txBody>
          <a:bodyPr/>
          <a:lstStyle/>
          <a:p>
            <a:pPr>
              <a:defRPr/>
            </a:pPr>
            <a:r>
              <a:rPr lang="en-US" smtClean="0"/>
              <a:t>S. Holmes, H. Padamsee |DOE Institutional Review</a:t>
            </a:r>
            <a:endParaRPr lang="en-US" b="1" dirty="0"/>
          </a:p>
        </p:txBody>
      </p:sp>
      <p:sp>
        <p:nvSpPr>
          <p:cNvPr id="6" name="Slide Number Placeholder 5"/>
          <p:cNvSpPr>
            <a:spLocks noGrp="1"/>
          </p:cNvSpPr>
          <p:nvPr>
            <p:ph type="sldNum" sz="quarter" idx="12"/>
          </p:nvPr>
        </p:nvSpPr>
        <p:spPr/>
        <p:txBody>
          <a:bodyPr/>
          <a:lstStyle/>
          <a:p>
            <a:fld id="{DDE9B8D7-4072-44E9-AA2E-DDD2C4A660F1}" type="slidenum">
              <a:rPr lang="en-US" altLang="en-US" smtClean="0"/>
              <a:pPr/>
              <a:t>8</a:t>
            </a:fld>
            <a:endParaRPr lang="en-US" altLang="en-US"/>
          </a:p>
        </p:txBody>
      </p:sp>
    </p:spTree>
    <p:extLst>
      <p:ext uri="{BB962C8B-B14F-4D97-AF65-F5344CB8AC3E}">
        <p14:creationId xmlns:p14="http://schemas.microsoft.com/office/powerpoint/2010/main" val="4470699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plans to get international and more national lab involvement in </a:t>
            </a:r>
            <a:r>
              <a:rPr lang="en-US" dirty="0" smtClean="0"/>
              <a:t>PIP-II?</a:t>
            </a:r>
            <a:endParaRPr lang="en-US" dirty="0"/>
          </a:p>
        </p:txBody>
      </p:sp>
      <p:sp>
        <p:nvSpPr>
          <p:cNvPr id="3" name="Content Placeholder 2"/>
          <p:cNvSpPr>
            <a:spLocks noGrp="1"/>
          </p:cNvSpPr>
          <p:nvPr>
            <p:ph idx="1"/>
          </p:nvPr>
        </p:nvSpPr>
        <p:spPr>
          <a:xfrm>
            <a:off x="228600" y="936434"/>
            <a:ext cx="8672513" cy="5365214"/>
          </a:xfrm>
        </p:spPr>
        <p:txBody>
          <a:bodyPr>
            <a:normAutofit fontScale="77500" lnSpcReduction="20000"/>
          </a:bodyPr>
          <a:lstStyle/>
          <a:p>
            <a:pPr lvl="0"/>
            <a:r>
              <a:rPr lang="en-US" dirty="0" smtClean="0"/>
              <a:t>The following thoughts were discussed with our national partners last summer:</a:t>
            </a:r>
          </a:p>
          <a:p>
            <a:pPr lvl="1"/>
            <a:r>
              <a:rPr lang="en-US" dirty="0" smtClean="0"/>
              <a:t>Evolution of the national collaboration should </a:t>
            </a:r>
            <a:r>
              <a:rPr lang="en-US" dirty="0"/>
              <a:t>be guided by the following principles:</a:t>
            </a:r>
          </a:p>
          <a:p>
            <a:pPr lvl="2"/>
            <a:r>
              <a:rPr lang="en-US" dirty="0"/>
              <a:t>Engagement and contributions from international partners is critical;</a:t>
            </a:r>
          </a:p>
          <a:p>
            <a:pPr lvl="2"/>
            <a:r>
              <a:rPr lang="en-US" dirty="0"/>
              <a:t>National partners should either bring a required capability that does not currently exist at Fermilab, </a:t>
            </a:r>
            <a:r>
              <a:rPr lang="en-US" u="sng" dirty="0"/>
              <a:t>or</a:t>
            </a:r>
          </a:p>
          <a:p>
            <a:pPr lvl="2"/>
            <a:r>
              <a:rPr lang="en-US" dirty="0" smtClean="0"/>
              <a:t>Resources </a:t>
            </a:r>
            <a:r>
              <a:rPr lang="en-US" dirty="0"/>
              <a:t>that Fermilab does not have available to dedicate to PIP-II;</a:t>
            </a:r>
          </a:p>
          <a:p>
            <a:pPr lvl="2"/>
            <a:r>
              <a:rPr lang="en-US" dirty="0"/>
              <a:t>Fermilab needs to retain a major role in every accelerator system.</a:t>
            </a:r>
          </a:p>
          <a:p>
            <a:pPr lvl="1"/>
            <a:r>
              <a:rPr lang="en-US" dirty="0"/>
              <a:t>In parallel we need to maintain close ties and a </a:t>
            </a:r>
            <a:r>
              <a:rPr lang="en-US" dirty="0" smtClean="0"/>
              <a:t>productive </a:t>
            </a:r>
            <a:r>
              <a:rPr lang="en-US" dirty="0"/>
              <a:t>relationship with the world-wide </a:t>
            </a:r>
            <a:r>
              <a:rPr lang="en-US" dirty="0" err="1"/>
              <a:t>srf</a:t>
            </a:r>
            <a:r>
              <a:rPr lang="en-US" dirty="0"/>
              <a:t> effort</a:t>
            </a:r>
          </a:p>
          <a:p>
            <a:pPr lvl="2"/>
            <a:r>
              <a:rPr lang="en-US" dirty="0"/>
              <a:t>US </a:t>
            </a:r>
            <a:r>
              <a:rPr lang="en-US" dirty="0" smtClean="0"/>
              <a:t>DOE/GARD</a:t>
            </a:r>
            <a:endParaRPr lang="en-US" dirty="0"/>
          </a:p>
          <a:p>
            <a:pPr lvl="2"/>
            <a:r>
              <a:rPr lang="en-US" dirty="0"/>
              <a:t>NSF Accelerator R&amp;D Program</a:t>
            </a:r>
          </a:p>
          <a:p>
            <a:pPr lvl="2"/>
            <a:r>
              <a:rPr lang="en-US" dirty="0"/>
              <a:t>International efforts</a:t>
            </a:r>
          </a:p>
          <a:p>
            <a:pPr lvl="1"/>
            <a:r>
              <a:rPr lang="en-US" dirty="0"/>
              <a:t>Fermilab and partners need to be thinking in </a:t>
            </a:r>
            <a:r>
              <a:rPr lang="en-US" dirty="0" smtClean="0"/>
              <a:t>this context</a:t>
            </a:r>
            <a:endParaRPr lang="en-US" dirty="0"/>
          </a:p>
          <a:p>
            <a:pPr lvl="2"/>
            <a:r>
              <a:rPr lang="en-US" dirty="0"/>
              <a:t>Also consideration of other projects that will be </a:t>
            </a:r>
            <a:r>
              <a:rPr lang="en-US" dirty="0" smtClean="0"/>
              <a:t>pursued </a:t>
            </a:r>
            <a:r>
              <a:rPr lang="en-US" dirty="0"/>
              <a:t>by the laboratory:</a:t>
            </a:r>
          </a:p>
          <a:p>
            <a:pPr lvl="3"/>
            <a:r>
              <a:rPr lang="en-US" dirty="0"/>
              <a:t>LBNF, Mu2e, g-2, </a:t>
            </a:r>
            <a:r>
              <a:rPr lang="en-US" dirty="0" smtClean="0"/>
              <a:t>LHC</a:t>
            </a:r>
          </a:p>
          <a:p>
            <a:r>
              <a:rPr lang="en-US" dirty="0" smtClean="0"/>
              <a:t>Bottom line: Only a subset of the current national signatories will be required to develop and construct PIP-II.</a:t>
            </a:r>
          </a:p>
          <a:p>
            <a:pPr lvl="1"/>
            <a:r>
              <a:rPr lang="en-US" dirty="0" smtClean="0"/>
              <a:t>ANL, LBNL fully engaged in development </a:t>
            </a:r>
            <a:r>
              <a:rPr lang="en-US" dirty="0" smtClean="0"/>
              <a:t>stage; SNS and CSU also engaged</a:t>
            </a:r>
            <a:endParaRPr lang="en-US" dirty="0" smtClean="0"/>
          </a:p>
          <a:p>
            <a:pPr lvl="1"/>
            <a:r>
              <a:rPr lang="en-US" dirty="0" smtClean="0"/>
              <a:t>Construction stage </a:t>
            </a:r>
            <a:r>
              <a:rPr lang="en-US" dirty="0" smtClean="0"/>
              <a:t>assignments TBD</a:t>
            </a:r>
            <a:endParaRPr lang="en-US" dirty="0" smtClean="0"/>
          </a:p>
          <a:p>
            <a:pPr lvl="2"/>
            <a:r>
              <a:rPr lang="en-US" dirty="0" smtClean="0"/>
              <a:t>Depends upon final agreement on international </a:t>
            </a:r>
            <a:r>
              <a:rPr lang="en-US" dirty="0" smtClean="0"/>
              <a:t>contributions and </a:t>
            </a:r>
            <a:r>
              <a:rPr lang="en-US" smtClean="0"/>
              <a:t>overall timing</a:t>
            </a:r>
            <a:endParaRPr lang="en-US" dirty="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en-US" smtClean="0"/>
              <a:t>2/10-13/15</a:t>
            </a:r>
            <a:endParaRPr lang="en-US" altLang="en-US"/>
          </a:p>
        </p:txBody>
      </p:sp>
      <p:sp>
        <p:nvSpPr>
          <p:cNvPr id="5" name="Footer Placeholder 4"/>
          <p:cNvSpPr>
            <a:spLocks noGrp="1"/>
          </p:cNvSpPr>
          <p:nvPr>
            <p:ph type="ftr" sz="quarter" idx="11"/>
          </p:nvPr>
        </p:nvSpPr>
        <p:spPr/>
        <p:txBody>
          <a:bodyPr/>
          <a:lstStyle/>
          <a:p>
            <a:pPr>
              <a:defRPr/>
            </a:pPr>
            <a:r>
              <a:rPr lang="en-US" smtClean="0"/>
              <a:t>S. Holmes, H. Padamsee |DOE Institutional Review</a:t>
            </a:r>
            <a:endParaRPr lang="en-US" b="1" dirty="0"/>
          </a:p>
        </p:txBody>
      </p:sp>
      <p:sp>
        <p:nvSpPr>
          <p:cNvPr id="6" name="Slide Number Placeholder 5"/>
          <p:cNvSpPr>
            <a:spLocks noGrp="1"/>
          </p:cNvSpPr>
          <p:nvPr>
            <p:ph type="sldNum" sz="quarter" idx="12"/>
          </p:nvPr>
        </p:nvSpPr>
        <p:spPr/>
        <p:txBody>
          <a:bodyPr/>
          <a:lstStyle/>
          <a:p>
            <a:fld id="{DDE9B8D7-4072-44E9-AA2E-DDD2C4A660F1}" type="slidenum">
              <a:rPr lang="en-US" altLang="en-US" smtClean="0"/>
              <a:pPr/>
              <a:t>9</a:t>
            </a:fld>
            <a:endParaRPr lang="en-US" altLang="en-US"/>
          </a:p>
        </p:txBody>
      </p:sp>
    </p:spTree>
    <p:extLst>
      <p:ext uri="{BB962C8B-B14F-4D97-AF65-F5344CB8AC3E}">
        <p14:creationId xmlns:p14="http://schemas.microsoft.com/office/powerpoint/2010/main" val="6544871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NAL_TemplateP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FNAL_TemplatePC_060514</Template>
  <TotalTime>3744</TotalTime>
  <Words>988</Words>
  <Application>Microsoft Macintosh PowerPoint</Application>
  <PresentationFormat>On-screen Show (4:3)</PresentationFormat>
  <Paragraphs>100</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FNAL_TemplatePC_060514</vt:lpstr>
      <vt:lpstr>Fermilab: Footer Only</vt:lpstr>
      <vt:lpstr>PIP-II: Answers to Questions</vt:lpstr>
      <vt:lpstr>What is the transition plan as LCLS-II production winds down to PIP-II  production?</vt:lpstr>
      <vt:lpstr>What is the transition plan as LCLS-II production winds down to PIP-II  production?</vt:lpstr>
      <vt:lpstr>What is the transition plan as LCLS-II production winds down to PIP-II  production?</vt:lpstr>
      <vt:lpstr>What is the transition plan as LCLS-II production winds down to PIP-II  production?</vt:lpstr>
      <vt:lpstr>PowerPoint Presentation</vt:lpstr>
      <vt:lpstr>What are the  plans to get international and more national lab involvement in PIP-II?</vt:lpstr>
      <vt:lpstr>What are the  plans to get international and more national lab involvement in PIP-II?</vt:lpstr>
      <vt:lpstr>What are the  plans to get international and more national lab involvement in PIP-II?</vt:lpstr>
    </vt:vector>
  </TitlesOfParts>
  <Company>Fermi National Accelerator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one line or two lines</dc:title>
  <dc:creator>Steve Holmes</dc:creator>
  <cp:lastModifiedBy>Hasan Padamsee</cp:lastModifiedBy>
  <cp:revision>107</cp:revision>
  <cp:lastPrinted>2014-10-06T17:38:24Z</cp:lastPrinted>
  <dcterms:created xsi:type="dcterms:W3CDTF">2014-08-05T17:49:18Z</dcterms:created>
  <dcterms:modified xsi:type="dcterms:W3CDTF">2015-02-12T20:44:45Z</dcterms:modified>
</cp:coreProperties>
</file>