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6"/>
  </p:notesMasterIdLst>
  <p:sldIdLst>
    <p:sldId id="259" r:id="rId2"/>
    <p:sldId id="547" r:id="rId3"/>
    <p:sldId id="546" r:id="rId4"/>
    <p:sldId id="538" r:id="rId5"/>
    <p:sldId id="539" r:id="rId6"/>
    <p:sldId id="540" r:id="rId7"/>
    <p:sldId id="509" r:id="rId8"/>
    <p:sldId id="511" r:id="rId9"/>
    <p:sldId id="528" r:id="rId10"/>
    <p:sldId id="543" r:id="rId11"/>
    <p:sldId id="542" r:id="rId12"/>
    <p:sldId id="548" r:id="rId13"/>
    <p:sldId id="541" r:id="rId14"/>
    <p:sldId id="550" r:id="rId15"/>
    <p:sldId id="549" r:id="rId16"/>
    <p:sldId id="544" r:id="rId17"/>
    <p:sldId id="545" r:id="rId18"/>
    <p:sldId id="418" r:id="rId19"/>
    <p:sldId id="493" r:id="rId20"/>
    <p:sldId id="499" r:id="rId21"/>
    <p:sldId id="508" r:id="rId22"/>
    <p:sldId id="501" r:id="rId23"/>
    <p:sldId id="506" r:id="rId24"/>
    <p:sldId id="386" r:id="rId25"/>
    <p:sldId id="537" r:id="rId26"/>
    <p:sldId id="536" r:id="rId27"/>
    <p:sldId id="410" r:id="rId28"/>
    <p:sldId id="530" r:id="rId29"/>
    <p:sldId id="534" r:id="rId30"/>
    <p:sldId id="533" r:id="rId31"/>
    <p:sldId id="535" r:id="rId32"/>
    <p:sldId id="529" r:id="rId33"/>
    <p:sldId id="515" r:id="rId34"/>
    <p:sldId id="494" r:id="rId35"/>
  </p:sldIdLst>
  <p:sldSz cx="9144000" cy="6858000" type="screen4x3"/>
  <p:notesSz cx="7010400" cy="9236075"/>
  <p:defaultTextStyle>
    <a:defPPr>
      <a:defRPr lang="en-US"/>
    </a:defPPr>
    <a:lvl1pPr marL="0" algn="l" defTabSz="457159" rtl="0" eaLnBrk="1" latinLnBrk="0" hangingPunct="1">
      <a:defRPr sz="1800" kern="1200">
        <a:solidFill>
          <a:schemeClr val="tx1"/>
        </a:solidFill>
        <a:latin typeface="+mn-lt"/>
        <a:ea typeface="+mn-ea"/>
        <a:cs typeface="+mn-cs"/>
      </a:defRPr>
    </a:lvl1pPr>
    <a:lvl2pPr marL="457159" algn="l" defTabSz="457159" rtl="0" eaLnBrk="1" latinLnBrk="0" hangingPunct="1">
      <a:defRPr sz="1800" kern="1200">
        <a:solidFill>
          <a:schemeClr val="tx1"/>
        </a:solidFill>
        <a:latin typeface="+mn-lt"/>
        <a:ea typeface="+mn-ea"/>
        <a:cs typeface="+mn-cs"/>
      </a:defRPr>
    </a:lvl2pPr>
    <a:lvl3pPr marL="914318" algn="l" defTabSz="457159" rtl="0" eaLnBrk="1" latinLnBrk="0" hangingPunct="1">
      <a:defRPr sz="1800" kern="1200">
        <a:solidFill>
          <a:schemeClr val="tx1"/>
        </a:solidFill>
        <a:latin typeface="+mn-lt"/>
        <a:ea typeface="+mn-ea"/>
        <a:cs typeface="+mn-cs"/>
      </a:defRPr>
    </a:lvl3pPr>
    <a:lvl4pPr marL="1371477" algn="l" defTabSz="457159" rtl="0" eaLnBrk="1" latinLnBrk="0" hangingPunct="1">
      <a:defRPr sz="1800" kern="1200">
        <a:solidFill>
          <a:schemeClr val="tx1"/>
        </a:solidFill>
        <a:latin typeface="+mn-lt"/>
        <a:ea typeface="+mn-ea"/>
        <a:cs typeface="+mn-cs"/>
      </a:defRPr>
    </a:lvl4pPr>
    <a:lvl5pPr marL="1828637" algn="l" defTabSz="457159" rtl="0" eaLnBrk="1" latinLnBrk="0" hangingPunct="1">
      <a:defRPr sz="1800" kern="1200">
        <a:solidFill>
          <a:schemeClr val="tx1"/>
        </a:solidFill>
        <a:latin typeface="+mn-lt"/>
        <a:ea typeface="+mn-ea"/>
        <a:cs typeface="+mn-cs"/>
      </a:defRPr>
    </a:lvl5pPr>
    <a:lvl6pPr marL="2285797" algn="l" defTabSz="457159" rtl="0" eaLnBrk="1" latinLnBrk="0" hangingPunct="1">
      <a:defRPr sz="1800" kern="1200">
        <a:solidFill>
          <a:schemeClr val="tx1"/>
        </a:solidFill>
        <a:latin typeface="+mn-lt"/>
        <a:ea typeface="+mn-ea"/>
        <a:cs typeface="+mn-cs"/>
      </a:defRPr>
    </a:lvl6pPr>
    <a:lvl7pPr marL="2742956" algn="l" defTabSz="457159" rtl="0" eaLnBrk="1" latinLnBrk="0" hangingPunct="1">
      <a:defRPr sz="1800" kern="1200">
        <a:solidFill>
          <a:schemeClr val="tx1"/>
        </a:solidFill>
        <a:latin typeface="+mn-lt"/>
        <a:ea typeface="+mn-ea"/>
        <a:cs typeface="+mn-cs"/>
      </a:defRPr>
    </a:lvl7pPr>
    <a:lvl8pPr marL="3200115" algn="l" defTabSz="457159" rtl="0" eaLnBrk="1" latinLnBrk="0" hangingPunct="1">
      <a:defRPr sz="1800" kern="1200">
        <a:solidFill>
          <a:schemeClr val="tx1"/>
        </a:solidFill>
        <a:latin typeface="+mn-lt"/>
        <a:ea typeface="+mn-ea"/>
        <a:cs typeface="+mn-cs"/>
      </a:defRPr>
    </a:lvl8pPr>
    <a:lvl9pPr marL="3657274" algn="l" defTabSz="45715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CCFF99"/>
    <a:srgbClr val="FFCC99"/>
    <a:srgbClr val="FFFFFF"/>
    <a:srgbClr val="FFFF99"/>
    <a:srgbClr val="FFCC00"/>
    <a:srgbClr val="618FFD"/>
    <a:srgbClr val="EDA413"/>
    <a:srgbClr val="0A02AC"/>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78" autoAdjust="0"/>
    <p:restoredTop sz="99528" autoAdjust="0"/>
  </p:normalViewPr>
  <p:slideViewPr>
    <p:cSldViewPr snapToGrid="0" snapToObjects="1">
      <p:cViewPr>
        <p:scale>
          <a:sx n="100" d="100"/>
          <a:sy n="100" d="100"/>
        </p:scale>
        <p:origin x="-1688" y="-14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96"/>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2294" tIns="46147" rIns="92294" bIns="46147" rtlCol="0"/>
          <a:lstStyle>
            <a:lvl1pPr algn="l">
              <a:defRPr sz="1100"/>
            </a:lvl1pPr>
          </a:lstStyle>
          <a:p>
            <a:endParaRPr lang="en-US"/>
          </a:p>
        </p:txBody>
      </p:sp>
      <p:sp>
        <p:nvSpPr>
          <p:cNvPr id="3" name="Date Placeholder 2"/>
          <p:cNvSpPr>
            <a:spLocks noGrp="1"/>
          </p:cNvSpPr>
          <p:nvPr>
            <p:ph type="dt" idx="1"/>
          </p:nvPr>
        </p:nvSpPr>
        <p:spPr>
          <a:xfrm>
            <a:off x="3970938" y="0"/>
            <a:ext cx="3037840" cy="461804"/>
          </a:xfrm>
          <a:prstGeom prst="rect">
            <a:avLst/>
          </a:prstGeom>
        </p:spPr>
        <p:txBody>
          <a:bodyPr vert="horz" lIns="92294" tIns="46147" rIns="92294" bIns="46147" rtlCol="0"/>
          <a:lstStyle>
            <a:lvl1pPr algn="r">
              <a:defRPr sz="1100"/>
            </a:lvl1pPr>
          </a:lstStyle>
          <a:p>
            <a:fld id="{FA39053D-35FD-7349-A334-F0EC186B90AD}" type="datetimeFigureOut">
              <a:rPr lang="en-US" smtClean="0"/>
              <a:pPr/>
              <a:t>6/9/15</a:t>
            </a:fld>
            <a:endParaRPr lang="en-US"/>
          </a:p>
        </p:txBody>
      </p:sp>
      <p:sp>
        <p:nvSpPr>
          <p:cNvPr id="4" name="Slide Image Placeholder 3"/>
          <p:cNvSpPr>
            <a:spLocks noGrp="1" noRot="1" noChangeAspect="1"/>
          </p:cNvSpPr>
          <p:nvPr>
            <p:ph type="sldImg" idx="2"/>
          </p:nvPr>
        </p:nvSpPr>
        <p:spPr>
          <a:xfrm>
            <a:off x="1196975" y="692150"/>
            <a:ext cx="4618038" cy="3463925"/>
          </a:xfrm>
          <a:prstGeom prst="rect">
            <a:avLst/>
          </a:prstGeom>
          <a:noFill/>
          <a:ln w="12700">
            <a:solidFill>
              <a:prstClr val="black"/>
            </a:solidFill>
          </a:ln>
        </p:spPr>
        <p:txBody>
          <a:bodyPr vert="horz" lIns="92294" tIns="46147" rIns="92294" bIns="46147" rtlCol="0" anchor="ctr"/>
          <a:lstStyle/>
          <a:p>
            <a:endParaRPr lang="en-US"/>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2294" tIns="46147" rIns="92294" bIns="4614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37840" cy="461804"/>
          </a:xfrm>
          <a:prstGeom prst="rect">
            <a:avLst/>
          </a:prstGeom>
        </p:spPr>
        <p:txBody>
          <a:bodyPr vert="horz" lIns="92294" tIns="46147" rIns="92294" bIns="46147" rtlCol="0" anchor="b"/>
          <a:lstStyle>
            <a:lvl1pPr algn="l">
              <a:defRPr sz="1100"/>
            </a:lvl1pPr>
          </a:lstStyle>
          <a:p>
            <a:endParaRPr lang="en-US"/>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2294" tIns="46147" rIns="92294" bIns="46147" rtlCol="0" anchor="b"/>
          <a:lstStyle>
            <a:lvl1pPr algn="r">
              <a:defRPr sz="1100"/>
            </a:lvl1pPr>
          </a:lstStyle>
          <a:p>
            <a:fld id="{35C7C5DE-0CBF-A148-BC34-11344616316D}" type="slidenum">
              <a:rPr lang="en-US" smtClean="0"/>
              <a:pPr/>
              <a:t>‹#›</a:t>
            </a:fld>
            <a:endParaRPr lang="en-US"/>
          </a:p>
        </p:txBody>
      </p:sp>
    </p:spTree>
    <p:extLst>
      <p:ext uri="{BB962C8B-B14F-4D97-AF65-F5344CB8AC3E}">
        <p14:creationId xmlns:p14="http://schemas.microsoft.com/office/powerpoint/2010/main" val="1338438895"/>
      </p:ext>
    </p:extLst>
  </p:cSld>
  <p:clrMap bg1="lt1" tx1="dk1" bg2="lt2" tx2="dk2" accent1="accent1" accent2="accent2" accent3="accent3" accent4="accent4" accent5="accent5" accent6="accent6" hlink="hlink" folHlink="folHlink"/>
  <p:notesStyle>
    <a:lvl1pPr marL="0" algn="l" defTabSz="457159" rtl="0" eaLnBrk="1" latinLnBrk="0" hangingPunct="1">
      <a:defRPr sz="1200" kern="1200">
        <a:solidFill>
          <a:schemeClr val="tx1"/>
        </a:solidFill>
        <a:latin typeface="+mn-lt"/>
        <a:ea typeface="+mn-ea"/>
        <a:cs typeface="+mn-cs"/>
      </a:defRPr>
    </a:lvl1pPr>
    <a:lvl2pPr marL="457159" algn="l" defTabSz="457159" rtl="0" eaLnBrk="1" latinLnBrk="0" hangingPunct="1">
      <a:defRPr sz="1200" kern="1200">
        <a:solidFill>
          <a:schemeClr val="tx1"/>
        </a:solidFill>
        <a:latin typeface="+mn-lt"/>
        <a:ea typeface="+mn-ea"/>
        <a:cs typeface="+mn-cs"/>
      </a:defRPr>
    </a:lvl2pPr>
    <a:lvl3pPr marL="914318" algn="l" defTabSz="457159" rtl="0" eaLnBrk="1" latinLnBrk="0" hangingPunct="1">
      <a:defRPr sz="1200" kern="1200">
        <a:solidFill>
          <a:schemeClr val="tx1"/>
        </a:solidFill>
        <a:latin typeface="+mn-lt"/>
        <a:ea typeface="+mn-ea"/>
        <a:cs typeface="+mn-cs"/>
      </a:defRPr>
    </a:lvl3pPr>
    <a:lvl4pPr marL="1371477" algn="l" defTabSz="457159" rtl="0" eaLnBrk="1" latinLnBrk="0" hangingPunct="1">
      <a:defRPr sz="1200" kern="1200">
        <a:solidFill>
          <a:schemeClr val="tx1"/>
        </a:solidFill>
        <a:latin typeface="+mn-lt"/>
        <a:ea typeface="+mn-ea"/>
        <a:cs typeface="+mn-cs"/>
      </a:defRPr>
    </a:lvl4pPr>
    <a:lvl5pPr marL="1828637" algn="l" defTabSz="457159" rtl="0" eaLnBrk="1" latinLnBrk="0" hangingPunct="1">
      <a:defRPr sz="1200" kern="1200">
        <a:solidFill>
          <a:schemeClr val="tx1"/>
        </a:solidFill>
        <a:latin typeface="+mn-lt"/>
        <a:ea typeface="+mn-ea"/>
        <a:cs typeface="+mn-cs"/>
      </a:defRPr>
    </a:lvl5pPr>
    <a:lvl6pPr marL="2285797" algn="l" defTabSz="457159" rtl="0" eaLnBrk="1" latinLnBrk="0" hangingPunct="1">
      <a:defRPr sz="1200" kern="1200">
        <a:solidFill>
          <a:schemeClr val="tx1"/>
        </a:solidFill>
        <a:latin typeface="+mn-lt"/>
        <a:ea typeface="+mn-ea"/>
        <a:cs typeface="+mn-cs"/>
      </a:defRPr>
    </a:lvl6pPr>
    <a:lvl7pPr marL="2742956" algn="l" defTabSz="457159" rtl="0" eaLnBrk="1" latinLnBrk="0" hangingPunct="1">
      <a:defRPr sz="1200" kern="1200">
        <a:solidFill>
          <a:schemeClr val="tx1"/>
        </a:solidFill>
        <a:latin typeface="+mn-lt"/>
        <a:ea typeface="+mn-ea"/>
        <a:cs typeface="+mn-cs"/>
      </a:defRPr>
    </a:lvl7pPr>
    <a:lvl8pPr marL="3200115" algn="l" defTabSz="457159" rtl="0" eaLnBrk="1" latinLnBrk="0" hangingPunct="1">
      <a:defRPr sz="1200" kern="1200">
        <a:solidFill>
          <a:schemeClr val="tx1"/>
        </a:solidFill>
        <a:latin typeface="+mn-lt"/>
        <a:ea typeface="+mn-ea"/>
        <a:cs typeface="+mn-cs"/>
      </a:defRPr>
    </a:lvl8pPr>
    <a:lvl9pPr marL="3657274" algn="l" defTabSz="4571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692150"/>
            <a:ext cx="4618038" cy="3463925"/>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C7C5DE-0CBF-A148-BC34-11344616316D}"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174CFB-01F2-D847-872E-17D848C2325E}" type="slidenum">
              <a:rPr lang="en-US"/>
              <a:pPr/>
              <a:t>5</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174CFB-01F2-D847-872E-17D848C2325E}" type="slidenum">
              <a:rPr lang="en-US"/>
              <a:pPr/>
              <a:t>6</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rgbClr val="000000"/>
                </a:solidFill>
                <a:latin typeface="Arial" charset="0"/>
                <a:ea typeface="ＭＳ Ｐゴシック" charset="0"/>
                <a:cs typeface="ＭＳ Ｐゴシック" charset="0"/>
                <a:sym typeface="Arial" charset="0"/>
              </a:defRPr>
            </a:lvl1pPr>
            <a:lvl2pPr marL="754243" indent="-290093" eaLnBrk="0" hangingPunct="0">
              <a:defRPr sz="2400">
                <a:solidFill>
                  <a:srgbClr val="000000"/>
                </a:solidFill>
                <a:latin typeface="Arial" charset="0"/>
                <a:ea typeface="ＭＳ Ｐゴシック" charset="0"/>
                <a:sym typeface="Arial" charset="0"/>
              </a:defRPr>
            </a:lvl2pPr>
            <a:lvl3pPr marL="1160374" indent="-232075" eaLnBrk="0" hangingPunct="0">
              <a:defRPr sz="2400">
                <a:solidFill>
                  <a:srgbClr val="000000"/>
                </a:solidFill>
                <a:latin typeface="Arial" charset="0"/>
                <a:ea typeface="ＭＳ Ｐゴシック" charset="0"/>
                <a:sym typeface="Arial" charset="0"/>
              </a:defRPr>
            </a:lvl3pPr>
            <a:lvl4pPr marL="1624523" indent="-232075" eaLnBrk="0" hangingPunct="0">
              <a:defRPr sz="2400">
                <a:solidFill>
                  <a:srgbClr val="000000"/>
                </a:solidFill>
                <a:latin typeface="Arial" charset="0"/>
                <a:ea typeface="ＭＳ Ｐゴシック" charset="0"/>
                <a:sym typeface="Arial" charset="0"/>
              </a:defRPr>
            </a:lvl4pPr>
            <a:lvl5pPr marL="2088672" indent="-232075" eaLnBrk="0" hangingPunct="0">
              <a:defRPr sz="2400">
                <a:solidFill>
                  <a:srgbClr val="000000"/>
                </a:solidFill>
                <a:latin typeface="Arial" charset="0"/>
                <a:ea typeface="ＭＳ Ｐゴシック" charset="0"/>
                <a:sym typeface="Arial" charset="0"/>
              </a:defRPr>
            </a:lvl5pPr>
            <a:lvl6pPr marL="2552822" indent="-232075"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3016971" indent="-232075"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81121" indent="-232075"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945270" indent="-232075"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eaLnBrk="1" hangingPunct="1"/>
            <a:fld id="{2D3AB881-A6E9-B34C-AA70-15DBA5319879}" type="slidenum">
              <a:rPr lang="en-US" sz="1200"/>
              <a:pPr eaLnBrk="1" hangingPunct="1"/>
              <a:t>9</a:t>
            </a:fld>
            <a:endParaRPr lang="en-US" sz="1200"/>
          </a:p>
        </p:txBody>
      </p:sp>
      <p:sp>
        <p:nvSpPr>
          <p:cNvPr id="32770" name="Rectangle 2"/>
          <p:cNvSpPr>
            <a:spLocks noGrp="1" noRot="1" noChangeAspect="1" noChangeArrowheads="1" noTextEdit="1"/>
          </p:cNvSpPr>
          <p:nvPr>
            <p:ph type="sldImg"/>
          </p:nvPr>
        </p:nvSpPr>
        <p:spPr>
          <a:xfrm>
            <a:off x="1155700" y="682625"/>
            <a:ext cx="4645025" cy="3484563"/>
          </a:xfrm>
          <a:ln/>
        </p:spPr>
      </p:sp>
      <p:sp>
        <p:nvSpPr>
          <p:cNvPr id="32771" name="Rectangle 3"/>
          <p:cNvSpPr>
            <a:spLocks noGrp="1"/>
          </p:cNvSpPr>
          <p:nvPr>
            <p:ph type="body" idx="1"/>
          </p:nvPr>
        </p:nvSpPr>
        <p:spPr>
          <a:xfrm>
            <a:off x="1098622" y="4135389"/>
            <a:ext cx="5019251" cy="330638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2125" y="2271718"/>
            <a:ext cx="8159750" cy="1568450"/>
          </a:xfr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211263" y="4144978"/>
            <a:ext cx="6721475" cy="1870075"/>
          </a:xfrm>
        </p:spPr>
        <p:txBody>
          <a:bodyPr/>
          <a:lstStyle>
            <a:lvl1pPr marL="0" indent="0" algn="ctr">
              <a:buNone/>
              <a:defRPr sz="2400"/>
            </a:lvl1pPr>
            <a:lvl2pPr marL="456587" indent="0" algn="ctr">
              <a:buNone/>
              <a:defRPr/>
            </a:lvl2pPr>
            <a:lvl3pPr marL="913178" indent="0" algn="ctr">
              <a:buNone/>
              <a:defRPr/>
            </a:lvl3pPr>
            <a:lvl4pPr marL="1369763" indent="0" algn="ctr">
              <a:buNone/>
              <a:defRPr/>
            </a:lvl4pPr>
            <a:lvl5pPr marL="1826355" indent="0" algn="ctr">
              <a:buNone/>
              <a:defRPr/>
            </a:lvl5pPr>
            <a:lvl6pPr marL="2282946" indent="0" algn="ctr">
              <a:buNone/>
              <a:defRPr/>
            </a:lvl6pPr>
            <a:lvl7pPr marL="2739534" indent="0" algn="ctr">
              <a:buNone/>
              <a:defRPr/>
            </a:lvl7pPr>
            <a:lvl8pPr marL="3196125" indent="0" algn="ctr">
              <a:buNone/>
              <a:defRPr/>
            </a:lvl8pPr>
            <a:lvl9pPr marL="3652715" indent="0" algn="ctr">
              <a:buNone/>
              <a:defRPr/>
            </a:lvl9pPr>
          </a:lstStyle>
          <a:p>
            <a:r>
              <a:rPr lang="en-US" dirty="0" smtClean="0"/>
              <a:t>Click to edit Master subtitle style</a:t>
            </a:r>
            <a:endParaRPr lang="en-US" dirty="0"/>
          </a:p>
        </p:txBody>
      </p:sp>
      <p:sp>
        <p:nvSpPr>
          <p:cNvPr id="7" name="Slide Number Placeholder 2"/>
          <p:cNvSpPr>
            <a:spLocks noGrp="1"/>
          </p:cNvSpPr>
          <p:nvPr>
            <p:ph type="sldNum" sz="quarter" idx="4"/>
          </p:nvPr>
        </p:nvSpPr>
        <p:spPr>
          <a:xfrm>
            <a:off x="6286500" y="6533251"/>
            <a:ext cx="2133600" cy="324750"/>
          </a:xfrm>
          <a:prstGeom prst="rect">
            <a:avLst/>
          </a:prstGeom>
        </p:spPr>
        <p:txBody>
          <a:bodyPr vert="horz" lIns="91440" tIns="45720" rIns="91440" bIns="45720" rtlCol="0" anchor="ctr"/>
          <a:lstStyle>
            <a:lvl1pPr algn="r">
              <a:defRPr sz="1400">
                <a:solidFill>
                  <a:schemeClr val="tx1"/>
                </a:solidFill>
                <a:latin typeface="+mj-lt"/>
              </a:defRPr>
            </a:lvl1pPr>
          </a:lstStyle>
          <a:p>
            <a:fld id="{538A0A4C-22F3-4AD6-8A5A-D0BCDE30C626}" type="slidenum">
              <a:rPr lang="en-US" smtClean="0"/>
              <a:pPr/>
              <a:t>‹#›</a:t>
            </a:fld>
            <a:endParaRPr lang="en-US" dirty="0"/>
          </a:p>
        </p:txBody>
      </p:sp>
    </p:spTree>
    <p:extLst>
      <p:ext uri="{BB962C8B-B14F-4D97-AF65-F5344CB8AC3E}">
        <p14:creationId xmlns:p14="http://schemas.microsoft.com/office/powerpoint/2010/main" val="5407891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cap="none" spc="0">
                <a:ln>
                  <a:noFill/>
                </a:ln>
                <a:solidFill>
                  <a:schemeClr val="tx1"/>
                </a:solidFill>
                <a:effectLst/>
              </a:defRPr>
            </a:lvl1pPr>
          </a:lstStyle>
          <a:p>
            <a:r>
              <a:rPr lang="en-US" dirty="0" smtClean="0"/>
              <a:t>Click to edit Master title style</a:t>
            </a:r>
            <a:endParaRPr lang="en-US" dirty="0"/>
          </a:p>
        </p:txBody>
      </p:sp>
      <p:sp>
        <p:nvSpPr>
          <p:cNvPr id="7" name="Slide Number Placeholder 2"/>
          <p:cNvSpPr>
            <a:spLocks noGrp="1"/>
          </p:cNvSpPr>
          <p:nvPr>
            <p:ph type="sldNum" sz="quarter" idx="4"/>
          </p:nvPr>
        </p:nvSpPr>
        <p:spPr>
          <a:xfrm>
            <a:off x="6286500" y="6533250"/>
            <a:ext cx="2133600" cy="365125"/>
          </a:xfrm>
          <a:prstGeom prst="rect">
            <a:avLst/>
          </a:prstGeom>
        </p:spPr>
        <p:txBody>
          <a:bodyPr vert="horz" lIns="91440" tIns="45720" rIns="91440" bIns="45720" rtlCol="0" anchor="ctr"/>
          <a:lstStyle>
            <a:lvl1pPr algn="r">
              <a:defRPr sz="1400">
                <a:solidFill>
                  <a:schemeClr val="tx1"/>
                </a:solidFill>
                <a:latin typeface="+mj-lt"/>
              </a:defRPr>
            </a:lvl1pPr>
          </a:lstStyle>
          <a:p>
            <a:fld id="{538A0A4C-22F3-4AD6-8A5A-D0BCDE30C626}" type="slidenum">
              <a:rPr lang="en-US" smtClean="0"/>
              <a:pPr/>
              <a:t>‹#›</a:t>
            </a:fld>
            <a:endParaRPr lang="en-US" dirty="0"/>
          </a:p>
        </p:txBody>
      </p:sp>
      <p:sp>
        <p:nvSpPr>
          <p:cNvPr id="5" name="Rectangle 3"/>
          <p:cNvSpPr>
            <a:spLocks noGrp="1" noChangeArrowheads="1"/>
          </p:cNvSpPr>
          <p:nvPr>
            <p:ph idx="10"/>
          </p:nvPr>
        </p:nvSpPr>
        <p:spPr bwMode="auto">
          <a:xfrm>
            <a:off x="459552" y="968383"/>
            <a:ext cx="8224896" cy="5460993"/>
          </a:xfrm>
          <a:prstGeom prst="rect">
            <a:avLst/>
          </a:prstGeom>
          <a:noFill/>
          <a:ln w="12700">
            <a:noFill/>
            <a:miter lim="800000"/>
            <a:headEnd/>
            <a:tailEnd/>
          </a:ln>
        </p:spPr>
        <p:txBody>
          <a:bodyPr vert="horz" wrap="square" lIns="95519" tIns="46920" rIns="95519" bIns="469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latin typeface="Arial" pitchFamily="34" charset="0"/>
                <a:cs typeface="Arial" pitchFamily="34" charset="0"/>
              </a:rPr>
              <a:t>Fifth Level</a:t>
            </a:r>
            <a:endParaRPr lang="en-US" dirty="0" smtClean="0"/>
          </a:p>
        </p:txBody>
      </p:sp>
    </p:spTree>
    <p:extLst>
      <p:ext uri="{BB962C8B-B14F-4D97-AF65-F5344CB8AC3E}">
        <p14:creationId xmlns:p14="http://schemas.microsoft.com/office/powerpoint/2010/main" val="3188574731"/>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91961" y="968383"/>
            <a:ext cx="4148137" cy="5460993"/>
          </a:xfrm>
        </p:spPr>
        <p:txBody>
          <a:bodyPr/>
          <a:lstStyle>
            <a:lvl1pPr>
              <a:defRPr sz="2400"/>
            </a:lvl1pPr>
            <a:lvl2pPr>
              <a:defRPr sz="2000"/>
            </a:lvl2pPr>
            <a:lvl3pPr>
              <a:defRPr sz="1800"/>
            </a:lvl3pPr>
            <a:lvl4pPr>
              <a:defRPr sz="1600"/>
            </a:lvl4pPr>
            <a:lvl5pPr>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92496" y="968383"/>
            <a:ext cx="4148138" cy="5460993"/>
          </a:xfrm>
        </p:spPr>
        <p:txBody>
          <a:bodyPr/>
          <a:lstStyle>
            <a:lvl1pPr>
              <a:defRPr sz="2400"/>
            </a:lvl1pPr>
            <a:lvl2pPr>
              <a:defRPr sz="2000"/>
            </a:lvl2pPr>
            <a:lvl3pPr>
              <a:defRPr sz="1800"/>
            </a:lvl3pPr>
            <a:lvl4pPr>
              <a:defRPr sz="1600"/>
            </a:lvl4pPr>
            <a:lvl5pPr>
              <a:defRPr sz="1400">
                <a:latin typeface="Arial" pitchFamily="34" charset="0"/>
                <a:cs typeface="Arial"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Slide Number Placeholder 2"/>
          <p:cNvSpPr>
            <a:spLocks noGrp="1"/>
          </p:cNvSpPr>
          <p:nvPr>
            <p:ph type="sldNum" sz="quarter" idx="4"/>
          </p:nvPr>
        </p:nvSpPr>
        <p:spPr>
          <a:xfrm>
            <a:off x="6286500" y="6533250"/>
            <a:ext cx="2133600" cy="365125"/>
          </a:xfrm>
          <a:prstGeom prst="rect">
            <a:avLst/>
          </a:prstGeom>
        </p:spPr>
        <p:txBody>
          <a:bodyPr vert="horz" lIns="91440" tIns="45720" rIns="91440" bIns="45720" rtlCol="0" anchor="ctr"/>
          <a:lstStyle>
            <a:lvl1pPr algn="r">
              <a:defRPr sz="1400">
                <a:solidFill>
                  <a:schemeClr val="tx1"/>
                </a:solidFill>
                <a:latin typeface="+mj-lt"/>
              </a:defRPr>
            </a:lvl1pPr>
          </a:lstStyle>
          <a:p>
            <a:fld id="{538A0A4C-22F3-4AD6-8A5A-D0BCDE30C626}" type="slidenum">
              <a:rPr lang="en-US" smtClean="0"/>
              <a:pPr/>
              <a:t>‹#›</a:t>
            </a:fld>
            <a:endParaRPr lang="en-US" dirty="0"/>
          </a:p>
        </p:txBody>
      </p:sp>
    </p:spTree>
    <p:extLst>
      <p:ext uri="{BB962C8B-B14F-4D97-AF65-F5344CB8AC3E}">
        <p14:creationId xmlns:p14="http://schemas.microsoft.com/office/powerpoint/2010/main" val="3311426499"/>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effectLst/>
              </a:defRPr>
            </a:lvl1pPr>
          </a:lstStyle>
          <a:p>
            <a:r>
              <a:rPr lang="en-US" dirty="0" smtClean="0"/>
              <a:t>Click to edit Master title style</a:t>
            </a:r>
            <a:endParaRPr lang="en-US" dirty="0"/>
          </a:p>
        </p:txBody>
      </p:sp>
      <p:sp>
        <p:nvSpPr>
          <p:cNvPr id="6" name="Slide Number Placeholder 2"/>
          <p:cNvSpPr>
            <a:spLocks noGrp="1"/>
          </p:cNvSpPr>
          <p:nvPr>
            <p:ph type="sldNum" sz="quarter" idx="4"/>
          </p:nvPr>
        </p:nvSpPr>
        <p:spPr>
          <a:xfrm>
            <a:off x="6286500" y="6533250"/>
            <a:ext cx="2133600" cy="365125"/>
          </a:xfrm>
          <a:prstGeom prst="rect">
            <a:avLst/>
          </a:prstGeom>
        </p:spPr>
        <p:txBody>
          <a:bodyPr vert="horz" lIns="91440" tIns="45720" rIns="91440" bIns="45720" rtlCol="0" anchor="ctr"/>
          <a:lstStyle>
            <a:lvl1pPr algn="r">
              <a:defRPr sz="1400">
                <a:solidFill>
                  <a:schemeClr val="tx1"/>
                </a:solidFill>
                <a:latin typeface="+mj-lt"/>
              </a:defRPr>
            </a:lvl1pPr>
          </a:lstStyle>
          <a:p>
            <a:fld id="{538A0A4C-22F3-4AD6-8A5A-D0BCDE30C626}" type="slidenum">
              <a:rPr lang="en-US" smtClean="0"/>
              <a:pPr/>
              <a:t>‹#›</a:t>
            </a:fld>
            <a:endParaRPr lang="en-US" dirty="0"/>
          </a:p>
        </p:txBody>
      </p:sp>
    </p:spTree>
    <p:extLst>
      <p:ext uri="{BB962C8B-B14F-4D97-AF65-F5344CB8AC3E}">
        <p14:creationId xmlns:p14="http://schemas.microsoft.com/office/powerpoint/2010/main" val="1830205817"/>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smtClean="0"/>
            </a:lvl1pPr>
          </a:lstStyle>
          <a:p>
            <a:fld id="{D7B9CC80-6421-4141-9DB7-01DA927958F1}" type="slidenum">
              <a:rPr lang="en-US"/>
              <a:pPr/>
              <a:t>‹#›</a:t>
            </a:fld>
            <a:endParaRPr lang="en-US"/>
          </a:p>
        </p:txBody>
      </p:sp>
    </p:spTree>
    <p:extLst>
      <p:ext uri="{BB962C8B-B14F-4D97-AF65-F5344CB8AC3E}">
        <p14:creationId xmlns:p14="http://schemas.microsoft.com/office/powerpoint/2010/main" val="210595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8400"/>
            <a:ext cx="21336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2133600" cy="457200"/>
          </a:xfrm>
        </p:spPr>
        <p:txBody>
          <a:bodyPr/>
          <a:lstStyle>
            <a:lvl1pPr>
              <a:defRPr smtClean="0"/>
            </a:lvl1pPr>
          </a:lstStyle>
          <a:p>
            <a:fld id="{5973C70E-EB21-E948-A42C-C6AA7692E17F}" type="slidenum">
              <a:rPr lang="en-US"/>
              <a:pPr/>
              <a:t>‹#›</a:t>
            </a:fld>
            <a:endParaRPr lang="en-US"/>
          </a:p>
        </p:txBody>
      </p:sp>
    </p:spTree>
    <p:extLst>
      <p:ext uri="{BB962C8B-B14F-4D97-AF65-F5344CB8AC3E}">
        <p14:creationId xmlns:p14="http://schemas.microsoft.com/office/powerpoint/2010/main" val="252056086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9"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 y="0"/>
            <a:ext cx="7934530" cy="857250"/>
          </a:xfrm>
          <a:prstGeom prst="rect">
            <a:avLst/>
          </a:prstGeom>
          <a:noFill/>
          <a:ln w="12700">
            <a:noFill/>
            <a:miter lim="800000"/>
            <a:headEnd/>
            <a:tailEnd/>
          </a:ln>
          <a:effectLst/>
        </p:spPr>
        <p:txBody>
          <a:bodyPr vert="horz" wrap="square" lIns="95519" tIns="46920" rIns="95519" bIns="46920" numCol="1" anchor="ctr" anchorCtr="0" compatLnSpc="1">
            <a:prstTxWarp prst="textNoShape">
              <a:avLst/>
            </a:prstTxWarp>
          </a:bodyPr>
          <a:lstStyle/>
          <a:p>
            <a:pPr lvl="0"/>
            <a:r>
              <a:rPr lang="en-US" dirty="0" smtClean="0"/>
              <a:t>One line title (two lines possible)</a:t>
            </a:r>
          </a:p>
        </p:txBody>
      </p:sp>
      <p:sp>
        <p:nvSpPr>
          <p:cNvPr id="3075" name="Rectangle 3"/>
          <p:cNvSpPr>
            <a:spLocks noGrp="1" noChangeArrowheads="1"/>
          </p:cNvSpPr>
          <p:nvPr>
            <p:ph type="body" idx="1"/>
          </p:nvPr>
        </p:nvSpPr>
        <p:spPr bwMode="auto">
          <a:xfrm>
            <a:off x="459552" y="968383"/>
            <a:ext cx="8224896" cy="5460993"/>
          </a:xfrm>
          <a:prstGeom prst="rect">
            <a:avLst/>
          </a:prstGeom>
          <a:noFill/>
          <a:ln w="12700">
            <a:noFill/>
            <a:miter lim="800000"/>
            <a:headEnd/>
            <a:tailEnd/>
          </a:ln>
        </p:spPr>
        <p:txBody>
          <a:bodyPr vert="horz" wrap="square" lIns="95519" tIns="46920" rIns="95519" bIns="469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latin typeface="Arial" pitchFamily="34" charset="0"/>
                <a:cs typeface="Arial" pitchFamily="34" charset="0"/>
              </a:rPr>
              <a:t>Fifth Level</a:t>
            </a:r>
            <a:endParaRPr lang="en-US" dirty="0" smtClean="0"/>
          </a:p>
        </p:txBody>
      </p:sp>
      <p:sp>
        <p:nvSpPr>
          <p:cNvPr id="1041" name="Line 17"/>
          <p:cNvSpPr>
            <a:spLocks noChangeShapeType="1"/>
          </p:cNvSpPr>
          <p:nvPr/>
        </p:nvSpPr>
        <p:spPr bwMode="auto">
          <a:xfrm flipH="1" flipV="1">
            <a:off x="604838" y="846153"/>
            <a:ext cx="8361362" cy="1587"/>
          </a:xfrm>
          <a:prstGeom prst="line">
            <a:avLst/>
          </a:prstGeom>
          <a:noFill/>
          <a:ln w="76200">
            <a:solidFill>
              <a:srgbClr val="00279F"/>
            </a:solidFill>
            <a:round/>
            <a:headEnd/>
            <a:tailEnd/>
          </a:ln>
          <a:effectLst/>
        </p:spPr>
        <p:txBody>
          <a:bodyPr wrap="none" lIns="91316" tIns="45658" rIns="91316" bIns="45658" anchor="ctr"/>
          <a:lstStyle/>
          <a:p>
            <a:pPr defTabSz="913668" eaLnBrk="0" fontAlgn="base" hangingPunct="0">
              <a:spcBef>
                <a:spcPct val="0"/>
              </a:spcBef>
              <a:spcAft>
                <a:spcPct val="0"/>
              </a:spcAft>
              <a:defRPr/>
            </a:pPr>
            <a:endParaRPr lang="en-US" sz="3600" dirty="0">
              <a:solidFill>
                <a:srgbClr val="000000"/>
              </a:solidFill>
              <a:latin typeface="Arial" panose="020B0604020202020204" pitchFamily="34" charset="0"/>
              <a:cs typeface="Arial" panose="020B0604020202020204" pitchFamily="34" charset="0"/>
            </a:endParaRPr>
          </a:p>
        </p:txBody>
      </p:sp>
      <p:pic>
        <p:nvPicPr>
          <p:cNvPr id="2" name="Picture 1" descr="NewDM SpectroScopic.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51466" y="0"/>
            <a:ext cx="1192534" cy="968382"/>
          </a:xfrm>
          <a:prstGeom prst="rect">
            <a:avLst/>
          </a:prstGeom>
        </p:spPr>
      </p:pic>
      <p:pic>
        <p:nvPicPr>
          <p:cNvPr id="9" name="Picture 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6364122"/>
            <a:ext cx="9144000" cy="493878"/>
          </a:xfrm>
          <a:prstGeom prst="rect">
            <a:avLst/>
          </a:prstGeom>
        </p:spPr>
      </p:pic>
      <p:sp>
        <p:nvSpPr>
          <p:cNvPr id="8" name="TextBox 7"/>
          <p:cNvSpPr txBox="1"/>
          <p:nvPr/>
        </p:nvSpPr>
        <p:spPr>
          <a:xfrm>
            <a:off x="522305" y="6529912"/>
            <a:ext cx="2160601" cy="307768"/>
          </a:xfrm>
          <a:prstGeom prst="rect">
            <a:avLst/>
          </a:prstGeom>
          <a:noFill/>
        </p:spPr>
        <p:txBody>
          <a:bodyPr wrap="none" lIns="91432" tIns="45716" rIns="91432" bIns="45716" rtlCol="0">
            <a:spAutoFit/>
          </a:bodyPr>
          <a:lstStyle/>
          <a:p>
            <a:pPr marL="0" marR="0" indent="0" algn="l" defTabSz="457159"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B.</a:t>
            </a:r>
            <a:r>
              <a:rPr lang="en-US" sz="1400" baseline="0" dirty="0" smtClean="0">
                <a:latin typeface="Arial" pitchFamily="34" charset="0"/>
                <a:cs typeface="Arial" pitchFamily="34" charset="0"/>
              </a:rPr>
              <a:t> Flaugher</a:t>
            </a:r>
            <a:r>
              <a:rPr lang="en-US" sz="1400" dirty="0" smtClean="0">
                <a:latin typeface="Arial" pitchFamily="34" charset="0"/>
                <a:cs typeface="Arial" pitchFamily="34" charset="0"/>
              </a:rPr>
              <a:t>  March 2015</a:t>
            </a:r>
            <a:endParaRPr lang="en-US" sz="1400" dirty="0">
              <a:latin typeface="Arial" pitchFamily="34" charset="0"/>
              <a:cs typeface="Arial" pitchFamily="34" charset="0"/>
            </a:endParaRPr>
          </a:p>
        </p:txBody>
      </p:sp>
      <p:sp>
        <p:nvSpPr>
          <p:cNvPr id="10" name="TextBox 9"/>
          <p:cNvSpPr txBox="1"/>
          <p:nvPr userDrawn="1"/>
        </p:nvSpPr>
        <p:spPr>
          <a:xfrm>
            <a:off x="3486795" y="6529912"/>
            <a:ext cx="2170420" cy="307768"/>
          </a:xfrm>
          <a:prstGeom prst="rect">
            <a:avLst/>
          </a:prstGeom>
          <a:noFill/>
        </p:spPr>
        <p:txBody>
          <a:bodyPr wrap="none" lIns="91432" tIns="45716" rIns="91432" bIns="45716" rtlCol="0">
            <a:spAutoFit/>
          </a:bodyPr>
          <a:lstStyle/>
          <a:p>
            <a:pPr algn="ctr"/>
            <a:r>
              <a:rPr lang="en-US" sz="1400" baseline="0" dirty="0" smtClean="0">
                <a:solidFill>
                  <a:schemeClr val="tx1"/>
                </a:solidFill>
                <a:latin typeface="Arial" pitchFamily="34" charset="0"/>
                <a:cs typeface="Arial" pitchFamily="34" charset="0"/>
              </a:rPr>
              <a:t>MOS in the Next Decade  </a:t>
            </a:r>
            <a:endParaRPr lang="en-US" sz="1400" dirty="0">
              <a:solidFill>
                <a:schemeClr val="tx1"/>
              </a:solidFill>
              <a:latin typeface="Arial" pitchFamily="34" charset="0"/>
              <a:cs typeface="Arial" pitchFamily="34" charset="0"/>
            </a:endParaRPr>
          </a:p>
        </p:txBody>
      </p:sp>
      <p:sp>
        <p:nvSpPr>
          <p:cNvPr id="3" name="Slide Number Placeholder 2"/>
          <p:cNvSpPr>
            <a:spLocks noGrp="1"/>
          </p:cNvSpPr>
          <p:nvPr>
            <p:ph type="sldNum" sz="quarter" idx="4"/>
          </p:nvPr>
        </p:nvSpPr>
        <p:spPr>
          <a:xfrm>
            <a:off x="6404838" y="6529912"/>
            <a:ext cx="2133600" cy="307768"/>
          </a:xfrm>
          <a:prstGeom prst="rect">
            <a:avLst/>
          </a:prstGeom>
        </p:spPr>
        <p:txBody>
          <a:bodyPr vert="horz" lIns="91440" tIns="45720" rIns="91440" bIns="45720" rtlCol="0" anchor="ctr"/>
          <a:lstStyle>
            <a:lvl1pPr algn="r">
              <a:defRPr sz="1400">
                <a:solidFill>
                  <a:schemeClr val="tx1"/>
                </a:solidFill>
                <a:latin typeface="+mj-lt"/>
              </a:defRPr>
            </a:lvl1pPr>
          </a:lstStyle>
          <a:p>
            <a:fld id="{538A0A4C-22F3-4AD6-8A5A-D0BCDE30C626}" type="slidenum">
              <a:rPr lang="en-US" smtClean="0"/>
              <a:pPr/>
              <a:t>‹#›</a:t>
            </a:fld>
            <a:endParaRPr lang="en-US" dirty="0"/>
          </a:p>
        </p:txBody>
      </p:sp>
    </p:spTree>
    <p:extLst>
      <p:ext uri="{BB962C8B-B14F-4D97-AF65-F5344CB8AC3E}">
        <p14:creationId xmlns:p14="http://schemas.microsoft.com/office/powerpoint/2010/main" val="2619189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xmlns:p14="http://schemas.microsoft.com/office/powerpoint/2010/main" id="1" dur="indefinite" restart="never" nodeType="tmRoot"/>
      </p:par>
    </p:tnLst>
  </p:timing>
  <p:hf hdr="0" ftr="0" dt="0"/>
  <p:txStyles>
    <p:titleStyle>
      <a:lvl1pPr algn="ctr" defTabSz="965497" rtl="0" eaLnBrk="0" fontAlgn="base" hangingPunct="0">
        <a:lnSpc>
          <a:spcPct val="85000"/>
        </a:lnSpc>
        <a:spcBef>
          <a:spcPct val="0"/>
        </a:spcBef>
        <a:spcAft>
          <a:spcPct val="0"/>
        </a:spcAft>
        <a:defRPr sz="3600" b="1">
          <a:solidFill>
            <a:schemeClr val="tx1"/>
          </a:solidFill>
          <a:effectLst/>
          <a:latin typeface="Arial" pitchFamily="34" charset="0"/>
          <a:ea typeface="+mj-ea"/>
          <a:cs typeface="Arial" pitchFamily="34" charset="0"/>
        </a:defRPr>
      </a:lvl1pPr>
      <a:lvl2pPr algn="ctr" defTabSz="965497"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2pPr>
      <a:lvl3pPr algn="ctr" defTabSz="965497"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3pPr>
      <a:lvl4pPr algn="ctr" defTabSz="965497"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4pPr>
      <a:lvl5pPr algn="ctr" defTabSz="965497"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5pPr>
      <a:lvl6pPr marL="456587" algn="ctr" defTabSz="965497"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6pPr>
      <a:lvl7pPr marL="913178" algn="ctr" defTabSz="965497"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7pPr>
      <a:lvl8pPr marL="1369763" algn="ctr" defTabSz="965497"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8pPr>
      <a:lvl9pPr marL="1826355" algn="ctr" defTabSz="965497"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9pPr>
    </p:titleStyle>
    <p:bodyStyle>
      <a:lvl1pPr marL="230188" indent="-230188" algn="l" defTabSz="965497" rtl="0" eaLnBrk="0" fontAlgn="base" hangingPunct="0">
        <a:spcBef>
          <a:spcPct val="20000"/>
        </a:spcBef>
        <a:spcAft>
          <a:spcPct val="0"/>
        </a:spcAft>
        <a:buSzPct val="100000"/>
        <a:buChar char="•"/>
        <a:defRPr sz="2000" b="0">
          <a:solidFill>
            <a:srgbClr val="00279F"/>
          </a:solidFill>
          <a:latin typeface="Arial" pitchFamily="34" charset="0"/>
          <a:ea typeface="+mn-ea"/>
          <a:cs typeface="Arial" pitchFamily="34" charset="0"/>
        </a:defRPr>
      </a:lvl1pPr>
      <a:lvl2pPr marL="461963" indent="-231775" algn="l" defTabSz="965497" rtl="0" eaLnBrk="0" fontAlgn="base" hangingPunct="0">
        <a:spcBef>
          <a:spcPct val="20000"/>
        </a:spcBef>
        <a:spcAft>
          <a:spcPct val="0"/>
        </a:spcAft>
        <a:buSzPct val="100000"/>
        <a:buFont typeface="Courier New" panose="02070309020205020404" pitchFamily="49" charset="0"/>
        <a:buChar char="o"/>
        <a:defRPr sz="1800" b="0">
          <a:solidFill>
            <a:srgbClr val="00279F"/>
          </a:solidFill>
          <a:latin typeface="Arial" pitchFamily="34" charset="0"/>
          <a:cs typeface="Arial" pitchFamily="34" charset="0"/>
        </a:defRPr>
      </a:lvl2pPr>
      <a:lvl3pPr marL="684213" indent="-222250" algn="l" defTabSz="965497" rtl="0" eaLnBrk="0" fontAlgn="base" hangingPunct="0">
        <a:spcBef>
          <a:spcPct val="20000"/>
        </a:spcBef>
        <a:spcAft>
          <a:spcPct val="0"/>
        </a:spcAft>
        <a:buSzPct val="100000"/>
        <a:buChar char="•"/>
        <a:defRPr sz="1600" b="0">
          <a:solidFill>
            <a:srgbClr val="00279F"/>
          </a:solidFill>
          <a:latin typeface="Arial" pitchFamily="34" charset="0"/>
          <a:cs typeface="Arial" pitchFamily="34" charset="0"/>
        </a:defRPr>
      </a:lvl3pPr>
      <a:lvl4pPr marL="914400" indent="-230188" algn="l" defTabSz="965497" rtl="0" eaLnBrk="0" fontAlgn="base" hangingPunct="0">
        <a:spcBef>
          <a:spcPct val="20000"/>
        </a:spcBef>
        <a:spcAft>
          <a:spcPct val="0"/>
        </a:spcAft>
        <a:buSzPct val="100000"/>
        <a:buChar char="—"/>
        <a:defRPr sz="1400" b="0">
          <a:solidFill>
            <a:srgbClr val="00279F"/>
          </a:solidFill>
          <a:latin typeface="Arial" pitchFamily="34" charset="0"/>
          <a:cs typeface="Arial" pitchFamily="34" charset="0"/>
        </a:defRPr>
      </a:lvl4pPr>
      <a:lvl5pPr marL="1144588" indent="-230188" algn="l" defTabSz="965497" rtl="0" eaLnBrk="0" fontAlgn="base" hangingPunct="0">
        <a:spcBef>
          <a:spcPct val="20000"/>
        </a:spcBef>
        <a:spcAft>
          <a:spcPct val="0"/>
        </a:spcAft>
        <a:buChar char="»"/>
        <a:defRPr sz="1400" b="0">
          <a:solidFill>
            <a:srgbClr val="00279F"/>
          </a:solidFill>
          <a:latin typeface="Arial" pitchFamily="34" charset="0"/>
          <a:cs typeface="Arial" pitchFamily="34" charset="0"/>
        </a:defRPr>
      </a:lvl5pPr>
      <a:lvl6pPr marL="2628559" indent="-240979" algn="l" defTabSz="965497" rtl="0" eaLnBrk="0" fontAlgn="base" hangingPunct="0">
        <a:spcBef>
          <a:spcPct val="20000"/>
        </a:spcBef>
        <a:spcAft>
          <a:spcPct val="0"/>
        </a:spcAft>
        <a:buChar char="»"/>
        <a:defRPr sz="2100">
          <a:solidFill>
            <a:schemeClr val="tx1"/>
          </a:solidFill>
          <a:latin typeface="+mn-lt"/>
        </a:defRPr>
      </a:lvl6pPr>
      <a:lvl7pPr marL="3085148" indent="-240979" algn="l" defTabSz="965497" rtl="0" eaLnBrk="0" fontAlgn="base" hangingPunct="0">
        <a:spcBef>
          <a:spcPct val="20000"/>
        </a:spcBef>
        <a:spcAft>
          <a:spcPct val="0"/>
        </a:spcAft>
        <a:buChar char="»"/>
        <a:defRPr sz="2100">
          <a:solidFill>
            <a:schemeClr val="tx1"/>
          </a:solidFill>
          <a:latin typeface="+mn-lt"/>
        </a:defRPr>
      </a:lvl7pPr>
      <a:lvl8pPr marL="3541746" indent="-240979" algn="l" defTabSz="965497" rtl="0" eaLnBrk="0" fontAlgn="base" hangingPunct="0">
        <a:spcBef>
          <a:spcPct val="20000"/>
        </a:spcBef>
        <a:spcAft>
          <a:spcPct val="0"/>
        </a:spcAft>
        <a:buChar char="»"/>
        <a:defRPr sz="2100">
          <a:solidFill>
            <a:schemeClr val="tx1"/>
          </a:solidFill>
          <a:latin typeface="+mn-lt"/>
        </a:defRPr>
      </a:lvl8pPr>
      <a:lvl9pPr marL="3998327" indent="-240979" algn="l" defTabSz="965497" rtl="0" eaLnBrk="0" fontAlgn="base" hangingPunct="0">
        <a:spcBef>
          <a:spcPct val="20000"/>
        </a:spcBef>
        <a:spcAft>
          <a:spcPct val="0"/>
        </a:spcAft>
        <a:buChar char="»"/>
        <a:defRPr sz="2100">
          <a:solidFill>
            <a:schemeClr val="tx1"/>
          </a:solidFill>
          <a:latin typeface="+mn-lt"/>
        </a:defRPr>
      </a:lvl9pPr>
    </p:bodyStyle>
    <p:otherStyle>
      <a:defPPr>
        <a:defRPr lang="en-US"/>
      </a:defPPr>
      <a:lvl1pPr marL="0" algn="l" defTabSz="913178" rtl="0" eaLnBrk="1" latinLnBrk="0" hangingPunct="1">
        <a:defRPr sz="1800" kern="1200">
          <a:solidFill>
            <a:schemeClr val="tx1"/>
          </a:solidFill>
          <a:latin typeface="+mn-lt"/>
          <a:ea typeface="+mn-ea"/>
          <a:cs typeface="+mn-cs"/>
        </a:defRPr>
      </a:lvl1pPr>
      <a:lvl2pPr marL="456587" algn="l" defTabSz="913178" rtl="0" eaLnBrk="1" latinLnBrk="0" hangingPunct="1">
        <a:defRPr sz="1800" kern="1200">
          <a:solidFill>
            <a:schemeClr val="tx1"/>
          </a:solidFill>
          <a:latin typeface="+mn-lt"/>
          <a:ea typeface="+mn-ea"/>
          <a:cs typeface="+mn-cs"/>
        </a:defRPr>
      </a:lvl2pPr>
      <a:lvl3pPr marL="913178" algn="l" defTabSz="913178" rtl="0" eaLnBrk="1" latinLnBrk="0" hangingPunct="1">
        <a:defRPr sz="1800" kern="1200">
          <a:solidFill>
            <a:schemeClr val="tx1"/>
          </a:solidFill>
          <a:latin typeface="+mn-lt"/>
          <a:ea typeface="+mn-ea"/>
          <a:cs typeface="+mn-cs"/>
        </a:defRPr>
      </a:lvl3pPr>
      <a:lvl4pPr marL="1369763" algn="l" defTabSz="913178" rtl="0" eaLnBrk="1" latinLnBrk="0" hangingPunct="1">
        <a:defRPr sz="1800" kern="1200">
          <a:solidFill>
            <a:schemeClr val="tx1"/>
          </a:solidFill>
          <a:latin typeface="+mn-lt"/>
          <a:ea typeface="+mn-ea"/>
          <a:cs typeface="+mn-cs"/>
        </a:defRPr>
      </a:lvl4pPr>
      <a:lvl5pPr marL="1826355" algn="l" defTabSz="913178" rtl="0" eaLnBrk="1" latinLnBrk="0" hangingPunct="1">
        <a:defRPr sz="1800" kern="1200">
          <a:solidFill>
            <a:schemeClr val="tx1"/>
          </a:solidFill>
          <a:latin typeface="+mn-lt"/>
          <a:ea typeface="+mn-ea"/>
          <a:cs typeface="+mn-cs"/>
        </a:defRPr>
      </a:lvl5pPr>
      <a:lvl6pPr marL="2282946" algn="l" defTabSz="913178" rtl="0" eaLnBrk="1" latinLnBrk="0" hangingPunct="1">
        <a:defRPr sz="1800" kern="1200">
          <a:solidFill>
            <a:schemeClr val="tx1"/>
          </a:solidFill>
          <a:latin typeface="+mn-lt"/>
          <a:ea typeface="+mn-ea"/>
          <a:cs typeface="+mn-cs"/>
        </a:defRPr>
      </a:lvl6pPr>
      <a:lvl7pPr marL="2739534" algn="l" defTabSz="913178" rtl="0" eaLnBrk="1" latinLnBrk="0" hangingPunct="1">
        <a:defRPr sz="1800" kern="1200">
          <a:solidFill>
            <a:schemeClr val="tx1"/>
          </a:solidFill>
          <a:latin typeface="+mn-lt"/>
          <a:ea typeface="+mn-ea"/>
          <a:cs typeface="+mn-cs"/>
        </a:defRPr>
      </a:lvl7pPr>
      <a:lvl8pPr marL="3196125" algn="l" defTabSz="913178" rtl="0" eaLnBrk="1" latinLnBrk="0" hangingPunct="1">
        <a:defRPr sz="1800" kern="1200">
          <a:solidFill>
            <a:schemeClr val="tx1"/>
          </a:solidFill>
          <a:latin typeface="+mn-lt"/>
          <a:ea typeface="+mn-ea"/>
          <a:cs typeface="+mn-cs"/>
        </a:defRPr>
      </a:lvl8pPr>
      <a:lvl9pPr marL="3652715" algn="l" defTabSz="913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100" y="2032000"/>
            <a:ext cx="8686799" cy="1808168"/>
          </a:xfrm>
        </p:spPr>
        <p:txBody>
          <a:bodyPr/>
          <a:lstStyle/>
          <a:p>
            <a:r>
              <a:rPr lang="en-US" dirty="0" smtClean="0"/>
              <a:t>An Overview of </a:t>
            </a:r>
            <a:r>
              <a:rPr lang="en-US" dirty="0" smtClean="0"/>
              <a:t>the </a:t>
            </a:r>
            <a:br>
              <a:rPr lang="en-US" dirty="0" smtClean="0"/>
            </a:br>
            <a:r>
              <a:rPr lang="en-US" dirty="0" smtClean="0"/>
              <a:t>Dark </a:t>
            </a:r>
            <a:r>
              <a:rPr lang="en-US" dirty="0" smtClean="0"/>
              <a:t>Energy Spectroscopic Instrument (DESI)</a:t>
            </a:r>
            <a:br>
              <a:rPr lang="en-US" dirty="0" smtClean="0"/>
            </a:br>
            <a:r>
              <a:rPr lang="en-US" dirty="0" smtClean="0"/>
              <a:t>and the Collaboration Efforts at FNAL</a:t>
            </a:r>
            <a:endParaRPr lang="en-US" dirty="0"/>
          </a:p>
        </p:txBody>
      </p:sp>
      <p:sp>
        <p:nvSpPr>
          <p:cNvPr id="5" name="Subtitle 4"/>
          <p:cNvSpPr>
            <a:spLocks noGrp="1"/>
          </p:cNvSpPr>
          <p:nvPr>
            <p:ph type="subTitle" idx="1"/>
          </p:nvPr>
        </p:nvSpPr>
        <p:spPr>
          <a:xfrm>
            <a:off x="2493963" y="4124356"/>
            <a:ext cx="6994526" cy="1870075"/>
          </a:xfrm>
        </p:spPr>
        <p:txBody>
          <a:bodyPr/>
          <a:lstStyle/>
          <a:p>
            <a:endParaRPr lang="en-US" dirty="0" smtClean="0"/>
          </a:p>
          <a:p>
            <a:r>
              <a:rPr lang="en-US" dirty="0" smtClean="0"/>
              <a:t>Conett Huerta</a:t>
            </a:r>
          </a:p>
        </p:txBody>
      </p:sp>
    </p:spTree>
    <p:extLst>
      <p:ext uri="{BB962C8B-B14F-4D97-AF65-F5344CB8AC3E}">
        <p14:creationId xmlns:p14="http://schemas.microsoft.com/office/powerpoint/2010/main" val="54845114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grade </a:t>
            </a:r>
            <a:r>
              <a:rPr lang="en-US" dirty="0" smtClean="0"/>
              <a:t>CCD schematic</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pPr/>
              <a:t>10</a:t>
            </a:fld>
            <a:endParaRPr lang="en-US" dirty="0"/>
          </a:p>
        </p:txBody>
      </p:sp>
      <p:pic>
        <p:nvPicPr>
          <p:cNvPr id="5" name="Content Placeholder 4" descr="T356_2_008i.jpg"/>
          <p:cNvPicPr>
            <a:picLocks noGrp="1" noChangeAspect="1"/>
          </p:cNvPicPr>
          <p:nvPr>
            <p:ph idx="10"/>
          </p:nvPr>
        </p:nvPicPr>
        <p:blipFill rotWithShape="1">
          <a:blip r:embed="rId2">
            <a:extLst>
              <a:ext uri="{28A0092B-C50C-407E-A947-70E740481C1C}">
                <a14:useLocalDpi xmlns:a14="http://schemas.microsoft.com/office/drawing/2010/main" val="0"/>
              </a:ext>
            </a:extLst>
          </a:blip>
          <a:srcRect l="8" r="692"/>
          <a:stretch/>
        </p:blipFill>
        <p:spPr>
          <a:xfrm>
            <a:off x="898732" y="1577984"/>
            <a:ext cx="7035800" cy="3708641"/>
          </a:xfrm>
        </p:spPr>
      </p:pic>
    </p:spTree>
    <p:extLst>
      <p:ext uri="{BB962C8B-B14F-4D97-AF65-F5344CB8AC3E}">
        <p14:creationId xmlns:p14="http://schemas.microsoft.com/office/powerpoint/2010/main" val="345894245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Dewar</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pPr/>
              <a:t>11</a:t>
            </a:fld>
            <a:endParaRPr lang="en-US" dirty="0"/>
          </a:p>
        </p:txBody>
      </p:sp>
      <p:pic>
        <p:nvPicPr>
          <p:cNvPr id="7" name="Content Placeholder 6" descr="P1020474.jpg"/>
          <p:cNvPicPr>
            <a:picLocks noGrp="1" noChangeAspect="1"/>
          </p:cNvPicPr>
          <p:nvPr>
            <p:ph idx="10"/>
          </p:nvPr>
        </p:nvPicPr>
        <p:blipFill rotWithShape="1">
          <a:blip r:embed="rId2">
            <a:extLst>
              <a:ext uri="{28A0092B-C50C-407E-A947-70E740481C1C}">
                <a14:useLocalDpi xmlns:a14="http://schemas.microsoft.com/office/drawing/2010/main" val="0"/>
              </a:ext>
            </a:extLst>
          </a:blip>
          <a:srcRect t="12452" b="20495"/>
          <a:stretch/>
        </p:blipFill>
        <p:spPr>
          <a:xfrm>
            <a:off x="1727200" y="857250"/>
            <a:ext cx="6347648" cy="5675999"/>
          </a:xfrm>
        </p:spPr>
      </p:pic>
    </p:spTree>
    <p:extLst>
      <p:ext uri="{BB962C8B-B14F-4D97-AF65-F5344CB8AC3E}">
        <p14:creationId xmlns:p14="http://schemas.microsoft.com/office/powerpoint/2010/main" val="264304094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of CCD operation</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pPr/>
              <a:t>12</a:t>
            </a:fld>
            <a:endParaRPr lang="en-US" dirty="0"/>
          </a:p>
        </p:txBody>
      </p:sp>
      <p:pic>
        <p:nvPicPr>
          <p:cNvPr id="5" name="Content Placeholder 4" descr="image015.jpg"/>
          <p:cNvPicPr>
            <a:picLocks noGrp="1" noChangeAspect="1"/>
          </p:cNvPicPr>
          <p:nvPr>
            <p:ph idx="10"/>
          </p:nvPr>
        </p:nvPicPr>
        <p:blipFill>
          <a:blip r:embed="rId2">
            <a:extLst>
              <a:ext uri="{28A0092B-C50C-407E-A947-70E740481C1C}">
                <a14:useLocalDpi xmlns:a14="http://schemas.microsoft.com/office/drawing/2010/main" val="0"/>
              </a:ext>
            </a:extLst>
          </a:blip>
          <a:srcRect t="409" b="409"/>
          <a:stretch>
            <a:fillRect/>
          </a:stretch>
        </p:blipFill>
        <p:spPr>
          <a:xfrm>
            <a:off x="307152" y="984250"/>
            <a:ext cx="4683948" cy="3109949"/>
          </a:xfrm>
        </p:spPr>
      </p:pic>
      <p:pic>
        <p:nvPicPr>
          <p:cNvPr id="6" name="Picture 5" descr="readoutfigur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4750" y="3421099"/>
            <a:ext cx="5143500" cy="2895600"/>
          </a:xfrm>
          <a:prstGeom prst="rect">
            <a:avLst/>
          </a:prstGeom>
        </p:spPr>
      </p:pic>
    </p:spTree>
    <p:extLst>
      <p:ext uri="{BB962C8B-B14F-4D97-AF65-F5344CB8AC3E}">
        <p14:creationId xmlns:p14="http://schemas.microsoft.com/office/powerpoint/2010/main" val="19651694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 grade CCDs</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pPr/>
              <a:t>13</a:t>
            </a:fld>
            <a:endParaRPr lang="en-US" dirty="0"/>
          </a:p>
        </p:txBody>
      </p:sp>
      <p:sp>
        <p:nvSpPr>
          <p:cNvPr id="4" name="Content Placeholder 3"/>
          <p:cNvSpPr>
            <a:spLocks noGrp="1"/>
          </p:cNvSpPr>
          <p:nvPr>
            <p:ph idx="10"/>
          </p:nvPr>
        </p:nvSpPr>
        <p:spPr/>
        <p:txBody>
          <a:bodyPr/>
          <a:lstStyle/>
          <a:p>
            <a:pPr marL="0" indent="0">
              <a:buNone/>
            </a:pPr>
            <a:endParaRPr lang="en-US" dirty="0" smtClean="0"/>
          </a:p>
          <a:p>
            <a:r>
              <a:rPr lang="en-US" dirty="0" smtClean="0"/>
              <a:t>Low </a:t>
            </a:r>
            <a:r>
              <a:rPr lang="en-US" dirty="0" smtClean="0"/>
              <a:t>noise</a:t>
            </a:r>
            <a:r>
              <a:rPr lang="en-US" dirty="0"/>
              <a:t>.</a:t>
            </a:r>
            <a:endParaRPr lang="en-US" dirty="0" smtClean="0"/>
          </a:p>
          <a:p>
            <a:r>
              <a:rPr lang="en-US" dirty="0"/>
              <a:t>N</a:t>
            </a:r>
            <a:r>
              <a:rPr lang="en-US" dirty="0" smtClean="0"/>
              <a:t>o </a:t>
            </a:r>
            <a:r>
              <a:rPr lang="en-US" dirty="0" smtClean="0"/>
              <a:t>defects on the </a:t>
            </a:r>
            <a:r>
              <a:rPr lang="en-US" dirty="0" smtClean="0"/>
              <a:t>silicon.</a:t>
            </a:r>
          </a:p>
          <a:p>
            <a:r>
              <a:rPr lang="en-US" dirty="0"/>
              <a:t>L</a:t>
            </a:r>
            <a:r>
              <a:rPr lang="en-US" dirty="0" smtClean="0"/>
              <a:t>arge format.</a:t>
            </a:r>
          </a:p>
          <a:p>
            <a:r>
              <a:rPr lang="en-US" dirty="0"/>
              <a:t>S</a:t>
            </a:r>
            <a:r>
              <a:rPr lang="en-US" dirty="0" smtClean="0"/>
              <a:t>cience grade CCD – not </a:t>
            </a:r>
            <a:r>
              <a:rPr lang="en-US" dirty="0" smtClean="0"/>
              <a:t>your typical cell phone camera </a:t>
            </a:r>
            <a:r>
              <a:rPr lang="en-US" dirty="0" smtClean="0"/>
              <a:t>CCD.</a:t>
            </a:r>
          </a:p>
          <a:p>
            <a:endParaRPr lang="en-US" dirty="0"/>
          </a:p>
          <a:p>
            <a:endParaRPr lang="en-US" dirty="0" smtClean="0"/>
          </a:p>
          <a:p>
            <a:endParaRPr lang="en-US" dirty="0" smtClean="0"/>
          </a:p>
        </p:txBody>
      </p:sp>
      <p:pic>
        <p:nvPicPr>
          <p:cNvPr id="6" name="Picture 5" descr="Flex_4x2_final_schematic_51PI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055" y="2628900"/>
            <a:ext cx="6630477" cy="5123550"/>
          </a:xfrm>
          <a:prstGeom prst="rect">
            <a:avLst/>
          </a:prstGeom>
        </p:spPr>
      </p:pic>
    </p:spTree>
    <p:extLst>
      <p:ext uri="{BB962C8B-B14F-4D97-AF65-F5344CB8AC3E}">
        <p14:creationId xmlns:p14="http://schemas.microsoft.com/office/powerpoint/2010/main" val="410548109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9144000" cy="6858000"/>
          </a:xfrm>
          <a:prstGeom prst="rect">
            <a:avLst/>
          </a:prstGeom>
          <a:solidFill>
            <a:srgbClr val="0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6" name="Content Placeholder 5" descr="sdss_pie2.jpg"/>
          <p:cNvPicPr>
            <a:picLocks noGrp="1" noChangeAspect="1"/>
          </p:cNvPicPr>
          <p:nvPr>
            <p:ph sz="half" idx="2"/>
          </p:nvPr>
        </p:nvPicPr>
        <p:blipFill>
          <a:blip r:embed="rId2"/>
          <a:srcRect t="-5839" b="-5839"/>
          <a:stretch>
            <a:fillRect/>
          </a:stretch>
        </p:blipFill>
        <p:spPr>
          <a:xfrm>
            <a:off x="3733800" y="914400"/>
            <a:ext cx="5299184" cy="5944918"/>
          </a:xfrm>
        </p:spPr>
      </p:pic>
      <p:sp>
        <p:nvSpPr>
          <p:cNvPr id="2" name="Title 1"/>
          <p:cNvSpPr>
            <a:spLocks noGrp="1"/>
          </p:cNvSpPr>
          <p:nvPr>
            <p:ph type="title"/>
          </p:nvPr>
        </p:nvSpPr>
        <p:spPr>
          <a:xfrm>
            <a:off x="457200" y="277813"/>
            <a:ext cx="8229600" cy="941387"/>
          </a:xfrm>
        </p:spPr>
        <p:txBody>
          <a:bodyPr/>
          <a:lstStyle/>
          <a:p>
            <a:r>
              <a:rPr lang="en-US" dirty="0" smtClean="0">
                <a:solidFill>
                  <a:schemeClr val="bg1"/>
                </a:solidFill>
              </a:rPr>
              <a:t>Mapping the Universe</a:t>
            </a:r>
            <a:endParaRPr lang="en-US" dirty="0">
              <a:solidFill>
                <a:schemeClr val="bg1"/>
              </a:solidFill>
            </a:endParaRPr>
          </a:p>
        </p:txBody>
      </p:sp>
      <p:sp>
        <p:nvSpPr>
          <p:cNvPr id="4" name="Content Placeholder 3"/>
          <p:cNvSpPr>
            <a:spLocks noGrp="1"/>
          </p:cNvSpPr>
          <p:nvPr>
            <p:ph sz="half" idx="1"/>
          </p:nvPr>
        </p:nvSpPr>
        <p:spPr>
          <a:xfrm>
            <a:off x="228600" y="1447800"/>
            <a:ext cx="4267200" cy="4683125"/>
          </a:xfrm>
        </p:spPr>
        <p:txBody>
          <a:bodyPr/>
          <a:lstStyle/>
          <a:p>
            <a:r>
              <a:rPr lang="en-US" sz="2400" dirty="0" smtClean="0">
                <a:solidFill>
                  <a:srgbClr val="FFFFFF"/>
                </a:solidFill>
              </a:rPr>
              <a:t>The easiest way to map the density of the Universe at low </a:t>
            </a:r>
            <a:r>
              <a:rPr lang="en-US" sz="2400" dirty="0" err="1" smtClean="0">
                <a:solidFill>
                  <a:srgbClr val="FFFFFF"/>
                </a:solidFill>
              </a:rPr>
              <a:t>redshift</a:t>
            </a:r>
            <a:r>
              <a:rPr lang="en-US" sz="2400" dirty="0" smtClean="0">
                <a:solidFill>
                  <a:srgbClr val="FFFFFF"/>
                </a:solidFill>
              </a:rPr>
              <a:t> is with galaxy surveys.</a:t>
            </a:r>
          </a:p>
          <a:p>
            <a:r>
              <a:rPr lang="en-US" sz="2400" dirty="0" smtClean="0">
                <a:solidFill>
                  <a:srgbClr val="FFFFFF"/>
                </a:solidFill>
              </a:rPr>
              <a:t>We make two-</a:t>
            </a:r>
            <a:r>
              <a:rPr lang="en-US" sz="2400" dirty="0" err="1" smtClean="0">
                <a:solidFill>
                  <a:srgbClr val="FFFFFF"/>
                </a:solidFill>
              </a:rPr>
              <a:t>dimen</a:t>
            </a:r>
            <a:r>
              <a:rPr lang="en-US" sz="2400" dirty="0" smtClean="0">
                <a:solidFill>
                  <a:srgbClr val="FFFFFF"/>
                </a:solidFill>
              </a:rPr>
              <a:t>.</a:t>
            </a:r>
            <a:br>
              <a:rPr lang="en-US" sz="2400" dirty="0" smtClean="0">
                <a:solidFill>
                  <a:srgbClr val="FFFFFF"/>
                </a:solidFill>
              </a:rPr>
            </a:br>
            <a:r>
              <a:rPr lang="en-US" sz="2400" dirty="0" smtClean="0">
                <a:solidFill>
                  <a:srgbClr val="FFFFFF"/>
                </a:solidFill>
              </a:rPr>
              <a:t>maps with imaging</a:t>
            </a:r>
            <a:br>
              <a:rPr lang="en-US" sz="2400" dirty="0" smtClean="0">
                <a:solidFill>
                  <a:srgbClr val="FFFFFF"/>
                </a:solidFill>
              </a:rPr>
            </a:br>
            <a:r>
              <a:rPr lang="en-US" sz="2400" dirty="0" smtClean="0">
                <a:solidFill>
                  <a:srgbClr val="FFFFFF"/>
                </a:solidFill>
              </a:rPr>
              <a:t>and then add the </a:t>
            </a:r>
            <a:br>
              <a:rPr lang="en-US" sz="2400" dirty="0" smtClean="0">
                <a:solidFill>
                  <a:srgbClr val="FFFFFF"/>
                </a:solidFill>
              </a:rPr>
            </a:br>
            <a:r>
              <a:rPr lang="en-US" sz="2400" dirty="0" smtClean="0">
                <a:solidFill>
                  <a:srgbClr val="FFFFFF"/>
                </a:solidFill>
              </a:rPr>
              <a:t>third dimension with spectroscopy.</a:t>
            </a:r>
          </a:p>
          <a:p>
            <a:r>
              <a:rPr lang="en-US" sz="2400" dirty="0" smtClean="0">
                <a:solidFill>
                  <a:srgbClr val="FFFFFF"/>
                </a:solidFill>
              </a:rPr>
              <a:t>Largest 3-d maps use about a million galaxies.</a:t>
            </a:r>
          </a:p>
          <a:p>
            <a:endParaRPr lang="en-US" sz="2400" dirty="0">
              <a:solidFill>
                <a:srgbClr val="FFFFFF"/>
              </a:solidFill>
            </a:endParaRPr>
          </a:p>
        </p:txBody>
      </p:sp>
      <p:sp>
        <p:nvSpPr>
          <p:cNvPr id="8" name="Rectangle 7"/>
          <p:cNvSpPr/>
          <p:nvPr/>
        </p:nvSpPr>
        <p:spPr>
          <a:xfrm>
            <a:off x="2407093" y="6019800"/>
            <a:ext cx="2622107" cy="707886"/>
          </a:xfrm>
          <a:prstGeom prst="rect">
            <a:avLst/>
          </a:prstGeom>
        </p:spPr>
        <p:txBody>
          <a:bodyPr wrap="none">
            <a:spAutoFit/>
          </a:bodyPr>
          <a:lstStyle/>
          <a:p>
            <a:r>
              <a:rPr lang="en-US" sz="2000" dirty="0" smtClean="0">
                <a:effectLst>
                  <a:outerShdw blurRad="38100" dist="38100" dir="2700000" algn="tl">
                    <a:srgbClr val="000000"/>
                  </a:outerShdw>
                </a:effectLst>
                <a:latin typeface="Arial" pitchFamily="-65" charset="0"/>
              </a:rPr>
              <a:t>SDSS </a:t>
            </a:r>
            <a:r>
              <a:rPr lang="en-US" sz="2000" dirty="0" err="1" smtClean="0">
                <a:effectLst>
                  <a:outerShdw blurRad="38100" dist="38100" dir="2700000" algn="tl">
                    <a:srgbClr val="000000"/>
                  </a:outerShdw>
                </a:effectLst>
                <a:latin typeface="Arial" pitchFamily="-65" charset="0"/>
              </a:rPr>
              <a:t>redshift</a:t>
            </a:r>
            <a:r>
              <a:rPr lang="en-US" sz="2000" dirty="0" smtClean="0">
                <a:effectLst>
                  <a:outerShdw blurRad="38100" dist="38100" dir="2700000" algn="tl">
                    <a:srgbClr val="000000"/>
                  </a:outerShdw>
                </a:effectLst>
                <a:latin typeface="Arial" pitchFamily="-65" charset="0"/>
              </a:rPr>
              <a:t> survey</a:t>
            </a:r>
            <a:br>
              <a:rPr lang="en-US" sz="2000" dirty="0" smtClean="0">
                <a:effectLst>
                  <a:outerShdw blurRad="38100" dist="38100" dir="2700000" algn="tl">
                    <a:srgbClr val="000000"/>
                  </a:outerShdw>
                </a:effectLst>
                <a:latin typeface="Arial" pitchFamily="-65" charset="0"/>
              </a:rPr>
            </a:br>
            <a:r>
              <a:rPr lang="en-US" sz="2000" dirty="0" smtClean="0">
                <a:effectLst>
                  <a:outerShdw blurRad="38100" dist="38100" dir="2700000" algn="tl">
                    <a:srgbClr val="000000"/>
                  </a:outerShdw>
                </a:effectLst>
                <a:latin typeface="Arial" pitchFamily="-65" charset="0"/>
              </a:rPr>
              <a:t>image credit: Blanton</a:t>
            </a:r>
            <a:endParaRPr lang="en-US" sz="2000" dirty="0">
              <a:effectLst>
                <a:outerShdw blurRad="38100" dist="38100" dir="2700000" algn="tl">
                  <a:srgbClr val="000000"/>
                </a:outerShdw>
              </a:effectLst>
              <a:latin typeface="Arial" pitchFamily="-65" charset="0"/>
            </a:endParaRPr>
          </a:p>
        </p:txBody>
      </p:sp>
    </p:spTree>
    <p:extLst>
      <p:ext uri="{BB962C8B-B14F-4D97-AF65-F5344CB8AC3E}">
        <p14:creationId xmlns:p14="http://schemas.microsoft.com/office/powerpoint/2010/main" val="56861235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http://</a:t>
            </a:r>
            <a:r>
              <a:rPr lang="en-US" dirty="0" err="1"/>
              <a:t>desi.lbl.gov</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pPr/>
              <a:t>15</a:t>
            </a:fld>
            <a:endParaRPr lang="en-US" dirty="0"/>
          </a:p>
        </p:txBody>
      </p:sp>
      <p:pic>
        <p:nvPicPr>
          <p:cNvPr id="5" name="Content Placeholder 4" descr="Screen Shot 2015-06-09 at 7.23.27 AM.png"/>
          <p:cNvPicPr>
            <a:picLocks noGrp="1" noChangeAspect="1"/>
          </p:cNvPicPr>
          <p:nvPr>
            <p:ph idx="10"/>
          </p:nvPr>
        </p:nvPicPr>
        <p:blipFill rotWithShape="1">
          <a:blip r:embed="rId2">
            <a:extLst>
              <a:ext uri="{28A0092B-C50C-407E-A947-70E740481C1C}">
                <a14:useLocalDpi xmlns:a14="http://schemas.microsoft.com/office/drawing/2010/main" val="0"/>
              </a:ext>
            </a:extLst>
          </a:blip>
          <a:srcRect l="8568" t="15058" r="11509" b="14244"/>
          <a:stretch/>
        </p:blipFill>
        <p:spPr>
          <a:xfrm>
            <a:off x="584200" y="1270000"/>
            <a:ext cx="8015556" cy="4432300"/>
          </a:xfrm>
        </p:spPr>
      </p:pic>
    </p:spTree>
    <p:extLst>
      <p:ext uri="{BB962C8B-B14F-4D97-AF65-F5344CB8AC3E}">
        <p14:creationId xmlns:p14="http://schemas.microsoft.com/office/powerpoint/2010/main" val="344104231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pPr/>
              <a:t>16</a:t>
            </a:fld>
            <a:endParaRPr lang="en-US" dirty="0"/>
          </a:p>
        </p:txBody>
      </p:sp>
      <p:pic>
        <p:nvPicPr>
          <p:cNvPr id="5" name="Content Placeholder 4" descr="15-0119-05.hr.jpg"/>
          <p:cNvPicPr>
            <a:picLocks noGrp="1" noChangeAspect="1"/>
          </p:cNvPicPr>
          <p:nvPr>
            <p:ph idx="10"/>
          </p:nvPr>
        </p:nvPicPr>
        <p:blipFill rotWithShape="1">
          <a:blip r:embed="rId2">
            <a:extLst>
              <a:ext uri="{28A0092B-C50C-407E-A947-70E740481C1C}">
                <a14:useLocalDpi xmlns:a14="http://schemas.microsoft.com/office/drawing/2010/main" val="0"/>
              </a:ext>
            </a:extLst>
          </a:blip>
          <a:srcRect t="266" b="8883"/>
          <a:stretch/>
        </p:blipFill>
        <p:spPr>
          <a:xfrm>
            <a:off x="459552" y="968383"/>
            <a:ext cx="8224896" cy="4987917"/>
          </a:xfrm>
        </p:spPr>
      </p:pic>
    </p:spTree>
    <p:extLst>
      <p:ext uri="{BB962C8B-B14F-4D97-AF65-F5344CB8AC3E}">
        <p14:creationId xmlns:p14="http://schemas.microsoft.com/office/powerpoint/2010/main" val="326389896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pPr/>
              <a:t>17</a:t>
            </a:fld>
            <a:endParaRPr lang="en-US" dirty="0"/>
          </a:p>
        </p:txBody>
      </p:sp>
      <p:sp>
        <p:nvSpPr>
          <p:cNvPr id="4" name="Content Placeholder 3"/>
          <p:cNvSpPr>
            <a:spLocks noGrp="1"/>
          </p:cNvSpPr>
          <p:nvPr>
            <p:ph idx="10"/>
          </p:nvPr>
        </p:nvSpPr>
        <p:spPr/>
        <p:txBody>
          <a:bodyPr/>
          <a:lstStyle/>
          <a:p>
            <a:endParaRPr lang="en-US"/>
          </a:p>
        </p:txBody>
      </p:sp>
    </p:spTree>
    <p:extLst>
      <p:ext uri="{BB962C8B-B14F-4D97-AF65-F5344CB8AC3E}">
        <p14:creationId xmlns:p14="http://schemas.microsoft.com/office/powerpoint/2010/main" val="307649365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0"/>
          </p:nvPr>
        </p:nvSpPr>
        <p:spPr>
          <a:xfrm>
            <a:off x="232080" y="968383"/>
            <a:ext cx="8224896" cy="5460993"/>
          </a:xfrm>
        </p:spPr>
        <p:txBody>
          <a:bodyPr/>
          <a:lstStyle/>
          <a:p>
            <a:r>
              <a:rPr lang="en-US" sz="2800" dirty="0" smtClean="0"/>
              <a:t>Requirements</a:t>
            </a:r>
          </a:p>
          <a:p>
            <a:pPr lvl="1"/>
            <a:r>
              <a:rPr lang="en-US" sz="2400" dirty="0" smtClean="0"/>
              <a:t>Field of view &gt;3˚ linear</a:t>
            </a:r>
          </a:p>
          <a:p>
            <a:pPr lvl="1"/>
            <a:r>
              <a:rPr lang="en-US" sz="2400" i="1" dirty="0" smtClean="0"/>
              <a:t>Wavelength bandpass 360 – 980 nm</a:t>
            </a:r>
          </a:p>
          <a:p>
            <a:pPr marL="0" indent="0">
              <a:buNone/>
            </a:pPr>
            <a:endParaRPr lang="en-US" sz="2800" dirty="0" smtClean="0"/>
          </a:p>
          <a:p>
            <a:pPr marL="230188" lvl="1" indent="0">
              <a:buNone/>
            </a:pPr>
            <a:endParaRPr lang="en-US" dirty="0" smtClean="0"/>
          </a:p>
          <a:p>
            <a:endParaRPr lang="en-US" dirty="0" smtClean="0"/>
          </a:p>
          <a:p>
            <a:endParaRPr lang="en-US" dirty="0"/>
          </a:p>
        </p:txBody>
      </p:sp>
      <p:sp>
        <p:nvSpPr>
          <p:cNvPr id="7" name="Title 6"/>
          <p:cNvSpPr>
            <a:spLocks noGrp="1"/>
          </p:cNvSpPr>
          <p:nvPr>
            <p:ph type="title"/>
          </p:nvPr>
        </p:nvSpPr>
        <p:spPr/>
        <p:txBody>
          <a:bodyPr/>
          <a:lstStyle/>
          <a:p>
            <a:r>
              <a:rPr lang="en-US" dirty="0" smtClean="0"/>
              <a:t>DESI Prime Focus Corrector</a:t>
            </a:r>
            <a:endParaRPr lang="en-US" dirty="0"/>
          </a:p>
        </p:txBody>
      </p:sp>
      <p:sp>
        <p:nvSpPr>
          <p:cNvPr id="2" name="Slide Number Placeholder 1"/>
          <p:cNvSpPr>
            <a:spLocks noGrp="1"/>
          </p:cNvSpPr>
          <p:nvPr>
            <p:ph type="sldNum" sz="quarter" idx="4"/>
          </p:nvPr>
        </p:nvSpPr>
        <p:spPr/>
        <p:txBody>
          <a:bodyPr/>
          <a:lstStyle/>
          <a:p>
            <a:fld id="{538A0A4C-22F3-4AD6-8A5A-D0BCDE30C626}" type="slidenum">
              <a:rPr lang="en-US" smtClean="0"/>
              <a:pPr/>
              <a:t>18</a:t>
            </a:fld>
            <a:endParaRPr lang="en-US" dirty="0"/>
          </a:p>
        </p:txBody>
      </p:sp>
      <p:cxnSp>
        <p:nvCxnSpPr>
          <p:cNvPr id="5" name="Straight Arrow Connector 4"/>
          <p:cNvCxnSpPr/>
          <p:nvPr/>
        </p:nvCxnSpPr>
        <p:spPr bwMode="auto">
          <a:xfrm flipH="1">
            <a:off x="3489649" y="3732245"/>
            <a:ext cx="2360645" cy="0"/>
          </a:xfrm>
          <a:prstGeom prst="straightConnector1">
            <a:avLst/>
          </a:prstGeom>
          <a:solidFill>
            <a:schemeClr val="accent1"/>
          </a:solidFill>
          <a:ln w="28575" cap="flat" cmpd="sng" algn="ctr">
            <a:solidFill>
              <a:srgbClr val="00B050"/>
            </a:solidFill>
            <a:prstDash val="solid"/>
            <a:round/>
            <a:headEnd type="none" w="med" len="med"/>
            <a:tailEnd type="arrow"/>
          </a:ln>
          <a:effectLst/>
        </p:spPr>
      </p:cxnSp>
      <p:cxnSp>
        <p:nvCxnSpPr>
          <p:cNvPr id="11" name="Straight Arrow Connector 10"/>
          <p:cNvCxnSpPr/>
          <p:nvPr/>
        </p:nvCxnSpPr>
        <p:spPr bwMode="auto">
          <a:xfrm>
            <a:off x="3489649" y="4198776"/>
            <a:ext cx="1775653" cy="326571"/>
          </a:xfrm>
          <a:prstGeom prst="straightConnector1">
            <a:avLst/>
          </a:prstGeom>
          <a:solidFill>
            <a:schemeClr val="accent1"/>
          </a:solidFill>
          <a:ln w="28575" cap="flat" cmpd="sng" algn="ctr">
            <a:solidFill>
              <a:srgbClr val="00B050"/>
            </a:solidFill>
            <a:prstDash val="solid"/>
            <a:round/>
            <a:headEnd type="none" w="med" len="med"/>
            <a:tailEnd type="arrow"/>
          </a:ln>
          <a:effectLst/>
        </p:spPr>
      </p:cxnSp>
      <p:cxnSp>
        <p:nvCxnSpPr>
          <p:cNvPr id="13" name="Straight Arrow Connector 12"/>
          <p:cNvCxnSpPr/>
          <p:nvPr/>
        </p:nvCxnSpPr>
        <p:spPr bwMode="auto">
          <a:xfrm>
            <a:off x="6708712" y="4933050"/>
            <a:ext cx="1082351" cy="0"/>
          </a:xfrm>
          <a:prstGeom prst="straightConnector1">
            <a:avLst/>
          </a:prstGeom>
          <a:solidFill>
            <a:schemeClr val="accent1"/>
          </a:solidFill>
          <a:ln w="28575" cap="flat" cmpd="sng" algn="ctr">
            <a:solidFill>
              <a:srgbClr val="00B050"/>
            </a:solidFill>
            <a:prstDash val="solid"/>
            <a:round/>
            <a:headEnd type="none" w="med" len="med"/>
            <a:tailEnd type="arrow"/>
          </a:ln>
          <a:effectLst/>
        </p:spPr>
      </p:cxnSp>
      <p:pic>
        <p:nvPicPr>
          <p:cNvPr id="15" name="Picture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1399" y="3328608"/>
            <a:ext cx="7621203" cy="3200400"/>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50294" y="956509"/>
            <a:ext cx="3293706" cy="2209198"/>
          </a:xfrm>
          <a:prstGeom prst="rect">
            <a:avLst/>
          </a:prstGeom>
        </p:spPr>
      </p:pic>
    </p:spTree>
    <p:extLst>
      <p:ext uri="{BB962C8B-B14F-4D97-AF65-F5344CB8AC3E}">
        <p14:creationId xmlns:p14="http://schemas.microsoft.com/office/powerpoint/2010/main" val="318224683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2153" y="2640427"/>
            <a:ext cx="3025721" cy="1982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Corrector Mechanical</a:t>
            </a:r>
            <a:endParaRPr lang="en-US" dirty="0"/>
          </a:p>
        </p:txBody>
      </p:sp>
      <p:sp>
        <p:nvSpPr>
          <p:cNvPr id="4" name="Slide Number Placeholder 3"/>
          <p:cNvSpPr>
            <a:spLocks noGrp="1"/>
          </p:cNvSpPr>
          <p:nvPr>
            <p:ph type="sldNum" sz="quarter" idx="4"/>
          </p:nvPr>
        </p:nvSpPr>
        <p:spPr/>
        <p:txBody>
          <a:bodyPr/>
          <a:lstStyle/>
          <a:p>
            <a:fld id="{538A0A4C-22F3-4AD6-8A5A-D0BCDE30C626}" type="slidenum">
              <a:rPr lang="en-US" smtClean="0"/>
              <a:pPr/>
              <a:t>19</a:t>
            </a:fld>
            <a:endParaRPr lang="en-US" dirty="0"/>
          </a:p>
        </p:txBody>
      </p:sp>
      <p:sp>
        <p:nvSpPr>
          <p:cNvPr id="3" name="Content Placeholder 2"/>
          <p:cNvSpPr>
            <a:spLocks noGrp="1"/>
          </p:cNvSpPr>
          <p:nvPr>
            <p:ph idx="10"/>
          </p:nvPr>
        </p:nvSpPr>
        <p:spPr>
          <a:xfrm>
            <a:off x="42517" y="968383"/>
            <a:ext cx="5826948" cy="5460993"/>
          </a:xfrm>
        </p:spPr>
        <p:txBody>
          <a:bodyPr/>
          <a:lstStyle/>
          <a:p>
            <a:r>
              <a:rPr lang="en-US" sz="2400" dirty="0" smtClean="0"/>
              <a:t>Lenses are mounted in cells that are in turn mounted in the stiff barrel structure – DECam heritage	</a:t>
            </a:r>
          </a:p>
          <a:p>
            <a:endParaRPr lang="en-US" sz="2400" dirty="0" smtClean="0"/>
          </a:p>
          <a:p>
            <a:r>
              <a:rPr lang="en-US" sz="2400" dirty="0" smtClean="0"/>
              <a:t>Barrel is supported in cage on a hexapod to compensate for temperature, gravity, and misalignment – DECam heritage</a:t>
            </a:r>
          </a:p>
          <a:p>
            <a:pPr marL="0" indent="0">
              <a:buNone/>
            </a:pPr>
            <a:endParaRPr lang="en-US" sz="2400" dirty="0" smtClean="0"/>
          </a:p>
          <a:p>
            <a:r>
              <a:rPr lang="en-US" sz="2400" dirty="0" smtClean="0"/>
              <a:t>Cage is suspended from telescope</a:t>
            </a:r>
            <a:br>
              <a:rPr lang="en-US" sz="2400" dirty="0" smtClean="0"/>
            </a:br>
            <a:r>
              <a:rPr lang="en-US" sz="2400" dirty="0" smtClean="0"/>
              <a:t>trusses by a ring and spiders </a:t>
            </a:r>
            <a:r>
              <a:rPr lang="en-US" sz="2400" dirty="0"/>
              <a:t>– </a:t>
            </a:r>
            <a:r>
              <a:rPr lang="en-US" sz="2400" dirty="0" smtClean="0"/>
              <a:t>Inner Flip ring is eliminated, spiders attach to new outer ring.</a:t>
            </a:r>
            <a:endParaRPr lang="en-US" sz="2400" dirty="0"/>
          </a:p>
        </p:txBody>
      </p:sp>
      <p:grpSp>
        <p:nvGrpSpPr>
          <p:cNvPr id="5" name="Group 4"/>
          <p:cNvGrpSpPr>
            <a:grpSpLocks noChangeAspect="1"/>
          </p:cNvGrpSpPr>
          <p:nvPr/>
        </p:nvGrpSpPr>
        <p:grpSpPr>
          <a:xfrm>
            <a:off x="6712178" y="4663429"/>
            <a:ext cx="2375199" cy="1975185"/>
            <a:chOff x="5111278" y="3228447"/>
            <a:chExt cx="3861704" cy="3211343"/>
          </a:xfrm>
        </p:grpSpPr>
        <p:pic>
          <p:nvPicPr>
            <p:cNvPr id="7" name="Picture 1" descr="C:\Users\jhsilber\Desktop\Dec Axis with DESI Hardware render 3.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78688" y="3331467"/>
              <a:ext cx="3195826" cy="2973344"/>
            </a:xfrm>
            <a:prstGeom prst="rect">
              <a:avLst/>
            </a:prstGeom>
            <a:noFill/>
          </p:spPr>
        </p:pic>
        <p:sp>
          <p:nvSpPr>
            <p:cNvPr id="8" name="TextBox 7"/>
            <p:cNvSpPr txBox="1"/>
            <p:nvPr/>
          </p:nvSpPr>
          <p:spPr>
            <a:xfrm>
              <a:off x="5187937" y="5939393"/>
              <a:ext cx="1772761" cy="500397"/>
            </a:xfrm>
            <a:prstGeom prst="rect">
              <a:avLst/>
            </a:prstGeom>
            <a:noFill/>
          </p:spPr>
          <p:txBody>
            <a:bodyPr wrap="none" rtlCol="0">
              <a:spAutoFit/>
            </a:bodyPr>
            <a:lstStyle/>
            <a:p>
              <a:r>
                <a:rPr lang="en-US" sz="1400" dirty="0" smtClean="0">
                  <a:latin typeface="Arial" pitchFamily="34" charset="0"/>
                  <a:cs typeface="Arial" pitchFamily="34" charset="0"/>
                </a:rPr>
                <a:t>Upper Ring</a:t>
              </a:r>
            </a:p>
          </p:txBody>
        </p:sp>
        <p:sp>
          <p:nvSpPr>
            <p:cNvPr id="9" name="TextBox 8"/>
            <p:cNvSpPr txBox="1"/>
            <p:nvPr/>
          </p:nvSpPr>
          <p:spPr>
            <a:xfrm>
              <a:off x="7684980" y="3357950"/>
              <a:ext cx="1288002" cy="500397"/>
            </a:xfrm>
            <a:prstGeom prst="rect">
              <a:avLst/>
            </a:prstGeom>
            <a:noFill/>
          </p:spPr>
          <p:txBody>
            <a:bodyPr wrap="none" rtlCol="0">
              <a:spAutoFit/>
            </a:bodyPr>
            <a:lstStyle/>
            <a:p>
              <a:r>
                <a:rPr lang="en-US" sz="1400" dirty="0" smtClean="0">
                  <a:latin typeface="Arial" pitchFamily="34" charset="0"/>
                  <a:cs typeface="Arial" pitchFamily="34" charset="0"/>
                </a:rPr>
                <a:t>Spiders</a:t>
              </a:r>
              <a:endParaRPr lang="en-US" dirty="0" smtClean="0">
                <a:latin typeface="Arial" pitchFamily="34" charset="0"/>
                <a:cs typeface="Arial" pitchFamily="34" charset="0"/>
              </a:endParaRPr>
            </a:p>
          </p:txBody>
        </p:sp>
        <p:sp>
          <p:nvSpPr>
            <p:cNvPr id="10" name="TextBox 9"/>
            <p:cNvSpPr txBox="1"/>
            <p:nvPr/>
          </p:nvSpPr>
          <p:spPr>
            <a:xfrm>
              <a:off x="5111278" y="3228447"/>
              <a:ext cx="996103" cy="500397"/>
            </a:xfrm>
            <a:prstGeom prst="rect">
              <a:avLst/>
            </a:prstGeom>
            <a:noFill/>
          </p:spPr>
          <p:txBody>
            <a:bodyPr wrap="none" rtlCol="0">
              <a:spAutoFit/>
            </a:bodyPr>
            <a:lstStyle/>
            <a:p>
              <a:r>
                <a:rPr lang="en-US" sz="1400" dirty="0" smtClean="0">
                  <a:latin typeface="Arial" pitchFamily="34" charset="0"/>
                  <a:cs typeface="Arial" pitchFamily="34" charset="0"/>
                </a:rPr>
                <a:t>Cage</a:t>
              </a:r>
              <a:endParaRPr lang="en-US" dirty="0" smtClean="0">
                <a:latin typeface="Arial" pitchFamily="34" charset="0"/>
                <a:cs typeface="Arial" pitchFamily="34" charset="0"/>
              </a:endParaRPr>
            </a:p>
          </p:txBody>
        </p:sp>
        <p:cxnSp>
          <p:nvCxnSpPr>
            <p:cNvPr id="11" name="Straight Arrow Connector 10"/>
            <p:cNvCxnSpPr/>
            <p:nvPr/>
          </p:nvCxnSpPr>
          <p:spPr bwMode="auto">
            <a:xfrm>
              <a:off x="5702750" y="3701143"/>
              <a:ext cx="410482" cy="378988"/>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2" name="Straight Arrow Connector 11"/>
            <p:cNvCxnSpPr/>
            <p:nvPr/>
          </p:nvCxnSpPr>
          <p:spPr bwMode="auto">
            <a:xfrm flipH="1">
              <a:off x="6746030" y="3610782"/>
              <a:ext cx="938951" cy="447387"/>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cxnSp>
          <p:nvCxnSpPr>
            <p:cNvPr id="13" name="Straight Arrow Connector 12"/>
            <p:cNvCxnSpPr/>
            <p:nvPr/>
          </p:nvCxnSpPr>
          <p:spPr bwMode="auto">
            <a:xfrm flipV="1">
              <a:off x="5854506" y="5648497"/>
              <a:ext cx="52164" cy="417311"/>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gr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93193" y="968383"/>
            <a:ext cx="3050807" cy="1828800"/>
          </a:xfrm>
          <a:prstGeom prst="rect">
            <a:avLst/>
          </a:prstGeom>
        </p:spPr>
      </p:pic>
    </p:spTree>
    <p:extLst>
      <p:ext uri="{BB962C8B-B14F-4D97-AF65-F5344CB8AC3E}">
        <p14:creationId xmlns:p14="http://schemas.microsoft.com/office/powerpoint/2010/main" val="8624843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AutoShape 1"/>
          <p:cNvSpPr>
            <a:spLocks/>
          </p:cNvSpPr>
          <p:nvPr/>
        </p:nvSpPr>
        <p:spPr bwMode="auto">
          <a:xfrm>
            <a:off x="0" y="0"/>
            <a:ext cx="9144000" cy="6858000"/>
          </a:xfrm>
          <a:prstGeom prst="roundRect">
            <a:avLst>
              <a:gd name="adj" fmla="val 0"/>
            </a:avLst>
          </a:prstGeom>
          <a:solidFill>
            <a:srgbClr val="FFFFFF"/>
          </a:solidFill>
          <a:ln w="12700" cap="flat" cmpd="sng">
            <a:solidFill>
              <a:srgbClr val="000000"/>
            </a:solidFill>
            <a:prstDash val="solid"/>
            <a:miter lim="0"/>
            <a:headEnd/>
            <a:tailEnd/>
          </a:ln>
          <a:effectLst/>
        </p:spPr>
        <p:txBody>
          <a:bodyPr lIns="0" tIns="0" rIns="0" bIns="0" anchor="ctr">
            <a:prstTxWarp prst="textNoShape">
              <a:avLst/>
            </a:prstTxWarp>
          </a:bodyPr>
          <a:lstStyle/>
          <a:p>
            <a:pPr defTabSz="914400">
              <a:buClr>
                <a:srgbClr val="000000"/>
              </a:buClr>
            </a:pPr>
            <a:endParaRPr lang="en-US" sz="3600">
              <a:latin typeface="Times New Roman" pitchFamily="-109" charset="0"/>
              <a:ea typeface="Times New Roman" pitchFamily="-109" charset="0"/>
              <a:cs typeface="Times New Roman" pitchFamily="-109" charset="0"/>
              <a:sym typeface="Times New Roman" pitchFamily="-109" charset="0"/>
            </a:endParaRPr>
          </a:p>
        </p:txBody>
      </p:sp>
      <p:sp>
        <p:nvSpPr>
          <p:cNvPr id="6146" name="Line 2"/>
          <p:cNvSpPr>
            <a:spLocks noChangeShapeType="1"/>
          </p:cNvSpPr>
          <p:nvPr/>
        </p:nvSpPr>
        <p:spPr bwMode="auto">
          <a:xfrm flipH="1">
            <a:off x="0" y="6526213"/>
            <a:ext cx="9177338" cy="1587"/>
          </a:xfrm>
          <a:prstGeom prst="line">
            <a:avLst/>
          </a:prstGeom>
          <a:noFill/>
          <a:ln w="12700" cap="flat" cmpd="sng">
            <a:solidFill>
              <a:srgbClr val="000000"/>
            </a:solidFill>
            <a:prstDash val="solid"/>
            <a:round/>
            <a:headEnd/>
            <a:tailEnd/>
          </a:ln>
          <a:effectLst/>
        </p:spPr>
        <p:txBody>
          <a:bodyPr lIns="0" tIns="0" rIns="0" bIns="0" anchor="ctr">
            <a:prstTxWarp prst="textNoShape">
              <a:avLst/>
            </a:prstTxWarp>
          </a:bodyPr>
          <a:lstStyle/>
          <a:p>
            <a:endParaRPr lang="en-US" sz="1000"/>
          </a:p>
        </p:txBody>
      </p:sp>
      <p:pic>
        <p:nvPicPr>
          <p:cNvPr id="6147" name="Picture 3" descr="droppedImage.png"/>
          <p:cNvPicPr>
            <a:picLocks noChangeAspect="1"/>
          </p:cNvPicPr>
          <p:nvPr/>
        </p:nvPicPr>
        <p:blipFill>
          <a:blip r:embed="rId2"/>
          <a:srcRect/>
          <a:stretch>
            <a:fillRect/>
          </a:stretch>
        </p:blipFill>
        <p:spPr bwMode="auto">
          <a:xfrm>
            <a:off x="0" y="0"/>
            <a:ext cx="9144000" cy="6858000"/>
          </a:xfrm>
          <a:prstGeom prst="rect">
            <a:avLst/>
          </a:prstGeom>
          <a:noFill/>
          <a:ln w="3175" cap="flat" cmpd="sng">
            <a:noFill/>
            <a:prstDash val="solid"/>
            <a:round/>
            <a:headEnd type="none" w="med" len="med"/>
            <a:tailEnd type="none" w="med" len="med"/>
          </a:ln>
          <a:effectLst/>
        </p:spPr>
      </p:pic>
      <p:sp>
        <p:nvSpPr>
          <p:cNvPr id="6148" name="AutoShape 4"/>
          <p:cNvSpPr>
            <a:spLocks/>
          </p:cNvSpPr>
          <p:nvPr/>
        </p:nvSpPr>
        <p:spPr bwMode="auto">
          <a:xfrm>
            <a:off x="354013" y="204788"/>
            <a:ext cx="8788400" cy="4349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12700" cap="flat" cmpd="sng">
            <a:noFill/>
            <a:prstDash val="solid"/>
            <a:miter lim="0"/>
            <a:headEnd/>
            <a:tailEnd/>
          </a:ln>
          <a:effectLst/>
        </p:spPr>
        <p:txBody>
          <a:bodyPr lIns="45719" tIns="45719" rIns="45719" bIns="45719">
            <a:prstTxWarp prst="textNoShape">
              <a:avLst/>
            </a:prstTxWarp>
          </a:bodyPr>
          <a:lstStyle/>
          <a:p>
            <a:pPr marL="44450" defTabSz="914400"/>
            <a:endParaRPr lang="en-US" sz="3200" dirty="0">
              <a:solidFill>
                <a:srgbClr val="000000"/>
              </a:solidFill>
            </a:endParaRPr>
          </a:p>
        </p:txBody>
      </p:sp>
      <p:sp>
        <p:nvSpPr>
          <p:cNvPr id="6151" name="AutoShape 7"/>
          <p:cNvSpPr>
            <a:spLocks/>
          </p:cNvSpPr>
          <p:nvPr/>
        </p:nvSpPr>
        <p:spPr bwMode="auto">
          <a:xfrm>
            <a:off x="354013" y="685800"/>
            <a:ext cx="8788400" cy="6096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w="12700" cap="flat" cmpd="sng">
            <a:noFill/>
            <a:prstDash val="solid"/>
            <a:miter lim="0"/>
            <a:headEnd/>
            <a:tailEnd/>
          </a:ln>
          <a:effectLst/>
        </p:spPr>
        <p:txBody>
          <a:bodyPr lIns="45719" tIns="45719" rIns="45719" bIns="45719">
            <a:prstTxWarp prst="textNoShape">
              <a:avLst/>
            </a:prstTxWarp>
          </a:bodyPr>
          <a:lstStyle/>
          <a:p>
            <a:pPr marL="44450" defTabSz="914400"/>
            <a:r>
              <a:rPr lang="en-US" sz="4000" dirty="0">
                <a:solidFill>
                  <a:srgbClr val="000000"/>
                </a:solidFill>
                <a:latin typeface="Arial Bold" pitchFamily="-109" charset="0"/>
                <a:ea typeface="Arial Bold" pitchFamily="-109" charset="0"/>
                <a:cs typeface="Arial Bold" pitchFamily="-109" charset="0"/>
                <a:sym typeface="Arial Bold" pitchFamily="-109" charset="0"/>
              </a:rPr>
              <a:t>DESI</a:t>
            </a:r>
            <a:r>
              <a:rPr lang="en-US" b="1" dirty="0">
                <a:solidFill>
                  <a:srgbClr val="000000"/>
                </a:solidFill>
                <a:latin typeface="Arial" pitchFamily="-109" charset="0"/>
                <a:ea typeface="Arial" pitchFamily="-109" charset="0"/>
                <a:cs typeface="Arial" pitchFamily="-109" charset="0"/>
                <a:sym typeface="Arial" pitchFamily="-109" charset="0"/>
              </a:rPr>
              <a:t> </a:t>
            </a:r>
            <a:r>
              <a:rPr lang="en-US" sz="2800" b="1" dirty="0">
                <a:solidFill>
                  <a:srgbClr val="000000"/>
                </a:solidFill>
                <a:latin typeface="Arial" pitchFamily="-109" charset="0"/>
                <a:ea typeface="Arial" pitchFamily="-109" charset="0"/>
                <a:cs typeface="Arial" pitchFamily="-109" charset="0"/>
                <a:sym typeface="Arial" pitchFamily="-109" charset="0"/>
              </a:rPr>
              <a:t>on the </a:t>
            </a:r>
            <a:r>
              <a:rPr lang="en-US" sz="2800" b="1" dirty="0" err="1">
                <a:solidFill>
                  <a:srgbClr val="000000"/>
                </a:solidFill>
                <a:latin typeface="Arial" pitchFamily="-109" charset="0"/>
                <a:ea typeface="Arial" pitchFamily="-109" charset="0"/>
                <a:cs typeface="Arial" pitchFamily="-109" charset="0"/>
                <a:sym typeface="Arial" pitchFamily="-109" charset="0"/>
              </a:rPr>
              <a:t>Kitt</a:t>
            </a:r>
            <a:r>
              <a:rPr lang="en-US" sz="2800" b="1" dirty="0">
                <a:solidFill>
                  <a:srgbClr val="000000"/>
                </a:solidFill>
                <a:latin typeface="Arial" pitchFamily="-109" charset="0"/>
                <a:ea typeface="Arial" pitchFamily="-109" charset="0"/>
                <a:cs typeface="Arial" pitchFamily="-109" charset="0"/>
                <a:sym typeface="Arial" pitchFamily="-109" charset="0"/>
              </a:rPr>
              <a:t> Peak 4-m </a:t>
            </a:r>
            <a:r>
              <a:rPr lang="en-US" sz="2800" b="1" dirty="0" smtClean="0">
                <a:solidFill>
                  <a:srgbClr val="000000"/>
                </a:solidFill>
                <a:latin typeface="Arial" pitchFamily="-109" charset="0"/>
                <a:ea typeface="Arial" pitchFamily="-109" charset="0"/>
                <a:cs typeface="Arial" pitchFamily="-109" charset="0"/>
                <a:sym typeface="Arial" pitchFamily="-109" charset="0"/>
              </a:rPr>
              <a:t>telescope!</a:t>
            </a:r>
            <a:endParaRPr lang="en-US" sz="2800" dirty="0">
              <a:solidFill>
                <a:srgbClr val="000000"/>
              </a:solidFill>
            </a:endParaRPr>
          </a:p>
        </p:txBody>
      </p:sp>
    </p:spTree>
    <p:extLst>
      <p:ext uri="{BB962C8B-B14F-4D97-AF65-F5344CB8AC3E}">
        <p14:creationId xmlns:p14="http://schemas.microsoft.com/office/powerpoint/2010/main" val="2454809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Focal Plane System</a:t>
            </a:r>
            <a:endParaRPr lang="en-US" dirty="0"/>
          </a:p>
        </p:txBody>
      </p:sp>
      <p:sp>
        <p:nvSpPr>
          <p:cNvPr id="2" name="Slide Number Placeholder 1"/>
          <p:cNvSpPr>
            <a:spLocks noGrp="1"/>
          </p:cNvSpPr>
          <p:nvPr>
            <p:ph type="sldNum" sz="quarter" idx="4"/>
          </p:nvPr>
        </p:nvSpPr>
        <p:spPr/>
        <p:txBody>
          <a:bodyPr/>
          <a:lstStyle/>
          <a:p>
            <a:fld id="{538A0A4C-22F3-4AD6-8A5A-D0BCDE30C626}" type="slidenum">
              <a:rPr lang="en-US" smtClean="0"/>
              <a:pPr/>
              <a:t>20</a:t>
            </a:fld>
            <a:endParaRPr lang="en-US"/>
          </a:p>
        </p:txBody>
      </p:sp>
      <p:sp>
        <p:nvSpPr>
          <p:cNvPr id="9" name="Content Placeholder 8"/>
          <p:cNvSpPr>
            <a:spLocks noGrp="1"/>
          </p:cNvSpPr>
          <p:nvPr>
            <p:ph idx="10"/>
          </p:nvPr>
        </p:nvSpPr>
        <p:spPr>
          <a:xfrm>
            <a:off x="3" y="968383"/>
            <a:ext cx="6286498" cy="5460993"/>
          </a:xfrm>
        </p:spPr>
        <p:txBody>
          <a:bodyPr/>
          <a:lstStyle/>
          <a:p>
            <a:r>
              <a:rPr lang="en-US" sz="2800" dirty="0" smtClean="0"/>
              <a:t>Focal plane system</a:t>
            </a:r>
          </a:p>
          <a:p>
            <a:pPr lvl="1"/>
            <a:r>
              <a:rPr lang="en-US" sz="2400" dirty="0" smtClean="0"/>
              <a:t>Attaches to the back of the corrector barrel</a:t>
            </a:r>
          </a:p>
          <a:p>
            <a:pPr lvl="1"/>
            <a:r>
              <a:rPr lang="en-US" sz="2400" dirty="0" smtClean="0"/>
              <a:t>Carries the focal plane, fiber positioners</a:t>
            </a:r>
            <a:endParaRPr lang="en-US" sz="2400" dirty="0"/>
          </a:p>
          <a:p>
            <a:pPr marL="230188" lvl="1" indent="0">
              <a:buNone/>
            </a:pPr>
            <a:r>
              <a:rPr lang="en-US" sz="2400" dirty="0"/>
              <a:t> </a:t>
            </a:r>
            <a:r>
              <a:rPr lang="en-US" sz="2400" dirty="0" smtClean="0"/>
              <a:t>  and support systems</a:t>
            </a:r>
          </a:p>
          <a:p>
            <a:pPr lvl="1"/>
            <a:r>
              <a:rPr lang="en-US" sz="2400" dirty="0" smtClean="0"/>
              <a:t>Will be assembled and installed as a unit (similar to the </a:t>
            </a:r>
            <a:r>
              <a:rPr lang="en-US" sz="2400" dirty="0" err="1" smtClean="0"/>
              <a:t>DECam</a:t>
            </a:r>
            <a:r>
              <a:rPr lang="en-US" sz="2400" dirty="0" smtClean="0"/>
              <a:t> CCD imager)</a:t>
            </a:r>
          </a:p>
          <a:p>
            <a:pPr marL="0" indent="0">
              <a:buNone/>
            </a:pPr>
            <a:endParaRPr lang="en-US" sz="800" dirty="0" smtClean="0"/>
          </a:p>
          <a:p>
            <a:r>
              <a:rPr lang="en-US" sz="2800" dirty="0" smtClean="0"/>
              <a:t>Petals</a:t>
            </a:r>
          </a:p>
          <a:p>
            <a:pPr lvl="1"/>
            <a:r>
              <a:rPr lang="en-US" sz="2400" dirty="0" smtClean="0"/>
              <a:t>10 standalone wedge systems</a:t>
            </a:r>
          </a:p>
          <a:p>
            <a:pPr lvl="1"/>
            <a:r>
              <a:rPr lang="en-US" sz="2400" dirty="0" smtClean="0"/>
              <a:t>Each holds 500 positioners</a:t>
            </a:r>
          </a:p>
          <a:p>
            <a:pPr lvl="1"/>
            <a:r>
              <a:rPr lang="en-US" sz="2400" dirty="0" smtClean="0"/>
              <a:t>All electronics and fiber supports fit in shadow of each petal </a:t>
            </a:r>
          </a:p>
          <a:p>
            <a:endParaRPr lang="en-US" sz="2800" dirty="0" smtClean="0"/>
          </a:p>
          <a:p>
            <a:endParaRPr lang="en-US" sz="2800" dirty="0" smtClean="0"/>
          </a:p>
          <a:p>
            <a:endParaRPr lang="en-US" sz="2800"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2044" y="3797812"/>
            <a:ext cx="3041504" cy="2194560"/>
          </a:xfrm>
          <a:prstGeom prst="rect">
            <a:avLst/>
          </a:prstGeom>
        </p:spPr>
      </p:pic>
      <p:sp>
        <p:nvSpPr>
          <p:cNvPr id="3" name="TextBox 2"/>
          <p:cNvSpPr txBox="1"/>
          <p:nvPr/>
        </p:nvSpPr>
        <p:spPr>
          <a:xfrm>
            <a:off x="5984377" y="3799943"/>
            <a:ext cx="1172116" cy="369332"/>
          </a:xfrm>
          <a:prstGeom prst="rect">
            <a:avLst/>
          </a:prstGeom>
          <a:solidFill>
            <a:schemeClr val="bg1"/>
          </a:solidFill>
        </p:spPr>
        <p:txBody>
          <a:bodyPr wrap="none" rtlCol="0">
            <a:spAutoFit/>
          </a:bodyPr>
          <a:lstStyle/>
          <a:p>
            <a:r>
              <a:rPr lang="en-US" dirty="0" smtClean="0">
                <a:latin typeface="+mj-lt"/>
              </a:rPr>
              <a:t>10 copies</a:t>
            </a:r>
          </a:p>
        </p:txBody>
      </p:sp>
      <p:pic>
        <p:nvPicPr>
          <p:cNvPr id="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1" y="1063383"/>
            <a:ext cx="2541196" cy="2470608"/>
          </a:xfrm>
          <a:prstGeom prst="rect">
            <a:avLst/>
          </a:prstGeom>
          <a:noFill/>
          <a:ln w="9525">
            <a:solidFill>
              <a:schemeClr val="bg1"/>
            </a:solidFill>
            <a:miter lim="800000"/>
            <a:headEnd/>
            <a:tailEnd/>
          </a:ln>
        </p:spPr>
      </p:pic>
    </p:spTree>
    <p:extLst>
      <p:ext uri="{BB962C8B-B14F-4D97-AF65-F5344CB8AC3E}">
        <p14:creationId xmlns:p14="http://schemas.microsoft.com/office/powerpoint/2010/main" val="141960301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Fiber Positioners</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pPr/>
              <a:t>21</a:t>
            </a:fld>
            <a:endParaRPr lang="en-US" dirty="0"/>
          </a:p>
        </p:txBody>
      </p:sp>
      <p:sp>
        <p:nvSpPr>
          <p:cNvPr id="5" name="Content Placeholder 4"/>
          <p:cNvSpPr>
            <a:spLocks noGrp="1"/>
          </p:cNvSpPr>
          <p:nvPr>
            <p:ph idx="10"/>
          </p:nvPr>
        </p:nvSpPr>
        <p:spPr>
          <a:xfrm>
            <a:off x="1" y="856340"/>
            <a:ext cx="8200570" cy="3606728"/>
          </a:xfrm>
        </p:spPr>
        <p:txBody>
          <a:bodyPr>
            <a:normAutofit fontScale="92500"/>
          </a:bodyPr>
          <a:lstStyle/>
          <a:p>
            <a:pPr lvl="1"/>
            <a:r>
              <a:rPr lang="en-US" sz="3200" dirty="0" smtClean="0"/>
              <a:t> </a:t>
            </a:r>
            <a:r>
              <a:rPr lang="en-US" sz="2600" dirty="0" smtClean="0"/>
              <a:t>Position a fiber tip on a galaxy</a:t>
            </a:r>
          </a:p>
          <a:p>
            <a:pPr lvl="2"/>
            <a:r>
              <a:rPr lang="en-US" sz="2600" dirty="0" smtClean="0"/>
              <a:t>5 </a:t>
            </a:r>
            <a:r>
              <a:rPr lang="el-GR" sz="2600" dirty="0" smtClean="0"/>
              <a:t>μ</a:t>
            </a:r>
            <a:r>
              <a:rPr lang="en-US" sz="2600" dirty="0" smtClean="0"/>
              <a:t>m RMS accuracy in  &lt;45sec</a:t>
            </a:r>
          </a:p>
          <a:p>
            <a:pPr marL="461963" lvl="2" indent="0">
              <a:buNone/>
            </a:pPr>
            <a:endParaRPr lang="en-US" sz="900" dirty="0" smtClean="0"/>
          </a:p>
          <a:p>
            <a:pPr lvl="1"/>
            <a:r>
              <a:rPr lang="en-US" sz="2600" dirty="0" smtClean="0"/>
              <a:t> 500 per petal 10.4 mm </a:t>
            </a:r>
          </a:p>
          <a:p>
            <a:pPr marL="230188" lvl="1" indent="0">
              <a:buNone/>
            </a:pPr>
            <a:r>
              <a:rPr lang="en-US" sz="2600" dirty="0" smtClean="0"/>
              <a:t>   center-to-center, 12 mm patrol disk</a:t>
            </a:r>
          </a:p>
          <a:p>
            <a:pPr lvl="1"/>
            <a:endParaRPr lang="en-US" sz="900" dirty="0" smtClean="0"/>
          </a:p>
          <a:p>
            <a:pPr lvl="1"/>
            <a:r>
              <a:rPr lang="en-US" sz="2600" dirty="0" smtClean="0"/>
              <a:t>10 petals (5000 positioners) in the focal plane</a:t>
            </a:r>
          </a:p>
          <a:p>
            <a:pPr lvl="1"/>
            <a:endParaRPr lang="en-US" sz="900" dirty="0" smtClean="0"/>
          </a:p>
          <a:p>
            <a:pPr lvl="1"/>
            <a:r>
              <a:rPr lang="en-US" sz="2600" dirty="0"/>
              <a:t>Finished </a:t>
            </a:r>
            <a:r>
              <a:rPr lang="en-US" sz="2600" dirty="0" smtClean="0"/>
              <a:t>part, final design, </a:t>
            </a:r>
            <a:r>
              <a:rPr lang="en-US" sz="2600" dirty="0"/>
              <a:t>with prototype </a:t>
            </a:r>
            <a:r>
              <a:rPr lang="en-US" sz="2600" dirty="0" smtClean="0"/>
              <a:t>electronics, based </a:t>
            </a:r>
            <a:r>
              <a:rPr lang="en-US" sz="2600" dirty="0"/>
              <a:t>on high-speed miniature DC motors.</a:t>
            </a:r>
          </a:p>
          <a:p>
            <a:pPr lvl="1"/>
            <a:endParaRPr lang="en-US" sz="3200" dirty="0" smtClean="0"/>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41394" y="972691"/>
            <a:ext cx="3200400" cy="1741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Content Placeholder 4" descr="20141119_19310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896425" y="4408648"/>
            <a:ext cx="6496522" cy="2124602"/>
          </a:xfrm>
          <a:prstGeom prst="rect">
            <a:avLst/>
          </a:prstGeom>
          <a:noFill/>
          <a:ln w="12700">
            <a:noFill/>
            <a:miter lim="800000"/>
            <a:headEnd/>
            <a:tailEnd/>
          </a:ln>
        </p:spPr>
      </p:pic>
    </p:spTree>
    <p:extLst>
      <p:ext uri="{BB962C8B-B14F-4D97-AF65-F5344CB8AC3E}">
        <p14:creationId xmlns:p14="http://schemas.microsoft.com/office/powerpoint/2010/main" val="15897242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84049" y="3085909"/>
            <a:ext cx="2916420" cy="1766748"/>
          </a:xfrm>
          <a:prstGeom prst="rect">
            <a:avLst/>
          </a:prstGeom>
        </p:spPr>
      </p:pic>
      <p:sp>
        <p:nvSpPr>
          <p:cNvPr id="7" name="Title 6"/>
          <p:cNvSpPr>
            <a:spLocks noGrp="1"/>
          </p:cNvSpPr>
          <p:nvPr>
            <p:ph type="title"/>
          </p:nvPr>
        </p:nvSpPr>
        <p:spPr/>
        <p:txBody>
          <a:bodyPr/>
          <a:lstStyle/>
          <a:p>
            <a:r>
              <a:rPr lang="en-US" dirty="0" smtClean="0"/>
              <a:t>Focal Plane System</a:t>
            </a:r>
            <a:endParaRPr lang="en-US" dirty="0"/>
          </a:p>
        </p:txBody>
      </p:sp>
      <p:sp>
        <p:nvSpPr>
          <p:cNvPr id="2" name="Slide Number Placeholder 1"/>
          <p:cNvSpPr>
            <a:spLocks noGrp="1"/>
          </p:cNvSpPr>
          <p:nvPr>
            <p:ph type="sldNum" sz="quarter" idx="4"/>
          </p:nvPr>
        </p:nvSpPr>
        <p:spPr/>
        <p:txBody>
          <a:bodyPr/>
          <a:lstStyle/>
          <a:p>
            <a:fld id="{538A0A4C-22F3-4AD6-8A5A-D0BCDE30C626}" type="slidenum">
              <a:rPr lang="en-US" smtClean="0"/>
              <a:pPr/>
              <a:t>22</a:t>
            </a:fld>
            <a:endParaRPr lang="en-US"/>
          </a:p>
        </p:txBody>
      </p:sp>
      <p:sp>
        <p:nvSpPr>
          <p:cNvPr id="9" name="Content Placeholder 8"/>
          <p:cNvSpPr>
            <a:spLocks noGrp="1"/>
          </p:cNvSpPr>
          <p:nvPr>
            <p:ph idx="10"/>
          </p:nvPr>
        </p:nvSpPr>
        <p:spPr>
          <a:xfrm>
            <a:off x="2" y="968383"/>
            <a:ext cx="7143748" cy="5460993"/>
          </a:xfrm>
        </p:spPr>
        <p:txBody>
          <a:bodyPr/>
          <a:lstStyle/>
          <a:p>
            <a:r>
              <a:rPr lang="en-US" sz="2400" dirty="0" smtClean="0"/>
              <a:t>Guide / Focus  / Alignment sensors – 1 per petal</a:t>
            </a:r>
          </a:p>
          <a:p>
            <a:pPr lvl="1"/>
            <a:r>
              <a:rPr lang="en-US" sz="2000" dirty="0" smtClean="0"/>
              <a:t>Guide star tracking feedback to telescope – 6 units</a:t>
            </a:r>
          </a:p>
          <a:p>
            <a:pPr lvl="2"/>
            <a:r>
              <a:rPr lang="en-US" sz="1800" dirty="0"/>
              <a:t>Guide star catalog study to optimize guider </a:t>
            </a:r>
            <a:r>
              <a:rPr lang="en-US" sz="1800" dirty="0" smtClean="0"/>
              <a:t>area</a:t>
            </a:r>
          </a:p>
          <a:p>
            <a:pPr lvl="1"/>
            <a:r>
              <a:rPr lang="en-US" sz="2000" dirty="0" smtClean="0"/>
              <a:t>Focus and alignment data for hexapod – 4 units</a:t>
            </a:r>
          </a:p>
          <a:p>
            <a:pPr marL="230188" lvl="1" indent="0">
              <a:buNone/>
            </a:pPr>
            <a:endParaRPr lang="en-US" sz="800" dirty="0" smtClean="0"/>
          </a:p>
          <a:p>
            <a:r>
              <a:rPr lang="en-US" sz="2400" dirty="0" smtClean="0"/>
              <a:t>Illuminated </a:t>
            </a:r>
            <a:r>
              <a:rPr lang="en-US" sz="2400" dirty="0" err="1" smtClean="0"/>
              <a:t>fiducials</a:t>
            </a:r>
            <a:r>
              <a:rPr lang="en-US" sz="2400" dirty="0" smtClean="0"/>
              <a:t> – 11 per petal</a:t>
            </a:r>
          </a:p>
          <a:p>
            <a:pPr lvl="1"/>
            <a:r>
              <a:rPr lang="en-US" sz="2000" dirty="0" smtClean="0"/>
              <a:t>Precisely surveyed to GFA sensors</a:t>
            </a:r>
          </a:p>
          <a:p>
            <a:pPr lvl="1"/>
            <a:r>
              <a:rPr lang="en-US" sz="2000" dirty="0" smtClean="0"/>
              <a:t>When viewed from near primary mirror through the corrector,  provides </a:t>
            </a:r>
            <a:r>
              <a:rPr lang="en-US" sz="2000" dirty="0"/>
              <a:t>optical </a:t>
            </a:r>
            <a:r>
              <a:rPr lang="en-US" sz="2000" dirty="0" smtClean="0"/>
              <a:t>distortion </a:t>
            </a:r>
            <a:r>
              <a:rPr lang="en-US" sz="2000" dirty="0"/>
              <a:t>and mechanical </a:t>
            </a:r>
            <a:r>
              <a:rPr lang="en-US" sz="2000" dirty="0" smtClean="0"/>
              <a:t>deformations data</a:t>
            </a:r>
            <a:endParaRPr lang="en-US" sz="2000" dirty="0"/>
          </a:p>
          <a:p>
            <a:pPr lvl="1"/>
            <a:endParaRPr lang="en-US" sz="800" dirty="0" smtClean="0"/>
          </a:p>
          <a:p>
            <a:r>
              <a:rPr lang="en-US" sz="2400" dirty="0" smtClean="0"/>
              <a:t>Fiber view camera (FVC)</a:t>
            </a:r>
          </a:p>
          <a:p>
            <a:pPr lvl="1"/>
            <a:r>
              <a:rPr lang="en-US" sz="2000" dirty="0" smtClean="0"/>
              <a:t>Observes </a:t>
            </a:r>
            <a:r>
              <a:rPr lang="en-US" sz="2000" dirty="0"/>
              <a:t>illuminated </a:t>
            </a:r>
            <a:r>
              <a:rPr lang="en-US" sz="2000" dirty="0" err="1"/>
              <a:t>fiducials</a:t>
            </a:r>
            <a:r>
              <a:rPr lang="en-US" sz="2000" dirty="0"/>
              <a:t> </a:t>
            </a:r>
            <a:r>
              <a:rPr lang="en-US" sz="2000" dirty="0" smtClean="0"/>
              <a:t>…</a:t>
            </a:r>
          </a:p>
          <a:p>
            <a:pPr lvl="1"/>
            <a:r>
              <a:rPr lang="en-US" sz="2000" dirty="0" smtClean="0"/>
              <a:t>… </a:t>
            </a:r>
            <a:r>
              <a:rPr lang="en-US" sz="2000" i="1" dirty="0"/>
              <a:t>and</a:t>
            </a:r>
            <a:r>
              <a:rPr lang="en-US" sz="2000" dirty="0"/>
              <a:t> backlit </a:t>
            </a:r>
            <a:r>
              <a:rPr lang="en-US" sz="2000" dirty="0" smtClean="0"/>
              <a:t>fiber positioners</a:t>
            </a:r>
          </a:p>
          <a:p>
            <a:pPr lvl="1"/>
            <a:r>
              <a:rPr lang="en-US" sz="2000" dirty="0" smtClean="0"/>
              <a:t>Provides feedback to positioners to</a:t>
            </a:r>
            <a:br>
              <a:rPr lang="en-US" sz="2000" dirty="0" smtClean="0"/>
            </a:br>
            <a:r>
              <a:rPr lang="en-US" sz="2000" dirty="0" smtClean="0"/>
              <a:t>align fibers to guide stars </a:t>
            </a:r>
          </a:p>
          <a:p>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flipH="1">
            <a:off x="6069713" y="3542265"/>
            <a:ext cx="1625998" cy="4338391"/>
          </a:xfrm>
          <a:prstGeom prst="rect">
            <a:avLst/>
          </a:prstGeom>
        </p:spPr>
      </p:pic>
      <p:sp>
        <p:nvSpPr>
          <p:cNvPr id="12" name="Oval 11"/>
          <p:cNvSpPr/>
          <p:nvPr/>
        </p:nvSpPr>
        <p:spPr bwMode="auto">
          <a:xfrm>
            <a:off x="5111931" y="5485037"/>
            <a:ext cx="418011" cy="452846"/>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pic>
        <p:nvPicPr>
          <p:cNvPr id="14" name="Pictur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1093" y="991083"/>
            <a:ext cx="1559043" cy="1828800"/>
          </a:xfrm>
          <a:prstGeom prst="rect">
            <a:avLst/>
          </a:prstGeom>
        </p:spPr>
      </p:pic>
      <p:cxnSp>
        <p:nvCxnSpPr>
          <p:cNvPr id="11" name="Straight Connector 10"/>
          <p:cNvCxnSpPr>
            <a:stCxn id="18" idx="3"/>
          </p:cNvCxnSpPr>
          <p:nvPr/>
        </p:nvCxnSpPr>
        <p:spPr bwMode="auto">
          <a:xfrm flipH="1" flipV="1">
            <a:off x="7442259" y="2672058"/>
            <a:ext cx="778664" cy="8301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V="1">
            <a:off x="8620738" y="2672059"/>
            <a:ext cx="139869" cy="74240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8" name="Oval 17"/>
          <p:cNvSpPr/>
          <p:nvPr/>
        </p:nvSpPr>
        <p:spPr bwMode="auto">
          <a:xfrm>
            <a:off x="8152326" y="3102428"/>
            <a:ext cx="468412" cy="468412"/>
          </a:xfrm>
          <a:prstGeom prst="ellipse">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22" name="TextBox 21"/>
          <p:cNvSpPr txBox="1"/>
          <p:nvPr/>
        </p:nvSpPr>
        <p:spPr>
          <a:xfrm>
            <a:off x="6507197" y="3023228"/>
            <a:ext cx="1273105" cy="430887"/>
          </a:xfrm>
          <a:prstGeom prst="rect">
            <a:avLst/>
          </a:prstGeom>
          <a:solidFill>
            <a:schemeClr val="bg1"/>
          </a:solidFill>
        </p:spPr>
        <p:txBody>
          <a:bodyPr wrap="none" rtlCol="0">
            <a:spAutoFit/>
          </a:bodyPr>
          <a:lstStyle/>
          <a:p>
            <a:r>
              <a:rPr lang="en-US" sz="1100" dirty="0" err="1" smtClean="0">
                <a:latin typeface="+mj-lt"/>
              </a:rPr>
              <a:t>Fiducials</a:t>
            </a:r>
            <a:r>
              <a:rPr lang="en-US" sz="1100" dirty="0" smtClean="0">
                <a:latin typeface="+mj-lt"/>
              </a:rPr>
              <a:t> are the</a:t>
            </a:r>
          </a:p>
          <a:p>
            <a:r>
              <a:rPr lang="en-US" sz="1100" dirty="0" smtClean="0">
                <a:latin typeface="+mj-lt"/>
              </a:rPr>
              <a:t>blue and red dots</a:t>
            </a:r>
          </a:p>
        </p:txBody>
      </p:sp>
    </p:spTree>
    <p:extLst>
      <p:ext uri="{BB962C8B-B14F-4D97-AF65-F5344CB8AC3E}">
        <p14:creationId xmlns:p14="http://schemas.microsoft.com/office/powerpoint/2010/main" val="179887032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Focal Plane Petal System</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pPr/>
              <a:t>23</a:t>
            </a:fld>
            <a:endParaRPr lang="en-US" dirty="0"/>
          </a:p>
        </p:txBody>
      </p:sp>
      <p:pic>
        <p:nvPicPr>
          <p:cNvPr id="5" name="Content Placeholder 4"/>
          <p:cNvPicPr>
            <a:picLocks noGrp="1" noChangeAspect="1"/>
          </p:cNvPicPr>
          <p:nvPr>
            <p:ph idx="10"/>
          </p:nvPr>
        </p:nvPicPr>
        <p:blipFill>
          <a:blip r:embed="rId2" cstate="screen">
            <a:extLst>
              <a:ext uri="{28A0092B-C50C-407E-A947-70E740481C1C}">
                <a14:useLocalDpi xmlns:a14="http://schemas.microsoft.com/office/drawing/2010/main"/>
              </a:ext>
            </a:extLst>
          </a:blip>
          <a:stretch>
            <a:fillRect/>
          </a:stretch>
        </p:blipFill>
        <p:spPr>
          <a:xfrm>
            <a:off x="491517" y="968375"/>
            <a:ext cx="8160966" cy="5461000"/>
          </a:xfrm>
        </p:spPr>
      </p:pic>
    </p:spTree>
    <p:extLst>
      <p:ext uri="{BB962C8B-B14F-4D97-AF65-F5344CB8AC3E}">
        <p14:creationId xmlns:p14="http://schemas.microsoft.com/office/powerpoint/2010/main" val="41893859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a:ext>
            </a:extLst>
          </a:blip>
          <a:srcRect/>
          <a:stretch/>
        </p:blipFill>
        <p:spPr bwMode="auto">
          <a:xfrm>
            <a:off x="1090696" y="3838810"/>
            <a:ext cx="6962609" cy="2395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3852611" y="5754263"/>
            <a:ext cx="832279" cy="369332"/>
          </a:xfrm>
          <a:prstGeom prst="rect">
            <a:avLst/>
          </a:prstGeom>
          <a:solidFill>
            <a:schemeClr val="bg1"/>
          </a:solidFill>
        </p:spPr>
        <p:txBody>
          <a:bodyPr wrap="none" rtlCol="0">
            <a:spAutoFit/>
          </a:bodyPr>
          <a:lstStyle/>
          <a:p>
            <a:r>
              <a:rPr lang="en-US" dirty="0" smtClean="0">
                <a:latin typeface="+mj-lt"/>
              </a:rPr>
              <a:t>~35 m</a:t>
            </a:r>
          </a:p>
        </p:txBody>
      </p:sp>
      <p:sp>
        <p:nvSpPr>
          <p:cNvPr id="6" name="Rectangle 5"/>
          <p:cNvSpPr/>
          <p:nvPr/>
        </p:nvSpPr>
        <p:spPr bwMode="auto">
          <a:xfrm>
            <a:off x="6162675" y="4081035"/>
            <a:ext cx="466725" cy="161925"/>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6500" y="963832"/>
            <a:ext cx="2812938" cy="2593527"/>
          </a:xfrm>
          <a:prstGeom prst="rect">
            <a:avLst/>
          </a:prstGeom>
        </p:spPr>
      </p:pic>
      <p:sp>
        <p:nvSpPr>
          <p:cNvPr id="2" name="Title 1"/>
          <p:cNvSpPr>
            <a:spLocks noGrp="1"/>
          </p:cNvSpPr>
          <p:nvPr>
            <p:ph type="title"/>
          </p:nvPr>
        </p:nvSpPr>
        <p:spPr/>
        <p:txBody>
          <a:bodyPr/>
          <a:lstStyle/>
          <a:p>
            <a:r>
              <a:rPr lang="en-US" dirty="0" smtClean="0"/>
              <a:t>Fiber System</a:t>
            </a:r>
            <a:endParaRPr lang="en-US" sz="2800" dirty="0"/>
          </a:p>
        </p:txBody>
      </p:sp>
      <p:sp>
        <p:nvSpPr>
          <p:cNvPr id="5" name="Slide Number Placeholder 4"/>
          <p:cNvSpPr>
            <a:spLocks noGrp="1"/>
          </p:cNvSpPr>
          <p:nvPr>
            <p:ph type="sldNum" sz="quarter" idx="4"/>
          </p:nvPr>
        </p:nvSpPr>
        <p:spPr/>
        <p:txBody>
          <a:bodyPr/>
          <a:lstStyle/>
          <a:p>
            <a:fld id="{538A0A4C-22F3-4AD6-8A5A-D0BCDE30C626}" type="slidenum">
              <a:rPr lang="en-US" smtClean="0"/>
              <a:pPr/>
              <a:t>24</a:t>
            </a:fld>
            <a:endParaRPr lang="en-US"/>
          </a:p>
        </p:txBody>
      </p:sp>
      <p:sp>
        <p:nvSpPr>
          <p:cNvPr id="4" name="Content Placeholder 3"/>
          <p:cNvSpPr>
            <a:spLocks noGrp="1"/>
          </p:cNvSpPr>
          <p:nvPr>
            <p:ph idx="10"/>
          </p:nvPr>
        </p:nvSpPr>
        <p:spPr/>
        <p:txBody>
          <a:bodyPr/>
          <a:lstStyle/>
          <a:p>
            <a:r>
              <a:rPr lang="en-US" sz="2400" dirty="0" smtClean="0"/>
              <a:t>Requirements</a:t>
            </a:r>
          </a:p>
          <a:p>
            <a:pPr lvl="1"/>
            <a:r>
              <a:rPr lang="en-US" dirty="0" smtClean="0"/>
              <a:t>Maximize </a:t>
            </a:r>
            <a:r>
              <a:rPr lang="en-US" i="1" dirty="0" smtClean="0"/>
              <a:t>throughput</a:t>
            </a:r>
          </a:p>
          <a:p>
            <a:pPr lvl="2"/>
            <a:r>
              <a:rPr lang="en-US" dirty="0" smtClean="0"/>
              <a:t>Fiber core size –</a:t>
            </a:r>
            <a:r>
              <a:rPr lang="el-GR" i="1" dirty="0" smtClean="0">
                <a:latin typeface="Arial"/>
                <a:cs typeface="Arial"/>
              </a:rPr>
              <a:t>Φ</a:t>
            </a:r>
            <a:r>
              <a:rPr lang="en-US" dirty="0" smtClean="0"/>
              <a:t>107 </a:t>
            </a:r>
            <a:r>
              <a:rPr lang="el-GR" dirty="0" smtClean="0"/>
              <a:t>μ</a:t>
            </a:r>
            <a:r>
              <a:rPr lang="en-US" dirty="0" smtClean="0"/>
              <a:t>m (1.47 arcsec)</a:t>
            </a:r>
          </a:p>
          <a:p>
            <a:pPr lvl="2"/>
            <a:r>
              <a:rPr lang="en-US" dirty="0" smtClean="0"/>
              <a:t>Optimize fiber transmission and FRD</a:t>
            </a:r>
          </a:p>
          <a:p>
            <a:pPr lvl="1"/>
            <a:r>
              <a:rPr lang="en-US" dirty="0" smtClean="0"/>
              <a:t>90% of the output light within f/# &gt; 3.57</a:t>
            </a:r>
          </a:p>
        </p:txBody>
      </p:sp>
      <p:sp>
        <p:nvSpPr>
          <p:cNvPr id="3" name="TextBox 2"/>
          <p:cNvSpPr txBox="1"/>
          <p:nvPr/>
        </p:nvSpPr>
        <p:spPr>
          <a:xfrm>
            <a:off x="-1149143" y="5442557"/>
            <a:ext cx="184666" cy="369332"/>
          </a:xfrm>
          <a:prstGeom prst="rect">
            <a:avLst/>
          </a:prstGeom>
          <a:noFill/>
        </p:spPr>
        <p:txBody>
          <a:bodyPr wrap="none" lIns="91432" tIns="45716" rIns="91432" bIns="45716" rtlCol="0">
            <a:spAutoFit/>
          </a:bodyPr>
          <a:lstStyle/>
          <a:p>
            <a:endParaRPr lang="en-US" dirty="0"/>
          </a:p>
        </p:txBody>
      </p:sp>
      <p:cxnSp>
        <p:nvCxnSpPr>
          <p:cNvPr id="11" name="Straight Arrow Connector 10"/>
          <p:cNvCxnSpPr/>
          <p:nvPr/>
        </p:nvCxnSpPr>
        <p:spPr bwMode="auto">
          <a:xfrm>
            <a:off x="5152831" y="1885650"/>
            <a:ext cx="1009844" cy="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
        <p:nvSpPr>
          <p:cNvPr id="15" name="TextBox 14"/>
          <p:cNvSpPr txBox="1"/>
          <p:nvPr/>
        </p:nvSpPr>
        <p:spPr>
          <a:xfrm>
            <a:off x="7636924" y="1417900"/>
            <a:ext cx="1444626" cy="553998"/>
          </a:xfrm>
          <a:prstGeom prst="rect">
            <a:avLst/>
          </a:prstGeom>
          <a:noFill/>
        </p:spPr>
        <p:txBody>
          <a:bodyPr wrap="none" rtlCol="0">
            <a:spAutoFit/>
          </a:bodyPr>
          <a:lstStyle/>
          <a:p>
            <a:r>
              <a:rPr lang="en-US" sz="1000" dirty="0" smtClean="0">
                <a:latin typeface="+mj-lt"/>
              </a:rPr>
              <a:t>Convolution of seeing </a:t>
            </a:r>
            <a:br>
              <a:rPr lang="en-US" sz="1000" dirty="0" smtClean="0">
                <a:latin typeface="+mj-lt"/>
              </a:rPr>
            </a:br>
            <a:r>
              <a:rPr lang="en-US" sz="1000" dirty="0" smtClean="0">
                <a:latin typeface="+mj-lt"/>
              </a:rPr>
              <a:t>(Moffatt profile) and </a:t>
            </a:r>
            <a:br>
              <a:rPr lang="en-US" sz="1000" dirty="0" smtClean="0">
                <a:latin typeface="+mj-lt"/>
              </a:rPr>
            </a:br>
            <a:r>
              <a:rPr lang="en-US" sz="1000" dirty="0" smtClean="0">
                <a:latin typeface="+mj-lt"/>
              </a:rPr>
              <a:t>galaxy shape (</a:t>
            </a:r>
            <a:r>
              <a:rPr lang="en-US" sz="1000" dirty="0" err="1" smtClean="0">
                <a:latin typeface="+mj-lt"/>
              </a:rPr>
              <a:t>Sersic</a:t>
            </a:r>
            <a:r>
              <a:rPr lang="en-US" sz="1000" dirty="0" smtClean="0">
                <a:latin typeface="+mj-lt"/>
              </a:rPr>
              <a:t>)</a:t>
            </a:r>
          </a:p>
        </p:txBody>
      </p:sp>
      <p:sp>
        <p:nvSpPr>
          <p:cNvPr id="9" name="4-Point Star 8"/>
          <p:cNvSpPr/>
          <p:nvPr/>
        </p:nvSpPr>
        <p:spPr bwMode="auto">
          <a:xfrm>
            <a:off x="7707317" y="2231327"/>
            <a:ext cx="231354" cy="231354"/>
          </a:xfrm>
          <a:prstGeom prst="star4">
            <a:avLst/>
          </a:prstGeom>
          <a:solidFill>
            <a:srgbClr val="FFC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7" name="Rectangle 6"/>
          <p:cNvSpPr/>
          <p:nvPr/>
        </p:nvSpPr>
        <p:spPr>
          <a:xfrm>
            <a:off x="1148013" y="6140410"/>
            <a:ext cx="6847975" cy="369332"/>
          </a:xfrm>
          <a:prstGeom prst="rect">
            <a:avLst/>
          </a:prstGeom>
        </p:spPr>
        <p:txBody>
          <a:bodyPr wrap="square">
            <a:spAutoFit/>
          </a:bodyPr>
          <a:lstStyle/>
          <a:p>
            <a:r>
              <a:rPr lang="en-US" dirty="0">
                <a:latin typeface="Arial" pitchFamily="34" charset="0"/>
                <a:cs typeface="Arial" pitchFamily="34" charset="0"/>
              </a:rPr>
              <a:t>5000 Positioners, 20 Spool Boxes, 10 Cables, 2 Wraps, 10 Slits</a:t>
            </a: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51875" y="2301667"/>
            <a:ext cx="506460" cy="1281008"/>
          </a:xfrm>
          <a:prstGeom prst="rect">
            <a:avLst/>
          </a:prstGeom>
        </p:spPr>
      </p:pic>
      <p:cxnSp>
        <p:nvCxnSpPr>
          <p:cNvPr id="16" name="Straight Arrow Connector 15"/>
          <p:cNvCxnSpPr/>
          <p:nvPr/>
        </p:nvCxnSpPr>
        <p:spPr bwMode="auto">
          <a:xfrm>
            <a:off x="5784570" y="2030933"/>
            <a:ext cx="1" cy="284849"/>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Tree>
    <p:extLst>
      <p:ext uri="{BB962C8B-B14F-4D97-AF65-F5344CB8AC3E}">
        <p14:creationId xmlns:p14="http://schemas.microsoft.com/office/powerpoint/2010/main" val="78661305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Spectrograph Requirements and Design</a:t>
            </a:r>
            <a:endParaRPr lang="en-US" sz="3200" dirty="0"/>
          </a:p>
        </p:txBody>
      </p:sp>
      <p:pic>
        <p:nvPicPr>
          <p:cNvPr id="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3714" y="3773290"/>
            <a:ext cx="3709982" cy="2656085"/>
          </a:xfrm>
          <a:prstGeom prst="rect">
            <a:avLst/>
          </a:prstGeom>
          <a:noFill/>
          <a:ln w="9525">
            <a:noFill/>
            <a:miter lim="800000"/>
            <a:headEnd/>
            <a:tailEnd/>
          </a:ln>
        </p:spPr>
      </p:pic>
      <p:sp>
        <p:nvSpPr>
          <p:cNvPr id="12" name="TextBox 11"/>
          <p:cNvSpPr txBox="1"/>
          <p:nvPr/>
        </p:nvSpPr>
        <p:spPr>
          <a:xfrm>
            <a:off x="1354981" y="3966762"/>
            <a:ext cx="1146468" cy="307777"/>
          </a:xfrm>
          <a:prstGeom prst="rect">
            <a:avLst/>
          </a:prstGeom>
          <a:noFill/>
        </p:spPr>
        <p:txBody>
          <a:bodyPr wrap="none" rtlCol="0">
            <a:spAutoFit/>
          </a:bodyPr>
          <a:lstStyle/>
          <a:p>
            <a:r>
              <a:rPr lang="en-US" sz="1400" dirty="0">
                <a:solidFill>
                  <a:srgbClr val="FF6600"/>
                </a:solidFill>
                <a:latin typeface="+mj-lt"/>
              </a:rPr>
              <a:t>requirement</a:t>
            </a:r>
          </a:p>
        </p:txBody>
      </p:sp>
      <p:grpSp>
        <p:nvGrpSpPr>
          <p:cNvPr id="20" name="Group 19"/>
          <p:cNvGrpSpPr/>
          <p:nvPr/>
        </p:nvGrpSpPr>
        <p:grpSpPr>
          <a:xfrm>
            <a:off x="533714" y="857249"/>
            <a:ext cx="4442297" cy="2902433"/>
            <a:chOff x="1438462" y="1820765"/>
            <a:chExt cx="3620481" cy="1906237"/>
          </a:xfrm>
        </p:grpSpPr>
        <p:pic>
          <p:nvPicPr>
            <p:cNvPr id="9" name="Picture 8"/>
            <p:cNvPicPr>
              <a:picLocks noChangeAspect="1"/>
            </p:cNvPicPr>
            <p:nvPr/>
          </p:nvPicPr>
          <p:blipFill>
            <a:blip r:embed="rId3"/>
            <a:stretch>
              <a:fillRect/>
            </a:stretch>
          </p:blipFill>
          <p:spPr>
            <a:xfrm>
              <a:off x="1438462" y="1820765"/>
              <a:ext cx="3620481" cy="1906237"/>
            </a:xfrm>
            <a:prstGeom prst="rect">
              <a:avLst/>
            </a:prstGeom>
          </p:spPr>
        </p:pic>
        <p:sp>
          <p:nvSpPr>
            <p:cNvPr id="13" name="TextBox 12"/>
            <p:cNvSpPr txBox="1"/>
            <p:nvPr/>
          </p:nvSpPr>
          <p:spPr>
            <a:xfrm rot="19179518">
              <a:off x="3026016" y="2761671"/>
              <a:ext cx="1279517" cy="338554"/>
            </a:xfrm>
            <a:prstGeom prst="rect">
              <a:avLst/>
            </a:prstGeom>
            <a:noFill/>
          </p:spPr>
          <p:txBody>
            <a:bodyPr wrap="none" rtlCol="0">
              <a:spAutoFit/>
            </a:bodyPr>
            <a:lstStyle/>
            <a:p>
              <a:r>
                <a:rPr lang="en-US" sz="1600" dirty="0">
                  <a:solidFill>
                    <a:srgbClr val="FF6600"/>
                  </a:solidFill>
                  <a:latin typeface="+mj-lt"/>
                </a:rPr>
                <a:t>requirement</a:t>
              </a:r>
            </a:p>
          </p:txBody>
        </p:sp>
      </p:grpSp>
      <p:grpSp>
        <p:nvGrpSpPr>
          <p:cNvPr id="18" name="Group 17"/>
          <p:cNvGrpSpPr/>
          <p:nvPr/>
        </p:nvGrpSpPr>
        <p:grpSpPr>
          <a:xfrm>
            <a:off x="4684424" y="3896334"/>
            <a:ext cx="4198319" cy="2539456"/>
            <a:chOff x="4684424" y="3769361"/>
            <a:chExt cx="4198319" cy="2793402"/>
          </a:xfrm>
        </p:grpSpPr>
        <p:pic>
          <p:nvPicPr>
            <p:cNvPr id="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4424" y="3769361"/>
              <a:ext cx="4198319" cy="2793402"/>
            </a:xfrm>
            <a:prstGeom prst="rect">
              <a:avLst/>
            </a:prstGeom>
            <a:noFill/>
            <a:ln w="9525">
              <a:noFill/>
              <a:miter lim="800000"/>
              <a:headEnd/>
              <a:tailEnd/>
            </a:ln>
          </p:spPr>
        </p:pic>
        <p:sp>
          <p:nvSpPr>
            <p:cNvPr id="14" name="TextBox 13"/>
            <p:cNvSpPr txBox="1"/>
            <p:nvPr/>
          </p:nvSpPr>
          <p:spPr>
            <a:xfrm>
              <a:off x="6380266" y="4662829"/>
              <a:ext cx="1005804" cy="276999"/>
            </a:xfrm>
            <a:prstGeom prst="rect">
              <a:avLst/>
            </a:prstGeom>
            <a:noFill/>
          </p:spPr>
          <p:txBody>
            <a:bodyPr wrap="none" rtlCol="0">
              <a:spAutoFit/>
            </a:bodyPr>
            <a:lstStyle/>
            <a:p>
              <a:r>
                <a:rPr lang="en-US" sz="1200" dirty="0">
                  <a:solidFill>
                    <a:schemeClr val="accent1">
                      <a:lumMod val="75000"/>
                    </a:schemeClr>
                  </a:solidFill>
                  <a:latin typeface="+mj-lt"/>
                </a:rPr>
                <a:t>requirement</a:t>
              </a:r>
            </a:p>
          </p:txBody>
        </p:sp>
      </p:grpSp>
      <p:sp>
        <p:nvSpPr>
          <p:cNvPr id="15" name="TextBox 14"/>
          <p:cNvSpPr txBox="1"/>
          <p:nvPr/>
        </p:nvSpPr>
        <p:spPr>
          <a:xfrm>
            <a:off x="5480022" y="1335349"/>
            <a:ext cx="2236059" cy="1631216"/>
          </a:xfrm>
          <a:prstGeom prst="rect">
            <a:avLst/>
          </a:prstGeom>
          <a:noFill/>
        </p:spPr>
        <p:txBody>
          <a:bodyPr wrap="none" rtlCol="0">
            <a:spAutoFit/>
          </a:bodyPr>
          <a:lstStyle/>
          <a:p>
            <a:r>
              <a:rPr lang="en-US" sz="2000" dirty="0" smtClean="0">
                <a:solidFill>
                  <a:schemeClr val="accent1">
                    <a:lumMod val="50000"/>
                  </a:schemeClr>
                </a:solidFill>
                <a:latin typeface="+mj-lt"/>
              </a:rPr>
              <a:t>Analysis includes:</a:t>
            </a:r>
          </a:p>
          <a:p>
            <a:pPr marL="342900" indent="-342900">
              <a:buFont typeface="Arial" panose="020B0604020202020204" pitchFamily="34" charset="0"/>
              <a:buChar char="•"/>
            </a:pPr>
            <a:r>
              <a:rPr lang="en-US" sz="2000" dirty="0" smtClean="0">
                <a:solidFill>
                  <a:schemeClr val="accent1">
                    <a:lumMod val="50000"/>
                  </a:schemeClr>
                </a:solidFill>
                <a:latin typeface="+mj-lt"/>
              </a:rPr>
              <a:t>geometric blur</a:t>
            </a:r>
          </a:p>
          <a:p>
            <a:pPr marL="342900" indent="-342900">
              <a:buFont typeface="Arial" panose="020B0604020202020204" pitchFamily="34" charset="0"/>
              <a:buChar char="•"/>
            </a:pPr>
            <a:r>
              <a:rPr lang="en-US" sz="2000" dirty="0" smtClean="0">
                <a:solidFill>
                  <a:schemeClr val="accent1">
                    <a:lumMod val="50000"/>
                  </a:schemeClr>
                </a:solidFill>
                <a:latin typeface="+mj-lt"/>
              </a:rPr>
              <a:t>fiber size </a:t>
            </a:r>
          </a:p>
          <a:p>
            <a:pPr marL="342900" indent="-342900">
              <a:buFont typeface="Arial" panose="020B0604020202020204" pitchFamily="34" charset="0"/>
              <a:buChar char="•"/>
            </a:pPr>
            <a:r>
              <a:rPr lang="en-US" sz="2000" dirty="0" smtClean="0">
                <a:solidFill>
                  <a:schemeClr val="accent1">
                    <a:lumMod val="50000"/>
                  </a:schemeClr>
                </a:solidFill>
                <a:latin typeface="+mj-lt"/>
              </a:rPr>
              <a:t>diffraction </a:t>
            </a:r>
          </a:p>
          <a:p>
            <a:pPr marL="342900" indent="-342900">
              <a:buFont typeface="Arial" panose="020B0604020202020204" pitchFamily="34" charset="0"/>
              <a:buChar char="•"/>
            </a:pPr>
            <a:r>
              <a:rPr lang="en-US" sz="2000" dirty="0" smtClean="0">
                <a:solidFill>
                  <a:schemeClr val="accent1">
                    <a:lumMod val="50000"/>
                  </a:schemeClr>
                </a:solidFill>
                <a:latin typeface="+mj-lt"/>
              </a:rPr>
              <a:t>CCD effects</a:t>
            </a:r>
          </a:p>
        </p:txBody>
      </p:sp>
      <p:sp>
        <p:nvSpPr>
          <p:cNvPr id="16" name="TextBox 15"/>
          <p:cNvSpPr txBox="1"/>
          <p:nvPr/>
        </p:nvSpPr>
        <p:spPr>
          <a:xfrm>
            <a:off x="2729015" y="3830916"/>
            <a:ext cx="1514681" cy="307777"/>
          </a:xfrm>
          <a:prstGeom prst="rect">
            <a:avLst/>
          </a:prstGeom>
          <a:solidFill>
            <a:srgbClr val="FFFFB4"/>
          </a:solidFill>
        </p:spPr>
        <p:txBody>
          <a:bodyPr wrap="square" rtlCol="0">
            <a:spAutoFit/>
          </a:bodyPr>
          <a:lstStyle/>
          <a:p>
            <a:pPr algn="ctr"/>
            <a:r>
              <a:rPr lang="en-US" sz="1400" b="1" dirty="0" smtClean="0">
                <a:latin typeface="+mj-lt"/>
              </a:rPr>
              <a:t>Spot Size</a:t>
            </a:r>
          </a:p>
        </p:txBody>
      </p:sp>
      <p:sp>
        <p:nvSpPr>
          <p:cNvPr id="17" name="TextBox 16"/>
          <p:cNvSpPr txBox="1"/>
          <p:nvPr/>
        </p:nvSpPr>
        <p:spPr>
          <a:xfrm>
            <a:off x="2547974" y="939019"/>
            <a:ext cx="1870624" cy="307777"/>
          </a:xfrm>
          <a:prstGeom prst="rect">
            <a:avLst/>
          </a:prstGeom>
          <a:solidFill>
            <a:srgbClr val="FFFFB4"/>
          </a:solidFill>
        </p:spPr>
        <p:txBody>
          <a:bodyPr wrap="none" rtlCol="0">
            <a:spAutoFit/>
          </a:bodyPr>
          <a:lstStyle>
            <a:defPPr>
              <a:defRPr lang="en-US"/>
            </a:defPPr>
            <a:lvl1pPr algn="ctr">
              <a:defRPr sz="1400" b="1">
                <a:latin typeface="+mj-lt"/>
              </a:defRPr>
            </a:lvl1pPr>
          </a:lstStyle>
          <a:p>
            <a:r>
              <a:rPr lang="en-US" dirty="0" smtClean="0"/>
              <a:t>Spectral Resolution</a:t>
            </a:r>
            <a:endParaRPr lang="en-US" dirty="0"/>
          </a:p>
        </p:txBody>
      </p:sp>
      <p:sp>
        <p:nvSpPr>
          <p:cNvPr id="19" name="TextBox 18"/>
          <p:cNvSpPr txBox="1"/>
          <p:nvPr/>
        </p:nvSpPr>
        <p:spPr>
          <a:xfrm>
            <a:off x="6188306" y="3537129"/>
            <a:ext cx="1197764" cy="279797"/>
          </a:xfrm>
          <a:prstGeom prst="rect">
            <a:avLst/>
          </a:prstGeom>
          <a:solidFill>
            <a:srgbClr val="FFFFB4"/>
          </a:solidFill>
        </p:spPr>
        <p:txBody>
          <a:bodyPr wrap="none" rtlCol="0">
            <a:spAutoFit/>
          </a:bodyPr>
          <a:lstStyle>
            <a:defPPr>
              <a:defRPr lang="en-US"/>
            </a:defPPr>
            <a:lvl1pPr algn="ctr">
              <a:defRPr sz="1400" b="1">
                <a:latin typeface="+mj-lt"/>
              </a:defRPr>
            </a:lvl1pPr>
          </a:lstStyle>
          <a:p>
            <a:r>
              <a:rPr lang="en-US" dirty="0" smtClean="0"/>
              <a:t>Throughput</a:t>
            </a:r>
            <a:endParaRPr lang="en-US" dirty="0"/>
          </a:p>
        </p:txBody>
      </p:sp>
    </p:spTree>
    <p:extLst>
      <p:ext uri="{BB962C8B-B14F-4D97-AF65-F5344CB8AC3E}">
        <p14:creationId xmlns:p14="http://schemas.microsoft.com/office/powerpoint/2010/main" val="348998854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8-07 at 2.58.08 PM.png"/>
          <p:cNvPicPr>
            <a:picLocks noChangeAspect="1"/>
          </p:cNvPicPr>
          <p:nvPr/>
        </p:nvPicPr>
        <p:blipFill rotWithShape="1">
          <a:blip r:embed="rId2" cstate="screen">
            <a:extLst>
              <a:ext uri="{28A0092B-C50C-407E-A947-70E740481C1C}">
                <a14:useLocalDpi xmlns:a14="http://schemas.microsoft.com/office/drawing/2010/main"/>
              </a:ext>
            </a:extLst>
          </a:blip>
          <a:srcRect r="4491" b="6238"/>
          <a:stretch/>
        </p:blipFill>
        <p:spPr>
          <a:xfrm>
            <a:off x="105237" y="857250"/>
            <a:ext cx="4022751" cy="2653272"/>
          </a:xfrm>
          <a:prstGeom prst="rect">
            <a:avLst/>
          </a:prstGeom>
        </p:spPr>
      </p:pic>
      <p:grpSp>
        <p:nvGrpSpPr>
          <p:cNvPr id="22" name="Group 21"/>
          <p:cNvGrpSpPr/>
          <p:nvPr/>
        </p:nvGrpSpPr>
        <p:grpSpPr>
          <a:xfrm>
            <a:off x="1781612" y="1658688"/>
            <a:ext cx="7291268" cy="4936704"/>
            <a:chOff x="550669" y="1561366"/>
            <a:chExt cx="7291268" cy="4936704"/>
          </a:xfrm>
        </p:grpSpPr>
        <p:pic>
          <p:nvPicPr>
            <p:cNvPr id="7" name="Picture 6" descr="DESI-0224-v1.png"/>
            <p:cNvPicPr>
              <a:picLocks noChangeAspect="1"/>
            </p:cNvPicPr>
            <p:nvPr/>
          </p:nvPicPr>
          <p:blipFill>
            <a:blip r:embed="rId3" cstate="print"/>
            <a:stretch>
              <a:fillRect/>
            </a:stretch>
          </p:blipFill>
          <p:spPr>
            <a:xfrm>
              <a:off x="550669" y="1561366"/>
              <a:ext cx="7291268" cy="4936704"/>
            </a:xfrm>
            <a:prstGeom prst="rect">
              <a:avLst/>
            </a:prstGeom>
          </p:spPr>
        </p:pic>
        <p:sp>
          <p:nvSpPr>
            <p:cNvPr id="2" name="Right Arrow 1"/>
            <p:cNvSpPr/>
            <p:nvPr/>
          </p:nvSpPr>
          <p:spPr bwMode="auto">
            <a:xfrm flipH="1">
              <a:off x="2357117" y="5467961"/>
              <a:ext cx="1268420" cy="221393"/>
            </a:xfrm>
            <a:prstGeom prst="rightArrow">
              <a:avLst/>
            </a:prstGeom>
            <a:solidFill>
              <a:srgbClr val="610026"/>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16" name="Right Arrow 15"/>
            <p:cNvSpPr/>
            <p:nvPr/>
          </p:nvSpPr>
          <p:spPr bwMode="auto">
            <a:xfrm rot="7704025" flipH="1">
              <a:off x="4476600" y="5034747"/>
              <a:ext cx="1176244" cy="221441"/>
            </a:xfrm>
            <a:prstGeom prst="rightArrow">
              <a:avLst/>
            </a:prstGeom>
            <a:solidFill>
              <a:srgbClr val="DF21FD"/>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17" name="Right Arrow 16"/>
            <p:cNvSpPr/>
            <p:nvPr/>
          </p:nvSpPr>
          <p:spPr bwMode="auto">
            <a:xfrm rot="11616027" flipV="1">
              <a:off x="4548280" y="4423507"/>
              <a:ext cx="732658" cy="231303"/>
            </a:xfrm>
            <a:prstGeom prst="rightArrow">
              <a:avLst/>
            </a:prstGeom>
            <a:solidFill>
              <a:srgbClr val="61FFCA"/>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rgbClr val="61FFCA"/>
                </a:solidFill>
                <a:effectLst/>
                <a:latin typeface="Times New Roman" pitchFamily="18" charset="0"/>
              </a:endParaRPr>
            </a:p>
          </p:txBody>
        </p:sp>
        <p:sp>
          <p:nvSpPr>
            <p:cNvPr id="18" name="Right Arrow 17"/>
            <p:cNvSpPr/>
            <p:nvPr/>
          </p:nvSpPr>
          <p:spPr bwMode="auto">
            <a:xfrm rot="7704025" flipH="1">
              <a:off x="5407264" y="4131051"/>
              <a:ext cx="802833" cy="234985"/>
            </a:xfrm>
            <a:prstGeom prst="rightArrow">
              <a:avLst/>
            </a:prstGeom>
            <a:solidFill>
              <a:srgbClr val="FF00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19" name="Right Arrow 18"/>
            <p:cNvSpPr/>
            <p:nvPr/>
          </p:nvSpPr>
          <p:spPr bwMode="auto">
            <a:xfrm rot="10800000" flipH="1">
              <a:off x="4868976" y="5505678"/>
              <a:ext cx="2222703" cy="221442"/>
            </a:xfrm>
            <a:prstGeom prst="rightArrow">
              <a:avLst/>
            </a:prstGeom>
            <a:solidFill>
              <a:srgbClr val="FFFFB4"/>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20" name="Right Arrow 19"/>
            <p:cNvSpPr/>
            <p:nvPr/>
          </p:nvSpPr>
          <p:spPr bwMode="auto">
            <a:xfrm rot="10800000">
              <a:off x="4854509" y="5486567"/>
              <a:ext cx="2060144" cy="243586"/>
            </a:xfrm>
            <a:prstGeom prst="rightArrow">
              <a:avLst/>
            </a:prstGeom>
            <a:solidFill>
              <a:srgbClr val="FFFFB4"/>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grpSp>
      <p:sp>
        <p:nvSpPr>
          <p:cNvPr id="4" name="Slide Number Placeholder 3"/>
          <p:cNvSpPr>
            <a:spLocks noGrp="1"/>
          </p:cNvSpPr>
          <p:nvPr>
            <p:ph type="sldNum" sz="quarter" idx="10"/>
          </p:nvPr>
        </p:nvSpPr>
        <p:spPr/>
        <p:txBody>
          <a:bodyPr/>
          <a:lstStyle/>
          <a:p>
            <a:pPr>
              <a:defRPr/>
            </a:pPr>
            <a:fld id="{AF0A9C52-8B53-4C05-9A81-294526E1F03C}" type="slidenum">
              <a:rPr lang="en-US" smtClean="0">
                <a:solidFill>
                  <a:srgbClr val="000000"/>
                </a:solidFill>
              </a:rPr>
              <a:pPr>
                <a:defRPr/>
              </a:pPr>
              <a:t>26</a:t>
            </a:fld>
            <a:endParaRPr lang="en-US" dirty="0">
              <a:solidFill>
                <a:srgbClr val="000000"/>
              </a:solidFill>
            </a:endParaRPr>
          </a:p>
        </p:txBody>
      </p:sp>
      <p:sp>
        <p:nvSpPr>
          <p:cNvPr id="5" name="Title 1"/>
          <p:cNvSpPr txBox="1">
            <a:spLocks/>
          </p:cNvSpPr>
          <p:nvPr/>
        </p:nvSpPr>
        <p:spPr bwMode="auto">
          <a:xfrm>
            <a:off x="142849" y="0"/>
            <a:ext cx="7934530" cy="857250"/>
          </a:xfrm>
          <a:prstGeom prst="rect">
            <a:avLst/>
          </a:prstGeom>
          <a:noFill/>
          <a:ln w="12700">
            <a:noFill/>
            <a:miter lim="800000"/>
            <a:headEnd/>
            <a:tailEnd/>
          </a:ln>
          <a:effectLst/>
        </p:spPr>
        <p:txBody>
          <a:bodyPr vert="horz" wrap="square" lIns="95527" tIns="46925" rIns="95527" bIns="46925" numCol="1" anchor="ctr" anchorCtr="0" compatLnSpc="1">
            <a:prstTxWarp prst="textNoShape">
              <a:avLst/>
            </a:prstTxWarp>
          </a:bodyPr>
          <a:lstStyle>
            <a:lvl1pPr algn="ctr" defTabSz="965583" rtl="0" eaLnBrk="0" fontAlgn="base" hangingPunct="0">
              <a:lnSpc>
                <a:spcPct val="85000"/>
              </a:lnSpc>
              <a:spcBef>
                <a:spcPct val="0"/>
              </a:spcBef>
              <a:spcAft>
                <a:spcPct val="0"/>
              </a:spcAft>
              <a:defRPr sz="3600" b="1" cap="none" spc="0">
                <a:ln>
                  <a:noFill/>
                </a:ln>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algn="ctr" defTabSz="965583"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2pPr>
            <a:lvl3pPr algn="ctr" defTabSz="965583"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3pPr>
            <a:lvl4pPr algn="ctr" defTabSz="965583"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4pPr>
            <a:lvl5pPr algn="ctr" defTabSz="965583"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5pPr>
            <a:lvl6pPr marL="456628" algn="ctr" defTabSz="965583"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6pPr>
            <a:lvl7pPr marL="913260" algn="ctr" defTabSz="965583"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7pPr>
            <a:lvl8pPr marL="1369885" algn="ctr" defTabSz="965583"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8pPr>
            <a:lvl9pPr marL="1826518" algn="ctr" defTabSz="965583" rtl="0" eaLnBrk="0" fontAlgn="base" hangingPunct="0">
              <a:lnSpc>
                <a:spcPct val="85000"/>
              </a:lnSpc>
              <a:spcBef>
                <a:spcPct val="0"/>
              </a:spcBef>
              <a:spcAft>
                <a:spcPct val="0"/>
              </a:spcAft>
              <a:defRPr sz="3600" b="1">
                <a:solidFill>
                  <a:schemeClr val="accent2"/>
                </a:solidFill>
                <a:effectLst>
                  <a:outerShdw blurRad="38100" dist="38100" dir="2700000" algn="tl">
                    <a:srgbClr val="C0C0C0"/>
                  </a:outerShdw>
                </a:effectLst>
                <a:latin typeface="Times New Roman" pitchFamily="18" charset="0"/>
              </a:defRPr>
            </a:lvl9pPr>
          </a:lstStyle>
          <a:p>
            <a:r>
              <a:rPr lang="en-US" dirty="0" smtClean="0"/>
              <a:t> Spectrographs</a:t>
            </a:r>
            <a:endParaRPr lang="en-US" dirty="0"/>
          </a:p>
        </p:txBody>
      </p:sp>
      <p:sp>
        <p:nvSpPr>
          <p:cNvPr id="6" name="Slide Number Placeholder 3"/>
          <p:cNvSpPr txBox="1">
            <a:spLocks/>
          </p:cNvSpPr>
          <p:nvPr/>
        </p:nvSpPr>
        <p:spPr bwMode="auto">
          <a:xfrm>
            <a:off x="7924800" y="6429375"/>
            <a:ext cx="957943" cy="428625"/>
          </a:xfrm>
          <a:prstGeom prst="rect">
            <a:avLst/>
          </a:prstGeom>
          <a:noFill/>
          <a:ln w="9525">
            <a:noFill/>
            <a:miter lim="800000"/>
            <a:headEnd/>
            <a:tailEnd/>
          </a:ln>
          <a:effectLst/>
        </p:spPr>
        <p:txBody>
          <a:bodyPr vert="horz" wrap="square" lIns="91324" tIns="45662" rIns="91324" bIns="45662" numCol="1" anchor="t" anchorCtr="0" compatLnSpc="1">
            <a:prstTxWarp prst="textNoShape">
              <a:avLst/>
            </a:prstTxWarp>
          </a:bodyPr>
          <a:lstStyle>
            <a:defPPr>
              <a:defRPr lang="en-US"/>
            </a:defPPr>
            <a:lvl1pPr marL="0" algn="r" defTabSz="913749" rtl="0" eaLnBrk="0" fontAlgn="base" latinLnBrk="0" hangingPunct="0">
              <a:spcBef>
                <a:spcPct val="0"/>
              </a:spcBef>
              <a:spcAft>
                <a:spcPct val="0"/>
              </a:spcAft>
              <a:defRPr sz="1400" kern="1200">
                <a:solidFill>
                  <a:schemeClr val="tx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fld id="{AF0A9C52-8B53-4C05-9A81-294526E1F03C}" type="slidenum">
              <a:rPr lang="en-US" smtClean="0">
                <a:solidFill>
                  <a:srgbClr val="000000"/>
                </a:solidFill>
              </a:rPr>
              <a:pPr>
                <a:defRPr/>
              </a:pPr>
              <a:t>26</a:t>
            </a:fld>
            <a:endParaRPr lang="en-US" dirty="0">
              <a:solidFill>
                <a:srgbClr val="000000"/>
              </a:solidFill>
            </a:endParaRPr>
          </a:p>
        </p:txBody>
      </p:sp>
      <p:sp>
        <p:nvSpPr>
          <p:cNvPr id="9" name="TextBox 8"/>
          <p:cNvSpPr txBox="1"/>
          <p:nvPr/>
        </p:nvSpPr>
        <p:spPr>
          <a:xfrm rot="2787744">
            <a:off x="4476995" y="2665156"/>
            <a:ext cx="1157588" cy="292388"/>
          </a:xfrm>
          <a:prstGeom prst="rect">
            <a:avLst/>
          </a:prstGeom>
          <a:solidFill>
            <a:srgbClr val="FFFFB4"/>
          </a:solidFill>
          <a:ln>
            <a:solidFill>
              <a:schemeClr val="tx1"/>
            </a:solidFill>
          </a:ln>
        </p:spPr>
        <p:txBody>
          <a:bodyPr wrap="none" rtlCol="0">
            <a:spAutoFit/>
          </a:bodyPr>
          <a:lstStyle/>
          <a:p>
            <a:r>
              <a:rPr lang="en-US" sz="1300" dirty="0" smtClean="0">
                <a:latin typeface="Arial" pitchFamily="34" charset="0"/>
                <a:cs typeface="Arial" pitchFamily="34" charset="0"/>
              </a:rPr>
              <a:t>Blue Camera</a:t>
            </a:r>
          </a:p>
        </p:txBody>
      </p:sp>
      <p:sp>
        <p:nvSpPr>
          <p:cNvPr id="10" name="TextBox 9"/>
          <p:cNvSpPr txBox="1"/>
          <p:nvPr/>
        </p:nvSpPr>
        <p:spPr>
          <a:xfrm rot="3088879">
            <a:off x="2546227" y="3812103"/>
            <a:ext cx="1111026" cy="292388"/>
          </a:xfrm>
          <a:prstGeom prst="rect">
            <a:avLst/>
          </a:prstGeom>
          <a:solidFill>
            <a:srgbClr val="FFFFB4"/>
          </a:solidFill>
          <a:ln>
            <a:solidFill>
              <a:schemeClr val="tx1"/>
            </a:solidFill>
          </a:ln>
        </p:spPr>
        <p:txBody>
          <a:bodyPr wrap="none" rtlCol="0">
            <a:spAutoFit/>
          </a:bodyPr>
          <a:lstStyle/>
          <a:p>
            <a:r>
              <a:rPr lang="en-US" sz="1300" dirty="0" smtClean="0">
                <a:latin typeface="Arial" pitchFamily="34" charset="0"/>
                <a:cs typeface="Arial" pitchFamily="34" charset="0"/>
              </a:rPr>
              <a:t>NIR Camera</a:t>
            </a:r>
          </a:p>
        </p:txBody>
      </p:sp>
      <p:sp>
        <p:nvSpPr>
          <p:cNvPr id="23" name="TextBox 22"/>
          <p:cNvSpPr txBox="1"/>
          <p:nvPr/>
        </p:nvSpPr>
        <p:spPr>
          <a:xfrm>
            <a:off x="201086" y="943425"/>
            <a:ext cx="1305497" cy="492443"/>
          </a:xfrm>
          <a:prstGeom prst="rect">
            <a:avLst/>
          </a:prstGeom>
          <a:solidFill>
            <a:srgbClr val="FFFFB4"/>
          </a:solidFill>
          <a:ln>
            <a:solidFill>
              <a:schemeClr val="tx1"/>
            </a:solidFill>
          </a:ln>
        </p:spPr>
        <p:txBody>
          <a:bodyPr wrap="none" rtlCol="0">
            <a:spAutoFit/>
          </a:bodyPr>
          <a:lstStyle/>
          <a:p>
            <a:r>
              <a:rPr lang="en-US" sz="1300" dirty="0" smtClean="0">
                <a:latin typeface="Arial" pitchFamily="34" charset="0"/>
                <a:cs typeface="Arial" pitchFamily="34" charset="0"/>
              </a:rPr>
              <a:t>Red Camera &amp;</a:t>
            </a:r>
          </a:p>
          <a:p>
            <a:r>
              <a:rPr lang="en-US" sz="1300" dirty="0" smtClean="0">
                <a:latin typeface="Arial" pitchFamily="34" charset="0"/>
                <a:cs typeface="Arial" pitchFamily="34" charset="0"/>
              </a:rPr>
              <a:t>Cryostat / CCD</a:t>
            </a:r>
          </a:p>
        </p:txBody>
      </p:sp>
      <p:sp>
        <p:nvSpPr>
          <p:cNvPr id="8" name="TextBox 7"/>
          <p:cNvSpPr txBox="1"/>
          <p:nvPr/>
        </p:nvSpPr>
        <p:spPr>
          <a:xfrm rot="5039942">
            <a:off x="7443598" y="2144871"/>
            <a:ext cx="1129749" cy="292388"/>
          </a:xfrm>
          <a:prstGeom prst="rect">
            <a:avLst/>
          </a:prstGeom>
          <a:solidFill>
            <a:srgbClr val="FFFFB4"/>
          </a:solidFill>
          <a:ln>
            <a:solidFill>
              <a:schemeClr val="tx1"/>
            </a:solidFill>
          </a:ln>
        </p:spPr>
        <p:txBody>
          <a:bodyPr wrap="none" rtlCol="0">
            <a:spAutoFit/>
          </a:bodyPr>
          <a:lstStyle/>
          <a:p>
            <a:r>
              <a:rPr lang="en-US" sz="1300" dirty="0" smtClean="0">
                <a:latin typeface="Arial" pitchFamily="34" charset="0"/>
                <a:cs typeface="Arial" pitchFamily="34" charset="0"/>
              </a:rPr>
              <a:t>Red Camera</a:t>
            </a:r>
          </a:p>
        </p:txBody>
      </p:sp>
      <p:cxnSp>
        <p:nvCxnSpPr>
          <p:cNvPr id="21" name="Straight Arrow Connector 20"/>
          <p:cNvCxnSpPr/>
          <p:nvPr/>
        </p:nvCxnSpPr>
        <p:spPr bwMode="auto">
          <a:xfrm>
            <a:off x="1273384" y="5359798"/>
            <a:ext cx="0" cy="662876"/>
          </a:xfrm>
          <a:prstGeom prst="straightConnector1">
            <a:avLst/>
          </a:prstGeom>
          <a:solidFill>
            <a:schemeClr val="accent1"/>
          </a:solidFill>
          <a:ln w="22225" cap="flat" cmpd="sng" algn="ctr">
            <a:solidFill>
              <a:schemeClr val="tx1"/>
            </a:solidFill>
            <a:prstDash val="solid"/>
            <a:round/>
            <a:headEnd type="triangle" w="lg" len="lg"/>
            <a:tailEnd type="triangle" w="lg" len="lg"/>
          </a:ln>
          <a:effectLst/>
        </p:spPr>
      </p:cxnSp>
      <p:sp>
        <p:nvSpPr>
          <p:cNvPr id="24" name="TextBox 23"/>
          <p:cNvSpPr txBox="1"/>
          <p:nvPr/>
        </p:nvSpPr>
        <p:spPr>
          <a:xfrm>
            <a:off x="834802" y="5551660"/>
            <a:ext cx="830426" cy="276999"/>
          </a:xfrm>
          <a:prstGeom prst="rect">
            <a:avLst/>
          </a:prstGeom>
          <a:solidFill>
            <a:schemeClr val="bg1"/>
          </a:solidFill>
        </p:spPr>
        <p:txBody>
          <a:bodyPr wrap="none" rtlCol="0">
            <a:spAutoFit/>
          </a:bodyPr>
          <a:lstStyle/>
          <a:p>
            <a:r>
              <a:rPr lang="en-US" sz="1200" dirty="0" smtClean="0">
                <a:latin typeface="Arial" pitchFamily="34" charset="0"/>
                <a:cs typeface="Arial" pitchFamily="34" charset="0"/>
              </a:rPr>
              <a:t>~140 mm</a:t>
            </a:r>
          </a:p>
        </p:txBody>
      </p:sp>
      <p:cxnSp>
        <p:nvCxnSpPr>
          <p:cNvPr id="14" name="Straight Connector 13"/>
          <p:cNvCxnSpPr/>
          <p:nvPr/>
        </p:nvCxnSpPr>
        <p:spPr bwMode="auto">
          <a:xfrm>
            <a:off x="858171" y="5381538"/>
            <a:ext cx="83042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a:off x="834802" y="6022674"/>
            <a:ext cx="830426"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 name="TextBox 10"/>
          <p:cNvSpPr txBox="1"/>
          <p:nvPr/>
        </p:nvSpPr>
        <p:spPr>
          <a:xfrm>
            <a:off x="4158926" y="906077"/>
            <a:ext cx="5044971" cy="707886"/>
          </a:xfrm>
          <a:prstGeom prst="rect">
            <a:avLst/>
          </a:prstGeom>
          <a:noFill/>
        </p:spPr>
        <p:txBody>
          <a:bodyPr wrap="none" rtlCol="0">
            <a:spAutoFit/>
          </a:bodyPr>
          <a:lstStyle/>
          <a:p>
            <a:r>
              <a:rPr lang="en-US" sz="2000" b="1" dirty="0" smtClean="0">
                <a:latin typeface="+mj-lt"/>
              </a:rPr>
              <a:t>Prototype spectrograph currently under </a:t>
            </a:r>
          </a:p>
          <a:p>
            <a:r>
              <a:rPr lang="en-US" sz="2000" b="1" dirty="0">
                <a:latin typeface="+mj-lt"/>
              </a:rPr>
              <a:t>c</a:t>
            </a:r>
            <a:r>
              <a:rPr lang="en-US" sz="2000" b="1" dirty="0" smtClean="0">
                <a:latin typeface="+mj-lt"/>
              </a:rPr>
              <a:t>onstruction, evaluation this summer </a:t>
            </a:r>
          </a:p>
        </p:txBody>
      </p:sp>
      <p:sp>
        <p:nvSpPr>
          <p:cNvPr id="12" name="TextBox 11"/>
          <p:cNvSpPr txBox="1"/>
          <p:nvPr/>
        </p:nvSpPr>
        <p:spPr>
          <a:xfrm>
            <a:off x="171946" y="3510522"/>
            <a:ext cx="1580526" cy="1323439"/>
          </a:xfrm>
          <a:prstGeom prst="rect">
            <a:avLst/>
          </a:prstGeom>
          <a:noFill/>
        </p:spPr>
        <p:txBody>
          <a:bodyPr wrap="square" rtlCol="0">
            <a:spAutoFit/>
          </a:bodyPr>
          <a:lstStyle/>
          <a:p>
            <a:pPr marL="0" lvl="1"/>
            <a:r>
              <a:rPr lang="en-US" sz="2000" dirty="0" smtClean="0"/>
              <a:t>CCDs:  </a:t>
            </a:r>
            <a:r>
              <a:rPr lang="en-US" sz="2000" dirty="0"/>
              <a:t>4096 x 4096, 15 </a:t>
            </a:r>
            <a:r>
              <a:rPr lang="el-GR" sz="2000" dirty="0"/>
              <a:t>μ</a:t>
            </a:r>
            <a:r>
              <a:rPr lang="en-US" sz="2000" dirty="0"/>
              <a:t>m </a:t>
            </a:r>
            <a:r>
              <a:rPr lang="en-US" sz="2000" dirty="0" smtClean="0"/>
              <a:t>pixel, 500 spectra</a:t>
            </a:r>
            <a:endParaRPr lang="en-US" sz="2000" dirty="0"/>
          </a:p>
        </p:txBody>
      </p:sp>
    </p:spTree>
    <p:extLst>
      <p:ext uri="{BB962C8B-B14F-4D97-AF65-F5344CB8AC3E}">
        <p14:creationId xmlns:p14="http://schemas.microsoft.com/office/powerpoint/2010/main" val="273539941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Instrument Readout and Control</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pPr/>
              <a:t>27</a:t>
            </a:fld>
            <a:endParaRPr lang="en-US" dirty="0"/>
          </a:p>
        </p:txBody>
      </p:sp>
      <p:sp>
        <p:nvSpPr>
          <p:cNvPr id="6" name="Content Placeholder 5"/>
          <p:cNvSpPr>
            <a:spLocks noGrp="1"/>
          </p:cNvSpPr>
          <p:nvPr>
            <p:ph idx="10"/>
          </p:nvPr>
        </p:nvSpPr>
        <p:spPr>
          <a:xfrm>
            <a:off x="459552" y="879483"/>
            <a:ext cx="8684448" cy="5460993"/>
          </a:xfrm>
        </p:spPr>
        <p:txBody>
          <a:bodyPr/>
          <a:lstStyle/>
          <a:p>
            <a:r>
              <a:rPr lang="en-US" sz="2400" dirty="0" smtClean="0"/>
              <a:t>Instrument and observation control, and telescope interface</a:t>
            </a:r>
          </a:p>
          <a:p>
            <a:r>
              <a:rPr lang="en-US" sz="2400" dirty="0" smtClean="0"/>
              <a:t>Builds on DECam – same people, same components</a:t>
            </a:r>
            <a:endParaRPr lang="en-US" dirty="0" smtClean="0"/>
          </a:p>
        </p:txBody>
      </p:sp>
      <p:sp>
        <p:nvSpPr>
          <p:cNvPr id="11" name="TextBox 10"/>
          <p:cNvSpPr txBox="1"/>
          <p:nvPr/>
        </p:nvSpPr>
        <p:spPr>
          <a:xfrm>
            <a:off x="4888427" y="5923569"/>
            <a:ext cx="1082348" cy="646331"/>
          </a:xfrm>
          <a:prstGeom prst="rect">
            <a:avLst/>
          </a:prstGeom>
          <a:noFill/>
        </p:spPr>
        <p:txBody>
          <a:bodyPr wrap="none" rtlCol="0">
            <a:spAutoFit/>
          </a:bodyPr>
          <a:lstStyle/>
          <a:p>
            <a:pPr algn="ctr"/>
            <a:r>
              <a:rPr lang="en-US" dirty="0" smtClean="0">
                <a:latin typeface="+mj-lt"/>
              </a:rPr>
              <a:t>Mayall</a:t>
            </a:r>
          </a:p>
          <a:p>
            <a:pPr algn="ctr"/>
            <a:r>
              <a:rPr lang="en-US" dirty="0" smtClean="0">
                <a:latin typeface="+mj-lt"/>
              </a:rPr>
              <a:t>Interface</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b="-1048"/>
          <a:stretch/>
        </p:blipFill>
        <p:spPr>
          <a:xfrm>
            <a:off x="1377437" y="1559626"/>
            <a:ext cx="6389127" cy="4973624"/>
          </a:xfrm>
          <a:prstGeom prst="rect">
            <a:avLst/>
          </a:prstGeom>
        </p:spPr>
      </p:pic>
      <p:sp>
        <p:nvSpPr>
          <p:cNvPr id="13" name="TextBox 12"/>
          <p:cNvSpPr txBox="1"/>
          <p:nvPr/>
        </p:nvSpPr>
        <p:spPr>
          <a:xfrm>
            <a:off x="346983" y="4315920"/>
            <a:ext cx="1402948" cy="646331"/>
          </a:xfrm>
          <a:prstGeom prst="rect">
            <a:avLst/>
          </a:prstGeom>
          <a:noFill/>
        </p:spPr>
        <p:txBody>
          <a:bodyPr wrap="none" rtlCol="0">
            <a:spAutoFit/>
          </a:bodyPr>
          <a:lstStyle/>
          <a:p>
            <a:r>
              <a:rPr lang="en-US" dirty="0" smtClean="0">
                <a:latin typeface="+mj-lt"/>
              </a:rPr>
              <a:t>Online Data</a:t>
            </a:r>
          </a:p>
          <a:p>
            <a:r>
              <a:rPr lang="en-US" dirty="0" smtClean="0">
                <a:latin typeface="+mj-lt"/>
              </a:rPr>
              <a:t>Analysis</a:t>
            </a:r>
          </a:p>
        </p:txBody>
      </p:sp>
      <p:sp>
        <p:nvSpPr>
          <p:cNvPr id="15" name="TextBox 14"/>
          <p:cNvSpPr txBox="1"/>
          <p:nvPr/>
        </p:nvSpPr>
        <p:spPr>
          <a:xfrm>
            <a:off x="810750" y="2283556"/>
            <a:ext cx="2121222" cy="646331"/>
          </a:xfrm>
          <a:prstGeom prst="rect">
            <a:avLst/>
          </a:prstGeom>
          <a:solidFill>
            <a:schemeClr val="bg1"/>
          </a:solidFill>
        </p:spPr>
        <p:txBody>
          <a:bodyPr wrap="none" rtlCol="0">
            <a:spAutoFit/>
          </a:bodyPr>
          <a:lstStyle/>
          <a:p>
            <a:pPr algn="ctr"/>
            <a:r>
              <a:rPr lang="en-US" dirty="0" smtClean="0">
                <a:latin typeface="+mj-lt"/>
              </a:rPr>
              <a:t>Spectrograph and</a:t>
            </a:r>
            <a:br>
              <a:rPr lang="en-US" dirty="0" smtClean="0">
                <a:latin typeface="+mj-lt"/>
              </a:rPr>
            </a:br>
            <a:r>
              <a:rPr lang="en-US" dirty="0" smtClean="0">
                <a:latin typeface="+mj-lt"/>
              </a:rPr>
              <a:t>GFA Data Modules</a:t>
            </a:r>
          </a:p>
        </p:txBody>
      </p:sp>
      <p:sp>
        <p:nvSpPr>
          <p:cNvPr id="5" name="Rectangle 4"/>
          <p:cNvSpPr/>
          <p:nvPr/>
        </p:nvSpPr>
        <p:spPr bwMode="auto">
          <a:xfrm>
            <a:off x="6365167" y="4970302"/>
            <a:ext cx="1448797" cy="1459074"/>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10" name="TextBox 9"/>
          <p:cNvSpPr txBox="1"/>
          <p:nvPr/>
        </p:nvSpPr>
        <p:spPr>
          <a:xfrm>
            <a:off x="7089565" y="4095533"/>
            <a:ext cx="1249060" cy="923330"/>
          </a:xfrm>
          <a:prstGeom prst="rect">
            <a:avLst/>
          </a:prstGeom>
          <a:solidFill>
            <a:schemeClr val="bg1"/>
          </a:solidFill>
        </p:spPr>
        <p:txBody>
          <a:bodyPr wrap="none" rtlCol="0">
            <a:spAutoFit/>
          </a:bodyPr>
          <a:lstStyle/>
          <a:p>
            <a:r>
              <a:rPr lang="en-US" dirty="0" smtClean="0">
                <a:latin typeface="+mj-lt"/>
              </a:rPr>
              <a:t>Hardware </a:t>
            </a:r>
          </a:p>
          <a:p>
            <a:r>
              <a:rPr lang="en-US" dirty="0" smtClean="0">
                <a:latin typeface="+mj-lt"/>
              </a:rPr>
              <a:t>Software </a:t>
            </a:r>
          </a:p>
          <a:p>
            <a:r>
              <a:rPr lang="en-US" dirty="0" smtClean="0">
                <a:latin typeface="+mj-lt"/>
              </a:rPr>
              <a:t>Modules</a:t>
            </a:r>
          </a:p>
        </p:txBody>
      </p:sp>
      <p:cxnSp>
        <p:nvCxnSpPr>
          <p:cNvPr id="9" name="Straight Connector 8"/>
          <p:cNvCxnSpPr/>
          <p:nvPr/>
        </p:nvCxnSpPr>
        <p:spPr bwMode="auto">
          <a:xfrm flipH="1">
            <a:off x="5813946" y="2388354"/>
            <a:ext cx="2048154" cy="3553646"/>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flipH="1">
            <a:off x="2336599" y="1783904"/>
            <a:ext cx="1190747" cy="207681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flipH="1">
            <a:off x="923311" y="4125880"/>
            <a:ext cx="1263595" cy="2120854"/>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8271010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Status</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pPr/>
              <a:t>28</a:t>
            </a:fld>
            <a:endParaRPr lang="en-US" dirty="0"/>
          </a:p>
        </p:txBody>
      </p:sp>
      <p:sp>
        <p:nvSpPr>
          <p:cNvPr id="4" name="Content Placeholder 3"/>
          <p:cNvSpPr>
            <a:spLocks noGrp="1"/>
          </p:cNvSpPr>
          <p:nvPr>
            <p:ph idx="10"/>
          </p:nvPr>
        </p:nvSpPr>
        <p:spPr>
          <a:xfrm>
            <a:off x="459552" y="987778"/>
            <a:ext cx="8224896" cy="2862088"/>
          </a:xfrm>
        </p:spPr>
        <p:txBody>
          <a:bodyPr>
            <a:normAutofit fontScale="85000" lnSpcReduction="20000"/>
          </a:bodyPr>
          <a:lstStyle/>
          <a:p>
            <a:r>
              <a:rPr lang="en-US" sz="2600" dirty="0" smtClean="0"/>
              <a:t>The project is making great progress.  Main focus – keep the optics off the critical path with foundation grants (non-DOE funding) </a:t>
            </a:r>
          </a:p>
          <a:p>
            <a:endParaRPr lang="en-US" sz="900" dirty="0" smtClean="0"/>
          </a:p>
          <a:p>
            <a:r>
              <a:rPr lang="en-US" sz="2600" dirty="0"/>
              <a:t>P</a:t>
            </a:r>
            <a:r>
              <a:rPr lang="en-US" sz="2600" dirty="0" smtClean="0"/>
              <a:t>rocurement of C1-C4 blanks is complete.   Grinding and polishing is in progress (AOS and L3-Brashear).</a:t>
            </a:r>
          </a:p>
          <a:p>
            <a:r>
              <a:rPr lang="en-US" sz="1000" dirty="0" smtClean="0"/>
              <a:t> </a:t>
            </a:r>
          </a:p>
          <a:p>
            <a:r>
              <a:rPr lang="en-US" sz="2600" dirty="0" smtClean="0"/>
              <a:t>Procurement of ADC blanks is in progress (Schott and </a:t>
            </a:r>
            <a:r>
              <a:rPr lang="en-US" sz="2600" dirty="0" err="1" smtClean="0"/>
              <a:t>Ohara</a:t>
            </a:r>
            <a:r>
              <a:rPr lang="en-US" sz="2600" dirty="0" smtClean="0"/>
              <a:t>) Polishing contract is being placed. </a:t>
            </a:r>
          </a:p>
          <a:p>
            <a:endParaRPr lang="en-US" sz="1000" dirty="0"/>
          </a:p>
          <a:p>
            <a:r>
              <a:rPr lang="en-US" sz="2600" dirty="0" smtClean="0"/>
              <a:t>Expect all lenses to be complete by end of 2016.</a:t>
            </a:r>
          </a:p>
          <a:p>
            <a:endParaRPr lang="en-US" sz="2600" dirty="0"/>
          </a:p>
          <a:p>
            <a:endParaRPr lang="en-US" sz="2600" dirty="0" smtClean="0"/>
          </a:p>
          <a:p>
            <a:pPr marL="0" indent="0">
              <a:buNone/>
            </a:pPr>
            <a:endParaRPr lang="en-US" sz="2600" dirty="0"/>
          </a:p>
          <a:p>
            <a:pPr marL="0" indent="0">
              <a:buNone/>
            </a:pPr>
            <a:endParaRPr lang="en-US" sz="2600" dirty="0"/>
          </a:p>
          <a:p>
            <a:endParaRPr lang="en-US" dirty="0"/>
          </a:p>
        </p:txBody>
      </p:sp>
      <p:graphicFrame>
        <p:nvGraphicFramePr>
          <p:cNvPr id="7" name="Content Placeholder 10"/>
          <p:cNvGraphicFramePr>
            <a:graphicFrameLocks/>
          </p:cNvGraphicFramePr>
          <p:nvPr>
            <p:extLst>
              <p:ext uri="{D42A27DB-BD31-4B8C-83A1-F6EECF244321}">
                <p14:modId xmlns:p14="http://schemas.microsoft.com/office/powerpoint/2010/main" val="181896908"/>
              </p:ext>
            </p:extLst>
          </p:nvPr>
        </p:nvGraphicFramePr>
        <p:xfrm>
          <a:off x="4528851" y="3965883"/>
          <a:ext cx="4495800" cy="2263808"/>
        </p:xfrm>
        <a:graphic>
          <a:graphicData uri="http://schemas.openxmlformats.org/drawingml/2006/table">
            <a:tbl>
              <a:tblPr/>
              <a:tblGrid>
                <a:gridCol w="856343"/>
                <a:gridCol w="927705"/>
                <a:gridCol w="806752"/>
                <a:gridCol w="914400"/>
                <a:gridCol w="990600"/>
              </a:tblGrid>
              <a:tr h="410359">
                <a:tc>
                  <a:txBody>
                    <a:bodyPr/>
                    <a:lstStyle/>
                    <a:p>
                      <a:pPr marL="0" marR="0" algn="ctr">
                        <a:spcBef>
                          <a:spcPts val="0"/>
                        </a:spcBef>
                        <a:spcAft>
                          <a:spcPts val="0"/>
                        </a:spcAft>
                      </a:pPr>
                      <a:r>
                        <a:rPr lang="en-US" sz="1500" b="1" kern="1200" dirty="0" smtClean="0">
                          <a:latin typeface="+mj-lt"/>
                          <a:ea typeface="Times New Roman"/>
                          <a:cs typeface="Times New Roman"/>
                        </a:rPr>
                        <a:t>Element</a:t>
                      </a:r>
                      <a:endParaRPr lang="en-US" sz="1500" dirty="0">
                        <a:latin typeface="+mj-lt"/>
                        <a:ea typeface="Times New Roman"/>
                        <a:cs typeface="Times New Roman"/>
                      </a:endParaRPr>
                    </a:p>
                  </a:txBody>
                  <a:tcPr marL="47065" marR="47065" marT="31072" marB="3107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kern="1200" dirty="0" smtClean="0">
                          <a:latin typeface="+mj-lt"/>
                          <a:ea typeface="Times New Roman"/>
                          <a:cs typeface="Times New Roman"/>
                        </a:rPr>
                        <a:t>Diam</a:t>
                      </a:r>
                      <a:r>
                        <a:rPr lang="en-US" sz="1500" b="1" kern="1200" baseline="0" dirty="0" smtClean="0">
                          <a:latin typeface="+mj-lt"/>
                          <a:ea typeface="Times New Roman"/>
                          <a:cs typeface="Times New Roman"/>
                        </a:rPr>
                        <a:t>eter</a:t>
                      </a:r>
                    </a:p>
                    <a:p>
                      <a:pPr marL="0" marR="0" algn="ctr">
                        <a:spcBef>
                          <a:spcPts val="0"/>
                        </a:spcBef>
                        <a:spcAft>
                          <a:spcPts val="0"/>
                        </a:spcAft>
                      </a:pPr>
                      <a:r>
                        <a:rPr lang="en-US" sz="1500" b="1" kern="1200" dirty="0" smtClean="0">
                          <a:latin typeface="+mj-lt"/>
                          <a:ea typeface="Times New Roman"/>
                          <a:cs typeface="Times New Roman"/>
                        </a:rPr>
                        <a:t>(mm)</a:t>
                      </a:r>
                      <a:endParaRPr lang="en-US" sz="1500" dirty="0">
                        <a:latin typeface="+mj-lt"/>
                        <a:ea typeface="Times New Roman"/>
                        <a:cs typeface="Times New Roman"/>
                      </a:endParaRPr>
                    </a:p>
                  </a:txBody>
                  <a:tcPr marL="47065" marR="47065" marT="31072" marB="3107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kern="1200" dirty="0">
                          <a:latin typeface="+mj-lt"/>
                          <a:ea typeface="Times New Roman"/>
                          <a:cs typeface="Times New Roman"/>
                        </a:rPr>
                        <a:t>Mass</a:t>
                      </a:r>
                      <a:endParaRPr lang="en-US" sz="1500" dirty="0">
                        <a:latin typeface="+mj-lt"/>
                        <a:ea typeface="Times New Roman"/>
                        <a:cs typeface="Times New Roman"/>
                      </a:endParaRPr>
                    </a:p>
                    <a:p>
                      <a:pPr marL="0" marR="0" algn="ctr">
                        <a:spcBef>
                          <a:spcPts val="0"/>
                        </a:spcBef>
                        <a:spcAft>
                          <a:spcPts val="0"/>
                        </a:spcAft>
                      </a:pPr>
                      <a:r>
                        <a:rPr lang="en-US" sz="1500" b="1" kern="1200" dirty="0">
                          <a:latin typeface="+mj-lt"/>
                          <a:ea typeface="Times New Roman"/>
                          <a:cs typeface="Times New Roman"/>
                        </a:rPr>
                        <a:t>(kg)</a:t>
                      </a:r>
                      <a:endParaRPr lang="en-US" sz="1500" dirty="0">
                        <a:latin typeface="+mj-lt"/>
                        <a:ea typeface="Times New Roman"/>
                        <a:cs typeface="Times New Roman"/>
                      </a:endParaRPr>
                    </a:p>
                  </a:txBody>
                  <a:tcPr marL="47065" marR="47065" marT="31072" marB="3107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kern="1200" dirty="0">
                          <a:latin typeface="+mj-lt"/>
                          <a:ea typeface="Times New Roman"/>
                          <a:cs typeface="Times New Roman"/>
                        </a:rPr>
                        <a:t>Material</a:t>
                      </a:r>
                      <a:endParaRPr lang="en-US" sz="1500" dirty="0">
                        <a:latin typeface="+mj-lt"/>
                        <a:ea typeface="Times New Roman"/>
                        <a:cs typeface="Times New Roman"/>
                      </a:endParaRPr>
                    </a:p>
                  </a:txBody>
                  <a:tcPr marL="47065" marR="47065" marT="31072" marB="3107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b="1" kern="1200" dirty="0" smtClean="0">
                          <a:latin typeface="+mj-lt"/>
                          <a:ea typeface="Times New Roman"/>
                          <a:cs typeface="Times New Roman"/>
                        </a:rPr>
                        <a:t>Aspheric surfaces</a:t>
                      </a:r>
                      <a:endParaRPr lang="en-US" sz="1500" dirty="0">
                        <a:latin typeface="+mj-lt"/>
                        <a:ea typeface="Times New Roman"/>
                        <a:cs typeface="Times New Roman"/>
                      </a:endParaRPr>
                    </a:p>
                  </a:txBody>
                  <a:tcPr marL="47065" marR="47065" marT="31072" marB="31072"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464">
                <a:tc>
                  <a:txBody>
                    <a:bodyPr/>
                    <a:lstStyle/>
                    <a:p>
                      <a:pPr marL="0" marR="0" algn="ctr">
                        <a:spcBef>
                          <a:spcPts val="0"/>
                        </a:spcBef>
                        <a:spcAft>
                          <a:spcPts val="0"/>
                        </a:spcAft>
                      </a:pPr>
                      <a:r>
                        <a:rPr lang="en-US" sz="1500" kern="1200">
                          <a:solidFill>
                            <a:srgbClr val="000000"/>
                          </a:solidFill>
                          <a:latin typeface="+mj-lt"/>
                          <a:ea typeface="Times New Roman"/>
                          <a:cs typeface="Times New Roman"/>
                        </a:rPr>
                        <a:t>C1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1140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201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Silica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dirty="0" smtClean="0">
                          <a:solidFill>
                            <a:srgbClr val="000000"/>
                          </a:solidFill>
                          <a:latin typeface="+mj-lt"/>
                          <a:ea typeface="Times New Roman"/>
                          <a:cs typeface="Times New Roman"/>
                        </a:rPr>
                        <a:t>0</a:t>
                      </a:r>
                      <a:endParaRPr lang="en-US" sz="1500" dirty="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0503">
                <a:tc>
                  <a:txBody>
                    <a:bodyPr/>
                    <a:lstStyle/>
                    <a:p>
                      <a:pPr marL="0" marR="0" algn="ctr">
                        <a:spcBef>
                          <a:spcPts val="0"/>
                        </a:spcBef>
                        <a:spcAft>
                          <a:spcPts val="0"/>
                        </a:spcAft>
                      </a:pPr>
                      <a:r>
                        <a:rPr lang="en-US" sz="1500" kern="1200">
                          <a:solidFill>
                            <a:srgbClr val="000000"/>
                          </a:solidFill>
                          <a:latin typeface="+mj-lt"/>
                          <a:ea typeface="Times New Roman"/>
                          <a:cs typeface="Times New Roman"/>
                        </a:rPr>
                        <a:t>C2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850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dirty="0">
                          <a:solidFill>
                            <a:srgbClr val="000000"/>
                          </a:solidFill>
                          <a:latin typeface="+mj-lt"/>
                          <a:ea typeface="Times New Roman"/>
                          <a:cs typeface="Times New Roman"/>
                        </a:rPr>
                        <a:t>151 </a:t>
                      </a:r>
                      <a:endParaRPr lang="en-US" sz="1500" dirty="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dirty="0">
                          <a:solidFill>
                            <a:srgbClr val="000000"/>
                          </a:solidFill>
                          <a:latin typeface="+mj-lt"/>
                          <a:ea typeface="Times New Roman"/>
                          <a:cs typeface="Times New Roman"/>
                        </a:rPr>
                        <a:t>Silica </a:t>
                      </a:r>
                      <a:endParaRPr lang="en-US" sz="1500" dirty="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dirty="0" smtClean="0">
                          <a:solidFill>
                            <a:srgbClr val="000000"/>
                          </a:solidFill>
                          <a:latin typeface="+mj-lt"/>
                          <a:ea typeface="Times New Roman"/>
                          <a:cs typeface="Times New Roman"/>
                        </a:rPr>
                        <a:t>1</a:t>
                      </a:r>
                      <a:endParaRPr lang="en-US" sz="1500" dirty="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lgn="ctr">
                        <a:spcBef>
                          <a:spcPts val="0"/>
                        </a:spcBef>
                        <a:spcAft>
                          <a:spcPts val="0"/>
                        </a:spcAft>
                      </a:pPr>
                      <a:r>
                        <a:rPr lang="en-US" sz="1500" kern="1200" dirty="0">
                          <a:solidFill>
                            <a:srgbClr val="000000"/>
                          </a:solidFill>
                          <a:latin typeface="+mj-lt"/>
                          <a:ea typeface="Times New Roman"/>
                          <a:cs typeface="Times New Roman"/>
                        </a:rPr>
                        <a:t>ADC1 </a:t>
                      </a:r>
                      <a:endParaRPr lang="en-US" sz="1500" dirty="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800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102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N-BK7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dirty="0" smtClean="0">
                          <a:solidFill>
                            <a:srgbClr val="000000"/>
                          </a:solidFill>
                          <a:latin typeface="+mj-lt"/>
                          <a:ea typeface="Times New Roman"/>
                          <a:cs typeface="Times New Roman"/>
                        </a:rPr>
                        <a:t>0</a:t>
                      </a:r>
                      <a:endParaRPr lang="en-US" sz="1500" dirty="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616">
                <a:tc>
                  <a:txBody>
                    <a:bodyPr/>
                    <a:lstStyle/>
                    <a:p>
                      <a:pPr marL="0" marR="0" algn="ctr">
                        <a:spcBef>
                          <a:spcPts val="0"/>
                        </a:spcBef>
                        <a:spcAft>
                          <a:spcPts val="0"/>
                        </a:spcAft>
                      </a:pPr>
                      <a:r>
                        <a:rPr lang="en-US" sz="1500" kern="1200" dirty="0">
                          <a:solidFill>
                            <a:srgbClr val="000000"/>
                          </a:solidFill>
                          <a:latin typeface="+mj-lt"/>
                          <a:ea typeface="Times New Roman"/>
                          <a:cs typeface="Times New Roman"/>
                        </a:rPr>
                        <a:t>ADC2 </a:t>
                      </a:r>
                      <a:endParaRPr lang="en-US" sz="1500" dirty="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804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89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N-BK7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dirty="0" smtClean="0">
                          <a:solidFill>
                            <a:srgbClr val="000000"/>
                          </a:solidFill>
                          <a:latin typeface="+mj-lt"/>
                          <a:ea typeface="Times New Roman"/>
                          <a:cs typeface="Times New Roman"/>
                        </a:rPr>
                        <a:t>0</a:t>
                      </a:r>
                      <a:endParaRPr lang="en-US" sz="1500" dirty="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472">
                <a:tc>
                  <a:txBody>
                    <a:bodyPr/>
                    <a:lstStyle/>
                    <a:p>
                      <a:pPr marL="0" marR="0" algn="ctr">
                        <a:spcBef>
                          <a:spcPts val="0"/>
                        </a:spcBef>
                        <a:spcAft>
                          <a:spcPts val="0"/>
                        </a:spcAft>
                      </a:pPr>
                      <a:r>
                        <a:rPr lang="en-US" sz="1500" kern="1200">
                          <a:solidFill>
                            <a:srgbClr val="000000"/>
                          </a:solidFill>
                          <a:latin typeface="+mj-lt"/>
                          <a:ea typeface="Times New Roman"/>
                          <a:cs typeface="Times New Roman"/>
                        </a:rPr>
                        <a:t>C3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834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84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Silica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dirty="0" smtClean="0">
                          <a:solidFill>
                            <a:srgbClr val="000000"/>
                          </a:solidFill>
                          <a:latin typeface="+mj-lt"/>
                          <a:ea typeface="Times New Roman"/>
                          <a:cs typeface="Times New Roman"/>
                        </a:rPr>
                        <a:t>1</a:t>
                      </a:r>
                      <a:endParaRPr lang="en-US" sz="1500" dirty="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8528">
                <a:tc>
                  <a:txBody>
                    <a:bodyPr/>
                    <a:lstStyle/>
                    <a:p>
                      <a:pPr marL="0" marR="0" algn="ctr">
                        <a:spcBef>
                          <a:spcPts val="0"/>
                        </a:spcBef>
                        <a:spcAft>
                          <a:spcPts val="0"/>
                        </a:spcAft>
                      </a:pPr>
                      <a:r>
                        <a:rPr lang="en-US" sz="1500" kern="1200">
                          <a:solidFill>
                            <a:srgbClr val="000000"/>
                          </a:solidFill>
                          <a:latin typeface="+mj-lt"/>
                          <a:ea typeface="Times New Roman"/>
                          <a:cs typeface="Times New Roman"/>
                        </a:rPr>
                        <a:t>C4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1034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a:solidFill>
                            <a:srgbClr val="000000"/>
                          </a:solidFill>
                          <a:latin typeface="+mj-lt"/>
                          <a:ea typeface="Times New Roman"/>
                          <a:cs typeface="Times New Roman"/>
                        </a:rPr>
                        <a:t>237 </a:t>
                      </a:r>
                      <a:endParaRPr lang="en-US" sz="150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dirty="0">
                          <a:solidFill>
                            <a:srgbClr val="000000"/>
                          </a:solidFill>
                          <a:latin typeface="+mj-lt"/>
                          <a:ea typeface="Times New Roman"/>
                          <a:cs typeface="Times New Roman"/>
                        </a:rPr>
                        <a:t>Silica </a:t>
                      </a:r>
                      <a:endParaRPr lang="en-US" sz="1500" dirty="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500" kern="1200" dirty="0" smtClean="0">
                          <a:solidFill>
                            <a:srgbClr val="000000"/>
                          </a:solidFill>
                          <a:latin typeface="+mj-lt"/>
                          <a:ea typeface="Times New Roman"/>
                          <a:cs typeface="Times New Roman"/>
                        </a:rPr>
                        <a:t>0</a:t>
                      </a:r>
                      <a:endParaRPr lang="en-US" sz="1500" dirty="0">
                        <a:latin typeface="+mj-lt"/>
                        <a:ea typeface="Times New Roman"/>
                        <a:cs typeface="Times New Roman"/>
                      </a:endParaRPr>
                    </a:p>
                  </a:txBody>
                  <a:tcPr marL="47065" marR="47065" marT="31072" marB="3107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pSp>
        <p:nvGrpSpPr>
          <p:cNvPr id="6" name="Group 5"/>
          <p:cNvGrpSpPr/>
          <p:nvPr/>
        </p:nvGrpSpPr>
        <p:grpSpPr>
          <a:xfrm>
            <a:off x="181524" y="3772237"/>
            <a:ext cx="4300251" cy="2557657"/>
            <a:chOff x="228600" y="793899"/>
            <a:chExt cx="4452257" cy="2894565"/>
          </a:xfrm>
        </p:grpSpPr>
        <p:pic>
          <p:nvPicPr>
            <p:cNvPr id="8" name="Picture 1" descr="U:\DESI\Instrument\Corrector\Corrector Optics\Illustrations\DESI Corrector Optics.PNG"/>
            <p:cNvPicPr>
              <a:picLocks noChangeAspect="1" noChangeArrowheads="1"/>
            </p:cNvPicPr>
            <p:nvPr/>
          </p:nvPicPr>
          <p:blipFill>
            <a:blip r:embed="rId2" cstate="print"/>
            <a:srcRect/>
            <a:stretch>
              <a:fillRect/>
            </a:stretch>
          </p:blipFill>
          <p:spPr bwMode="auto">
            <a:xfrm rot="16200000">
              <a:off x="1267533" y="168075"/>
              <a:ext cx="2450592" cy="4376057"/>
            </a:xfrm>
            <a:prstGeom prst="rect">
              <a:avLst/>
            </a:prstGeom>
            <a:noFill/>
          </p:spPr>
        </p:pic>
        <p:sp>
          <p:nvSpPr>
            <p:cNvPr id="9" name="TextBox 8"/>
            <p:cNvSpPr txBox="1"/>
            <p:nvPr/>
          </p:nvSpPr>
          <p:spPr>
            <a:xfrm>
              <a:off x="228600" y="914400"/>
              <a:ext cx="479618" cy="369332"/>
            </a:xfrm>
            <a:prstGeom prst="rect">
              <a:avLst/>
            </a:prstGeom>
            <a:noFill/>
          </p:spPr>
          <p:txBody>
            <a:bodyPr wrap="none" rtlCol="0">
              <a:spAutoFit/>
            </a:bodyPr>
            <a:lstStyle/>
            <a:p>
              <a:r>
                <a:rPr lang="en-US" dirty="0" smtClean="0">
                  <a:latin typeface="Arial" pitchFamily="34" charset="0"/>
                  <a:cs typeface="Arial" pitchFamily="34" charset="0"/>
                </a:rPr>
                <a:t>C4</a:t>
              </a:r>
            </a:p>
          </p:txBody>
        </p:sp>
        <p:sp>
          <p:nvSpPr>
            <p:cNvPr id="10" name="TextBox 9"/>
            <p:cNvSpPr txBox="1"/>
            <p:nvPr/>
          </p:nvSpPr>
          <p:spPr>
            <a:xfrm>
              <a:off x="4049233" y="793899"/>
              <a:ext cx="479618" cy="369332"/>
            </a:xfrm>
            <a:prstGeom prst="rect">
              <a:avLst/>
            </a:prstGeom>
            <a:noFill/>
          </p:spPr>
          <p:txBody>
            <a:bodyPr wrap="none" rtlCol="0">
              <a:spAutoFit/>
            </a:bodyPr>
            <a:lstStyle/>
            <a:p>
              <a:r>
                <a:rPr lang="en-US" dirty="0" smtClean="0">
                  <a:latin typeface="Arial" pitchFamily="34" charset="0"/>
                  <a:cs typeface="Arial" pitchFamily="34" charset="0"/>
                </a:rPr>
                <a:t>C1</a:t>
              </a:r>
            </a:p>
          </p:txBody>
        </p:sp>
        <p:sp>
          <p:nvSpPr>
            <p:cNvPr id="11" name="TextBox 10"/>
            <p:cNvSpPr txBox="1"/>
            <p:nvPr/>
          </p:nvSpPr>
          <p:spPr>
            <a:xfrm>
              <a:off x="2895600" y="1078468"/>
              <a:ext cx="479618" cy="369332"/>
            </a:xfrm>
            <a:prstGeom prst="rect">
              <a:avLst/>
            </a:prstGeom>
            <a:noFill/>
          </p:spPr>
          <p:txBody>
            <a:bodyPr wrap="none" rtlCol="0">
              <a:spAutoFit/>
            </a:bodyPr>
            <a:lstStyle/>
            <a:p>
              <a:r>
                <a:rPr lang="en-US" dirty="0" smtClean="0">
                  <a:latin typeface="Arial" pitchFamily="34" charset="0"/>
                  <a:cs typeface="Arial" pitchFamily="34" charset="0"/>
                </a:rPr>
                <a:t>C2</a:t>
              </a:r>
            </a:p>
          </p:txBody>
        </p:sp>
        <p:sp>
          <p:nvSpPr>
            <p:cNvPr id="12" name="TextBox 11"/>
            <p:cNvSpPr txBox="1"/>
            <p:nvPr/>
          </p:nvSpPr>
          <p:spPr>
            <a:xfrm>
              <a:off x="2590800" y="3319132"/>
              <a:ext cx="800219" cy="369332"/>
            </a:xfrm>
            <a:prstGeom prst="rect">
              <a:avLst/>
            </a:prstGeom>
            <a:noFill/>
          </p:spPr>
          <p:txBody>
            <a:bodyPr wrap="none" rtlCol="0">
              <a:spAutoFit/>
            </a:bodyPr>
            <a:lstStyle/>
            <a:p>
              <a:r>
                <a:rPr lang="en-US" dirty="0" smtClean="0">
                  <a:latin typeface="Arial" pitchFamily="34" charset="0"/>
                  <a:cs typeface="Arial" pitchFamily="34" charset="0"/>
                </a:rPr>
                <a:t>ADC1</a:t>
              </a:r>
            </a:p>
          </p:txBody>
        </p:sp>
        <p:sp>
          <p:nvSpPr>
            <p:cNvPr id="13" name="TextBox 12"/>
            <p:cNvSpPr txBox="1"/>
            <p:nvPr/>
          </p:nvSpPr>
          <p:spPr>
            <a:xfrm>
              <a:off x="1928035" y="1066800"/>
              <a:ext cx="479618" cy="369332"/>
            </a:xfrm>
            <a:prstGeom prst="rect">
              <a:avLst/>
            </a:prstGeom>
            <a:noFill/>
          </p:spPr>
          <p:txBody>
            <a:bodyPr wrap="none" rtlCol="0">
              <a:spAutoFit/>
            </a:bodyPr>
            <a:lstStyle/>
            <a:p>
              <a:r>
                <a:rPr lang="en-US" dirty="0" smtClean="0">
                  <a:latin typeface="Arial" pitchFamily="34" charset="0"/>
                  <a:cs typeface="Arial" pitchFamily="34" charset="0"/>
                </a:rPr>
                <a:t>C3</a:t>
              </a:r>
            </a:p>
          </p:txBody>
        </p:sp>
        <p:sp>
          <p:nvSpPr>
            <p:cNvPr id="14" name="TextBox 13"/>
            <p:cNvSpPr txBox="1"/>
            <p:nvPr/>
          </p:nvSpPr>
          <p:spPr>
            <a:xfrm>
              <a:off x="1752600" y="3311303"/>
              <a:ext cx="800219" cy="369332"/>
            </a:xfrm>
            <a:prstGeom prst="rect">
              <a:avLst/>
            </a:prstGeom>
            <a:noFill/>
          </p:spPr>
          <p:txBody>
            <a:bodyPr wrap="none" rtlCol="0">
              <a:spAutoFit/>
            </a:bodyPr>
            <a:lstStyle/>
            <a:p>
              <a:r>
                <a:rPr lang="en-US" dirty="0" smtClean="0">
                  <a:latin typeface="Arial" pitchFamily="34" charset="0"/>
                  <a:cs typeface="Arial" pitchFamily="34" charset="0"/>
                </a:rPr>
                <a:t>ADC2</a:t>
              </a:r>
            </a:p>
          </p:txBody>
        </p:sp>
        <p:cxnSp>
          <p:nvCxnSpPr>
            <p:cNvPr id="15" name="Straight Connector 14"/>
            <p:cNvCxnSpPr/>
            <p:nvPr/>
          </p:nvCxnSpPr>
          <p:spPr bwMode="auto">
            <a:xfrm flipV="1">
              <a:off x="2286000" y="3200400"/>
              <a:ext cx="152400" cy="152400"/>
            </a:xfrm>
            <a:prstGeom prst="line">
              <a:avLst/>
            </a:prstGeom>
            <a:solidFill>
              <a:schemeClr val="accent1"/>
            </a:solidFill>
            <a:ln w="19050" cap="flat" cmpd="sng" algn="ctr">
              <a:solidFill>
                <a:schemeClr val="tx1">
                  <a:lumMod val="50000"/>
                  <a:lumOff val="50000"/>
                </a:schemeClr>
              </a:solidFill>
              <a:prstDash val="solid"/>
              <a:round/>
              <a:headEnd type="none" w="med" len="med"/>
              <a:tailEnd type="none" w="med" len="med"/>
            </a:ln>
            <a:effectLst/>
          </p:spPr>
        </p:cxnSp>
        <p:cxnSp>
          <p:nvCxnSpPr>
            <p:cNvPr id="16" name="Straight Connector 15"/>
            <p:cNvCxnSpPr/>
            <p:nvPr/>
          </p:nvCxnSpPr>
          <p:spPr bwMode="auto">
            <a:xfrm>
              <a:off x="2667000" y="3200400"/>
              <a:ext cx="152400" cy="152400"/>
            </a:xfrm>
            <a:prstGeom prst="line">
              <a:avLst/>
            </a:prstGeom>
            <a:solidFill>
              <a:schemeClr val="accent1"/>
            </a:solidFill>
            <a:ln w="19050" cap="flat" cmpd="sng" algn="ctr">
              <a:solidFill>
                <a:schemeClr val="tx1">
                  <a:lumMod val="50000"/>
                  <a:lumOff val="50000"/>
                </a:schemeClr>
              </a:solidFill>
              <a:prstDash val="solid"/>
              <a:round/>
              <a:headEnd type="none" w="med" len="med"/>
              <a:tailEnd type="none" w="med" len="med"/>
            </a:ln>
            <a:effectLst/>
          </p:spPr>
        </p:cxnSp>
      </p:grpSp>
    </p:spTree>
    <p:extLst>
      <p:ext uri="{BB962C8B-B14F-4D97-AF65-F5344CB8AC3E}">
        <p14:creationId xmlns:p14="http://schemas.microsoft.com/office/powerpoint/2010/main" val="75818042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C1 Lens</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solidFill>
                  <a:srgbClr val="000000"/>
                </a:solidFill>
                <a:latin typeface="Arial"/>
              </a:rPr>
              <a:pPr/>
              <a:t>29</a:t>
            </a:fld>
            <a:endParaRPr lang="en-US" dirty="0">
              <a:solidFill>
                <a:srgbClr val="000000"/>
              </a:solidFill>
              <a:latin typeface="Arial"/>
            </a:endParaRPr>
          </a:p>
        </p:txBody>
      </p:sp>
      <p:sp>
        <p:nvSpPr>
          <p:cNvPr id="4" name="Content Placeholder 3"/>
          <p:cNvSpPr>
            <a:spLocks noGrp="1"/>
          </p:cNvSpPr>
          <p:nvPr>
            <p:ph idx="10"/>
          </p:nvPr>
        </p:nvSpPr>
        <p:spPr>
          <a:xfrm>
            <a:off x="307011" y="968383"/>
            <a:ext cx="8624176" cy="5460993"/>
          </a:xfrm>
        </p:spPr>
        <p:txBody>
          <a:bodyPr/>
          <a:lstStyle/>
          <a:p>
            <a:r>
              <a:rPr lang="en-US" dirty="0" smtClean="0"/>
              <a:t>C1 (1.15 m diameter) on </a:t>
            </a:r>
            <a:r>
              <a:rPr lang="en-US" dirty="0"/>
              <a:t>the coordinate measuring machine at L3-Brashear immediately after completion of the concave surface machining</a:t>
            </a:r>
            <a:r>
              <a:rPr lang="en-US" dirty="0" smtClean="0"/>
              <a:t>.</a:t>
            </a:r>
          </a:p>
          <a:p>
            <a:r>
              <a:rPr lang="en-US" dirty="0" smtClean="0"/>
              <a:t>C1 is well ahead of schedule</a:t>
            </a:r>
            <a:endParaRPr lang="en-US" dirty="0"/>
          </a:p>
          <a:p>
            <a:endParaRPr lang="en-US" dirty="0"/>
          </a:p>
        </p:txBody>
      </p:sp>
      <p:pic>
        <p:nvPicPr>
          <p:cNvPr id="5" name="Picture 4" descr="unnamed-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33222" y="2361761"/>
            <a:ext cx="5545666" cy="4157531"/>
          </a:xfrm>
          <a:prstGeom prst="rect">
            <a:avLst/>
          </a:prstGeom>
        </p:spPr>
      </p:pic>
    </p:spTree>
    <p:extLst>
      <p:ext uri="{BB962C8B-B14F-4D97-AF65-F5344CB8AC3E}">
        <p14:creationId xmlns:p14="http://schemas.microsoft.com/office/powerpoint/2010/main" val="19169390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0"/>
            <a:ext cx="9144000" cy="6857999"/>
          </a:xfrm>
          <a:prstGeom prst="rect">
            <a:avLst/>
          </a:prstGeom>
          <a:no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400" b="0" i="0" u="none" strike="noStrike" cap="none" normalizeH="0" baseline="0" dirty="0">
              <a:ln>
                <a:noFill/>
              </a:ln>
              <a:solidFill>
                <a:schemeClr val="tx1"/>
              </a:solidFill>
              <a:effectLst/>
              <a:latin typeface="Times" pitchFamily="-65" charset="0"/>
            </a:endParaRPr>
          </a:p>
        </p:txBody>
      </p:sp>
      <p:pic>
        <p:nvPicPr>
          <p:cNvPr id="3" name="Content Placeholder 2" descr="sdss_pie2.jpg"/>
          <p:cNvPicPr>
            <a:picLocks noGrp="1" noChangeAspect="1"/>
          </p:cNvPicPr>
          <p:nvPr>
            <p:ph/>
          </p:nvPr>
        </p:nvPicPr>
        <p:blipFill>
          <a:blip r:embed="rId2"/>
          <a:srcRect l="-20620" r="-20620"/>
          <a:stretch>
            <a:fillRect/>
          </a:stretch>
        </p:blipFill>
        <p:spPr>
          <a:xfrm>
            <a:off x="2667000" y="1004124"/>
            <a:ext cx="6395222" cy="4548454"/>
          </a:xfrm>
          <a:noFill/>
        </p:spPr>
      </p:pic>
      <p:sp>
        <p:nvSpPr>
          <p:cNvPr id="5" name="TextBox 4"/>
          <p:cNvSpPr txBox="1"/>
          <p:nvPr/>
        </p:nvSpPr>
        <p:spPr>
          <a:xfrm>
            <a:off x="962019" y="192437"/>
            <a:ext cx="7619199" cy="769441"/>
          </a:xfrm>
          <a:prstGeom prst="rect">
            <a:avLst/>
          </a:prstGeom>
          <a:noFill/>
        </p:spPr>
        <p:txBody>
          <a:bodyPr wrap="square" rtlCol="0">
            <a:spAutoFit/>
          </a:bodyPr>
          <a:lstStyle/>
          <a:p>
            <a:r>
              <a:rPr lang="en-US" sz="4400" dirty="0" smtClean="0"/>
              <a:t>Mapping in Three Dimensions!</a:t>
            </a:r>
            <a:endParaRPr lang="en-US" sz="4400" dirty="0"/>
          </a:p>
        </p:txBody>
      </p:sp>
      <p:sp>
        <p:nvSpPr>
          <p:cNvPr id="6" name="TextBox 5"/>
          <p:cNvSpPr txBox="1"/>
          <p:nvPr/>
        </p:nvSpPr>
        <p:spPr>
          <a:xfrm>
            <a:off x="7300" y="4767748"/>
            <a:ext cx="8600459" cy="1569660"/>
          </a:xfrm>
          <a:prstGeom prst="rect">
            <a:avLst/>
          </a:prstGeom>
          <a:noFill/>
        </p:spPr>
        <p:txBody>
          <a:bodyPr wrap="square" rtlCol="0">
            <a:spAutoFit/>
          </a:bodyPr>
          <a:lstStyle/>
          <a:p>
            <a:r>
              <a:rPr lang="en-US" sz="3200" dirty="0" smtClean="0"/>
              <a:t>Measuring spectra </a:t>
            </a:r>
            <a:br>
              <a:rPr lang="en-US" sz="3200" dirty="0" smtClean="0"/>
            </a:br>
            <a:r>
              <a:rPr lang="en-US" sz="3200" dirty="0" smtClean="0"/>
              <a:t>allows us to measure </a:t>
            </a:r>
            <a:br>
              <a:rPr lang="en-US" sz="3200" dirty="0" smtClean="0"/>
            </a:br>
            <a:r>
              <a:rPr lang="en-US" sz="3200" dirty="0" smtClean="0"/>
              <a:t>velocity and infer distance.</a:t>
            </a:r>
            <a:endParaRPr lang="en-US" sz="3200" dirty="0"/>
          </a:p>
        </p:txBody>
      </p:sp>
    </p:spTree>
    <p:extLst>
      <p:ext uri="{BB962C8B-B14F-4D97-AF65-F5344CB8AC3E}">
        <p14:creationId xmlns:p14="http://schemas.microsoft.com/office/powerpoint/2010/main" val="1875513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C3 Lens</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solidFill>
                  <a:srgbClr val="000000"/>
                </a:solidFill>
                <a:latin typeface="Arial"/>
              </a:rPr>
              <a:pPr/>
              <a:t>30</a:t>
            </a:fld>
            <a:endParaRPr lang="en-US" dirty="0">
              <a:solidFill>
                <a:srgbClr val="000000"/>
              </a:solidFill>
              <a:latin typeface="Arial"/>
            </a:endParaRPr>
          </a:p>
        </p:txBody>
      </p:sp>
      <p:sp>
        <p:nvSpPr>
          <p:cNvPr id="4" name="Content Placeholder 3"/>
          <p:cNvSpPr>
            <a:spLocks noGrp="1"/>
          </p:cNvSpPr>
          <p:nvPr>
            <p:ph idx="10"/>
          </p:nvPr>
        </p:nvSpPr>
        <p:spPr/>
        <p:txBody>
          <a:bodyPr/>
          <a:lstStyle/>
          <a:p>
            <a:r>
              <a:rPr lang="en-US" dirty="0"/>
              <a:t>C3 is in process on edging machine at </a:t>
            </a:r>
            <a:r>
              <a:rPr lang="en-US" dirty="0" err="1"/>
              <a:t>Inventex</a:t>
            </a:r>
            <a:r>
              <a:rPr lang="en-US" dirty="0"/>
              <a:t>.  Is being ground to near net </a:t>
            </a:r>
            <a:r>
              <a:rPr lang="en-US" dirty="0" smtClean="0"/>
              <a:t>shape.</a:t>
            </a:r>
            <a:endParaRPr lang="en-US" dirty="0"/>
          </a:p>
          <a:p>
            <a:pPr marL="0" indent="0">
              <a:buNone/>
            </a:pPr>
            <a:endParaRPr lang="en-US" dirty="0"/>
          </a:p>
        </p:txBody>
      </p:sp>
      <p:pic>
        <p:nvPicPr>
          <p:cNvPr id="5" name="Picture 4" descr="DESI Lenses Update 2-05-1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21454" y="1926032"/>
            <a:ext cx="6002753" cy="4503344"/>
          </a:xfrm>
          <a:prstGeom prst="rect">
            <a:avLst/>
          </a:prstGeom>
        </p:spPr>
      </p:pic>
    </p:spTree>
    <p:extLst>
      <p:ext uri="{BB962C8B-B14F-4D97-AF65-F5344CB8AC3E}">
        <p14:creationId xmlns:p14="http://schemas.microsoft.com/office/powerpoint/2010/main" val="273613425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Spectrograph Oil Filled Lens</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solidFill>
                  <a:srgbClr val="000000"/>
                </a:solidFill>
                <a:latin typeface="Arial"/>
              </a:rPr>
              <a:pPr/>
              <a:t>31</a:t>
            </a:fld>
            <a:endParaRPr lang="en-US" dirty="0">
              <a:solidFill>
                <a:srgbClr val="000000"/>
              </a:solidFill>
              <a:latin typeface="Arial"/>
            </a:endParaRPr>
          </a:p>
        </p:txBody>
      </p:sp>
      <p:sp>
        <p:nvSpPr>
          <p:cNvPr id="4" name="Content Placeholder 3"/>
          <p:cNvSpPr>
            <a:spLocks noGrp="1"/>
          </p:cNvSpPr>
          <p:nvPr>
            <p:ph idx="10"/>
          </p:nvPr>
        </p:nvSpPr>
        <p:spPr/>
        <p:txBody>
          <a:bodyPr/>
          <a:lstStyle/>
          <a:p>
            <a:r>
              <a:rPr lang="en-US" dirty="0" smtClean="0"/>
              <a:t>Blue Camera triplet lens test.  Test structure with lenses to test oil seal.  The oil interface between lenses provides exceptionally high throughput:</a:t>
            </a:r>
            <a:endParaRPr lang="en-US" dirty="0"/>
          </a:p>
        </p:txBody>
      </p:sp>
      <p:pic>
        <p:nvPicPr>
          <p:cNvPr id="5" name="Picture 4"/>
          <p:cNvPicPr>
            <a:picLocks noChangeAspect="1"/>
          </p:cNvPicPr>
          <p:nvPr/>
        </p:nvPicPr>
        <p:blipFill>
          <a:blip r:embed="rId2"/>
          <a:stretch>
            <a:fillRect/>
          </a:stretch>
        </p:blipFill>
        <p:spPr>
          <a:xfrm>
            <a:off x="2769439" y="1845377"/>
            <a:ext cx="6088803" cy="4583999"/>
          </a:xfrm>
          <a:prstGeom prst="rect">
            <a:avLst/>
          </a:prstGeom>
        </p:spPr>
      </p:pic>
    </p:spTree>
    <p:extLst>
      <p:ext uri="{BB962C8B-B14F-4D97-AF65-F5344CB8AC3E}">
        <p14:creationId xmlns:p14="http://schemas.microsoft.com/office/powerpoint/2010/main" val="266637752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 Status</a:t>
            </a:r>
            <a:endParaRPr lang="en-US" dirty="0"/>
          </a:p>
        </p:txBody>
      </p:sp>
      <p:sp>
        <p:nvSpPr>
          <p:cNvPr id="3" name="Slide Number Placeholder 2"/>
          <p:cNvSpPr>
            <a:spLocks noGrp="1"/>
          </p:cNvSpPr>
          <p:nvPr>
            <p:ph type="sldNum" sz="quarter" idx="4"/>
          </p:nvPr>
        </p:nvSpPr>
        <p:spPr/>
        <p:txBody>
          <a:bodyPr/>
          <a:lstStyle/>
          <a:p>
            <a:fld id="{538A0A4C-22F3-4AD6-8A5A-D0BCDE30C626}" type="slidenum">
              <a:rPr lang="en-US" smtClean="0"/>
              <a:pPr/>
              <a:t>32</a:t>
            </a:fld>
            <a:endParaRPr lang="en-US" dirty="0"/>
          </a:p>
        </p:txBody>
      </p:sp>
      <p:sp>
        <p:nvSpPr>
          <p:cNvPr id="4" name="Content Placeholder 3"/>
          <p:cNvSpPr>
            <a:spLocks noGrp="1"/>
          </p:cNvSpPr>
          <p:nvPr>
            <p:ph idx="10"/>
          </p:nvPr>
        </p:nvSpPr>
        <p:spPr>
          <a:xfrm>
            <a:off x="170606" y="968383"/>
            <a:ext cx="8973394" cy="5460993"/>
          </a:xfrm>
        </p:spPr>
        <p:txBody>
          <a:bodyPr>
            <a:normAutofit fontScale="92500" lnSpcReduction="10000"/>
          </a:bodyPr>
          <a:lstStyle/>
          <a:p>
            <a:r>
              <a:rPr lang="en-US" sz="2400" dirty="0" smtClean="0"/>
              <a:t>Sept. 2014: Successful CD-1 review.  DOE Funding profile negotiations nearly settled.  Expect “advanced procurement authority” in Mid March 2015.</a:t>
            </a:r>
          </a:p>
          <a:p>
            <a:endParaRPr lang="en-US" sz="800" dirty="0"/>
          </a:p>
          <a:p>
            <a:r>
              <a:rPr lang="en-US" sz="2400" dirty="0" smtClean="0"/>
              <a:t>DOE CD</a:t>
            </a:r>
            <a:r>
              <a:rPr lang="en-US" sz="2400" dirty="0"/>
              <a:t>-2/</a:t>
            </a:r>
            <a:r>
              <a:rPr lang="en-US" sz="2400" dirty="0" smtClean="0"/>
              <a:t>3a review scheduled for July 28-30, 2015 – this is the big one (~ Critical Design Review)  - nails down the design, cost and schedule.  </a:t>
            </a:r>
          </a:p>
          <a:p>
            <a:endParaRPr lang="en-US" sz="900" dirty="0"/>
          </a:p>
          <a:p>
            <a:r>
              <a:rPr lang="en-US" sz="2400" dirty="0" smtClean="0"/>
              <a:t>Spectrographs are the critical path (funding limited).  Fabrication of a prototype will be complete and tested this summer.</a:t>
            </a:r>
          </a:p>
          <a:p>
            <a:endParaRPr lang="en-US" sz="900" dirty="0" smtClean="0"/>
          </a:p>
          <a:p>
            <a:r>
              <a:rPr lang="en-US" sz="2400" dirty="0" smtClean="0"/>
              <a:t>DESI installation begins Jan. 2018.  </a:t>
            </a:r>
            <a:r>
              <a:rPr lang="en-US" sz="2400" dirty="0"/>
              <a:t>S</a:t>
            </a:r>
            <a:r>
              <a:rPr lang="en-US" sz="2400" dirty="0" smtClean="0"/>
              <a:t>tart moving the telescope with DESI installed in Oct. 2018</a:t>
            </a:r>
            <a:endParaRPr lang="en-US" sz="800" dirty="0" smtClean="0"/>
          </a:p>
          <a:p>
            <a:endParaRPr lang="en-US" sz="800" dirty="0"/>
          </a:p>
          <a:p>
            <a:r>
              <a:rPr lang="en-US" sz="2400" dirty="0" smtClean="0"/>
              <a:t>On-sky commissioning will start in Jan. 2019 with 6 spectrographs, the rest arriving by July. DESI is the only instrument on the telescope</a:t>
            </a:r>
          </a:p>
          <a:p>
            <a:pPr marL="0" indent="0">
              <a:buNone/>
            </a:pPr>
            <a:endParaRPr lang="en-US" sz="1000" dirty="0" smtClean="0"/>
          </a:p>
          <a:p>
            <a:r>
              <a:rPr lang="en-US" sz="2400" dirty="0" smtClean="0"/>
              <a:t>5 year DESI survey will start in Jan. 2020 (after a 6m science verification period)</a:t>
            </a:r>
            <a:endParaRPr lang="en-US" sz="2400" dirty="0"/>
          </a:p>
        </p:txBody>
      </p:sp>
    </p:spTree>
    <p:extLst>
      <p:ext uri="{BB962C8B-B14F-4D97-AF65-F5344CB8AC3E}">
        <p14:creationId xmlns:p14="http://schemas.microsoft.com/office/powerpoint/2010/main" val="13420283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half" idx="1"/>
          </p:nvPr>
        </p:nvSpPr>
        <p:spPr>
          <a:xfrm>
            <a:off x="0" y="859660"/>
            <a:ext cx="9144000" cy="4786770"/>
          </a:xfrm>
        </p:spPr>
        <p:txBody>
          <a:bodyPr>
            <a:normAutofit lnSpcReduction="10000"/>
          </a:bodyPr>
          <a:lstStyle/>
          <a:p>
            <a:r>
              <a:rPr lang="en-US" dirty="0" smtClean="0"/>
              <a:t>DESI builds on the long and successful experience of multiple collaborations in defining, building and executing wide area surveys to study the formation of our universe and the mystery of Dark Energy</a:t>
            </a:r>
          </a:p>
          <a:p>
            <a:pPr lvl="1"/>
            <a:r>
              <a:rPr lang="en-US" dirty="0" smtClean="0"/>
              <a:t>SDSS, BOSS, DES</a:t>
            </a:r>
            <a:endParaRPr lang="en-US" dirty="0"/>
          </a:p>
          <a:p>
            <a:r>
              <a:rPr lang="en-US" dirty="0" smtClean="0"/>
              <a:t>DESI will essentially complete BAO measurements in the northern sky out to redshift of 1.5, plus </a:t>
            </a:r>
            <a:r>
              <a:rPr lang="en-US" smtClean="0"/>
              <a:t>RSD and limits on neutrino masses</a:t>
            </a:r>
            <a:endParaRPr lang="en-US" sz="2100" dirty="0" smtClean="0"/>
          </a:p>
          <a:p>
            <a:r>
              <a:rPr lang="en-US" dirty="0" smtClean="0"/>
              <a:t>Technical design of DESI is mature, </a:t>
            </a:r>
            <a:r>
              <a:rPr lang="en-US" dirty="0"/>
              <a:t>Private/non-DOE funding </a:t>
            </a:r>
            <a:r>
              <a:rPr lang="en-US" dirty="0" smtClean="0"/>
              <a:t>being used for lenses and prototype spectrograph</a:t>
            </a:r>
          </a:p>
          <a:p>
            <a:r>
              <a:rPr lang="en-US" dirty="0" smtClean="0"/>
              <a:t>Strong support from DOE: CD-2/3a baseline review scheduled for July 2015.</a:t>
            </a:r>
          </a:p>
          <a:p>
            <a:r>
              <a:rPr lang="en-US" dirty="0" smtClean="0"/>
              <a:t>On track for on-</a:t>
            </a:r>
            <a:r>
              <a:rPr lang="en-US" dirty="0"/>
              <a:t>sky </a:t>
            </a:r>
            <a:r>
              <a:rPr lang="en-US" dirty="0" smtClean="0"/>
              <a:t>commissioning &lt;4 years from now in 2019!</a:t>
            </a:r>
            <a:endParaRPr lang="en-US" sz="2400" dirty="0"/>
          </a:p>
        </p:txBody>
      </p:sp>
      <p:sp>
        <p:nvSpPr>
          <p:cNvPr id="5" name="Slide Number Placeholder 4"/>
          <p:cNvSpPr>
            <a:spLocks noGrp="1"/>
          </p:cNvSpPr>
          <p:nvPr>
            <p:ph type="sldNum" sz="quarter" idx="4294967295"/>
          </p:nvPr>
        </p:nvSpPr>
        <p:spPr>
          <a:xfrm>
            <a:off x="7435668" y="6400800"/>
            <a:ext cx="961292" cy="457200"/>
          </a:xfrm>
          <a:prstGeom prst="rect">
            <a:avLst/>
          </a:prstGeom>
        </p:spPr>
        <p:txBody>
          <a:bodyPr/>
          <a:lstStyle/>
          <a:p>
            <a:pPr>
              <a:defRPr/>
            </a:pPr>
            <a:fld id="{1EFF9DEF-B0AE-4977-902A-26334B70BD2D}" type="slidenum">
              <a:rPr lang="en-US" smtClean="0">
                <a:solidFill>
                  <a:srgbClr val="000000"/>
                </a:solidFill>
              </a:rPr>
              <a:pPr>
                <a:defRPr/>
              </a:pPr>
              <a:t>33</a:t>
            </a:fld>
            <a:endParaRPr lang="en-US">
              <a:solidFill>
                <a:srgbClr val="000000"/>
              </a:solidFill>
            </a:endParaRPr>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576240"/>
            <a:ext cx="9144000" cy="1313511"/>
          </a:xfrm>
          <a:prstGeom prst="rect">
            <a:avLst/>
          </a:prstGeom>
        </p:spPr>
      </p:pic>
    </p:spTree>
    <p:extLst>
      <p:ext uri="{BB962C8B-B14F-4D97-AF65-F5344CB8AC3E}">
        <p14:creationId xmlns:p14="http://schemas.microsoft.com/office/powerpoint/2010/main" val="237548661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Design Concept Validation</a:t>
            </a:r>
            <a:endParaRPr lang="en-US" dirty="0"/>
          </a:p>
        </p:txBody>
      </p:sp>
      <p:sp>
        <p:nvSpPr>
          <p:cNvPr id="3" name="Slide Number Placeholder 2"/>
          <p:cNvSpPr>
            <a:spLocks noGrp="1"/>
          </p:cNvSpPr>
          <p:nvPr>
            <p:ph type="sldNum" sz="quarter" idx="4"/>
          </p:nvPr>
        </p:nvSpPr>
        <p:spPr/>
        <p:txBody>
          <a:bodyPr/>
          <a:lstStyle/>
          <a:p>
            <a:fld id="{D50C8465-C87E-4F55-88DD-ED78F219DF50}" type="slidenum">
              <a:rPr lang="en-US" smtClean="0"/>
              <a:pPr/>
              <a:t>34</a:t>
            </a:fld>
            <a:endParaRPr lang="en-US"/>
          </a:p>
        </p:txBody>
      </p:sp>
      <p:sp>
        <p:nvSpPr>
          <p:cNvPr id="5" name="Content Placeholder 4"/>
          <p:cNvSpPr>
            <a:spLocks noGrp="1"/>
          </p:cNvSpPr>
          <p:nvPr>
            <p:ph idx="10"/>
          </p:nvPr>
        </p:nvSpPr>
        <p:spPr/>
        <p:txBody>
          <a:bodyPr/>
          <a:lstStyle/>
          <a:p>
            <a:r>
              <a:rPr lang="en-US" dirty="0" smtClean="0"/>
              <a:t>Event generation – creates </a:t>
            </a:r>
            <a:r>
              <a:rPr lang="en-US" dirty="0"/>
              <a:t>e</a:t>
            </a:r>
            <a:r>
              <a:rPr lang="en-US" dirty="0" smtClean="0"/>
              <a:t>mission line galaxies</a:t>
            </a:r>
          </a:p>
          <a:p>
            <a:r>
              <a:rPr lang="en-US" dirty="0" smtClean="0"/>
              <a:t>Corrector PSF across the focal plane </a:t>
            </a:r>
          </a:p>
          <a:p>
            <a:pPr lvl="1"/>
            <a:r>
              <a:rPr lang="en-US" sz="1600" dirty="0" smtClean="0"/>
              <a:t>Measured Mayall seeing, PSF, and Moffat profiles</a:t>
            </a:r>
          </a:p>
          <a:p>
            <a:pPr lvl="1"/>
            <a:r>
              <a:rPr lang="en-US" sz="1600" dirty="0" err="1" smtClean="0"/>
              <a:t>Zemax</a:t>
            </a:r>
            <a:r>
              <a:rPr lang="en-US" sz="1600" dirty="0" smtClean="0"/>
              <a:t> transport galaxies to fiber input</a:t>
            </a:r>
          </a:p>
          <a:p>
            <a:pPr>
              <a:lnSpc>
                <a:spcPct val="150000"/>
              </a:lnSpc>
            </a:pPr>
            <a:r>
              <a:rPr lang="en-US" dirty="0" smtClean="0"/>
              <a:t>Spectrograph – pixel level simulation</a:t>
            </a:r>
          </a:p>
          <a:p>
            <a:pPr lvl="1"/>
            <a:r>
              <a:rPr lang="en-US" sz="1600" dirty="0" err="1" smtClean="0"/>
              <a:t>Zemax</a:t>
            </a:r>
            <a:r>
              <a:rPr lang="en-US" sz="1600" dirty="0" smtClean="0"/>
              <a:t> transport from fiber output to CCD</a:t>
            </a:r>
          </a:p>
          <a:p>
            <a:pPr lvl="1"/>
            <a:r>
              <a:rPr lang="en-US" sz="1600" dirty="0" smtClean="0"/>
              <a:t>Detector response – incident angle, depth of </a:t>
            </a:r>
            <a:br>
              <a:rPr lang="en-US" sz="1600" dirty="0" smtClean="0"/>
            </a:br>
            <a:r>
              <a:rPr lang="en-US" sz="1600" dirty="0" smtClean="0"/>
              <a:t>conversion, diffusion</a:t>
            </a:r>
          </a:p>
          <a:p>
            <a:pPr>
              <a:lnSpc>
                <a:spcPct val="150000"/>
              </a:lnSpc>
            </a:pPr>
            <a:r>
              <a:rPr lang="en-US" dirty="0" smtClean="0"/>
              <a:t>1D spectrum fitter – feature S/N extraction</a:t>
            </a:r>
          </a:p>
          <a:p>
            <a:pPr>
              <a:lnSpc>
                <a:spcPct val="150000"/>
              </a:lnSpc>
            </a:pPr>
            <a:r>
              <a:rPr lang="en-US" dirty="0" smtClean="0"/>
              <a:t>Uses for instrument </a:t>
            </a:r>
            <a:r>
              <a:rPr lang="en-US" dirty="0"/>
              <a:t>design</a:t>
            </a:r>
            <a:endParaRPr lang="en-US" dirty="0" smtClean="0"/>
          </a:p>
          <a:p>
            <a:pPr lvl="1"/>
            <a:r>
              <a:rPr lang="en-US" dirty="0"/>
              <a:t>CCD </a:t>
            </a:r>
            <a:r>
              <a:rPr lang="en-US" dirty="0" smtClean="0"/>
              <a:t>read noise</a:t>
            </a:r>
            <a:endParaRPr lang="en-US" dirty="0"/>
          </a:p>
          <a:p>
            <a:pPr lvl="1"/>
            <a:r>
              <a:rPr lang="en-US" dirty="0"/>
              <a:t>Exposure </a:t>
            </a:r>
            <a:r>
              <a:rPr lang="en-US" dirty="0" smtClean="0"/>
              <a:t>time</a:t>
            </a:r>
            <a:endParaRPr lang="en-US" dirty="0"/>
          </a:p>
          <a:p>
            <a:pPr lvl="1"/>
            <a:r>
              <a:rPr lang="en-US" dirty="0"/>
              <a:t>[OII] </a:t>
            </a:r>
            <a:r>
              <a:rPr lang="en-US" dirty="0" smtClean="0"/>
              <a:t>resolution</a:t>
            </a:r>
            <a:endParaRPr lang="en-US" dirty="0"/>
          </a:p>
          <a:p>
            <a:pPr lvl="1"/>
            <a:r>
              <a:rPr lang="en-US" dirty="0" smtClean="0"/>
              <a:t>ELG SNR &gt;7 on [OII] for 8,9,10x10</a:t>
            </a:r>
            <a:r>
              <a:rPr lang="en-US" baseline="30000" dirty="0" smtClean="0"/>
              <a:t>-17</a:t>
            </a:r>
            <a:r>
              <a:rPr lang="en-US" dirty="0" smtClean="0"/>
              <a:t> erg/….</a:t>
            </a:r>
          </a:p>
          <a:p>
            <a:pPr marL="0" indent="0">
              <a:buNone/>
            </a:pPr>
            <a:endParaRPr lang="en-US" dirty="0" smtClean="0"/>
          </a:p>
          <a:p>
            <a:endParaRPr lang="en-US" dirty="0"/>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49122" y="1329655"/>
            <a:ext cx="2875547" cy="1965665"/>
          </a:xfrm>
          <a:prstGeom prst="rect">
            <a:avLst/>
          </a:prstGeom>
        </p:spPr>
      </p:pic>
      <p:cxnSp>
        <p:nvCxnSpPr>
          <p:cNvPr id="14" name="Straight Arrow Connector 13"/>
          <p:cNvCxnSpPr/>
          <p:nvPr/>
        </p:nvCxnSpPr>
        <p:spPr bwMode="auto">
          <a:xfrm>
            <a:off x="5019988" y="2574818"/>
            <a:ext cx="1050478" cy="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13779" y="3657892"/>
            <a:ext cx="3438672" cy="2662122"/>
          </a:xfrm>
          <a:prstGeom prst="rect">
            <a:avLst/>
          </a:prstGeom>
        </p:spPr>
      </p:pic>
      <p:cxnSp>
        <p:nvCxnSpPr>
          <p:cNvPr id="12" name="Straight Arrow Connector 11"/>
          <p:cNvCxnSpPr/>
          <p:nvPr/>
        </p:nvCxnSpPr>
        <p:spPr bwMode="auto">
          <a:xfrm>
            <a:off x="4537075" y="4164600"/>
            <a:ext cx="1101725" cy="539480"/>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27530590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57200" y="138113"/>
            <a:ext cx="8229600" cy="865187"/>
          </a:xfrm>
        </p:spPr>
        <p:txBody>
          <a:bodyPr/>
          <a:lstStyle/>
          <a:p>
            <a:r>
              <a:rPr lang="en-US" dirty="0" smtClean="0"/>
              <a:t>Dark Energy</a:t>
            </a:r>
            <a:endParaRPr lang="en-US" dirty="0"/>
          </a:p>
        </p:txBody>
      </p:sp>
      <p:sp>
        <p:nvSpPr>
          <p:cNvPr id="208899" name="Rectangle 3"/>
          <p:cNvSpPr>
            <a:spLocks noGrp="1" noChangeArrowheads="1"/>
          </p:cNvSpPr>
          <p:nvPr>
            <p:ph type="body" sz="half" idx="1"/>
          </p:nvPr>
        </p:nvSpPr>
        <p:spPr>
          <a:xfrm>
            <a:off x="381000" y="1395413"/>
            <a:ext cx="4597400" cy="5187950"/>
          </a:xfrm>
        </p:spPr>
        <p:txBody>
          <a:bodyPr/>
          <a:lstStyle/>
          <a:p>
            <a:pPr>
              <a:lnSpc>
                <a:spcPct val="90000"/>
              </a:lnSpc>
            </a:pPr>
            <a:r>
              <a:rPr lang="en-US" sz="2000" dirty="0" smtClean="0"/>
              <a:t>In 1998, two groups argued from supernova data that the expansion rate of the Universe is accelerating!</a:t>
            </a:r>
          </a:p>
          <a:p>
            <a:pPr>
              <a:lnSpc>
                <a:spcPct val="90000"/>
              </a:lnSpc>
            </a:pPr>
            <a:r>
              <a:rPr lang="en-US" sz="2000" dirty="0" smtClean="0"/>
              <a:t>Many </a:t>
            </a:r>
            <a:r>
              <a:rPr lang="en-US" sz="2000" dirty="0"/>
              <a:t>possible explanations have been advanced.  </a:t>
            </a:r>
          </a:p>
          <a:p>
            <a:pPr lvl="1">
              <a:lnSpc>
                <a:spcPct val="90000"/>
              </a:lnSpc>
            </a:pPr>
            <a:r>
              <a:rPr lang="en-US" sz="1800" dirty="0"/>
              <a:t>Cosmological constant</a:t>
            </a:r>
          </a:p>
          <a:p>
            <a:pPr lvl="1">
              <a:lnSpc>
                <a:spcPct val="90000"/>
              </a:lnSpc>
            </a:pPr>
            <a:r>
              <a:rPr lang="en-US" sz="1800" dirty="0"/>
              <a:t>New low-mass </a:t>
            </a:r>
            <a:r>
              <a:rPr lang="en-US" sz="1800" dirty="0" err="1"/>
              <a:t>field(s</a:t>
            </a:r>
            <a:r>
              <a:rPr lang="en-US" sz="1800" dirty="0"/>
              <a:t>)</a:t>
            </a:r>
          </a:p>
          <a:p>
            <a:pPr lvl="1">
              <a:lnSpc>
                <a:spcPct val="90000"/>
              </a:lnSpc>
            </a:pPr>
            <a:r>
              <a:rPr lang="en-US" sz="1800" dirty="0"/>
              <a:t>Modification to gravity</a:t>
            </a:r>
          </a:p>
          <a:p>
            <a:pPr lvl="1">
              <a:lnSpc>
                <a:spcPct val="90000"/>
              </a:lnSpc>
            </a:pPr>
            <a:r>
              <a:rPr lang="en-US" sz="1800" dirty="0"/>
              <a:t>Extra dimensions</a:t>
            </a:r>
          </a:p>
          <a:p>
            <a:pPr lvl="1">
              <a:lnSpc>
                <a:spcPct val="90000"/>
              </a:lnSpc>
            </a:pPr>
            <a:r>
              <a:rPr lang="en-US" sz="1800" dirty="0"/>
              <a:t>Your favorite here</a:t>
            </a:r>
          </a:p>
          <a:p>
            <a:pPr>
              <a:lnSpc>
                <a:spcPct val="90000"/>
              </a:lnSpc>
            </a:pPr>
            <a:r>
              <a:rPr lang="en-US" sz="2000" dirty="0"/>
              <a:t>All are exotic, and </a:t>
            </a:r>
            <a:r>
              <a:rPr lang="en-US" sz="1800" dirty="0"/>
              <a:t>none</a:t>
            </a:r>
            <a:r>
              <a:rPr lang="en-US" sz="2000" dirty="0"/>
              <a:t> is so aesthetically compelling as to be the obvious preference.</a:t>
            </a:r>
          </a:p>
          <a:p>
            <a:pPr>
              <a:lnSpc>
                <a:spcPct val="90000"/>
              </a:lnSpc>
            </a:pPr>
            <a:r>
              <a:rPr lang="en-US" sz="2000" dirty="0"/>
              <a:t>What more can we do observationally?</a:t>
            </a:r>
          </a:p>
          <a:p>
            <a:pPr lvl="1">
              <a:lnSpc>
                <a:spcPct val="90000"/>
              </a:lnSpc>
            </a:pPr>
            <a:r>
              <a:rPr lang="en-US" sz="1800" dirty="0"/>
              <a:t>Main path is very accurate distance measurements,</a:t>
            </a:r>
            <a:r>
              <a:rPr lang="en-US" sz="1800" dirty="0" smtClean="0"/>
              <a:t> 1</a:t>
            </a:r>
            <a:r>
              <a:rPr lang="en-US" sz="1800" dirty="0"/>
              <a:t>% and better!</a:t>
            </a:r>
          </a:p>
        </p:txBody>
      </p:sp>
      <p:pic>
        <p:nvPicPr>
          <p:cNvPr id="208900" name="Picture 4"/>
          <p:cNvPicPr>
            <a:picLocks noGrp="1" noChangeAspect="1" noChangeArrowheads="1"/>
          </p:cNvPicPr>
          <p:nvPr>
            <p:ph sz="half" idx="2"/>
          </p:nvPr>
        </p:nvPicPr>
        <p:blipFill>
          <a:blip r:embed="rId2"/>
          <a:srcRect/>
          <a:stretch>
            <a:fillRect/>
          </a:stretch>
        </p:blipFill>
        <p:spPr>
          <a:xfrm>
            <a:off x="5035550" y="1357313"/>
            <a:ext cx="3663950" cy="4932362"/>
          </a:xfrm>
          <a:ln/>
        </p:spPr>
      </p:pic>
    </p:spTree>
    <p:extLst>
      <p:ext uri="{BB962C8B-B14F-4D97-AF65-F5344CB8AC3E}">
        <p14:creationId xmlns:p14="http://schemas.microsoft.com/office/powerpoint/2010/main" val="35731303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43360" y="250826"/>
            <a:ext cx="8229600" cy="788987"/>
          </a:xfrm>
        </p:spPr>
        <p:txBody>
          <a:bodyPr/>
          <a:lstStyle/>
          <a:p>
            <a:r>
              <a:rPr lang="en-US" dirty="0" smtClean="0"/>
              <a:t>Baryon Acoustic Oscillations</a:t>
            </a:r>
            <a:endParaRPr lang="en-US" dirty="0"/>
          </a:p>
        </p:txBody>
      </p:sp>
      <p:sp>
        <p:nvSpPr>
          <p:cNvPr id="17411" name="Rectangle 3"/>
          <p:cNvSpPr>
            <a:spLocks noGrp="1" noChangeArrowheads="1"/>
          </p:cNvSpPr>
          <p:nvPr>
            <p:ph type="body" sz="half" idx="1"/>
          </p:nvPr>
        </p:nvSpPr>
        <p:spPr>
          <a:xfrm>
            <a:off x="244475" y="1231602"/>
            <a:ext cx="8611658" cy="3367660"/>
          </a:xfrm>
        </p:spPr>
        <p:txBody>
          <a:bodyPr/>
          <a:lstStyle/>
          <a:p>
            <a:pPr>
              <a:lnSpc>
                <a:spcPct val="90000"/>
              </a:lnSpc>
            </a:pPr>
            <a:r>
              <a:rPr lang="en-US" sz="2400" dirty="0" smtClean="0"/>
              <a:t>Sound waves propagating in the first 400,000 years after the Big Bang create a distinctive feature in galaxy clustering: pairs of galaxies are slightly more likely to be separated by 500 million light-years than by 400 or 600.</a:t>
            </a:r>
            <a:endParaRPr lang="en-US" sz="2400" dirty="0"/>
          </a:p>
          <a:p>
            <a:pPr>
              <a:lnSpc>
                <a:spcPct val="90000"/>
              </a:lnSpc>
            </a:pPr>
            <a:r>
              <a:rPr lang="en-US" sz="2400" dirty="0" smtClean="0"/>
              <a:t>When we see this pattern in the clustering data as an angular scale, we can infer the distance to the galaxies.</a:t>
            </a:r>
          </a:p>
        </p:txBody>
      </p:sp>
      <p:grpSp>
        <p:nvGrpSpPr>
          <p:cNvPr id="2" name="Group 1"/>
          <p:cNvGrpSpPr/>
          <p:nvPr/>
        </p:nvGrpSpPr>
        <p:grpSpPr>
          <a:xfrm>
            <a:off x="819110" y="3721453"/>
            <a:ext cx="7439025" cy="2509951"/>
            <a:chOff x="934550" y="4106333"/>
            <a:chExt cx="7439025" cy="2509951"/>
          </a:xfrm>
        </p:grpSpPr>
        <p:sp>
          <p:nvSpPr>
            <p:cNvPr id="17422" name="Text Box 14"/>
            <p:cNvSpPr txBox="1">
              <a:spLocks noChangeArrowheads="1"/>
            </p:cNvSpPr>
            <p:nvPr/>
          </p:nvSpPr>
          <p:spPr bwMode="auto">
            <a:xfrm>
              <a:off x="3065463" y="6148388"/>
              <a:ext cx="1608137" cy="457200"/>
            </a:xfrm>
            <a:prstGeom prst="rect">
              <a:avLst/>
            </a:prstGeom>
            <a:noFill/>
            <a:ln w="9525">
              <a:noFill/>
              <a:miter lim="800000"/>
              <a:headEnd/>
              <a:tailEnd/>
            </a:ln>
            <a:effectLst/>
          </p:spPr>
          <p:txBody>
            <a:bodyPr>
              <a:prstTxWarp prst="textNoShape">
                <a:avLst/>
              </a:prstTxWarp>
              <a:spAutoFit/>
            </a:bodyPr>
            <a:lstStyle/>
            <a:p>
              <a:endParaRPr lang="en-US"/>
            </a:p>
          </p:txBody>
        </p:sp>
        <p:sp>
          <p:nvSpPr>
            <p:cNvPr id="18" name="Rectangle 13"/>
            <p:cNvSpPr>
              <a:spLocks noChangeArrowheads="1"/>
            </p:cNvSpPr>
            <p:nvPr/>
          </p:nvSpPr>
          <p:spPr bwMode="auto">
            <a:xfrm>
              <a:off x="934550" y="4125577"/>
              <a:ext cx="7439025" cy="2490707"/>
            </a:xfrm>
            <a:prstGeom prst="rect">
              <a:avLst/>
            </a:prstGeom>
            <a:solidFill>
              <a:srgbClr val="000000"/>
            </a:solidFill>
            <a:ln w="9525">
              <a:noFill/>
              <a:miter lim="800000"/>
              <a:headEnd/>
              <a:tailEnd/>
            </a:ln>
            <a:effectLst/>
          </p:spPr>
          <p:txBody>
            <a:bodyPr wrap="none" anchor="ctr">
              <a:prstTxWarp prst="textNoShape">
                <a:avLst/>
              </a:prstTxWarp>
            </a:bodyPr>
            <a:lstStyle/>
            <a:p>
              <a:endParaRPr lang="en-US"/>
            </a:p>
          </p:txBody>
        </p:sp>
        <p:pic>
          <p:nvPicPr>
            <p:cNvPr id="19" name="Picture 18" descr="23610_BOSS_Illustration_v4.jpg"/>
            <p:cNvPicPr>
              <a:picLocks noChangeAspect="1"/>
            </p:cNvPicPr>
            <p:nvPr/>
          </p:nvPicPr>
          <p:blipFill>
            <a:blip r:embed="rId3"/>
            <a:srcRect t="-1581" b="10137"/>
            <a:stretch>
              <a:fillRect/>
            </a:stretch>
          </p:blipFill>
          <p:spPr>
            <a:xfrm>
              <a:off x="4027894" y="4106333"/>
              <a:ext cx="4287961" cy="2421715"/>
            </a:xfrm>
            <a:prstGeom prst="rect">
              <a:avLst/>
            </a:prstGeom>
          </p:spPr>
        </p:pic>
        <p:pic>
          <p:nvPicPr>
            <p:cNvPr id="20" name="Picture 8" descr="surveyor"/>
            <p:cNvPicPr>
              <a:picLocks noChangeAspect="1" noChangeArrowheads="1"/>
            </p:cNvPicPr>
            <p:nvPr/>
          </p:nvPicPr>
          <p:blipFill>
            <a:blip r:embed="rId4"/>
            <a:srcRect/>
            <a:stretch>
              <a:fillRect/>
            </a:stretch>
          </p:blipFill>
          <p:spPr bwMode="auto">
            <a:xfrm>
              <a:off x="1060980" y="4706719"/>
              <a:ext cx="1692275" cy="1555750"/>
            </a:xfrm>
            <a:prstGeom prst="rect">
              <a:avLst/>
            </a:prstGeom>
            <a:noFill/>
          </p:spPr>
        </p:pic>
        <p:sp>
          <p:nvSpPr>
            <p:cNvPr id="21" name="Line 9"/>
            <p:cNvSpPr>
              <a:spLocks noChangeShapeType="1"/>
            </p:cNvSpPr>
            <p:nvPr/>
          </p:nvSpPr>
          <p:spPr bwMode="auto">
            <a:xfrm>
              <a:off x="2173817" y="4951190"/>
              <a:ext cx="2922588" cy="11682"/>
            </a:xfrm>
            <a:prstGeom prst="line">
              <a:avLst/>
            </a:prstGeom>
            <a:noFill/>
            <a:ln w="38100">
              <a:solidFill>
                <a:srgbClr val="FF0000"/>
              </a:solidFill>
              <a:round/>
              <a:headEnd/>
              <a:tailEnd/>
            </a:ln>
            <a:effectLst/>
          </p:spPr>
          <p:txBody>
            <a:bodyPr wrap="none" anchor="ctr">
              <a:prstTxWarp prst="textNoShape">
                <a:avLst/>
              </a:prstTxWarp>
            </a:bodyPr>
            <a:lstStyle/>
            <a:p>
              <a:endParaRPr lang="en-US"/>
            </a:p>
          </p:txBody>
        </p:sp>
        <p:sp>
          <p:nvSpPr>
            <p:cNvPr id="22" name="Line 10"/>
            <p:cNvSpPr>
              <a:spLocks noChangeShapeType="1"/>
            </p:cNvSpPr>
            <p:nvPr/>
          </p:nvSpPr>
          <p:spPr bwMode="auto">
            <a:xfrm>
              <a:off x="2170643" y="4962873"/>
              <a:ext cx="4038422" cy="330754"/>
            </a:xfrm>
            <a:prstGeom prst="line">
              <a:avLst/>
            </a:prstGeom>
            <a:noFill/>
            <a:ln w="38100">
              <a:solidFill>
                <a:srgbClr val="FF8000"/>
              </a:solidFill>
              <a:round/>
              <a:headEnd/>
              <a:tailEnd/>
            </a:ln>
            <a:effectLst/>
          </p:spPr>
          <p:txBody>
            <a:bodyPr wrap="none" anchor="ctr">
              <a:prstTxWarp prst="textNoShape">
                <a:avLst/>
              </a:prstTxWarp>
            </a:bodyPr>
            <a:lstStyle/>
            <a:p>
              <a:endParaRPr lang="en-US"/>
            </a:p>
          </p:txBody>
        </p:sp>
        <p:sp>
          <p:nvSpPr>
            <p:cNvPr id="23" name="Line 11"/>
            <p:cNvSpPr>
              <a:spLocks noChangeShapeType="1"/>
            </p:cNvSpPr>
            <p:nvPr/>
          </p:nvSpPr>
          <p:spPr bwMode="auto">
            <a:xfrm>
              <a:off x="2173818" y="4962306"/>
              <a:ext cx="4035246" cy="814521"/>
            </a:xfrm>
            <a:prstGeom prst="line">
              <a:avLst/>
            </a:prstGeom>
            <a:noFill/>
            <a:ln w="38100">
              <a:solidFill>
                <a:srgbClr val="FF8000"/>
              </a:solidFill>
              <a:round/>
              <a:headEnd/>
              <a:tailEnd/>
            </a:ln>
            <a:effectLst/>
          </p:spPr>
          <p:txBody>
            <a:bodyPr wrap="none" anchor="ctr">
              <a:prstTxWarp prst="textNoShape">
                <a:avLst/>
              </a:prstTxWarp>
            </a:bodyPr>
            <a:lstStyle/>
            <a:p>
              <a:endParaRPr lang="en-US"/>
            </a:p>
          </p:txBody>
        </p:sp>
        <p:sp>
          <p:nvSpPr>
            <p:cNvPr id="24" name="Line 12"/>
            <p:cNvSpPr>
              <a:spLocks noChangeShapeType="1"/>
            </p:cNvSpPr>
            <p:nvPr/>
          </p:nvSpPr>
          <p:spPr bwMode="auto">
            <a:xfrm>
              <a:off x="2173817" y="4962306"/>
              <a:ext cx="2737588" cy="814521"/>
            </a:xfrm>
            <a:prstGeom prst="line">
              <a:avLst/>
            </a:prstGeom>
            <a:noFill/>
            <a:ln w="38100">
              <a:solidFill>
                <a:srgbClr val="FF0000"/>
              </a:solidFill>
              <a:round/>
              <a:headEnd/>
              <a:tailEnd/>
            </a:ln>
            <a:effectLst/>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15728601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163513"/>
            <a:ext cx="8229600" cy="788987"/>
          </a:xfrm>
        </p:spPr>
        <p:txBody>
          <a:bodyPr/>
          <a:lstStyle/>
          <a:p>
            <a:r>
              <a:rPr lang="en-US" dirty="0" smtClean="0"/>
              <a:t>Baryon Acoustic Oscillations</a:t>
            </a:r>
            <a:endParaRPr lang="en-US" dirty="0"/>
          </a:p>
        </p:txBody>
      </p:sp>
      <p:sp>
        <p:nvSpPr>
          <p:cNvPr id="17411" name="Rectangle 3"/>
          <p:cNvSpPr>
            <a:spLocks noGrp="1" noChangeArrowheads="1"/>
          </p:cNvSpPr>
          <p:nvPr>
            <p:ph type="body" sz="half" idx="1"/>
          </p:nvPr>
        </p:nvSpPr>
        <p:spPr>
          <a:xfrm>
            <a:off x="244475" y="1231602"/>
            <a:ext cx="8611658" cy="3367660"/>
          </a:xfrm>
        </p:spPr>
        <p:txBody>
          <a:bodyPr/>
          <a:lstStyle/>
          <a:p>
            <a:pPr>
              <a:lnSpc>
                <a:spcPct val="90000"/>
              </a:lnSpc>
            </a:pPr>
            <a:r>
              <a:rPr lang="en-US" sz="2400" dirty="0" smtClean="0"/>
              <a:t>Sound waves propagating in the first 400,000 years after the Big Bang create a distinctive feature in galaxy clustering: pairs of galaxies are slightly more likely to be separated by 500 million light-years than by 400 or 600.</a:t>
            </a:r>
            <a:endParaRPr lang="en-US" sz="2400" dirty="0"/>
          </a:p>
          <a:p>
            <a:pPr>
              <a:lnSpc>
                <a:spcPct val="90000"/>
              </a:lnSpc>
            </a:pPr>
            <a:r>
              <a:rPr lang="en-US" sz="2400" dirty="0" smtClean="0"/>
              <a:t>When we see this pattern in the clustering data as an angular scale, we can infer the distance to the galaxies.</a:t>
            </a:r>
          </a:p>
        </p:txBody>
      </p:sp>
      <p:grpSp>
        <p:nvGrpSpPr>
          <p:cNvPr id="13" name="Group 12"/>
          <p:cNvGrpSpPr/>
          <p:nvPr/>
        </p:nvGrpSpPr>
        <p:grpSpPr>
          <a:xfrm>
            <a:off x="797563" y="3703515"/>
            <a:ext cx="7439025" cy="2643187"/>
            <a:chOff x="893763" y="4030663"/>
            <a:chExt cx="7439025" cy="2643187"/>
          </a:xfrm>
        </p:grpSpPr>
        <p:sp>
          <p:nvSpPr>
            <p:cNvPr id="14" name="Rectangle 13"/>
            <p:cNvSpPr>
              <a:spLocks noChangeArrowheads="1"/>
            </p:cNvSpPr>
            <p:nvPr/>
          </p:nvSpPr>
          <p:spPr bwMode="auto">
            <a:xfrm>
              <a:off x="893763" y="4030663"/>
              <a:ext cx="7439025" cy="2643187"/>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pic>
          <p:nvPicPr>
            <p:cNvPr id="15" name="Picture 8" descr="surveyor"/>
            <p:cNvPicPr>
              <a:picLocks noChangeAspect="1" noChangeArrowheads="1"/>
            </p:cNvPicPr>
            <p:nvPr/>
          </p:nvPicPr>
          <p:blipFill>
            <a:blip r:embed="rId3"/>
            <a:srcRect/>
            <a:stretch>
              <a:fillRect/>
            </a:stretch>
          </p:blipFill>
          <p:spPr bwMode="auto">
            <a:xfrm>
              <a:off x="1077913" y="4976813"/>
              <a:ext cx="1692275" cy="1555750"/>
            </a:xfrm>
            <a:prstGeom prst="rect">
              <a:avLst/>
            </a:prstGeom>
            <a:noFill/>
          </p:spPr>
        </p:pic>
        <p:sp>
          <p:nvSpPr>
            <p:cNvPr id="16" name="Line 9"/>
            <p:cNvSpPr>
              <a:spLocks noChangeShapeType="1"/>
            </p:cNvSpPr>
            <p:nvPr/>
          </p:nvSpPr>
          <p:spPr bwMode="auto">
            <a:xfrm flipV="1">
              <a:off x="2190750" y="4187825"/>
              <a:ext cx="2513013" cy="1033463"/>
            </a:xfrm>
            <a:prstGeom prst="line">
              <a:avLst/>
            </a:prstGeom>
            <a:noFill/>
            <a:ln w="38100">
              <a:solidFill>
                <a:srgbClr val="FF0000"/>
              </a:solidFill>
              <a:round/>
              <a:headEnd/>
              <a:tailEnd/>
            </a:ln>
            <a:effectLst/>
          </p:spPr>
          <p:txBody>
            <a:bodyPr wrap="none" anchor="ctr">
              <a:prstTxWarp prst="textNoShape">
                <a:avLst/>
              </a:prstTxWarp>
            </a:bodyPr>
            <a:lstStyle/>
            <a:p>
              <a:endParaRPr lang="en-US"/>
            </a:p>
          </p:txBody>
        </p:sp>
        <p:sp>
          <p:nvSpPr>
            <p:cNvPr id="17" name="Line 10"/>
            <p:cNvSpPr>
              <a:spLocks noChangeShapeType="1"/>
            </p:cNvSpPr>
            <p:nvPr/>
          </p:nvSpPr>
          <p:spPr bwMode="auto">
            <a:xfrm flipV="1">
              <a:off x="2187575" y="4183063"/>
              <a:ext cx="5311775" cy="1049337"/>
            </a:xfrm>
            <a:prstGeom prst="line">
              <a:avLst/>
            </a:prstGeom>
            <a:noFill/>
            <a:ln w="38100">
              <a:solidFill>
                <a:srgbClr val="FF8000"/>
              </a:solidFill>
              <a:round/>
              <a:headEnd/>
              <a:tailEnd/>
            </a:ln>
            <a:effectLst/>
          </p:spPr>
          <p:txBody>
            <a:bodyPr wrap="none" anchor="ctr">
              <a:prstTxWarp prst="textNoShape">
                <a:avLst/>
              </a:prstTxWarp>
            </a:bodyPr>
            <a:lstStyle/>
            <a:p>
              <a:endParaRPr lang="en-US"/>
            </a:p>
          </p:txBody>
        </p:sp>
        <p:sp>
          <p:nvSpPr>
            <p:cNvPr id="25" name="Line 11"/>
            <p:cNvSpPr>
              <a:spLocks noChangeShapeType="1"/>
            </p:cNvSpPr>
            <p:nvPr/>
          </p:nvSpPr>
          <p:spPr bwMode="auto">
            <a:xfrm>
              <a:off x="2184400" y="5229225"/>
              <a:ext cx="5273675" cy="1308100"/>
            </a:xfrm>
            <a:prstGeom prst="line">
              <a:avLst/>
            </a:prstGeom>
            <a:noFill/>
            <a:ln w="38100">
              <a:solidFill>
                <a:srgbClr val="FF8000"/>
              </a:solidFill>
              <a:round/>
              <a:headEnd/>
              <a:tailEnd/>
            </a:ln>
            <a:effectLst/>
          </p:spPr>
          <p:txBody>
            <a:bodyPr wrap="none" anchor="ctr">
              <a:prstTxWarp prst="textNoShape">
                <a:avLst/>
              </a:prstTxWarp>
            </a:bodyPr>
            <a:lstStyle/>
            <a:p>
              <a:endParaRPr lang="en-US"/>
            </a:p>
          </p:txBody>
        </p:sp>
        <p:sp>
          <p:nvSpPr>
            <p:cNvPr id="26" name="Line 12"/>
            <p:cNvSpPr>
              <a:spLocks noChangeShapeType="1"/>
            </p:cNvSpPr>
            <p:nvPr/>
          </p:nvSpPr>
          <p:spPr bwMode="auto">
            <a:xfrm>
              <a:off x="2181225" y="5237163"/>
              <a:ext cx="2525713" cy="1296987"/>
            </a:xfrm>
            <a:prstGeom prst="line">
              <a:avLst/>
            </a:prstGeom>
            <a:noFill/>
            <a:ln w="38100">
              <a:solidFill>
                <a:srgbClr val="FF0000"/>
              </a:solidFill>
              <a:round/>
              <a:headEnd/>
              <a:tailEnd/>
            </a:ln>
            <a:effectLst/>
          </p:spPr>
          <p:txBody>
            <a:bodyPr wrap="none" anchor="ctr">
              <a:prstTxWarp prst="textNoShape">
                <a:avLst/>
              </a:prstTxWarp>
            </a:bodyPr>
            <a:lstStyle/>
            <a:p>
              <a:endParaRPr lang="en-US"/>
            </a:p>
          </p:txBody>
        </p:sp>
        <p:pic>
          <p:nvPicPr>
            <p:cNvPr id="27" name="Picture 5" descr="513510"/>
            <p:cNvPicPr>
              <a:picLocks noChangeAspect="1" noChangeArrowheads="1"/>
            </p:cNvPicPr>
            <p:nvPr/>
          </p:nvPicPr>
          <p:blipFill>
            <a:blip r:embed="rId4"/>
            <a:srcRect/>
            <a:stretch>
              <a:fillRect/>
            </a:stretch>
          </p:blipFill>
          <p:spPr bwMode="auto">
            <a:xfrm>
              <a:off x="4679950" y="4156075"/>
              <a:ext cx="433388" cy="2455863"/>
            </a:xfrm>
            <a:prstGeom prst="rect">
              <a:avLst/>
            </a:prstGeom>
            <a:noFill/>
          </p:spPr>
        </p:pic>
        <p:pic>
          <p:nvPicPr>
            <p:cNvPr id="28" name="Picture 7" descr="513510"/>
            <p:cNvPicPr>
              <a:picLocks noChangeAspect="1" noChangeArrowheads="1"/>
            </p:cNvPicPr>
            <p:nvPr/>
          </p:nvPicPr>
          <p:blipFill>
            <a:blip r:embed="rId4"/>
            <a:srcRect/>
            <a:stretch>
              <a:fillRect/>
            </a:stretch>
          </p:blipFill>
          <p:spPr bwMode="auto">
            <a:xfrm>
              <a:off x="7462838" y="4165600"/>
              <a:ext cx="433387" cy="2455863"/>
            </a:xfrm>
            <a:prstGeom prst="rect">
              <a:avLst/>
            </a:prstGeom>
            <a:noFill/>
          </p:spPr>
        </p:pic>
      </p:grpSp>
      <p:sp>
        <p:nvSpPr>
          <p:cNvPr id="3" name="TextBox 2"/>
          <p:cNvSpPr txBox="1"/>
          <p:nvPr/>
        </p:nvSpPr>
        <p:spPr>
          <a:xfrm>
            <a:off x="5252631" y="4503043"/>
            <a:ext cx="2001001" cy="1077218"/>
          </a:xfrm>
          <a:prstGeom prst="rect">
            <a:avLst/>
          </a:prstGeom>
          <a:noFill/>
        </p:spPr>
        <p:txBody>
          <a:bodyPr wrap="square" rtlCol="0">
            <a:spAutoFit/>
          </a:bodyPr>
          <a:lstStyle/>
          <a:p>
            <a:pPr algn="ctr"/>
            <a:r>
              <a:rPr lang="en-US" sz="3200" dirty="0" smtClean="0">
                <a:solidFill>
                  <a:srgbClr val="000000"/>
                </a:solidFill>
              </a:rPr>
              <a:t>“Standard Ruler”</a:t>
            </a:r>
            <a:endParaRPr lang="en-US" sz="3200" dirty="0">
              <a:solidFill>
                <a:srgbClr val="000000"/>
              </a:solidFill>
            </a:endParaRPr>
          </a:p>
        </p:txBody>
      </p:sp>
    </p:spTree>
    <p:extLst>
      <p:ext uri="{BB962C8B-B14F-4D97-AF65-F5344CB8AC3E}">
        <p14:creationId xmlns:p14="http://schemas.microsoft.com/office/powerpoint/2010/main" val="43336308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63636" y="832031"/>
            <a:ext cx="8702564" cy="2266769"/>
          </a:xfrm>
          <a:prstGeom prst="rect">
            <a:avLst/>
          </a:prstGeom>
          <a:noFill/>
          <a:ln w="12700">
            <a:noFill/>
            <a:miter lim="800000"/>
            <a:headEnd/>
            <a:tailEnd/>
          </a:ln>
        </p:spPr>
        <p:txBody>
          <a:bodyPr vert="horz" wrap="square" lIns="95519" tIns="46920" rIns="95519" bIns="46920" numCol="1" anchor="t" anchorCtr="0" compatLnSpc="1">
            <a:prstTxWarp prst="textNoShape">
              <a:avLst/>
            </a:prstTxWarp>
          </a:bodyPr>
          <a:lstStyle>
            <a:lvl1pPr marL="361466" indent="-361466" algn="l" defTabSz="965497" rtl="0" eaLnBrk="0" fontAlgn="base" hangingPunct="0">
              <a:spcBef>
                <a:spcPct val="20000"/>
              </a:spcBef>
              <a:spcAft>
                <a:spcPct val="0"/>
              </a:spcAft>
              <a:buSzPct val="100000"/>
              <a:buChar char="•"/>
              <a:defRPr sz="2400" b="1">
                <a:solidFill>
                  <a:srgbClr val="00279F"/>
                </a:solidFill>
                <a:latin typeface="+mn-lt"/>
                <a:ea typeface="+mn-ea"/>
                <a:cs typeface="+mn-cs"/>
              </a:defRPr>
            </a:lvl1pPr>
            <a:lvl2pPr marL="784763" indent="-302808" algn="l" defTabSz="965497" rtl="0" eaLnBrk="0" fontAlgn="base" hangingPunct="0">
              <a:spcBef>
                <a:spcPct val="20000"/>
              </a:spcBef>
              <a:spcAft>
                <a:spcPct val="0"/>
              </a:spcAft>
              <a:buSzPct val="100000"/>
              <a:buChar char="—"/>
              <a:defRPr sz="2000" b="1">
                <a:solidFill>
                  <a:srgbClr val="00279F"/>
                </a:solidFill>
                <a:latin typeface="+mn-lt"/>
              </a:defRPr>
            </a:lvl2pPr>
            <a:lvl3pPr marL="1206473" indent="-240979" algn="l" defTabSz="965497" rtl="0" eaLnBrk="0" fontAlgn="base" hangingPunct="0">
              <a:spcBef>
                <a:spcPct val="20000"/>
              </a:spcBef>
              <a:spcAft>
                <a:spcPct val="0"/>
              </a:spcAft>
              <a:buSzPct val="100000"/>
              <a:buChar char="•"/>
              <a:defRPr sz="1800" b="1">
                <a:solidFill>
                  <a:srgbClr val="00279F"/>
                </a:solidFill>
                <a:latin typeface="+mn-lt"/>
              </a:defRPr>
            </a:lvl3pPr>
            <a:lvl4pPr marL="1690014" indent="-242564" algn="l" defTabSz="965497" rtl="0" eaLnBrk="0" fontAlgn="base" hangingPunct="0">
              <a:spcBef>
                <a:spcPct val="20000"/>
              </a:spcBef>
              <a:spcAft>
                <a:spcPct val="0"/>
              </a:spcAft>
              <a:buSzPct val="100000"/>
              <a:buChar char="—"/>
              <a:defRPr sz="1600" b="1">
                <a:solidFill>
                  <a:srgbClr val="00279F"/>
                </a:solidFill>
                <a:latin typeface="+mn-lt"/>
              </a:defRPr>
            </a:lvl4pPr>
            <a:lvl5pPr marL="2171972" indent="-240979" algn="l" defTabSz="965497" rtl="0" eaLnBrk="0" fontAlgn="base" hangingPunct="0">
              <a:spcBef>
                <a:spcPct val="20000"/>
              </a:spcBef>
              <a:spcAft>
                <a:spcPct val="0"/>
              </a:spcAft>
              <a:buChar char="»"/>
              <a:defRPr sz="1800">
                <a:solidFill>
                  <a:schemeClr val="tx1"/>
                </a:solidFill>
                <a:latin typeface="+mn-lt"/>
              </a:defRPr>
            </a:lvl5pPr>
            <a:lvl6pPr marL="2628559" indent="-240979" algn="l" defTabSz="965497" rtl="0" eaLnBrk="0" fontAlgn="base" hangingPunct="0">
              <a:spcBef>
                <a:spcPct val="20000"/>
              </a:spcBef>
              <a:spcAft>
                <a:spcPct val="0"/>
              </a:spcAft>
              <a:buChar char="»"/>
              <a:defRPr sz="2100">
                <a:solidFill>
                  <a:schemeClr val="tx1"/>
                </a:solidFill>
                <a:latin typeface="+mn-lt"/>
              </a:defRPr>
            </a:lvl6pPr>
            <a:lvl7pPr marL="3085148" indent="-240979" algn="l" defTabSz="965497" rtl="0" eaLnBrk="0" fontAlgn="base" hangingPunct="0">
              <a:spcBef>
                <a:spcPct val="20000"/>
              </a:spcBef>
              <a:spcAft>
                <a:spcPct val="0"/>
              </a:spcAft>
              <a:buChar char="»"/>
              <a:defRPr sz="2100">
                <a:solidFill>
                  <a:schemeClr val="tx1"/>
                </a:solidFill>
                <a:latin typeface="+mn-lt"/>
              </a:defRPr>
            </a:lvl7pPr>
            <a:lvl8pPr marL="3541746" indent="-240979" algn="l" defTabSz="965497" rtl="0" eaLnBrk="0" fontAlgn="base" hangingPunct="0">
              <a:spcBef>
                <a:spcPct val="20000"/>
              </a:spcBef>
              <a:spcAft>
                <a:spcPct val="0"/>
              </a:spcAft>
              <a:buChar char="»"/>
              <a:defRPr sz="2100">
                <a:solidFill>
                  <a:schemeClr val="tx1"/>
                </a:solidFill>
                <a:latin typeface="+mn-lt"/>
              </a:defRPr>
            </a:lvl8pPr>
            <a:lvl9pPr marL="3998327" indent="-240979" algn="l" defTabSz="965497" rtl="0" eaLnBrk="0" fontAlgn="base" hangingPunct="0">
              <a:spcBef>
                <a:spcPct val="20000"/>
              </a:spcBef>
              <a:spcAft>
                <a:spcPct val="0"/>
              </a:spcAft>
              <a:buChar char="»"/>
              <a:defRPr sz="2100">
                <a:solidFill>
                  <a:schemeClr val="tx1"/>
                </a:solidFill>
                <a:latin typeface="+mn-lt"/>
              </a:defRPr>
            </a:lvl9pPr>
          </a:lstStyle>
          <a:p>
            <a:r>
              <a:rPr lang="en-US" sz="2000" b="0" dirty="0" smtClean="0">
                <a:latin typeface="+mj-lt"/>
              </a:rPr>
              <a:t>Will produce the best measurement of BAO by performing a spectroscopic survey over 14,000 sq. degrees out to redshifts of 3.5</a:t>
            </a:r>
          </a:p>
          <a:p>
            <a:r>
              <a:rPr lang="en-US" sz="2000" b="0" dirty="0" smtClean="0">
                <a:latin typeface="+mj-lt"/>
              </a:rPr>
              <a:t>4 million Luminous Red Galaxies (LRGs)</a:t>
            </a:r>
          </a:p>
          <a:p>
            <a:r>
              <a:rPr lang="en-US" sz="2000" b="0" dirty="0" smtClean="0">
                <a:latin typeface="+mj-lt"/>
              </a:rPr>
              <a:t>18 </a:t>
            </a:r>
            <a:r>
              <a:rPr lang="en-US" sz="2000" b="0" dirty="0">
                <a:latin typeface="+mj-lt"/>
              </a:rPr>
              <a:t>million Emission Line Galaxies (ELGs</a:t>
            </a:r>
            <a:r>
              <a:rPr lang="en-US" sz="2000" b="0" dirty="0" smtClean="0">
                <a:latin typeface="+mj-lt"/>
              </a:rPr>
              <a:t>)</a:t>
            </a:r>
          </a:p>
          <a:p>
            <a:r>
              <a:rPr lang="en-US" sz="2000" b="0" dirty="0">
                <a:latin typeface="+mj-lt"/>
              </a:rPr>
              <a:t>2</a:t>
            </a:r>
            <a:r>
              <a:rPr lang="en-US" sz="2000" b="0" dirty="0" smtClean="0">
                <a:latin typeface="+mj-lt"/>
              </a:rPr>
              <a:t>.4 </a:t>
            </a:r>
            <a:r>
              <a:rPr lang="en-US" sz="2000" b="0" dirty="0">
                <a:latin typeface="+mj-lt"/>
              </a:rPr>
              <a:t>million </a:t>
            </a:r>
            <a:r>
              <a:rPr lang="en-US" sz="2000" b="0" dirty="0" smtClean="0">
                <a:latin typeface="+mj-lt"/>
              </a:rPr>
              <a:t>quasars (QSO), including 0.7 </a:t>
            </a:r>
            <a:r>
              <a:rPr lang="en-US" sz="2000" b="0" dirty="0">
                <a:latin typeface="+mj-lt"/>
              </a:rPr>
              <a:t>million quasars at z&gt;2.2 for Lyman-alpha-</a:t>
            </a:r>
            <a:r>
              <a:rPr lang="en-US" sz="2000" b="0" dirty="0" smtClean="0">
                <a:latin typeface="+mj-lt"/>
              </a:rPr>
              <a:t>forest</a:t>
            </a:r>
            <a:endParaRPr lang="en-US" sz="2000" b="0" dirty="0"/>
          </a:p>
          <a:p>
            <a:r>
              <a:rPr lang="en-US" sz="2000" b="0" dirty="0" smtClean="0">
                <a:latin typeface="+mj-lt"/>
              </a:rPr>
              <a:t>Plus bright galaxies, r&lt;19.5 z&lt;0.4</a:t>
            </a:r>
            <a:endParaRPr lang="en-US" b="0" dirty="0" smtClean="0">
              <a:latin typeface="+mj-lt"/>
            </a:endParaRPr>
          </a:p>
        </p:txBody>
      </p:sp>
      <p:sp>
        <p:nvSpPr>
          <p:cNvPr id="2" name="Title 1"/>
          <p:cNvSpPr>
            <a:spLocks noGrp="1"/>
          </p:cNvSpPr>
          <p:nvPr>
            <p:ph type="title"/>
          </p:nvPr>
        </p:nvSpPr>
        <p:spPr/>
        <p:txBody>
          <a:bodyPr/>
          <a:lstStyle/>
          <a:p>
            <a:r>
              <a:rPr lang="en-US" dirty="0" smtClean="0"/>
              <a:t>The DESI Survey</a:t>
            </a:r>
            <a:endParaRPr lang="en-US" dirty="0"/>
          </a:p>
        </p:txBody>
      </p:sp>
      <p:pic>
        <p:nvPicPr>
          <p:cNvPr id="5" name="Picture 4"/>
          <p:cNvPicPr>
            <a:picLocks noChangeAspect="1"/>
          </p:cNvPicPr>
          <p:nvPr/>
        </p:nvPicPr>
        <p:blipFill>
          <a:blip r:embed="rId2"/>
          <a:stretch>
            <a:fillRect/>
          </a:stretch>
        </p:blipFill>
        <p:spPr>
          <a:xfrm>
            <a:off x="1960290" y="3373396"/>
            <a:ext cx="5371649" cy="3484603"/>
          </a:xfrm>
          <a:prstGeom prst="rect">
            <a:avLst/>
          </a:prstGeom>
        </p:spPr>
      </p:pic>
    </p:spTree>
    <p:extLst>
      <p:ext uri="{BB962C8B-B14F-4D97-AF65-F5344CB8AC3E}">
        <p14:creationId xmlns:p14="http://schemas.microsoft.com/office/powerpoint/2010/main" val="218504273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84016" y="12700"/>
            <a:ext cx="5532375" cy="6858000"/>
          </a:xfrm>
          <a:prstGeom prst="rect">
            <a:avLst/>
          </a:prstGeom>
        </p:spPr>
      </p:pic>
      <p:sp>
        <p:nvSpPr>
          <p:cNvPr id="2" name="Title 1"/>
          <p:cNvSpPr>
            <a:spLocks noGrp="1"/>
          </p:cNvSpPr>
          <p:nvPr>
            <p:ph type="title"/>
          </p:nvPr>
        </p:nvSpPr>
        <p:spPr>
          <a:xfrm>
            <a:off x="0" y="0"/>
            <a:ext cx="2241062" cy="857250"/>
          </a:xfrm>
        </p:spPr>
        <p:txBody>
          <a:bodyPr/>
          <a:lstStyle/>
          <a:p>
            <a:r>
              <a:rPr lang="en-US" dirty="0" smtClean="0"/>
              <a:t>DESI</a:t>
            </a:r>
            <a:endParaRPr lang="en-US" dirty="0"/>
          </a:p>
        </p:txBody>
      </p:sp>
      <p:sp>
        <p:nvSpPr>
          <p:cNvPr id="3" name="Content Placeholder 2"/>
          <p:cNvSpPr>
            <a:spLocks noGrp="1"/>
          </p:cNvSpPr>
          <p:nvPr>
            <p:ph idx="4294967295"/>
          </p:nvPr>
        </p:nvSpPr>
        <p:spPr>
          <a:xfrm>
            <a:off x="312342" y="968384"/>
            <a:ext cx="3473378" cy="2673032"/>
          </a:xfrm>
          <a:prstGeom prst="rect">
            <a:avLst/>
          </a:prstGeom>
        </p:spPr>
        <p:txBody>
          <a:bodyPr/>
          <a:lstStyle/>
          <a:p>
            <a:r>
              <a:rPr lang="en-US" dirty="0" smtClean="0"/>
              <a:t>5000 fibers in robotic actuators</a:t>
            </a:r>
          </a:p>
          <a:p>
            <a:endParaRPr lang="en-US" sz="800" dirty="0" smtClean="0"/>
          </a:p>
          <a:p>
            <a:r>
              <a:rPr lang="en-US" dirty="0" smtClean="0"/>
              <a:t>10 fiber cable bundles</a:t>
            </a:r>
            <a:endParaRPr lang="en-US" dirty="0"/>
          </a:p>
          <a:p>
            <a:endParaRPr lang="en-US" dirty="0" smtClean="0"/>
          </a:p>
          <a:p>
            <a:r>
              <a:rPr lang="en-US" dirty="0" smtClean="0"/>
              <a:t>3.2 deg. field of view optics</a:t>
            </a:r>
            <a:endParaRPr lang="en-US" dirty="0"/>
          </a:p>
          <a:p>
            <a:endParaRPr lang="en-US" dirty="0" smtClean="0"/>
          </a:p>
          <a:p>
            <a:r>
              <a:rPr lang="en-US" dirty="0" smtClean="0"/>
              <a:t>10 spectrographs  </a:t>
            </a:r>
          </a:p>
          <a:p>
            <a:endParaRPr lang="en-US" dirty="0"/>
          </a:p>
          <a:p>
            <a:endParaRPr lang="en-US" dirty="0"/>
          </a:p>
        </p:txBody>
      </p:sp>
      <p:cxnSp>
        <p:nvCxnSpPr>
          <p:cNvPr id="8" name="Straight Arrow Connector 7"/>
          <p:cNvCxnSpPr/>
          <p:nvPr/>
        </p:nvCxnSpPr>
        <p:spPr bwMode="auto">
          <a:xfrm flipV="1">
            <a:off x="2876030" y="429501"/>
            <a:ext cx="2390466" cy="53888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flipV="1">
            <a:off x="3156162" y="1196638"/>
            <a:ext cx="1494042" cy="633407"/>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a:off x="1803400" y="3910858"/>
            <a:ext cx="773821" cy="133651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14" name="Straight Arrow Connector 13"/>
          <p:cNvCxnSpPr/>
          <p:nvPr/>
        </p:nvCxnSpPr>
        <p:spPr bwMode="auto">
          <a:xfrm flipV="1">
            <a:off x="2876030" y="1196638"/>
            <a:ext cx="2673594" cy="131050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20" name="TextBox 19"/>
          <p:cNvSpPr txBox="1"/>
          <p:nvPr/>
        </p:nvSpPr>
        <p:spPr>
          <a:xfrm>
            <a:off x="7279330" y="2819763"/>
            <a:ext cx="1808225" cy="1569660"/>
          </a:xfrm>
          <a:prstGeom prst="rect">
            <a:avLst/>
          </a:prstGeom>
          <a:noFill/>
        </p:spPr>
        <p:txBody>
          <a:bodyPr wrap="square" rtlCol="0">
            <a:spAutoFit/>
          </a:bodyPr>
          <a:lstStyle/>
          <a:p>
            <a:r>
              <a:rPr lang="en-US" sz="2400" b="1" dirty="0" err="1" smtClean="0">
                <a:solidFill>
                  <a:schemeClr val="accent1">
                    <a:lumMod val="50000"/>
                  </a:schemeClr>
                </a:solidFill>
              </a:rPr>
              <a:t>Mayall</a:t>
            </a:r>
            <a:r>
              <a:rPr lang="en-US" sz="2400" b="1" dirty="0" smtClean="0">
                <a:solidFill>
                  <a:schemeClr val="accent1">
                    <a:lumMod val="50000"/>
                  </a:schemeClr>
                </a:solidFill>
              </a:rPr>
              <a:t> 4m Telescope</a:t>
            </a:r>
          </a:p>
          <a:p>
            <a:r>
              <a:rPr lang="en-US" sz="2400" b="1" dirty="0" err="1" smtClean="0">
                <a:solidFill>
                  <a:schemeClr val="accent1">
                    <a:lumMod val="50000"/>
                  </a:schemeClr>
                </a:solidFill>
              </a:rPr>
              <a:t>Kitt</a:t>
            </a:r>
            <a:r>
              <a:rPr lang="en-US" sz="2400" b="1" dirty="0" smtClean="0">
                <a:solidFill>
                  <a:schemeClr val="accent1">
                    <a:lumMod val="50000"/>
                  </a:schemeClr>
                </a:solidFill>
              </a:rPr>
              <a:t> Peak</a:t>
            </a:r>
          </a:p>
          <a:p>
            <a:r>
              <a:rPr lang="en-US" sz="2400" b="1" dirty="0" smtClean="0">
                <a:solidFill>
                  <a:schemeClr val="accent1">
                    <a:lumMod val="50000"/>
                  </a:schemeClr>
                </a:solidFill>
              </a:rPr>
              <a:t>Tucson, AZ</a:t>
            </a:r>
            <a:endParaRPr lang="en-US" sz="2400" b="1" dirty="0">
              <a:solidFill>
                <a:schemeClr val="accent1">
                  <a:lumMod val="50000"/>
                </a:schemeClr>
              </a:solidFill>
            </a:endParaRPr>
          </a:p>
        </p:txBody>
      </p:sp>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7435" y="5061404"/>
            <a:ext cx="1575965" cy="1117895"/>
          </a:xfrm>
          <a:prstGeom prst="rect">
            <a:avLst/>
          </a:prstGeom>
        </p:spPr>
      </p:pic>
      <p:sp>
        <p:nvSpPr>
          <p:cNvPr id="13" name="TextBox 12"/>
          <p:cNvSpPr txBox="1"/>
          <p:nvPr/>
        </p:nvSpPr>
        <p:spPr>
          <a:xfrm>
            <a:off x="227435" y="4411312"/>
            <a:ext cx="1039067" cy="584775"/>
          </a:xfrm>
          <a:prstGeom prst="rect">
            <a:avLst/>
          </a:prstGeom>
          <a:noFill/>
        </p:spPr>
        <p:txBody>
          <a:bodyPr wrap="none" rtlCol="0">
            <a:spAutoFit/>
          </a:bodyPr>
          <a:lstStyle/>
          <a:p>
            <a:pPr algn="ctr"/>
            <a:r>
              <a:rPr lang="en-US" sz="1600" dirty="0" smtClean="0">
                <a:solidFill>
                  <a:srgbClr val="0A02AC"/>
                </a:solidFill>
                <a:latin typeface="+mj-lt"/>
              </a:rPr>
              <a:t>Readout </a:t>
            </a:r>
            <a:br>
              <a:rPr lang="en-US" sz="1600" dirty="0" smtClean="0">
                <a:solidFill>
                  <a:srgbClr val="0A02AC"/>
                </a:solidFill>
                <a:latin typeface="+mj-lt"/>
              </a:rPr>
            </a:br>
            <a:r>
              <a:rPr lang="en-US" sz="1600" dirty="0" smtClean="0">
                <a:solidFill>
                  <a:srgbClr val="0A02AC"/>
                </a:solidFill>
                <a:latin typeface="+mj-lt"/>
              </a:rPr>
              <a:t>&amp; Control</a:t>
            </a:r>
          </a:p>
        </p:txBody>
      </p:sp>
    </p:spTree>
    <p:extLst>
      <p:ext uri="{BB962C8B-B14F-4D97-AF65-F5344CB8AC3E}">
        <p14:creationId xmlns:p14="http://schemas.microsoft.com/office/powerpoint/2010/main" val="385711157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DECam_1"/>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4660" y="2514600"/>
            <a:ext cx="514416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Rectangle 3"/>
          <p:cNvSpPr>
            <a:spLocks noGrp="1" noChangeArrowheads="1"/>
          </p:cNvSpPr>
          <p:nvPr>
            <p:ph type="title"/>
          </p:nvPr>
        </p:nvSpPr>
        <p:spPr>
          <a:xfrm>
            <a:off x="76200" y="0"/>
            <a:ext cx="8153400" cy="812800"/>
          </a:xfrm>
        </p:spPr>
        <p:txBody>
          <a:bodyPr/>
          <a:lstStyle/>
          <a:p>
            <a:pPr eaLnBrk="1" hangingPunct="1"/>
            <a:r>
              <a:rPr lang="en-US" sz="2800" dirty="0" smtClean="0">
                <a:latin typeface="Arial" charset="0"/>
              </a:rPr>
              <a:t>Context: DESI Project is very similar to the  </a:t>
            </a:r>
            <a:r>
              <a:rPr lang="en-US" sz="2800" dirty="0" err="1" smtClean="0">
                <a:latin typeface="Arial" charset="0"/>
              </a:rPr>
              <a:t>DECam</a:t>
            </a:r>
            <a:r>
              <a:rPr lang="en-US" sz="2800" dirty="0" smtClean="0">
                <a:latin typeface="Arial" charset="0"/>
              </a:rPr>
              <a:t> Project</a:t>
            </a:r>
            <a:endParaRPr lang="en-US" sz="2000" dirty="0">
              <a:latin typeface="Arial" charset="0"/>
            </a:endParaRPr>
          </a:p>
        </p:txBody>
      </p:sp>
      <p:sp>
        <p:nvSpPr>
          <p:cNvPr id="31747" name="Text Box 4"/>
          <p:cNvSpPr txBox="1">
            <a:spLocks noChangeArrowheads="1"/>
          </p:cNvSpPr>
          <p:nvPr/>
        </p:nvSpPr>
        <p:spPr bwMode="auto">
          <a:xfrm>
            <a:off x="339128" y="4940299"/>
            <a:ext cx="1108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ＭＳ Ｐゴシック" charset="0"/>
                <a:cs typeface="ＭＳ Ｐゴシック" charset="0"/>
                <a:sym typeface="Arial" charset="0"/>
              </a:defRPr>
            </a:lvl1pPr>
            <a:lvl2pPr marL="742950" indent="-285750" eaLnBrk="0" hangingPunct="0">
              <a:defRPr sz="2400">
                <a:solidFill>
                  <a:srgbClr val="000000"/>
                </a:solidFill>
                <a:latin typeface="Arial" charset="0"/>
                <a:ea typeface="ＭＳ Ｐゴシック" charset="0"/>
                <a:sym typeface="Arial" charset="0"/>
              </a:defRPr>
            </a:lvl2pPr>
            <a:lvl3pPr marL="1143000" indent="-228600" eaLnBrk="0" hangingPunct="0">
              <a:defRPr sz="2400">
                <a:solidFill>
                  <a:srgbClr val="000000"/>
                </a:solidFill>
                <a:latin typeface="Arial" charset="0"/>
                <a:ea typeface="ＭＳ Ｐゴシック" charset="0"/>
                <a:sym typeface="Arial" charset="0"/>
              </a:defRPr>
            </a:lvl3pPr>
            <a:lvl4pPr marL="1600200" indent="-228600" eaLnBrk="0" hangingPunct="0">
              <a:defRPr sz="2400">
                <a:solidFill>
                  <a:srgbClr val="000000"/>
                </a:solidFill>
                <a:latin typeface="Arial" charset="0"/>
                <a:ea typeface="ＭＳ Ｐゴシック" charset="0"/>
                <a:sym typeface="Arial" charset="0"/>
              </a:defRPr>
            </a:lvl4pPr>
            <a:lvl5pPr marL="2057400" indent="-228600" eaLnBrk="0" hangingPunct="0">
              <a:defRPr sz="2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eaLnBrk="1" hangingPunct="1"/>
            <a:r>
              <a:rPr lang="en-US" sz="1800" dirty="0">
                <a:solidFill>
                  <a:schemeClr val="tx1"/>
                </a:solidFill>
              </a:rPr>
              <a:t>Hexapod</a:t>
            </a:r>
          </a:p>
        </p:txBody>
      </p:sp>
      <p:sp>
        <p:nvSpPr>
          <p:cNvPr id="31748" name="Text Box 5"/>
          <p:cNvSpPr txBox="1">
            <a:spLocks noChangeArrowheads="1"/>
          </p:cNvSpPr>
          <p:nvPr/>
        </p:nvSpPr>
        <p:spPr bwMode="auto">
          <a:xfrm>
            <a:off x="2391687" y="5642431"/>
            <a:ext cx="92901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ＭＳ Ｐゴシック" charset="0"/>
                <a:cs typeface="ＭＳ Ｐゴシック" charset="0"/>
                <a:sym typeface="Arial" charset="0"/>
              </a:defRPr>
            </a:lvl1pPr>
            <a:lvl2pPr marL="742950" indent="-285750" eaLnBrk="0" hangingPunct="0">
              <a:defRPr sz="2400">
                <a:solidFill>
                  <a:srgbClr val="000000"/>
                </a:solidFill>
                <a:latin typeface="Arial" charset="0"/>
                <a:ea typeface="ＭＳ Ｐゴシック" charset="0"/>
                <a:sym typeface="Arial" charset="0"/>
              </a:defRPr>
            </a:lvl2pPr>
            <a:lvl3pPr marL="1143000" indent="-228600" eaLnBrk="0" hangingPunct="0">
              <a:defRPr sz="2400">
                <a:solidFill>
                  <a:srgbClr val="000000"/>
                </a:solidFill>
                <a:latin typeface="Arial" charset="0"/>
                <a:ea typeface="ＭＳ Ｐゴシック" charset="0"/>
                <a:sym typeface="Arial" charset="0"/>
              </a:defRPr>
            </a:lvl3pPr>
            <a:lvl4pPr marL="1600200" indent="-228600" eaLnBrk="0" hangingPunct="0">
              <a:defRPr sz="2400">
                <a:solidFill>
                  <a:srgbClr val="000000"/>
                </a:solidFill>
                <a:latin typeface="Arial" charset="0"/>
                <a:ea typeface="ＭＳ Ｐゴシック" charset="0"/>
                <a:sym typeface="Arial" charset="0"/>
              </a:defRPr>
            </a:lvl4pPr>
            <a:lvl5pPr marL="2057400" indent="-228600" eaLnBrk="0" hangingPunct="0">
              <a:defRPr sz="2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eaLnBrk="1" hangingPunct="1"/>
            <a:r>
              <a:rPr lang="en-US" sz="1800" dirty="0">
                <a:solidFill>
                  <a:schemeClr val="tx1"/>
                </a:solidFill>
              </a:rPr>
              <a:t>Optical </a:t>
            </a:r>
          </a:p>
          <a:p>
            <a:pPr eaLnBrk="1" hangingPunct="1"/>
            <a:r>
              <a:rPr lang="en-US" sz="1800" dirty="0">
                <a:solidFill>
                  <a:schemeClr val="tx1"/>
                </a:solidFill>
              </a:rPr>
              <a:t>Lenses</a:t>
            </a:r>
          </a:p>
        </p:txBody>
      </p:sp>
      <p:sp>
        <p:nvSpPr>
          <p:cNvPr id="31749" name="Line 6"/>
          <p:cNvSpPr>
            <a:spLocks noChangeShapeType="1"/>
          </p:cNvSpPr>
          <p:nvPr/>
        </p:nvSpPr>
        <p:spPr bwMode="auto">
          <a:xfrm flipH="1">
            <a:off x="3594100" y="2666999"/>
            <a:ext cx="368300" cy="32067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0" name="Line 7"/>
          <p:cNvSpPr>
            <a:spLocks noChangeShapeType="1"/>
          </p:cNvSpPr>
          <p:nvPr/>
        </p:nvSpPr>
        <p:spPr bwMode="auto">
          <a:xfrm flipV="1">
            <a:off x="1447800" y="4368800"/>
            <a:ext cx="1066800" cy="609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1" name="Line 8"/>
          <p:cNvSpPr>
            <a:spLocks noChangeShapeType="1"/>
          </p:cNvSpPr>
          <p:nvPr/>
        </p:nvSpPr>
        <p:spPr bwMode="auto">
          <a:xfrm flipV="1">
            <a:off x="2939142" y="4559299"/>
            <a:ext cx="654958" cy="108313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2" name="Line 9"/>
          <p:cNvSpPr>
            <a:spLocks noChangeShapeType="1"/>
          </p:cNvSpPr>
          <p:nvPr/>
        </p:nvSpPr>
        <p:spPr bwMode="auto">
          <a:xfrm>
            <a:off x="1143000" y="3162300"/>
            <a:ext cx="592138" cy="36693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3" name="Text Box 10"/>
          <p:cNvSpPr txBox="1">
            <a:spLocks noChangeArrowheads="1"/>
          </p:cNvSpPr>
          <p:nvPr/>
        </p:nvSpPr>
        <p:spPr bwMode="auto">
          <a:xfrm>
            <a:off x="168329" y="2882903"/>
            <a:ext cx="108234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28675" eaLnBrk="0" hangingPunct="0">
              <a:defRPr sz="2400">
                <a:solidFill>
                  <a:srgbClr val="000000"/>
                </a:solidFill>
                <a:latin typeface="Arial" charset="0"/>
                <a:ea typeface="ＭＳ Ｐゴシック" charset="0"/>
                <a:cs typeface="ＭＳ Ｐゴシック" charset="0"/>
                <a:sym typeface="Arial" charset="0"/>
              </a:defRPr>
            </a:lvl1pPr>
            <a:lvl2pPr marL="742950" indent="-285750" defTabSz="828675" eaLnBrk="0" hangingPunct="0">
              <a:defRPr sz="2400">
                <a:solidFill>
                  <a:srgbClr val="000000"/>
                </a:solidFill>
                <a:latin typeface="Arial" charset="0"/>
                <a:ea typeface="ＭＳ Ｐゴシック" charset="0"/>
                <a:sym typeface="Arial" charset="0"/>
              </a:defRPr>
            </a:lvl2pPr>
            <a:lvl3pPr marL="1143000" indent="-228600" defTabSz="828675" eaLnBrk="0" hangingPunct="0">
              <a:defRPr sz="2400">
                <a:solidFill>
                  <a:srgbClr val="000000"/>
                </a:solidFill>
                <a:latin typeface="Arial" charset="0"/>
                <a:ea typeface="ＭＳ Ｐゴシック" charset="0"/>
                <a:sym typeface="Arial" charset="0"/>
              </a:defRPr>
            </a:lvl3pPr>
            <a:lvl4pPr marL="1600200" indent="-228600" defTabSz="828675" eaLnBrk="0" hangingPunct="0">
              <a:defRPr sz="2400">
                <a:solidFill>
                  <a:srgbClr val="000000"/>
                </a:solidFill>
                <a:latin typeface="Arial" charset="0"/>
                <a:ea typeface="ＭＳ Ｐゴシック" charset="0"/>
                <a:sym typeface="Arial" charset="0"/>
              </a:defRPr>
            </a:lvl4pPr>
            <a:lvl5pPr marL="2057400" indent="-228600" defTabSz="828675" eaLnBrk="0" hangingPunct="0">
              <a:defRPr sz="2400">
                <a:solidFill>
                  <a:srgbClr val="000000"/>
                </a:solidFill>
                <a:latin typeface="Arial" charset="0"/>
                <a:ea typeface="ＭＳ Ｐゴシック" charset="0"/>
                <a:sym typeface="Arial" charset="0"/>
              </a:defRPr>
            </a:lvl5pPr>
            <a:lvl6pPr marL="2514600" indent="-228600" defTabSz="828675"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2971800" indent="-228600" defTabSz="828675"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29000" indent="-228600" defTabSz="828675"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886200" indent="-228600" defTabSz="828675"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r>
              <a:rPr lang="en-US" sz="1800" dirty="0"/>
              <a:t>CCD</a:t>
            </a:r>
          </a:p>
          <a:p>
            <a:r>
              <a:rPr lang="en-US" sz="1800" dirty="0"/>
              <a:t>Readou</a:t>
            </a:r>
            <a:r>
              <a:rPr lang="en-US" dirty="0"/>
              <a:t>t</a:t>
            </a:r>
          </a:p>
        </p:txBody>
      </p:sp>
      <p:sp>
        <p:nvSpPr>
          <p:cNvPr id="31754" name="Text Box 11"/>
          <p:cNvSpPr txBox="1">
            <a:spLocks noChangeArrowheads="1"/>
          </p:cNvSpPr>
          <p:nvPr/>
        </p:nvSpPr>
        <p:spPr bwMode="auto">
          <a:xfrm>
            <a:off x="3987800" y="2460625"/>
            <a:ext cx="9288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28675" eaLnBrk="0" hangingPunct="0">
              <a:defRPr sz="2400">
                <a:solidFill>
                  <a:srgbClr val="000000"/>
                </a:solidFill>
                <a:latin typeface="Arial" charset="0"/>
                <a:ea typeface="ＭＳ Ｐゴシック" charset="0"/>
                <a:cs typeface="ＭＳ Ｐゴシック" charset="0"/>
                <a:sym typeface="Arial" charset="0"/>
              </a:defRPr>
            </a:lvl1pPr>
            <a:lvl2pPr marL="742950" indent="-285750" defTabSz="828675" eaLnBrk="0" hangingPunct="0">
              <a:defRPr sz="2400">
                <a:solidFill>
                  <a:srgbClr val="000000"/>
                </a:solidFill>
                <a:latin typeface="Arial" charset="0"/>
                <a:ea typeface="ＭＳ Ｐゴシック" charset="0"/>
                <a:sym typeface="Arial" charset="0"/>
              </a:defRPr>
            </a:lvl2pPr>
            <a:lvl3pPr marL="1143000" indent="-228600" defTabSz="828675" eaLnBrk="0" hangingPunct="0">
              <a:defRPr sz="2400">
                <a:solidFill>
                  <a:srgbClr val="000000"/>
                </a:solidFill>
                <a:latin typeface="Arial" charset="0"/>
                <a:ea typeface="ＭＳ Ｐゴシック" charset="0"/>
                <a:sym typeface="Arial" charset="0"/>
              </a:defRPr>
            </a:lvl3pPr>
            <a:lvl4pPr marL="1600200" indent="-228600" defTabSz="828675" eaLnBrk="0" hangingPunct="0">
              <a:defRPr sz="2400">
                <a:solidFill>
                  <a:srgbClr val="000000"/>
                </a:solidFill>
                <a:latin typeface="Arial" charset="0"/>
                <a:ea typeface="ＭＳ Ｐゴシック" charset="0"/>
                <a:sym typeface="Arial" charset="0"/>
              </a:defRPr>
            </a:lvl4pPr>
            <a:lvl5pPr marL="2057400" indent="-228600" defTabSz="828675" eaLnBrk="0" hangingPunct="0">
              <a:defRPr sz="2400">
                <a:solidFill>
                  <a:srgbClr val="000000"/>
                </a:solidFill>
                <a:latin typeface="Arial" charset="0"/>
                <a:ea typeface="ＭＳ Ｐゴシック" charset="0"/>
                <a:sym typeface="Arial" charset="0"/>
              </a:defRPr>
            </a:lvl5pPr>
            <a:lvl6pPr marL="2514600" indent="-228600" defTabSz="828675"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2971800" indent="-228600" defTabSz="828675"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29000" indent="-228600" defTabSz="828675"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886200" indent="-228600" defTabSz="828675"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r>
              <a:rPr lang="en-US" sz="1800" dirty="0"/>
              <a:t>Filters </a:t>
            </a:r>
          </a:p>
          <a:p>
            <a:r>
              <a:rPr lang="en-US" sz="1800" dirty="0"/>
              <a:t>Shutter</a:t>
            </a:r>
          </a:p>
        </p:txBody>
      </p:sp>
      <p:sp>
        <p:nvSpPr>
          <p:cNvPr id="31755" name="Line 12"/>
          <p:cNvSpPr>
            <a:spLocks noChangeShapeType="1"/>
          </p:cNvSpPr>
          <p:nvPr/>
        </p:nvSpPr>
        <p:spPr bwMode="auto">
          <a:xfrm>
            <a:off x="1143000" y="3162300"/>
            <a:ext cx="800100"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1756" name="Picture 13" descr="Blanco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78538" y="1504950"/>
            <a:ext cx="2836862" cy="497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Line 14"/>
          <p:cNvSpPr>
            <a:spLocks noChangeShapeType="1"/>
          </p:cNvSpPr>
          <p:nvPr/>
        </p:nvSpPr>
        <p:spPr bwMode="auto">
          <a:xfrm flipV="1">
            <a:off x="3962400" y="2971800"/>
            <a:ext cx="3276600" cy="5334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60" name="TextBox 16"/>
          <p:cNvSpPr txBox="1">
            <a:spLocks noChangeArrowheads="1"/>
          </p:cNvSpPr>
          <p:nvPr/>
        </p:nvSpPr>
        <p:spPr bwMode="auto">
          <a:xfrm>
            <a:off x="5785333" y="6400800"/>
            <a:ext cx="3205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Arial" charset="0"/>
                <a:ea typeface="ＭＳ Ｐゴシック" charset="0"/>
                <a:cs typeface="ＭＳ Ｐゴシック" charset="0"/>
                <a:sym typeface="Arial" charset="0"/>
              </a:defRPr>
            </a:lvl1pPr>
            <a:lvl2pPr marL="742950" indent="-285750" eaLnBrk="0" hangingPunct="0">
              <a:defRPr sz="2400">
                <a:solidFill>
                  <a:srgbClr val="000000"/>
                </a:solidFill>
                <a:latin typeface="Arial" charset="0"/>
                <a:ea typeface="ＭＳ Ｐゴシック" charset="0"/>
                <a:sym typeface="Arial" charset="0"/>
              </a:defRPr>
            </a:lvl2pPr>
            <a:lvl3pPr marL="1143000" indent="-228600" eaLnBrk="0" hangingPunct="0">
              <a:defRPr sz="2400">
                <a:solidFill>
                  <a:srgbClr val="000000"/>
                </a:solidFill>
                <a:latin typeface="Arial" charset="0"/>
                <a:ea typeface="ＭＳ Ｐゴシック" charset="0"/>
                <a:sym typeface="Arial" charset="0"/>
              </a:defRPr>
            </a:lvl3pPr>
            <a:lvl4pPr marL="1600200" indent="-228600" eaLnBrk="0" hangingPunct="0">
              <a:defRPr sz="2400">
                <a:solidFill>
                  <a:srgbClr val="000000"/>
                </a:solidFill>
                <a:latin typeface="Arial" charset="0"/>
                <a:ea typeface="ＭＳ Ｐゴシック" charset="0"/>
                <a:sym typeface="Arial" charset="0"/>
              </a:defRPr>
            </a:lvl4pPr>
            <a:lvl5pPr marL="2057400" indent="-228600" eaLnBrk="0" hangingPunct="0">
              <a:defRPr sz="2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2400">
                <a:solidFill>
                  <a:srgbClr val="000000"/>
                </a:solidFill>
                <a:latin typeface="Arial" charset="0"/>
                <a:ea typeface="ＭＳ Ｐゴシック" charset="0"/>
                <a:sym typeface="Arial" charset="0"/>
              </a:defRPr>
            </a:lvl9pPr>
          </a:lstStyle>
          <a:p>
            <a:pPr eaLnBrk="1" hangingPunct="1"/>
            <a:r>
              <a:rPr lang="en-US" sz="2000" dirty="0"/>
              <a:t>Blanco Telescope @ CTIO</a:t>
            </a:r>
          </a:p>
        </p:txBody>
      </p:sp>
      <p:sp>
        <p:nvSpPr>
          <p:cNvPr id="2" name="TextBox 1"/>
          <p:cNvSpPr txBox="1"/>
          <p:nvPr/>
        </p:nvSpPr>
        <p:spPr>
          <a:xfrm>
            <a:off x="117528" y="905105"/>
            <a:ext cx="6143571" cy="1631216"/>
          </a:xfrm>
          <a:prstGeom prst="rect">
            <a:avLst/>
          </a:prstGeom>
          <a:noFill/>
        </p:spPr>
        <p:txBody>
          <a:bodyPr wrap="square" rtlCol="0">
            <a:spAutoFit/>
          </a:bodyPr>
          <a:lstStyle/>
          <a:p>
            <a:pPr lvl="0"/>
            <a:r>
              <a:rPr lang="en-US" sz="2000" b="1" dirty="0" err="1" smtClean="0">
                <a:latin typeface="Arial"/>
                <a:cs typeface="Arial"/>
              </a:rPr>
              <a:t>DECam</a:t>
            </a:r>
            <a:r>
              <a:rPr lang="en-US" sz="2000" b="1" dirty="0" smtClean="0">
                <a:latin typeface="Arial"/>
                <a:cs typeface="Arial"/>
              </a:rPr>
              <a:t> Construction 2008-2012 </a:t>
            </a:r>
            <a:r>
              <a:rPr lang="en-US" sz="2000" b="1" dirty="0">
                <a:solidFill>
                  <a:srgbClr val="000000"/>
                </a:solidFill>
                <a:latin typeface="Arial"/>
              </a:rPr>
              <a:t>: </a:t>
            </a:r>
            <a:endParaRPr lang="en-US" sz="2000" b="1" dirty="0" smtClean="0">
              <a:solidFill>
                <a:srgbClr val="000000"/>
              </a:solidFill>
              <a:latin typeface="Arial"/>
            </a:endParaRPr>
          </a:p>
          <a:p>
            <a:pPr lvl="0"/>
            <a:r>
              <a:rPr lang="en-US" sz="2000" b="1" dirty="0" smtClean="0">
                <a:solidFill>
                  <a:srgbClr val="000000"/>
                </a:solidFill>
                <a:latin typeface="Arial"/>
              </a:rPr>
              <a:t>570 </a:t>
            </a:r>
            <a:r>
              <a:rPr lang="en-US" sz="2000" b="1" dirty="0" err="1">
                <a:solidFill>
                  <a:srgbClr val="000000"/>
                </a:solidFill>
                <a:latin typeface="Arial"/>
              </a:rPr>
              <a:t>Mpix</a:t>
            </a:r>
            <a:r>
              <a:rPr lang="en-US" sz="2000" b="1" dirty="0">
                <a:solidFill>
                  <a:srgbClr val="000000"/>
                </a:solidFill>
                <a:latin typeface="Arial"/>
              </a:rPr>
              <a:t>, </a:t>
            </a:r>
            <a:r>
              <a:rPr lang="en-US" sz="2000" b="1" dirty="0" smtClean="0">
                <a:solidFill>
                  <a:srgbClr val="000000"/>
                </a:solidFill>
                <a:latin typeface="Arial"/>
              </a:rPr>
              <a:t>3 </a:t>
            </a:r>
            <a:r>
              <a:rPr lang="en-US" sz="2000" b="1" dirty="0">
                <a:solidFill>
                  <a:srgbClr val="000000"/>
                </a:solidFill>
                <a:latin typeface="Arial"/>
              </a:rPr>
              <a:t>sq. deg. CCD camera, 5 filters </a:t>
            </a:r>
            <a:r>
              <a:rPr lang="en-US" b="1" dirty="0">
                <a:solidFill>
                  <a:srgbClr val="000000"/>
                </a:solidFill>
                <a:latin typeface="Arial"/>
              </a:rPr>
              <a:t>(</a:t>
            </a:r>
            <a:r>
              <a:rPr lang="en-US" b="1" dirty="0" err="1">
                <a:solidFill>
                  <a:srgbClr val="000000"/>
                </a:solidFill>
                <a:latin typeface="Arial"/>
              </a:rPr>
              <a:t>griz,Y</a:t>
            </a:r>
            <a:r>
              <a:rPr lang="en-US" dirty="0" smtClean="0">
                <a:solidFill>
                  <a:srgbClr val="000000"/>
                </a:solidFill>
                <a:latin typeface="Arial"/>
              </a:rPr>
              <a:t>)</a:t>
            </a:r>
          </a:p>
          <a:p>
            <a:pPr lvl="0"/>
            <a:endParaRPr lang="en-US" sz="2000" b="1" dirty="0" smtClean="0">
              <a:latin typeface="Arial"/>
              <a:cs typeface="Arial"/>
            </a:endParaRPr>
          </a:p>
          <a:p>
            <a:r>
              <a:rPr lang="en-US" sz="2000" b="1" dirty="0" smtClean="0">
                <a:latin typeface="Arial"/>
                <a:cs typeface="Arial"/>
              </a:rPr>
              <a:t>Dark Energy Survey (DES) just finished 2</a:t>
            </a:r>
            <a:r>
              <a:rPr lang="en-US" sz="2000" b="1" baseline="30000" dirty="0" smtClean="0">
                <a:latin typeface="Arial"/>
                <a:cs typeface="Arial"/>
              </a:rPr>
              <a:t>nd</a:t>
            </a:r>
            <a:r>
              <a:rPr lang="en-US" sz="2000" b="1" dirty="0" smtClean="0">
                <a:latin typeface="Arial"/>
                <a:cs typeface="Arial"/>
              </a:rPr>
              <a:t> year of operations</a:t>
            </a:r>
          </a:p>
        </p:txBody>
      </p:sp>
    </p:spTree>
    <p:extLst>
      <p:ext uri="{BB962C8B-B14F-4D97-AF65-F5344CB8AC3E}">
        <p14:creationId xmlns:p14="http://schemas.microsoft.com/office/powerpoint/2010/main" val="4893429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er_099rv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Times New Roman" pitchFamily="18" charset="0"/>
          </a:defRPr>
        </a:defPPr>
      </a:lstStyle>
    </a:lnDef>
    <a:txDef>
      <a:spPr>
        <a:noFill/>
      </a:spPr>
      <a:bodyPr wrap="none" rtlCol="0">
        <a:spAutoFit/>
      </a:bodyPr>
      <a:lstStyle>
        <a:defPPr>
          <a:defRPr dirty="0" err="1" smtClean="0">
            <a:latin typeface="+mj-lt"/>
          </a:defRPr>
        </a:defPPr>
      </a:lstStyle>
    </a:txDef>
  </a:objectDefaults>
  <a:extraClrSchemeLst>
    <a:extraClrScheme>
      <a:clrScheme name="Per_099rv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r_099rv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r_099rv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r_099rv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r_099rv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r_099rv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r_099rv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18752</TotalTime>
  <Words>1452</Words>
  <Application>Microsoft Macintosh PowerPoint</Application>
  <PresentationFormat>On-screen Show (4:3)</PresentationFormat>
  <Paragraphs>292</Paragraphs>
  <Slides>34</Slides>
  <Notes>4</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Per_099rv1</vt:lpstr>
      <vt:lpstr>An Overview of the  Dark Energy Spectroscopic Instrument (DESI) and the Collaboration Efforts at FNAL</vt:lpstr>
      <vt:lpstr>PowerPoint Presentation</vt:lpstr>
      <vt:lpstr>PowerPoint Presentation</vt:lpstr>
      <vt:lpstr>Dark Energy</vt:lpstr>
      <vt:lpstr>Baryon Acoustic Oscillations</vt:lpstr>
      <vt:lpstr>Baryon Acoustic Oscillations</vt:lpstr>
      <vt:lpstr>The DESI Survey</vt:lpstr>
      <vt:lpstr>DESI</vt:lpstr>
      <vt:lpstr>Context: DESI Project is very similar to the  DECam Project</vt:lpstr>
      <vt:lpstr>Science grade CCD schematic</vt:lpstr>
      <vt:lpstr>Testing Dewar</vt:lpstr>
      <vt:lpstr>Principle of CCD operation</vt:lpstr>
      <vt:lpstr>Science grade CCDs</vt:lpstr>
      <vt:lpstr>Mapping the Universe</vt:lpstr>
      <vt:lpstr>http://desi.lbl.gov</vt:lpstr>
      <vt:lpstr>Thank you!</vt:lpstr>
      <vt:lpstr>Back-up</vt:lpstr>
      <vt:lpstr>DESI Prime Focus Corrector</vt:lpstr>
      <vt:lpstr>Corrector Mechanical</vt:lpstr>
      <vt:lpstr>Focal Plane System</vt:lpstr>
      <vt:lpstr>Fiber Positioners</vt:lpstr>
      <vt:lpstr>Focal Plane System</vt:lpstr>
      <vt:lpstr>Focal Plane Petal System</vt:lpstr>
      <vt:lpstr>Fiber System</vt:lpstr>
      <vt:lpstr>Spectrograph Requirements and Design</vt:lpstr>
      <vt:lpstr>PowerPoint Presentation</vt:lpstr>
      <vt:lpstr>Instrument Readout and Control</vt:lpstr>
      <vt:lpstr>Project Status</vt:lpstr>
      <vt:lpstr>C1 Lens</vt:lpstr>
      <vt:lpstr>C3 Lens</vt:lpstr>
      <vt:lpstr>Spectrograph Oil Filled Lens</vt:lpstr>
      <vt:lpstr>Project Status</vt:lpstr>
      <vt:lpstr>Conclusion</vt:lpstr>
      <vt:lpstr>Design Concept Validation</vt:lpstr>
    </vt:vector>
  </TitlesOfParts>
  <Company>Lawrence Berkeley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dc:title>
  <dc:creator>Michael Levi</dc:creator>
  <cp:lastModifiedBy>Conett Huerta</cp:lastModifiedBy>
  <cp:revision>1092</cp:revision>
  <cp:lastPrinted>2014-09-04T23:22:41Z</cp:lastPrinted>
  <dcterms:created xsi:type="dcterms:W3CDTF">2013-10-25T16:50:20Z</dcterms:created>
  <dcterms:modified xsi:type="dcterms:W3CDTF">2015-06-09T13:21:16Z</dcterms:modified>
</cp:coreProperties>
</file>