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355" r:id="rId4"/>
    <p:sldId id="357" r:id="rId5"/>
    <p:sldId id="349" r:id="rId6"/>
    <p:sldId id="322" r:id="rId7"/>
    <p:sldId id="351" r:id="rId8"/>
    <p:sldId id="354" r:id="rId9"/>
    <p:sldId id="352" r:id="rId10"/>
    <p:sldId id="353" r:id="rId11"/>
    <p:sldId id="356" r:id="rId12"/>
    <p:sldId id="3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  <a:srgbClr val="003300"/>
    <a:srgbClr val="006600"/>
    <a:srgbClr val="DCE3EE"/>
    <a:srgbClr val="E9EDF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4" autoAdjust="0"/>
    <p:restoredTop sz="94660"/>
  </p:normalViewPr>
  <p:slideViewPr>
    <p:cSldViewPr>
      <p:cViewPr varScale="1">
        <p:scale>
          <a:sx n="95" d="100"/>
          <a:sy n="95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AA2A-2A25-4DC7-9F72-6E0826E4BF82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41DC-1B49-4903-81DA-91E11B9D4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F67C-125B-4E9B-B5ED-AAACC77370D8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102E-4B5F-4B81-A95F-7B5F4EE16E13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B847-1960-4560-B32F-456DE6873F8F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91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987C5259-4F7A-4EC5-A7BB-6C213EC2CD42}" type="datetime1">
              <a:rPr lang="en-US" altLang="en-US" smtClean="0"/>
              <a:t>2/4/2015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Brian Drendel | Muon Campus Controls and Instrumentation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B030-AED3-407E-8020-7A912E1E7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0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D363D4-8EE6-4653-8F82-1F0EA79B4518}" type="datetime1">
              <a:rPr lang="en-US" altLang="en-US" smtClean="0"/>
              <a:t>2/4/2015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Brian Drendel | Muon Campus Controls and Instrumentation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AD48E12-D050-4226-9FA1-A74550606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6B2641C-CB1D-4115-9EF2-BF3DE540AC56}" type="datetime1">
              <a:rPr lang="en-US" altLang="en-US" smtClean="0"/>
              <a:t>2/4/2015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Brian Drendel | Muon Campus Controls and Instrumentation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A66BCD4-ADF8-4B35-9867-0D4601C1E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64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90E0-0214-442D-8C92-02C7D825E72C}" type="datetime1">
              <a:rPr lang="en-US" altLang="en-US" smtClean="0"/>
              <a:t>2/4/2015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Brian Drendel | Muon Campus Controls and Instrumentation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EF24-2F1E-4D68-8431-9DF68741D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82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8993-4DA9-497A-BEDA-58342E104A9A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B9FF-A9BA-4064-9FB7-B76405BB7A16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E006-223B-4D95-A344-22A49BA0C73A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41F-4E1E-4571-95C0-F20F56CD970E}" type="datetime1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5CBE-D158-43E5-9121-0DFDABEDA7E0}" type="datetime1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A798-42C3-4E50-9DCC-C49CDB1B18DF}" type="datetime1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4DB-CDF7-4FAA-BC7F-1EAF9FB43A75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70A-EBA5-4FBC-9201-F449D3ACAFFF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D246-6790-4576-A27B-525288B0EAA0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Brian Drendel | Muon Campus Controls and Instrumentation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AC55-40A0-40E7-8F32-6B579243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339417E-FFCD-49D9-908A-4D11AD99B771}" type="datetime1">
              <a:rPr lang="en-US" altLang="en-US" smtClean="0">
                <a:ea typeface="MS PGothic" panose="020B0600070205080204" pitchFamily="34" charset="-128"/>
              </a:rPr>
              <a:t>2/4/2015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Brian Drendel | Muon Campus Controls and Instrumentation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D5C79F-55AA-44B1-A3C2-110C96DC4A5B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46000" contrast="-67000"/>
          </a:blip>
          <a:srcRect l="3014" r="6028"/>
          <a:stretch>
            <a:fillRect/>
          </a:stretch>
        </p:blipFill>
        <p:spPr bwMode="auto">
          <a:xfrm>
            <a:off x="-32479" y="0"/>
            <a:ext cx="9176479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2460" y="161276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P1, P2 and AP-1 Aperture Improvements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February 5, 2015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J. Morgan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Beam Transport AIP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762000"/>
            <a:ext cx="8382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BT1.04.02	Beam Transport Electrical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F-23 power panel upgrades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F-27 power panel upgrades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F-27 cable tray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Transport cable tray modifications</a:t>
            </a:r>
          </a:p>
          <a:p>
            <a:pPr marL="457200" lvl="1" indent="0">
              <a:buNone/>
            </a:pPr>
            <a:endParaRPr lang="en-US" sz="1800" dirty="0" smtClean="0">
              <a:latin typeface="+mn-lt"/>
            </a:endParaRP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Work completed in December and January !</a:t>
            </a:r>
          </a:p>
        </p:txBody>
      </p:sp>
    </p:spTree>
    <p:extLst>
      <p:ext uri="{BB962C8B-B14F-4D97-AF65-F5344CB8AC3E}">
        <p14:creationId xmlns:p14="http://schemas.microsoft.com/office/powerpoint/2010/main" val="36545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Controls and Instrumentation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951538" cy="5231630"/>
          </a:xfrm>
        </p:spPr>
        <p:txBody>
          <a:bodyPr/>
          <a:lstStyle/>
          <a:p>
            <a:r>
              <a:rPr lang="en-US" sz="1400" dirty="0" smtClean="0"/>
              <a:t>Controls</a:t>
            </a:r>
          </a:p>
          <a:p>
            <a:pPr lvl="1"/>
            <a:r>
              <a:rPr lang="en-US" sz="1400" dirty="0" smtClean="0"/>
              <a:t>Hardware in place.  RRBS configuration complete.</a:t>
            </a:r>
          </a:p>
          <a:p>
            <a:r>
              <a:rPr lang="en-US" sz="1400" dirty="0" err="1" smtClean="0"/>
              <a:t>Toroids</a:t>
            </a:r>
            <a:endParaRPr lang="en-US" sz="1400" dirty="0" smtClean="0"/>
          </a:p>
          <a:p>
            <a:pPr lvl="1"/>
            <a:r>
              <a:rPr lang="en-US" sz="1400" dirty="0" smtClean="0"/>
              <a:t>Repurpose P1 &amp; P2 </a:t>
            </a:r>
            <a:r>
              <a:rPr lang="en-US" sz="1400" dirty="0" err="1" smtClean="0"/>
              <a:t>Toroids</a:t>
            </a:r>
            <a:endParaRPr lang="en-US" sz="1400" dirty="0" smtClean="0"/>
          </a:p>
          <a:p>
            <a:pPr lvl="1"/>
            <a:r>
              <a:rPr lang="en-US" sz="1400" dirty="0" smtClean="0"/>
              <a:t>Repurpose existing 3.5” </a:t>
            </a:r>
            <a:r>
              <a:rPr lang="en-US" sz="1400" dirty="0" err="1" smtClean="0"/>
              <a:t>toroids</a:t>
            </a:r>
            <a:r>
              <a:rPr lang="en-US" sz="1400" dirty="0" smtClean="0"/>
              <a:t>, plus purchase three new 6” </a:t>
            </a:r>
            <a:r>
              <a:rPr lang="en-US" sz="1400" dirty="0" err="1" smtClean="0"/>
              <a:t>toroids</a:t>
            </a:r>
            <a:r>
              <a:rPr lang="en-US" sz="1400" dirty="0" smtClean="0"/>
              <a:t> (M1, M2 and M3).</a:t>
            </a:r>
          </a:p>
          <a:p>
            <a:r>
              <a:rPr lang="en-US" sz="1400" dirty="0" smtClean="0"/>
              <a:t>BPMs</a:t>
            </a:r>
          </a:p>
          <a:p>
            <a:pPr lvl="1"/>
            <a:r>
              <a:rPr lang="en-US" sz="1400" dirty="0" smtClean="0"/>
              <a:t>Repurpose P1, P2, M1</a:t>
            </a:r>
          </a:p>
          <a:p>
            <a:pPr lvl="1"/>
            <a:r>
              <a:rPr lang="en-US" sz="1400" dirty="0" smtClean="0"/>
              <a:t>Fully populate Echotek BPM electronics at F23, F27 and AP30 to provide coverage for 53 M3 line BPMs.</a:t>
            </a:r>
          </a:p>
          <a:p>
            <a:pPr lvl="1"/>
            <a:r>
              <a:rPr lang="en-US" sz="1400" dirty="0" smtClean="0"/>
              <a:t>Repurpose spare Echotek digitizers and transition boards.</a:t>
            </a:r>
          </a:p>
          <a:p>
            <a:pPr lvl="1"/>
            <a:r>
              <a:rPr lang="en-US" sz="1400" dirty="0" smtClean="0"/>
              <a:t>Build additional transition cards.</a:t>
            </a:r>
          </a:p>
          <a:p>
            <a:pPr lvl="1"/>
            <a:r>
              <a:rPr lang="en-US" sz="1400" dirty="0" smtClean="0"/>
              <a:t>New cable pulls for M3 (F23, F27, AP30).</a:t>
            </a:r>
          </a:p>
          <a:p>
            <a:r>
              <a:rPr lang="en-US" sz="1400" dirty="0" smtClean="0"/>
              <a:t>BLMs</a:t>
            </a:r>
          </a:p>
          <a:p>
            <a:pPr lvl="1"/>
            <a:r>
              <a:rPr lang="en-US" sz="1400" dirty="0" smtClean="0"/>
              <a:t>Upgrade P1, P2, M1 and M3 to </a:t>
            </a:r>
            <a:r>
              <a:rPr lang="en-US" sz="1400" dirty="0" err="1" smtClean="0"/>
              <a:t>Tev</a:t>
            </a:r>
            <a:r>
              <a:rPr lang="en-US" sz="1400" dirty="0" smtClean="0"/>
              <a:t>-style VME electronics (unexpected free parts!).</a:t>
            </a:r>
          </a:p>
          <a:p>
            <a:pPr lvl="1"/>
            <a:r>
              <a:rPr lang="en-US" sz="1400" dirty="0" smtClean="0"/>
              <a:t>New cable pulls for M3 (AP0 and AP30).</a:t>
            </a:r>
          </a:p>
          <a:p>
            <a:r>
              <a:rPr lang="en-US" sz="1400" dirty="0" smtClean="0"/>
              <a:t>SEMs</a:t>
            </a:r>
          </a:p>
          <a:p>
            <a:pPr lvl="1"/>
            <a:r>
              <a:rPr lang="en-US" sz="1400" dirty="0" smtClean="0"/>
              <a:t>Repurpose P1 and P2 </a:t>
            </a:r>
            <a:r>
              <a:rPr lang="en-US" sz="1400" dirty="0" err="1" smtClean="0"/>
              <a:t>Multiwires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Remove failing M1 SEMs and refurbish at NWA.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B030-AED3-407E-8020-7A912E1E77C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9" y="802622"/>
            <a:ext cx="2861387" cy="3815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7136" y="716865"/>
            <a:ext cx="2598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/>
                <a:solidFill>
                  <a:srgbClr val="00B5E2">
                    <a:lumMod val="20000"/>
                    <a:lumOff val="80000"/>
                  </a:srgbClr>
                </a:solidFill>
                <a:effectLst>
                  <a:outerShdw blurRad="38100" dist="19050" dir="2700000" algn="tl" rotWithShape="0">
                    <a:srgbClr val="004C97">
                      <a:lumMod val="50000"/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Echotek BPMs</a:t>
            </a:r>
            <a:endParaRPr lang="en-US" sz="3200" b="1" dirty="0">
              <a:ln/>
              <a:solidFill>
                <a:srgbClr val="00B5E2">
                  <a:lumMod val="20000"/>
                  <a:lumOff val="80000"/>
                </a:srgbClr>
              </a:solidFill>
              <a:effectLst>
                <a:outerShdw blurRad="38100" dist="19050" dir="2700000" algn="tl" rotWithShape="0">
                  <a:srgbClr val="004C97">
                    <a:lumMod val="50000"/>
                    <a:alpha val="40000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18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Beam Transport AIP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762000"/>
            <a:ext cx="8382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BT1	Beam Transport AIP ($5,402k)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BT1.01	Management ($380k)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BT1.02	RR Extraction system ($2,200k)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BT1.03	RR to P1 Beamline Connection ($1,170k)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BT1.04	Beam Transport to Delivery Ring ($1,652k)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BT1.04.01	Beam Line Aperture Improvements ($875k)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BT1.04.02	Beam Transport Electrical Infrastructure ($183k)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BT1.04.03	Beam Line Instrumentation and Controls ($594k)</a:t>
            </a:r>
          </a:p>
        </p:txBody>
      </p:sp>
    </p:spTree>
    <p:extLst>
      <p:ext uri="{BB962C8B-B14F-4D97-AF65-F5344CB8AC3E}">
        <p14:creationId xmlns:p14="http://schemas.microsoft.com/office/powerpoint/2010/main" val="115693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Beam Transport AIP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762000"/>
            <a:ext cx="8382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BT1.04.01	Beam Line Aperture Improvements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BT1.04.01.01	Beam Line Magnets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BT1.04.01.02	Beam Line Power Supplies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BT1.04.01.03	Beam Line Installation and Mechanical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+mn-lt"/>
              </a:rPr>
              <a:t>BT1.04.01.04	RR to AP0 Target Station and RR to M3 Line Optics</a:t>
            </a:r>
          </a:p>
        </p:txBody>
      </p:sp>
    </p:spTree>
    <p:extLst>
      <p:ext uri="{BB962C8B-B14F-4D97-AF65-F5344CB8AC3E}">
        <p14:creationId xmlns:p14="http://schemas.microsoft.com/office/powerpoint/2010/main" val="322802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759F-90FD-6046-B0DD-04A63823D9B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9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4194" y="4267994"/>
            <a:ext cx="227806" cy="1502133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505200" y="4343400"/>
            <a:ext cx="571500" cy="1426727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52681" y="4344195"/>
            <a:ext cx="529913" cy="1867469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4191001"/>
            <a:ext cx="381000" cy="1579126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71800" y="4343401"/>
            <a:ext cx="304800" cy="1426726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600" y="4267200"/>
            <a:ext cx="990600" cy="1502927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80075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MI-52 Lam. / V701 C-magnets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Replace by new RR to P1 Line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1344" y="578238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V714 C-magnet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Replace with B2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9481" y="577641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Tev</a:t>
            </a:r>
            <a:r>
              <a:rPr lang="en-US" sz="1000" dirty="0" smtClean="0"/>
              <a:t>. F0 Lambertsons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Remove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281" y="581155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F-17 C-Magnets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Replace with CDA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0387" y="6227327"/>
            <a:ext cx="1412361" cy="40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HV100 dipoles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Replace with MDC’s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1974" y="5793188"/>
            <a:ext cx="132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HV102 dipoles</a:t>
            </a:r>
          </a:p>
          <a:p>
            <a:r>
              <a:rPr lang="en-US" sz="1000" dirty="0">
                <a:solidFill>
                  <a:srgbClr val="006600"/>
                </a:solidFill>
              </a:rPr>
              <a:t>Replace with </a:t>
            </a:r>
            <a:r>
              <a:rPr lang="en-US" sz="1000" dirty="0" smtClean="0">
                <a:solidFill>
                  <a:srgbClr val="006600"/>
                </a:solidFill>
              </a:rPr>
              <a:t>MDC’s</a:t>
            </a:r>
            <a:endParaRPr lang="en-US" sz="1000" dirty="0">
              <a:solidFill>
                <a:srgbClr val="0066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751226" y="4267202"/>
            <a:ext cx="478374" cy="2031072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5814" y="5905350"/>
            <a:ext cx="97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Final Focus</a:t>
            </a:r>
          </a:p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SQx triplet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723187" y="5577751"/>
            <a:ext cx="47625" cy="339835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76235" y="4186800"/>
            <a:ext cx="959795" cy="2111474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6234" y="4193986"/>
            <a:ext cx="806646" cy="2104288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Aperture Improvements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V714 C-Magnet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3312" y="692499"/>
            <a:ext cx="4700116" cy="3314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No longer needs to be C-Magnet due to end of Tevatron operation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1.5 inch pole gap, tight physical aperture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C-Magnet probably still has enough aperture, based on historical optics.</a:t>
            </a:r>
          </a:p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B2 magnet currently planned as replacement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2 inch pole gap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Relatively inexpensive to refurbish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20 feet instead of 11 feet long, similar operating current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May be challenging to squeeze in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" y="6858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90" y="3810000"/>
            <a:ext cx="36523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" y="3824235"/>
            <a:ext cx="5459870" cy="25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9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F-17 C-Magnets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701710"/>
            <a:ext cx="4953000" cy="250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C-Magnets required to clear P3 Line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1.5 inch pole gap, tight physical aperture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Historical loss point</a:t>
            </a:r>
          </a:p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CDA (Cooling Ring dipole) and new geometry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3.25 inch pole gap, 12 inch pole width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Can be located after F17 B3 dipole, allows C-Magnets to be eliminated (limits energy to &lt;40 GeV)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With proper placement, can be bused with F17B3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" y="914400"/>
            <a:ext cx="4096378" cy="30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94" y="3124200"/>
            <a:ext cx="4782457" cy="358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" y="4114800"/>
            <a:ext cx="422040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7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AC55-40A0-40E7-8F32-6B57924338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4" y="1828800"/>
            <a:ext cx="9149863" cy="339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Progression of upstream AP-1/M1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38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from Main Ring (8/120 GeV)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864" y="3886200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to AP-1 Line (8/120 GeV)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98" y="5334000"/>
            <a:ext cx="22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to M1 Line (8 GeV)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HV100 4-EPB dipole string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701710"/>
            <a:ext cx="4953000" cy="250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Strong magnets required to run 120 GeV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1.5 inch pole gap, tight physical aperture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Historical loss point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10 feet long</a:t>
            </a:r>
          </a:p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Two MDC dipoles used as replacements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+mn-lt"/>
              </a:rPr>
              <a:t>2</a:t>
            </a:r>
            <a:r>
              <a:rPr lang="en-US" sz="1500" dirty="0" smtClean="0">
                <a:latin typeface="+mn-lt"/>
              </a:rPr>
              <a:t>.25 inch pole gap, 5.25 inch pole width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Limits energy to &lt;40 GeV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Located at PB1/2 and PBR1/2 junctions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1" y="701710"/>
            <a:ext cx="4248875" cy="34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" y="4153519"/>
            <a:ext cx="4314825" cy="27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Z:\Mu2e\Magnets\MDCF004-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7" y="3209611"/>
            <a:ext cx="4876112" cy="36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2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HV100 4-EPB dipole string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701710"/>
            <a:ext cx="4953000" cy="250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Strong magnets required to run 120 GeV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1.5 inch pole gap, tight physical aperture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Historical loss point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10 feet long</a:t>
            </a:r>
          </a:p>
          <a:p>
            <a:r>
              <a:rPr lang="en-US" sz="1900" dirty="0" smtClean="0">
                <a:solidFill>
                  <a:schemeClr val="tx2"/>
                </a:solidFill>
                <a:latin typeface="+mn-lt"/>
              </a:rPr>
              <a:t>Two MDC dipoles used as replacements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+mn-lt"/>
              </a:rPr>
              <a:t>2</a:t>
            </a:r>
            <a:r>
              <a:rPr lang="en-US" sz="1500" dirty="0" smtClean="0">
                <a:latin typeface="+mn-lt"/>
              </a:rPr>
              <a:t>.25 inch pole gap, 5.25 inch pole width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Limits energy to &lt;40 GeV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Located at PB1/2 and PBR1/2 junctions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" y="4153519"/>
            <a:ext cx="4314825" cy="27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Z:\Mu2e\Magnets\MDCF004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7" y="3209611"/>
            <a:ext cx="4876112" cy="36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6" y="701710"/>
            <a:ext cx="4246603" cy="295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98574</TotalTime>
  <Words>483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FNAL_TemplateMac_060514</vt:lpstr>
      <vt:lpstr>PowerPoint Presentation</vt:lpstr>
      <vt:lpstr>Beam Transport AIP</vt:lpstr>
      <vt:lpstr>Beam Transport AIP</vt:lpstr>
      <vt:lpstr>Aperture Improvements</vt:lpstr>
      <vt:lpstr>V714 C-Magnet</vt:lpstr>
      <vt:lpstr>F-17 C-Magnets</vt:lpstr>
      <vt:lpstr>Progression of upstream AP-1/M1 </vt:lpstr>
      <vt:lpstr>HV100 4-EPB dipole string</vt:lpstr>
      <vt:lpstr>HV100 4-EPB dipole string</vt:lpstr>
      <vt:lpstr>Beam Transport AIP</vt:lpstr>
      <vt:lpstr>AIP Controls and Instrumentation Work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Morgan</dc:creator>
  <cp:lastModifiedBy>James P. Morgan x5236,3721 04889N</cp:lastModifiedBy>
  <cp:revision>1643</cp:revision>
  <cp:lastPrinted>2012-12-10T15:46:13Z</cp:lastPrinted>
  <dcterms:created xsi:type="dcterms:W3CDTF">2011-11-11T20:45:20Z</dcterms:created>
  <dcterms:modified xsi:type="dcterms:W3CDTF">2015-02-04T21:07:38Z</dcterms:modified>
</cp:coreProperties>
</file>