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71" r:id="rId3"/>
    <p:sldId id="267" r:id="rId4"/>
    <p:sldId id="269" r:id="rId5"/>
    <p:sldId id="278" r:id="rId6"/>
    <p:sldId id="272" r:id="rId7"/>
    <p:sldId id="283" r:id="rId8"/>
    <p:sldId id="285" r:id="rId9"/>
    <p:sldId id="281" r:id="rId10"/>
    <p:sldId id="282" r:id="rId11"/>
    <p:sldId id="273" r:id="rId12"/>
    <p:sldId id="286" r:id="rId13"/>
    <p:sldId id="280" r:id="rId14"/>
    <p:sldId id="284" r:id="rId15"/>
    <p:sldId id="276" r:id="rId16"/>
    <p:sldId id="274" r:id="rId17"/>
    <p:sldId id="27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087"/>
    <a:srgbClr val="004C97"/>
    <a:srgbClr val="404040"/>
    <a:srgbClr val="505050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3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9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Superconducting RF:</a:t>
            </a:r>
            <a:br>
              <a:rPr lang="en-US" dirty="0" smtClean="0">
                <a:latin typeface="Helvetica" pitchFamily="34" charset="0"/>
              </a:rPr>
            </a:br>
            <a:r>
              <a:rPr lang="en-US" dirty="0" smtClean="0">
                <a:latin typeface="Helvetica" pitchFamily="34" charset="0"/>
              </a:rPr>
              <a:t>Resonance Control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Warren Schappert</a:t>
            </a:r>
          </a:p>
          <a:p>
            <a:r>
              <a:rPr lang="en-US" dirty="0" smtClean="0">
                <a:latin typeface="Helvetica" pitchFamily="34" charset="0"/>
              </a:rPr>
              <a:t>PIP-II Machine Advisory Committee</a:t>
            </a:r>
          </a:p>
          <a:p>
            <a:r>
              <a:rPr lang="en-US" dirty="0" smtClean="0">
                <a:latin typeface="Helvetica" pitchFamily="34" charset="0"/>
              </a:rPr>
              <a:t>10 March 2015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of LFD Compensation for 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3993786" cy="5107588"/>
          </a:xfrm>
        </p:spPr>
        <p:txBody>
          <a:bodyPr/>
          <a:lstStyle/>
          <a:p>
            <a:r>
              <a:rPr lang="en-US" dirty="0" smtClean="0"/>
              <a:t>LFD compensation measurements using previous SSR1 prototype</a:t>
            </a:r>
          </a:p>
          <a:p>
            <a:pPr lvl="1"/>
            <a:r>
              <a:rPr lang="en-US" dirty="0" smtClean="0"/>
              <a:t>Short test</a:t>
            </a:r>
          </a:p>
          <a:p>
            <a:pPr lvl="1"/>
            <a:r>
              <a:rPr lang="en-US" dirty="0" smtClean="0"/>
              <a:t>Good results but do not meet PIP-II specs</a:t>
            </a:r>
          </a:p>
          <a:p>
            <a:r>
              <a:rPr lang="en-US" dirty="0" smtClean="0"/>
              <a:t>SSR1 </a:t>
            </a:r>
            <a:r>
              <a:rPr lang="en-US" dirty="0"/>
              <a:t>Pulsed mode studies with prototype tuner and prototype coupler will commence </a:t>
            </a:r>
            <a:r>
              <a:rPr lang="en-US" dirty="0" smtClean="0"/>
              <a:t>shortly</a:t>
            </a:r>
          </a:p>
          <a:p>
            <a:pPr lvl="1"/>
            <a:r>
              <a:rPr lang="en-US" dirty="0" smtClean="0"/>
              <a:t>Slower fill</a:t>
            </a:r>
          </a:p>
          <a:p>
            <a:pPr lvl="1"/>
            <a:r>
              <a:rPr lang="en-US" dirty="0" smtClean="0"/>
              <a:t>Improved  understanding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02395"/>
              </p:ext>
            </p:extLst>
          </p:nvPr>
        </p:nvGraphicFramePr>
        <p:xfrm>
          <a:off x="4083906" y="4515517"/>
          <a:ext cx="49059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930"/>
                <a:gridCol w="1184060"/>
                <a:gridCol w="944089"/>
                <a:gridCol w="1508901"/>
              </a:tblGrid>
              <a:tr h="214673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Detuning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Uncompensated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Compensated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Gradient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Flattop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Full Pulse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Flattop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MV/m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Hz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Hz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Hz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1450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75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906" y="1220644"/>
            <a:ext cx="45910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\STC_Data\20140930\SSR1 HoBiCat 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55" y="1897810"/>
            <a:ext cx="4589253" cy="34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of Microphonics Compensation for 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39528"/>
            <a:ext cx="4662577" cy="5444019"/>
          </a:xfrm>
        </p:spPr>
        <p:txBody>
          <a:bodyPr/>
          <a:lstStyle/>
          <a:p>
            <a:r>
              <a:rPr lang="en-US" sz="1600" dirty="0" smtClean="0"/>
              <a:t>Very encouraging results from recent test of SSR1 prototype in STC provide reason for CAUTIOUS optimism</a:t>
            </a:r>
          </a:p>
          <a:p>
            <a:pPr lvl="1"/>
            <a:r>
              <a:rPr lang="en-US" sz="1800" dirty="0">
                <a:sym typeface="Symbol"/>
              </a:rPr>
              <a:t></a:t>
            </a:r>
            <a:r>
              <a:rPr lang="en-US" sz="1800" baseline="-25000" dirty="0">
                <a:sym typeface="Symbol"/>
              </a:rPr>
              <a:t>Detuning</a:t>
            </a:r>
            <a:r>
              <a:rPr lang="en-US" sz="1800" dirty="0">
                <a:sym typeface="Symbol"/>
              </a:rPr>
              <a:t>=11 </a:t>
            </a:r>
            <a:r>
              <a:rPr lang="en-US" sz="1800" dirty="0" err="1">
                <a:sym typeface="Symbol"/>
              </a:rPr>
              <a:t>mHz</a:t>
            </a:r>
            <a:r>
              <a:rPr lang="en-US" sz="1800" dirty="0">
                <a:sym typeface="Symbol"/>
              </a:rPr>
              <a:t> in </a:t>
            </a:r>
            <a:r>
              <a:rPr lang="en-US" sz="1600" dirty="0">
                <a:sym typeface="Symbol"/>
              </a:rPr>
              <a:t>o</a:t>
            </a:r>
            <a:r>
              <a:rPr lang="en-US" sz="1600" dirty="0"/>
              <a:t>pen loop </a:t>
            </a:r>
            <a:r>
              <a:rPr lang="en-US" sz="1600" dirty="0" smtClean="0"/>
              <a:t>RF over 2 hour period</a:t>
            </a:r>
            <a:endParaRPr lang="en-US" sz="1600" dirty="0"/>
          </a:p>
          <a:p>
            <a:pPr lvl="2"/>
            <a:r>
              <a:rPr lang="en-US" sz="1600" dirty="0" smtClean="0"/>
              <a:t>Piezo but no slow tuner</a:t>
            </a:r>
          </a:p>
          <a:p>
            <a:pPr lvl="2"/>
            <a:r>
              <a:rPr lang="en-US" sz="1600" dirty="0" smtClean="0"/>
              <a:t>Narrow bandwidth power coupler</a:t>
            </a:r>
            <a:endParaRPr lang="en-US" sz="1400" dirty="0"/>
          </a:p>
          <a:p>
            <a:pPr lvl="2"/>
            <a:r>
              <a:rPr lang="en-US" sz="1600" dirty="0" smtClean="0"/>
              <a:t>Resonance frequency stabilized using a combination of </a:t>
            </a:r>
            <a:endParaRPr lang="en-US" sz="1600" dirty="0"/>
          </a:p>
          <a:p>
            <a:pPr lvl="3"/>
            <a:r>
              <a:rPr lang="en-US" sz="1600" dirty="0"/>
              <a:t>Feed-forward LFD compensation</a:t>
            </a:r>
          </a:p>
          <a:p>
            <a:pPr lvl="3"/>
            <a:r>
              <a:rPr lang="en-US" sz="1600" dirty="0"/>
              <a:t>Fast feed-back on forward/probe phase</a:t>
            </a:r>
          </a:p>
          <a:p>
            <a:pPr lvl="3"/>
            <a:r>
              <a:rPr lang="en-US" sz="1600" dirty="0"/>
              <a:t>Slow feedback on detuning</a:t>
            </a:r>
          </a:p>
          <a:p>
            <a:pPr lvl="3"/>
            <a:r>
              <a:rPr lang="en-US" sz="1600" dirty="0"/>
              <a:t>Synchronous </a:t>
            </a:r>
            <a:r>
              <a:rPr lang="en-US" sz="1600" dirty="0" smtClean="0"/>
              <a:t>down-conversion</a:t>
            </a:r>
          </a:p>
          <a:p>
            <a:pPr lvl="1"/>
            <a:r>
              <a:rPr lang="en-US" sz="1600" dirty="0" smtClean="0">
                <a:sym typeface="Symbol"/>
              </a:rPr>
              <a:t>Almost </a:t>
            </a:r>
            <a:r>
              <a:rPr lang="en-US" sz="1600" dirty="0">
                <a:sym typeface="Symbol"/>
              </a:rPr>
              <a:t>two orders of magnitude improvement compared with best previously published </a:t>
            </a:r>
            <a:r>
              <a:rPr lang="en-US" sz="1600" dirty="0" smtClean="0">
                <a:sym typeface="Symbol"/>
              </a:rPr>
              <a:t>results (HoBiCaT)</a:t>
            </a:r>
          </a:p>
          <a:p>
            <a:pPr lvl="1"/>
            <a:r>
              <a:rPr lang="en-US" sz="1600" dirty="0" smtClean="0">
                <a:sym typeface="Symbol"/>
              </a:rPr>
              <a:t>More than an order of magnitude compared to best previous results at FNAL</a:t>
            </a:r>
          </a:p>
          <a:p>
            <a:r>
              <a:rPr lang="en-US" sz="1600" dirty="0" smtClean="0">
                <a:sym typeface="Symbol"/>
              </a:rPr>
              <a:t>More tests in immediate future using prototype tuner and power coupler</a:t>
            </a:r>
          </a:p>
          <a:p>
            <a:pPr marL="457200" lvl="1" indent="0">
              <a:buNone/>
            </a:pPr>
            <a:endParaRPr lang="en-US" sz="1600" baseline="-25000" dirty="0" smtClean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Electro-Mechanical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816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Measure SSR1 mechanical </a:t>
            </a:r>
            <a:r>
              <a:rPr lang="en-US" sz="2800" dirty="0"/>
              <a:t>transfer functions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etuning response to mechanical and LFD excitations as a function of frequency</a:t>
            </a:r>
          </a:p>
          <a:p>
            <a:r>
              <a:rPr lang="en-US" dirty="0" smtClean="0"/>
              <a:t>Extract low order approximation to transfer mechanical functions</a:t>
            </a:r>
          </a:p>
          <a:p>
            <a:pPr lvl="1"/>
            <a:r>
              <a:rPr lang="en-US" dirty="0" smtClean="0"/>
              <a:t>Minimal State Space Realization (MSSR) algorithm of Kalman and Ho</a:t>
            </a:r>
          </a:p>
          <a:p>
            <a:r>
              <a:rPr lang="en-US" dirty="0" smtClean="0"/>
              <a:t>Construct optimal coupled electro-mechanical filters and controllers from low-order transfer functions</a:t>
            </a:r>
          </a:p>
          <a:p>
            <a:pPr lvl="1"/>
            <a:r>
              <a:rPr lang="en-US" dirty="0" smtClean="0"/>
              <a:t>Kalman filter</a:t>
            </a:r>
          </a:p>
          <a:p>
            <a:pPr lvl="1"/>
            <a:r>
              <a:rPr lang="en-US" dirty="0" smtClean="0"/>
              <a:t>Linear Quadratic Gaussian Regulator</a:t>
            </a:r>
          </a:p>
          <a:p>
            <a:pPr lvl="2"/>
            <a:r>
              <a:rPr lang="en-US" dirty="0" smtClean="0"/>
              <a:t>Recursive, weighted, least-squares fit at each point in time minimizes quadratic cost function that depends on transfer-functions and noise covariance</a:t>
            </a:r>
          </a:p>
        </p:txBody>
      </p:sp>
    </p:spTree>
    <p:extLst>
      <p:ext uri="{BB962C8B-B14F-4D97-AF65-F5344CB8AC3E}">
        <p14:creationId xmlns:p14="http://schemas.microsoft.com/office/powerpoint/2010/main" val="114681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42" y="932629"/>
            <a:ext cx="8686799" cy="3330939"/>
          </a:xfrm>
        </p:spPr>
        <p:txBody>
          <a:bodyPr/>
          <a:lstStyle/>
          <a:p>
            <a:r>
              <a:rPr lang="en-US" dirty="0" smtClean="0"/>
              <a:t>Detuning control crosses boundaries between divisions and between disciplines</a:t>
            </a:r>
          </a:p>
          <a:p>
            <a:pPr lvl="1"/>
            <a:r>
              <a:rPr lang="en-US" dirty="0" smtClean="0"/>
              <a:t>Robust system required for machine operation</a:t>
            </a:r>
          </a:p>
          <a:p>
            <a:r>
              <a:rPr lang="en-US" dirty="0" smtClean="0"/>
              <a:t>Focus must shift need to shift towards engineering high-reliability system</a:t>
            </a:r>
          </a:p>
          <a:p>
            <a:pPr lvl="1"/>
            <a:r>
              <a:rPr lang="en-US" dirty="0" smtClean="0"/>
              <a:t>Integration of algorithms with LLRF control system</a:t>
            </a:r>
          </a:p>
          <a:p>
            <a:pPr lvl="1"/>
            <a:r>
              <a:rPr lang="en-US" dirty="0" smtClean="0"/>
              <a:t>Will require extensive testing of all hardware, firmware, software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Engineering for PIP-II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03099" y="4256129"/>
            <a:ext cx="7863050" cy="1848488"/>
            <a:chOff x="903099" y="4256129"/>
            <a:chExt cx="7863050" cy="18484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053257" y="5426522"/>
              <a:ext cx="121820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921362" y="4952849"/>
              <a:ext cx="1289048" cy="914400"/>
              <a:chOff x="6424614" y="3312543"/>
              <a:chExt cx="1289048" cy="9144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611938" y="3312543"/>
                <a:ext cx="914400" cy="914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526338" y="3536979"/>
                <a:ext cx="187324" cy="49847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24614" y="3536979"/>
                <a:ext cx="187324" cy="49847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98751" y="4997868"/>
              <a:ext cx="2054506" cy="830997"/>
            </a:xfrm>
            <a:prstGeom prst="rect">
              <a:avLst/>
            </a:prstGeom>
            <a:noFill/>
            <a:ln w="28575">
              <a:solidFill>
                <a:srgbClr val="0030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Compensation Algorithms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4072" y="5011023"/>
              <a:ext cx="1243173" cy="83099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RF Signals</a:t>
              </a:r>
              <a:endParaRPr lang="en-US" dirty="0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3106524" y="5084321"/>
              <a:ext cx="799278" cy="624826"/>
            </a:xfrm>
            <a:prstGeom prst="triangle">
              <a:avLst/>
            </a:prstGeom>
            <a:noFill/>
            <a:ln w="3810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0180" y="5154817"/>
              <a:ext cx="855950" cy="461665"/>
            </a:xfrm>
            <a:prstGeom prst="rect">
              <a:avLst/>
            </a:prstGeom>
            <a:noFill/>
            <a:ln w="28575">
              <a:solidFill>
                <a:srgbClr val="0030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Piezo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6729" y="5160808"/>
              <a:ext cx="910971" cy="461665"/>
            </a:xfrm>
            <a:prstGeom prst="rect">
              <a:avLst/>
            </a:prstGeom>
            <a:noFill/>
            <a:ln w="28575">
              <a:solidFill>
                <a:srgbClr val="0030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Tuner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42730" y="4360885"/>
              <a:ext cx="1873539" cy="8309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Cryogenic</a:t>
              </a:r>
            </a:p>
            <a:p>
              <a:pPr algn="ctr"/>
              <a:r>
                <a:rPr lang="en-US" dirty="0" smtClean="0"/>
                <a:t>Fluctuations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2610" y="4256129"/>
              <a:ext cx="1873539" cy="8309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External</a:t>
              </a:r>
            </a:p>
            <a:p>
              <a:pPr algn="ctr"/>
              <a:r>
                <a:rPr lang="en-US" dirty="0" smtClean="0"/>
                <a:t>Vibrations</a:t>
              </a: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789008" y="5395700"/>
              <a:ext cx="134002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794909" y="5387193"/>
              <a:ext cx="121820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903099" y="5387193"/>
              <a:ext cx="95652" cy="44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824715" y="5397691"/>
              <a:ext cx="95652" cy="44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215645" y="5397691"/>
              <a:ext cx="95652" cy="44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540020" y="5376769"/>
              <a:ext cx="95652" cy="44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50925" y="6104617"/>
              <a:ext cx="7684747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903099" y="6094193"/>
              <a:ext cx="7732573" cy="10424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635673" y="5376769"/>
              <a:ext cx="7169" cy="7278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08360" y="5376769"/>
              <a:ext cx="7169" cy="7278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837643" y="4725905"/>
              <a:ext cx="279105" cy="192526"/>
            </a:xfrm>
            <a:prstGeom prst="line">
              <a:avLst/>
            </a:prstGeom>
            <a:ln w="38100">
              <a:solidFill>
                <a:srgbClr val="003087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180138" y="4671628"/>
              <a:ext cx="176603" cy="221167"/>
            </a:xfrm>
            <a:prstGeom prst="line">
              <a:avLst/>
            </a:prstGeom>
            <a:ln w="38100">
              <a:solidFill>
                <a:srgbClr val="003087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88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037" y="3803531"/>
            <a:ext cx="3292634" cy="246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and Integration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339993" cy="4987867"/>
          </a:xfrm>
        </p:spPr>
        <p:txBody>
          <a:bodyPr/>
          <a:lstStyle/>
          <a:p>
            <a:r>
              <a:rPr lang="en-US" sz="3200" b="1" cap="all" dirty="0" smtClean="0"/>
              <a:t>Extensive</a:t>
            </a:r>
            <a:r>
              <a:rPr lang="en-US" dirty="0" smtClean="0"/>
              <a:t> component and integration testing </a:t>
            </a:r>
            <a:r>
              <a:rPr lang="en-US" sz="3600" b="1" cap="all" dirty="0" smtClean="0"/>
              <a:t>required</a:t>
            </a:r>
            <a:r>
              <a:rPr lang="en-US" dirty="0" smtClean="0"/>
              <a:t> for reliable operation</a:t>
            </a:r>
          </a:p>
          <a:p>
            <a:r>
              <a:rPr lang="en-US" dirty="0" smtClean="0"/>
              <a:t>Experience at FNAL with blade tuner for ILC cavities</a:t>
            </a:r>
          </a:p>
          <a:p>
            <a:pPr lvl="1"/>
            <a:r>
              <a:rPr lang="en-US" b="1" cap="all" dirty="0" smtClean="0"/>
              <a:t>Everything that can go wrong will go wrong</a:t>
            </a:r>
            <a:endParaRPr lang="en-US" b="1" cap="all" dirty="0"/>
          </a:p>
          <a:p>
            <a:r>
              <a:rPr lang="en-US" dirty="0" smtClean="0"/>
              <a:t>Experience at other labs</a:t>
            </a:r>
          </a:p>
          <a:p>
            <a:pPr lvl="1"/>
            <a:r>
              <a:rPr lang="en-US" sz="1800" dirty="0" smtClean="0"/>
              <a:t>MSU</a:t>
            </a:r>
          </a:p>
          <a:p>
            <a:pPr lvl="1"/>
            <a:r>
              <a:rPr lang="en-US" sz="1800" dirty="0" err="1" smtClean="0"/>
              <a:t>JLab</a:t>
            </a:r>
            <a:endParaRPr lang="en-US" sz="1800" dirty="0"/>
          </a:p>
          <a:p>
            <a:pPr lvl="1"/>
            <a:r>
              <a:rPr lang="en-US" sz="1800" dirty="0" smtClean="0"/>
              <a:t>SNS</a:t>
            </a:r>
          </a:p>
          <a:p>
            <a:pPr lvl="1"/>
            <a:r>
              <a:rPr lang="en-US" sz="1800" dirty="0" smtClean="0"/>
              <a:t>Cornell</a:t>
            </a:r>
          </a:p>
          <a:p>
            <a:pPr lvl="1"/>
            <a:r>
              <a:rPr lang="en-US" sz="1800" dirty="0" smtClean="0"/>
              <a:t>HoBiCaT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1986" y="1601241"/>
            <a:ext cx="309678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9358" y="937597"/>
            <a:ext cx="1836042" cy="183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138" y="3780268"/>
            <a:ext cx="2781092" cy="13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10" y="843238"/>
            <a:ext cx="4416422" cy="3312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Cross-disciplinary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47" y="922812"/>
            <a:ext cx="4360652" cy="3407647"/>
          </a:xfrm>
        </p:spPr>
        <p:txBody>
          <a:bodyPr/>
          <a:lstStyle/>
          <a:p>
            <a:r>
              <a:rPr lang="en-US" sz="2000" dirty="0" smtClean="0"/>
              <a:t>Minimizing cavity detuning requires careful optimization across entire machine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avity design, cryomodule design, RF plant, cryogenic system design,  civil engineering</a:t>
            </a:r>
          </a:p>
          <a:p>
            <a:pPr lvl="2"/>
            <a:r>
              <a:rPr lang="en-US" sz="1800" dirty="0" smtClean="0"/>
              <a:t>Cross-disciplinary </a:t>
            </a:r>
            <a:r>
              <a:rPr lang="en-US" sz="1800" dirty="0"/>
              <a:t>challenges may be more daunting than technical challenges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347" y="3847703"/>
            <a:ext cx="8792473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  <a:latin typeface="Helvetica"/>
              </a:rPr>
              <a:t>Large </a:t>
            </a:r>
            <a:r>
              <a:rPr lang="en-US" sz="2000" dirty="0">
                <a:solidFill>
                  <a:srgbClr val="404040"/>
                </a:solidFill>
                <a:latin typeface="Helvetica"/>
              </a:rPr>
              <a:t>potential costs if any aspect ignored</a:t>
            </a: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404040"/>
                </a:solidFill>
                <a:latin typeface="Helvetica"/>
              </a:rPr>
              <a:t>Small design changes may have large impact on cavity detuning</a:t>
            </a: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404040"/>
                </a:solidFill>
                <a:latin typeface="Helvetica"/>
              </a:rPr>
              <a:t>Cost of fixing microphonics afterwards could be very high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  <a:latin typeface="Helvetica"/>
              </a:rPr>
              <a:t>Some structure within PIP-II organization will be required to coordinate effort amongst groups and disciplines</a:t>
            </a:r>
            <a:endParaRPr lang="en-US" sz="1800" dirty="0" smtClean="0">
              <a:solidFill>
                <a:srgbClr val="404040"/>
              </a:solidFill>
              <a:latin typeface="Helvetica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  <a:latin typeface="Helvetica"/>
              </a:rPr>
              <a:t>Education and communication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  <a:latin typeface="Helvetica"/>
              </a:rPr>
              <a:t>Vibration related reviews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40404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933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523514" cy="4987867"/>
          </a:xfrm>
        </p:spPr>
        <p:txBody>
          <a:bodyPr/>
          <a:lstStyle/>
          <a:p>
            <a:r>
              <a:rPr lang="en-US" dirty="0" smtClean="0"/>
              <a:t>Upcoming tests of SSR1 offer opportunity to </a:t>
            </a:r>
          </a:p>
          <a:p>
            <a:pPr lvl="1"/>
            <a:r>
              <a:rPr lang="en-US" dirty="0"/>
              <a:t>Finalize </a:t>
            </a:r>
            <a:r>
              <a:rPr lang="en-US" dirty="0" smtClean="0"/>
              <a:t>CW algorithms</a:t>
            </a:r>
            <a:endParaRPr lang="en-US" dirty="0"/>
          </a:p>
          <a:p>
            <a:pPr lvl="1"/>
            <a:r>
              <a:rPr lang="en-US" dirty="0" smtClean="0"/>
              <a:t>Investigate pulsed </a:t>
            </a:r>
            <a:r>
              <a:rPr lang="en-US" dirty="0"/>
              <a:t>mode operation</a:t>
            </a:r>
          </a:p>
          <a:p>
            <a:pPr lvl="1"/>
            <a:r>
              <a:rPr lang="en-US" dirty="0" smtClean="0"/>
              <a:t>Measure expected RF and performance parameters</a:t>
            </a:r>
          </a:p>
          <a:p>
            <a:r>
              <a:rPr lang="en-US" dirty="0"/>
              <a:t>F</a:t>
            </a:r>
            <a:r>
              <a:rPr lang="en-US" dirty="0" smtClean="0"/>
              <a:t>ocus must then shift to integration of algorithms into an integrated electro-mechanical control system</a:t>
            </a:r>
          </a:p>
          <a:p>
            <a:pPr lvl="1"/>
            <a:r>
              <a:rPr lang="en-US" dirty="0" smtClean="0"/>
              <a:t>Will require close collaboration between TD/RC and AD/LLRF groups</a:t>
            </a:r>
          </a:p>
          <a:p>
            <a:r>
              <a:rPr lang="en-US" dirty="0" smtClean="0"/>
              <a:t>Robust system will require careful system engineering and extensive testing of all hardware, firmware and software</a:t>
            </a:r>
            <a:endParaRPr lang="en-US" dirty="0"/>
          </a:p>
          <a:p>
            <a:r>
              <a:rPr lang="en-US" dirty="0" smtClean="0"/>
              <a:t>Need to arrive at consensus on mechanism(s) within PIP-II organization to coordinate detuning control efforts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Schappert|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82661"/>
            <a:ext cx="8613474" cy="5192108"/>
          </a:xfrm>
        </p:spPr>
        <p:txBody>
          <a:bodyPr/>
          <a:lstStyle/>
          <a:p>
            <a:r>
              <a:rPr lang="en-US" sz="1800" dirty="0" smtClean="0"/>
              <a:t>Controlling </a:t>
            </a:r>
            <a:r>
              <a:rPr lang="en-US" sz="1800" dirty="0"/>
              <a:t>cavity detuning </a:t>
            </a:r>
            <a:r>
              <a:rPr lang="en-US" sz="1800" dirty="0" smtClean="0"/>
              <a:t>will be critical for successful operation of PIP-II because of narrow cavity bandwidths (f</a:t>
            </a:r>
            <a:r>
              <a:rPr lang="en-US" sz="1800" baseline="-25000" dirty="0" smtClean="0"/>
              <a:t>1/2</a:t>
            </a:r>
            <a:r>
              <a:rPr lang="en-US" sz="1800" dirty="0" smtClean="0"/>
              <a:t>~ 30 Hz)</a:t>
            </a:r>
          </a:p>
          <a:p>
            <a:pPr lvl="1"/>
            <a:r>
              <a:rPr lang="en-US" sz="1600" dirty="0" smtClean="0"/>
              <a:t>Narrow bandwidths would be challenging even with CW operation alone</a:t>
            </a:r>
          </a:p>
          <a:p>
            <a:pPr lvl="1"/>
            <a:r>
              <a:rPr lang="en-US" sz="1600" dirty="0" smtClean="0"/>
              <a:t>Pulsed mode operation brings significant additional complications</a:t>
            </a:r>
          </a:p>
          <a:p>
            <a:r>
              <a:rPr lang="en-US" sz="1800" dirty="0" smtClean="0"/>
              <a:t>All possible passive measures must be exploited but </a:t>
            </a:r>
            <a:r>
              <a:rPr lang="en-US" sz="1800" dirty="0"/>
              <a:t>a</a:t>
            </a:r>
            <a:r>
              <a:rPr lang="en-US" sz="1800" dirty="0" smtClean="0"/>
              <a:t>ctive control will still be required</a:t>
            </a:r>
          </a:p>
          <a:p>
            <a:pPr lvl="1"/>
            <a:r>
              <a:rPr lang="en-US" sz="1800" dirty="0" smtClean="0"/>
              <a:t>Will require both best LFD and best microphonics compensation achieved to date operating reliably over many cavities and many years</a:t>
            </a:r>
          </a:p>
          <a:p>
            <a:pPr lvl="2"/>
            <a:r>
              <a:rPr lang="en-US" sz="1600" dirty="0" smtClean="0"/>
              <a:t>Early test results provide reason for </a:t>
            </a:r>
            <a:r>
              <a:rPr lang="en-US" sz="2400" b="1" dirty="0" smtClean="0"/>
              <a:t>CAUTIOUS</a:t>
            </a:r>
            <a:r>
              <a:rPr lang="en-US" sz="1600" dirty="0" smtClean="0"/>
              <a:t> optimism</a:t>
            </a:r>
          </a:p>
          <a:p>
            <a:pPr lvl="1"/>
            <a:r>
              <a:rPr lang="en-US" sz="1800" dirty="0"/>
              <a:t>There are no existing examples of </a:t>
            </a:r>
            <a:r>
              <a:rPr lang="en-US" sz="1800" dirty="0" smtClean="0"/>
              <a:t>large</a:t>
            </a:r>
            <a:r>
              <a:rPr lang="en-US" sz="1800" dirty="0" smtClean="0"/>
              <a:t> machines </a:t>
            </a:r>
            <a:r>
              <a:rPr lang="en-US" sz="1800" dirty="0"/>
              <a:t>that </a:t>
            </a:r>
            <a:r>
              <a:rPr lang="en-US" sz="1800" dirty="0" smtClean="0"/>
              <a:t>require </a:t>
            </a:r>
            <a:r>
              <a:rPr lang="en-US" sz="1800" dirty="0"/>
              <a:t>active control of </a:t>
            </a:r>
            <a:r>
              <a:rPr lang="en-US" sz="1800" dirty="0" smtClean="0"/>
              <a:t>detuning during </a:t>
            </a:r>
            <a:r>
              <a:rPr lang="en-US" sz="1800" dirty="0"/>
              <a:t>routine </a:t>
            </a:r>
            <a:r>
              <a:rPr lang="en-US" sz="1800" dirty="0" smtClean="0"/>
              <a:t>operation	</a:t>
            </a:r>
            <a:endParaRPr lang="en-US" sz="1200" dirty="0" smtClean="0"/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/>
              <a:t>Cross-disciplinary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challenges </a:t>
            </a:r>
            <a:r>
              <a:rPr lang="en-US" sz="1800" dirty="0"/>
              <a:t>may be more difficult </a:t>
            </a:r>
            <a:r>
              <a:rPr lang="en-US" sz="1800" dirty="0" smtClean="0"/>
              <a:t>to solve than </a:t>
            </a:r>
            <a:r>
              <a:rPr lang="en-US" sz="1800" dirty="0"/>
              <a:t>technical </a:t>
            </a:r>
            <a:r>
              <a:rPr lang="en-US" sz="1800" dirty="0" smtClean="0"/>
              <a:t>challenges (which are still considerable)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sz="1600" dirty="0" smtClean="0"/>
              <a:t>Minimizing cavity detuning requires optimization of entire machine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sz="1600" dirty="0" smtClean="0"/>
              <a:t>Will require active coordination across divisions and across disciplines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Cavity Detuning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SRF cavity cells often formed from thin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(2-4mm) </a:t>
            </a:r>
            <a:r>
              <a:rPr lang="en-US" dirty="0" smtClean="0"/>
              <a:t>sheets of pure niobium to allow them to be cooled below superconducting transition temperature</a:t>
            </a:r>
          </a:p>
          <a:p>
            <a:pPr lvl="1"/>
            <a:r>
              <a:rPr lang="en-US" dirty="0" smtClean="0"/>
              <a:t>Thin walls make cavities susceptible to detuning from vibration</a:t>
            </a:r>
          </a:p>
          <a:p>
            <a:pPr lvl="1"/>
            <a:r>
              <a:rPr lang="en-US" dirty="0" smtClean="0"/>
              <a:t>Detuned cavities require more RF power to maintain accelerating gradient</a:t>
            </a:r>
          </a:p>
          <a:p>
            <a:pPr lvl="1"/>
            <a:r>
              <a:rPr lang="en-US" dirty="0" smtClean="0"/>
              <a:t>Providing sufficient RF reserve power to overcome cavity detuning increases both capital and operational cost of machine</a:t>
            </a:r>
          </a:p>
          <a:p>
            <a:r>
              <a:rPr lang="en-US" dirty="0" smtClean="0"/>
              <a:t>Controlling cavity detuning critical for current generation of machines, (LCLS-II, PIP-II, ERLs, etc.) that employ very narrow bandwidth cavities</a:t>
            </a:r>
          </a:p>
          <a:p>
            <a:pPr lvl="1"/>
            <a:r>
              <a:rPr lang="en-US" dirty="0" smtClean="0"/>
              <a:t>For machines with very narrow bandwidth cavities, e.g. ERLs, detuning can be the major cost driver for the entire machine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90" y="842424"/>
            <a:ext cx="4505953" cy="4505953"/>
          </a:xfrm>
          <a:prstGeom prst="rect">
            <a:avLst/>
          </a:prstGeom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Cost of Cavity Detuning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1042988"/>
            <a:ext cx="4817852" cy="5271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elvetica" pitchFamily="34" charset="0"/>
              </a:rPr>
              <a:t>Detuned cavities require more RF power to maintain constant gradient</a:t>
            </a:r>
          </a:p>
          <a:p>
            <a:r>
              <a:rPr lang="en-US" sz="2800" b="1" dirty="0">
                <a:latin typeface="Helvetica" pitchFamily="34" charset="0"/>
              </a:rPr>
              <a:t>PEAK </a:t>
            </a:r>
            <a:r>
              <a:rPr lang="en-US" sz="2800" dirty="0">
                <a:latin typeface="Helvetica" pitchFamily="34" charset="0"/>
              </a:rPr>
              <a:t>detuning drives the RF </a:t>
            </a:r>
            <a:r>
              <a:rPr lang="en-US" sz="2800" dirty="0" smtClean="0">
                <a:latin typeface="Helvetica" pitchFamily="34" charset="0"/>
              </a:rPr>
              <a:t>costs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>
                <a:latin typeface="Helvetica" pitchFamily="34" charset="0"/>
              </a:rPr>
              <a:t>Beam will be lost if RF reserve is insufficient to overcome PEAK </a:t>
            </a:r>
            <a:r>
              <a:rPr lang="en-US" dirty="0" smtClean="0">
                <a:latin typeface="Helvetica" pitchFamily="34" charset="0"/>
              </a:rPr>
              <a:t>detuning</a:t>
            </a:r>
            <a:endParaRPr lang="en-US" sz="2400" dirty="0" smtClean="0">
              <a:latin typeface="Helvetica" pitchFamily="34" charset="0"/>
            </a:endParaRPr>
          </a:p>
          <a:p>
            <a:pPr lvl="1"/>
            <a:r>
              <a:rPr lang="en-US" sz="2000" dirty="0" smtClean="0">
                <a:latin typeface="Helvetica" pitchFamily="34" charset="0"/>
              </a:rPr>
              <a:t>Providing sufficient reserve increases both the capital cost of the RF plant and the operating cost of the machine</a:t>
            </a:r>
          </a:p>
          <a:p>
            <a:pPr lvl="1"/>
            <a:endParaRPr lang="en-US" sz="2400" dirty="0" smtClean="0">
              <a:latin typeface="Helvetica" pitchFamily="34" charset="0"/>
            </a:endParaRPr>
          </a:p>
          <a:p>
            <a:pPr lvl="2"/>
            <a:endParaRPr lang="en-US" sz="24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pitchFamily="34" charset="0"/>
              </a:rPr>
              <a:t>3/10/2015</a:t>
            </a:r>
            <a:endParaRPr lang="en-US" sz="900" dirty="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900" dirty="0"/>
              <a:t>Warren Schappert | P2MAC_2015</a:t>
            </a:r>
            <a:endParaRPr lang="en-US" sz="900" b="1" dirty="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0E602BF-A83D-4A86-90E7-A48EB34C67CE}" type="slidenum">
              <a:rPr lang="en-US" sz="900">
                <a:solidFill>
                  <a:srgbClr val="004C97"/>
                </a:solidFill>
                <a:latin typeface="Helvetica" pitchFamily="34" charset="0"/>
              </a:rPr>
              <a:pPr eaLnBrk="1" hangingPunct="1"/>
              <a:t>3</a:t>
            </a:fld>
            <a:endParaRPr lang="en-US" sz="900">
              <a:solidFill>
                <a:srgbClr val="004C97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Cavity Detuning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811883" cy="4987867"/>
          </a:xfrm>
        </p:spPr>
        <p:txBody>
          <a:bodyPr/>
          <a:lstStyle/>
          <a:p>
            <a:r>
              <a:rPr lang="en-US" sz="2000" dirty="0" smtClean="0"/>
              <a:t>Cavities may be detuned by either deterministic sources or </a:t>
            </a:r>
            <a:r>
              <a:rPr lang="en-US" sz="2000" dirty="0"/>
              <a:t>non-deterministic sources </a:t>
            </a:r>
            <a:endParaRPr lang="en-US" sz="2000" dirty="0" smtClean="0"/>
          </a:p>
          <a:p>
            <a:pPr lvl="1"/>
            <a:r>
              <a:rPr lang="en-US" sz="1800" dirty="0" smtClean="0"/>
              <a:t>Deterministic sources include</a:t>
            </a:r>
          </a:p>
          <a:p>
            <a:pPr lvl="2"/>
            <a:r>
              <a:rPr lang="en-US" sz="1800" dirty="0" smtClean="0"/>
              <a:t>Radiation pressure on cavity walls (Lorentz Force)</a:t>
            </a:r>
          </a:p>
          <a:p>
            <a:pPr lvl="1"/>
            <a:r>
              <a:rPr lang="en-US" sz="2000" dirty="0" smtClean="0"/>
              <a:t>Non-deterministic sources include</a:t>
            </a:r>
          </a:p>
          <a:p>
            <a:pPr lvl="2"/>
            <a:r>
              <a:rPr lang="en-US" sz="1800" dirty="0" smtClean="0"/>
              <a:t>Cavity vibrations driven by external noise sources</a:t>
            </a:r>
          </a:p>
          <a:p>
            <a:pPr lvl="2"/>
            <a:r>
              <a:rPr lang="en-US" sz="1800" dirty="0" smtClean="0"/>
              <a:t>Helium pressure fluctuations</a:t>
            </a:r>
            <a:endParaRPr lang="en-US" sz="1600" dirty="0" smtClean="0"/>
          </a:p>
          <a:p>
            <a:r>
              <a:rPr lang="en-US" sz="2000" dirty="0" smtClean="0"/>
              <a:t>Cavity detuning can be controlled using either passive or active measures</a:t>
            </a:r>
          </a:p>
          <a:p>
            <a:pPr lvl="1"/>
            <a:r>
              <a:rPr lang="en-US" sz="2000" dirty="0" smtClean="0"/>
              <a:t>Passive measures include</a:t>
            </a:r>
          </a:p>
          <a:p>
            <a:pPr lvl="2"/>
            <a:r>
              <a:rPr lang="en-US" sz="1800" dirty="0" smtClean="0"/>
              <a:t>Suppressing external vibration sources</a:t>
            </a:r>
          </a:p>
          <a:p>
            <a:pPr lvl="2"/>
            <a:r>
              <a:rPr lang="en-US" sz="1800" dirty="0" smtClean="0"/>
              <a:t>Reducing cavity sensitivity to sources of detuning, e.g. </a:t>
            </a:r>
            <a:r>
              <a:rPr lang="en-US" sz="1800" dirty="0" err="1" smtClean="0"/>
              <a:t>df</a:t>
            </a:r>
            <a:r>
              <a:rPr lang="en-US" sz="1800" dirty="0" smtClean="0"/>
              <a:t>/</a:t>
            </a:r>
            <a:r>
              <a:rPr lang="en-US" sz="1800" dirty="0" err="1" smtClean="0"/>
              <a:t>dP</a:t>
            </a:r>
            <a:r>
              <a:rPr lang="en-US" sz="1800" dirty="0" smtClean="0"/>
              <a:t>, LFD,…</a:t>
            </a:r>
          </a:p>
          <a:p>
            <a:pPr lvl="1"/>
            <a:r>
              <a:rPr lang="en-US" sz="2000" dirty="0" smtClean="0"/>
              <a:t>Active measures include</a:t>
            </a:r>
          </a:p>
          <a:p>
            <a:pPr lvl="2"/>
            <a:r>
              <a:rPr lang="en-US" sz="1800" dirty="0" smtClean="0"/>
              <a:t>Sensing cavity detuning in real-time and using piezo or other actuators to actively cancel detuning</a:t>
            </a:r>
          </a:p>
          <a:p>
            <a:pPr lvl="3"/>
            <a:r>
              <a:rPr lang="en-US" sz="1600" dirty="0" smtClean="0"/>
              <a:t>Deterministic sources may be cancelled using feed-forward</a:t>
            </a:r>
          </a:p>
          <a:p>
            <a:pPr lvl="3"/>
            <a:r>
              <a:rPr lang="en-US" sz="1600" dirty="0" smtClean="0"/>
              <a:t>Non-deterministic sources require feed-back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6275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7410"/>
              </p:ext>
            </p:extLst>
          </p:nvPr>
        </p:nvGraphicFramePr>
        <p:xfrm>
          <a:off x="450504" y="4774499"/>
          <a:ext cx="8242992" cy="1358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916"/>
                <a:gridCol w="378900"/>
                <a:gridCol w="560717"/>
                <a:gridCol w="595223"/>
                <a:gridCol w="603849"/>
                <a:gridCol w="612475"/>
                <a:gridCol w="905774"/>
                <a:gridCol w="879894"/>
                <a:gridCol w="854015"/>
                <a:gridCol w="791397"/>
                <a:gridCol w="778611"/>
                <a:gridCol w="595221"/>
              </a:tblGrid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en-US" sz="1400" baseline="-25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r/Q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 </a:t>
                      </a:r>
                      <a:r>
                        <a:rPr lang="en-US" sz="1400" baseline="-25000">
                          <a:effectLst/>
                        </a:rPr>
                        <a:t>Effective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Voltage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Current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Control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en-US" sz="1400" baseline="-25000">
                          <a:effectLst/>
                        </a:rPr>
                        <a:t>Beam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MHz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r>
                        <a:rPr lang="en-US" sz="1100" baseline="30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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MV/m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MV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%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kW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HWR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162.5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SSR1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SSR2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HB650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39.84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Detuning in the PIP-II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9145"/>
            <a:ext cx="8686800" cy="4210440"/>
          </a:xfrm>
        </p:spPr>
        <p:txBody>
          <a:bodyPr/>
          <a:lstStyle/>
          <a:p>
            <a:r>
              <a:rPr lang="en-US" sz="2000" dirty="0" smtClean="0"/>
              <a:t>PIP-II design calls for narrow bandwidth (f</a:t>
            </a:r>
            <a:r>
              <a:rPr lang="en-US" sz="2000" baseline="-25000" dirty="0" smtClean="0"/>
              <a:t>1/2 </a:t>
            </a:r>
            <a:r>
              <a:rPr lang="en-US" sz="2000" dirty="0" smtClean="0">
                <a:sym typeface="Symbol" panose="05050102010706020507" pitchFamily="18" charset="2"/>
              </a:rPr>
              <a:t></a:t>
            </a:r>
            <a:r>
              <a:rPr lang="en-US" sz="2000" dirty="0" smtClean="0"/>
              <a:t>30 Hz) cavities operating in pulsed mode</a:t>
            </a:r>
          </a:p>
          <a:p>
            <a:pPr lvl="1"/>
            <a:r>
              <a:rPr lang="en-US" sz="1600" dirty="0" smtClean="0"/>
              <a:t>Narrow bandwidth makes cavities susceptible to vibration induced detuning</a:t>
            </a:r>
          </a:p>
          <a:p>
            <a:pPr lvl="1"/>
            <a:r>
              <a:rPr lang="en-US" sz="1600" dirty="0" smtClean="0"/>
              <a:t>Pulsed mode LFD can excite vibrations</a:t>
            </a:r>
          </a:p>
          <a:p>
            <a:r>
              <a:rPr lang="en-US" sz="1800" dirty="0" smtClean="0"/>
              <a:t>PEAK detuning of PIP-II cavities must be limited to 20 Hz or less</a:t>
            </a:r>
          </a:p>
          <a:p>
            <a:pPr lvl="1"/>
            <a:r>
              <a:rPr lang="en-US" sz="2000" dirty="0" smtClean="0"/>
              <a:t>PIP-II cavities will require active detuning compensation of both LFD and microphonics during routine operation</a:t>
            </a:r>
          </a:p>
          <a:p>
            <a:pPr lvl="2"/>
            <a:r>
              <a:rPr lang="en-US" sz="1600" dirty="0" smtClean="0"/>
              <a:t>Will require combination of </a:t>
            </a:r>
          </a:p>
          <a:p>
            <a:pPr lvl="3"/>
            <a:r>
              <a:rPr lang="en-US" sz="1400" dirty="0" smtClean="0"/>
              <a:t>best LFD compensation achieved to date</a:t>
            </a:r>
          </a:p>
          <a:p>
            <a:pPr lvl="3"/>
            <a:r>
              <a:rPr lang="en-US" sz="1400" dirty="0" smtClean="0"/>
              <a:t>AND best active microphonics compensation achieved to date</a:t>
            </a:r>
          </a:p>
          <a:p>
            <a:pPr lvl="3"/>
            <a:r>
              <a:rPr lang="en-US" sz="1400" dirty="0" smtClean="0"/>
              <a:t>AND 24/7 operation over hundreds of cavities for several tens of years</a:t>
            </a:r>
          </a:p>
          <a:p>
            <a:r>
              <a:rPr lang="en-US" sz="2000" b="1" dirty="0" smtClean="0"/>
              <a:t>No </a:t>
            </a:r>
            <a:r>
              <a:rPr lang="en-US" sz="2000" b="1" dirty="0" smtClean="0"/>
              <a:t>examples of large machines </a:t>
            </a:r>
            <a:r>
              <a:rPr lang="en-US" sz="2000" b="1" dirty="0" smtClean="0"/>
              <a:t>that </a:t>
            </a:r>
            <a:r>
              <a:rPr lang="en-US" sz="2000" b="1" dirty="0" smtClean="0"/>
              <a:t>require </a:t>
            </a:r>
            <a:r>
              <a:rPr lang="en-US" sz="2000" b="1" dirty="0" smtClean="0"/>
              <a:t>active detuning control during routine operation currently </a:t>
            </a:r>
            <a:r>
              <a:rPr lang="en-US" sz="2000" b="1" dirty="0" smtClean="0"/>
              <a:t>exist</a:t>
            </a:r>
            <a:endParaRPr lang="en-US" sz="2000" b="1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55" y="805926"/>
            <a:ext cx="3604965" cy="2703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LFD Compensation at FNAL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43046"/>
            <a:ext cx="5833154" cy="5224190"/>
          </a:xfrm>
        </p:spPr>
        <p:txBody>
          <a:bodyPr/>
          <a:lstStyle/>
          <a:p>
            <a:r>
              <a:rPr lang="en-US" dirty="0" smtClean="0"/>
              <a:t>Adaptive feed-forward LFD compensation system developed at FNAL for ILC cavities</a:t>
            </a:r>
          </a:p>
          <a:p>
            <a:r>
              <a:rPr lang="en-US" dirty="0" smtClean="0"/>
              <a:t>System tested with four distinctly different cavity designs during S1G tests at KEK in 2010</a:t>
            </a:r>
          </a:p>
          <a:p>
            <a:pPr lvl="1"/>
            <a:r>
              <a:rPr lang="en-US" dirty="0" smtClean="0"/>
              <a:t>Uncompensated detuning ranged between several tens to several hundreds of Hz depending on the design </a:t>
            </a:r>
          </a:p>
          <a:p>
            <a:pPr lvl="1"/>
            <a:r>
              <a:rPr lang="en-US" dirty="0" smtClean="0"/>
              <a:t>Compensated detuning limited to &lt;20 Hz in all four cavity types </a:t>
            </a:r>
          </a:p>
          <a:p>
            <a:r>
              <a:rPr lang="en-US" dirty="0" smtClean="0"/>
              <a:t>System is in routine use in NML/CM2 and 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00" y="3436608"/>
            <a:ext cx="3508074" cy="26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85" y="919726"/>
            <a:ext cx="3791163" cy="267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Microphonics Compensation at FNAL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3315984" cy="5224190"/>
          </a:xfrm>
        </p:spPr>
        <p:txBody>
          <a:bodyPr/>
          <a:lstStyle/>
          <a:p>
            <a:r>
              <a:rPr lang="en-US" dirty="0" smtClean="0"/>
              <a:t>1.3 GHz elliptical cavities </a:t>
            </a:r>
          </a:p>
          <a:p>
            <a:pPr lvl="2"/>
            <a:r>
              <a:rPr lang="en-US" dirty="0" smtClean="0"/>
              <a:t>Damp individual mechanical resonance lines by 15 dB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SSR1 prototype</a:t>
            </a:r>
          </a:p>
          <a:p>
            <a:pPr lvl="1"/>
            <a:r>
              <a:rPr lang="en-US" sz="2000" dirty="0" smtClean="0"/>
              <a:t>Fixed frequency/ fixed amplitude RF with piezo feedback</a:t>
            </a:r>
          </a:p>
          <a:p>
            <a:pPr lvl="1"/>
            <a:r>
              <a:rPr lang="en-US" sz="2000" dirty="0" smtClean="0"/>
              <a:t>Frequency stability</a:t>
            </a:r>
          </a:p>
          <a:p>
            <a:pPr lvl="2"/>
            <a:r>
              <a:rPr lang="en-US" sz="1800" dirty="0" smtClean="0"/>
              <a:t>0.45 Hz RMS</a:t>
            </a:r>
          </a:p>
          <a:p>
            <a:pPr lvl="1"/>
            <a:r>
              <a:rPr lang="en-US" sz="2000" dirty="0" smtClean="0"/>
              <a:t>Magnitude </a:t>
            </a:r>
            <a:r>
              <a:rPr lang="en-US" sz="2000" dirty="0"/>
              <a:t>stable to</a:t>
            </a:r>
          </a:p>
          <a:p>
            <a:pPr lvl="2"/>
            <a:r>
              <a:rPr lang="en-US" sz="1800" dirty="0"/>
              <a:t>0.10% </a:t>
            </a:r>
            <a:r>
              <a:rPr lang="en-US" sz="1800" dirty="0" smtClean="0"/>
              <a:t>RMS	</a:t>
            </a:r>
            <a:endParaRPr lang="en-US" sz="1800" dirty="0"/>
          </a:p>
          <a:p>
            <a:pPr lvl="2"/>
            <a:r>
              <a:rPr lang="en-US" sz="1800" dirty="0"/>
              <a:t>0.63% Peak over 20 minutes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28" y="3380777"/>
            <a:ext cx="3824672" cy="287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:\ILC_Cryomodule_Instrumentation\S1Global-TunerTests\LFD-KEK-Study-Raw_Data\Data\Plots\Response_S1G_C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675" y="1637555"/>
            <a:ext cx="4392951" cy="358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Feedforward LFD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043046"/>
            <a:ext cx="4791073" cy="5162545"/>
          </a:xfrm>
        </p:spPr>
        <p:txBody>
          <a:bodyPr/>
          <a:lstStyle/>
          <a:p>
            <a:r>
              <a:rPr lang="en-US" sz="2000" dirty="0" smtClean="0"/>
              <a:t>Learning phase</a:t>
            </a:r>
          </a:p>
          <a:p>
            <a:pPr lvl="1"/>
            <a:r>
              <a:rPr lang="en-US" sz="1800" dirty="0" smtClean="0"/>
              <a:t>Apply a series of short stimulus pulses to the piezo at different delays with respect to the RF </a:t>
            </a:r>
            <a:r>
              <a:rPr lang="en-US" sz="1800" dirty="0" err="1" smtClean="0"/>
              <a:t>Pulse,S</a:t>
            </a:r>
            <a:r>
              <a:rPr lang="en-US" sz="1800" dirty="0" smtClean="0"/>
              <a:t>(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Piezo</a:t>
            </a:r>
            <a:r>
              <a:rPr lang="en-US" sz="1800" dirty="0" err="1" smtClean="0"/>
              <a:t>,n</a:t>
            </a:r>
            <a:r>
              <a:rPr lang="en-US" sz="1800" baseline="-25000" dirty="0" err="1" smtClean="0"/>
              <a:t>Pulse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Measure the detuning response of the cavity during the flattop, R(</a:t>
            </a:r>
            <a:r>
              <a:rPr lang="en-US" sz="1800" dirty="0" err="1"/>
              <a:t>t</a:t>
            </a:r>
            <a:r>
              <a:rPr lang="en-US" sz="1800" baseline="-25000" dirty="0" err="1"/>
              <a:t>Flattop</a:t>
            </a:r>
            <a:r>
              <a:rPr lang="en-US" sz="1800" dirty="0" err="1" smtClean="0"/>
              <a:t>,n</a:t>
            </a:r>
            <a:r>
              <a:rPr lang="en-US" sz="1800" baseline="-25000" dirty="0" err="1" smtClean="0"/>
              <a:t>Pulse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Calculate the transfer function, T = </a:t>
            </a:r>
            <a:r>
              <a:rPr lang="en-US" sz="1800" dirty="0"/>
              <a:t>(S</a:t>
            </a:r>
            <a:r>
              <a:rPr lang="en-US" sz="1800" baseline="30000" dirty="0"/>
              <a:t>T</a:t>
            </a:r>
            <a:r>
              <a:rPr lang="en-US" sz="1800" dirty="0"/>
              <a:t>S</a:t>
            </a:r>
            <a:r>
              <a:rPr lang="en-US" sz="1800" baseline="30000" dirty="0"/>
              <a:t>)-1</a:t>
            </a:r>
            <a:r>
              <a:rPr lang="en-US" sz="1800" dirty="0"/>
              <a:t>(S</a:t>
            </a:r>
            <a:r>
              <a:rPr lang="en-US" sz="1800" baseline="30000" dirty="0"/>
              <a:t>T</a:t>
            </a:r>
            <a:r>
              <a:rPr lang="en-US" sz="1800" dirty="0"/>
              <a:t>R</a:t>
            </a:r>
            <a:r>
              <a:rPr lang="en-US" sz="1800" dirty="0" smtClean="0"/>
              <a:t>)</a:t>
            </a:r>
          </a:p>
          <a:p>
            <a:pPr lvl="2"/>
            <a:r>
              <a:rPr lang="en-US" sz="1600" dirty="0"/>
              <a:t>Equivalent to CW measurement of piezo impulse </a:t>
            </a:r>
            <a:r>
              <a:rPr lang="en-US" sz="1600" dirty="0" smtClean="0"/>
              <a:t>response</a:t>
            </a:r>
            <a:endParaRPr lang="en-US" sz="1800" dirty="0" smtClean="0"/>
          </a:p>
          <a:p>
            <a:r>
              <a:rPr lang="en-US" sz="2000" dirty="0" smtClean="0"/>
              <a:t>Compensation Phase</a:t>
            </a:r>
          </a:p>
          <a:p>
            <a:pPr lvl="1"/>
            <a:r>
              <a:rPr lang="en-US" sz="1800" dirty="0" smtClean="0"/>
              <a:t>Measure the detuning during the flattop, D(</a:t>
            </a:r>
            <a:r>
              <a:rPr lang="en-US" sz="1800" dirty="0" err="1"/>
              <a:t>t</a:t>
            </a:r>
            <a:r>
              <a:rPr lang="en-US" sz="1800" baseline="-25000" dirty="0" err="1"/>
              <a:t>Flattop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Determine piezo pulse required to cancel out detuning, </a:t>
            </a:r>
          </a:p>
          <a:p>
            <a:pPr lvl="2"/>
            <a:r>
              <a:rPr lang="en-US" sz="1600" dirty="0" smtClean="0"/>
              <a:t>P = -(T</a:t>
            </a:r>
            <a:r>
              <a:rPr lang="en-US" sz="1600" baseline="30000" dirty="0" smtClean="0"/>
              <a:t>T</a:t>
            </a:r>
            <a:r>
              <a:rPr lang="en-US" sz="1600" dirty="0"/>
              <a:t>T</a:t>
            </a:r>
            <a:r>
              <a:rPr lang="en-US" sz="1600" baseline="30000" dirty="0" smtClean="0"/>
              <a:t>)-1</a:t>
            </a:r>
            <a:r>
              <a:rPr lang="en-US" sz="1600" dirty="0" smtClean="0"/>
              <a:t>(T</a:t>
            </a:r>
            <a:r>
              <a:rPr lang="en-US" sz="1600" baseline="30000" dirty="0" smtClean="0"/>
              <a:t>T</a:t>
            </a:r>
            <a:r>
              <a:rPr lang="en-US" sz="1600" dirty="0"/>
              <a:t>D</a:t>
            </a:r>
            <a:r>
              <a:rPr lang="en-US" sz="1600" dirty="0" smtClean="0"/>
              <a:t>)</a:t>
            </a:r>
          </a:p>
          <a:p>
            <a:pPr lvl="1"/>
            <a:r>
              <a:rPr lang="en-US" sz="1800" dirty="0" smtClean="0"/>
              <a:t>Iterate to suppress any residual detuning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Detuning Control Program for 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579705" cy="4987867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emonstration of feasibility is current focus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ocus must shift at some point to engineering a robust integrated electro-mechanical control system</a:t>
            </a:r>
          </a:p>
          <a:p>
            <a:r>
              <a:rPr lang="en-US" dirty="0" smtClean="0"/>
              <a:t>Reliable operation can only be ensured by extensive program of testing of both components and integrated system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Warren Schappert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18981" y="870199"/>
            <a:ext cx="2592029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Demonstrate CW Microphonics  Compensation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18981" y="2097660"/>
            <a:ext cx="259202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Demonstrate Pulsed LFD Compensation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25449" y="4614707"/>
            <a:ext cx="2592029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System Engineering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25448" y="5235572"/>
            <a:ext cx="259202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System Validation and Testing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29990" y="1885862"/>
            <a:ext cx="0" cy="22075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42624" y="2805546"/>
            <a:ext cx="0" cy="22075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75805" y="5014817"/>
            <a:ext cx="0" cy="22075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18979" y="3027002"/>
            <a:ext cx="2592029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Prototype Integrated Electro-mechanical Controller Development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75805" y="4350441"/>
            <a:ext cx="0" cy="22075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5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897</TotalTime>
  <Words>1412</Words>
  <Application>Microsoft Office PowerPoint</Application>
  <PresentationFormat>On-screen Show (4:3)</PresentationFormat>
  <Paragraphs>312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Helvetica</vt:lpstr>
      <vt:lpstr>Symbol</vt:lpstr>
      <vt:lpstr>Times New Roman</vt:lpstr>
      <vt:lpstr>Template</vt:lpstr>
      <vt:lpstr>Superconducting RF: Resonance Control</vt:lpstr>
      <vt:lpstr>SRF Cavity Detuning</vt:lpstr>
      <vt:lpstr>Cost of Cavity Detuning</vt:lpstr>
      <vt:lpstr>Controlling Cavity Detuning</vt:lpstr>
      <vt:lpstr>Controlling Detuning in the PIP-II Cavities</vt:lpstr>
      <vt:lpstr>LFD Compensation at FNAL</vt:lpstr>
      <vt:lpstr>Microphonics Compensation at FNAL</vt:lpstr>
      <vt:lpstr>Adaptive Feedforward LFD Compensation</vt:lpstr>
      <vt:lpstr>Detuning Control Program for PIP-II</vt:lpstr>
      <vt:lpstr>Feasibility of LFD Compensation for PIP-II</vt:lpstr>
      <vt:lpstr>Feasibility of Microphonics Compensation for PIP-II</vt:lpstr>
      <vt:lpstr>Integrated Electro-Mechanical Controller</vt:lpstr>
      <vt:lpstr>System Engineering for PIP-II</vt:lpstr>
      <vt:lpstr>Component and Integration Testing</vt:lpstr>
      <vt:lpstr>Cross-disciplinary Challenges</vt:lpstr>
      <vt:lpstr>Looking Forward</vt:lpstr>
      <vt:lpstr>Conclusions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Warren Schappert</cp:lastModifiedBy>
  <cp:revision>58</cp:revision>
  <cp:lastPrinted>2014-01-20T19:40:21Z</cp:lastPrinted>
  <dcterms:created xsi:type="dcterms:W3CDTF">2015-02-13T18:30:20Z</dcterms:created>
  <dcterms:modified xsi:type="dcterms:W3CDTF">2015-03-10T13:22:31Z</dcterms:modified>
</cp:coreProperties>
</file>