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89" r:id="rId3"/>
  </p:sldMasterIdLst>
  <p:notesMasterIdLst>
    <p:notesMasterId r:id="rId40"/>
  </p:notesMasterIdLst>
  <p:handoutMasterIdLst>
    <p:handoutMasterId r:id="rId41"/>
  </p:handoutMasterIdLst>
  <p:sldIdLst>
    <p:sldId id="265" r:id="rId4"/>
    <p:sldId id="307" r:id="rId5"/>
    <p:sldId id="301" r:id="rId6"/>
    <p:sldId id="272" r:id="rId7"/>
    <p:sldId id="320" r:id="rId8"/>
    <p:sldId id="287" r:id="rId9"/>
    <p:sldId id="326" r:id="rId10"/>
    <p:sldId id="328" r:id="rId11"/>
    <p:sldId id="300" r:id="rId12"/>
    <p:sldId id="314" r:id="rId13"/>
    <p:sldId id="315" r:id="rId14"/>
    <p:sldId id="316" r:id="rId15"/>
    <p:sldId id="304" r:id="rId16"/>
    <p:sldId id="302" r:id="rId17"/>
    <p:sldId id="305" r:id="rId18"/>
    <p:sldId id="275" r:id="rId19"/>
    <p:sldId id="285" r:id="rId20"/>
    <p:sldId id="276" r:id="rId21"/>
    <p:sldId id="286" r:id="rId22"/>
    <p:sldId id="269" r:id="rId23"/>
    <p:sldId id="277" r:id="rId24"/>
    <p:sldId id="297" r:id="rId25"/>
    <p:sldId id="271" r:id="rId26"/>
    <p:sldId id="281" r:id="rId27"/>
    <p:sldId id="313" r:id="rId28"/>
    <p:sldId id="309" r:id="rId29"/>
    <p:sldId id="311" r:id="rId30"/>
    <p:sldId id="312" r:id="rId31"/>
    <p:sldId id="317" r:id="rId32"/>
    <p:sldId id="292" r:id="rId33"/>
    <p:sldId id="322" r:id="rId34"/>
    <p:sldId id="330" r:id="rId35"/>
    <p:sldId id="323" r:id="rId36"/>
    <p:sldId id="306" r:id="rId37"/>
    <p:sldId id="303" r:id="rId38"/>
    <p:sldId id="290" r:id="rId3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30" d="100"/>
          <a:sy n="130" d="100"/>
        </p:scale>
        <p:origin x="-1696" y="-31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22B4BF85-9391-9549-851A-C7A95924A5C6}" type="datetimeFigureOut">
              <a:rPr lang="en-US"/>
              <a:pPr>
                <a:defRPr/>
              </a:pPr>
              <a:t>3/6/15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64649AD9-55D0-3F46-BDCD-2D95E74F51EC}" type="slidenum">
              <a:rPr lang="en-US"/>
              <a:pPr>
                <a:defRPr/>
              </a:pPr>
              <a:t>‹#›</a:t>
            </a:fld>
            <a:endParaRPr lang="en-US" dirty="0"/>
          </a:p>
        </p:txBody>
      </p:sp>
    </p:spTree>
    <p:extLst>
      <p:ext uri="{BB962C8B-B14F-4D97-AF65-F5344CB8AC3E}">
        <p14:creationId xmlns:p14="http://schemas.microsoft.com/office/powerpoint/2010/main" val="3669455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B0F6109-F10B-9A4F-A5EE-54C69724E09A}" type="datetimeFigureOut">
              <a:rPr lang="en-US"/>
              <a:pPr>
                <a:defRPr/>
              </a:pPr>
              <a:t>3/6/15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322CDC6F-C84C-A04F-BC2F-83B43EE6A5F8}" type="slidenum">
              <a:rPr lang="en-US"/>
              <a:pPr>
                <a:defRPr/>
              </a:pPr>
              <a:t>‹#›</a:t>
            </a:fld>
            <a:endParaRPr lang="en-US" dirty="0"/>
          </a:p>
        </p:txBody>
      </p:sp>
    </p:spTree>
    <p:extLst>
      <p:ext uri="{BB962C8B-B14F-4D97-AF65-F5344CB8AC3E}">
        <p14:creationId xmlns:p14="http://schemas.microsoft.com/office/powerpoint/2010/main" val="132149499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98F760-1A52-4D3E-AD58-C087332DA453}" type="slidenum">
              <a:rPr lang="en-US">
                <a:solidFill>
                  <a:srgbClr val="000000"/>
                </a:solidFill>
                <a:ea typeface="ＭＳ Ｐゴシック" pitchFamily="-72" charset="-128"/>
                <a:cs typeface="ＭＳ Ｐゴシック" pitchFamily="-72" charset="-128"/>
              </a:rPr>
              <a:pPr fontAlgn="base">
                <a:spcBef>
                  <a:spcPct val="0"/>
                </a:spcBef>
                <a:spcAft>
                  <a:spcPct val="0"/>
                </a:spcAft>
                <a:defRPr/>
              </a:pPr>
              <a:t>10</a:t>
            </a:fld>
            <a:endParaRPr lang="en-US">
              <a:solidFill>
                <a:srgbClr val="000000"/>
              </a:solidFill>
              <a:ea typeface="ＭＳ Ｐゴシック" pitchFamily="-72" charset="-128"/>
              <a:cs typeface="ＭＳ Ｐゴシック"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ceholder 2"/>
          <p:cNvSpPr>
            <a:spLocks noGrp="1" noRot="1" noChangeAspect="1"/>
          </p:cNvSpPr>
          <p:nvPr>
            <p:ph type="sldImg"/>
          </p:nvPr>
        </p:nvSpPr>
        <p:spPr bwMode="auto">
          <a:noFill/>
          <a:ln>
            <a:solidFill>
              <a:srgbClr val="000000"/>
            </a:solidFill>
            <a:miter lim="800000"/>
            <a:headEnd/>
            <a:tailEnd/>
          </a:ln>
        </p:spPr>
      </p:sp>
      <p:sp>
        <p:nvSpPr>
          <p:cNvPr id="3686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pPr/>
              <a:t>32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361624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fld id="{2A5363FC-DCEE-F04F-8ABE-0A858765F9AC}" type="datetime1">
              <a:rPr lang="en-US"/>
              <a:pPr>
                <a:defRPr/>
              </a:pPr>
              <a:t>3/6/15</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1C2951E2-32A7-9C47-A53D-DB514FC9DBB7}" type="slidenum">
              <a:rPr lang="en-US"/>
              <a:pPr>
                <a:defRPr/>
              </a:pPr>
              <a:t>‹#›</a:t>
            </a:fld>
            <a:endParaRPr lang="en-US" dirty="0"/>
          </a:p>
        </p:txBody>
      </p:sp>
    </p:spTree>
    <p:extLst>
      <p:ext uri="{BB962C8B-B14F-4D97-AF65-F5344CB8AC3E}">
        <p14:creationId xmlns:p14="http://schemas.microsoft.com/office/powerpoint/2010/main" val="305721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F1F3AC-B54A-4116-8545-FCA52B1F0BE0}" type="datetime1">
              <a:rPr lang="en-US" smtClean="0"/>
              <a:pPr/>
              <a:t>3/6/15</a:t>
            </a:fld>
            <a:endParaRPr lang="en-US"/>
          </a:p>
        </p:txBody>
      </p:sp>
      <p:sp>
        <p:nvSpPr>
          <p:cNvPr id="5" name="Footer Placeholder 4"/>
          <p:cNvSpPr>
            <a:spLocks noGrp="1"/>
          </p:cNvSpPr>
          <p:nvPr>
            <p:ph type="ftr" sz="quarter" idx="11"/>
          </p:nvPr>
        </p:nvSpPr>
        <p:spPr/>
        <p:txBody>
          <a:bodyPr/>
          <a:lstStyle/>
          <a:p>
            <a:r>
              <a:rPr lang="en-US" smtClean="0"/>
              <a:t>L. Ristori - TTC 2011, Milan</a:t>
            </a:r>
            <a:endParaRPr lang="en-US"/>
          </a:p>
        </p:txBody>
      </p:sp>
      <p:sp>
        <p:nvSpPr>
          <p:cNvPr id="6" name="Slide Number Placeholder 5"/>
          <p:cNvSpPr>
            <a:spLocks noGrp="1"/>
          </p:cNvSpPr>
          <p:nvPr>
            <p:ph type="sldNum" sz="quarter" idx="12"/>
          </p:nvPr>
        </p:nvSpPr>
        <p:spPr/>
        <p:txBody>
          <a:bodyPr/>
          <a:lstStyle/>
          <a:p>
            <a:fld id="{D2B162BE-1550-402A-A7E5-529B5D5778E9}" type="slidenum">
              <a:rPr lang="en-US" smtClean="0"/>
              <a:pPr/>
              <a:t>‹#›</a:t>
            </a:fld>
            <a:endParaRPr lang="en-US"/>
          </a:p>
        </p:txBody>
      </p:sp>
    </p:spTree>
    <p:extLst>
      <p:ext uri="{BB962C8B-B14F-4D97-AF65-F5344CB8AC3E}">
        <p14:creationId xmlns:p14="http://schemas.microsoft.com/office/powerpoint/2010/main" val="398712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5" name="Footer Placeholder 4"/>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1249431505"/>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5" name="Footer Placeholder 4"/>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555593406"/>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5" name="Footer Placeholder 4"/>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392938910"/>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6" name="Footer Placeholder 5"/>
          <p:cNvSpPr>
            <a:spLocks noGrp="1"/>
          </p:cNvSpPr>
          <p:nvPr>
            <p:ph type="ftr" sz="quarter" idx="11"/>
          </p:nvPr>
        </p:nvSpPr>
        <p:spPr/>
        <p:txBody>
          <a:bodyPr/>
          <a:lstStyle/>
          <a:p>
            <a:pPr>
              <a:defRPr/>
            </a:pPr>
            <a:r>
              <a:rPr lang="en-US"/>
              <a:t>Presenter | Presentation Title</a:t>
            </a:r>
            <a:endParaRPr lang="en-US" b="1"/>
          </a:p>
        </p:txBody>
      </p:sp>
      <p:sp>
        <p:nvSpPr>
          <p:cNvPr id="7" name="Slide Number Placeholder 6"/>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10033031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8" name="Footer Placeholder 7"/>
          <p:cNvSpPr>
            <a:spLocks noGrp="1"/>
          </p:cNvSpPr>
          <p:nvPr>
            <p:ph type="ftr" sz="quarter" idx="11"/>
          </p:nvPr>
        </p:nvSpPr>
        <p:spPr/>
        <p:txBody>
          <a:bodyPr/>
          <a:lstStyle/>
          <a:p>
            <a:pPr>
              <a:defRPr/>
            </a:pPr>
            <a:r>
              <a:rPr lang="en-US"/>
              <a:t>Presenter | Presentation Title</a:t>
            </a:r>
            <a:endParaRPr lang="en-US" b="1"/>
          </a:p>
        </p:txBody>
      </p:sp>
      <p:sp>
        <p:nvSpPr>
          <p:cNvPr id="9" name="Slide Number Placeholder 8"/>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1768798183"/>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4" name="Footer Placeholder 3"/>
          <p:cNvSpPr>
            <a:spLocks noGrp="1"/>
          </p:cNvSpPr>
          <p:nvPr>
            <p:ph type="ftr" sz="quarter" idx="11"/>
          </p:nvPr>
        </p:nvSpPr>
        <p:spPr/>
        <p:txBody>
          <a:bodyPr/>
          <a:lstStyle/>
          <a:p>
            <a:pPr>
              <a:defRPr/>
            </a:pPr>
            <a:r>
              <a:rPr lang="en-US"/>
              <a:t>Presenter | Presentation Title</a:t>
            </a:r>
            <a:endParaRPr lang="en-US" b="1"/>
          </a:p>
        </p:txBody>
      </p:sp>
      <p:sp>
        <p:nvSpPr>
          <p:cNvPr id="5" name="Slide Number Placeholder 4"/>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55258164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3" name="Footer Placeholder 2"/>
          <p:cNvSpPr>
            <a:spLocks noGrp="1"/>
          </p:cNvSpPr>
          <p:nvPr>
            <p:ph type="ftr" sz="quarter" idx="11"/>
          </p:nvPr>
        </p:nvSpPr>
        <p:spPr/>
        <p:txBody>
          <a:bodyPr/>
          <a:lstStyle/>
          <a:p>
            <a:pPr>
              <a:defRPr/>
            </a:pPr>
            <a:r>
              <a:rPr lang="en-US"/>
              <a:t>Presenter | Presentation Title</a:t>
            </a:r>
            <a:endParaRPr lang="en-US" b="1"/>
          </a:p>
        </p:txBody>
      </p:sp>
      <p:sp>
        <p:nvSpPr>
          <p:cNvPr id="4" name="Slide Number Placeholder 3"/>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462240107"/>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6" name="Footer Placeholder 5"/>
          <p:cNvSpPr>
            <a:spLocks noGrp="1"/>
          </p:cNvSpPr>
          <p:nvPr>
            <p:ph type="ftr" sz="quarter" idx="11"/>
          </p:nvPr>
        </p:nvSpPr>
        <p:spPr/>
        <p:txBody>
          <a:bodyPr/>
          <a:lstStyle/>
          <a:p>
            <a:pPr>
              <a:defRPr/>
            </a:pPr>
            <a:r>
              <a:rPr lang="en-US"/>
              <a:t>Presenter | Presentation Title</a:t>
            </a:r>
            <a:endParaRPr lang="en-US" b="1"/>
          </a:p>
        </p:txBody>
      </p:sp>
      <p:sp>
        <p:nvSpPr>
          <p:cNvPr id="7" name="Slide Number Placeholder 6"/>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144842610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fld id="{DA163ADC-4DEB-5246-9BA6-EE3CBFB7FB27}" type="datetime1">
              <a:rPr lang="en-US"/>
              <a:pPr>
                <a:defRPr/>
              </a:pPr>
              <a:t>3/6/15</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a:t>L. Ristori | Status of SSR1 cryomodule development</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8D828626-EF86-AC4E-8DED-1D4611268D81}" type="slidenum">
              <a:rPr lang="en-US"/>
              <a:pPr>
                <a:defRPr/>
              </a:pPr>
              <a:t>‹#›</a:t>
            </a:fld>
            <a:endParaRPr lang="en-US" dirty="0"/>
          </a:p>
        </p:txBody>
      </p:sp>
    </p:spTree>
    <p:extLst>
      <p:ext uri="{BB962C8B-B14F-4D97-AF65-F5344CB8AC3E}">
        <p14:creationId xmlns:p14="http://schemas.microsoft.com/office/powerpoint/2010/main" val="378988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6" name="Footer Placeholder 5"/>
          <p:cNvSpPr>
            <a:spLocks noGrp="1"/>
          </p:cNvSpPr>
          <p:nvPr>
            <p:ph type="ftr" sz="quarter" idx="11"/>
          </p:nvPr>
        </p:nvSpPr>
        <p:spPr/>
        <p:txBody>
          <a:bodyPr/>
          <a:lstStyle/>
          <a:p>
            <a:pPr>
              <a:defRPr/>
            </a:pPr>
            <a:r>
              <a:rPr lang="en-US"/>
              <a:t>Presenter | Presentation Title</a:t>
            </a:r>
            <a:endParaRPr lang="en-US" b="1"/>
          </a:p>
        </p:txBody>
      </p:sp>
      <p:sp>
        <p:nvSpPr>
          <p:cNvPr id="7" name="Slide Number Placeholder 6"/>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459594866"/>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5" name="Footer Placeholder 4"/>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3970470687"/>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CCAB015-075E-7840-B76C-3DBA7873AA17}" type="datetime1">
              <a:rPr lang="en-US"/>
              <a:pPr>
                <a:defRPr/>
              </a:pPr>
              <a:t>3/6/15</a:t>
            </a:fld>
            <a:endParaRPr lang="en-US"/>
          </a:p>
        </p:txBody>
      </p:sp>
      <p:sp>
        <p:nvSpPr>
          <p:cNvPr id="5" name="Footer Placeholder 4"/>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pPr>
              <a:defRPr/>
            </a:pPr>
            <a:fld id="{4F18376A-9342-8444-89A1-B2D2593EF792}" type="slidenum">
              <a:rPr lang="en-US"/>
              <a:pPr>
                <a:defRPr/>
              </a:pPr>
              <a:t>‹#›</a:t>
            </a:fld>
            <a:endParaRPr lang="en-US" dirty="0"/>
          </a:p>
        </p:txBody>
      </p:sp>
    </p:spTree>
    <p:extLst>
      <p:ext uri="{BB962C8B-B14F-4D97-AF65-F5344CB8AC3E}">
        <p14:creationId xmlns:p14="http://schemas.microsoft.com/office/powerpoint/2010/main" val="2613090374"/>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1773EDFA-A66D-FC45-BBE1-8470DD96D6F4}" type="datetime1">
              <a:rPr lang="en-US"/>
              <a:pPr>
                <a:defRPr/>
              </a:pPr>
              <a:t>3/6/15</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BEEC31F5-E523-1C4D-A010-307C4D6F6CB6}" type="slidenum">
              <a:rPr lang="en-US"/>
              <a:pPr>
                <a:defRPr/>
              </a:pPr>
              <a:t>‹#›</a:t>
            </a:fld>
            <a:endParaRPr lang="en-US" dirty="0"/>
          </a:p>
        </p:txBody>
      </p:sp>
    </p:spTree>
    <p:extLst>
      <p:ext uri="{BB962C8B-B14F-4D97-AF65-F5344CB8AC3E}">
        <p14:creationId xmlns:p14="http://schemas.microsoft.com/office/powerpoint/2010/main" val="264689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0D79F0D0-2124-0946-B20C-72D8A2C0549B}" type="datetime1">
              <a:rPr lang="en-US"/>
              <a:pPr>
                <a:defRPr/>
              </a:pPr>
              <a:t>3/6/15</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B97F30C4-247D-EC46-BED4-86FC4BE8E946}" type="slidenum">
              <a:rPr lang="en-US"/>
              <a:pPr>
                <a:defRPr/>
              </a:pPr>
              <a:t>‹#›</a:t>
            </a:fld>
            <a:endParaRPr lang="en-US" dirty="0"/>
          </a:p>
        </p:txBody>
      </p:sp>
    </p:spTree>
    <p:extLst>
      <p:ext uri="{BB962C8B-B14F-4D97-AF65-F5344CB8AC3E}">
        <p14:creationId xmlns:p14="http://schemas.microsoft.com/office/powerpoint/2010/main" val="280080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82FD4EAD-5B3F-274A-B395-82A5C7CA236B}" type="datetime1">
              <a:rPr lang="en-US"/>
              <a:pPr>
                <a:defRPr/>
              </a:pPr>
              <a:t>3/6/15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1D33148D-0235-F743-91D5-7AD7B143A02A}" type="slidenum">
              <a:rPr lang="en-US"/>
              <a:pPr>
                <a:defRPr/>
              </a:pPr>
              <a:t>‹#›</a:t>
            </a:fld>
            <a:endParaRPr lang="en-US" dirty="0"/>
          </a:p>
        </p:txBody>
      </p:sp>
    </p:spTree>
    <p:extLst>
      <p:ext uri="{BB962C8B-B14F-4D97-AF65-F5344CB8AC3E}">
        <p14:creationId xmlns:p14="http://schemas.microsoft.com/office/powerpoint/2010/main" val="41395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F8B0D5EB-2799-5E4B-9DE6-8978BAAC3247}" type="datetime1">
              <a:rPr lang="en-US"/>
              <a:pPr>
                <a:defRPr/>
              </a:pPr>
              <a:t>3/6/15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CDCCBCE9-BC97-7C42-968C-33ED159D6CC0}" type="slidenum">
              <a:rPr lang="en-US"/>
              <a:pPr>
                <a:defRPr/>
              </a:pPr>
              <a:t>‹#›</a:t>
            </a:fld>
            <a:endParaRPr lang="en-US" dirty="0"/>
          </a:p>
        </p:txBody>
      </p:sp>
    </p:spTree>
    <p:extLst>
      <p:ext uri="{BB962C8B-B14F-4D97-AF65-F5344CB8AC3E}">
        <p14:creationId xmlns:p14="http://schemas.microsoft.com/office/powerpoint/2010/main" val="2065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D54280E-6DDE-5A4F-BA95-6A2AB3D5FEB5}" type="datetime1">
              <a:rPr lang="en-US"/>
              <a:pPr>
                <a:defRPr/>
              </a:pPr>
              <a:t>3/6/15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33BC5F44-5E32-B548-B219-2CC2E989668F}" type="slidenum">
              <a:rPr lang="en-US"/>
              <a:pPr>
                <a:defRPr/>
              </a:pPr>
              <a:t>‹#›</a:t>
            </a:fld>
            <a:endParaRPr lang="en-US" dirty="0"/>
          </a:p>
        </p:txBody>
      </p:sp>
    </p:spTree>
    <p:extLst>
      <p:ext uri="{BB962C8B-B14F-4D97-AF65-F5344CB8AC3E}">
        <p14:creationId xmlns:p14="http://schemas.microsoft.com/office/powerpoint/2010/main" val="361321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A0034364-7CDF-3C4C-A55A-08E724DF68A4}" type="datetimeFigureOut">
              <a:t>3/6/15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B2F500-5AA9-FA48-884A-F1894A141243}" type="slidenum">
              <a:t>‹#›</a:t>
            </a:fld>
            <a:endParaRPr lang="en-US"/>
          </a:p>
        </p:txBody>
      </p:sp>
    </p:spTree>
    <p:extLst>
      <p:ext uri="{BB962C8B-B14F-4D97-AF65-F5344CB8AC3E}">
        <p14:creationId xmlns:p14="http://schemas.microsoft.com/office/powerpoint/2010/main" val="392354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1773EDFA-A66D-FC45-BBE1-8470DD96D6F4}" type="datetime1">
              <a:rPr lang="en-US"/>
              <a:pPr>
                <a:defRPr/>
              </a:pPr>
              <a:t>3/6/15</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BEEC31F5-E523-1C4D-A010-307C4D6F6CB6}" type="slidenum">
              <a:rPr lang="en-US"/>
              <a:pPr>
                <a:defRPr/>
              </a:pPr>
              <a:t>‹#›</a:t>
            </a:fld>
            <a:endParaRPr lang="en-US" dirty="0"/>
          </a:p>
        </p:txBody>
      </p:sp>
    </p:spTree>
    <p:extLst>
      <p:ext uri="{BB962C8B-B14F-4D97-AF65-F5344CB8AC3E}">
        <p14:creationId xmlns:p14="http://schemas.microsoft.com/office/powerpoint/2010/main" val="264689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0D79F0D0-2124-0946-B20C-72D8A2C0549B}" type="datetime1">
              <a:rPr lang="en-US"/>
              <a:pPr>
                <a:defRPr/>
              </a:pPr>
              <a:t>3/6/15</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B97F30C4-247D-EC46-BED4-86FC4BE8E946}" type="slidenum">
              <a:rPr lang="en-US"/>
              <a:pPr>
                <a:defRPr/>
              </a:pPr>
              <a:t>‹#›</a:t>
            </a:fld>
            <a:endParaRPr lang="en-US" dirty="0"/>
          </a:p>
        </p:txBody>
      </p:sp>
    </p:spTree>
    <p:extLst>
      <p:ext uri="{BB962C8B-B14F-4D97-AF65-F5344CB8AC3E}">
        <p14:creationId xmlns:p14="http://schemas.microsoft.com/office/powerpoint/2010/main" val="280080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92F88E90-E94B-7144-BB3A-04E85F4F4935}" type="datetime1">
              <a:rPr lang="en-US"/>
              <a:pPr>
                <a:defRPr/>
              </a:pPr>
              <a:t>3/6/15</a:t>
            </a:fld>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ED647603-E142-EB47-BFFF-CD9F2BF6F810}" type="slidenum">
              <a:rPr lang="en-US"/>
              <a:pPr>
                <a:defRPr/>
              </a:pPr>
              <a:t>‹#›</a:t>
            </a:fld>
            <a:endParaRPr lang="en-US" dirty="0"/>
          </a:p>
        </p:txBody>
      </p:sp>
    </p:spTree>
    <p:extLst>
      <p:ext uri="{BB962C8B-B14F-4D97-AF65-F5344CB8AC3E}">
        <p14:creationId xmlns:p14="http://schemas.microsoft.com/office/powerpoint/2010/main" val="756320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2.xm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fld id="{EE6C4575-1D56-7B40-9CBE-93530F8935E4}" type="datetime1">
              <a:rPr lang="en-US"/>
              <a:pPr>
                <a:defRPr/>
              </a:pPr>
              <a:t>3/6/15</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AD51685E-DFF1-DF42-8643-FBD0E31179EC}" type="slidenum">
              <a:rPr lang="en-US"/>
              <a:pPr>
                <a:defRPr/>
              </a:pPr>
              <a:t>‹#›</a:t>
            </a:fld>
            <a:endParaRPr lang="en-US" dirty="0"/>
          </a:p>
        </p:txBody>
      </p:sp>
      <p:pic>
        <p:nvPicPr>
          <p:cNvPr id="1029" name="Picture 2" descr="HeaderFooter_0060314.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Lst>
  <p:timing>
    <p:tnLst>
      <p:par>
        <p:cTn xmlns:p14="http://schemas.microsoft.com/office/powerpoint/2010/main" id="1" dur="indefinite" restart="never" nodeType="tmRoot"/>
      </p:par>
    </p:tnLst>
  </p:timing>
  <p:hf hdr="0"/>
  <p:txStyles>
    <p:titleStyle>
      <a:lvl1pPr algn="l" defTabSz="457200" rtl="0" fontAlgn="base">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fontAlgn="base">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fontAlgn="base">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fontAlgn="base">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fld id="{BCCAB015-075E-7840-B76C-3DBA7873AA17}" type="datetime1">
              <a:rPr lang="en-US"/>
              <a:pPr>
                <a:defRPr/>
              </a:pPr>
              <a:t>3/6/15</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4F18376A-9342-8444-89A1-B2D2593EF792}" type="slidenum">
              <a:rPr lang="en-US"/>
              <a:pPr>
                <a:defRPr/>
              </a:pPr>
              <a:t>‹#›</a:t>
            </a:fld>
            <a:endParaRPr lang="en-US" dirty="0"/>
          </a:p>
        </p:txBody>
      </p:sp>
      <p:pic>
        <p:nvPicPr>
          <p:cNvPr id="7173" name="Picture 1" descr="Footer_060314.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103" r:id="rId5"/>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E6C4575-1D56-7B40-9CBE-93530F8935E4}" type="datetime1">
              <a:rPr lang="en-US"/>
              <a:pPr>
                <a:defRPr/>
              </a:pPr>
              <a:t>3/6/15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Presenter | Presentation Title</a:t>
            </a:r>
            <a:endParaRPr lang="en-US" b="1"/>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51685E-DFF1-DF42-8643-FBD0E31179EC}" type="slidenum">
              <a:rPr lang="en-US"/>
              <a:pPr>
                <a:defRPr/>
              </a:pPr>
              <a:t>‹#›</a:t>
            </a:fld>
            <a:endParaRPr lang="en-US" dirty="0"/>
          </a:p>
        </p:txBody>
      </p:sp>
    </p:spTree>
    <p:extLst>
      <p:ext uri="{BB962C8B-B14F-4D97-AF65-F5344CB8AC3E}">
        <p14:creationId xmlns:p14="http://schemas.microsoft.com/office/powerpoint/2010/main" val="27712653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44.jpeg"/><Relationship Id="rId5" Type="http://schemas.openxmlformats.org/officeDocument/2006/relationships/image" Target="../media/image45.jpeg"/><Relationship Id="rId6" Type="http://schemas.microsoft.com/office/2007/relationships/hdphoto" Target="../media/hdphoto10.wdp"/><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4"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microsoft.com/office/2007/relationships/hdphoto" Target="../media/hdphoto12.wdp"/><Relationship Id="rId6"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package" Target="../embeddings/Microsoft_Word_Document1.docx"/><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4" Type="http://schemas.microsoft.com/office/2007/relationships/hdphoto" Target="../media/hdphoto14.wdp"/><Relationship Id="rId5" Type="http://schemas.openxmlformats.org/officeDocument/2006/relationships/image" Target="../media/image99.jpe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png"/><Relationship Id="rId5" Type="http://schemas.microsoft.com/office/2007/relationships/hdphoto" Target="../media/hdphoto2.wdp"/><Relationship Id="rId6" Type="http://schemas.openxmlformats.org/officeDocument/2006/relationships/image" Target="../media/image10.png"/><Relationship Id="rId7"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2.png"/><Relationship Id="rId5" Type="http://schemas.microsoft.com/office/2007/relationships/hdphoto" Target="../media/hdphoto5.wdp"/><Relationship Id="rId6" Type="http://schemas.openxmlformats.org/officeDocument/2006/relationships/image" Target="../media/image13.png"/><Relationship Id="rId7"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emf"/><Relationship Id="rId6"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Helvetica" charset="0"/>
              </a:rPr>
              <a:t>Leonardo Ristori</a:t>
            </a:r>
          </a:p>
          <a:p>
            <a:r>
              <a:rPr lang="en-US">
                <a:latin typeface="Helvetica" charset="0"/>
              </a:rPr>
              <a:t>P2MAC Meeting</a:t>
            </a:r>
          </a:p>
          <a:p>
            <a:r>
              <a:rPr lang="en-US">
                <a:latin typeface="Helvetica" charset="0"/>
              </a:rPr>
              <a:t>9-10 March 2015</a:t>
            </a:r>
          </a:p>
          <a:p>
            <a:endParaRPr lang="en-US">
              <a:latin typeface="Helvetica" charset="0"/>
            </a:endParaRPr>
          </a:p>
        </p:txBody>
      </p:sp>
      <p:pic>
        <p:nvPicPr>
          <p:cNvPr id="3" name="Picture 2" descr="HINS_RG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0357" y="2900263"/>
            <a:ext cx="3842431" cy="3073945"/>
          </a:xfrm>
          <a:prstGeom prst="rect">
            <a:avLst/>
          </a:prstGeom>
        </p:spPr>
      </p:pic>
      <p:sp>
        <p:nvSpPr>
          <p:cNvPr id="14337" name="Title 1"/>
          <p:cNvSpPr>
            <a:spLocks noGrp="1"/>
          </p:cNvSpPr>
          <p:nvPr>
            <p:ph type="title"/>
          </p:nvPr>
        </p:nvSpPr>
        <p:spPr bwMode="auto">
          <a:xfrm>
            <a:off x="806450" y="2989647"/>
            <a:ext cx="7526338" cy="1139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atin typeface="Helvetica" charset="0"/>
              </a:rPr>
              <a:t>Status of</a:t>
            </a:r>
            <a:br>
              <a:rPr lang="en-US">
                <a:latin typeface="Helvetica" charset="0"/>
              </a:rPr>
            </a:br>
            <a:r>
              <a:rPr lang="en-US">
                <a:latin typeface="Helvetica" charset="0"/>
              </a:rPr>
              <a:t>SSR1 and SSR2</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609600"/>
          </a:xfrm>
        </p:spPr>
        <p:txBody>
          <a:bodyPr rtlCol="0">
            <a:normAutofit/>
          </a:bodyPr>
          <a:lstStyle/>
          <a:p>
            <a:pPr eaLnBrk="1" fontAlgn="auto" hangingPunct="1">
              <a:spcAft>
                <a:spcPts val="0"/>
              </a:spcAft>
              <a:defRPr/>
            </a:pPr>
            <a:r>
              <a:rPr lang="en-US" dirty="0" smtClean="0">
                <a:ea typeface="+mj-ea"/>
                <a:cs typeface="+mj-cs"/>
              </a:rPr>
              <a:t>RF design of SSR1</a:t>
            </a:r>
            <a:endParaRPr lang="en-US" dirty="0">
              <a:ea typeface="+mj-ea"/>
              <a:cs typeface="+mj-cs"/>
            </a:endParaRPr>
          </a:p>
        </p:txBody>
      </p:sp>
      <p:pic>
        <p:nvPicPr>
          <p:cNvPr id="21507" name="Picture 2" descr="Pictur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466" y="925673"/>
            <a:ext cx="3133420" cy="3033946"/>
          </a:xfrm>
          <a:prstGeom prst="rect">
            <a:avLst/>
          </a:prstGeom>
          <a:noFill/>
          <a:ln w="9525">
            <a:noFill/>
            <a:miter lim="800000"/>
            <a:headEnd/>
            <a:tailEnd/>
          </a:ln>
        </p:spPr>
      </p:pic>
      <p:pic>
        <p:nvPicPr>
          <p:cNvPr id="21510" name="Picture 2" descr="\\TDSERVER1\Users\leoristo\conferences\SRF2009\For upload\THPPO011f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76001" y="925673"/>
            <a:ext cx="5434914" cy="2084222"/>
          </a:xfrm>
          <a:prstGeom prst="rect">
            <a:avLst/>
          </a:prstGeom>
          <a:noFill/>
          <a:ln w="9525">
            <a:noFill/>
            <a:miter lim="800000"/>
            <a:headEnd/>
            <a:tailEnd/>
          </a:ln>
        </p:spPr>
      </p:pic>
      <p:pic>
        <p:nvPicPr>
          <p:cNvPr id="21511" name="Picture 3" descr="\\TDSERVER1\Users\leoristo\conferences\SRF2009\For upload\THPPO011f3a.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8779" y="3509560"/>
            <a:ext cx="3252136" cy="2128671"/>
          </a:xfrm>
          <a:prstGeom prst="rect">
            <a:avLst/>
          </a:prstGeom>
          <a:noFill/>
          <a:ln w="9525">
            <a:noFill/>
            <a:miter lim="800000"/>
            <a:headEnd/>
            <a:tailEnd/>
          </a:ln>
        </p:spPr>
      </p:pic>
      <p:pic>
        <p:nvPicPr>
          <p:cNvPr id="1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534" y="4205542"/>
            <a:ext cx="2025146" cy="1754190"/>
          </a:xfrm>
          <a:prstGeom prst="rect">
            <a:avLst/>
          </a:prstGeom>
          <a:ln>
            <a:noFill/>
          </a:ln>
          <a:effectLst>
            <a:outerShdw blurRad="165100" dist="139700" dir="2700000" algn="tl" rotWithShape="0">
              <a:schemeClr val="tx1"/>
            </a:outerShdw>
          </a:effectLst>
        </p:spPr>
      </p:pic>
      <p:sp>
        <p:nvSpPr>
          <p:cNvPr id="2" name="TextBox 1"/>
          <p:cNvSpPr txBox="1"/>
          <p:nvPr/>
        </p:nvSpPr>
        <p:spPr>
          <a:xfrm>
            <a:off x="6380161" y="144715"/>
            <a:ext cx="2763839" cy="369332"/>
          </a:xfrm>
          <a:prstGeom prst="rect">
            <a:avLst/>
          </a:prstGeom>
          <a:noFill/>
        </p:spPr>
        <p:txBody>
          <a:bodyPr wrap="square" rtlCol="0">
            <a:spAutoFit/>
          </a:bodyPr>
          <a:lstStyle/>
          <a:p>
            <a:r>
              <a:rPr lang="en-US"/>
              <a:t>Ivan Gonin</a:t>
            </a:r>
          </a:p>
        </p:txBody>
      </p:sp>
      <p:sp>
        <p:nvSpPr>
          <p:cNvPr id="9"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1"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10</a:t>
            </a:fld>
            <a:endParaRPr lang="en-US" dirty="0"/>
          </a:p>
        </p:txBody>
      </p:sp>
    </p:spTree>
    <p:extLst>
      <p:ext uri="{BB962C8B-B14F-4D97-AF65-F5344CB8AC3E}">
        <p14:creationId xmlns:p14="http://schemas.microsoft.com/office/powerpoint/2010/main" val="9935649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Multipacting studies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574" y="969302"/>
            <a:ext cx="4888127" cy="265682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574" y="3882350"/>
            <a:ext cx="4946617" cy="192794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701" y="1136268"/>
            <a:ext cx="3994923" cy="154809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1720" y="2983879"/>
            <a:ext cx="3688962" cy="3270053"/>
          </a:xfrm>
          <a:prstGeom prst="rect">
            <a:avLst/>
          </a:prstGeom>
        </p:spPr>
      </p:pic>
      <p:sp>
        <p:nvSpPr>
          <p:cNvPr id="2" name="TextBox 1"/>
          <p:cNvSpPr txBox="1"/>
          <p:nvPr/>
        </p:nvSpPr>
        <p:spPr>
          <a:xfrm>
            <a:off x="5923212" y="311613"/>
            <a:ext cx="2957470" cy="338554"/>
          </a:xfrm>
          <a:prstGeom prst="rect">
            <a:avLst/>
          </a:prstGeom>
          <a:noFill/>
        </p:spPr>
        <p:txBody>
          <a:bodyPr wrap="square" rtlCol="0">
            <a:spAutoFit/>
          </a:bodyPr>
          <a:lstStyle/>
          <a:p>
            <a:r>
              <a:rPr lang="en-US" sz="1600"/>
              <a:t>Gennady Romanov</a:t>
            </a:r>
          </a:p>
        </p:txBody>
      </p:sp>
      <p:sp>
        <p:nvSpPr>
          <p:cNvPr id="10"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1"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11</a:t>
            </a:fld>
            <a:endParaRPr lang="en-US" dirty="0"/>
          </a:p>
        </p:txBody>
      </p:sp>
    </p:spTree>
    <p:extLst>
      <p:ext uri="{BB962C8B-B14F-4D97-AF65-F5344CB8AC3E}">
        <p14:creationId xmlns:p14="http://schemas.microsoft.com/office/powerpoint/2010/main" val="7098648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Lorenz-Force Detuning studies</a:t>
            </a:r>
          </a:p>
        </p:txBody>
      </p:sp>
      <p:graphicFrame>
        <p:nvGraphicFramePr>
          <p:cNvPr id="7" name="Content Placeholder 3"/>
          <p:cNvGraphicFramePr>
            <a:graphicFrameLocks/>
          </p:cNvGraphicFramePr>
          <p:nvPr>
            <p:extLst>
              <p:ext uri="{D42A27DB-BD31-4B8C-83A1-F6EECF244321}">
                <p14:modId xmlns:p14="http://schemas.microsoft.com/office/powerpoint/2010/main" val="3340530715"/>
              </p:ext>
            </p:extLst>
          </p:nvPr>
        </p:nvGraphicFramePr>
        <p:xfrm>
          <a:off x="228600" y="4438659"/>
          <a:ext cx="2432310" cy="1645920"/>
        </p:xfrm>
        <a:graphic>
          <a:graphicData uri="http://schemas.openxmlformats.org/drawingml/2006/table">
            <a:tbl>
              <a:tblPr>
                <a:tableStyleId>{5C22544A-7EE6-4342-B048-85BDC9FD1C3A}</a:tableStyleId>
              </a:tblPr>
              <a:tblGrid>
                <a:gridCol w="1087902"/>
                <a:gridCol w="1344408"/>
              </a:tblGrid>
              <a:tr h="190500">
                <a:tc>
                  <a:txBody>
                    <a:bodyPr/>
                    <a:lstStyle/>
                    <a:p>
                      <a:pPr algn="ctr" fontAlgn="b"/>
                      <a:r>
                        <a:rPr lang="en-US" sz="1000" u="none" strike="noStrike" dirty="0">
                          <a:solidFill>
                            <a:schemeClr val="accent6"/>
                          </a:solidFill>
                          <a:effectLst/>
                          <a:latin typeface="+mn-lt"/>
                        </a:rPr>
                        <a:t>Spring </a:t>
                      </a:r>
                      <a:r>
                        <a:rPr lang="en-US" sz="1000" u="none" strike="noStrike" dirty="0" err="1">
                          <a:solidFill>
                            <a:schemeClr val="accent6"/>
                          </a:solidFill>
                          <a:effectLst/>
                          <a:latin typeface="+mn-lt"/>
                        </a:rPr>
                        <a:t>Const</a:t>
                      </a:r>
                      <a:r>
                        <a:rPr lang="en-US" sz="1000" u="none" strike="noStrike" dirty="0">
                          <a:solidFill>
                            <a:schemeClr val="accent6"/>
                          </a:solidFill>
                          <a:effectLst/>
                          <a:latin typeface="+mn-lt"/>
                        </a:rPr>
                        <a:t> </a:t>
                      </a:r>
                    </a:p>
                    <a:p>
                      <a:pPr algn="ctr" fontAlgn="b"/>
                      <a:r>
                        <a:rPr lang="en-US" sz="1000" u="none" strike="noStrike" dirty="0" smtClean="0">
                          <a:solidFill>
                            <a:schemeClr val="accent6"/>
                          </a:solidFill>
                          <a:effectLst/>
                          <a:latin typeface="+mn-lt"/>
                        </a:rPr>
                        <a:t>[</a:t>
                      </a:r>
                      <a:r>
                        <a:rPr lang="en-US" sz="1000" u="none" strike="noStrike" dirty="0" err="1" smtClean="0">
                          <a:solidFill>
                            <a:schemeClr val="accent6"/>
                          </a:solidFill>
                          <a:effectLst/>
                          <a:latin typeface="+mn-lt"/>
                        </a:rPr>
                        <a:t>kN</a:t>
                      </a:r>
                      <a:r>
                        <a:rPr lang="en-US" sz="1000" u="none" strike="noStrike" dirty="0" smtClean="0">
                          <a:solidFill>
                            <a:schemeClr val="accent6"/>
                          </a:solidFill>
                          <a:effectLst/>
                          <a:latin typeface="+mn-lt"/>
                        </a:rPr>
                        <a:t>/mm</a:t>
                      </a:r>
                      <a:r>
                        <a:rPr lang="en-US" sz="1000" u="none" strike="noStrike" dirty="0">
                          <a:solidFill>
                            <a:schemeClr val="accent6"/>
                          </a:solidFill>
                          <a:effectLst/>
                          <a:latin typeface="+mn-lt"/>
                        </a:rPr>
                        <a:t>]</a:t>
                      </a:r>
                      <a:endParaRPr lang="en-US" sz="1000" b="0" i="0" u="none" strike="noStrike" dirty="0">
                        <a:solidFill>
                          <a:schemeClr val="accent6"/>
                        </a:solidFill>
                        <a:effectLst/>
                        <a:latin typeface="+mn-lt"/>
                      </a:endParaRPr>
                    </a:p>
                  </a:txBody>
                  <a:tcPr marL="9525" marR="9525" marT="9525" marB="0" anchor="ctr"/>
                </a:tc>
                <a:tc>
                  <a:txBody>
                    <a:bodyPr/>
                    <a:lstStyle/>
                    <a:p>
                      <a:pPr algn="ctr" fontAlgn="b"/>
                      <a:r>
                        <a:rPr lang="en-US" sz="1000" u="none" strike="noStrike" dirty="0">
                          <a:solidFill>
                            <a:schemeClr val="accent6"/>
                          </a:solidFill>
                          <a:effectLst/>
                          <a:latin typeface="+mn-lt"/>
                        </a:rPr>
                        <a:t>LFD </a:t>
                      </a:r>
                      <a:endParaRPr lang="en-US" sz="1000" u="none" strike="noStrike" dirty="0" smtClean="0">
                        <a:solidFill>
                          <a:schemeClr val="accent6"/>
                        </a:solidFill>
                        <a:effectLst/>
                        <a:latin typeface="+mn-lt"/>
                      </a:endParaRPr>
                    </a:p>
                    <a:p>
                      <a:pPr algn="ctr" fontAlgn="b"/>
                      <a:r>
                        <a:rPr lang="en-US" sz="1000" u="none" strike="noStrike" dirty="0" smtClean="0">
                          <a:solidFill>
                            <a:schemeClr val="accent6"/>
                          </a:solidFill>
                          <a:effectLst/>
                          <a:latin typeface="+mn-lt"/>
                        </a:rPr>
                        <a:t>[</a:t>
                      </a:r>
                      <a:r>
                        <a:rPr lang="en-US" sz="1000" u="none" strike="noStrike" dirty="0">
                          <a:solidFill>
                            <a:schemeClr val="accent6"/>
                          </a:solidFill>
                          <a:effectLst/>
                          <a:latin typeface="+mn-lt"/>
                        </a:rPr>
                        <a:t>Hz/(MV/m)^2]</a:t>
                      </a:r>
                      <a:endParaRPr lang="en-US" sz="1000" b="0" i="0" u="none" strike="noStrike" dirty="0">
                        <a:solidFill>
                          <a:schemeClr val="accent6"/>
                        </a:solidFill>
                        <a:effectLst/>
                        <a:latin typeface="+mn-lt"/>
                      </a:endParaRPr>
                    </a:p>
                  </a:txBody>
                  <a:tcPr marL="9525" marR="9525" marT="9525" marB="0" anchor="ctr"/>
                </a:tc>
              </a:tr>
              <a:tr h="188595">
                <a:tc>
                  <a:txBody>
                    <a:bodyPr/>
                    <a:lstStyle/>
                    <a:p>
                      <a:pPr algn="ctr" fontAlgn="b"/>
                      <a:endParaRPr lang="en-US" sz="1000" b="0" i="0" u="none" strike="noStrike">
                        <a:solidFill>
                          <a:schemeClr val="accent6"/>
                        </a:solidFill>
                        <a:effectLst/>
                        <a:latin typeface="+mn-lt"/>
                      </a:endParaRPr>
                    </a:p>
                  </a:txBody>
                  <a:tcPr marL="9525" marR="9525" marT="9525" marB="0" anchor="ctr"/>
                </a:tc>
                <a:tc>
                  <a:txBody>
                    <a:bodyPr/>
                    <a:lstStyle/>
                    <a:p>
                      <a:pPr algn="ctr" fontAlgn="b"/>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r>
                        <a:rPr lang="en-US" sz="1000" b="0" i="0" u="none" strike="noStrike">
                          <a:solidFill>
                            <a:schemeClr val="accent6"/>
                          </a:solidFill>
                          <a:effectLst/>
                          <a:latin typeface="+mn-lt"/>
                        </a:rPr>
                        <a:t>∞</a:t>
                      </a:r>
                    </a:p>
                  </a:txBody>
                  <a:tcPr marL="9525" marR="9525" marT="9525" marB="0" anchor="ctr"/>
                </a:tc>
                <a:tc>
                  <a:txBody>
                    <a:bodyPr/>
                    <a:lstStyle/>
                    <a:p>
                      <a:pPr algn="ctr" fontAlgn="b"/>
                      <a:r>
                        <a:rPr lang="en-US" sz="1000" u="none" strike="noStrike" dirty="0" smtClean="0">
                          <a:solidFill>
                            <a:schemeClr val="accent6"/>
                          </a:solidFill>
                          <a:effectLst/>
                          <a:latin typeface="+mn-lt"/>
                        </a:rPr>
                        <a:t>-1.69</a:t>
                      </a:r>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r>
                        <a:rPr lang="en-US" sz="1000" u="none" strike="noStrike" dirty="0" smtClean="0">
                          <a:solidFill>
                            <a:schemeClr val="accent6"/>
                          </a:solidFill>
                          <a:effectLst/>
                          <a:latin typeface="+mn-lt"/>
                        </a:rPr>
                        <a:t>4000</a:t>
                      </a:r>
                      <a:endParaRPr lang="en-US" sz="1000" b="0" i="0" u="none" strike="noStrike" dirty="0">
                        <a:solidFill>
                          <a:schemeClr val="accent6"/>
                        </a:solidFill>
                        <a:effectLst/>
                        <a:latin typeface="+mn-lt"/>
                      </a:endParaRPr>
                    </a:p>
                  </a:txBody>
                  <a:tcPr marL="9525" marR="9525" marT="9525" marB="0" anchor="ctr"/>
                </a:tc>
                <a:tc>
                  <a:txBody>
                    <a:bodyPr/>
                    <a:lstStyle/>
                    <a:p>
                      <a:pPr algn="ctr" fontAlgn="b"/>
                      <a:r>
                        <a:rPr lang="en-US" sz="1000" b="0" i="0" u="none" strike="noStrike" dirty="0" smtClean="0">
                          <a:solidFill>
                            <a:schemeClr val="accent6"/>
                          </a:solidFill>
                          <a:effectLst/>
                          <a:latin typeface="+mn-lt"/>
                        </a:rPr>
                        <a:t>-1.69</a:t>
                      </a:r>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r>
                        <a:rPr lang="en-US" sz="1000" u="none" strike="noStrike" dirty="0" smtClean="0">
                          <a:solidFill>
                            <a:schemeClr val="accent6"/>
                          </a:solidFill>
                          <a:effectLst/>
                          <a:latin typeface="+mn-lt"/>
                        </a:rPr>
                        <a:t>400</a:t>
                      </a:r>
                      <a:endParaRPr lang="en-US" sz="1000" b="0" i="0" u="none" strike="noStrike" dirty="0">
                        <a:solidFill>
                          <a:schemeClr val="accent6"/>
                        </a:solidFill>
                        <a:effectLst/>
                        <a:latin typeface="+mn-lt"/>
                      </a:endParaRPr>
                    </a:p>
                  </a:txBody>
                  <a:tcPr marL="9525" marR="9525" marT="9525" marB="0" anchor="ctr"/>
                </a:tc>
                <a:tc>
                  <a:txBody>
                    <a:bodyPr/>
                    <a:lstStyle/>
                    <a:p>
                      <a:pPr algn="ctr" fontAlgn="b"/>
                      <a:r>
                        <a:rPr lang="en-US" sz="1000" b="0" i="0" u="none" strike="noStrike" dirty="0" smtClean="0">
                          <a:solidFill>
                            <a:schemeClr val="accent6"/>
                          </a:solidFill>
                          <a:effectLst/>
                          <a:latin typeface="+mn-lt"/>
                        </a:rPr>
                        <a:t>-3.38</a:t>
                      </a:r>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r>
                        <a:rPr lang="en-US" sz="1000" u="none" strike="noStrike">
                          <a:solidFill>
                            <a:schemeClr val="accent6"/>
                          </a:solidFill>
                          <a:effectLst/>
                          <a:latin typeface="+mn-lt"/>
                        </a:rPr>
                        <a:t>40</a:t>
                      </a:r>
                      <a:endParaRPr lang="en-US" sz="1000" b="0" i="0" u="none" strike="noStrike">
                        <a:solidFill>
                          <a:schemeClr val="accent6"/>
                        </a:solidFill>
                        <a:effectLst/>
                        <a:latin typeface="+mn-lt"/>
                      </a:endParaRPr>
                    </a:p>
                  </a:txBody>
                  <a:tcPr marL="9525" marR="9525" marT="9525" marB="0" anchor="ctr"/>
                </a:tc>
                <a:tc>
                  <a:txBody>
                    <a:bodyPr/>
                    <a:lstStyle/>
                    <a:p>
                      <a:pPr algn="ctr" fontAlgn="b"/>
                      <a:r>
                        <a:rPr lang="en-US" sz="1000" b="0" i="0" u="none" strike="noStrike" dirty="0" smtClean="0">
                          <a:solidFill>
                            <a:schemeClr val="accent6"/>
                          </a:solidFill>
                          <a:effectLst/>
                          <a:latin typeface="+mn-lt"/>
                        </a:rPr>
                        <a:t>-5.07</a:t>
                      </a:r>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r>
                        <a:rPr lang="en-US" sz="1000" u="none" strike="noStrike" dirty="0">
                          <a:solidFill>
                            <a:schemeClr val="accent6"/>
                          </a:solidFill>
                          <a:effectLst/>
                          <a:latin typeface="+mn-lt"/>
                        </a:rPr>
                        <a:t>0</a:t>
                      </a:r>
                      <a:endParaRPr lang="en-US" sz="1000" b="0" i="0" u="none" strike="noStrike" dirty="0">
                        <a:solidFill>
                          <a:schemeClr val="accent6"/>
                        </a:solidFill>
                        <a:effectLst/>
                        <a:latin typeface="+mn-lt"/>
                      </a:endParaRPr>
                    </a:p>
                  </a:txBody>
                  <a:tcPr marL="9525" marR="9525" marT="9525" marB="0" anchor="ctr"/>
                </a:tc>
                <a:tc>
                  <a:txBody>
                    <a:bodyPr/>
                    <a:lstStyle/>
                    <a:p>
                      <a:pPr algn="ctr" fontAlgn="b"/>
                      <a:r>
                        <a:rPr lang="en-US" sz="1000" b="0" i="0" u="none" strike="noStrike" dirty="0" smtClean="0">
                          <a:solidFill>
                            <a:schemeClr val="accent6"/>
                          </a:solidFill>
                          <a:effectLst/>
                          <a:latin typeface="+mn-lt"/>
                        </a:rPr>
                        <a:t>-7.6</a:t>
                      </a:r>
                      <a:endParaRPr lang="en-US" sz="1000" b="0" i="0" u="none" strike="noStrike" dirty="0">
                        <a:solidFill>
                          <a:schemeClr val="accent6"/>
                        </a:solidFill>
                        <a:effectLst/>
                        <a:latin typeface="+mn-lt"/>
                      </a:endParaRPr>
                    </a:p>
                  </a:txBody>
                  <a:tcPr marL="9525" marR="9525" marT="9525" marB="0" anchor="ctr"/>
                </a:tc>
              </a:tr>
              <a:tr h="190500">
                <a:tc>
                  <a:txBody>
                    <a:bodyPr/>
                    <a:lstStyle/>
                    <a:p>
                      <a:pPr algn="ctr" fontAlgn="b"/>
                      <a:endParaRPr lang="en-US" sz="1000" b="0" i="0" u="none" strike="noStrike" dirty="0">
                        <a:solidFill>
                          <a:schemeClr val="accent6"/>
                        </a:solidFill>
                        <a:effectLst/>
                        <a:latin typeface="+mn-lt"/>
                      </a:endParaRPr>
                    </a:p>
                  </a:txBody>
                  <a:tcPr marL="9525" marR="9525" marT="9525" marB="0" anchor="ctr"/>
                </a:tc>
                <a:tc>
                  <a:txBody>
                    <a:bodyPr/>
                    <a:lstStyle/>
                    <a:p>
                      <a:pPr algn="ctr" fontAlgn="b"/>
                      <a:endParaRPr lang="en-US" sz="1000" b="0" i="0" u="none" strike="noStrike" dirty="0">
                        <a:solidFill>
                          <a:schemeClr val="accent6"/>
                        </a:solidFill>
                        <a:effectLst/>
                        <a:latin typeface="+mn-lt"/>
                      </a:endParaRPr>
                    </a:p>
                  </a:txBody>
                  <a:tcPr marL="9525" marR="9525" marT="9525" marB="0" anchor="ctr"/>
                </a:tc>
              </a:tr>
            </a:tbl>
          </a:graphicData>
        </a:graphic>
      </p:graphicFrame>
      <p:pic>
        <p:nvPicPr>
          <p:cNvPr id="8"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4550" y="2690027"/>
            <a:ext cx="2031674" cy="171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8777" y="2931877"/>
            <a:ext cx="3792071" cy="279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57873" y="2615312"/>
            <a:ext cx="1990165" cy="171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447646" y="2299768"/>
            <a:ext cx="1217889" cy="369332"/>
          </a:xfrm>
          <a:prstGeom prst="rect">
            <a:avLst/>
          </a:prstGeom>
          <a:noFill/>
        </p:spPr>
        <p:txBody>
          <a:bodyPr wrap="none" rtlCol="0">
            <a:spAutoFit/>
          </a:bodyPr>
          <a:lstStyle/>
          <a:p>
            <a:r>
              <a:rPr lang="en-US" sz="1800" dirty="0" smtClean="0"/>
              <a:t>Production</a:t>
            </a:r>
            <a:endParaRPr lang="en-US" sz="1800" dirty="0"/>
          </a:p>
        </p:txBody>
      </p:sp>
      <p:sp>
        <p:nvSpPr>
          <p:cNvPr id="13" name="TextBox 12"/>
          <p:cNvSpPr txBox="1"/>
          <p:nvPr/>
        </p:nvSpPr>
        <p:spPr>
          <a:xfrm>
            <a:off x="916480" y="2289923"/>
            <a:ext cx="1123099" cy="369332"/>
          </a:xfrm>
          <a:prstGeom prst="rect">
            <a:avLst/>
          </a:prstGeom>
          <a:noFill/>
        </p:spPr>
        <p:txBody>
          <a:bodyPr wrap="none" rtlCol="0">
            <a:spAutoFit/>
          </a:bodyPr>
          <a:lstStyle/>
          <a:p>
            <a:r>
              <a:rPr lang="en-US" sz="1800" dirty="0" smtClean="0"/>
              <a:t>Prototype</a:t>
            </a:r>
            <a:endParaRPr lang="en-US" sz="1800" dirty="0"/>
          </a:p>
        </p:txBody>
      </p:sp>
      <p:graphicFrame>
        <p:nvGraphicFramePr>
          <p:cNvPr id="14" name="Content Placeholder 3"/>
          <p:cNvGraphicFramePr>
            <a:graphicFrameLocks noGrp="1"/>
          </p:cNvGraphicFramePr>
          <p:nvPr>
            <p:ph idx="1"/>
            <p:extLst>
              <p:ext uri="{D42A27DB-BD31-4B8C-83A1-F6EECF244321}">
                <p14:modId xmlns:p14="http://schemas.microsoft.com/office/powerpoint/2010/main" val="972110000"/>
              </p:ext>
            </p:extLst>
          </p:nvPr>
        </p:nvGraphicFramePr>
        <p:xfrm>
          <a:off x="2965987" y="4395320"/>
          <a:ext cx="2220305" cy="1647825"/>
        </p:xfrm>
        <a:graphic>
          <a:graphicData uri="http://schemas.openxmlformats.org/drawingml/2006/table">
            <a:tbl>
              <a:tblPr>
                <a:tableStyleId>{5C22544A-7EE6-4342-B048-85BDC9FD1C3A}</a:tableStyleId>
              </a:tblPr>
              <a:tblGrid>
                <a:gridCol w="787850"/>
                <a:gridCol w="1432455"/>
              </a:tblGrid>
              <a:tr h="190500">
                <a:tc>
                  <a:txBody>
                    <a:bodyPr/>
                    <a:lstStyle/>
                    <a:p>
                      <a:pPr algn="ctr" fontAlgn="b"/>
                      <a:r>
                        <a:rPr lang="en-US" sz="1000" u="none" strike="noStrike" dirty="0">
                          <a:solidFill>
                            <a:srgbClr val="404040"/>
                          </a:solidFill>
                          <a:effectLst/>
                          <a:latin typeface="+mn-lt"/>
                        </a:rPr>
                        <a:t>Spring </a:t>
                      </a:r>
                      <a:r>
                        <a:rPr lang="en-US" sz="1000" u="none" strike="noStrike" dirty="0" err="1">
                          <a:solidFill>
                            <a:srgbClr val="404040"/>
                          </a:solidFill>
                          <a:effectLst/>
                          <a:latin typeface="+mn-lt"/>
                        </a:rPr>
                        <a:t>Const</a:t>
                      </a:r>
                      <a:r>
                        <a:rPr lang="en-US" sz="1000" u="none" strike="noStrike" dirty="0">
                          <a:solidFill>
                            <a:srgbClr val="404040"/>
                          </a:solidFill>
                          <a:effectLst/>
                          <a:latin typeface="+mn-lt"/>
                        </a:rPr>
                        <a:t> </a:t>
                      </a:r>
                      <a:r>
                        <a:rPr lang="en-US" sz="1000" u="none" strike="noStrike" dirty="0" smtClean="0">
                          <a:solidFill>
                            <a:srgbClr val="404040"/>
                          </a:solidFill>
                          <a:effectLst/>
                          <a:latin typeface="+mn-lt"/>
                        </a:rPr>
                        <a:t>[</a:t>
                      </a:r>
                      <a:r>
                        <a:rPr lang="en-US" sz="1000" u="none" strike="noStrike" dirty="0" err="1" smtClean="0">
                          <a:solidFill>
                            <a:srgbClr val="404040"/>
                          </a:solidFill>
                          <a:effectLst/>
                          <a:latin typeface="+mn-lt"/>
                        </a:rPr>
                        <a:t>kN</a:t>
                      </a:r>
                      <a:r>
                        <a:rPr lang="en-US" sz="1000" u="none" strike="noStrike" dirty="0" smtClean="0">
                          <a:solidFill>
                            <a:srgbClr val="404040"/>
                          </a:solidFill>
                          <a:effectLst/>
                          <a:latin typeface="+mn-lt"/>
                        </a:rPr>
                        <a:t>/mm</a:t>
                      </a:r>
                      <a:r>
                        <a:rPr lang="en-US" sz="1000" u="none" strike="noStrike" dirty="0">
                          <a:solidFill>
                            <a:srgbClr val="404040"/>
                          </a:solidFill>
                          <a:effectLst/>
                          <a:latin typeface="+mn-lt"/>
                        </a:rPr>
                        <a:t>]</a:t>
                      </a:r>
                      <a:endParaRPr lang="en-US" sz="1000" b="0" i="0" u="none" strike="noStrike" dirty="0">
                        <a:solidFill>
                          <a:srgbClr val="404040"/>
                        </a:solidFill>
                        <a:effectLst/>
                        <a:latin typeface="+mn-lt"/>
                      </a:endParaRPr>
                    </a:p>
                  </a:txBody>
                  <a:tcPr marL="9525" marR="9525" marT="9525" marB="0" anchor="ctr"/>
                </a:tc>
                <a:tc>
                  <a:txBody>
                    <a:bodyPr/>
                    <a:lstStyle/>
                    <a:p>
                      <a:pPr algn="ctr" fontAlgn="b"/>
                      <a:r>
                        <a:rPr lang="en-US" sz="1000" u="none" strike="noStrike" dirty="0" smtClean="0">
                          <a:solidFill>
                            <a:srgbClr val="404040"/>
                          </a:solidFill>
                          <a:effectLst/>
                          <a:latin typeface="+mn-lt"/>
                        </a:rPr>
                        <a:t>LFD</a:t>
                      </a:r>
                    </a:p>
                    <a:p>
                      <a:pPr algn="ctr" fontAlgn="b"/>
                      <a:r>
                        <a:rPr lang="en-US" sz="1000" u="none" strike="noStrike" dirty="0" smtClean="0">
                          <a:solidFill>
                            <a:srgbClr val="404040"/>
                          </a:solidFill>
                          <a:effectLst/>
                          <a:latin typeface="+mn-lt"/>
                        </a:rPr>
                        <a:t> </a:t>
                      </a:r>
                      <a:r>
                        <a:rPr lang="en-US" sz="1000" u="none" strike="noStrike" dirty="0">
                          <a:solidFill>
                            <a:srgbClr val="404040"/>
                          </a:solidFill>
                          <a:effectLst/>
                          <a:latin typeface="+mn-lt"/>
                        </a:rPr>
                        <a:t>[Hz/(MV/m)^2]</a:t>
                      </a:r>
                      <a:endParaRPr lang="en-US" sz="1000" b="0" i="0" u="none" strike="noStrike" dirty="0">
                        <a:solidFill>
                          <a:srgbClr val="404040"/>
                        </a:solidFill>
                        <a:effectLst/>
                        <a:latin typeface="+mn-lt"/>
                      </a:endParaRPr>
                    </a:p>
                  </a:txBody>
                  <a:tcPr marL="9525" marR="9525" marT="9525" marB="0" anchor="ctr"/>
                </a:tc>
              </a:tr>
              <a:tr h="190500">
                <a:tc>
                  <a:txBody>
                    <a:bodyPr/>
                    <a:lstStyle/>
                    <a:p>
                      <a:pPr algn="ctr" fontAlgn="b"/>
                      <a:endParaRPr lang="en-US" sz="1000" b="0" i="0" u="none" strike="noStrike">
                        <a:solidFill>
                          <a:srgbClr val="404040"/>
                        </a:solidFill>
                        <a:effectLst/>
                        <a:latin typeface="+mn-lt"/>
                      </a:endParaRPr>
                    </a:p>
                  </a:txBody>
                  <a:tcPr marL="9525" marR="9525" marT="9525" marB="0" anchor="ctr"/>
                </a:tc>
                <a:tc>
                  <a:txBody>
                    <a:bodyPr/>
                    <a:lstStyle/>
                    <a:p>
                      <a:pPr algn="ctr" fontAlgn="b"/>
                      <a:endParaRPr lang="en-US" sz="1000" b="0" i="0" u="none" strike="noStrike">
                        <a:solidFill>
                          <a:srgbClr val="404040"/>
                        </a:solidFill>
                        <a:effectLst/>
                        <a:latin typeface="+mn-lt"/>
                      </a:endParaRPr>
                    </a:p>
                  </a:txBody>
                  <a:tcPr marL="9525" marR="9525" marT="9525" marB="0" anchor="ctr"/>
                </a:tc>
              </a:tr>
              <a:tr h="190500">
                <a:tc>
                  <a:txBody>
                    <a:bodyPr/>
                    <a:lstStyle/>
                    <a:p>
                      <a:pPr algn="ctr" fontAlgn="b"/>
                      <a:r>
                        <a:rPr lang="en-US" sz="1000" u="none" strike="noStrike">
                          <a:solidFill>
                            <a:srgbClr val="404040"/>
                          </a:solidFill>
                          <a:effectLst/>
                          <a:latin typeface="+mn-lt"/>
                        </a:rPr>
                        <a:t>∞</a:t>
                      </a:r>
                      <a:endParaRPr lang="en-US" sz="1000" b="0" i="0" u="none" strike="noStrike">
                        <a:solidFill>
                          <a:srgbClr val="404040"/>
                        </a:solidFill>
                        <a:effectLst/>
                        <a:latin typeface="+mn-lt"/>
                      </a:endParaRPr>
                    </a:p>
                  </a:txBody>
                  <a:tcPr marL="9525" marR="9525" marT="9525" marB="0" anchor="ctr"/>
                </a:tc>
                <a:tc>
                  <a:txBody>
                    <a:bodyPr/>
                    <a:lstStyle/>
                    <a:p>
                      <a:pPr algn="ctr" fontAlgn="b"/>
                      <a:r>
                        <a:rPr lang="en-US" sz="1000" u="none" strike="noStrike" dirty="0">
                          <a:solidFill>
                            <a:srgbClr val="404040"/>
                          </a:solidFill>
                          <a:effectLst/>
                          <a:latin typeface="+mn-lt"/>
                        </a:rPr>
                        <a:t>-2.74</a:t>
                      </a:r>
                      <a:endParaRPr lang="en-US" sz="1000" b="0" i="0" u="none" strike="noStrike" dirty="0">
                        <a:solidFill>
                          <a:srgbClr val="404040"/>
                        </a:solidFill>
                        <a:effectLst/>
                        <a:latin typeface="+mn-lt"/>
                      </a:endParaRPr>
                    </a:p>
                  </a:txBody>
                  <a:tcPr marL="9525" marR="9525" marT="9525" marB="0" anchor="ctr"/>
                </a:tc>
              </a:tr>
              <a:tr h="190500">
                <a:tc>
                  <a:txBody>
                    <a:bodyPr/>
                    <a:lstStyle/>
                    <a:p>
                      <a:pPr algn="ctr" fontAlgn="b"/>
                      <a:r>
                        <a:rPr lang="en-US" sz="1000" b="0" i="0" u="none" strike="noStrike" dirty="0" smtClean="0">
                          <a:solidFill>
                            <a:srgbClr val="404040"/>
                          </a:solidFill>
                          <a:effectLst/>
                          <a:latin typeface="+mn-lt"/>
                        </a:rPr>
                        <a:t>4000</a:t>
                      </a:r>
                      <a:endParaRPr lang="en-US" sz="1000" b="0" i="0" u="none" strike="noStrike" dirty="0">
                        <a:solidFill>
                          <a:srgbClr val="404040"/>
                        </a:solidFill>
                        <a:effectLst/>
                        <a:latin typeface="+mn-lt"/>
                      </a:endParaRPr>
                    </a:p>
                  </a:txBody>
                  <a:tcPr marL="9525" marR="9525" marT="9525" marB="0" anchor="ctr"/>
                </a:tc>
                <a:tc>
                  <a:txBody>
                    <a:bodyPr/>
                    <a:lstStyle/>
                    <a:p>
                      <a:pPr algn="ctr" fontAlgn="b"/>
                      <a:r>
                        <a:rPr lang="en-US" sz="1000" b="0" i="0" u="none" strike="noStrike" dirty="0" smtClean="0">
                          <a:solidFill>
                            <a:srgbClr val="404040"/>
                          </a:solidFill>
                          <a:effectLst/>
                          <a:latin typeface="+mn-lt"/>
                        </a:rPr>
                        <a:t>-2.95</a:t>
                      </a:r>
                      <a:endParaRPr lang="en-US" sz="1000" b="0" i="0" u="none" strike="noStrike" dirty="0">
                        <a:solidFill>
                          <a:srgbClr val="404040"/>
                        </a:solidFill>
                        <a:effectLst/>
                        <a:latin typeface="+mn-lt"/>
                      </a:endParaRPr>
                    </a:p>
                  </a:txBody>
                  <a:tcPr marL="9525" marR="9525" marT="9525" marB="0" anchor="ctr"/>
                </a:tc>
              </a:tr>
              <a:tr h="190500">
                <a:tc>
                  <a:txBody>
                    <a:bodyPr/>
                    <a:lstStyle/>
                    <a:p>
                      <a:pPr algn="ctr" fontAlgn="b"/>
                      <a:r>
                        <a:rPr lang="en-US" sz="1000" u="none" strike="noStrike">
                          <a:solidFill>
                            <a:srgbClr val="404040"/>
                          </a:solidFill>
                          <a:effectLst/>
                          <a:latin typeface="+mn-lt"/>
                        </a:rPr>
                        <a:t>200</a:t>
                      </a:r>
                      <a:endParaRPr lang="en-US" sz="1000" b="0" i="0" u="none" strike="noStrike">
                        <a:solidFill>
                          <a:srgbClr val="404040"/>
                        </a:solidFill>
                        <a:effectLst/>
                        <a:latin typeface="+mn-lt"/>
                      </a:endParaRPr>
                    </a:p>
                  </a:txBody>
                  <a:tcPr marL="9525" marR="9525" marT="9525" marB="0" anchor="ctr"/>
                </a:tc>
                <a:tc>
                  <a:txBody>
                    <a:bodyPr/>
                    <a:lstStyle/>
                    <a:p>
                      <a:pPr algn="ctr" fontAlgn="b"/>
                      <a:r>
                        <a:rPr lang="en-US" sz="1000" u="none" strike="noStrike" dirty="0">
                          <a:solidFill>
                            <a:srgbClr val="404040"/>
                          </a:solidFill>
                          <a:effectLst/>
                          <a:latin typeface="+mn-lt"/>
                        </a:rPr>
                        <a:t>-4.63</a:t>
                      </a:r>
                      <a:endParaRPr lang="en-US" sz="1000" b="0" i="0" u="none" strike="noStrike" dirty="0">
                        <a:solidFill>
                          <a:srgbClr val="404040"/>
                        </a:solidFill>
                        <a:effectLst/>
                        <a:latin typeface="+mn-lt"/>
                      </a:endParaRPr>
                    </a:p>
                  </a:txBody>
                  <a:tcPr marL="9525" marR="9525" marT="9525" marB="0" anchor="ctr"/>
                </a:tc>
              </a:tr>
              <a:tr h="190500">
                <a:tc>
                  <a:txBody>
                    <a:bodyPr/>
                    <a:lstStyle/>
                    <a:p>
                      <a:pPr algn="ctr" fontAlgn="b"/>
                      <a:r>
                        <a:rPr lang="en-US" sz="1000" u="none" strike="noStrike">
                          <a:solidFill>
                            <a:srgbClr val="404040"/>
                          </a:solidFill>
                          <a:effectLst/>
                          <a:latin typeface="+mn-lt"/>
                        </a:rPr>
                        <a:t>100</a:t>
                      </a:r>
                      <a:endParaRPr lang="en-US" sz="1000" b="0" i="0" u="none" strike="noStrike">
                        <a:solidFill>
                          <a:srgbClr val="404040"/>
                        </a:solidFill>
                        <a:effectLst/>
                        <a:latin typeface="+mn-lt"/>
                      </a:endParaRPr>
                    </a:p>
                  </a:txBody>
                  <a:tcPr marL="9525" marR="9525" marT="9525" marB="0" anchor="ctr"/>
                </a:tc>
                <a:tc>
                  <a:txBody>
                    <a:bodyPr/>
                    <a:lstStyle/>
                    <a:p>
                      <a:pPr algn="ctr" fontAlgn="b"/>
                      <a:r>
                        <a:rPr lang="en-US" sz="1000" u="none" strike="noStrike">
                          <a:solidFill>
                            <a:srgbClr val="404040"/>
                          </a:solidFill>
                          <a:effectLst/>
                          <a:latin typeface="+mn-lt"/>
                        </a:rPr>
                        <a:t>-4.85</a:t>
                      </a:r>
                      <a:endParaRPr lang="en-US" sz="1000" b="0" i="0" u="none" strike="noStrike">
                        <a:solidFill>
                          <a:srgbClr val="404040"/>
                        </a:solidFill>
                        <a:effectLst/>
                        <a:latin typeface="+mn-lt"/>
                      </a:endParaRPr>
                    </a:p>
                  </a:txBody>
                  <a:tcPr marL="9525" marR="9525" marT="9525" marB="0" anchor="ctr"/>
                </a:tc>
              </a:tr>
              <a:tr h="190500">
                <a:tc>
                  <a:txBody>
                    <a:bodyPr/>
                    <a:lstStyle/>
                    <a:p>
                      <a:pPr algn="ctr" fontAlgn="b"/>
                      <a:r>
                        <a:rPr lang="en-US" sz="1000" u="none" strike="noStrike">
                          <a:solidFill>
                            <a:srgbClr val="404040"/>
                          </a:solidFill>
                          <a:effectLst/>
                          <a:latin typeface="+mn-lt"/>
                        </a:rPr>
                        <a:t>40</a:t>
                      </a:r>
                      <a:endParaRPr lang="en-US" sz="1000" b="0" i="0" u="none" strike="noStrike">
                        <a:solidFill>
                          <a:srgbClr val="404040"/>
                        </a:solidFill>
                        <a:effectLst/>
                        <a:latin typeface="+mn-lt"/>
                      </a:endParaRPr>
                    </a:p>
                  </a:txBody>
                  <a:tcPr marL="9525" marR="9525" marT="9525" marB="0" anchor="ctr"/>
                </a:tc>
                <a:tc>
                  <a:txBody>
                    <a:bodyPr/>
                    <a:lstStyle/>
                    <a:p>
                      <a:pPr algn="ctr" fontAlgn="b"/>
                      <a:r>
                        <a:rPr lang="en-US" sz="1000" u="none" strike="noStrike">
                          <a:solidFill>
                            <a:srgbClr val="404040"/>
                          </a:solidFill>
                          <a:effectLst/>
                          <a:latin typeface="+mn-lt"/>
                        </a:rPr>
                        <a:t>-5.27</a:t>
                      </a:r>
                      <a:endParaRPr lang="en-US" sz="1000" b="0" i="0" u="none" strike="noStrike">
                        <a:solidFill>
                          <a:srgbClr val="404040"/>
                        </a:solidFill>
                        <a:effectLst/>
                        <a:latin typeface="+mn-lt"/>
                      </a:endParaRPr>
                    </a:p>
                  </a:txBody>
                  <a:tcPr marL="9525" marR="9525" marT="9525" marB="0" anchor="ctr"/>
                </a:tc>
              </a:tr>
              <a:tr h="190500">
                <a:tc>
                  <a:txBody>
                    <a:bodyPr/>
                    <a:lstStyle/>
                    <a:p>
                      <a:pPr algn="ctr" fontAlgn="b"/>
                      <a:r>
                        <a:rPr lang="en-US" sz="1000" u="none" strike="noStrike">
                          <a:solidFill>
                            <a:srgbClr val="404040"/>
                          </a:solidFill>
                          <a:effectLst/>
                          <a:latin typeface="+mn-lt"/>
                        </a:rPr>
                        <a:t>0</a:t>
                      </a:r>
                      <a:endParaRPr lang="en-US" sz="1000" b="0" i="0" u="none" strike="noStrike">
                        <a:solidFill>
                          <a:srgbClr val="404040"/>
                        </a:solidFill>
                        <a:effectLst/>
                        <a:latin typeface="+mn-lt"/>
                      </a:endParaRPr>
                    </a:p>
                  </a:txBody>
                  <a:tcPr marL="9525" marR="9525" marT="9525" marB="0" anchor="ctr"/>
                </a:tc>
                <a:tc>
                  <a:txBody>
                    <a:bodyPr/>
                    <a:lstStyle/>
                    <a:p>
                      <a:pPr algn="ctr" fontAlgn="b"/>
                      <a:r>
                        <a:rPr lang="en-US" sz="1000" u="none" strike="noStrike" dirty="0">
                          <a:solidFill>
                            <a:srgbClr val="404040"/>
                          </a:solidFill>
                          <a:effectLst/>
                          <a:latin typeface="+mn-lt"/>
                        </a:rPr>
                        <a:t>-5.48</a:t>
                      </a:r>
                      <a:endParaRPr lang="en-US" sz="1000" b="0" i="0" u="none" strike="noStrike" dirty="0">
                        <a:solidFill>
                          <a:srgbClr val="404040"/>
                        </a:solidFill>
                        <a:effectLst/>
                        <a:latin typeface="+mn-lt"/>
                      </a:endParaRPr>
                    </a:p>
                  </a:txBody>
                  <a:tcPr marL="9525" marR="9525" marT="9525" marB="0" anchor="ctr"/>
                </a:tc>
              </a:tr>
            </a:tbl>
          </a:graphicData>
        </a:graphic>
      </p:graphicFrame>
      <p:cxnSp>
        <p:nvCxnSpPr>
          <p:cNvPr id="15" name="Straight Connector 14"/>
          <p:cNvCxnSpPr/>
          <p:nvPr/>
        </p:nvCxnSpPr>
        <p:spPr>
          <a:xfrm>
            <a:off x="2817676" y="2478548"/>
            <a:ext cx="0" cy="3587286"/>
          </a:xfrm>
          <a:prstGeom prst="line">
            <a:avLst/>
          </a:prstGeom>
          <a:ln w="254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4800" y="1004921"/>
            <a:ext cx="8487224" cy="830997"/>
          </a:xfrm>
          <a:prstGeom prst="rect">
            <a:avLst/>
          </a:prstGeom>
          <a:noFill/>
        </p:spPr>
        <p:txBody>
          <a:bodyPr wrap="square" rtlCol="0">
            <a:spAutoFit/>
          </a:bodyPr>
          <a:lstStyle/>
          <a:p>
            <a:r>
              <a:rPr lang="en-US" sz="1600"/>
              <a:t>The LFD factor of SSR1 was studied with various boundary conditions.</a:t>
            </a:r>
          </a:p>
          <a:p>
            <a:r>
              <a:rPr lang="en-US" sz="1600"/>
              <a:t>In working conditions the predicted LFD factor is less than - 3 Hz/(MV/m)</a:t>
            </a:r>
            <a:r>
              <a:rPr lang="en-US" sz="1600" baseline="30000"/>
              <a:t>2</a:t>
            </a:r>
          </a:p>
          <a:p>
            <a:r>
              <a:rPr lang="en-US" sz="1600"/>
              <a:t>The requirement is &lt; 5 Hz/(MV/m)</a:t>
            </a:r>
            <a:r>
              <a:rPr lang="en-US" sz="1600" baseline="30000"/>
              <a:t>2</a:t>
            </a:r>
          </a:p>
        </p:txBody>
      </p:sp>
      <p:sp>
        <p:nvSpPr>
          <p:cNvPr id="2" name="TextBox 1"/>
          <p:cNvSpPr txBox="1"/>
          <p:nvPr/>
        </p:nvSpPr>
        <p:spPr>
          <a:xfrm>
            <a:off x="5687880" y="241536"/>
            <a:ext cx="3402968" cy="369332"/>
          </a:xfrm>
          <a:prstGeom prst="rect">
            <a:avLst/>
          </a:prstGeom>
          <a:noFill/>
        </p:spPr>
        <p:txBody>
          <a:bodyPr wrap="square" rtlCol="0">
            <a:spAutoFit/>
          </a:bodyPr>
          <a:lstStyle/>
          <a:p>
            <a:r>
              <a:rPr lang="en-US" sz="1800"/>
              <a:t>M. Awida Hassan</a:t>
            </a:r>
          </a:p>
        </p:txBody>
      </p:sp>
      <p:sp>
        <p:nvSpPr>
          <p:cNvPr id="4" name="Rounded Rectangle 3"/>
          <p:cNvSpPr/>
          <p:nvPr/>
        </p:nvSpPr>
        <p:spPr>
          <a:xfrm>
            <a:off x="3081673" y="4928813"/>
            <a:ext cx="1957099" cy="354406"/>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7"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12</a:t>
            </a:fld>
            <a:endParaRPr lang="en-US" dirty="0"/>
          </a:p>
        </p:txBody>
      </p:sp>
    </p:spTree>
    <p:extLst>
      <p:ext uri="{BB962C8B-B14F-4D97-AF65-F5344CB8AC3E}">
        <p14:creationId xmlns:p14="http://schemas.microsoft.com/office/powerpoint/2010/main" val="9159228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dirty="0" smtClean="0">
                <a:solidFill>
                  <a:schemeClr val="tx1"/>
                </a:solidFill>
              </a:rPr>
              <a:t>SSR1- Sensitivity to He pressure variations</a:t>
            </a:r>
            <a:endParaRPr lang="en-US" sz="2400" dirty="0" smtClean="0">
              <a:solidFill>
                <a:schemeClr val="tx1"/>
              </a:solidFill>
            </a:endParaRPr>
          </a:p>
        </p:txBody>
      </p:sp>
      <p:sp>
        <p:nvSpPr>
          <p:cNvPr id="35842" name="Content Placeholder 2"/>
          <p:cNvSpPr>
            <a:spLocks noGrp="1"/>
          </p:cNvSpPr>
          <p:nvPr>
            <p:ph idx="1"/>
          </p:nvPr>
        </p:nvSpPr>
        <p:spPr>
          <a:xfrm>
            <a:off x="210262" y="1043046"/>
            <a:ext cx="8672513" cy="4987867"/>
          </a:xfrm>
          <a:prstGeom prst="rect">
            <a:avLst/>
          </a:prstGeom>
        </p:spPr>
        <p:txBody>
          <a:bodyPr/>
          <a:lstStyle/>
          <a:p>
            <a:pPr marL="0" indent="0">
              <a:buNone/>
            </a:pPr>
            <a:r>
              <a:rPr lang="en-US" sz="1600" dirty="0">
                <a:solidFill>
                  <a:schemeClr val="accent6"/>
                </a:solidFill>
              </a:rPr>
              <a:t>SSR1 must operate within a small bandwidth ± 20 Hz</a:t>
            </a:r>
          </a:p>
          <a:p>
            <a:pPr marL="0" indent="0" eaLnBrk="1" hangingPunct="1">
              <a:buNone/>
            </a:pPr>
            <a:r>
              <a:rPr lang="en-US" sz="1600" dirty="0">
                <a:solidFill>
                  <a:schemeClr val="accent6"/>
                </a:solidFill>
              </a:rPr>
              <a:t>Pressure of L</a:t>
            </a:r>
            <a:r>
              <a:rPr lang="en-US" sz="1600" baseline="-25000" dirty="0">
                <a:solidFill>
                  <a:schemeClr val="accent6"/>
                </a:solidFill>
              </a:rPr>
              <a:t>He </a:t>
            </a:r>
            <a:r>
              <a:rPr lang="en-US" sz="1600" dirty="0">
                <a:solidFill>
                  <a:schemeClr val="accent6"/>
                </a:solidFill>
              </a:rPr>
              <a:t>can vary by ± 0.5 Torr in the cryomodule</a:t>
            </a:r>
          </a:p>
          <a:p>
            <a:pPr marL="0" indent="0" eaLnBrk="1" hangingPunct="1">
              <a:buNone/>
            </a:pPr>
            <a:r>
              <a:rPr lang="en-US" sz="1600" dirty="0">
                <a:solidFill>
                  <a:schemeClr val="accent6"/>
                </a:solidFill>
              </a:rPr>
              <a:t>A </a:t>
            </a:r>
            <a:r>
              <a:rPr lang="en-US" sz="1600" u="sng" dirty="0">
                <a:solidFill>
                  <a:schemeClr val="accent6"/>
                </a:solidFill>
              </a:rPr>
              <a:t>self-compensating design </a:t>
            </a:r>
            <a:r>
              <a:rPr lang="en-US" sz="1600" dirty="0">
                <a:solidFill>
                  <a:schemeClr val="accent6"/>
                </a:solidFill>
              </a:rPr>
              <a:t>was developed allowing low sensitivity</a:t>
            </a:r>
          </a:p>
          <a:p>
            <a:pPr marL="0" indent="0" eaLnBrk="1" hangingPunct="1">
              <a:buNone/>
            </a:pPr>
            <a:r>
              <a:rPr lang="en-US" sz="1600" dirty="0">
                <a:solidFill>
                  <a:schemeClr val="accent6"/>
                </a:solidFill>
              </a:rPr>
              <a:t>Despite non-negligible deformations (see picture), net shift is very low thanks to Slater’s Theorem</a:t>
            </a:r>
          </a:p>
          <a:p>
            <a:pPr marL="0" indent="0">
              <a:buNone/>
            </a:pPr>
            <a:r>
              <a:rPr lang="en-US" sz="1600" dirty="0" smtClean="0">
                <a:solidFill>
                  <a:schemeClr val="accent6"/>
                </a:solidFill>
              </a:rPr>
              <a:t>Bare cavity ~ 600 Hz/Torr, with He vessel ~ </a:t>
            </a:r>
            <a:r>
              <a:rPr lang="en-US" sz="1600" u="sng" dirty="0" smtClean="0">
                <a:solidFill>
                  <a:schemeClr val="accent6"/>
                </a:solidFill>
              </a:rPr>
              <a:t>10 </a:t>
            </a:r>
            <a:r>
              <a:rPr lang="en-US" sz="1600" u="sng" dirty="0">
                <a:solidFill>
                  <a:schemeClr val="accent6"/>
                </a:solidFill>
              </a:rPr>
              <a:t>Hz/torr</a:t>
            </a:r>
            <a:endParaRPr lang="en-US" sz="1600" u="sng" dirty="0" smtClean="0">
              <a:solidFill>
                <a:schemeClr val="accent6"/>
              </a:solidFill>
            </a:endParaRPr>
          </a:p>
          <a:p>
            <a:pPr marL="0" indent="0" eaLnBrk="1" hangingPunct="1">
              <a:buNone/>
            </a:pPr>
            <a:r>
              <a:rPr lang="en-US" sz="1600" dirty="0" smtClean="0">
                <a:solidFill>
                  <a:schemeClr val="accent6"/>
                </a:solidFill>
              </a:rPr>
              <a:t>Ease of tuning 39 N/kHz (bare), 40 N/kHz</a:t>
            </a:r>
            <a:r>
              <a:rPr lang="en-US" sz="1600" baseline="30000" dirty="0" smtClean="0">
                <a:solidFill>
                  <a:schemeClr val="accent6"/>
                </a:solidFill>
              </a:rPr>
              <a:t>*</a:t>
            </a:r>
            <a:r>
              <a:rPr lang="en-US" sz="1600" dirty="0" smtClean="0">
                <a:solidFill>
                  <a:schemeClr val="accent6"/>
                </a:solidFill>
              </a:rPr>
              <a:t> (with He vessel)</a:t>
            </a: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1638" y="3382875"/>
            <a:ext cx="4482045" cy="2612712"/>
          </a:xfrm>
          <a:prstGeom prst="rect">
            <a:avLst/>
          </a:prstGeom>
          <a:noFill/>
          <a:ln>
            <a:noFill/>
          </a:ln>
          <a:effectLst>
            <a:outerShdw blurRad="50800" dist="38100" dir="2700000" algn="tl" rotWithShape="0">
              <a:prstClr val="black">
                <a:alpha val="40000"/>
              </a:prstClr>
            </a:outerShdw>
          </a:effectLst>
          <a:extLst/>
        </p:spPr>
      </p:pic>
      <p:sp>
        <p:nvSpPr>
          <p:cNvPr id="35845" name="TextBox 5"/>
          <p:cNvSpPr txBox="1">
            <a:spLocks noChangeArrowheads="1"/>
          </p:cNvSpPr>
          <p:nvPr/>
        </p:nvSpPr>
        <p:spPr bwMode="auto">
          <a:xfrm>
            <a:off x="5245055" y="5349256"/>
            <a:ext cx="3624043" cy="738664"/>
          </a:xfrm>
          <a:prstGeom prst="rect">
            <a:avLst/>
          </a:prstGeom>
          <a:noFill/>
          <a:ln w="9525">
            <a:noFill/>
            <a:miter lim="800000"/>
            <a:headEnd/>
            <a:tailEnd/>
          </a:ln>
        </p:spPr>
        <p:txBody>
          <a:bodyPr wrap="square">
            <a:prstTxWarp prst="textNoShape">
              <a:avLst/>
            </a:prstTxWarp>
            <a:spAutoFit/>
          </a:bodyPr>
          <a:lstStyle/>
          <a:p>
            <a:pPr marL="285750" indent="-285750">
              <a:buFont typeface="Arial" pitchFamily="-72" charset="0"/>
              <a:buChar char="•"/>
            </a:pPr>
            <a:r>
              <a:rPr lang="en-US" sz="1400" dirty="0" smtClean="0"/>
              <a:t>Deformations </a:t>
            </a:r>
            <a:r>
              <a:rPr lang="en-US" sz="1400" dirty="0"/>
              <a:t>in high E and B regions balance out resulting in a small frequency shift (Slater’s Theorem)</a:t>
            </a:r>
          </a:p>
        </p:txBody>
      </p:sp>
      <p:pic>
        <p:nvPicPr>
          <p:cNvPr id="2" name="Picture 1" descr="FRIOB02f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5055" y="4018860"/>
            <a:ext cx="3469171" cy="1310512"/>
          </a:xfrm>
          <a:prstGeom prst="rect">
            <a:avLst/>
          </a:prstGeom>
        </p:spPr>
      </p:pic>
      <p:sp>
        <p:nvSpPr>
          <p:cNvPr id="12" name="TextBox 11"/>
          <p:cNvSpPr txBox="1"/>
          <p:nvPr/>
        </p:nvSpPr>
        <p:spPr>
          <a:xfrm>
            <a:off x="6955119" y="437626"/>
            <a:ext cx="2188881" cy="369332"/>
          </a:xfrm>
          <a:prstGeom prst="rect">
            <a:avLst/>
          </a:prstGeom>
          <a:noFill/>
        </p:spPr>
        <p:txBody>
          <a:bodyPr wrap="square" rtlCol="0">
            <a:spAutoFit/>
          </a:bodyPr>
          <a:lstStyle/>
          <a:p>
            <a:r>
              <a:rPr lang="en-US" sz="1800" i="1"/>
              <a:t>D. Passarelli</a:t>
            </a:r>
          </a:p>
        </p:txBody>
      </p:sp>
      <p:cxnSp>
        <p:nvCxnSpPr>
          <p:cNvPr id="5" name="Straight Arrow Connector 4"/>
          <p:cNvCxnSpPr/>
          <p:nvPr/>
        </p:nvCxnSpPr>
        <p:spPr>
          <a:xfrm flipH="1">
            <a:off x="4171264" y="5750709"/>
            <a:ext cx="753718" cy="103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4274513" y="5849314"/>
            <a:ext cx="1548737" cy="276999"/>
          </a:xfrm>
          <a:prstGeom prst="rect">
            <a:avLst/>
          </a:prstGeom>
          <a:noFill/>
        </p:spPr>
        <p:txBody>
          <a:bodyPr wrap="square" rtlCol="0">
            <a:spAutoFit/>
          </a:bodyPr>
          <a:lstStyle/>
          <a:p>
            <a:r>
              <a:rPr lang="en-US" sz="1200"/>
              <a:t>Tuning</a:t>
            </a:r>
          </a:p>
        </p:txBody>
      </p:sp>
      <p:sp>
        <p:nvSpPr>
          <p:cNvPr id="3" name="Rectangle 2"/>
          <p:cNvSpPr/>
          <p:nvPr/>
        </p:nvSpPr>
        <p:spPr>
          <a:xfrm>
            <a:off x="5256564" y="3270725"/>
            <a:ext cx="3612534" cy="646331"/>
          </a:xfrm>
          <a:prstGeom prst="rect">
            <a:avLst/>
          </a:prstGeom>
        </p:spPr>
        <p:txBody>
          <a:bodyPr wrap="square">
            <a:spAutoFit/>
          </a:bodyPr>
          <a:lstStyle/>
          <a:p>
            <a:r>
              <a:rPr lang="en-US" sz="1800" baseline="30000" dirty="0">
                <a:solidFill>
                  <a:srgbClr val="FF0000"/>
                </a:solidFill>
              </a:rPr>
              <a:t>* </a:t>
            </a:r>
            <a:r>
              <a:rPr lang="en-US" sz="1800" dirty="0" smtClean="0">
                <a:solidFill>
                  <a:srgbClr val="FF0000"/>
                </a:solidFill>
              </a:rPr>
              <a:t>It </a:t>
            </a:r>
            <a:r>
              <a:rPr lang="en-US" sz="1800" dirty="0">
                <a:solidFill>
                  <a:srgbClr val="FF0000"/>
                </a:solidFill>
              </a:rPr>
              <a:t>is possible to reduce sensitivity without increasing rigidity</a:t>
            </a:r>
          </a:p>
        </p:txBody>
      </p:sp>
      <p:sp>
        <p:nvSpPr>
          <p:cNvPr id="13"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4"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13</a:t>
            </a:fld>
            <a:endParaRPr lang="en-US" dirty="0"/>
          </a:p>
        </p:txBody>
      </p:sp>
    </p:spTree>
    <p:extLst>
      <p:ext uri="{BB962C8B-B14F-4D97-AF65-F5344CB8AC3E}">
        <p14:creationId xmlns:p14="http://schemas.microsoft.com/office/powerpoint/2010/main" val="933322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Harmonic Analysis – SSR1</a:t>
            </a:r>
          </a:p>
        </p:txBody>
      </p:sp>
      <p:pic>
        <p:nvPicPr>
          <p:cNvPr id="6" name="Content Placeholder 5"/>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a:xfrm>
            <a:off x="451556" y="1279807"/>
            <a:ext cx="2857058" cy="2812416"/>
          </a:xfrm>
          <a:prstGeom prst="rect">
            <a:avLst/>
          </a:prstGeom>
        </p:spPr>
      </p:pic>
      <p:pic>
        <p:nvPicPr>
          <p:cNvPr id="7" name="Picture 6" descr="Mechanical_Report_Files/Figure0004.png"/>
          <p:cNvPicPr/>
          <p:nvPr/>
        </p:nvPicPr>
        <p:blipFill>
          <a:blip r:embed="rId3">
            <a:extLst>
              <a:ext uri="{28A0092B-C50C-407E-A947-70E740481C1C}">
                <a14:useLocalDpi xmlns:a14="http://schemas.microsoft.com/office/drawing/2010/main"/>
              </a:ext>
            </a:extLst>
          </a:blip>
          <a:srcRect/>
          <a:stretch>
            <a:fillRect/>
          </a:stretch>
        </p:blipFill>
        <p:spPr bwMode="auto">
          <a:xfrm>
            <a:off x="3445784" y="733778"/>
            <a:ext cx="5606239" cy="3697111"/>
          </a:xfrm>
          <a:prstGeom prst="rect">
            <a:avLst/>
          </a:prstGeom>
          <a:noFill/>
          <a:ln>
            <a:no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454" y="4543778"/>
            <a:ext cx="8673570" cy="1495778"/>
          </a:xfrm>
          <a:prstGeom prst="rect">
            <a:avLst/>
          </a:prstGeom>
        </p:spPr>
      </p:pic>
      <p:sp>
        <p:nvSpPr>
          <p:cNvPr id="9" name="TextBox 8"/>
          <p:cNvSpPr txBox="1"/>
          <p:nvPr/>
        </p:nvSpPr>
        <p:spPr>
          <a:xfrm>
            <a:off x="486864" y="938697"/>
            <a:ext cx="2765777" cy="307777"/>
          </a:xfrm>
          <a:prstGeom prst="rect">
            <a:avLst/>
          </a:prstGeom>
          <a:noFill/>
        </p:spPr>
        <p:txBody>
          <a:bodyPr wrap="square" rtlCol="0">
            <a:spAutoFit/>
          </a:bodyPr>
          <a:lstStyle/>
          <a:p>
            <a:r>
              <a:rPr lang="en-US" sz="1400"/>
              <a:t>Oscillating force f (x,y,z)</a:t>
            </a:r>
          </a:p>
        </p:txBody>
      </p:sp>
      <p:cxnSp>
        <p:nvCxnSpPr>
          <p:cNvPr id="11" name="Straight Connector 10"/>
          <p:cNvCxnSpPr/>
          <p:nvPr/>
        </p:nvCxnSpPr>
        <p:spPr>
          <a:xfrm>
            <a:off x="5221111" y="832556"/>
            <a:ext cx="14111" cy="2906888"/>
          </a:xfrm>
          <a:prstGeom prst="line">
            <a:avLst/>
          </a:prstGeom>
          <a:ln w="285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39556" y="1044222"/>
            <a:ext cx="1425222" cy="584776"/>
          </a:xfrm>
          <a:prstGeom prst="rect">
            <a:avLst/>
          </a:prstGeom>
          <a:noFill/>
        </p:spPr>
        <p:txBody>
          <a:bodyPr wrap="square" rtlCol="0">
            <a:spAutoFit/>
          </a:bodyPr>
          <a:lstStyle/>
          <a:p>
            <a:r>
              <a:rPr lang="en-US" sz="1600"/>
              <a:t>rigid modes</a:t>
            </a:r>
          </a:p>
          <a:p>
            <a:r>
              <a:rPr lang="en-US" sz="1600"/>
              <a:t>(not critical)</a:t>
            </a:r>
          </a:p>
        </p:txBody>
      </p:sp>
      <p:cxnSp>
        <p:nvCxnSpPr>
          <p:cNvPr id="14" name="Straight Arrow Connector 13"/>
          <p:cNvCxnSpPr/>
          <p:nvPr/>
        </p:nvCxnSpPr>
        <p:spPr>
          <a:xfrm flipH="1" flipV="1">
            <a:off x="5517444" y="1044223"/>
            <a:ext cx="476956" cy="366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517444" y="1563512"/>
            <a:ext cx="476956" cy="2568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66556" y="1972732"/>
            <a:ext cx="2286000" cy="584776"/>
          </a:xfrm>
          <a:prstGeom prst="rect">
            <a:avLst/>
          </a:prstGeom>
          <a:noFill/>
        </p:spPr>
        <p:txBody>
          <a:bodyPr wrap="square" rtlCol="0">
            <a:spAutoFit/>
          </a:bodyPr>
          <a:lstStyle/>
          <a:p>
            <a:pPr algn="ctr"/>
            <a:r>
              <a:rPr lang="en-US" sz="1600"/>
              <a:t>lowest RF-coupled mode</a:t>
            </a:r>
          </a:p>
          <a:p>
            <a:pPr algn="ctr"/>
            <a:r>
              <a:rPr lang="en-US" sz="1600"/>
              <a:t>(well above 100 Hz)</a:t>
            </a:r>
          </a:p>
        </p:txBody>
      </p:sp>
      <p:cxnSp>
        <p:nvCxnSpPr>
          <p:cNvPr id="19" name="Straight Arrow Connector 18"/>
          <p:cNvCxnSpPr/>
          <p:nvPr/>
        </p:nvCxnSpPr>
        <p:spPr>
          <a:xfrm flipH="1">
            <a:off x="6855178" y="2619063"/>
            <a:ext cx="158044" cy="650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1487574">
            <a:off x="4497499" y="1563512"/>
            <a:ext cx="430887" cy="1477328"/>
          </a:xfrm>
          <a:prstGeom prst="rect">
            <a:avLst/>
          </a:prstGeom>
          <a:noFill/>
        </p:spPr>
        <p:txBody>
          <a:bodyPr vert="vert" wrap="square" rtlCol="0">
            <a:spAutoFit/>
          </a:bodyPr>
          <a:lstStyle/>
          <a:p>
            <a:r>
              <a:rPr lang="en-US" sz="1600"/>
              <a:t>hazard   zone</a:t>
            </a:r>
          </a:p>
        </p:txBody>
      </p:sp>
      <p:sp>
        <p:nvSpPr>
          <p:cNvPr id="23" name="Oval 22"/>
          <p:cNvSpPr/>
          <p:nvPr/>
        </p:nvSpPr>
        <p:spPr>
          <a:xfrm>
            <a:off x="4769556" y="5616222"/>
            <a:ext cx="1001888" cy="42333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645027" y="181444"/>
            <a:ext cx="2270373" cy="400110"/>
          </a:xfrm>
          <a:prstGeom prst="rect">
            <a:avLst/>
          </a:prstGeom>
          <a:noFill/>
        </p:spPr>
        <p:txBody>
          <a:bodyPr wrap="square" rtlCol="0">
            <a:spAutoFit/>
          </a:bodyPr>
          <a:lstStyle/>
          <a:p>
            <a:r>
              <a:rPr lang="en-US" sz="2000"/>
              <a:t>L. Ristori</a:t>
            </a:r>
          </a:p>
        </p:txBody>
      </p:sp>
      <p:sp>
        <p:nvSpPr>
          <p:cNvPr id="1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0"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14</a:t>
            </a:fld>
            <a:endParaRPr lang="en-US" dirty="0"/>
          </a:p>
        </p:txBody>
      </p:sp>
    </p:spTree>
    <p:extLst>
      <p:ext uri="{BB962C8B-B14F-4D97-AF65-F5344CB8AC3E}">
        <p14:creationId xmlns:p14="http://schemas.microsoft.com/office/powerpoint/2010/main" val="2027669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Processing/Testing steps (ANL, FNAL)</a:t>
            </a:r>
          </a:p>
        </p:txBody>
      </p:sp>
      <p:graphicFrame>
        <p:nvGraphicFramePr>
          <p:cNvPr id="6" name="Content Placeholder 6"/>
          <p:cNvGraphicFramePr>
            <a:graphicFrameLocks/>
          </p:cNvGraphicFramePr>
          <p:nvPr>
            <p:extLst>
              <p:ext uri="{D42A27DB-BD31-4B8C-83A1-F6EECF244321}">
                <p14:modId xmlns:p14="http://schemas.microsoft.com/office/powerpoint/2010/main" val="4163716004"/>
              </p:ext>
            </p:extLst>
          </p:nvPr>
        </p:nvGraphicFramePr>
        <p:xfrm>
          <a:off x="294306" y="969514"/>
          <a:ext cx="2807264" cy="4937760"/>
        </p:xfrm>
        <a:graphic>
          <a:graphicData uri="http://schemas.openxmlformats.org/drawingml/2006/table">
            <a:tbl>
              <a:tblPr firstRow="1" bandRow="1">
                <a:tableStyleId>{D7AC3CCA-C797-4891-BE02-D94E43425B78}</a:tableStyleId>
              </a:tblPr>
              <a:tblGrid>
                <a:gridCol w="2807264"/>
              </a:tblGrid>
              <a:tr h="224658">
                <a:tc>
                  <a:txBody>
                    <a:bodyPr/>
                    <a:lstStyle/>
                    <a:p>
                      <a:pPr marL="0" indent="0">
                        <a:buNone/>
                      </a:pPr>
                      <a:r>
                        <a:rPr lang="en-US" sz="1200" b="0" dirty="0" smtClean="0">
                          <a:solidFill>
                            <a:srgbClr val="004C97"/>
                          </a:solidFill>
                        </a:rPr>
                        <a:t>1.   Inspection – RF &amp; Optical</a:t>
                      </a:r>
                    </a:p>
                  </a:txBody>
                  <a:tcPr/>
                </a:tc>
              </a:tr>
              <a:tr h="224658">
                <a:tc>
                  <a:txBody>
                    <a:bodyPr/>
                    <a:lstStyle/>
                    <a:p>
                      <a:pPr marL="342900" indent="-342900">
                        <a:buNone/>
                      </a:pPr>
                      <a:r>
                        <a:rPr lang="en-US" sz="1200" dirty="0" smtClean="0">
                          <a:solidFill>
                            <a:srgbClr val="FF6600"/>
                          </a:solidFill>
                        </a:rPr>
                        <a:t>2.   BCP 120-150 μm (flip half-way)</a:t>
                      </a:r>
                      <a:endParaRPr lang="en-US" sz="1200" baseline="0" dirty="0" smtClean="0">
                        <a:solidFill>
                          <a:srgbClr val="FF6600"/>
                        </a:solidFill>
                      </a:endParaRPr>
                    </a:p>
                  </a:txBody>
                  <a:tcPr/>
                </a:tc>
              </a:tr>
              <a:tr h="224658">
                <a:tc>
                  <a:txBody>
                    <a:bodyPr/>
                    <a:lstStyle/>
                    <a:p>
                      <a:pPr marL="0" indent="0">
                        <a:buNone/>
                      </a:pPr>
                      <a:r>
                        <a:rPr lang="en-US" sz="1200" dirty="0" smtClean="0">
                          <a:solidFill>
                            <a:srgbClr val="004C97"/>
                          </a:solidFill>
                        </a:rPr>
                        <a:t>3.   HPR</a:t>
                      </a:r>
                      <a:endParaRPr lang="en-US" sz="1200" dirty="0">
                        <a:solidFill>
                          <a:srgbClr val="004C97"/>
                        </a:solidFill>
                      </a:endParaRPr>
                    </a:p>
                  </a:txBody>
                  <a:tcPr/>
                </a:tc>
              </a:tr>
              <a:tr h="224658">
                <a:tc>
                  <a:txBody>
                    <a:bodyPr/>
                    <a:lstStyle/>
                    <a:p>
                      <a:r>
                        <a:rPr lang="en-US" sz="1200" dirty="0" smtClean="0">
                          <a:solidFill>
                            <a:schemeClr val="tx1"/>
                          </a:solidFill>
                        </a:rPr>
                        <a:t>4.   600 °C, 10 </a:t>
                      </a:r>
                      <a:r>
                        <a:rPr lang="en-US" sz="1200" dirty="0" err="1" smtClean="0">
                          <a:solidFill>
                            <a:schemeClr val="tx1"/>
                          </a:solidFill>
                        </a:rPr>
                        <a:t>h</a:t>
                      </a:r>
                      <a:r>
                        <a:rPr lang="en-US" sz="1200" dirty="0" smtClean="0">
                          <a:solidFill>
                            <a:schemeClr val="tx1"/>
                          </a:solidFill>
                        </a:rPr>
                        <a:t> (&lt; 5°C/min ramp rate)</a:t>
                      </a:r>
                      <a:endParaRPr lang="en-US" sz="1200" dirty="0">
                        <a:solidFill>
                          <a:schemeClr val="tx1"/>
                        </a:solidFill>
                      </a:endParaRPr>
                    </a:p>
                  </a:txBody>
                  <a:tcPr/>
                </a:tc>
              </a:tr>
              <a:tr h="224658">
                <a:tc>
                  <a:txBody>
                    <a:bodyPr/>
                    <a:lstStyle/>
                    <a:p>
                      <a:r>
                        <a:rPr lang="en-US" sz="1200" dirty="0" smtClean="0">
                          <a:solidFill>
                            <a:schemeClr val="tx1"/>
                          </a:solidFill>
                        </a:rPr>
                        <a:t>5.    RF Tuning</a:t>
                      </a:r>
                      <a:endParaRPr lang="en-US" sz="1200" dirty="0">
                        <a:solidFill>
                          <a:schemeClr val="tx1"/>
                        </a:solidFill>
                      </a:endParaRPr>
                    </a:p>
                  </a:txBody>
                  <a:tcPr/>
                </a:tc>
              </a:tr>
              <a:tr h="224658">
                <a:tc>
                  <a:txBody>
                    <a:bodyPr/>
                    <a:lstStyle/>
                    <a:p>
                      <a:r>
                        <a:rPr lang="en-US" sz="1200" dirty="0" smtClean="0">
                          <a:solidFill>
                            <a:srgbClr val="FF6600"/>
                          </a:solidFill>
                        </a:rPr>
                        <a:t>6. </a:t>
                      </a:r>
                      <a:r>
                        <a:rPr lang="en-US" sz="1200" baseline="0" dirty="0" smtClean="0">
                          <a:solidFill>
                            <a:srgbClr val="FF6600"/>
                          </a:solidFill>
                        </a:rPr>
                        <a:t>   </a:t>
                      </a:r>
                      <a:r>
                        <a:rPr lang="en-US" sz="1200" dirty="0" smtClean="0">
                          <a:solidFill>
                            <a:srgbClr val="FF6600"/>
                          </a:solidFill>
                        </a:rPr>
                        <a:t>BCP 20-30 μm</a:t>
                      </a:r>
                      <a:endParaRPr lang="en-US" sz="1200" dirty="0">
                        <a:solidFill>
                          <a:srgbClr val="FF6600"/>
                        </a:solidFill>
                      </a:endParaRPr>
                    </a:p>
                  </a:txBody>
                  <a:tcPr/>
                </a:tc>
              </a:tr>
              <a:tr h="224658">
                <a:tc>
                  <a:txBody>
                    <a:bodyPr/>
                    <a:lstStyle/>
                    <a:p>
                      <a:pPr marL="0" indent="0">
                        <a:buNone/>
                      </a:pPr>
                      <a:r>
                        <a:rPr lang="en-US" sz="1200" dirty="0" smtClean="0">
                          <a:solidFill>
                            <a:schemeClr val="tx1"/>
                          </a:solidFill>
                        </a:rPr>
                        <a:t>7.    HPR (horiz</a:t>
                      </a:r>
                      <a:r>
                        <a:rPr lang="en-US" sz="1200" baseline="0" dirty="0" smtClean="0">
                          <a:solidFill>
                            <a:schemeClr val="tx1"/>
                          </a:solidFill>
                        </a:rPr>
                        <a:t> + vert</a:t>
                      </a:r>
                      <a:r>
                        <a:rPr lang="en-US" sz="1200" dirty="0" smtClean="0">
                          <a:solidFill>
                            <a:schemeClr val="tx1"/>
                          </a:solidFill>
                        </a:rPr>
                        <a:t>)</a:t>
                      </a:r>
                      <a:endParaRPr lang="en-US" sz="1200" dirty="0">
                        <a:solidFill>
                          <a:schemeClr val="tx1"/>
                        </a:solidFill>
                      </a:endParaRPr>
                    </a:p>
                  </a:txBody>
                  <a:tcPr/>
                </a:tc>
              </a:tr>
              <a:tr h="224658">
                <a:tc>
                  <a:txBody>
                    <a:bodyPr/>
                    <a:lstStyle/>
                    <a:p>
                      <a:pPr marL="0" indent="0">
                        <a:buNone/>
                      </a:pPr>
                      <a:r>
                        <a:rPr lang="en-US" sz="1200" dirty="0" smtClean="0">
                          <a:solidFill>
                            <a:schemeClr val="tx1"/>
                          </a:solidFill>
                        </a:rPr>
                        <a:t>8.    Assemble</a:t>
                      </a:r>
                      <a:endParaRPr lang="en-US" sz="1200" dirty="0">
                        <a:solidFill>
                          <a:schemeClr val="tx1"/>
                        </a:solidFill>
                      </a:endParaRPr>
                    </a:p>
                  </a:txBody>
                  <a:tcPr/>
                </a:tc>
              </a:tr>
              <a:tr h="224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9.    Evacuate + 120 °C,</a:t>
                      </a:r>
                      <a:r>
                        <a:rPr lang="en-US" sz="1200" b="0" baseline="0" dirty="0" smtClean="0">
                          <a:solidFill>
                            <a:schemeClr val="tx1"/>
                          </a:solidFill>
                        </a:rPr>
                        <a:t> 48 </a:t>
                      </a:r>
                      <a:r>
                        <a:rPr lang="en-US" sz="1200" b="0" baseline="0" dirty="0" err="1" smtClean="0">
                          <a:solidFill>
                            <a:schemeClr val="tx1"/>
                          </a:solidFill>
                        </a:rPr>
                        <a:t>h</a:t>
                      </a:r>
                      <a:endParaRPr lang="en-US" sz="1200" dirty="0">
                        <a:solidFill>
                          <a:schemeClr val="tx1"/>
                        </a:solidFill>
                      </a:endParaRPr>
                    </a:p>
                  </a:txBody>
                  <a:tcPr/>
                </a:tc>
              </a:tr>
              <a:tr h="224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10.</a:t>
                      </a:r>
                      <a:r>
                        <a:rPr lang="en-US" sz="1200" b="0" baseline="0" dirty="0" smtClean="0">
                          <a:solidFill>
                            <a:schemeClr val="tx1"/>
                          </a:solidFill>
                        </a:rPr>
                        <a:t>  </a:t>
                      </a:r>
                      <a:r>
                        <a:rPr lang="en-US" sz="1200" b="0" dirty="0" smtClean="0">
                          <a:solidFill>
                            <a:schemeClr val="tx1"/>
                          </a:solidFill>
                        </a:rPr>
                        <a:t>Vertical Test</a:t>
                      </a:r>
                      <a:endParaRPr lang="en-US" sz="1200" b="0" dirty="0">
                        <a:solidFill>
                          <a:schemeClr val="tx1"/>
                        </a:solidFill>
                      </a:endParaRPr>
                    </a:p>
                  </a:txBody>
                  <a:tcPr>
                    <a:solidFill>
                      <a:srgbClr val="00FF00"/>
                    </a:solidFill>
                  </a:tcPr>
                </a:tc>
              </a:tr>
              <a:tr h="224658">
                <a:tc>
                  <a:txBody>
                    <a:bodyPr/>
                    <a:lstStyle/>
                    <a:p>
                      <a:pPr marL="342900" indent="-342900">
                        <a:buNone/>
                      </a:pPr>
                      <a:r>
                        <a:rPr lang="en-US" sz="1200" dirty="0" smtClean="0">
                          <a:solidFill>
                            <a:schemeClr val="tx1"/>
                          </a:solidFill>
                        </a:rPr>
                        <a:t>11.   Helium</a:t>
                      </a:r>
                      <a:r>
                        <a:rPr lang="en-US" sz="1200" baseline="0" dirty="0" smtClean="0">
                          <a:solidFill>
                            <a:schemeClr val="tx1"/>
                          </a:solidFill>
                        </a:rPr>
                        <a:t> Vessel </a:t>
                      </a:r>
                      <a:r>
                        <a:rPr lang="en-US" sz="1200" dirty="0" smtClean="0">
                          <a:solidFill>
                            <a:schemeClr val="tx1"/>
                          </a:solidFill>
                        </a:rPr>
                        <a:t>Dressing</a:t>
                      </a:r>
                      <a:endParaRPr lang="en-US" sz="1200" dirty="0">
                        <a:solidFill>
                          <a:schemeClr val="tx1"/>
                        </a:solidFill>
                      </a:endParaRPr>
                    </a:p>
                  </a:txBody>
                  <a:tcPr/>
                </a:tc>
              </a:tr>
              <a:tr h="224658">
                <a:tc>
                  <a:txBody>
                    <a:bodyPr/>
                    <a:lstStyle/>
                    <a:p>
                      <a:pPr marL="342900" indent="-342900">
                        <a:buAutoNum type="arabicPeriod" startAt="12"/>
                      </a:pPr>
                      <a:r>
                        <a:rPr lang="en-US" sz="1200" dirty="0" smtClean="0">
                          <a:solidFill>
                            <a:schemeClr val="tx1"/>
                          </a:solidFill>
                        </a:rPr>
                        <a:t>RF Tuning</a:t>
                      </a:r>
                      <a:endParaRPr lang="en-US" sz="1200" dirty="0">
                        <a:solidFill>
                          <a:schemeClr val="tx1"/>
                        </a:solidFill>
                      </a:endParaRPr>
                    </a:p>
                  </a:txBody>
                  <a:tcPr/>
                </a:tc>
              </a:tr>
              <a:tr h="224658">
                <a:tc>
                  <a:txBody>
                    <a:bodyPr/>
                    <a:lstStyle/>
                    <a:p>
                      <a:r>
                        <a:rPr lang="en-US" sz="1200" dirty="0" smtClean="0">
                          <a:solidFill>
                            <a:srgbClr val="FF6600"/>
                          </a:solidFill>
                        </a:rPr>
                        <a:t>13.   BCP</a:t>
                      </a:r>
                      <a:r>
                        <a:rPr lang="en-US" sz="1200" baseline="0" dirty="0" smtClean="0">
                          <a:solidFill>
                            <a:srgbClr val="FF6600"/>
                          </a:solidFill>
                        </a:rPr>
                        <a:t> 20-30 μm</a:t>
                      </a:r>
                      <a:endParaRPr lang="en-US" sz="1200" dirty="0">
                        <a:solidFill>
                          <a:srgbClr val="FF6600"/>
                        </a:solidFill>
                      </a:endParaRPr>
                    </a:p>
                  </a:txBody>
                  <a:tcPr/>
                </a:tc>
              </a:tr>
              <a:tr h="224658">
                <a:tc>
                  <a:txBody>
                    <a:bodyPr/>
                    <a:lstStyle/>
                    <a:p>
                      <a:pPr marL="0" indent="0">
                        <a:buNone/>
                      </a:pPr>
                      <a:r>
                        <a:rPr lang="en-US" sz="1200" dirty="0" smtClean="0">
                          <a:solidFill>
                            <a:schemeClr val="tx1"/>
                          </a:solidFill>
                        </a:rPr>
                        <a:t>14.</a:t>
                      </a:r>
                      <a:r>
                        <a:rPr lang="en-US" sz="1200" baseline="0" dirty="0" smtClean="0">
                          <a:solidFill>
                            <a:schemeClr val="tx1"/>
                          </a:solidFill>
                        </a:rPr>
                        <a:t>   HPR</a:t>
                      </a:r>
                      <a:endParaRPr lang="en-US" sz="1200" dirty="0">
                        <a:solidFill>
                          <a:schemeClr val="tx1"/>
                        </a:solidFill>
                      </a:endParaRPr>
                    </a:p>
                  </a:txBody>
                  <a:tcPr/>
                </a:tc>
              </a:tr>
              <a:tr h="224658">
                <a:tc>
                  <a:txBody>
                    <a:bodyPr/>
                    <a:lstStyle/>
                    <a:p>
                      <a:pPr marL="342900" indent="-342900">
                        <a:buAutoNum type="arabicPeriod" startAt="13"/>
                      </a:pPr>
                      <a:r>
                        <a:rPr lang="en-US" sz="1200" dirty="0" smtClean="0">
                          <a:solidFill>
                            <a:schemeClr val="tx1"/>
                          </a:solidFill>
                        </a:rPr>
                        <a:t>Assemble</a:t>
                      </a:r>
                    </a:p>
                  </a:txBody>
                  <a:tcPr/>
                </a:tc>
              </a:tr>
              <a:tr h="224658">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startAt="14"/>
                        <a:tabLst/>
                        <a:defRPr/>
                      </a:pPr>
                      <a:r>
                        <a:rPr lang="en-US" sz="1200" dirty="0" smtClean="0">
                          <a:solidFill>
                            <a:schemeClr val="tx1"/>
                          </a:solidFill>
                        </a:rPr>
                        <a:t>Evacuate + </a:t>
                      </a:r>
                      <a:r>
                        <a:rPr lang="en-US" sz="1200" b="0" dirty="0" smtClean="0">
                          <a:solidFill>
                            <a:schemeClr val="tx1"/>
                          </a:solidFill>
                        </a:rPr>
                        <a:t>120 °C,</a:t>
                      </a:r>
                      <a:r>
                        <a:rPr lang="en-US" sz="1200" b="0" baseline="0" dirty="0" smtClean="0">
                          <a:solidFill>
                            <a:schemeClr val="tx1"/>
                          </a:solidFill>
                        </a:rPr>
                        <a:t> 48 </a:t>
                      </a:r>
                      <a:r>
                        <a:rPr lang="en-US" sz="1200" b="0" baseline="0" dirty="0" err="1" smtClean="0">
                          <a:solidFill>
                            <a:schemeClr val="tx1"/>
                          </a:solidFill>
                        </a:rPr>
                        <a:t>h</a:t>
                      </a:r>
                      <a:endParaRPr lang="en-US" sz="1200" b="0" dirty="0" smtClean="0">
                        <a:solidFill>
                          <a:schemeClr val="tx1"/>
                        </a:solidFill>
                      </a:endParaRPr>
                    </a:p>
                  </a:txBody>
                  <a:tcPr/>
                </a:tc>
              </a:tr>
              <a:tr h="224658">
                <a:tc>
                  <a:txBody>
                    <a:bodyPr/>
                    <a:lstStyle/>
                    <a:p>
                      <a:r>
                        <a:rPr lang="en-US" sz="1200" dirty="0" smtClean="0">
                          <a:solidFill>
                            <a:schemeClr val="tx1"/>
                          </a:solidFill>
                        </a:rPr>
                        <a:t>15.</a:t>
                      </a:r>
                      <a:r>
                        <a:rPr lang="en-US" sz="1200" baseline="0" dirty="0" smtClean="0">
                          <a:solidFill>
                            <a:schemeClr val="tx1"/>
                          </a:solidFill>
                        </a:rPr>
                        <a:t>  </a:t>
                      </a:r>
                      <a:r>
                        <a:rPr lang="en-US" sz="1200" dirty="0" smtClean="0">
                          <a:solidFill>
                            <a:schemeClr val="tx1"/>
                          </a:solidFill>
                        </a:rPr>
                        <a:t>Horizontal Test</a:t>
                      </a:r>
                      <a:endParaRPr lang="en-US" sz="1200" dirty="0">
                        <a:solidFill>
                          <a:schemeClr val="tx1"/>
                        </a:solidFill>
                      </a:endParaRPr>
                    </a:p>
                  </a:txBody>
                  <a:tcPr>
                    <a:solidFill>
                      <a:srgbClr val="00FF00"/>
                    </a:solidFill>
                  </a:tcPr>
                </a:tc>
              </a:tr>
              <a:tr h="224658">
                <a:tc>
                  <a:txBody>
                    <a:bodyPr/>
                    <a:lstStyle/>
                    <a:p>
                      <a:r>
                        <a:rPr lang="en-US" sz="1200" dirty="0" smtClean="0">
                          <a:solidFill>
                            <a:schemeClr val="tx1"/>
                          </a:solidFill>
                        </a:rPr>
                        <a:t>16.  Ready for String</a:t>
                      </a:r>
                      <a:endParaRPr lang="en-US" sz="1200" dirty="0">
                        <a:solidFill>
                          <a:schemeClr val="tx1"/>
                        </a:solidFill>
                      </a:endParaRPr>
                    </a:p>
                  </a:txBody>
                  <a:tcPr/>
                </a:tc>
              </a:tr>
            </a:tbl>
          </a:graphicData>
        </a:graphic>
      </p:graphicFrame>
      <p:pic>
        <p:nvPicPr>
          <p:cNvPr id="9" name="Picture 8" descr="IMG_0048.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430482" y="847560"/>
            <a:ext cx="1240841" cy="1518712"/>
          </a:xfrm>
          <a:prstGeom prst="rect">
            <a:avLst/>
          </a:prstGeom>
        </p:spPr>
      </p:pic>
      <p:pic>
        <p:nvPicPr>
          <p:cNvPr id="10" name="Picture 9" descr="IMG_005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22707" y="888233"/>
            <a:ext cx="2014662" cy="1528363"/>
          </a:xfrm>
          <a:prstGeom prst="rect">
            <a:avLst/>
          </a:prstGeom>
        </p:spPr>
      </p:pic>
      <p:pic>
        <p:nvPicPr>
          <p:cNvPr id="11" name="Picture 10" descr="IMG_2388.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rot="5400000">
            <a:off x="6466722" y="1647451"/>
            <a:ext cx="3249245" cy="1846159"/>
          </a:xfrm>
          <a:prstGeom prst="rect">
            <a:avLst/>
          </a:prstGeom>
        </p:spPr>
      </p:pic>
      <p:pic>
        <p:nvPicPr>
          <p:cNvPr id="12" name="Picture 11" descr="IMG_2384.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52656" y="2538494"/>
            <a:ext cx="1905642" cy="1722321"/>
          </a:xfrm>
          <a:prstGeom prst="rect">
            <a:avLst/>
          </a:prstGeom>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328648" y="4440126"/>
            <a:ext cx="2580827" cy="17357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35473" y="4593353"/>
            <a:ext cx="2139047" cy="15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382998" y="5969739"/>
            <a:ext cx="1388410" cy="215444"/>
          </a:xfrm>
          <a:prstGeom prst="rect">
            <a:avLst/>
          </a:prstGeom>
          <a:noFill/>
        </p:spPr>
        <p:txBody>
          <a:bodyPr wrap="square" rtlCol="0">
            <a:spAutoFit/>
          </a:bodyPr>
          <a:lstStyle/>
          <a:p>
            <a:r>
              <a:rPr lang="en-US" sz="800"/>
              <a:t>Low-Temp Ovens (&lt;300’C)</a:t>
            </a:r>
          </a:p>
        </p:txBody>
      </p:sp>
      <p:sp>
        <p:nvSpPr>
          <p:cNvPr id="16" name="TextBox 15"/>
          <p:cNvSpPr txBox="1"/>
          <p:nvPr/>
        </p:nvSpPr>
        <p:spPr>
          <a:xfrm>
            <a:off x="6612017" y="4475369"/>
            <a:ext cx="1502571" cy="215444"/>
          </a:xfrm>
          <a:prstGeom prst="rect">
            <a:avLst/>
          </a:prstGeom>
          <a:noFill/>
        </p:spPr>
        <p:txBody>
          <a:bodyPr wrap="square" rtlCol="0">
            <a:spAutoFit/>
          </a:bodyPr>
          <a:lstStyle/>
          <a:p>
            <a:pPr algn="ctr"/>
            <a:r>
              <a:rPr lang="en-US" sz="800">
                <a:solidFill>
                  <a:schemeClr val="bg1"/>
                </a:solidFill>
              </a:rPr>
              <a:t>High-Temp Oven (&lt;1000’C)</a:t>
            </a:r>
          </a:p>
        </p:txBody>
      </p:sp>
      <p:sp>
        <p:nvSpPr>
          <p:cNvPr id="17" name="TextBox 16"/>
          <p:cNvSpPr txBox="1"/>
          <p:nvPr/>
        </p:nvSpPr>
        <p:spPr>
          <a:xfrm>
            <a:off x="3467794" y="4647704"/>
            <a:ext cx="562857" cy="261610"/>
          </a:xfrm>
          <a:prstGeom prst="rect">
            <a:avLst/>
          </a:prstGeom>
          <a:noFill/>
        </p:spPr>
        <p:txBody>
          <a:bodyPr wrap="square" rtlCol="0">
            <a:spAutoFit/>
          </a:bodyPr>
          <a:lstStyle/>
          <a:p>
            <a:r>
              <a:rPr lang="en-US" sz="1050">
                <a:solidFill>
                  <a:schemeClr val="bg1"/>
                </a:solidFill>
              </a:rPr>
              <a:t>FNAL</a:t>
            </a:r>
          </a:p>
        </p:txBody>
      </p:sp>
      <p:sp>
        <p:nvSpPr>
          <p:cNvPr id="18" name="TextBox 17"/>
          <p:cNvSpPr txBox="1"/>
          <p:nvPr/>
        </p:nvSpPr>
        <p:spPr>
          <a:xfrm>
            <a:off x="8172378" y="4690813"/>
            <a:ext cx="562857" cy="261610"/>
          </a:xfrm>
          <a:prstGeom prst="rect">
            <a:avLst/>
          </a:prstGeom>
          <a:noFill/>
        </p:spPr>
        <p:txBody>
          <a:bodyPr wrap="square" rtlCol="0">
            <a:spAutoFit/>
          </a:bodyPr>
          <a:lstStyle/>
          <a:p>
            <a:r>
              <a:rPr lang="en-US" sz="1050">
                <a:solidFill>
                  <a:schemeClr val="bg1"/>
                </a:solidFill>
              </a:rPr>
              <a:t>FNAL</a:t>
            </a:r>
          </a:p>
        </p:txBody>
      </p:sp>
      <p:pic>
        <p:nvPicPr>
          <p:cNvPr id="19"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51513" y="2475518"/>
            <a:ext cx="1476739" cy="196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406335" y="4234987"/>
            <a:ext cx="1548587" cy="253916"/>
          </a:xfrm>
          <a:prstGeom prst="rect">
            <a:avLst/>
          </a:prstGeom>
          <a:noFill/>
        </p:spPr>
        <p:txBody>
          <a:bodyPr wrap="square" rtlCol="0">
            <a:spAutoFit/>
          </a:bodyPr>
          <a:lstStyle/>
          <a:p>
            <a:r>
              <a:rPr lang="en-US" sz="1000">
                <a:solidFill>
                  <a:srgbClr val="FFFFFF"/>
                </a:solidFill>
              </a:rPr>
              <a:t>Bare cavity BCP setup</a:t>
            </a:r>
          </a:p>
        </p:txBody>
      </p:sp>
      <p:sp>
        <p:nvSpPr>
          <p:cNvPr id="21" name="TextBox 20"/>
          <p:cNvSpPr txBox="1"/>
          <p:nvPr/>
        </p:nvSpPr>
        <p:spPr>
          <a:xfrm>
            <a:off x="4234027" y="2599681"/>
            <a:ext cx="594225" cy="307777"/>
          </a:xfrm>
          <a:prstGeom prst="rect">
            <a:avLst/>
          </a:prstGeom>
          <a:noFill/>
        </p:spPr>
        <p:txBody>
          <a:bodyPr wrap="square" rtlCol="0">
            <a:spAutoFit/>
          </a:bodyPr>
          <a:lstStyle/>
          <a:p>
            <a:r>
              <a:rPr lang="en-US" sz="1400"/>
              <a:t>ANL</a:t>
            </a:r>
          </a:p>
        </p:txBody>
      </p:sp>
      <p:sp>
        <p:nvSpPr>
          <p:cNvPr id="24" name="TextBox 23"/>
          <p:cNvSpPr txBox="1"/>
          <p:nvPr/>
        </p:nvSpPr>
        <p:spPr>
          <a:xfrm>
            <a:off x="7254697" y="969514"/>
            <a:ext cx="594225" cy="307777"/>
          </a:xfrm>
          <a:prstGeom prst="rect">
            <a:avLst/>
          </a:prstGeom>
          <a:noFill/>
        </p:spPr>
        <p:txBody>
          <a:bodyPr wrap="square" rtlCol="0">
            <a:spAutoFit/>
          </a:bodyPr>
          <a:lstStyle/>
          <a:p>
            <a:r>
              <a:rPr lang="en-US" sz="1400"/>
              <a:t>ANL</a:t>
            </a:r>
          </a:p>
        </p:txBody>
      </p:sp>
      <p:sp>
        <p:nvSpPr>
          <p:cNvPr id="25" name="TextBox 24"/>
          <p:cNvSpPr txBox="1"/>
          <p:nvPr/>
        </p:nvSpPr>
        <p:spPr>
          <a:xfrm>
            <a:off x="4927820" y="945908"/>
            <a:ext cx="594225" cy="307777"/>
          </a:xfrm>
          <a:prstGeom prst="rect">
            <a:avLst/>
          </a:prstGeom>
          <a:noFill/>
        </p:spPr>
        <p:txBody>
          <a:bodyPr wrap="square" rtlCol="0">
            <a:spAutoFit/>
          </a:bodyPr>
          <a:lstStyle/>
          <a:p>
            <a:r>
              <a:rPr lang="en-US" sz="1400"/>
              <a:t>ANL</a:t>
            </a:r>
          </a:p>
        </p:txBody>
      </p:sp>
      <p:sp>
        <p:nvSpPr>
          <p:cNvPr id="2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15</a:t>
            </a:fld>
            <a:endParaRPr lang="en-US" dirty="0"/>
          </a:p>
        </p:txBody>
      </p:sp>
    </p:spTree>
    <p:extLst>
      <p:ext uri="{BB962C8B-B14F-4D97-AF65-F5344CB8AC3E}">
        <p14:creationId xmlns:p14="http://schemas.microsoft.com/office/powerpoint/2010/main" val="18192893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Status of SSR1 cavities</a:t>
            </a:r>
          </a:p>
        </p:txBody>
      </p:sp>
      <p:sp>
        <p:nvSpPr>
          <p:cNvPr id="8" name="TextBox 7"/>
          <p:cNvSpPr txBox="1"/>
          <p:nvPr/>
        </p:nvSpPr>
        <p:spPr>
          <a:xfrm>
            <a:off x="676275" y="4717803"/>
            <a:ext cx="7445520" cy="1323439"/>
          </a:xfrm>
          <a:prstGeom prst="rect">
            <a:avLst/>
          </a:prstGeom>
          <a:noFill/>
        </p:spPr>
        <p:txBody>
          <a:bodyPr wrap="square" rtlCol="0">
            <a:spAutoFit/>
          </a:bodyPr>
          <a:lstStyle/>
          <a:p>
            <a:pPr marL="285750" indent="-285750">
              <a:buFont typeface="Arial"/>
              <a:buChar char="•"/>
            </a:pPr>
            <a:r>
              <a:rPr lang="en-US" sz="2000"/>
              <a:t>Most of the 10 production cavities are in the jacketing stage</a:t>
            </a:r>
          </a:p>
          <a:p>
            <a:pPr marL="285750" indent="-285750">
              <a:buFont typeface="Arial"/>
              <a:buChar char="•"/>
            </a:pPr>
            <a:r>
              <a:rPr lang="en-US" sz="2000"/>
              <a:t>S107 is leading the group, 2</a:t>
            </a:r>
            <a:r>
              <a:rPr lang="en-US" sz="2000" baseline="30000"/>
              <a:t>nd</a:t>
            </a:r>
            <a:r>
              <a:rPr lang="en-US" sz="2000"/>
              <a:t> test in STC to qualify prototype coupler and tuner</a:t>
            </a:r>
          </a:p>
          <a:p>
            <a:pPr marL="285750" indent="-285750">
              <a:buFont typeface="Arial"/>
              <a:buChar char="•"/>
            </a:pPr>
            <a:r>
              <a:rPr lang="en-US" sz="2000"/>
              <a:t>S106 and S105 are trailing due to repairs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36" y="889000"/>
            <a:ext cx="8989640" cy="2075405"/>
          </a:xfrm>
          <a:prstGeom prst="rect">
            <a:avLst/>
          </a:prstGeom>
        </p:spPr>
      </p:pic>
      <p:cxnSp>
        <p:nvCxnSpPr>
          <p:cNvPr id="9" name="Straight Arrow Connector 8"/>
          <p:cNvCxnSpPr/>
          <p:nvPr/>
        </p:nvCxnSpPr>
        <p:spPr>
          <a:xfrm flipV="1">
            <a:off x="1720279" y="2964405"/>
            <a:ext cx="1" cy="61468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TextBox 14"/>
          <p:cNvSpPr txBox="1"/>
          <p:nvPr/>
        </p:nvSpPr>
        <p:spPr>
          <a:xfrm>
            <a:off x="1200733" y="3706090"/>
            <a:ext cx="1039091" cy="646331"/>
          </a:xfrm>
          <a:prstGeom prst="rect">
            <a:avLst/>
          </a:prstGeom>
          <a:noFill/>
        </p:spPr>
        <p:txBody>
          <a:bodyPr wrap="square" rtlCol="0">
            <a:spAutoFit/>
          </a:bodyPr>
          <a:lstStyle/>
          <a:p>
            <a:pPr algn="ctr"/>
            <a:r>
              <a:rPr lang="en-US" sz="1200"/>
              <a:t>9 of 10</a:t>
            </a:r>
          </a:p>
          <a:p>
            <a:pPr algn="ctr"/>
            <a:r>
              <a:rPr lang="en-US" sz="1200"/>
              <a:t>Delivery </a:t>
            </a:r>
          </a:p>
          <a:p>
            <a:pPr algn="ctr"/>
            <a:r>
              <a:rPr lang="en-US" sz="1200"/>
              <a:t>(Bare Cavity)</a:t>
            </a:r>
          </a:p>
        </p:txBody>
      </p:sp>
      <p:cxnSp>
        <p:nvCxnSpPr>
          <p:cNvPr id="16" name="Straight Arrow Connector 15"/>
          <p:cNvCxnSpPr/>
          <p:nvPr/>
        </p:nvCxnSpPr>
        <p:spPr>
          <a:xfrm flipV="1">
            <a:off x="5024575" y="2964405"/>
            <a:ext cx="1" cy="61468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4505029" y="3706090"/>
            <a:ext cx="1039091" cy="646331"/>
          </a:xfrm>
          <a:prstGeom prst="rect">
            <a:avLst/>
          </a:prstGeom>
          <a:noFill/>
        </p:spPr>
        <p:txBody>
          <a:bodyPr wrap="square" rtlCol="0">
            <a:spAutoFit/>
          </a:bodyPr>
          <a:lstStyle/>
          <a:p>
            <a:pPr algn="ctr"/>
            <a:r>
              <a:rPr lang="en-US" sz="1200"/>
              <a:t>9 of 10</a:t>
            </a:r>
          </a:p>
          <a:p>
            <a:pPr algn="ctr"/>
            <a:r>
              <a:rPr lang="en-US" sz="1200"/>
              <a:t>Cold Test</a:t>
            </a:r>
          </a:p>
          <a:p>
            <a:pPr algn="ctr"/>
            <a:r>
              <a:rPr lang="en-US" sz="1200"/>
              <a:t>(Bare Cavity)</a:t>
            </a:r>
          </a:p>
        </p:txBody>
      </p:sp>
      <p:cxnSp>
        <p:nvCxnSpPr>
          <p:cNvPr id="18" name="Straight Arrow Connector 17"/>
          <p:cNvCxnSpPr/>
          <p:nvPr/>
        </p:nvCxnSpPr>
        <p:spPr>
          <a:xfrm flipV="1">
            <a:off x="5841989" y="2964405"/>
            <a:ext cx="0" cy="107635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9" name="TextBox 18"/>
          <p:cNvSpPr txBox="1"/>
          <p:nvPr/>
        </p:nvSpPr>
        <p:spPr>
          <a:xfrm>
            <a:off x="5322443" y="4167755"/>
            <a:ext cx="1039091" cy="461665"/>
          </a:xfrm>
          <a:prstGeom prst="rect">
            <a:avLst/>
          </a:prstGeom>
          <a:noFill/>
        </p:spPr>
        <p:txBody>
          <a:bodyPr wrap="square" rtlCol="0">
            <a:spAutoFit/>
          </a:bodyPr>
          <a:lstStyle/>
          <a:p>
            <a:pPr algn="ctr"/>
            <a:r>
              <a:rPr lang="en-US" sz="1200"/>
              <a:t>3 of 10</a:t>
            </a:r>
          </a:p>
          <a:p>
            <a:pPr algn="ctr"/>
            <a:r>
              <a:rPr lang="en-US" sz="1200"/>
              <a:t>Jacketing</a:t>
            </a:r>
          </a:p>
        </p:txBody>
      </p:sp>
      <p:cxnSp>
        <p:nvCxnSpPr>
          <p:cNvPr id="21" name="Straight Arrow Connector 20"/>
          <p:cNvCxnSpPr/>
          <p:nvPr/>
        </p:nvCxnSpPr>
        <p:spPr>
          <a:xfrm flipV="1">
            <a:off x="8869219" y="3010586"/>
            <a:ext cx="1" cy="61468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TextBox 21"/>
          <p:cNvSpPr txBox="1"/>
          <p:nvPr/>
        </p:nvSpPr>
        <p:spPr>
          <a:xfrm>
            <a:off x="8304746" y="3752271"/>
            <a:ext cx="818464" cy="830997"/>
          </a:xfrm>
          <a:prstGeom prst="rect">
            <a:avLst/>
          </a:prstGeom>
          <a:noFill/>
        </p:spPr>
        <p:txBody>
          <a:bodyPr wrap="square" rtlCol="0">
            <a:spAutoFit/>
          </a:bodyPr>
          <a:lstStyle/>
          <a:p>
            <a:pPr algn="ctr"/>
            <a:r>
              <a:rPr lang="en-US" sz="1200"/>
              <a:t>1 of 10</a:t>
            </a:r>
          </a:p>
          <a:p>
            <a:pPr algn="ctr"/>
            <a:r>
              <a:rPr lang="en-US" sz="1200"/>
              <a:t>Cold Test</a:t>
            </a:r>
          </a:p>
          <a:p>
            <a:pPr algn="ctr"/>
            <a:r>
              <a:rPr lang="en-US" sz="1200"/>
              <a:t>(Jacketed Cavity)</a:t>
            </a:r>
          </a:p>
        </p:txBody>
      </p:sp>
      <p:sp>
        <p:nvSpPr>
          <p:cNvPr id="20"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16</a:t>
            </a:fld>
            <a:endParaRPr lang="en-US" dirty="0"/>
          </a:p>
        </p:txBody>
      </p:sp>
    </p:spTree>
    <p:extLst>
      <p:ext uri="{BB962C8B-B14F-4D97-AF65-F5344CB8AC3E}">
        <p14:creationId xmlns:p14="http://schemas.microsoft.com/office/powerpoint/2010/main" val="4933346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a:t>Vertical Test Stand (VTS)</a:t>
            </a:r>
          </a:p>
        </p:txBody>
      </p:sp>
      <p:sp>
        <p:nvSpPr>
          <p:cNvPr id="10" name="TextBox 9"/>
          <p:cNvSpPr txBox="1"/>
          <p:nvPr/>
        </p:nvSpPr>
        <p:spPr>
          <a:xfrm>
            <a:off x="320965" y="798759"/>
            <a:ext cx="8712620" cy="369332"/>
          </a:xfrm>
          <a:prstGeom prst="rect">
            <a:avLst/>
          </a:prstGeom>
          <a:noFill/>
        </p:spPr>
        <p:txBody>
          <a:bodyPr wrap="square" rtlCol="0">
            <a:spAutoFit/>
          </a:bodyPr>
          <a:lstStyle/>
          <a:p>
            <a:r>
              <a:rPr lang="en-US" sz="1800"/>
              <a:t>Successful qualification of production cavities for PXIE cryomodule</a:t>
            </a:r>
          </a:p>
        </p:txBody>
      </p:sp>
      <p:sp>
        <p:nvSpPr>
          <p:cNvPr id="11" name="TextBox 10"/>
          <p:cNvSpPr txBox="1"/>
          <p:nvPr/>
        </p:nvSpPr>
        <p:spPr>
          <a:xfrm>
            <a:off x="6645027" y="181444"/>
            <a:ext cx="2270373" cy="400110"/>
          </a:xfrm>
          <a:prstGeom prst="rect">
            <a:avLst/>
          </a:prstGeom>
          <a:noFill/>
        </p:spPr>
        <p:txBody>
          <a:bodyPr wrap="square" rtlCol="0">
            <a:spAutoFit/>
          </a:bodyPr>
          <a:lstStyle/>
          <a:p>
            <a:r>
              <a:rPr lang="en-US" sz="2000"/>
              <a:t>A. Sukhanov</a:t>
            </a:r>
          </a:p>
        </p:txBody>
      </p:sp>
      <p:pic>
        <p:nvPicPr>
          <p:cNvPr id="4" name="Picture 3" descr="Q0XrayVSEacc_10CavSummary.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5" y="1168091"/>
            <a:ext cx="7200900" cy="4724400"/>
          </a:xfrm>
          <a:prstGeom prst="rect">
            <a:avLst/>
          </a:prstGeom>
        </p:spPr>
      </p:pic>
      <p:pic>
        <p:nvPicPr>
          <p:cNvPr id="3" name="Content Placeholder 5" descr="IMG_0241.jpg"/>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147996" y="1494497"/>
            <a:ext cx="1885589" cy="3771177"/>
          </a:xfrm>
          <a:prstGeom prst="rect">
            <a:avLst/>
          </a:prstGeom>
        </p:spPr>
      </p:pic>
      <p:sp>
        <p:nvSpPr>
          <p:cNvPr id="1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17</a:t>
            </a:fld>
            <a:endParaRPr lang="en-US" dirty="0"/>
          </a:p>
        </p:txBody>
      </p:sp>
    </p:spTree>
    <p:extLst>
      <p:ext uri="{BB962C8B-B14F-4D97-AF65-F5344CB8AC3E}">
        <p14:creationId xmlns:p14="http://schemas.microsoft.com/office/powerpoint/2010/main" val="353891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Spoke Test-Cryostat (STC) – S107 Run 1</a:t>
            </a:r>
          </a:p>
        </p:txBody>
      </p:sp>
      <p:pic>
        <p:nvPicPr>
          <p:cNvPr id="9" name="Content Placeholder 5" descr="IMG_20140801_104729.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09355" y="838367"/>
            <a:ext cx="2844633" cy="1940008"/>
          </a:xfrm>
        </p:spPr>
      </p:pic>
      <p:pic>
        <p:nvPicPr>
          <p:cNvPr id="12" name="Picture 11" descr="IMG_20140724_121701.jpg"/>
          <p:cNvPicPr>
            <a:picLocks noChangeAspect="1"/>
          </p:cNvPicPr>
          <p:nvPr/>
        </p:nvPicPr>
        <p:blipFill rotWithShape="1">
          <a:blip r:embed="rId3" cstate="screen">
            <a:extLst>
              <a:ext uri="{28A0092B-C50C-407E-A947-70E740481C1C}">
                <a14:useLocalDpi xmlns:a14="http://schemas.microsoft.com/office/drawing/2010/main"/>
              </a:ext>
            </a:extLst>
          </a:blip>
          <a:srcRect l="-12"/>
          <a:stretch/>
        </p:blipFill>
        <p:spPr>
          <a:xfrm>
            <a:off x="4267014" y="838367"/>
            <a:ext cx="4686086" cy="4491526"/>
          </a:xfrm>
          <a:prstGeom prst="rect">
            <a:avLst/>
          </a:prstGeom>
        </p:spPr>
      </p:pic>
      <p:sp>
        <p:nvSpPr>
          <p:cNvPr id="14" name="TextBox 13"/>
          <p:cNvSpPr txBox="1"/>
          <p:nvPr/>
        </p:nvSpPr>
        <p:spPr>
          <a:xfrm>
            <a:off x="279983" y="2871696"/>
            <a:ext cx="3613456" cy="1077218"/>
          </a:xfrm>
          <a:prstGeom prst="rect">
            <a:avLst/>
          </a:prstGeom>
          <a:noFill/>
        </p:spPr>
        <p:txBody>
          <a:bodyPr wrap="square" rtlCol="0">
            <a:spAutoFit/>
          </a:bodyPr>
          <a:lstStyle/>
          <a:p>
            <a:r>
              <a:rPr lang="en-US" sz="1600"/>
              <a:t>Sep-Oct 2014</a:t>
            </a:r>
          </a:p>
          <a:p>
            <a:r>
              <a:rPr lang="en-US" sz="1600"/>
              <a:t>Successful cold tests of first production SSR1 (S107) and piezo encapsulations</a:t>
            </a:r>
          </a:p>
          <a:p>
            <a:endParaRPr lang="en-US" sz="1600"/>
          </a:p>
        </p:txBody>
      </p:sp>
      <p:pic>
        <p:nvPicPr>
          <p:cNvPr id="15" name="Picture 14" descr="SSR1-107-testresults.pdf"/>
          <p:cNvPicPr>
            <a:picLocks noChangeAspect="1"/>
          </p:cNvPicPr>
          <p:nvPr/>
        </p:nvPicPr>
        <p:blipFill rotWithShape="1">
          <a:blip r:embed="rId4" cstate="email">
            <a:extLst>
              <a:ext uri="{28A0092B-C50C-407E-A947-70E740481C1C}">
                <a14:useLocalDpi xmlns:a14="http://schemas.microsoft.com/office/drawing/2010/main"/>
              </a:ext>
            </a:extLst>
          </a:blip>
          <a:srcRect l="3052" t="17705" r="3701" b="26126"/>
          <a:stretch/>
        </p:blipFill>
        <p:spPr>
          <a:xfrm>
            <a:off x="47070" y="3813314"/>
            <a:ext cx="5471658" cy="2471963"/>
          </a:xfrm>
          <a:prstGeom prst="rect">
            <a:avLst/>
          </a:prstGeom>
        </p:spPr>
      </p:pic>
      <p:sp>
        <p:nvSpPr>
          <p:cNvPr id="10" name="TextBox 9"/>
          <p:cNvSpPr txBox="1"/>
          <p:nvPr/>
        </p:nvSpPr>
        <p:spPr>
          <a:xfrm>
            <a:off x="5414818" y="230909"/>
            <a:ext cx="3318164" cy="338554"/>
          </a:xfrm>
          <a:prstGeom prst="rect">
            <a:avLst/>
          </a:prstGeom>
          <a:noFill/>
        </p:spPr>
        <p:txBody>
          <a:bodyPr wrap="square" rtlCol="0">
            <a:spAutoFit/>
          </a:bodyPr>
          <a:lstStyle/>
          <a:p>
            <a:pPr algn="r"/>
            <a:r>
              <a:rPr lang="en-US" sz="1600">
                <a:solidFill>
                  <a:schemeClr val="accent6"/>
                </a:solidFill>
              </a:rPr>
              <a:t>A. Hocker, A. Sukhanov</a:t>
            </a:r>
          </a:p>
        </p:txBody>
      </p:sp>
      <p:sp>
        <p:nvSpPr>
          <p:cNvPr id="11"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6"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18</a:t>
            </a:fld>
            <a:endParaRPr lang="en-US" dirty="0"/>
          </a:p>
        </p:txBody>
      </p:sp>
    </p:spTree>
    <p:extLst>
      <p:ext uri="{BB962C8B-B14F-4D97-AF65-F5344CB8AC3E}">
        <p14:creationId xmlns:p14="http://schemas.microsoft.com/office/powerpoint/2010/main" val="34149818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Prototype Tuner</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9786" y="1010281"/>
            <a:ext cx="4750097" cy="2830405"/>
          </a:xfrm>
          <a:prstGeom prst="rect">
            <a:avLst/>
          </a:prstGeom>
        </p:spPr>
      </p:pic>
      <p:pic>
        <p:nvPicPr>
          <p:cNvPr id="10" name="Picture 9" descr="DSC_206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3853" y="1115798"/>
            <a:ext cx="3186452" cy="1496849"/>
          </a:xfrm>
          <a:prstGeom prst="rect">
            <a:avLst/>
          </a:prstGeom>
        </p:spPr>
      </p:pic>
      <p:pic>
        <p:nvPicPr>
          <p:cNvPr id="3" name="Picture 2" descr="2014-12-12 10.33.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877" y="4233836"/>
            <a:ext cx="2364941" cy="1840380"/>
          </a:xfrm>
          <a:prstGeom prst="rect">
            <a:avLst/>
          </a:prstGeom>
        </p:spPr>
      </p:pic>
      <p:pic>
        <p:nvPicPr>
          <p:cNvPr id="8" name="Picture 7" descr="2014-12-12 10.50.4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2149" y="3724950"/>
            <a:ext cx="2703541" cy="2188910"/>
          </a:xfrm>
          <a:prstGeom prst="rect">
            <a:avLst/>
          </a:prstGeom>
        </p:spPr>
      </p:pic>
      <p:pic>
        <p:nvPicPr>
          <p:cNvPr id="11" name="Picture 10" descr="2014-12-12 10.49.30.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67364" y="4233836"/>
            <a:ext cx="2428469" cy="1786856"/>
          </a:xfrm>
          <a:prstGeom prst="rect">
            <a:avLst/>
          </a:prstGeom>
        </p:spPr>
      </p:pic>
      <p:sp>
        <p:nvSpPr>
          <p:cNvPr id="13" name="TextBox 12"/>
          <p:cNvSpPr txBox="1"/>
          <p:nvPr/>
        </p:nvSpPr>
        <p:spPr>
          <a:xfrm>
            <a:off x="6035012" y="3417173"/>
            <a:ext cx="2697970" cy="307777"/>
          </a:xfrm>
          <a:prstGeom prst="rect">
            <a:avLst/>
          </a:prstGeom>
          <a:noFill/>
        </p:spPr>
        <p:txBody>
          <a:bodyPr wrap="square" rtlCol="0">
            <a:spAutoFit/>
          </a:bodyPr>
          <a:lstStyle/>
          <a:p>
            <a:r>
              <a:rPr lang="en-US" sz="1400"/>
              <a:t>Cartridge with motor and piezos</a:t>
            </a:r>
          </a:p>
        </p:txBody>
      </p:sp>
      <p:sp>
        <p:nvSpPr>
          <p:cNvPr id="14" name="TextBox 13"/>
          <p:cNvSpPr txBox="1"/>
          <p:nvPr/>
        </p:nvSpPr>
        <p:spPr>
          <a:xfrm>
            <a:off x="3390408" y="3926059"/>
            <a:ext cx="2209137" cy="307777"/>
          </a:xfrm>
          <a:prstGeom prst="rect">
            <a:avLst/>
          </a:prstGeom>
          <a:noFill/>
        </p:spPr>
        <p:txBody>
          <a:bodyPr wrap="square" rtlCol="0">
            <a:spAutoFit/>
          </a:bodyPr>
          <a:lstStyle/>
          <a:p>
            <a:r>
              <a:rPr lang="en-US" sz="1400"/>
              <a:t>Installation of cartridge</a:t>
            </a:r>
          </a:p>
        </p:txBody>
      </p:sp>
      <p:sp>
        <p:nvSpPr>
          <p:cNvPr id="15" name="TextBox 14"/>
          <p:cNvSpPr txBox="1"/>
          <p:nvPr/>
        </p:nvSpPr>
        <p:spPr>
          <a:xfrm>
            <a:off x="509877" y="3933094"/>
            <a:ext cx="2697970" cy="307777"/>
          </a:xfrm>
          <a:prstGeom prst="rect">
            <a:avLst/>
          </a:prstGeom>
          <a:noFill/>
        </p:spPr>
        <p:txBody>
          <a:bodyPr wrap="square" rtlCol="0">
            <a:spAutoFit/>
          </a:bodyPr>
          <a:lstStyle/>
          <a:p>
            <a:r>
              <a:rPr lang="en-US" sz="1400"/>
              <a:t>Alignment system for main arms</a:t>
            </a:r>
          </a:p>
        </p:txBody>
      </p:sp>
      <p:sp>
        <p:nvSpPr>
          <p:cNvPr id="16" name="TextBox 15"/>
          <p:cNvSpPr txBox="1"/>
          <p:nvPr/>
        </p:nvSpPr>
        <p:spPr>
          <a:xfrm>
            <a:off x="5613853" y="2637593"/>
            <a:ext cx="3119129" cy="523220"/>
          </a:xfrm>
          <a:prstGeom prst="rect">
            <a:avLst/>
          </a:prstGeom>
          <a:noFill/>
        </p:spPr>
        <p:txBody>
          <a:bodyPr wrap="square" rtlCol="0">
            <a:spAutoFit/>
          </a:bodyPr>
          <a:lstStyle/>
          <a:p>
            <a:r>
              <a:rPr lang="en-US" sz="1400"/>
              <a:t>Piezo encapsulations include bellows for retainment</a:t>
            </a:r>
          </a:p>
        </p:txBody>
      </p:sp>
      <p:sp>
        <p:nvSpPr>
          <p:cNvPr id="17" name="TextBox 16"/>
          <p:cNvSpPr txBox="1"/>
          <p:nvPr/>
        </p:nvSpPr>
        <p:spPr>
          <a:xfrm>
            <a:off x="5414818" y="230909"/>
            <a:ext cx="3318164" cy="338554"/>
          </a:xfrm>
          <a:prstGeom prst="rect">
            <a:avLst/>
          </a:prstGeom>
          <a:noFill/>
        </p:spPr>
        <p:txBody>
          <a:bodyPr wrap="square" rtlCol="0">
            <a:spAutoFit/>
          </a:bodyPr>
          <a:lstStyle/>
          <a:p>
            <a:pPr algn="r"/>
            <a:r>
              <a:rPr lang="en-US" sz="1600">
                <a:solidFill>
                  <a:schemeClr val="accent6"/>
                </a:solidFill>
              </a:rPr>
              <a:t>D. Passarelli</a:t>
            </a:r>
          </a:p>
        </p:txBody>
      </p:sp>
      <p:graphicFrame>
        <p:nvGraphicFramePr>
          <p:cNvPr id="7" name="Table 6"/>
          <p:cNvGraphicFramePr>
            <a:graphicFrameLocks noGrp="1"/>
          </p:cNvGraphicFramePr>
          <p:nvPr>
            <p:extLst>
              <p:ext uri="{D42A27DB-BD31-4B8C-83A1-F6EECF244321}">
                <p14:modId xmlns:p14="http://schemas.microsoft.com/office/powerpoint/2010/main" val="829223766"/>
              </p:ext>
            </p:extLst>
          </p:nvPr>
        </p:nvGraphicFramePr>
        <p:xfrm>
          <a:off x="359786" y="2743406"/>
          <a:ext cx="2072050" cy="1097280"/>
        </p:xfrm>
        <a:graphic>
          <a:graphicData uri="http://schemas.openxmlformats.org/drawingml/2006/table">
            <a:tbl>
              <a:tblPr firstRow="1" bandRow="1">
                <a:tableStyleId>{5C22544A-7EE6-4342-B048-85BDC9FD1C3A}</a:tableStyleId>
              </a:tblPr>
              <a:tblGrid>
                <a:gridCol w="1148338"/>
                <a:gridCol w="923712"/>
              </a:tblGrid>
              <a:tr h="209432">
                <a:tc>
                  <a:txBody>
                    <a:bodyPr/>
                    <a:lstStyle/>
                    <a:p>
                      <a:r>
                        <a:rPr lang="en-US" sz="1200"/>
                        <a:t>Parameter</a:t>
                      </a:r>
                    </a:p>
                  </a:txBody>
                  <a:tcPr/>
                </a:tc>
                <a:tc>
                  <a:txBody>
                    <a:bodyPr/>
                    <a:lstStyle/>
                    <a:p>
                      <a:r>
                        <a:rPr lang="en-US" sz="1200"/>
                        <a:t>Req.</a:t>
                      </a:r>
                    </a:p>
                  </a:txBody>
                  <a:tcPr/>
                </a:tc>
              </a:tr>
              <a:tr h="209432">
                <a:tc>
                  <a:txBody>
                    <a:bodyPr/>
                    <a:lstStyle/>
                    <a:p>
                      <a:r>
                        <a:rPr lang="en-US" sz="1200"/>
                        <a:t>Coarse</a:t>
                      </a:r>
                      <a:r>
                        <a:rPr lang="en-US" sz="1200" baseline="0"/>
                        <a:t> range</a:t>
                      </a:r>
                      <a:endParaRPr lang="en-US" sz="1200"/>
                    </a:p>
                  </a:txBody>
                  <a:tcPr/>
                </a:tc>
                <a:tc>
                  <a:txBody>
                    <a:bodyPr/>
                    <a:lstStyle/>
                    <a:p>
                      <a:r>
                        <a:rPr lang="en-US" sz="1200"/>
                        <a:t>&gt; 135 kHz</a:t>
                      </a:r>
                    </a:p>
                  </a:txBody>
                  <a:tcPr/>
                </a:tc>
              </a:tr>
              <a:tr h="209432">
                <a:tc>
                  <a:txBody>
                    <a:bodyPr/>
                    <a:lstStyle/>
                    <a:p>
                      <a:r>
                        <a:rPr lang="en-US" sz="1200"/>
                        <a:t>Fine range</a:t>
                      </a:r>
                    </a:p>
                  </a:txBody>
                  <a:tcPr/>
                </a:tc>
                <a:tc>
                  <a:txBody>
                    <a:bodyPr/>
                    <a:lstStyle/>
                    <a:p>
                      <a:r>
                        <a:rPr lang="en-US" sz="1200"/>
                        <a:t>&gt; 1 kHz</a:t>
                      </a:r>
                    </a:p>
                  </a:txBody>
                  <a:tcPr/>
                </a:tc>
              </a:tr>
              <a:tr h="209432">
                <a:tc>
                  <a:txBody>
                    <a:bodyPr/>
                    <a:lstStyle/>
                    <a:p>
                      <a:r>
                        <a:rPr lang="en-US" sz="1200"/>
                        <a:t>Coarse resol.</a:t>
                      </a:r>
                    </a:p>
                  </a:txBody>
                  <a:tcPr/>
                </a:tc>
                <a:tc>
                  <a:txBody>
                    <a:bodyPr/>
                    <a:lstStyle/>
                    <a:p>
                      <a:r>
                        <a:rPr lang="en-US" sz="1200"/>
                        <a:t>&lt; 20 Hz</a:t>
                      </a:r>
                    </a:p>
                  </a:txBody>
                  <a:tcPr/>
                </a:tc>
              </a:tr>
            </a:tbl>
          </a:graphicData>
        </a:graphic>
      </p:graphicFrame>
      <p:sp>
        <p:nvSpPr>
          <p:cNvPr id="18"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19</a:t>
            </a:fld>
            <a:endParaRPr lang="en-US" dirty="0"/>
          </a:p>
        </p:txBody>
      </p:sp>
    </p:spTree>
    <p:extLst>
      <p:ext uri="{BB962C8B-B14F-4D97-AF65-F5344CB8AC3E}">
        <p14:creationId xmlns:p14="http://schemas.microsoft.com/office/powerpoint/2010/main" val="42684127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sp>
        <p:nvSpPr>
          <p:cNvPr id="3" name="Content Placeholder 2"/>
          <p:cNvSpPr>
            <a:spLocks noGrp="1"/>
          </p:cNvSpPr>
          <p:nvPr>
            <p:ph idx="1"/>
          </p:nvPr>
        </p:nvSpPr>
        <p:spPr/>
        <p:txBody>
          <a:bodyPr/>
          <a:lstStyle/>
          <a:p>
            <a:r>
              <a:rPr lang="en-US"/>
              <a:t>325 MHz section of PIP-II Linac</a:t>
            </a:r>
          </a:p>
          <a:p>
            <a:r>
              <a:rPr lang="en-US"/>
              <a:t>SSR1 &amp; SSR2 Cryomodules </a:t>
            </a:r>
          </a:p>
          <a:p>
            <a:r>
              <a:rPr lang="en-US"/>
              <a:t>SSR1 development</a:t>
            </a:r>
          </a:p>
          <a:p>
            <a:pPr lvl="1"/>
            <a:r>
              <a:rPr lang="en-US"/>
              <a:t>Focusing elements</a:t>
            </a:r>
          </a:p>
          <a:p>
            <a:pPr lvl="1"/>
            <a:r>
              <a:rPr lang="en-US"/>
              <a:t>SRF cavities </a:t>
            </a:r>
          </a:p>
          <a:p>
            <a:pPr lvl="1"/>
            <a:r>
              <a:rPr lang="en-US"/>
              <a:t>Tuners</a:t>
            </a:r>
            <a:endParaRPr lang="en-US"/>
          </a:p>
          <a:p>
            <a:pPr lvl="1"/>
            <a:r>
              <a:rPr lang="en-US"/>
              <a:t>Couplers</a:t>
            </a:r>
            <a:endParaRPr lang="en-US"/>
          </a:p>
          <a:p>
            <a:r>
              <a:rPr lang="en-US"/>
              <a:t>SSR1 schedule </a:t>
            </a:r>
          </a:p>
          <a:p>
            <a:r>
              <a:rPr lang="en-US"/>
              <a:t>SSR1 collaboration with IUAC</a:t>
            </a:r>
          </a:p>
          <a:p>
            <a:r>
              <a:rPr lang="en-US"/>
              <a:t>SSR2 design status</a:t>
            </a:r>
          </a:p>
          <a:p>
            <a:endParaRPr lang="en-US"/>
          </a:p>
        </p:txBody>
      </p:sp>
      <p:sp>
        <p:nvSpPr>
          <p:cNvPr id="5" name="Footer Placeholder 4"/>
          <p:cNvSpPr>
            <a:spLocks noGrp="1"/>
          </p:cNvSpPr>
          <p:nvPr>
            <p:ph type="ftr" sz="quarter" idx="11"/>
          </p:nvPr>
        </p:nvSpPr>
        <p:spPr/>
        <p:txBody>
          <a:bodyPr/>
          <a:lstStyle/>
          <a:p>
            <a:pPr>
              <a:defRPr/>
            </a:pPr>
            <a:r>
              <a:rPr lang="en-US"/>
              <a:t>L. Ristori  -  SSR1 SSR2 - P2MAC Meeting 9-10 March 2015</a:t>
            </a:r>
            <a:endParaRPr lang="en-US" b="1" dirty="0"/>
          </a:p>
        </p:txBody>
      </p:sp>
      <p:sp>
        <p:nvSpPr>
          <p:cNvPr id="6" name="Slide Number Placeholder 5"/>
          <p:cNvSpPr>
            <a:spLocks noGrp="1"/>
          </p:cNvSpPr>
          <p:nvPr>
            <p:ph type="sldNum" sz="quarter" idx="12"/>
          </p:nvPr>
        </p:nvSpPr>
        <p:spPr/>
        <p:txBody>
          <a:bodyPr/>
          <a:lstStyle/>
          <a:p>
            <a:pPr>
              <a:defRPr/>
            </a:pPr>
            <a:fld id="{8D828626-EF86-AC4E-8DED-1D4611268D81}" type="slidenum">
              <a:rPr lang="en-US"/>
              <a:pPr>
                <a:defRPr/>
              </a:pPr>
              <a:t>2</a:t>
            </a:fld>
            <a:endParaRPr lang="en-US" dirty="0"/>
          </a:p>
        </p:txBody>
      </p:sp>
    </p:spTree>
    <p:extLst>
      <p:ext uri="{BB962C8B-B14F-4D97-AF65-F5344CB8AC3E}">
        <p14:creationId xmlns:p14="http://schemas.microsoft.com/office/powerpoint/2010/main" val="19272558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a:latin typeface="Helvetica" charset="0"/>
              </a:rPr>
              <a:t>Couplers</a:t>
            </a:r>
          </a:p>
        </p:txBody>
      </p:sp>
      <p:sp>
        <p:nvSpPr>
          <p:cNvPr id="17410" name="Content Placeholder 2"/>
          <p:cNvSpPr>
            <a:spLocks noGrp="1"/>
          </p:cNvSpPr>
          <p:nvPr>
            <p:ph idx="1"/>
          </p:nvPr>
        </p:nvSpPr>
        <p:spPr bwMode="auto">
          <a:xfrm>
            <a:off x="228600" y="495856"/>
            <a:ext cx="8264788" cy="49878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bodyPr>
          <a:lstStyle/>
          <a:p>
            <a:endParaRPr lang="en-US" sz="1800">
              <a:latin typeface="Helvetica" charset="0"/>
            </a:endParaRPr>
          </a:p>
          <a:p>
            <a:r>
              <a:rPr lang="en-US" sz="1800">
                <a:latin typeface="Helvetica" charset="0"/>
              </a:rPr>
              <a:t>We have 3 prototypes</a:t>
            </a:r>
          </a:p>
          <a:p>
            <a:pPr lvl="1"/>
            <a:r>
              <a:rPr lang="en-US" sz="1800">
                <a:latin typeface="Helvetica" charset="0"/>
              </a:rPr>
              <a:t>2 installed on RF test stand, 1 installed on first production cavity in STC</a:t>
            </a:r>
          </a:p>
          <a:p>
            <a:r>
              <a:rPr lang="en-US" sz="1800">
                <a:latin typeface="Helvetica" charset="0"/>
              </a:rPr>
              <a:t>Design was changed to address several issues</a:t>
            </a:r>
          </a:p>
          <a:p>
            <a:pPr lvl="1"/>
            <a:r>
              <a:rPr lang="en-US" sz="1800">
                <a:latin typeface="Helvetica" charset="0"/>
              </a:rPr>
              <a:t>upgrade to aluminum seals, increase thickness of electro-deposited bellows,...</a:t>
            </a:r>
          </a:p>
          <a:p>
            <a:r>
              <a:rPr lang="en-US" sz="1800">
                <a:latin typeface="Helvetica" charset="0"/>
              </a:rPr>
              <a:t>All components for 10 production couplers have been ordered</a:t>
            </a:r>
          </a:p>
          <a:p>
            <a:pPr lvl="1"/>
            <a:r>
              <a:rPr lang="en-US" sz="1800">
                <a:latin typeface="Helvetica" charset="0"/>
              </a:rPr>
              <a:t>cold-ends are needed for qualification of cavities</a:t>
            </a:r>
          </a:p>
          <a:p>
            <a:endParaRPr lang="en-US" sz="1800">
              <a:latin typeface="Helvetica" charset="0"/>
            </a:endParaRPr>
          </a:p>
        </p:txBody>
      </p:sp>
      <p:pic>
        <p:nvPicPr>
          <p:cNvPr id="7" name="Picture 6" descr="coupler-anatom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2553" y="3200574"/>
            <a:ext cx="4185173" cy="2988998"/>
          </a:xfrm>
          <a:prstGeom prst="rect">
            <a:avLst/>
          </a:prstGeom>
        </p:spPr>
      </p:pic>
      <p:pic>
        <p:nvPicPr>
          <p:cNvPr id="8" name="Picture 7" descr="coupler-testst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108859"/>
            <a:ext cx="4080735" cy="3205661"/>
          </a:xfrm>
          <a:prstGeom prst="rect">
            <a:avLst/>
          </a:prstGeom>
        </p:spPr>
      </p:pic>
      <p:sp>
        <p:nvSpPr>
          <p:cNvPr id="9" name="TextBox 8"/>
          <p:cNvSpPr txBox="1"/>
          <p:nvPr/>
        </p:nvSpPr>
        <p:spPr>
          <a:xfrm>
            <a:off x="5414818" y="230909"/>
            <a:ext cx="3318164" cy="338554"/>
          </a:xfrm>
          <a:prstGeom prst="rect">
            <a:avLst/>
          </a:prstGeom>
          <a:noFill/>
        </p:spPr>
        <p:txBody>
          <a:bodyPr wrap="square" rtlCol="0">
            <a:spAutoFit/>
          </a:bodyPr>
          <a:lstStyle/>
          <a:p>
            <a:pPr algn="r"/>
            <a:r>
              <a:rPr lang="en-US" sz="1600">
                <a:solidFill>
                  <a:schemeClr val="accent6"/>
                </a:solidFill>
              </a:rPr>
              <a:t>S. Kazakov, O. Pronitchev</a:t>
            </a:r>
          </a:p>
        </p:txBody>
      </p:sp>
      <p:sp>
        <p:nvSpPr>
          <p:cNvPr id="10"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1"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20</a:t>
            </a:fld>
            <a:endParaRPr lang="en-US" dirty="0"/>
          </a:p>
        </p:txBody>
      </p:sp>
    </p:spTree>
    <p:extLst>
      <p:ext uri="{BB962C8B-B14F-4D97-AF65-F5344CB8AC3E}">
        <p14:creationId xmlns:p14="http://schemas.microsoft.com/office/powerpoint/2010/main" val="31016361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07440" y="3692712"/>
            <a:ext cx="2777041" cy="204810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70732" y="1843237"/>
            <a:ext cx="4253600" cy="2835735"/>
          </a:xfrm>
          <a:prstGeom prst="rect">
            <a:avLst/>
          </a:prstGeom>
        </p:spPr>
      </p:pic>
      <p:pic>
        <p:nvPicPr>
          <p:cNvPr id="2" name="Picture 1" descr="2014-12-23 13.55.4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364" y="1185266"/>
            <a:ext cx="2066636" cy="3640156"/>
          </a:xfrm>
          <a:prstGeom prst="rect">
            <a:avLst/>
          </a:prstGeom>
        </p:spPr>
      </p:pic>
      <p:pic>
        <p:nvPicPr>
          <p:cNvPr id="3" name="Picture 2" descr="2014-12-23 13.54.5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6789" y="1134304"/>
            <a:ext cx="2980554" cy="2010840"/>
          </a:xfrm>
          <a:prstGeom prst="rect">
            <a:avLst/>
          </a:prstGeom>
        </p:spPr>
      </p:pic>
      <p:sp>
        <p:nvSpPr>
          <p:cNvPr id="8" name="Title 7"/>
          <p:cNvSpPr>
            <a:spLocks noGrp="1"/>
          </p:cNvSpPr>
          <p:nvPr>
            <p:ph type="title"/>
          </p:nvPr>
        </p:nvSpPr>
        <p:spPr/>
        <p:txBody>
          <a:bodyPr/>
          <a:lstStyle/>
          <a:p>
            <a:r>
              <a:rPr lang="en-US"/>
              <a:t>Prototype couplers</a:t>
            </a:r>
          </a:p>
        </p:txBody>
      </p:sp>
      <p:sp>
        <p:nvSpPr>
          <p:cNvPr id="14" name="TextBox 13"/>
          <p:cNvSpPr txBox="1"/>
          <p:nvPr/>
        </p:nvSpPr>
        <p:spPr>
          <a:xfrm>
            <a:off x="473364" y="4829702"/>
            <a:ext cx="2012410" cy="677108"/>
          </a:xfrm>
          <a:prstGeom prst="rect">
            <a:avLst/>
          </a:prstGeom>
          <a:noFill/>
        </p:spPr>
        <p:txBody>
          <a:bodyPr wrap="square" rtlCol="0">
            <a:spAutoFit/>
          </a:bodyPr>
          <a:lstStyle/>
          <a:p>
            <a:pPr algn="ctr"/>
            <a:r>
              <a:rPr lang="en-US" sz="1400"/>
              <a:t>Warm Outer conductor</a:t>
            </a:r>
          </a:p>
          <a:p>
            <a:pPr algn="ctr"/>
            <a:r>
              <a:rPr lang="en-US" sz="1200"/>
              <a:t>Electro-deposited bellows</a:t>
            </a:r>
          </a:p>
          <a:p>
            <a:pPr algn="ctr"/>
            <a:r>
              <a:rPr lang="en-US" sz="1200"/>
              <a:t>(Cu-Ni layers)</a:t>
            </a:r>
          </a:p>
        </p:txBody>
      </p:sp>
      <p:sp>
        <p:nvSpPr>
          <p:cNvPr id="15" name="TextBox 14"/>
          <p:cNvSpPr txBox="1"/>
          <p:nvPr/>
        </p:nvSpPr>
        <p:spPr>
          <a:xfrm>
            <a:off x="2984550" y="3145144"/>
            <a:ext cx="2012410" cy="307777"/>
          </a:xfrm>
          <a:prstGeom prst="rect">
            <a:avLst/>
          </a:prstGeom>
          <a:noFill/>
        </p:spPr>
        <p:txBody>
          <a:bodyPr wrap="square" rtlCol="0">
            <a:spAutoFit/>
          </a:bodyPr>
          <a:lstStyle/>
          <a:p>
            <a:pPr algn="ctr"/>
            <a:r>
              <a:rPr lang="en-US" sz="1400"/>
              <a:t>Warm Inner conductor</a:t>
            </a:r>
          </a:p>
        </p:txBody>
      </p:sp>
      <p:sp>
        <p:nvSpPr>
          <p:cNvPr id="16" name="TextBox 15"/>
          <p:cNvSpPr txBox="1"/>
          <p:nvPr/>
        </p:nvSpPr>
        <p:spPr>
          <a:xfrm>
            <a:off x="3112373" y="5760411"/>
            <a:ext cx="2012410" cy="307777"/>
          </a:xfrm>
          <a:prstGeom prst="rect">
            <a:avLst/>
          </a:prstGeom>
          <a:noFill/>
        </p:spPr>
        <p:txBody>
          <a:bodyPr wrap="square" rtlCol="0">
            <a:spAutoFit/>
          </a:bodyPr>
          <a:lstStyle/>
          <a:p>
            <a:pPr algn="ctr"/>
            <a:r>
              <a:rPr lang="en-US" sz="1400"/>
              <a:t>Cold-end assembly</a:t>
            </a:r>
          </a:p>
        </p:txBody>
      </p:sp>
      <p:sp>
        <p:nvSpPr>
          <p:cNvPr id="17" name="TextBox 16"/>
          <p:cNvSpPr txBox="1"/>
          <p:nvPr/>
        </p:nvSpPr>
        <p:spPr>
          <a:xfrm>
            <a:off x="6391282" y="5433042"/>
            <a:ext cx="2012410" cy="307777"/>
          </a:xfrm>
          <a:prstGeom prst="rect">
            <a:avLst/>
          </a:prstGeom>
          <a:noFill/>
        </p:spPr>
        <p:txBody>
          <a:bodyPr wrap="square" rtlCol="0">
            <a:spAutoFit/>
          </a:bodyPr>
          <a:lstStyle/>
          <a:p>
            <a:pPr algn="ctr"/>
            <a:r>
              <a:rPr lang="en-US" sz="1400"/>
              <a:t>RF test stand</a:t>
            </a:r>
          </a:p>
        </p:txBody>
      </p:sp>
      <p:sp>
        <p:nvSpPr>
          <p:cNvPr id="18"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21</a:t>
            </a:fld>
            <a:endParaRPr lang="en-US" dirty="0"/>
          </a:p>
        </p:txBody>
      </p:sp>
    </p:spTree>
    <p:extLst>
      <p:ext uri="{BB962C8B-B14F-4D97-AF65-F5344CB8AC3E}">
        <p14:creationId xmlns:p14="http://schemas.microsoft.com/office/powerpoint/2010/main" val="28208325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Preparations for Run 2 – Installation of prototype coupler</a:t>
            </a:r>
          </a:p>
        </p:txBody>
      </p:sp>
      <p:pic>
        <p:nvPicPr>
          <p:cNvPr id="7" name="Picture 6" descr="P1000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0685" y="1024201"/>
            <a:ext cx="2541351" cy="1906013"/>
          </a:xfrm>
          <a:prstGeom prst="rect">
            <a:avLst/>
          </a:prstGeom>
        </p:spPr>
      </p:pic>
      <p:pic>
        <p:nvPicPr>
          <p:cNvPr id="8" name="Picture 7" descr="P10001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1510" y="3400250"/>
            <a:ext cx="3430526" cy="2572894"/>
          </a:xfrm>
          <a:prstGeom prst="rect">
            <a:avLst/>
          </a:prstGeom>
        </p:spPr>
      </p:pic>
      <p:pic>
        <p:nvPicPr>
          <p:cNvPr id="9" name="Picture 8" descr="P1000105.JPG"/>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5783826" y="1936652"/>
            <a:ext cx="3740103" cy="2192723"/>
          </a:xfrm>
          <a:prstGeom prst="rect">
            <a:avLst/>
          </a:prstGeom>
        </p:spPr>
      </p:pic>
      <p:pic>
        <p:nvPicPr>
          <p:cNvPr id="10" name="Picture 9" descr="DSC0607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608" y="1024201"/>
            <a:ext cx="2691479" cy="2018609"/>
          </a:xfrm>
          <a:prstGeom prst="rect">
            <a:avLst/>
          </a:prstGeom>
        </p:spPr>
      </p:pic>
      <p:sp>
        <p:nvSpPr>
          <p:cNvPr id="11" name="TextBox 10"/>
          <p:cNvSpPr txBox="1"/>
          <p:nvPr/>
        </p:nvSpPr>
        <p:spPr>
          <a:xfrm>
            <a:off x="228600" y="3400250"/>
            <a:ext cx="2571477" cy="1077218"/>
          </a:xfrm>
          <a:prstGeom prst="rect">
            <a:avLst/>
          </a:prstGeom>
          <a:noFill/>
        </p:spPr>
        <p:txBody>
          <a:bodyPr wrap="square" rtlCol="0">
            <a:spAutoFit/>
          </a:bodyPr>
          <a:lstStyle/>
          <a:p>
            <a:pPr marL="285750" indent="-285750">
              <a:buFontTx/>
              <a:buChar char="-"/>
            </a:pPr>
            <a:r>
              <a:rPr lang="en-US" sz="1600"/>
              <a:t>All work done at MP9</a:t>
            </a:r>
          </a:p>
          <a:p>
            <a:pPr marL="285750" indent="-285750">
              <a:buFontTx/>
              <a:buChar char="-"/>
            </a:pPr>
            <a:r>
              <a:rPr lang="en-US" sz="1600"/>
              <a:t>Unity coupler was replaced with prototype high-power coupler</a:t>
            </a:r>
          </a:p>
        </p:txBody>
      </p:sp>
      <p:sp>
        <p:nvSpPr>
          <p:cNvPr id="1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22</a:t>
            </a:fld>
            <a:endParaRPr lang="en-US" dirty="0"/>
          </a:p>
        </p:txBody>
      </p:sp>
    </p:spTree>
    <p:extLst>
      <p:ext uri="{BB962C8B-B14F-4D97-AF65-F5344CB8AC3E}">
        <p14:creationId xmlns:p14="http://schemas.microsoft.com/office/powerpoint/2010/main" val="20179099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5-0006-29.hr.jpg"/>
          <p:cNvPicPr>
            <a:picLocks noGrp="1" noChangeAspect="1"/>
          </p:cNvPicPr>
          <p:nvPr>
            <p:ph sz="half" idx="13"/>
          </p:nvPr>
        </p:nvPicPr>
        <p:blipFill rotWithShape="1">
          <a:blip r:embed="rId2" cstate="screen">
            <a:extLst>
              <a:ext uri="{28A0092B-C50C-407E-A947-70E740481C1C}">
                <a14:useLocalDpi xmlns:a14="http://schemas.microsoft.com/office/drawing/2010/main"/>
              </a:ext>
            </a:extLst>
          </a:blip>
          <a:srcRect/>
          <a:stretch/>
        </p:blipFill>
        <p:spPr>
          <a:xfrm>
            <a:off x="0" y="0"/>
            <a:ext cx="9144000" cy="6877050"/>
          </a:xfrm>
        </p:spPr>
      </p:pic>
      <p:sp>
        <p:nvSpPr>
          <p:cNvPr id="2" name="TextBox 1"/>
          <p:cNvSpPr txBox="1"/>
          <p:nvPr/>
        </p:nvSpPr>
        <p:spPr>
          <a:xfrm>
            <a:off x="8137356" y="2623637"/>
            <a:ext cx="1039091" cy="646331"/>
          </a:xfrm>
          <a:prstGeom prst="rect">
            <a:avLst/>
          </a:prstGeom>
          <a:noFill/>
        </p:spPr>
        <p:txBody>
          <a:bodyPr wrap="square" rtlCol="0">
            <a:spAutoFit/>
          </a:bodyPr>
          <a:lstStyle/>
          <a:p>
            <a:pPr algn="ctr"/>
            <a:r>
              <a:rPr lang="en-US" sz="1800">
                <a:solidFill>
                  <a:schemeClr val="bg1"/>
                </a:solidFill>
              </a:rPr>
              <a:t>mascot</a:t>
            </a:r>
          </a:p>
          <a:p>
            <a:pPr algn="ctr"/>
            <a:r>
              <a:rPr lang="en-US" sz="1800">
                <a:solidFill>
                  <a:schemeClr val="bg1"/>
                </a:solidFill>
              </a:rPr>
              <a:t>“Pip”</a:t>
            </a:r>
            <a:endParaRPr lang="en-US" sz="1800">
              <a:solidFill>
                <a:schemeClr val="bg1"/>
              </a:solidFill>
            </a:endParaRPr>
          </a:p>
        </p:txBody>
      </p:sp>
      <p:cxnSp>
        <p:nvCxnSpPr>
          <p:cNvPr id="4" name="Straight Arrow Connector 3"/>
          <p:cNvCxnSpPr/>
          <p:nvPr/>
        </p:nvCxnSpPr>
        <p:spPr>
          <a:xfrm flipH="1">
            <a:off x="8104909" y="3382818"/>
            <a:ext cx="473364" cy="0"/>
          </a:xfrm>
          <a:prstGeom prst="straightConnector1">
            <a:avLst/>
          </a:prstGeom>
          <a:ln w="28575" cmpd="sng">
            <a:solidFill>
              <a:schemeClr val="bg1"/>
            </a:solidFill>
            <a:tailEnd type="arrow"/>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flipH="1" flipV="1">
            <a:off x="5899727" y="5170377"/>
            <a:ext cx="1" cy="1029957"/>
          </a:xfrm>
          <a:prstGeom prst="straightConnector1">
            <a:avLst/>
          </a:prstGeom>
          <a:ln w="28575" cmpd="sng">
            <a:solidFill>
              <a:schemeClr val="bg1"/>
            </a:solidFill>
            <a:tailEnd type="arrow"/>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4433454" y="6200332"/>
            <a:ext cx="3210230" cy="400110"/>
          </a:xfrm>
          <a:prstGeom prst="rect">
            <a:avLst/>
          </a:prstGeom>
          <a:noFill/>
        </p:spPr>
        <p:txBody>
          <a:bodyPr wrap="square" rtlCol="0">
            <a:spAutoFit/>
          </a:bodyPr>
          <a:lstStyle/>
          <a:p>
            <a:pPr algn="ctr"/>
            <a:r>
              <a:rPr lang="en-US" sz="2000">
                <a:solidFill>
                  <a:schemeClr val="bg1"/>
                </a:solidFill>
              </a:rPr>
              <a:t>Prototype coupler</a:t>
            </a:r>
          </a:p>
        </p:txBody>
      </p:sp>
      <p:sp>
        <p:nvSpPr>
          <p:cNvPr id="3" name="TextBox 2"/>
          <p:cNvSpPr txBox="1"/>
          <p:nvPr/>
        </p:nvSpPr>
        <p:spPr>
          <a:xfrm>
            <a:off x="4433454" y="150011"/>
            <a:ext cx="4223448" cy="584776"/>
          </a:xfrm>
          <a:prstGeom prst="rect">
            <a:avLst/>
          </a:prstGeom>
          <a:noFill/>
        </p:spPr>
        <p:txBody>
          <a:bodyPr wrap="square" rtlCol="0">
            <a:spAutoFit/>
          </a:bodyPr>
          <a:lstStyle/>
          <a:p>
            <a:pPr algn="r"/>
            <a:r>
              <a:rPr lang="en-US" sz="3200" b="1">
                <a:solidFill>
                  <a:schemeClr val="bg1"/>
                </a:solidFill>
              </a:rPr>
              <a:t>S107 – Run 2</a:t>
            </a:r>
          </a:p>
        </p:txBody>
      </p:sp>
      <p:cxnSp>
        <p:nvCxnSpPr>
          <p:cNvPr id="11" name="Straight Arrow Connector 10"/>
          <p:cNvCxnSpPr/>
          <p:nvPr/>
        </p:nvCxnSpPr>
        <p:spPr>
          <a:xfrm flipH="1">
            <a:off x="6739872" y="1970144"/>
            <a:ext cx="680331" cy="725507"/>
          </a:xfrm>
          <a:prstGeom prst="straightConnector1">
            <a:avLst/>
          </a:prstGeom>
          <a:ln w="28575" cmpd="sng">
            <a:solidFill>
              <a:schemeClr val="bg1"/>
            </a:solidFill>
            <a:tailEnd type="arrow"/>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5815088" y="1483469"/>
            <a:ext cx="3210230" cy="400110"/>
          </a:xfrm>
          <a:prstGeom prst="rect">
            <a:avLst/>
          </a:prstGeom>
          <a:noFill/>
        </p:spPr>
        <p:txBody>
          <a:bodyPr wrap="square" rtlCol="0">
            <a:spAutoFit/>
          </a:bodyPr>
          <a:lstStyle/>
          <a:p>
            <a:pPr algn="ctr"/>
            <a:r>
              <a:rPr lang="en-US" sz="2000">
                <a:solidFill>
                  <a:schemeClr val="bg1"/>
                </a:solidFill>
              </a:rPr>
              <a:t>Prototype tuner</a:t>
            </a:r>
          </a:p>
        </p:txBody>
      </p:sp>
      <p:sp>
        <p:nvSpPr>
          <p:cNvPr id="14" name="Footer Placeholder 4"/>
          <p:cNvSpPr>
            <a:spLocks noGrp="1"/>
          </p:cNvSpPr>
          <p:nvPr>
            <p:ph type="ftr" sz="quarter" idx="4294967295"/>
          </p:nvPr>
        </p:nvSpPr>
        <p:spPr>
          <a:xfrm>
            <a:off x="806450" y="6515100"/>
            <a:ext cx="5373688" cy="241300"/>
          </a:xfrm>
          <a:prstGeom prst="rect">
            <a:avLst/>
          </a:prstGeom>
        </p:spPr>
        <p:txBody>
          <a:bodyPr/>
          <a:lstStyle/>
          <a:p>
            <a:pPr>
              <a:defRPr/>
            </a:pPr>
            <a:r>
              <a:rPr lang="en-US" sz="900">
                <a:solidFill>
                  <a:schemeClr val="bg1"/>
                </a:solidFill>
                <a:latin typeface="Helvetica"/>
                <a:cs typeface="Helvetica"/>
              </a:rPr>
              <a:t>L. Ristori  -  SSR1 SSR2 - P2MAC Meeting 9-10 March 2015</a:t>
            </a:r>
            <a:endParaRPr lang="en-US" sz="900" b="1" dirty="0">
              <a:solidFill>
                <a:schemeClr val="bg1"/>
              </a:solidFill>
              <a:latin typeface="Helvetica"/>
              <a:cs typeface="Helvetica"/>
            </a:endParaRPr>
          </a:p>
        </p:txBody>
      </p:sp>
      <p:sp>
        <p:nvSpPr>
          <p:cNvPr id="15" name="Slide Number Placeholder 5"/>
          <p:cNvSpPr>
            <a:spLocks noGrp="1"/>
          </p:cNvSpPr>
          <p:nvPr>
            <p:ph type="sldNum" sz="quarter" idx="4294967295"/>
          </p:nvPr>
        </p:nvSpPr>
        <p:spPr>
          <a:xfrm>
            <a:off x="228600" y="6515100"/>
            <a:ext cx="447675" cy="241300"/>
          </a:xfrm>
          <a:prstGeom prst="rect">
            <a:avLst/>
          </a:prstGeom>
        </p:spPr>
        <p:txBody>
          <a:bodyPr/>
          <a:lstStyle/>
          <a:p>
            <a:pPr>
              <a:defRPr/>
            </a:pPr>
            <a:fld id="{8D828626-EF86-AC4E-8DED-1D4611268D81}" type="slidenum">
              <a:rPr lang="en-US" sz="900">
                <a:solidFill>
                  <a:schemeClr val="bg1"/>
                </a:solidFill>
                <a:latin typeface="Helvetica"/>
                <a:cs typeface="Helvetica"/>
              </a:rPr>
              <a:pPr>
                <a:defRPr/>
              </a:pPr>
              <a:t>23</a:t>
            </a:fld>
            <a:endParaRPr lang="en-US" sz="900" dirty="0">
              <a:solidFill>
                <a:schemeClr val="bg1"/>
              </a:solidFill>
              <a:latin typeface="Helvetica"/>
              <a:cs typeface="Helvetica"/>
            </a:endParaRPr>
          </a:p>
        </p:txBody>
      </p:sp>
    </p:spTree>
    <p:extLst>
      <p:ext uri="{BB962C8B-B14F-4D97-AF65-F5344CB8AC3E}">
        <p14:creationId xmlns:p14="http://schemas.microsoft.com/office/powerpoint/2010/main" val="5582720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cryomodule components received as of today..</a:t>
            </a:r>
          </a:p>
        </p:txBody>
      </p:sp>
      <p:pic>
        <p:nvPicPr>
          <p:cNvPr id="7" name="Content Placeholder 6" descr="2015-01-23 17.21.09.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76275" y="1043046"/>
            <a:ext cx="4343955" cy="2498361"/>
          </a:xfrm>
        </p:spPr>
      </p:pic>
      <p:pic>
        <p:nvPicPr>
          <p:cNvPr id="9" name="Picture 8" descr="2015-03-05 17.22.5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0138" y="1212117"/>
            <a:ext cx="2514647" cy="4377669"/>
          </a:xfrm>
          <a:prstGeom prst="rect">
            <a:avLst/>
          </a:prstGeom>
        </p:spPr>
      </p:pic>
      <p:pic>
        <p:nvPicPr>
          <p:cNvPr id="11" name="Picture 10" descr="2015-03-06 14.56.1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9212" y="4003945"/>
            <a:ext cx="1814162" cy="1666008"/>
          </a:xfrm>
          <a:prstGeom prst="rect">
            <a:avLst/>
          </a:prstGeom>
        </p:spPr>
      </p:pic>
      <p:pic>
        <p:nvPicPr>
          <p:cNvPr id="12" name="Picture 11" descr="2015-03-06 15.18.3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906" y="4039327"/>
            <a:ext cx="2067279" cy="1550459"/>
          </a:xfrm>
          <a:prstGeom prst="rect">
            <a:avLst/>
          </a:prstGeom>
        </p:spPr>
      </p:pic>
      <p:sp>
        <p:nvSpPr>
          <p:cNvPr id="13" name="TextBox 12"/>
          <p:cNvSpPr txBox="1"/>
          <p:nvPr/>
        </p:nvSpPr>
        <p:spPr>
          <a:xfrm>
            <a:off x="1163814" y="3541407"/>
            <a:ext cx="2679119" cy="307777"/>
          </a:xfrm>
          <a:prstGeom prst="rect">
            <a:avLst/>
          </a:prstGeom>
          <a:noFill/>
        </p:spPr>
        <p:txBody>
          <a:bodyPr wrap="square" rtlCol="0">
            <a:spAutoFit/>
          </a:bodyPr>
          <a:lstStyle/>
          <a:p>
            <a:r>
              <a:rPr lang="en-US" sz="1400"/>
              <a:t>Vacuum vessel</a:t>
            </a:r>
          </a:p>
        </p:txBody>
      </p:sp>
      <p:sp>
        <p:nvSpPr>
          <p:cNvPr id="14" name="TextBox 13"/>
          <p:cNvSpPr txBox="1"/>
          <p:nvPr/>
        </p:nvSpPr>
        <p:spPr>
          <a:xfrm>
            <a:off x="806450" y="5669953"/>
            <a:ext cx="1696924" cy="307777"/>
          </a:xfrm>
          <a:prstGeom prst="rect">
            <a:avLst/>
          </a:prstGeom>
          <a:noFill/>
        </p:spPr>
        <p:txBody>
          <a:bodyPr wrap="square" rtlCol="0">
            <a:spAutoFit/>
          </a:bodyPr>
          <a:lstStyle/>
          <a:p>
            <a:r>
              <a:rPr lang="en-US" sz="1400"/>
              <a:t>Focusing Elements</a:t>
            </a:r>
          </a:p>
        </p:txBody>
      </p:sp>
      <p:sp>
        <p:nvSpPr>
          <p:cNvPr id="15" name="TextBox 14"/>
          <p:cNvSpPr txBox="1"/>
          <p:nvPr/>
        </p:nvSpPr>
        <p:spPr>
          <a:xfrm>
            <a:off x="3501019" y="5589786"/>
            <a:ext cx="2679119" cy="307777"/>
          </a:xfrm>
          <a:prstGeom prst="rect">
            <a:avLst/>
          </a:prstGeom>
          <a:noFill/>
        </p:spPr>
        <p:txBody>
          <a:bodyPr wrap="square" rtlCol="0">
            <a:spAutoFit/>
          </a:bodyPr>
          <a:lstStyle/>
          <a:p>
            <a:r>
              <a:rPr lang="en-US" sz="1400"/>
              <a:t>Support Posts</a:t>
            </a:r>
          </a:p>
        </p:txBody>
      </p:sp>
      <p:sp>
        <p:nvSpPr>
          <p:cNvPr id="16" name="TextBox 15"/>
          <p:cNvSpPr txBox="1"/>
          <p:nvPr/>
        </p:nvSpPr>
        <p:spPr>
          <a:xfrm>
            <a:off x="6180138" y="5589786"/>
            <a:ext cx="2679119" cy="307777"/>
          </a:xfrm>
          <a:prstGeom prst="rect">
            <a:avLst/>
          </a:prstGeom>
          <a:noFill/>
        </p:spPr>
        <p:txBody>
          <a:bodyPr wrap="square" rtlCol="0">
            <a:spAutoFit/>
          </a:bodyPr>
          <a:lstStyle/>
          <a:p>
            <a:pPr algn="ctr"/>
            <a:r>
              <a:rPr lang="en-US" sz="1400"/>
              <a:t>Strong-back</a:t>
            </a:r>
          </a:p>
        </p:txBody>
      </p:sp>
      <p:sp>
        <p:nvSpPr>
          <p:cNvPr id="1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8"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24</a:t>
            </a:fld>
            <a:endParaRPr lang="en-US" dirty="0"/>
          </a:p>
        </p:txBody>
      </p:sp>
    </p:spTree>
    <p:extLst>
      <p:ext uri="{BB962C8B-B14F-4D97-AF65-F5344CB8AC3E}">
        <p14:creationId xmlns:p14="http://schemas.microsoft.com/office/powerpoint/2010/main" val="302776570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png"/>
          <p:cNvPicPr>
            <a:picLocks noChangeAspect="1"/>
          </p:cNvPicPr>
          <p:nvPr/>
        </p:nvPicPr>
        <p:blipFill rotWithShape="1">
          <a:blip r:embed="rId2">
            <a:extLst>
              <a:ext uri="{28A0092B-C50C-407E-A947-70E740481C1C}">
                <a14:useLocalDpi xmlns:a14="http://schemas.microsoft.com/office/drawing/2010/main" val="0"/>
              </a:ext>
            </a:extLst>
          </a:blip>
          <a:srcRect l="22402"/>
          <a:stretch/>
        </p:blipFill>
        <p:spPr>
          <a:xfrm>
            <a:off x="3167156" y="947615"/>
            <a:ext cx="5752152" cy="5256658"/>
          </a:xfrm>
          <a:prstGeom prst="rect">
            <a:avLst/>
          </a:prstGeom>
        </p:spPr>
      </p:pic>
      <p:sp>
        <p:nvSpPr>
          <p:cNvPr id="2" name="Title 1"/>
          <p:cNvSpPr>
            <a:spLocks noGrp="1"/>
          </p:cNvSpPr>
          <p:nvPr>
            <p:ph type="title"/>
          </p:nvPr>
        </p:nvSpPr>
        <p:spPr/>
        <p:txBody>
          <a:bodyPr/>
          <a:lstStyle/>
          <a:p>
            <a:r>
              <a:rPr lang="en-US"/>
              <a:t>SSR1 Cryomodule Schedule</a:t>
            </a:r>
          </a:p>
        </p:txBody>
      </p:sp>
      <p:sp>
        <p:nvSpPr>
          <p:cNvPr id="7" name="Content Placeholder 6"/>
          <p:cNvSpPr>
            <a:spLocks noGrp="1"/>
          </p:cNvSpPr>
          <p:nvPr>
            <p:ph idx="1"/>
          </p:nvPr>
        </p:nvSpPr>
        <p:spPr>
          <a:xfrm>
            <a:off x="150446" y="1316055"/>
            <a:ext cx="2751015" cy="4343627"/>
          </a:xfrm>
        </p:spPr>
        <p:txBody>
          <a:bodyPr/>
          <a:lstStyle/>
          <a:p>
            <a:r>
              <a:rPr lang="en-US" sz="1600"/>
              <a:t>String assembly rehearsal </a:t>
            </a:r>
          </a:p>
          <a:p>
            <a:pPr lvl="1"/>
            <a:r>
              <a:rPr lang="en-US" sz="1400"/>
              <a:t>July - Aug 2015</a:t>
            </a:r>
          </a:p>
          <a:p>
            <a:r>
              <a:rPr lang="en-US" sz="1600"/>
              <a:t>Cav. qualifications</a:t>
            </a:r>
          </a:p>
          <a:p>
            <a:pPr lvl="1"/>
            <a:r>
              <a:rPr lang="en-US" sz="1400"/>
              <a:t>Nov 2015 - Apr 2016</a:t>
            </a:r>
          </a:p>
          <a:p>
            <a:r>
              <a:rPr lang="en-US" sz="1600"/>
              <a:t>String assembly</a:t>
            </a:r>
          </a:p>
          <a:p>
            <a:pPr lvl="1"/>
            <a:r>
              <a:rPr lang="en-US" sz="1400"/>
              <a:t>May - July 2016</a:t>
            </a:r>
          </a:p>
          <a:p>
            <a:r>
              <a:rPr lang="en-US" sz="1600"/>
              <a:t>Cold mass assembly </a:t>
            </a:r>
          </a:p>
          <a:p>
            <a:pPr lvl="1"/>
            <a:r>
              <a:rPr lang="en-US" sz="1400"/>
              <a:t>Aug - Nov 2016</a:t>
            </a:r>
          </a:p>
          <a:p>
            <a:r>
              <a:rPr lang="en-US" sz="1600"/>
              <a:t>Cryomodule assembly </a:t>
            </a:r>
          </a:p>
          <a:p>
            <a:pPr lvl="1"/>
            <a:r>
              <a:rPr lang="en-US" sz="1400"/>
              <a:t>Oct 2016 - May 2017</a:t>
            </a:r>
          </a:p>
        </p:txBody>
      </p:sp>
      <p:sp>
        <p:nvSpPr>
          <p:cNvPr id="8"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25</a:t>
            </a:fld>
            <a:endParaRPr lang="en-US" dirty="0"/>
          </a:p>
        </p:txBody>
      </p:sp>
      <p:sp>
        <p:nvSpPr>
          <p:cNvPr id="10" name="TextBox 9"/>
          <p:cNvSpPr txBox="1"/>
          <p:nvPr/>
        </p:nvSpPr>
        <p:spPr>
          <a:xfrm>
            <a:off x="5681907" y="1572846"/>
            <a:ext cx="996462" cy="307777"/>
          </a:xfrm>
          <a:prstGeom prst="rect">
            <a:avLst/>
          </a:prstGeom>
          <a:noFill/>
        </p:spPr>
        <p:txBody>
          <a:bodyPr wrap="square" rtlCol="0">
            <a:spAutoFit/>
          </a:bodyPr>
          <a:lstStyle/>
          <a:p>
            <a:pPr algn="ctr"/>
            <a:r>
              <a:rPr lang="en-US" sz="1400"/>
              <a:t>1/2016</a:t>
            </a:r>
          </a:p>
        </p:txBody>
      </p:sp>
      <p:cxnSp>
        <p:nvCxnSpPr>
          <p:cNvPr id="12" name="Straight Arrow Connector 11"/>
          <p:cNvCxnSpPr/>
          <p:nvPr/>
        </p:nvCxnSpPr>
        <p:spPr>
          <a:xfrm>
            <a:off x="6095996" y="1924538"/>
            <a:ext cx="1" cy="4884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811474" y="4040555"/>
            <a:ext cx="996462" cy="307777"/>
          </a:xfrm>
          <a:prstGeom prst="rect">
            <a:avLst/>
          </a:prstGeom>
          <a:noFill/>
        </p:spPr>
        <p:txBody>
          <a:bodyPr wrap="square" rtlCol="0">
            <a:spAutoFit/>
          </a:bodyPr>
          <a:lstStyle/>
          <a:p>
            <a:pPr algn="ctr"/>
            <a:r>
              <a:rPr lang="en-US" sz="1400"/>
              <a:t>1/2017</a:t>
            </a:r>
          </a:p>
        </p:txBody>
      </p:sp>
      <p:cxnSp>
        <p:nvCxnSpPr>
          <p:cNvPr id="14" name="Straight Arrow Connector 13"/>
          <p:cNvCxnSpPr/>
          <p:nvPr/>
        </p:nvCxnSpPr>
        <p:spPr>
          <a:xfrm>
            <a:off x="8186615" y="4392247"/>
            <a:ext cx="0" cy="8831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43939" y="367325"/>
            <a:ext cx="996462" cy="307777"/>
          </a:xfrm>
          <a:prstGeom prst="rect">
            <a:avLst/>
          </a:prstGeom>
          <a:noFill/>
        </p:spPr>
        <p:txBody>
          <a:bodyPr wrap="square" rtlCol="0">
            <a:spAutoFit/>
          </a:bodyPr>
          <a:lstStyle/>
          <a:p>
            <a:pPr algn="ctr"/>
            <a:r>
              <a:rPr lang="en-US" sz="1400"/>
              <a:t>TODAY</a:t>
            </a:r>
          </a:p>
        </p:txBody>
      </p:sp>
      <p:cxnSp>
        <p:nvCxnSpPr>
          <p:cNvPr id="16" name="Straight Arrow Connector 15"/>
          <p:cNvCxnSpPr/>
          <p:nvPr/>
        </p:nvCxnSpPr>
        <p:spPr>
          <a:xfrm flipH="1">
            <a:off x="4425462" y="719017"/>
            <a:ext cx="816708" cy="5216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59620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SSR1 - Collaboration with IUAC (New Delhi) – P.N. Prakash</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0288" y="1098046"/>
            <a:ext cx="2509725" cy="2357219"/>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4175" y="3994728"/>
            <a:ext cx="3886012" cy="1997364"/>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275" y="3718406"/>
            <a:ext cx="3498274" cy="2436091"/>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1472" y="1016001"/>
            <a:ext cx="2066892" cy="2840182"/>
          </a:xfrm>
          <a:prstGeom prst="rect">
            <a:avLst/>
          </a:prstGeom>
        </p:spPr>
      </p:pic>
      <p:sp>
        <p:nvSpPr>
          <p:cNvPr id="11" name="TextBox 10"/>
          <p:cNvSpPr txBox="1"/>
          <p:nvPr/>
        </p:nvSpPr>
        <p:spPr>
          <a:xfrm>
            <a:off x="346363" y="1098046"/>
            <a:ext cx="3359727" cy="2554545"/>
          </a:xfrm>
          <a:prstGeom prst="rect">
            <a:avLst/>
          </a:prstGeom>
          <a:noFill/>
        </p:spPr>
        <p:txBody>
          <a:bodyPr wrap="square" rtlCol="0">
            <a:spAutoFit/>
          </a:bodyPr>
          <a:lstStyle/>
          <a:p>
            <a:pPr marL="342900" indent="-342900">
              <a:buFont typeface="Arial"/>
              <a:buChar char="•"/>
            </a:pPr>
            <a:r>
              <a:rPr lang="en-US" sz="2000"/>
              <a:t>IUAC is developing 2 SSR1 cavities</a:t>
            </a:r>
          </a:p>
          <a:p>
            <a:pPr marL="342900" indent="-342900">
              <a:buFont typeface="Arial"/>
              <a:buChar char="•"/>
            </a:pPr>
            <a:r>
              <a:rPr lang="en-US" sz="2000"/>
              <a:t>Slightly different process with EP components (intead of BCP)</a:t>
            </a:r>
          </a:p>
          <a:p>
            <a:pPr marL="342900" indent="-342900">
              <a:buFont typeface="Arial"/>
              <a:buChar char="•"/>
            </a:pPr>
            <a:r>
              <a:rPr lang="en-US" sz="2000"/>
              <a:t>Interesting to compare results </a:t>
            </a:r>
          </a:p>
          <a:p>
            <a:pPr marL="342900" indent="-342900">
              <a:buFont typeface="Arial"/>
              <a:buChar char="•"/>
            </a:pPr>
            <a:r>
              <a:rPr lang="en-US" sz="2000"/>
              <a:t>Delivery this year</a:t>
            </a:r>
          </a:p>
        </p:txBody>
      </p:sp>
      <p:sp>
        <p:nvSpPr>
          <p:cNvPr id="1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26</a:t>
            </a:fld>
            <a:endParaRPr lang="en-US" dirty="0"/>
          </a:p>
        </p:txBody>
      </p:sp>
    </p:spTree>
    <p:extLst>
      <p:ext uri="{BB962C8B-B14F-4D97-AF65-F5344CB8AC3E}">
        <p14:creationId xmlns:p14="http://schemas.microsoft.com/office/powerpoint/2010/main" val="32769783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457200" y="89911"/>
            <a:ext cx="8229600" cy="715962"/>
          </a:xfrm>
        </p:spPr>
        <p:txBody>
          <a:bodyPr anchor="ctr">
            <a:normAutofit/>
          </a:bodyPr>
          <a:lstStyle/>
          <a:p>
            <a:r>
              <a:rPr lang="en-US" dirty="0" smtClean="0"/>
              <a:t>RF Design of SSR2 - Multipacting</a:t>
            </a:r>
            <a:endParaRPr lang="en-US" dirty="0"/>
          </a:p>
        </p:txBody>
      </p:sp>
      <p:sp>
        <p:nvSpPr>
          <p:cNvPr id="12" name="TextBox 11"/>
          <p:cNvSpPr txBox="1"/>
          <p:nvPr/>
        </p:nvSpPr>
        <p:spPr>
          <a:xfrm>
            <a:off x="381000" y="1066800"/>
            <a:ext cx="8077200" cy="923330"/>
          </a:xfrm>
          <a:prstGeom prst="rect">
            <a:avLst/>
          </a:prstGeom>
          <a:noFill/>
        </p:spPr>
        <p:txBody>
          <a:bodyPr wrap="square" rtlCol="0">
            <a:spAutoFit/>
          </a:bodyPr>
          <a:lstStyle/>
          <a:p>
            <a:r>
              <a:rPr lang="en-US" sz="1800" dirty="0" smtClean="0"/>
              <a:t>Most severe multipacting take place near transition of cylindrical part to end walls. Several design options of this transition was considered. Most significant improvement was achieved after introducing additional step in the transition are.</a:t>
            </a:r>
            <a:endParaRPr lang="en-US" sz="1800" dirty="0"/>
          </a:p>
        </p:txBody>
      </p:sp>
      <p:sp>
        <p:nvSpPr>
          <p:cNvPr id="13" name="TextBox 12"/>
          <p:cNvSpPr txBox="1"/>
          <p:nvPr/>
        </p:nvSpPr>
        <p:spPr>
          <a:xfrm>
            <a:off x="416372" y="5421868"/>
            <a:ext cx="8077200" cy="369332"/>
          </a:xfrm>
          <a:prstGeom prst="rect">
            <a:avLst/>
          </a:prstGeom>
          <a:noFill/>
        </p:spPr>
        <p:txBody>
          <a:bodyPr wrap="square" rtlCol="0">
            <a:spAutoFit/>
          </a:bodyPr>
          <a:lstStyle/>
          <a:p>
            <a:r>
              <a:rPr lang="en-US" sz="1800" dirty="0" smtClean="0"/>
              <a:t>Modification of this transition reduce multipacting in operating range of cavity fields.</a:t>
            </a:r>
            <a:endParaRPr lang="en-US" sz="1800" dirty="0"/>
          </a:p>
        </p:txBody>
      </p:sp>
      <p:pic>
        <p:nvPicPr>
          <p:cNvPr id="16" name="Picture 15"/>
          <p:cNvPicPr>
            <a:picLocks noChangeAspect="1"/>
          </p:cNvPicPr>
          <p:nvPr/>
        </p:nvPicPr>
        <p:blipFill>
          <a:blip r:embed="rId2"/>
          <a:stretch>
            <a:fillRect/>
          </a:stretch>
        </p:blipFill>
        <p:spPr>
          <a:xfrm>
            <a:off x="63167" y="2142009"/>
            <a:ext cx="8882063" cy="2869717"/>
          </a:xfrm>
          <a:prstGeom prst="rect">
            <a:avLst/>
          </a:prstGeom>
        </p:spPr>
      </p:pic>
      <p:sp>
        <p:nvSpPr>
          <p:cNvPr id="17" name="TextBox 16"/>
          <p:cNvSpPr txBox="1"/>
          <p:nvPr/>
        </p:nvSpPr>
        <p:spPr>
          <a:xfrm>
            <a:off x="160798" y="2261421"/>
            <a:ext cx="1240632" cy="369332"/>
          </a:xfrm>
          <a:prstGeom prst="rect">
            <a:avLst/>
          </a:prstGeom>
          <a:noFill/>
        </p:spPr>
        <p:txBody>
          <a:bodyPr wrap="square" rtlCol="0">
            <a:spAutoFit/>
          </a:bodyPr>
          <a:lstStyle/>
          <a:p>
            <a:r>
              <a:rPr lang="en-US" sz="1800" dirty="0" smtClean="0">
                <a:solidFill>
                  <a:schemeClr val="accent6"/>
                </a:solidFill>
              </a:rPr>
              <a:t>SSR2 v1</a:t>
            </a:r>
            <a:endParaRPr lang="en-US" sz="1800" dirty="0">
              <a:solidFill>
                <a:schemeClr val="accent6"/>
              </a:solidFill>
            </a:endParaRPr>
          </a:p>
        </p:txBody>
      </p:sp>
      <p:sp>
        <p:nvSpPr>
          <p:cNvPr id="18" name="TextBox 17"/>
          <p:cNvSpPr txBox="1"/>
          <p:nvPr/>
        </p:nvSpPr>
        <p:spPr>
          <a:xfrm>
            <a:off x="4732798" y="4547421"/>
            <a:ext cx="1164432" cy="369332"/>
          </a:xfrm>
          <a:prstGeom prst="rect">
            <a:avLst/>
          </a:prstGeom>
          <a:noFill/>
        </p:spPr>
        <p:txBody>
          <a:bodyPr wrap="square" rtlCol="0">
            <a:spAutoFit/>
          </a:bodyPr>
          <a:lstStyle/>
          <a:p>
            <a:r>
              <a:rPr lang="en-US" sz="1800" dirty="0" smtClean="0">
                <a:solidFill>
                  <a:schemeClr val="accent6"/>
                </a:solidFill>
              </a:rPr>
              <a:t>SSR2 v2.6</a:t>
            </a:r>
            <a:endParaRPr lang="en-US" sz="1800" dirty="0">
              <a:solidFill>
                <a:schemeClr val="accent6"/>
              </a:solidFill>
            </a:endParaRPr>
          </a:p>
        </p:txBody>
      </p:sp>
      <p:sp>
        <p:nvSpPr>
          <p:cNvPr id="19" name="TextBox 18"/>
          <p:cNvSpPr txBox="1"/>
          <p:nvPr/>
        </p:nvSpPr>
        <p:spPr>
          <a:xfrm>
            <a:off x="7750968" y="4547421"/>
            <a:ext cx="1240632" cy="369332"/>
          </a:xfrm>
          <a:prstGeom prst="rect">
            <a:avLst/>
          </a:prstGeom>
          <a:noFill/>
        </p:spPr>
        <p:txBody>
          <a:bodyPr wrap="square" rtlCol="0">
            <a:spAutoFit/>
          </a:bodyPr>
          <a:lstStyle/>
          <a:p>
            <a:r>
              <a:rPr lang="en-US" sz="1800" dirty="0" smtClean="0">
                <a:solidFill>
                  <a:schemeClr val="accent6"/>
                </a:solidFill>
              </a:rPr>
              <a:t>SSR2 v2.6</a:t>
            </a:r>
            <a:endParaRPr lang="en-US" sz="1800" dirty="0">
              <a:solidFill>
                <a:schemeClr val="accent6"/>
              </a:solidFill>
            </a:endParaRPr>
          </a:p>
        </p:txBody>
      </p:sp>
      <p:sp>
        <p:nvSpPr>
          <p:cNvPr id="9" name="TextBox 8"/>
          <p:cNvSpPr txBox="1"/>
          <p:nvPr/>
        </p:nvSpPr>
        <p:spPr>
          <a:xfrm>
            <a:off x="6645027" y="181444"/>
            <a:ext cx="2270373" cy="400110"/>
          </a:xfrm>
          <a:prstGeom prst="rect">
            <a:avLst/>
          </a:prstGeom>
          <a:noFill/>
        </p:spPr>
        <p:txBody>
          <a:bodyPr wrap="square" rtlCol="0">
            <a:spAutoFit/>
          </a:bodyPr>
          <a:lstStyle/>
          <a:p>
            <a:r>
              <a:rPr lang="en-US" sz="2000"/>
              <a:t>P. Berrutti</a:t>
            </a:r>
          </a:p>
        </p:txBody>
      </p:sp>
      <p:sp>
        <p:nvSpPr>
          <p:cNvPr id="10"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1"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27</a:t>
            </a:fld>
            <a:endParaRPr lang="en-US" dirty="0"/>
          </a:p>
        </p:txBody>
      </p:sp>
    </p:spTree>
    <p:extLst>
      <p:ext uri="{BB962C8B-B14F-4D97-AF65-F5344CB8AC3E}">
        <p14:creationId xmlns:p14="http://schemas.microsoft.com/office/powerpoint/2010/main" val="29243849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6038"/>
            <a:ext cx="8229600" cy="715962"/>
          </a:xfrm>
        </p:spPr>
        <p:txBody>
          <a:bodyPr anchor="ctr">
            <a:normAutofit/>
          </a:bodyPr>
          <a:lstStyle/>
          <a:p>
            <a:r>
              <a:rPr lang="en-US" dirty="0" smtClean="0"/>
              <a:t>SSR2 - Multipacting SEY comparison</a:t>
            </a:r>
            <a:endParaRPr lang="en-US" dirty="0"/>
          </a:p>
        </p:txBody>
      </p:sp>
      <p:pic>
        <p:nvPicPr>
          <p:cNvPr id="2" name="Picture 1"/>
          <p:cNvPicPr>
            <a:picLocks noChangeAspect="1"/>
          </p:cNvPicPr>
          <p:nvPr/>
        </p:nvPicPr>
        <p:blipFill>
          <a:blip r:embed="rId2"/>
          <a:stretch>
            <a:fillRect/>
          </a:stretch>
        </p:blipFill>
        <p:spPr>
          <a:xfrm>
            <a:off x="228601" y="1388090"/>
            <a:ext cx="4831112" cy="3950990"/>
          </a:xfrm>
          <a:prstGeom prst="rect">
            <a:avLst/>
          </a:prstGeom>
        </p:spPr>
      </p:pic>
      <p:sp>
        <p:nvSpPr>
          <p:cNvPr id="8" name="TextBox 7"/>
          <p:cNvSpPr txBox="1"/>
          <p:nvPr/>
        </p:nvSpPr>
        <p:spPr>
          <a:xfrm>
            <a:off x="228600" y="5339080"/>
            <a:ext cx="8686800" cy="923330"/>
          </a:xfrm>
          <a:prstGeom prst="rect">
            <a:avLst/>
          </a:prstGeom>
          <a:noFill/>
        </p:spPr>
        <p:txBody>
          <a:bodyPr wrap="square" rtlCol="0">
            <a:spAutoFit/>
          </a:bodyPr>
          <a:lstStyle/>
          <a:p>
            <a:r>
              <a:rPr lang="en-US" sz="1800" dirty="0" smtClean="0"/>
              <a:t>Secondary Emission Yield (SEY)significantly reduced in the operating gradient range of 5-12 MV/m. Comparison with SSR1 cavity demonstrates that multipacting in the modified SSR2 cavity version 2.6 can be processed away easier than in SSR1 cavity.</a:t>
            </a:r>
            <a:endParaRPr lang="en-US" sz="1800" dirty="0"/>
          </a:p>
        </p:txBody>
      </p:sp>
      <p:sp>
        <p:nvSpPr>
          <p:cNvPr id="3" name="TextBox 2"/>
          <p:cNvSpPr txBox="1"/>
          <p:nvPr/>
        </p:nvSpPr>
        <p:spPr>
          <a:xfrm>
            <a:off x="6645027" y="181444"/>
            <a:ext cx="2270373" cy="400110"/>
          </a:xfrm>
          <a:prstGeom prst="rect">
            <a:avLst/>
          </a:prstGeom>
          <a:noFill/>
        </p:spPr>
        <p:txBody>
          <a:bodyPr wrap="square" rtlCol="0">
            <a:spAutoFit/>
          </a:bodyPr>
          <a:lstStyle/>
          <a:p>
            <a:r>
              <a:rPr lang="en-US" sz="2000"/>
              <a:t>P. Berrutti</a:t>
            </a:r>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2407451608"/>
              </p:ext>
            </p:extLst>
          </p:nvPr>
        </p:nvGraphicFramePr>
        <p:xfrm>
          <a:off x="5227957" y="1553108"/>
          <a:ext cx="3687444" cy="3290442"/>
        </p:xfrm>
        <a:graphic>
          <a:graphicData uri="http://schemas.openxmlformats.org/drawingml/2006/table">
            <a:tbl>
              <a:tblPr firstRow="1" bandRow="1">
                <a:tableStyleId>{5C22544A-7EE6-4342-B048-85BDC9FD1C3A}</a:tableStyleId>
              </a:tblPr>
              <a:tblGrid>
                <a:gridCol w="1229148"/>
                <a:gridCol w="1229148"/>
                <a:gridCol w="1229148"/>
              </a:tblGrid>
              <a:tr h="548407">
                <a:tc>
                  <a:txBody>
                    <a:bodyPr/>
                    <a:lstStyle/>
                    <a:p>
                      <a:r>
                        <a:rPr lang="en-US" sz="1200" dirty="0" smtClean="0">
                          <a:solidFill>
                            <a:schemeClr val="tx1"/>
                          </a:solidFill>
                        </a:rPr>
                        <a:t>Parameters</a:t>
                      </a:r>
                      <a:endParaRPr lang="en-US" sz="1200" dirty="0">
                        <a:solidFill>
                          <a:schemeClr val="tx1"/>
                        </a:solidFill>
                      </a:endParaRPr>
                    </a:p>
                  </a:txBody>
                  <a:tcPr/>
                </a:tc>
                <a:tc>
                  <a:txBody>
                    <a:bodyPr/>
                    <a:lstStyle/>
                    <a:p>
                      <a:pPr algn="ctr"/>
                      <a:r>
                        <a:rPr lang="en-US" sz="1200" dirty="0" smtClean="0">
                          <a:solidFill>
                            <a:schemeClr val="tx1"/>
                          </a:solidFill>
                        </a:rPr>
                        <a:t>SSR2 v1</a:t>
                      </a:r>
                      <a:endParaRPr lang="en-US" sz="1200" dirty="0">
                        <a:solidFill>
                          <a:schemeClr val="tx1"/>
                        </a:solidFill>
                      </a:endParaRPr>
                    </a:p>
                  </a:txBody>
                  <a:tcPr/>
                </a:tc>
                <a:tc>
                  <a:txBody>
                    <a:bodyPr/>
                    <a:lstStyle/>
                    <a:p>
                      <a:pPr algn="ctr"/>
                      <a:r>
                        <a:rPr lang="en-US" sz="1200" dirty="0" smtClean="0">
                          <a:solidFill>
                            <a:schemeClr val="tx1"/>
                          </a:solidFill>
                        </a:rPr>
                        <a:t>SSR2</a:t>
                      </a:r>
                      <a:r>
                        <a:rPr lang="en-US" sz="1200" baseline="0" dirty="0" smtClean="0">
                          <a:solidFill>
                            <a:schemeClr val="tx1"/>
                          </a:solidFill>
                        </a:rPr>
                        <a:t> v2.6</a:t>
                      </a:r>
                      <a:endParaRPr lang="en-US" sz="1200" dirty="0">
                        <a:solidFill>
                          <a:schemeClr val="tx1"/>
                        </a:solidFill>
                      </a:endParaRPr>
                    </a:p>
                  </a:txBody>
                  <a:tcPr/>
                </a:tc>
              </a:tr>
              <a:tr h="548407">
                <a:tc>
                  <a:txBody>
                    <a:bodyPr/>
                    <a:lstStyle/>
                    <a:p>
                      <a:r>
                        <a:rPr lang="en-US" sz="1200" dirty="0" smtClean="0">
                          <a:solidFill>
                            <a:schemeClr val="tx1"/>
                          </a:solidFill>
                        </a:rPr>
                        <a:t>Optimal beta</a:t>
                      </a:r>
                      <a:endParaRPr lang="en-US" sz="1200" dirty="0">
                        <a:solidFill>
                          <a:schemeClr val="tx1"/>
                        </a:solidFill>
                      </a:endParaRPr>
                    </a:p>
                  </a:txBody>
                  <a:tcPr/>
                </a:tc>
                <a:tc>
                  <a:txBody>
                    <a:bodyPr/>
                    <a:lstStyle/>
                    <a:p>
                      <a:pPr algn="ctr"/>
                      <a:r>
                        <a:rPr lang="en-US" sz="1200" dirty="0" smtClean="0">
                          <a:solidFill>
                            <a:schemeClr val="tx1"/>
                          </a:solidFill>
                        </a:rPr>
                        <a:t>0.471</a:t>
                      </a:r>
                      <a:endParaRPr lang="en-US" sz="1200" dirty="0">
                        <a:solidFill>
                          <a:schemeClr val="tx1"/>
                        </a:solidFill>
                      </a:endParaRPr>
                    </a:p>
                  </a:txBody>
                  <a:tcPr/>
                </a:tc>
                <a:tc>
                  <a:txBody>
                    <a:bodyPr/>
                    <a:lstStyle/>
                    <a:p>
                      <a:pPr algn="ctr"/>
                      <a:r>
                        <a:rPr lang="en-US" sz="1200" dirty="0" smtClean="0">
                          <a:solidFill>
                            <a:schemeClr val="tx1"/>
                          </a:solidFill>
                        </a:rPr>
                        <a:t>0.475</a:t>
                      </a:r>
                      <a:endParaRPr lang="en-US" sz="1200" dirty="0">
                        <a:solidFill>
                          <a:schemeClr val="tx1"/>
                        </a:solidFill>
                      </a:endParaRPr>
                    </a:p>
                  </a:txBody>
                  <a:tcPr/>
                </a:tc>
              </a:tr>
              <a:tr h="548407">
                <a:tc>
                  <a:txBody>
                    <a:bodyPr/>
                    <a:lstStyle/>
                    <a:p>
                      <a:r>
                        <a:rPr lang="en-US" sz="1200" dirty="0" smtClean="0">
                          <a:solidFill>
                            <a:schemeClr val="tx1"/>
                          </a:solidFill>
                        </a:rPr>
                        <a:t>E</a:t>
                      </a:r>
                      <a:r>
                        <a:rPr lang="en-US" sz="1050" dirty="0" smtClean="0">
                          <a:solidFill>
                            <a:schemeClr val="tx1"/>
                          </a:solidFill>
                        </a:rPr>
                        <a:t>peak</a:t>
                      </a:r>
                      <a:r>
                        <a:rPr lang="en-US" sz="1200" dirty="0" smtClean="0">
                          <a:solidFill>
                            <a:schemeClr val="tx1"/>
                          </a:solidFill>
                        </a:rPr>
                        <a:t>/E</a:t>
                      </a:r>
                      <a:r>
                        <a:rPr lang="en-US" sz="1050" dirty="0" smtClean="0">
                          <a:solidFill>
                            <a:schemeClr val="tx1"/>
                          </a:solidFill>
                        </a:rPr>
                        <a:t>acc</a:t>
                      </a:r>
                      <a:endParaRPr lang="en-US" sz="1050" dirty="0">
                        <a:solidFill>
                          <a:schemeClr val="tx1"/>
                        </a:solidFill>
                      </a:endParaRPr>
                    </a:p>
                  </a:txBody>
                  <a:tcPr/>
                </a:tc>
                <a:tc>
                  <a:txBody>
                    <a:bodyPr/>
                    <a:lstStyle/>
                    <a:p>
                      <a:pPr algn="ctr"/>
                      <a:r>
                        <a:rPr lang="en-US" sz="1200" dirty="0" smtClean="0">
                          <a:solidFill>
                            <a:schemeClr val="tx1"/>
                          </a:solidFill>
                        </a:rPr>
                        <a:t>3.45</a:t>
                      </a:r>
                      <a:endParaRPr lang="en-US" sz="1200" dirty="0">
                        <a:solidFill>
                          <a:schemeClr val="tx1"/>
                        </a:solidFill>
                      </a:endParaRPr>
                    </a:p>
                  </a:txBody>
                  <a:tcPr/>
                </a:tc>
                <a:tc>
                  <a:txBody>
                    <a:bodyPr/>
                    <a:lstStyle/>
                    <a:p>
                      <a:pPr algn="ctr"/>
                      <a:r>
                        <a:rPr lang="en-US" sz="1200" dirty="0" smtClean="0">
                          <a:solidFill>
                            <a:schemeClr val="tx1"/>
                          </a:solidFill>
                        </a:rPr>
                        <a:t>3.69</a:t>
                      </a:r>
                      <a:endParaRPr lang="en-US" sz="1200" dirty="0">
                        <a:solidFill>
                          <a:schemeClr val="tx1"/>
                        </a:solidFill>
                      </a:endParaRPr>
                    </a:p>
                  </a:txBody>
                  <a:tcPr/>
                </a:tc>
              </a:tr>
              <a:tr h="548407">
                <a:tc>
                  <a:txBody>
                    <a:bodyPr/>
                    <a:lstStyle/>
                    <a:p>
                      <a:r>
                        <a:rPr lang="en-US" sz="1200" dirty="0" smtClean="0">
                          <a:solidFill>
                            <a:schemeClr val="tx1"/>
                          </a:solidFill>
                        </a:rPr>
                        <a:t>B</a:t>
                      </a:r>
                      <a:r>
                        <a:rPr lang="en-US" sz="1050" dirty="0" smtClean="0">
                          <a:solidFill>
                            <a:schemeClr val="tx1"/>
                          </a:solidFill>
                        </a:rPr>
                        <a:t>peak</a:t>
                      </a:r>
                      <a:r>
                        <a:rPr lang="en-US" sz="1200" dirty="0" smtClean="0">
                          <a:solidFill>
                            <a:schemeClr val="tx1"/>
                          </a:solidFill>
                        </a:rPr>
                        <a:t>/E</a:t>
                      </a:r>
                      <a:r>
                        <a:rPr lang="en-US" sz="1050" dirty="0" smtClean="0">
                          <a:solidFill>
                            <a:schemeClr val="tx1"/>
                          </a:solidFill>
                        </a:rPr>
                        <a:t>acc</a:t>
                      </a:r>
                      <a:r>
                        <a:rPr lang="en-US" sz="1200" dirty="0" smtClean="0">
                          <a:solidFill>
                            <a:schemeClr val="tx1"/>
                          </a:solidFill>
                        </a:rPr>
                        <a:t> [mT/(MV/m)]</a:t>
                      </a:r>
                      <a:endParaRPr lang="en-US" sz="1200" dirty="0">
                        <a:solidFill>
                          <a:schemeClr val="tx1"/>
                        </a:solidFill>
                      </a:endParaRPr>
                    </a:p>
                  </a:txBody>
                  <a:tcPr/>
                </a:tc>
                <a:tc>
                  <a:txBody>
                    <a:bodyPr/>
                    <a:lstStyle/>
                    <a:p>
                      <a:pPr algn="ctr"/>
                      <a:r>
                        <a:rPr lang="en-US" sz="1200" dirty="0" smtClean="0">
                          <a:solidFill>
                            <a:schemeClr val="tx1"/>
                          </a:solidFill>
                        </a:rPr>
                        <a:t>6.107</a:t>
                      </a:r>
                      <a:endParaRPr lang="en-US" sz="1200" dirty="0">
                        <a:solidFill>
                          <a:schemeClr val="tx1"/>
                        </a:solidFill>
                      </a:endParaRPr>
                    </a:p>
                  </a:txBody>
                  <a:tcPr/>
                </a:tc>
                <a:tc>
                  <a:txBody>
                    <a:bodyPr/>
                    <a:lstStyle/>
                    <a:p>
                      <a:pPr algn="ctr"/>
                      <a:r>
                        <a:rPr lang="en-US" sz="1200" dirty="0" smtClean="0">
                          <a:solidFill>
                            <a:schemeClr val="tx1"/>
                          </a:solidFill>
                        </a:rPr>
                        <a:t>5.95</a:t>
                      </a:r>
                      <a:endParaRPr lang="en-US" sz="1200" dirty="0">
                        <a:solidFill>
                          <a:schemeClr val="tx1"/>
                        </a:solidFill>
                      </a:endParaRPr>
                    </a:p>
                  </a:txBody>
                  <a:tcPr/>
                </a:tc>
              </a:tr>
              <a:tr h="548407">
                <a:tc>
                  <a:txBody>
                    <a:bodyPr/>
                    <a:lstStyle/>
                    <a:p>
                      <a:r>
                        <a:rPr lang="en-US" sz="1200" dirty="0" smtClean="0">
                          <a:solidFill>
                            <a:schemeClr val="tx1"/>
                          </a:solidFill>
                        </a:rPr>
                        <a:t>G [Ohm]</a:t>
                      </a:r>
                      <a:endParaRPr lang="en-US" sz="1200" dirty="0">
                        <a:solidFill>
                          <a:schemeClr val="tx1"/>
                        </a:solidFill>
                      </a:endParaRPr>
                    </a:p>
                  </a:txBody>
                  <a:tcPr/>
                </a:tc>
                <a:tc>
                  <a:txBody>
                    <a:bodyPr/>
                    <a:lstStyle/>
                    <a:p>
                      <a:pPr algn="ctr"/>
                      <a:r>
                        <a:rPr lang="en-US" sz="1200" dirty="0" smtClean="0">
                          <a:solidFill>
                            <a:schemeClr val="tx1"/>
                          </a:solidFill>
                        </a:rPr>
                        <a:t>112.98</a:t>
                      </a:r>
                      <a:endParaRPr lang="en-US" sz="1200" dirty="0">
                        <a:solidFill>
                          <a:schemeClr val="tx1"/>
                        </a:solidFill>
                      </a:endParaRPr>
                    </a:p>
                  </a:txBody>
                  <a:tcPr/>
                </a:tc>
                <a:tc>
                  <a:txBody>
                    <a:bodyPr/>
                    <a:lstStyle/>
                    <a:p>
                      <a:pPr algn="ctr"/>
                      <a:r>
                        <a:rPr lang="en-US" sz="1200" dirty="0" smtClean="0">
                          <a:solidFill>
                            <a:schemeClr val="tx1"/>
                          </a:solidFill>
                        </a:rPr>
                        <a:t>114.9</a:t>
                      </a:r>
                      <a:endParaRPr lang="en-US" sz="1200" dirty="0">
                        <a:solidFill>
                          <a:schemeClr val="tx1"/>
                        </a:solidFill>
                      </a:endParaRPr>
                    </a:p>
                  </a:txBody>
                  <a:tcPr/>
                </a:tc>
              </a:tr>
              <a:tr h="548407">
                <a:tc>
                  <a:txBody>
                    <a:bodyPr/>
                    <a:lstStyle/>
                    <a:p>
                      <a:r>
                        <a:rPr lang="en-US" sz="1200" dirty="0" smtClean="0">
                          <a:solidFill>
                            <a:schemeClr val="tx1"/>
                          </a:solidFill>
                        </a:rPr>
                        <a:t>R/Q [Ohm]</a:t>
                      </a:r>
                    </a:p>
                  </a:txBody>
                  <a:tcPr/>
                </a:tc>
                <a:tc>
                  <a:txBody>
                    <a:bodyPr/>
                    <a:lstStyle/>
                    <a:p>
                      <a:pPr algn="ctr"/>
                      <a:r>
                        <a:rPr lang="en-US" sz="1200" dirty="0" smtClean="0">
                          <a:solidFill>
                            <a:schemeClr val="tx1"/>
                          </a:solidFill>
                        </a:rPr>
                        <a:t>289.94</a:t>
                      </a:r>
                      <a:endParaRPr lang="en-US" sz="1200" dirty="0">
                        <a:solidFill>
                          <a:schemeClr val="tx1"/>
                        </a:solidFill>
                      </a:endParaRPr>
                    </a:p>
                  </a:txBody>
                  <a:tcPr/>
                </a:tc>
                <a:tc>
                  <a:txBody>
                    <a:bodyPr/>
                    <a:lstStyle/>
                    <a:p>
                      <a:pPr algn="ctr"/>
                      <a:r>
                        <a:rPr lang="en-US" sz="1200" dirty="0" smtClean="0">
                          <a:solidFill>
                            <a:schemeClr val="tx1"/>
                          </a:solidFill>
                        </a:rPr>
                        <a:t>295.6</a:t>
                      </a:r>
                      <a:endParaRPr lang="en-US" sz="1200" dirty="0">
                        <a:solidFill>
                          <a:schemeClr val="tx1"/>
                        </a:solidFill>
                      </a:endParaRPr>
                    </a:p>
                  </a:txBody>
                  <a:tcPr/>
                </a:tc>
              </a:tr>
            </a:tbl>
          </a:graphicData>
        </a:graphic>
      </p:graphicFrame>
      <p:sp>
        <p:nvSpPr>
          <p:cNvPr id="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28</a:t>
            </a:fld>
            <a:endParaRPr lang="en-US" dirty="0"/>
          </a:p>
        </p:txBody>
      </p:sp>
    </p:spTree>
    <p:extLst>
      <p:ext uri="{BB962C8B-B14F-4D97-AF65-F5344CB8AC3E}">
        <p14:creationId xmlns:p14="http://schemas.microsoft.com/office/powerpoint/2010/main" val="15826575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Production of SSR1 cryomodule has begun</a:t>
            </a:r>
          </a:p>
          <a:p>
            <a:pPr lvl="1"/>
            <a:r>
              <a:rPr lang="en-US"/>
              <a:t>All b</a:t>
            </a:r>
            <a:r>
              <a:rPr lang="en-US"/>
              <a:t>are cavities tested successfully</a:t>
            </a:r>
          </a:p>
          <a:p>
            <a:pPr lvl="1"/>
            <a:r>
              <a:rPr lang="en-US"/>
              <a:t>1</a:t>
            </a:r>
            <a:r>
              <a:rPr lang="en-US" baseline="30000"/>
              <a:t>st</a:t>
            </a:r>
            <a:r>
              <a:rPr lang="en-US"/>
              <a:t> Jacketed cavity tested successfully</a:t>
            </a:r>
          </a:p>
          <a:p>
            <a:pPr lvl="1"/>
            <a:r>
              <a:rPr lang="en-US"/>
              <a:t>Prototype coupler and prototype tuner under testing</a:t>
            </a:r>
          </a:p>
          <a:p>
            <a:pPr lvl="1"/>
            <a:r>
              <a:rPr lang="en-US"/>
              <a:t>All bare solenoids tested successfully</a:t>
            </a:r>
          </a:p>
          <a:p>
            <a:pPr lvl="1"/>
            <a:r>
              <a:rPr lang="en-US"/>
              <a:t>Large components received</a:t>
            </a:r>
          </a:p>
          <a:p>
            <a:r>
              <a:rPr lang="en-US"/>
              <a:t>SSR1 cryomodule estimated to be completed in  May 2017</a:t>
            </a:r>
          </a:p>
          <a:p>
            <a:r>
              <a:rPr lang="en-US"/>
              <a:t>IUAC will deliver (2) SSR1 cavities to FNAL</a:t>
            </a:r>
          </a:p>
          <a:p>
            <a:r>
              <a:rPr lang="en-US"/>
              <a:t>Design of SSR2 recently changed to address MP</a:t>
            </a:r>
          </a:p>
        </p:txBody>
      </p:sp>
      <p:sp>
        <p:nvSpPr>
          <p:cNvPr id="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8"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29</a:t>
            </a:fld>
            <a:endParaRPr lang="en-US" dirty="0"/>
          </a:p>
        </p:txBody>
      </p:sp>
    </p:spTree>
    <p:extLst>
      <p:ext uri="{BB962C8B-B14F-4D97-AF65-F5344CB8AC3E}">
        <p14:creationId xmlns:p14="http://schemas.microsoft.com/office/powerpoint/2010/main" val="40443974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PIP-II Superconducting Linac (RDR 2.1.3)</a:t>
            </a:r>
          </a:p>
        </p:txBody>
      </p:sp>
      <p:pic>
        <p:nvPicPr>
          <p:cNvPr id="7" name="Picture 6"/>
          <p:cNvPicPr/>
          <p:nvPr/>
        </p:nvPicPr>
        <p:blipFill>
          <a:blip r:embed="rId3"/>
          <a:stretch>
            <a:fillRect/>
          </a:stretch>
        </p:blipFill>
        <p:spPr>
          <a:xfrm>
            <a:off x="1346200" y="1131541"/>
            <a:ext cx="5943600" cy="1731645"/>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388264548"/>
              </p:ext>
            </p:extLst>
          </p:nvPr>
        </p:nvGraphicFramePr>
        <p:xfrm>
          <a:off x="217016" y="2858346"/>
          <a:ext cx="8344410" cy="3320010"/>
        </p:xfrm>
        <a:graphic>
          <a:graphicData uri="http://schemas.openxmlformats.org/presentationml/2006/ole">
            <mc:AlternateContent xmlns:mc="http://schemas.openxmlformats.org/markup-compatibility/2006">
              <mc:Choice xmlns:v="urn:schemas-microsoft-com:vml" Requires="v">
                <p:oleObj spid="_x0000_s1068" name="Document" r:id="rId4" imgW="5969000" imgH="2374900" progId="Word.Document.12">
                  <p:embed/>
                </p:oleObj>
              </mc:Choice>
              <mc:Fallback>
                <p:oleObj name="Document" r:id="rId4" imgW="5969000" imgH="2374900" progId="Word.Document.12">
                  <p:embed/>
                  <p:pic>
                    <p:nvPicPr>
                      <p:cNvPr id="0" name=""/>
                      <p:cNvPicPr/>
                      <p:nvPr/>
                    </p:nvPicPr>
                    <p:blipFill>
                      <a:blip r:embed="rId5"/>
                      <a:stretch>
                        <a:fillRect/>
                      </a:stretch>
                    </p:blipFill>
                    <p:spPr>
                      <a:xfrm>
                        <a:off x="217016" y="2858346"/>
                        <a:ext cx="8344410" cy="3320010"/>
                      </a:xfrm>
                      <a:prstGeom prst="rect">
                        <a:avLst/>
                      </a:prstGeom>
                    </p:spPr>
                  </p:pic>
                </p:oleObj>
              </mc:Fallback>
            </mc:AlternateContent>
          </a:graphicData>
        </a:graphic>
      </p:graphicFrame>
      <p:sp>
        <p:nvSpPr>
          <p:cNvPr id="10" name="Rounded Rectangle 9"/>
          <p:cNvSpPr/>
          <p:nvPr/>
        </p:nvSpPr>
        <p:spPr>
          <a:xfrm>
            <a:off x="87923" y="4082481"/>
            <a:ext cx="8413604" cy="905156"/>
          </a:xfrm>
          <a:prstGeom prst="roundRect">
            <a:avLst/>
          </a:prstGeom>
          <a:noFill/>
          <a:ln w="57150" cmpd="sng">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ounded Rectangle 10"/>
          <p:cNvSpPr/>
          <p:nvPr/>
        </p:nvSpPr>
        <p:spPr>
          <a:xfrm>
            <a:off x="3980853" y="1167487"/>
            <a:ext cx="1610229" cy="456090"/>
          </a:xfrm>
          <a:prstGeom prst="roundRect">
            <a:avLst/>
          </a:prstGeom>
          <a:noFill/>
          <a:ln w="38100" cmpd="sng">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a:t>
            </a:fld>
            <a:endParaRPr lang="en-US" dirty="0"/>
          </a:p>
        </p:txBody>
      </p:sp>
    </p:spTree>
    <p:extLst>
      <p:ext uri="{BB962C8B-B14F-4D97-AF65-F5344CB8AC3E}">
        <p14:creationId xmlns:p14="http://schemas.microsoft.com/office/powerpoint/2010/main" val="7246870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5-0006-10.h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55972" cy="6858001"/>
          </a:xfrm>
          <a:prstGeom prst="rect">
            <a:avLst/>
          </a:prstGeom>
        </p:spPr>
      </p:pic>
      <p:sp>
        <p:nvSpPr>
          <p:cNvPr id="12" name="TextBox 11"/>
          <p:cNvSpPr txBox="1"/>
          <p:nvPr/>
        </p:nvSpPr>
        <p:spPr>
          <a:xfrm>
            <a:off x="5299363" y="6246091"/>
            <a:ext cx="3336636" cy="461665"/>
          </a:xfrm>
          <a:prstGeom prst="rect">
            <a:avLst/>
          </a:prstGeom>
          <a:noFill/>
        </p:spPr>
        <p:txBody>
          <a:bodyPr wrap="square" rtlCol="0">
            <a:spAutoFit/>
          </a:bodyPr>
          <a:lstStyle/>
          <a:p>
            <a:r>
              <a:rPr lang="en-US">
                <a:solidFill>
                  <a:schemeClr val="bg1"/>
                </a:solidFill>
              </a:rPr>
              <a:t>Thank you ...</a:t>
            </a:r>
          </a:p>
        </p:txBody>
      </p:sp>
    </p:spTree>
    <p:extLst>
      <p:ext uri="{BB962C8B-B14F-4D97-AF65-F5344CB8AC3E}">
        <p14:creationId xmlns:p14="http://schemas.microsoft.com/office/powerpoint/2010/main" val="31300495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125618" y="2560610"/>
            <a:ext cx="8700851" cy="1091259"/>
          </a:xfrm>
        </p:spPr>
        <p:txBody>
          <a:bodyPr/>
          <a:lstStyle/>
          <a:p>
            <a:pPr algn="ctr"/>
            <a:r>
              <a:rPr lang="en-US"/>
              <a:t>Backup Slides</a:t>
            </a:r>
          </a:p>
        </p:txBody>
      </p:sp>
    </p:spTree>
    <p:extLst>
      <p:ext uri="{BB962C8B-B14F-4D97-AF65-F5344CB8AC3E}">
        <p14:creationId xmlns:p14="http://schemas.microsoft.com/office/powerpoint/2010/main" val="159199027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8600" y="152400"/>
            <a:ext cx="7990114" cy="762000"/>
          </a:xfrm>
        </p:spPr>
        <p:txBody>
          <a:bodyPr>
            <a:normAutofit/>
          </a:bodyPr>
          <a:lstStyle/>
          <a:p>
            <a:r>
              <a:rPr lang="en-US" sz="2400" smtClean="0"/>
              <a:t>SSR1 Prototypes – VTS tests</a:t>
            </a:r>
            <a:endParaRPr lang="en-US" sz="2400" dirty="0"/>
          </a:p>
        </p:txBody>
      </p:sp>
      <p:sp>
        <p:nvSpPr>
          <p:cNvPr id="3" name="Content Placeholder 2"/>
          <p:cNvSpPr>
            <a:spLocks noGrp="1"/>
          </p:cNvSpPr>
          <p:nvPr>
            <p:ph idx="1"/>
          </p:nvPr>
        </p:nvSpPr>
        <p:spPr>
          <a:xfrm>
            <a:off x="2209800" y="1447800"/>
            <a:ext cx="2057400" cy="2133600"/>
          </a:xfrm>
        </p:spPr>
        <p:txBody>
          <a:bodyPr>
            <a:noAutofit/>
          </a:bodyPr>
          <a:lstStyle/>
          <a:p>
            <a:r>
              <a:rPr lang="en-US" sz="1400" smtClean="0">
                <a:solidFill>
                  <a:schemeClr val="tx1"/>
                </a:solidFill>
                <a:latin typeface="+mn-lt"/>
              </a:rPr>
              <a:t>During </a:t>
            </a:r>
            <a:r>
              <a:rPr lang="en-US" sz="1400" dirty="0" smtClean="0">
                <a:solidFill>
                  <a:schemeClr val="tx1"/>
                </a:solidFill>
                <a:latin typeface="+mn-lt"/>
              </a:rPr>
              <a:t>cool down, a  7 hr hold at 100 K produced a large Q0 drop, confirming </a:t>
            </a:r>
            <a:r>
              <a:rPr lang="en-US" sz="1400" b="1" dirty="0" smtClean="0">
                <a:solidFill>
                  <a:schemeClr val="tx1"/>
                </a:solidFill>
                <a:latin typeface="+mn-lt"/>
              </a:rPr>
              <a:t>Q disease.</a:t>
            </a:r>
          </a:p>
          <a:p>
            <a:r>
              <a:rPr lang="en-US" sz="1400" dirty="0" smtClean="0">
                <a:solidFill>
                  <a:schemeClr val="tx1"/>
                </a:solidFill>
                <a:latin typeface="+mn-lt"/>
              </a:rPr>
              <a:t>Subsequently baked SSR1-01 at 600 C for 10 hours at Jlab.  </a:t>
            </a:r>
          </a:p>
          <a:p>
            <a:endParaRPr lang="en-US" sz="2400" dirty="0">
              <a:solidFill>
                <a:schemeClr val="tx1"/>
              </a:solidFill>
              <a:latin typeface="+mn-lt"/>
            </a:endParaRPr>
          </a:p>
        </p:txBody>
      </p:sp>
      <p:sp>
        <p:nvSpPr>
          <p:cNvPr id="8" name="Content Placeholder 2"/>
          <p:cNvSpPr txBox="1">
            <a:spLocks/>
          </p:cNvSpPr>
          <p:nvPr/>
        </p:nvSpPr>
        <p:spPr>
          <a:xfrm>
            <a:off x="2362200" y="4053120"/>
            <a:ext cx="1905000" cy="2133600"/>
          </a:xfrm>
          <a:prstGeom prst="rect">
            <a:avLst/>
          </a:prstGeom>
        </p:spPr>
        <p:txBody>
          <a:bodyPr vert="horz" lIns="91440" tIns="45720" rIns="91440" bIns="45720" rtlCol="0">
            <a:noAutofit/>
          </a:bodyPr>
          <a:lstStyle/>
          <a:p>
            <a:pPr marL="287338" lvl="0" indent="-287338">
              <a:spcBef>
                <a:spcPct val="20000"/>
              </a:spcBef>
              <a:buClr>
                <a:srgbClr val="002D86"/>
              </a:buClr>
              <a:buSzPct val="125000"/>
              <a:buFont typeface="Arial" pitchFamily="34" charset="0"/>
              <a:buChar char="•"/>
            </a:pPr>
            <a:r>
              <a:rPr lang="en-US" sz="1400" smtClean="0"/>
              <a:t>Effects </a:t>
            </a:r>
            <a:r>
              <a:rPr lang="en-US" sz="1400" dirty="0" smtClean="0"/>
              <a:t>of </a:t>
            </a:r>
            <a:r>
              <a:rPr kumimoji="0" lang="en-US" sz="1400" b="0" i="0" u="none" strike="noStrike" kern="1200" cap="none" spc="0" normalizeH="0" baseline="0" noProof="0" dirty="0" smtClean="0">
                <a:ln>
                  <a:noFill/>
                </a:ln>
                <a:effectLst/>
                <a:uLnTx/>
                <a:uFillTx/>
                <a:latin typeface="+mn-lt"/>
                <a:ea typeface="+mn-ea"/>
                <a:cs typeface="+mn-cs"/>
              </a:rPr>
              <a:t>Q disease should not appear on first</a:t>
            </a:r>
            <a:r>
              <a:rPr kumimoji="0" lang="en-US" sz="1400" b="0" i="0" u="none" strike="noStrike" kern="1200" cap="none" spc="0" normalizeH="0" noProof="0" dirty="0" smtClean="0">
                <a:ln>
                  <a:noFill/>
                </a:ln>
                <a:effectLst/>
                <a:uLnTx/>
                <a:uFillTx/>
                <a:latin typeface="+mn-lt"/>
                <a:ea typeface="+mn-ea"/>
                <a:cs typeface="+mn-cs"/>
              </a:rPr>
              <a:t> cooldown.</a:t>
            </a:r>
          </a:p>
          <a:p>
            <a:pPr marL="287338" lvl="0" indent="-287338">
              <a:spcBef>
                <a:spcPct val="20000"/>
              </a:spcBef>
              <a:buClr>
                <a:srgbClr val="002D86"/>
              </a:buClr>
              <a:buSzPct val="125000"/>
              <a:buFont typeface="Arial" pitchFamily="34" charset="0"/>
              <a:buChar char="•"/>
            </a:pPr>
            <a:r>
              <a:rPr lang="en-US" sz="1400" baseline="0" dirty="0" smtClean="0"/>
              <a:t>X-rays</a:t>
            </a:r>
            <a:r>
              <a:rPr lang="en-US" sz="1400" dirty="0" smtClean="0"/>
              <a:t> increase at MP barriers, then disappear after punch through.  </a:t>
            </a:r>
            <a:endParaRPr kumimoji="0" lang="en-US" sz="1400" b="0" i="0" u="none" strike="noStrike" kern="1200" cap="none" spc="0" normalizeH="0" baseline="0" noProof="0" dirty="0" smtClean="0">
              <a:ln>
                <a:noFill/>
              </a:ln>
              <a:effectLst/>
              <a:uLnTx/>
              <a:uFillTx/>
              <a:latin typeface="+mn-lt"/>
              <a:ea typeface="+mn-ea"/>
              <a:cs typeface="+mn-cs"/>
            </a:endParaRPr>
          </a:p>
          <a:p>
            <a:pPr marL="287338" marR="0" lvl="0" indent="-287338" algn="l" defTabSz="914400" rtl="0" eaLnBrk="1" fontAlgn="auto" latinLnBrk="0" hangingPunct="1">
              <a:lnSpc>
                <a:spcPct val="100000"/>
              </a:lnSpc>
              <a:spcBef>
                <a:spcPct val="20000"/>
              </a:spcBef>
              <a:spcAft>
                <a:spcPts val="0"/>
              </a:spcAft>
              <a:buClr>
                <a:srgbClr val="002D86"/>
              </a:buClr>
              <a:buSzPct val="125000"/>
              <a:buFont typeface="Arial" pitchFamily="34" charset="0"/>
              <a:buChar char="•"/>
              <a:tabLst/>
              <a:defRPr/>
            </a:pPr>
            <a:endParaRPr kumimoji="0" lang="en-US" sz="1400" b="0" i="0" u="none" strike="noStrike" kern="1200" cap="none" spc="0" normalizeH="0" baseline="0" noProof="0" dirty="0">
              <a:ln>
                <a:noFill/>
              </a:ln>
              <a:effectLst/>
              <a:uLnTx/>
              <a:uFillTx/>
              <a:latin typeface="+mn-lt"/>
              <a:ea typeface="+mn-ea"/>
              <a:cs typeface="+mn-cs"/>
            </a:endParaRPr>
          </a:p>
        </p:txBody>
      </p:sp>
      <p:grpSp>
        <p:nvGrpSpPr>
          <p:cNvPr id="17" name="Group 16"/>
          <p:cNvGrpSpPr/>
          <p:nvPr/>
        </p:nvGrpSpPr>
        <p:grpSpPr>
          <a:xfrm>
            <a:off x="4671786" y="571496"/>
            <a:ext cx="3936925" cy="2585356"/>
            <a:chOff x="152400" y="1600200"/>
            <a:chExt cx="4341511" cy="274320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924" t="14240" r="11696" b="2693"/>
            <a:stretch>
              <a:fillRect/>
            </a:stretch>
          </p:blipFill>
          <p:spPr bwMode="auto">
            <a:xfrm>
              <a:off x="152400" y="1600200"/>
              <a:ext cx="4341511" cy="2743200"/>
            </a:xfrm>
            <a:prstGeom prst="rect">
              <a:avLst/>
            </a:prstGeom>
            <a:noFill/>
            <a:ln w="9525">
              <a:noFill/>
              <a:miter lim="800000"/>
              <a:headEnd/>
              <a:tailEnd/>
            </a:ln>
          </p:spPr>
        </p:pic>
        <p:sp>
          <p:nvSpPr>
            <p:cNvPr id="9" name="5-Point Star 8"/>
            <p:cNvSpPr/>
            <p:nvPr/>
          </p:nvSpPr>
          <p:spPr>
            <a:xfrm>
              <a:off x="2086275" y="28571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608286" y="3147786"/>
            <a:ext cx="4439334" cy="3049820"/>
            <a:chOff x="4267200" y="3200400"/>
            <a:chExt cx="4780420" cy="3124200"/>
          </a:xfrm>
        </p:grpSpPr>
        <p:pic>
          <p:nvPicPr>
            <p:cNvPr id="102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l="3139" t="11250" r="3836" b="3236"/>
            <a:stretch>
              <a:fillRect/>
            </a:stretch>
          </p:blipFill>
          <p:spPr bwMode="auto">
            <a:xfrm>
              <a:off x="4267200" y="3200400"/>
              <a:ext cx="4780420" cy="3124200"/>
            </a:xfrm>
            <a:prstGeom prst="rect">
              <a:avLst/>
            </a:prstGeom>
            <a:noFill/>
            <a:ln w="9525">
              <a:noFill/>
              <a:miter lim="800000"/>
              <a:headEnd/>
              <a:tailEnd/>
            </a:ln>
          </p:spPr>
        </p:pic>
        <p:sp>
          <p:nvSpPr>
            <p:cNvPr id="11" name="5-Point Star 10"/>
            <p:cNvSpPr/>
            <p:nvPr/>
          </p:nvSpPr>
          <p:spPr>
            <a:xfrm>
              <a:off x="5787081" y="4677619"/>
              <a:ext cx="168876" cy="1688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p:nvPicPr>
        <p:blipFill>
          <a:blip r:embed="rId5" cstate="screen"/>
          <a:srcRect/>
          <a:stretch>
            <a:fillRect/>
          </a:stretch>
        </p:blipFill>
        <p:spPr bwMode="auto">
          <a:xfrm>
            <a:off x="228600" y="1066800"/>
            <a:ext cx="1828800" cy="5349240"/>
          </a:xfrm>
          <a:prstGeom prst="rect">
            <a:avLst/>
          </a:prstGeom>
          <a:noFill/>
          <a:ln w="9525">
            <a:noFill/>
            <a:miter lim="800000"/>
            <a:headEnd/>
            <a:tailEnd/>
          </a:ln>
        </p:spPr>
      </p:pic>
      <p:sp>
        <p:nvSpPr>
          <p:cNvPr id="19" name="TextBox 18"/>
          <p:cNvSpPr txBox="1"/>
          <p:nvPr/>
        </p:nvSpPr>
        <p:spPr>
          <a:xfrm>
            <a:off x="2438400" y="3672120"/>
            <a:ext cx="1648074" cy="400110"/>
          </a:xfrm>
          <a:prstGeom prst="rect">
            <a:avLst/>
          </a:prstGeom>
          <a:noFill/>
        </p:spPr>
        <p:txBody>
          <a:bodyPr wrap="none" rtlCol="0">
            <a:spAutoFit/>
          </a:bodyPr>
          <a:lstStyle/>
          <a:p>
            <a:r>
              <a:rPr lang="en-US" sz="2000" smtClean="0"/>
              <a:t>S102 – 1</a:t>
            </a:r>
            <a:r>
              <a:rPr lang="en-US" sz="2000" baseline="30000" smtClean="0"/>
              <a:t>st</a:t>
            </a:r>
            <a:r>
              <a:rPr lang="en-US" sz="2000" smtClean="0"/>
              <a:t> test</a:t>
            </a:r>
            <a:endParaRPr lang="en-US" sz="2000"/>
          </a:p>
        </p:txBody>
      </p:sp>
      <p:sp>
        <p:nvSpPr>
          <p:cNvPr id="20" name="TextBox 19"/>
          <p:cNvSpPr txBox="1"/>
          <p:nvPr/>
        </p:nvSpPr>
        <p:spPr>
          <a:xfrm>
            <a:off x="2502680" y="990600"/>
            <a:ext cx="1671034" cy="400110"/>
          </a:xfrm>
          <a:prstGeom prst="rect">
            <a:avLst/>
          </a:prstGeom>
          <a:noFill/>
        </p:spPr>
        <p:txBody>
          <a:bodyPr wrap="none" rtlCol="0">
            <a:spAutoFit/>
          </a:bodyPr>
          <a:lstStyle/>
          <a:p>
            <a:pPr algn="ctr"/>
            <a:r>
              <a:rPr lang="en-US" sz="2000" smtClean="0"/>
              <a:t>S101 – 4</a:t>
            </a:r>
            <a:r>
              <a:rPr lang="en-US" sz="2000" baseline="30000" smtClean="0"/>
              <a:t>th</a:t>
            </a:r>
            <a:r>
              <a:rPr lang="en-US" sz="2000" smtClean="0"/>
              <a:t> test</a:t>
            </a:r>
          </a:p>
        </p:txBody>
      </p:sp>
      <p:sp>
        <p:nvSpPr>
          <p:cNvPr id="16"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2"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32</a:t>
            </a:fld>
            <a:endParaRPr lang="en-US" dirty="0"/>
          </a:p>
        </p:txBody>
      </p:sp>
    </p:spTree>
    <p:extLst>
      <p:ext uri="{BB962C8B-B14F-4D97-AF65-F5344CB8AC3E}">
        <p14:creationId xmlns:p14="http://schemas.microsoft.com/office/powerpoint/2010/main" val="4026826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US" sz="2400" dirty="0" smtClean="0"/>
              <a:t>SSR1 Prototype – STC Tests</a:t>
            </a:r>
            <a:endParaRPr lang="en-US" sz="2400" dirty="0"/>
          </a:p>
        </p:txBody>
      </p:sp>
      <p:pic>
        <p:nvPicPr>
          <p:cNvPr id="11" name="Picture 10"/>
          <p:cNvPicPr/>
          <p:nvPr/>
        </p:nvPicPr>
        <p:blipFill>
          <a:blip r:embed="rId3"/>
          <a:srcRect/>
          <a:stretch>
            <a:fillRect/>
          </a:stretch>
        </p:blipFill>
        <p:spPr bwMode="auto">
          <a:xfrm>
            <a:off x="127111" y="1141975"/>
            <a:ext cx="5829412" cy="3553034"/>
          </a:xfrm>
          <a:prstGeom prst="rect">
            <a:avLst/>
          </a:prstGeom>
          <a:noFill/>
          <a:ln w="9525">
            <a:noFill/>
            <a:miter lim="800000"/>
            <a:headEnd/>
            <a:tailEnd/>
          </a:ln>
        </p:spPr>
      </p:pic>
      <p:pic>
        <p:nvPicPr>
          <p:cNvPr id="15" name="Picture 14" descr="DSC_44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0539" y="2674249"/>
            <a:ext cx="3214861" cy="3449638"/>
          </a:xfrm>
          <a:prstGeom prst="rect">
            <a:avLst/>
          </a:prstGeom>
        </p:spPr>
      </p:pic>
      <p:sp>
        <p:nvSpPr>
          <p:cNvPr id="6"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7"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33</a:t>
            </a:fld>
            <a:endParaRPr lang="en-US" dirty="0"/>
          </a:p>
        </p:txBody>
      </p:sp>
    </p:spTree>
    <p:extLst>
      <p:ext uri="{BB962C8B-B14F-4D97-AF65-F5344CB8AC3E}">
        <p14:creationId xmlns:p14="http://schemas.microsoft.com/office/powerpoint/2010/main" val="21679378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2476499" y="84313"/>
            <a:ext cx="6106425" cy="511754"/>
          </a:xfrm>
        </p:spPr>
        <p:txBody>
          <a:bodyPr/>
          <a:lstStyle/>
          <a:p>
            <a:pPr algn="ctr"/>
            <a:r>
              <a:rPr lang="en-US" sz="2200" dirty="0" smtClean="0"/>
              <a:t>SSR1 Tuner: Requirements and data</a:t>
            </a:r>
            <a:endParaRPr lang="en-US" sz="2200" dirty="0"/>
          </a:p>
        </p:txBody>
      </p:sp>
      <p:sp>
        <p:nvSpPr>
          <p:cNvPr id="9" name="TextBox 8"/>
          <p:cNvSpPr txBox="1"/>
          <p:nvPr/>
        </p:nvSpPr>
        <p:spPr>
          <a:xfrm>
            <a:off x="0" y="8113"/>
            <a:ext cx="2476500" cy="707886"/>
          </a:xfrm>
          <a:prstGeom prst="rect">
            <a:avLst/>
          </a:prstGeom>
          <a:noFill/>
        </p:spPr>
        <p:txBody>
          <a:bodyPr wrap="square" rtlCol="0">
            <a:spAutoFit/>
          </a:bodyPr>
          <a:lstStyle/>
          <a:p>
            <a:pPr marL="171450" indent="-171450">
              <a:buFont typeface="Arial" pitchFamily="34" charset="0"/>
              <a:buChar char="•"/>
            </a:pPr>
            <a:r>
              <a:rPr lang="en-US" sz="1000" b="1" dirty="0" smtClean="0">
                <a:solidFill>
                  <a:prstClr val="white"/>
                </a:solidFill>
              </a:rPr>
              <a:t>Introduction</a:t>
            </a:r>
          </a:p>
          <a:p>
            <a:pPr marL="171450" indent="-171450">
              <a:buFont typeface="Arial" pitchFamily="34" charset="0"/>
              <a:buChar char="•"/>
            </a:pPr>
            <a:r>
              <a:rPr lang="en-US" sz="1000" b="1" dirty="0" smtClean="0">
                <a:solidFill>
                  <a:srgbClr val="00349E">
                    <a:lumMod val="75000"/>
                  </a:srgbClr>
                </a:solidFill>
              </a:rPr>
              <a:t>Assembly procedure </a:t>
            </a:r>
          </a:p>
          <a:p>
            <a:pPr marL="171450" indent="-171450">
              <a:buFont typeface="Arial" pitchFamily="34" charset="0"/>
              <a:buChar char="•"/>
            </a:pPr>
            <a:r>
              <a:rPr lang="en-US" sz="1000" b="1" dirty="0" smtClean="0">
                <a:solidFill>
                  <a:srgbClr val="00349E">
                    <a:lumMod val="75000"/>
                  </a:srgbClr>
                </a:solidFill>
              </a:rPr>
              <a:t>Meeting the technical specification</a:t>
            </a:r>
            <a:endParaRPr lang="en-US" sz="1000" b="1" dirty="0">
              <a:solidFill>
                <a:srgbClr val="00349E">
                  <a:lumMod val="75000"/>
                </a:srgbClr>
              </a:solidFill>
            </a:endParaRPr>
          </a:p>
          <a:p>
            <a:pPr marL="171450" indent="-171450">
              <a:buFont typeface="Arial" pitchFamily="34" charset="0"/>
              <a:buChar char="•"/>
            </a:pPr>
            <a:r>
              <a:rPr lang="en-US" sz="1000" b="1" dirty="0">
                <a:solidFill>
                  <a:srgbClr val="00349E">
                    <a:lumMod val="75000"/>
                  </a:srgbClr>
                </a:solidFill>
              </a:rPr>
              <a:t>Feature of interest</a:t>
            </a: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4393" y="4302910"/>
            <a:ext cx="6469063"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391" y="2622675"/>
            <a:ext cx="6469063"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4390" y="901639"/>
            <a:ext cx="6469063"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1"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34</a:t>
            </a:fld>
            <a:endParaRPr lang="en-US" dirty="0"/>
          </a:p>
        </p:txBody>
      </p:sp>
    </p:spTree>
    <p:extLst>
      <p:ext uri="{BB962C8B-B14F-4D97-AF65-F5344CB8AC3E}">
        <p14:creationId xmlns:p14="http://schemas.microsoft.com/office/powerpoint/2010/main" val="42816857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2"/>
          <p:cNvSpPr>
            <a:spLocks noGrp="1"/>
          </p:cNvSpPr>
          <p:nvPr>
            <p:ph type="title"/>
          </p:nvPr>
        </p:nvSpPr>
        <p:spPr/>
        <p:txBody>
          <a:bodyPr/>
          <a:lstStyle/>
          <a:p>
            <a:pPr eaLnBrk="1" hangingPunct="1"/>
            <a:r>
              <a:rPr lang="en-US">
                <a:latin typeface="Arial" charset="0"/>
                <a:ea typeface="ＭＳ Ｐゴシック" charset="0"/>
                <a:cs typeface="ＭＳ Ｐゴシック" charset="0"/>
              </a:rPr>
              <a:t>ASME Pressure Rating</a:t>
            </a:r>
          </a:p>
        </p:txBody>
      </p:sp>
      <p:sp>
        <p:nvSpPr>
          <p:cNvPr id="5122" name="Content Placeholder 1"/>
          <p:cNvSpPr>
            <a:spLocks noGrp="1"/>
          </p:cNvSpPr>
          <p:nvPr>
            <p:ph idx="1"/>
          </p:nvPr>
        </p:nvSpPr>
        <p:spPr/>
        <p:txBody>
          <a:bodyPr/>
          <a:lstStyle/>
          <a:p>
            <a:pPr marL="0" indent="0" algn="just" eaLnBrk="1" hangingPunct="1">
              <a:buFont typeface="Arial" charset="0"/>
              <a:buNone/>
            </a:pPr>
            <a:r>
              <a:rPr lang="en-US" sz="1400">
                <a:latin typeface="Arial" charset="0"/>
                <a:ea typeface="ＭＳ Ｐゴシック" charset="0"/>
                <a:cs typeface="ＭＳ Ｐゴシック" charset="0"/>
              </a:rPr>
              <a:t>The table summarizes the results obtained by simulations performed following the Div 2, Part 5 directions. It </a:t>
            </a:r>
            <a:r>
              <a:rPr lang="en-US" sz="1400" b="1">
                <a:latin typeface="Arial" charset="0"/>
                <a:ea typeface="ＭＳ Ｐゴシック" charset="0"/>
                <a:cs typeface="ＭＳ Ｐゴシック" charset="0"/>
              </a:rPr>
              <a:t>shows</a:t>
            </a:r>
            <a:r>
              <a:rPr lang="en-US" sz="1400">
                <a:latin typeface="Arial" charset="0"/>
                <a:ea typeface="ＭＳ Ｐゴシック" charset="0"/>
                <a:cs typeface="ＭＳ Ｐゴシック" charset="0"/>
              </a:rPr>
              <a:t> that the desired MAWP is achieved both at RT and CT.</a:t>
            </a:r>
          </a:p>
          <a:p>
            <a:pPr marL="0" indent="0" algn="just" eaLnBrk="1" hangingPunct="1">
              <a:buFont typeface="Arial" charset="0"/>
              <a:buNone/>
            </a:pPr>
            <a:endParaRPr lang="en-US" sz="1400">
              <a:latin typeface="Arial" charset="0"/>
              <a:ea typeface="ＭＳ Ｐゴシック" charset="0"/>
              <a:cs typeface="ＭＳ Ｐゴシック" charset="0"/>
            </a:endParaRPr>
          </a:p>
        </p:txBody>
      </p:sp>
      <p:grpSp>
        <p:nvGrpSpPr>
          <p:cNvPr id="5126" name="Group 106"/>
          <p:cNvGrpSpPr>
            <a:grpSpLocks/>
          </p:cNvGrpSpPr>
          <p:nvPr/>
        </p:nvGrpSpPr>
        <p:grpSpPr bwMode="auto">
          <a:xfrm>
            <a:off x="777875" y="1647825"/>
            <a:ext cx="7904163" cy="4052888"/>
            <a:chOff x="388764" y="1627672"/>
            <a:chExt cx="7904766" cy="4053205"/>
          </a:xfrm>
        </p:grpSpPr>
        <p:grpSp>
          <p:nvGrpSpPr>
            <p:cNvPr id="5131" name="Group 29"/>
            <p:cNvGrpSpPr>
              <a:grpSpLocks/>
            </p:cNvGrpSpPr>
            <p:nvPr/>
          </p:nvGrpSpPr>
          <p:grpSpPr bwMode="auto">
            <a:xfrm>
              <a:off x="388764" y="1627672"/>
              <a:ext cx="7904766" cy="4053205"/>
              <a:chOff x="687179" y="1918925"/>
              <a:chExt cx="7904766" cy="4053205"/>
            </a:xfrm>
          </p:grpSpPr>
          <p:sp>
            <p:nvSpPr>
              <p:cNvPr id="5135" name="TextBox 30"/>
              <p:cNvSpPr txBox="1">
                <a:spLocks noChangeArrowheads="1"/>
              </p:cNvSpPr>
              <p:nvPr/>
            </p:nvSpPr>
            <p:spPr bwMode="auto">
              <a:xfrm>
                <a:off x="3938323" y="3309029"/>
                <a:ext cx="1324961" cy="738722"/>
              </a:xfrm>
              <a:prstGeom prst="rect">
                <a:avLst/>
              </a:prstGeom>
              <a:noFill/>
              <a:ln w="158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lvl="2" algn="ctr" eaLnBrk="1" hangingPunct="1"/>
                <a:r>
                  <a:rPr lang="en-US" sz="2000" b="1">
                    <a:solidFill>
                      <a:srgbClr val="00B050"/>
                    </a:solidFill>
                    <a:latin typeface="Calibri" charset="0"/>
                    <a:ea typeface="ＭＳ Ｐゴシック" charset="0"/>
                    <a:cs typeface="Calibri" charset="0"/>
                  </a:rPr>
                  <a:t>MAWP</a:t>
                </a:r>
              </a:p>
              <a:p>
                <a:pPr marL="0" lvl="2" eaLnBrk="1" hangingPunct="1"/>
                <a:r>
                  <a:rPr lang="en-US" sz="1100" i="1">
                    <a:solidFill>
                      <a:srgbClr val="00B050"/>
                    </a:solidFill>
                    <a:latin typeface="Calibri" charset="0"/>
                    <a:ea typeface="ＭＳ Ｐゴシック" charset="0"/>
                    <a:cs typeface="Calibri" charset="0"/>
                  </a:rPr>
                  <a:t>&gt; 2 bar </a:t>
                </a:r>
                <a:r>
                  <a:rPr lang="en-US" sz="1100" b="1">
                    <a:solidFill>
                      <a:srgbClr val="00B050"/>
                    </a:solidFill>
                    <a:latin typeface="Calibri" charset="0"/>
                    <a:ea typeface="ＭＳ Ｐゴシック" charset="0"/>
                    <a:cs typeface="Calibri" charset="0"/>
                  </a:rPr>
                  <a:t>at 293K</a:t>
                </a:r>
              </a:p>
              <a:p>
                <a:pPr eaLnBrk="1" hangingPunct="1"/>
                <a:r>
                  <a:rPr lang="en-US" sz="1100" i="1">
                    <a:solidFill>
                      <a:srgbClr val="00B050"/>
                    </a:solidFill>
                    <a:latin typeface="Calibri" charset="0"/>
                    <a:cs typeface="Calibri" charset="0"/>
                  </a:rPr>
                  <a:t>&gt; 4 bar</a:t>
                </a:r>
                <a:r>
                  <a:rPr lang="en-US" sz="1100" b="1">
                    <a:solidFill>
                      <a:srgbClr val="00B050"/>
                    </a:solidFill>
                    <a:latin typeface="Calibri" charset="0"/>
                    <a:cs typeface="Calibri" charset="0"/>
                  </a:rPr>
                  <a:t> at 2K</a:t>
                </a:r>
              </a:p>
            </p:txBody>
          </p:sp>
          <p:grpSp>
            <p:nvGrpSpPr>
              <p:cNvPr id="5136" name="Group 39"/>
              <p:cNvGrpSpPr>
                <a:grpSpLocks/>
              </p:cNvGrpSpPr>
              <p:nvPr/>
            </p:nvGrpSpPr>
            <p:grpSpPr bwMode="auto">
              <a:xfrm>
                <a:off x="5493712" y="3493693"/>
                <a:ext cx="2675821" cy="1482998"/>
                <a:chOff x="5493712" y="3493693"/>
                <a:chExt cx="2675821" cy="1482998"/>
              </a:xfrm>
            </p:grpSpPr>
            <p:sp>
              <p:nvSpPr>
                <p:cNvPr id="5152" name="Right Arrow 56"/>
                <p:cNvSpPr>
                  <a:spLocks noChangeArrowheads="1"/>
                </p:cNvSpPr>
                <p:nvPr/>
              </p:nvSpPr>
              <p:spPr bwMode="auto">
                <a:xfrm rot="10800000">
                  <a:off x="5493712" y="3534344"/>
                  <a:ext cx="460856" cy="288035"/>
                </a:xfrm>
                <a:prstGeom prst="rightArrow">
                  <a:avLst>
                    <a:gd name="adj1" fmla="val 50000"/>
                    <a:gd name="adj2" fmla="val 78111"/>
                  </a:avLst>
                </a:prstGeom>
                <a:solidFill>
                  <a:schemeClr val="accent1"/>
                </a:solidFill>
                <a:ln w="9525">
                  <a:solidFill>
                    <a:schemeClr val="tx1"/>
                  </a:solidFill>
                  <a:round/>
                  <a:headEnd/>
                  <a:tailEnd/>
                </a:ln>
              </p:spPr>
              <p:txBody>
                <a:bodyPr/>
                <a:lstStyle/>
                <a:p>
                  <a:pPr defTabSz="914400" eaLnBrk="0" hangingPunct="0"/>
                  <a:endParaRPr lang="it-IT" sz="2400">
                    <a:latin typeface="Comic Sans MS" charset="0"/>
                  </a:endParaRPr>
                </a:p>
              </p:txBody>
            </p:sp>
            <p:sp>
              <p:nvSpPr>
                <p:cNvPr id="58" name="TextBox 57"/>
                <p:cNvSpPr txBox="1"/>
                <p:nvPr/>
              </p:nvSpPr>
              <p:spPr>
                <a:xfrm>
                  <a:off x="6185112" y="3493848"/>
                  <a:ext cx="1733682" cy="461999"/>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US" sz="1200" dirty="0">
                      <a:solidFill>
                        <a:schemeClr val="accent6">
                          <a:lumMod val="75000"/>
                        </a:schemeClr>
                      </a:solidFill>
                      <a:latin typeface="Calibri" pitchFamily="34" charset="0"/>
                      <a:cs typeface="Calibri" pitchFamily="34" charset="0"/>
                    </a:rPr>
                    <a:t>Protection against collapse from buckling</a:t>
                  </a:r>
                </a:p>
              </p:txBody>
            </p:sp>
            <p:sp>
              <p:nvSpPr>
                <p:cNvPr id="59" name="TextBox 58"/>
                <p:cNvSpPr txBox="1"/>
                <p:nvPr/>
              </p:nvSpPr>
              <p:spPr>
                <a:xfrm>
                  <a:off x="5935855" y="4249557"/>
                  <a:ext cx="2233783" cy="727132"/>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a:spAutoFit/>
                </a:bodyPr>
                <a:lstStyle/>
                <a:p>
                  <a:pPr marL="171450" indent="-171450"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(P+D)		 </a:t>
                  </a:r>
                  <a:r>
                    <a:rPr lang="en-US" sz="1000" i="1" dirty="0" err="1">
                      <a:solidFill>
                        <a:srgbClr val="C00000"/>
                      </a:solidFill>
                      <a:latin typeface="Calibri" pitchFamily="34" charset="0"/>
                      <a:cs typeface="Calibri" pitchFamily="34" charset="0"/>
                    </a:rPr>
                    <a:t>p</a:t>
                  </a:r>
                  <a:r>
                    <a:rPr lang="en-US" sz="1000" i="1" baseline="-25000" dirty="0" err="1">
                      <a:solidFill>
                        <a:srgbClr val="C00000"/>
                      </a:solidFill>
                      <a:latin typeface="Calibri" pitchFamily="34" charset="0"/>
                      <a:cs typeface="Calibri" pitchFamily="34" charset="0"/>
                    </a:rPr>
                    <a:t>collapse</a:t>
                  </a:r>
                  <a:r>
                    <a:rPr lang="en-US" sz="1000" i="1" baseline="-25000" dirty="0">
                      <a:solidFill>
                        <a:srgbClr val="C00000"/>
                      </a:solidFill>
                      <a:latin typeface="Calibri" pitchFamily="34" charset="0"/>
                      <a:cs typeface="Calibri" pitchFamily="34" charset="0"/>
                    </a:rPr>
                    <a:t> </a:t>
                  </a:r>
                  <a:r>
                    <a:rPr lang="en-US" sz="1000" i="1" dirty="0">
                      <a:solidFill>
                        <a:srgbClr val="C00000"/>
                      </a:solidFill>
                      <a:latin typeface="Calibri" pitchFamily="34" charset="0"/>
                      <a:cs typeface="Calibri" pitchFamily="34" charset="0"/>
                    </a:rPr>
                    <a:t>= 13.44 bar</a:t>
                  </a:r>
                  <a:endParaRPr lang="en-US" sz="1000" dirty="0">
                    <a:solidFill>
                      <a:srgbClr val="C00000"/>
                    </a:solidFill>
                    <a:latin typeface="Calibri" pitchFamily="34" charset="0"/>
                    <a:cs typeface="Calibri" pitchFamily="34" charset="0"/>
                  </a:endParaRPr>
                </a:p>
                <a:p>
                  <a:pPr marL="171450" indent="-171450"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(P+D+T1)	 </a:t>
                  </a:r>
                  <a:r>
                    <a:rPr lang="en-US" sz="1000" i="1" dirty="0" err="1">
                      <a:solidFill>
                        <a:srgbClr val="C00000"/>
                      </a:solidFill>
                      <a:latin typeface="Calibri" pitchFamily="34" charset="0"/>
                      <a:cs typeface="Calibri" pitchFamily="34" charset="0"/>
                    </a:rPr>
                    <a:t>p</a:t>
                  </a:r>
                  <a:r>
                    <a:rPr lang="en-US" sz="1000" i="1" baseline="-25000" dirty="0" err="1">
                      <a:solidFill>
                        <a:srgbClr val="C00000"/>
                      </a:solidFill>
                      <a:latin typeface="Calibri" pitchFamily="34" charset="0"/>
                      <a:cs typeface="Calibri" pitchFamily="34" charset="0"/>
                    </a:rPr>
                    <a:t>collapse</a:t>
                  </a:r>
                  <a:r>
                    <a:rPr lang="en-US" sz="1000" i="1" baseline="-25000" dirty="0">
                      <a:solidFill>
                        <a:srgbClr val="C00000"/>
                      </a:solidFill>
                      <a:latin typeface="Calibri" pitchFamily="34" charset="0"/>
                      <a:cs typeface="Calibri" pitchFamily="34" charset="0"/>
                    </a:rPr>
                    <a:t> </a:t>
                  </a:r>
                  <a:r>
                    <a:rPr lang="en-US" sz="1000" i="1" dirty="0">
                      <a:solidFill>
                        <a:srgbClr val="C00000"/>
                      </a:solidFill>
                      <a:latin typeface="Calibri" pitchFamily="34" charset="0"/>
                      <a:cs typeface="Calibri" pitchFamily="34" charset="0"/>
                    </a:rPr>
                    <a:t>= 13.24 bar</a:t>
                  </a:r>
                </a:p>
                <a:p>
                  <a:pPr marL="171450" indent="-171450"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(P+D+T2)	 </a:t>
                  </a:r>
                  <a:r>
                    <a:rPr lang="en-US" sz="1000" i="1" dirty="0" err="1">
                      <a:solidFill>
                        <a:srgbClr val="C00000"/>
                      </a:solidFill>
                      <a:latin typeface="Calibri" pitchFamily="34" charset="0"/>
                      <a:cs typeface="Calibri" pitchFamily="34" charset="0"/>
                    </a:rPr>
                    <a:t>p</a:t>
                  </a:r>
                  <a:r>
                    <a:rPr lang="en-US" sz="1000" i="1" baseline="-25000" dirty="0" err="1">
                      <a:solidFill>
                        <a:srgbClr val="C00000"/>
                      </a:solidFill>
                      <a:latin typeface="Calibri" pitchFamily="34" charset="0"/>
                      <a:cs typeface="Calibri" pitchFamily="34" charset="0"/>
                    </a:rPr>
                    <a:t>collapse</a:t>
                  </a:r>
                  <a:r>
                    <a:rPr lang="en-US" sz="1000" i="1" baseline="-25000" dirty="0">
                      <a:solidFill>
                        <a:srgbClr val="C00000"/>
                      </a:solidFill>
                      <a:latin typeface="Calibri" pitchFamily="34" charset="0"/>
                      <a:cs typeface="Calibri" pitchFamily="34" charset="0"/>
                    </a:rPr>
                    <a:t>  </a:t>
                  </a:r>
                  <a:r>
                    <a:rPr lang="en-US" sz="1000" i="1" dirty="0">
                      <a:solidFill>
                        <a:srgbClr val="C00000"/>
                      </a:solidFill>
                      <a:latin typeface="Calibri" pitchFamily="34" charset="0"/>
                      <a:cs typeface="Calibri" pitchFamily="34" charset="0"/>
                    </a:rPr>
                    <a:t>=</a:t>
                  </a:r>
                  <a:r>
                    <a:rPr lang="en-US" sz="1000" dirty="0">
                      <a:solidFill>
                        <a:srgbClr val="C00000"/>
                      </a:solidFill>
                      <a:latin typeface="Calibri" pitchFamily="34" charset="0"/>
                      <a:cs typeface="Calibri" pitchFamily="34" charset="0"/>
                    </a:rPr>
                    <a:t> </a:t>
                  </a:r>
                  <a:r>
                    <a:rPr lang="en-US" sz="1000" i="1" dirty="0">
                      <a:solidFill>
                        <a:srgbClr val="C00000"/>
                      </a:solidFill>
                      <a:latin typeface="Calibri" pitchFamily="34" charset="0"/>
                      <a:cs typeface="Calibri" pitchFamily="34" charset="0"/>
                    </a:rPr>
                    <a:t>11.2 bar</a:t>
                  </a:r>
                  <a:endParaRPr lang="en-US" sz="1000" dirty="0">
                    <a:solidFill>
                      <a:srgbClr val="C00000"/>
                    </a:solidFill>
                    <a:latin typeface="Calibri" pitchFamily="34" charset="0"/>
                    <a:cs typeface="Calibri" pitchFamily="34" charset="0"/>
                  </a:endParaRPr>
                </a:p>
                <a:p>
                  <a:pPr marL="171450" indent="-171450"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(P+D+T1+T2)	 </a:t>
                  </a:r>
                  <a:r>
                    <a:rPr lang="en-US" sz="1000" i="1" dirty="0" err="1">
                      <a:solidFill>
                        <a:srgbClr val="C00000"/>
                      </a:solidFill>
                      <a:latin typeface="Calibri" pitchFamily="34" charset="0"/>
                      <a:cs typeface="Calibri" pitchFamily="34" charset="0"/>
                    </a:rPr>
                    <a:t>p</a:t>
                  </a:r>
                  <a:r>
                    <a:rPr lang="en-US" sz="1000" i="1" baseline="-25000" dirty="0" err="1">
                      <a:solidFill>
                        <a:srgbClr val="C00000"/>
                      </a:solidFill>
                      <a:latin typeface="Calibri" pitchFamily="34" charset="0"/>
                      <a:cs typeface="Calibri" pitchFamily="34" charset="0"/>
                    </a:rPr>
                    <a:t>collapse</a:t>
                  </a:r>
                  <a:r>
                    <a:rPr lang="en-US" sz="1000" i="1" baseline="-25000" dirty="0">
                      <a:solidFill>
                        <a:srgbClr val="C00000"/>
                      </a:solidFill>
                      <a:latin typeface="Calibri" pitchFamily="34" charset="0"/>
                      <a:cs typeface="Calibri" pitchFamily="34" charset="0"/>
                    </a:rPr>
                    <a:t>  </a:t>
                  </a:r>
                  <a:r>
                    <a:rPr lang="en-US" sz="1000" i="1">
                      <a:solidFill>
                        <a:srgbClr val="C00000"/>
                      </a:solidFill>
                      <a:latin typeface="Calibri" pitchFamily="34" charset="0"/>
                      <a:cs typeface="Calibri" pitchFamily="34" charset="0"/>
                    </a:rPr>
                    <a:t>=</a:t>
                  </a:r>
                  <a:r>
                    <a:rPr lang="en-US" sz="1000">
                      <a:solidFill>
                        <a:srgbClr val="C00000"/>
                      </a:solidFill>
                      <a:latin typeface="Calibri" pitchFamily="34" charset="0"/>
                      <a:cs typeface="Calibri" pitchFamily="34" charset="0"/>
                    </a:rPr>
                    <a:t> </a:t>
                  </a:r>
                  <a:r>
                    <a:rPr lang="en-US" sz="1000" i="1">
                      <a:solidFill>
                        <a:srgbClr val="C00000"/>
                      </a:solidFill>
                      <a:latin typeface="Calibri" pitchFamily="34" charset="0"/>
                      <a:cs typeface="Calibri" pitchFamily="34" charset="0"/>
                    </a:rPr>
                    <a:t>11.2 </a:t>
                  </a:r>
                  <a:r>
                    <a:rPr lang="en-US" sz="1000" i="1" dirty="0">
                      <a:solidFill>
                        <a:srgbClr val="C00000"/>
                      </a:solidFill>
                      <a:latin typeface="Calibri" pitchFamily="34" charset="0"/>
                      <a:cs typeface="Calibri" pitchFamily="34" charset="0"/>
                    </a:rPr>
                    <a:t>bar </a:t>
                  </a:r>
                  <a:endParaRPr lang="en-US" sz="900" dirty="0">
                    <a:solidFill>
                      <a:srgbClr val="00B050"/>
                    </a:solidFill>
                    <a:latin typeface="Calibri" pitchFamily="34" charset="0"/>
                    <a:cs typeface="Calibri" pitchFamily="34" charset="0"/>
                  </a:endParaRPr>
                </a:p>
              </p:txBody>
            </p:sp>
            <p:cxnSp>
              <p:nvCxnSpPr>
                <p:cNvPr id="60" name="Straight Connector 59"/>
                <p:cNvCxnSpPr>
                  <a:stCxn id="58" idx="2"/>
                  <a:endCxn id="59" idx="0"/>
                </p:cNvCxnSpPr>
                <p:nvPr/>
              </p:nvCxnSpPr>
              <p:spPr bwMode="auto">
                <a:xfrm>
                  <a:off x="7051953" y="3955847"/>
                  <a:ext cx="0" cy="293710"/>
                </a:xfrm>
                <a:prstGeom prst="line">
                  <a:avLst/>
                </a:prstGeom>
                <a:solidFill>
                  <a:schemeClr val="accent1"/>
                </a:solidFill>
                <a:ln w="15875" cap="flat" cmpd="sng" algn="ctr">
                  <a:solidFill>
                    <a:schemeClr val="bg1">
                      <a:lumMod val="75000"/>
                    </a:schemeClr>
                  </a:solidFill>
                  <a:prstDash val="solid"/>
                  <a:round/>
                  <a:headEnd type="none" w="med" len="med"/>
                  <a:tailEnd type="none" w="med" len="med"/>
                </a:ln>
                <a:effectLst/>
              </p:spPr>
            </p:cxnSp>
          </p:grpSp>
          <p:grpSp>
            <p:nvGrpSpPr>
              <p:cNvPr id="5137" name="Group 40"/>
              <p:cNvGrpSpPr>
                <a:grpSpLocks/>
              </p:cNvGrpSpPr>
              <p:nvPr/>
            </p:nvGrpSpPr>
            <p:grpSpPr bwMode="auto">
              <a:xfrm>
                <a:off x="687179" y="4249248"/>
                <a:ext cx="4896679" cy="1722882"/>
                <a:chOff x="687179" y="4249248"/>
                <a:chExt cx="4896679" cy="1722882"/>
              </a:xfrm>
            </p:grpSpPr>
            <p:sp>
              <p:nvSpPr>
                <p:cNvPr id="53" name="TextBox 52"/>
                <p:cNvSpPr txBox="1"/>
                <p:nvPr/>
              </p:nvSpPr>
              <p:spPr>
                <a:xfrm>
                  <a:off x="3624278" y="5464090"/>
                  <a:ext cx="1959125" cy="461998"/>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US" sz="1200" dirty="0">
                      <a:solidFill>
                        <a:schemeClr val="accent6">
                          <a:lumMod val="75000"/>
                        </a:schemeClr>
                      </a:solidFill>
                      <a:latin typeface="Calibri" pitchFamily="34" charset="0"/>
                      <a:cs typeface="Calibri" pitchFamily="34" charset="0"/>
                    </a:rPr>
                    <a:t>Protection against cyclic loading</a:t>
                  </a:r>
                </a:p>
              </p:txBody>
            </p:sp>
            <p:sp>
              <p:nvSpPr>
                <p:cNvPr id="5150" name="Right Arrow 53"/>
                <p:cNvSpPr>
                  <a:spLocks noChangeArrowheads="1"/>
                </p:cNvSpPr>
                <p:nvPr/>
              </p:nvSpPr>
              <p:spPr bwMode="auto">
                <a:xfrm rot="-5400000">
                  <a:off x="4130560" y="4579210"/>
                  <a:ext cx="947960" cy="288035"/>
                </a:xfrm>
                <a:prstGeom prst="rightArrow">
                  <a:avLst>
                    <a:gd name="adj1" fmla="val 50000"/>
                    <a:gd name="adj2" fmla="val 78103"/>
                  </a:avLst>
                </a:prstGeom>
                <a:solidFill>
                  <a:schemeClr val="accent1"/>
                </a:solidFill>
                <a:ln w="9525">
                  <a:solidFill>
                    <a:schemeClr val="tx1"/>
                  </a:solidFill>
                  <a:round/>
                  <a:headEnd/>
                  <a:tailEnd/>
                </a:ln>
              </p:spPr>
              <p:txBody>
                <a:bodyPr/>
                <a:lstStyle/>
                <a:p>
                  <a:pPr defTabSz="914400" eaLnBrk="0" hangingPunct="0"/>
                  <a:endParaRPr lang="it-IT" sz="2400">
                    <a:latin typeface="Comic Sans MS" charset="0"/>
                  </a:endParaRPr>
                </a:p>
              </p:txBody>
            </p:sp>
            <p:sp>
              <p:nvSpPr>
                <p:cNvPr id="55" name="TextBox 54"/>
                <p:cNvSpPr txBox="1"/>
                <p:nvPr/>
              </p:nvSpPr>
              <p:spPr>
                <a:xfrm>
                  <a:off x="687179" y="5418049"/>
                  <a:ext cx="2608462" cy="554081"/>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buClr>
                      <a:schemeClr val="bg1">
                        <a:lumMod val="50000"/>
                      </a:schemeClr>
                    </a:buClr>
                    <a:buSzPct val="100000"/>
                    <a:defRPr/>
                  </a:pPr>
                  <a:r>
                    <a:rPr lang="en-US" sz="1000" dirty="0">
                      <a:solidFill>
                        <a:schemeClr val="accent6">
                          <a:lumMod val="75000"/>
                        </a:schemeClr>
                      </a:solidFill>
                      <a:latin typeface="Calibri" pitchFamily="34" charset="0"/>
                      <a:cs typeface="Calibri" pitchFamily="34" charset="0"/>
                    </a:rPr>
                    <a:t>Ratcheting</a:t>
                  </a:r>
                </a:p>
                <a:p>
                  <a:pPr marL="171450" indent="-171450" algn="just"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There is no plastic deformation in the overall dimension of the SSR1 resonator</a:t>
                  </a:r>
                </a:p>
              </p:txBody>
            </p:sp>
          </p:grpSp>
          <p:grpSp>
            <p:nvGrpSpPr>
              <p:cNvPr id="5138" name="Group 41"/>
              <p:cNvGrpSpPr>
                <a:grpSpLocks/>
              </p:cNvGrpSpPr>
              <p:nvPr/>
            </p:nvGrpSpPr>
            <p:grpSpPr bwMode="auto">
              <a:xfrm>
                <a:off x="3938324" y="1918925"/>
                <a:ext cx="4653621" cy="1225988"/>
                <a:chOff x="3938324" y="1918925"/>
                <a:chExt cx="4653621" cy="1225988"/>
              </a:xfrm>
            </p:grpSpPr>
            <p:sp>
              <p:nvSpPr>
                <p:cNvPr id="5144" name="Right Arrow 47"/>
                <p:cNvSpPr>
                  <a:spLocks noChangeArrowheads="1"/>
                </p:cNvSpPr>
                <p:nvPr/>
              </p:nvSpPr>
              <p:spPr bwMode="auto">
                <a:xfrm rot="5400000">
                  <a:off x="4370376" y="2770467"/>
                  <a:ext cx="460856" cy="288035"/>
                </a:xfrm>
                <a:prstGeom prst="rightArrow">
                  <a:avLst>
                    <a:gd name="adj1" fmla="val 50000"/>
                    <a:gd name="adj2" fmla="val 78111"/>
                  </a:avLst>
                </a:prstGeom>
                <a:solidFill>
                  <a:schemeClr val="accent1"/>
                </a:solidFill>
                <a:ln w="9525">
                  <a:solidFill>
                    <a:schemeClr val="tx1"/>
                  </a:solidFill>
                  <a:round/>
                  <a:headEnd/>
                  <a:tailEnd/>
                </a:ln>
              </p:spPr>
              <p:txBody>
                <a:bodyPr/>
                <a:lstStyle/>
                <a:p>
                  <a:pPr defTabSz="914400" eaLnBrk="0" hangingPunct="0"/>
                  <a:endParaRPr lang="it-IT" sz="2400">
                    <a:latin typeface="Comic Sans MS" charset="0"/>
                  </a:endParaRPr>
                </a:p>
              </p:txBody>
            </p:sp>
            <p:grpSp>
              <p:nvGrpSpPr>
                <p:cNvPr id="5145" name="Group 48"/>
                <p:cNvGrpSpPr>
                  <a:grpSpLocks/>
                </p:cNvGrpSpPr>
                <p:nvPr/>
              </p:nvGrpSpPr>
              <p:grpSpPr bwMode="auto">
                <a:xfrm>
                  <a:off x="3938324" y="1918925"/>
                  <a:ext cx="4653621" cy="577081"/>
                  <a:chOff x="3938324" y="1918925"/>
                  <a:chExt cx="4653621" cy="577081"/>
                </a:xfrm>
              </p:grpSpPr>
              <p:cxnSp>
                <p:nvCxnSpPr>
                  <p:cNvPr id="50" name="Straight Connector 49"/>
                  <p:cNvCxnSpPr>
                    <a:stCxn id="51" idx="3"/>
                  </p:cNvCxnSpPr>
                  <p:nvPr/>
                </p:nvCxnSpPr>
                <p:spPr bwMode="auto">
                  <a:xfrm>
                    <a:off x="5264291" y="2218986"/>
                    <a:ext cx="287359" cy="0"/>
                  </a:xfrm>
                  <a:prstGeom prst="line">
                    <a:avLst/>
                  </a:prstGeom>
                  <a:solidFill>
                    <a:schemeClr val="accent1"/>
                  </a:solidFill>
                  <a:ln w="15875" cap="flat" cmpd="sng" algn="ctr">
                    <a:solidFill>
                      <a:schemeClr val="tx2">
                        <a:lumMod val="60000"/>
                        <a:lumOff val="40000"/>
                      </a:schemeClr>
                    </a:solidFill>
                    <a:prstDash val="solid"/>
                    <a:round/>
                    <a:headEnd type="none" w="med" len="med"/>
                    <a:tailEnd type="none" w="med" len="med"/>
                  </a:ln>
                  <a:effectLst/>
                </p:spPr>
              </p:cxnSp>
              <p:sp>
                <p:nvSpPr>
                  <p:cNvPr id="51" name="TextBox 50"/>
                  <p:cNvSpPr txBox="1"/>
                  <p:nvPr/>
                </p:nvSpPr>
                <p:spPr>
                  <a:xfrm>
                    <a:off x="3938627" y="1988780"/>
                    <a:ext cx="1325664" cy="460411"/>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US" sz="1200" dirty="0">
                        <a:solidFill>
                          <a:schemeClr val="accent6">
                            <a:lumMod val="75000"/>
                          </a:schemeClr>
                        </a:solidFill>
                        <a:latin typeface="Calibri" pitchFamily="34" charset="0"/>
                        <a:cs typeface="Calibri" pitchFamily="34" charset="0"/>
                      </a:rPr>
                      <a:t>Protection against plastic collapse</a:t>
                    </a:r>
                  </a:p>
                </p:txBody>
              </p:sp>
              <p:sp>
                <p:nvSpPr>
                  <p:cNvPr id="52" name="TextBox 51"/>
                  <p:cNvSpPr txBox="1"/>
                  <p:nvPr/>
                </p:nvSpPr>
                <p:spPr>
                  <a:xfrm>
                    <a:off x="5551650" y="1918925"/>
                    <a:ext cx="3040295" cy="576308"/>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a:spAutoFit/>
                  </a:bodyPr>
                  <a:lstStyle/>
                  <a:p>
                    <a:pPr marL="171450" indent="-171450" fontAlgn="auto">
                      <a:spcBef>
                        <a:spcPts val="0"/>
                      </a:spcBef>
                      <a:spcAft>
                        <a:spcPts val="0"/>
                      </a:spcAft>
                      <a:buClr>
                        <a:srgbClr val="00B050"/>
                      </a:buClr>
                      <a:buSzPct val="150000"/>
                      <a:buFont typeface="Wingdings" pitchFamily="2" charset="2"/>
                      <a:buChar char="ü"/>
                      <a:defRPr/>
                    </a:pPr>
                    <a:r>
                      <a:rPr lang="en-US" sz="1050" dirty="0">
                        <a:solidFill>
                          <a:srgbClr val="C00000"/>
                        </a:solidFill>
                        <a:latin typeface="Calibri" pitchFamily="34" charset="0"/>
                        <a:cs typeface="Calibri" pitchFamily="34" charset="0"/>
                      </a:rPr>
                      <a:t>GC1 : </a:t>
                    </a:r>
                    <a:r>
                      <a:rPr lang="en-US" sz="1050" i="1" dirty="0" err="1">
                        <a:solidFill>
                          <a:srgbClr val="C00000"/>
                        </a:solidFill>
                        <a:latin typeface="Calibri" pitchFamily="34" charset="0"/>
                        <a:cs typeface="Calibri" pitchFamily="34" charset="0"/>
                      </a:rPr>
                      <a:t>p</a:t>
                    </a:r>
                    <a:r>
                      <a:rPr lang="en-US" sz="1050" i="1" baseline="-25000" dirty="0" err="1">
                        <a:solidFill>
                          <a:srgbClr val="C00000"/>
                        </a:solidFill>
                        <a:latin typeface="Calibri" pitchFamily="34" charset="0"/>
                        <a:cs typeface="Calibri" pitchFamily="34" charset="0"/>
                      </a:rPr>
                      <a:t>collapse</a:t>
                    </a:r>
                    <a:r>
                      <a:rPr lang="en-US" sz="1050" dirty="0">
                        <a:solidFill>
                          <a:srgbClr val="C00000"/>
                        </a:solidFill>
                        <a:latin typeface="Calibri" pitchFamily="34" charset="0"/>
                        <a:cs typeface="Calibri" pitchFamily="34" charset="0"/>
                      </a:rPr>
                      <a:t>	= 2.23 bar	@ RT (P+D)</a:t>
                    </a:r>
                  </a:p>
                  <a:p>
                    <a:pPr marL="171450" indent="-171450" fontAlgn="auto">
                      <a:spcBef>
                        <a:spcPts val="0"/>
                      </a:spcBef>
                      <a:spcAft>
                        <a:spcPts val="0"/>
                      </a:spcAft>
                      <a:buClr>
                        <a:srgbClr val="00B050"/>
                      </a:buClr>
                      <a:buSzPct val="150000"/>
                      <a:buFont typeface="Wingdings" pitchFamily="2" charset="2"/>
                      <a:buChar char="ü"/>
                      <a:defRPr/>
                    </a:pPr>
                    <a:r>
                      <a:rPr lang="en-US" sz="1050" dirty="0">
                        <a:solidFill>
                          <a:srgbClr val="C00000"/>
                        </a:solidFill>
                        <a:latin typeface="Calibri" pitchFamily="34" charset="0"/>
                        <a:cs typeface="Calibri" pitchFamily="34" charset="0"/>
                      </a:rPr>
                      <a:t>GC2 : </a:t>
                    </a:r>
                    <a:r>
                      <a:rPr lang="en-US" sz="1050" i="1" dirty="0" err="1">
                        <a:solidFill>
                          <a:srgbClr val="C00000"/>
                        </a:solidFill>
                        <a:latin typeface="Calibri" pitchFamily="34" charset="0"/>
                        <a:cs typeface="Calibri" pitchFamily="34" charset="0"/>
                      </a:rPr>
                      <a:t>p</a:t>
                    </a:r>
                    <a:r>
                      <a:rPr lang="en-US" sz="1050" i="1" baseline="-25000" dirty="0" err="1">
                        <a:solidFill>
                          <a:srgbClr val="C00000"/>
                        </a:solidFill>
                        <a:latin typeface="Calibri" pitchFamily="34" charset="0"/>
                        <a:cs typeface="Calibri" pitchFamily="34" charset="0"/>
                      </a:rPr>
                      <a:t>collapse</a:t>
                    </a:r>
                    <a:r>
                      <a:rPr lang="en-US" sz="1050" baseline="-25000" dirty="0">
                        <a:solidFill>
                          <a:srgbClr val="C00000"/>
                        </a:solidFill>
                        <a:latin typeface="Calibri" pitchFamily="34" charset="0"/>
                        <a:cs typeface="Calibri" pitchFamily="34" charset="0"/>
                      </a:rPr>
                      <a:t> </a:t>
                    </a:r>
                    <a:r>
                      <a:rPr lang="en-US" sz="1050" dirty="0">
                        <a:solidFill>
                          <a:srgbClr val="C00000"/>
                        </a:solidFill>
                        <a:latin typeface="Calibri" pitchFamily="34" charset="0"/>
                        <a:cs typeface="Calibri" pitchFamily="34" charset="0"/>
                      </a:rPr>
                      <a:t>	= 2.78 bar	@ RT (P+D+T</a:t>
                    </a:r>
                    <a:r>
                      <a:rPr lang="en-US" sz="1050" baseline="-25000" dirty="0">
                        <a:solidFill>
                          <a:srgbClr val="C00000"/>
                        </a:solidFill>
                        <a:latin typeface="Calibri" pitchFamily="34" charset="0"/>
                        <a:cs typeface="Calibri" pitchFamily="34" charset="0"/>
                      </a:rPr>
                      <a:t>1</a:t>
                    </a:r>
                    <a:r>
                      <a:rPr lang="en-US" sz="1050" dirty="0">
                        <a:solidFill>
                          <a:srgbClr val="C00000"/>
                        </a:solidFill>
                        <a:latin typeface="Calibri" pitchFamily="34" charset="0"/>
                        <a:cs typeface="Calibri" pitchFamily="34" charset="0"/>
                      </a:rPr>
                      <a:t>)</a:t>
                    </a:r>
                  </a:p>
                  <a:p>
                    <a:pPr marL="171450" indent="-171450" fontAlgn="auto">
                      <a:spcBef>
                        <a:spcPts val="0"/>
                      </a:spcBef>
                      <a:spcAft>
                        <a:spcPts val="0"/>
                      </a:spcAft>
                      <a:buClr>
                        <a:srgbClr val="00B050"/>
                      </a:buClr>
                      <a:buSzPct val="150000"/>
                      <a:buFont typeface="Wingdings" pitchFamily="2" charset="2"/>
                      <a:buChar char="ü"/>
                      <a:defRPr/>
                    </a:pPr>
                    <a:r>
                      <a:rPr lang="en-US" sz="1050" dirty="0">
                        <a:solidFill>
                          <a:srgbClr val="C00000"/>
                        </a:solidFill>
                        <a:latin typeface="Calibri" pitchFamily="34" charset="0"/>
                        <a:cs typeface="Calibri" pitchFamily="34" charset="0"/>
                      </a:rPr>
                      <a:t>GC2 : </a:t>
                    </a:r>
                    <a:r>
                      <a:rPr lang="en-US" sz="1050" i="1" dirty="0" err="1">
                        <a:solidFill>
                          <a:srgbClr val="C00000"/>
                        </a:solidFill>
                        <a:latin typeface="Calibri" pitchFamily="34" charset="0"/>
                        <a:cs typeface="Calibri" pitchFamily="34" charset="0"/>
                      </a:rPr>
                      <a:t>p</a:t>
                    </a:r>
                    <a:r>
                      <a:rPr lang="en-US" sz="1050" i="1" baseline="-25000" dirty="0" err="1">
                        <a:solidFill>
                          <a:srgbClr val="C00000"/>
                        </a:solidFill>
                        <a:latin typeface="Calibri" pitchFamily="34" charset="0"/>
                        <a:cs typeface="Calibri" pitchFamily="34" charset="0"/>
                      </a:rPr>
                      <a:t>collapse</a:t>
                    </a:r>
                    <a:r>
                      <a:rPr lang="en-US" sz="1050" baseline="-25000" dirty="0">
                        <a:solidFill>
                          <a:srgbClr val="C00000"/>
                        </a:solidFill>
                        <a:latin typeface="Calibri" pitchFamily="34" charset="0"/>
                        <a:cs typeface="Calibri" pitchFamily="34" charset="0"/>
                      </a:rPr>
                      <a:t> </a:t>
                    </a:r>
                    <a:r>
                      <a:rPr lang="en-US" sz="1050" dirty="0">
                        <a:solidFill>
                          <a:srgbClr val="C00000"/>
                        </a:solidFill>
                        <a:latin typeface="Calibri" pitchFamily="34" charset="0"/>
                        <a:cs typeface="Calibri" pitchFamily="34" charset="0"/>
                      </a:rPr>
                      <a:t>	= 8.97 bar	@ CT (P+D+T</a:t>
                    </a:r>
                    <a:r>
                      <a:rPr lang="en-US" sz="1050" baseline="-25000" dirty="0">
                        <a:solidFill>
                          <a:srgbClr val="C00000"/>
                        </a:solidFill>
                        <a:latin typeface="Calibri" pitchFamily="34" charset="0"/>
                        <a:cs typeface="Calibri" pitchFamily="34" charset="0"/>
                      </a:rPr>
                      <a:t>1</a:t>
                    </a:r>
                    <a:r>
                      <a:rPr lang="en-US" sz="1050" dirty="0">
                        <a:solidFill>
                          <a:srgbClr val="C00000"/>
                        </a:solidFill>
                        <a:latin typeface="Calibri" pitchFamily="34" charset="0"/>
                        <a:cs typeface="Calibri" pitchFamily="34" charset="0"/>
                      </a:rPr>
                      <a:t>+T</a:t>
                    </a:r>
                    <a:r>
                      <a:rPr lang="en-US" sz="1050" baseline="-25000" dirty="0">
                        <a:solidFill>
                          <a:srgbClr val="C00000"/>
                        </a:solidFill>
                        <a:latin typeface="Calibri" pitchFamily="34" charset="0"/>
                        <a:cs typeface="Calibri" pitchFamily="34" charset="0"/>
                      </a:rPr>
                      <a:t>2</a:t>
                    </a:r>
                    <a:r>
                      <a:rPr lang="en-US" sz="1050" dirty="0">
                        <a:solidFill>
                          <a:srgbClr val="C00000"/>
                        </a:solidFill>
                        <a:latin typeface="Calibri" pitchFamily="34" charset="0"/>
                        <a:cs typeface="Calibri" pitchFamily="34" charset="0"/>
                      </a:rPr>
                      <a:t>)</a:t>
                    </a:r>
                    <a:endParaRPr lang="en-US" sz="800" dirty="0">
                      <a:solidFill>
                        <a:srgbClr val="00B050"/>
                      </a:solidFill>
                      <a:latin typeface="Calibri" pitchFamily="34" charset="0"/>
                      <a:cs typeface="Calibri" pitchFamily="34" charset="0"/>
                    </a:endParaRPr>
                  </a:p>
                </p:txBody>
              </p:sp>
            </p:grpSp>
          </p:grpSp>
          <p:grpSp>
            <p:nvGrpSpPr>
              <p:cNvPr id="5139" name="Group 42"/>
              <p:cNvGrpSpPr>
                <a:grpSpLocks/>
              </p:cNvGrpSpPr>
              <p:nvPr/>
            </p:nvGrpSpPr>
            <p:grpSpPr bwMode="auto">
              <a:xfrm>
                <a:off x="1329280" y="2295150"/>
                <a:ext cx="2389023" cy="1614044"/>
                <a:chOff x="1329280" y="2295150"/>
                <a:chExt cx="2389023" cy="1614044"/>
              </a:xfrm>
            </p:grpSpPr>
            <p:sp>
              <p:nvSpPr>
                <p:cNvPr id="44" name="TextBox 43"/>
                <p:cNvSpPr txBox="1"/>
                <p:nvPr/>
              </p:nvSpPr>
              <p:spPr>
                <a:xfrm>
                  <a:off x="1328578" y="3447807"/>
                  <a:ext cx="1630487" cy="461998"/>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US" sz="1200" dirty="0">
                      <a:solidFill>
                        <a:schemeClr val="accent6">
                          <a:lumMod val="75000"/>
                        </a:schemeClr>
                      </a:solidFill>
                      <a:latin typeface="Calibri" pitchFamily="34" charset="0"/>
                      <a:cs typeface="Calibri" pitchFamily="34" charset="0"/>
                    </a:rPr>
                    <a:t>Protection against local failure</a:t>
                  </a:r>
                </a:p>
              </p:txBody>
            </p:sp>
            <p:sp>
              <p:nvSpPr>
                <p:cNvPr id="5141" name="Right Arrow 44"/>
                <p:cNvSpPr>
                  <a:spLocks noChangeArrowheads="1"/>
                </p:cNvSpPr>
                <p:nvPr/>
              </p:nvSpPr>
              <p:spPr bwMode="auto">
                <a:xfrm>
                  <a:off x="3257447" y="3534344"/>
                  <a:ext cx="460856" cy="288034"/>
                </a:xfrm>
                <a:prstGeom prst="rightArrow">
                  <a:avLst>
                    <a:gd name="adj1" fmla="val 50000"/>
                    <a:gd name="adj2" fmla="val 78111"/>
                  </a:avLst>
                </a:prstGeom>
                <a:solidFill>
                  <a:schemeClr val="accent1"/>
                </a:solidFill>
                <a:ln w="9525">
                  <a:solidFill>
                    <a:schemeClr val="tx1"/>
                  </a:solidFill>
                  <a:round/>
                  <a:headEnd/>
                  <a:tailEnd/>
                </a:ln>
              </p:spPr>
              <p:txBody>
                <a:bodyPr/>
                <a:lstStyle/>
                <a:p>
                  <a:pPr defTabSz="914400" eaLnBrk="0" hangingPunct="0"/>
                  <a:endParaRPr lang="it-IT" sz="2400">
                    <a:latin typeface="Comic Sans MS" charset="0"/>
                  </a:endParaRPr>
                </a:p>
              </p:txBody>
            </p:sp>
            <p:sp>
              <p:nvSpPr>
                <p:cNvPr id="46" name="TextBox 45"/>
                <p:cNvSpPr txBox="1">
                  <a:spLocks noRot="1" noChangeAspect="1" noMove="1" noResize="1" noEditPoints="1" noAdjustHandles="1" noChangeArrowheads="1" noChangeShapeType="1" noTextEdit="1"/>
                </p:cNvSpPr>
                <p:nvPr/>
              </p:nvSpPr>
              <p:spPr>
                <a:xfrm>
                  <a:off x="1329281" y="2295150"/>
                  <a:ext cx="1629724" cy="707886"/>
                </a:xfrm>
                <a:prstGeom prst="rect">
                  <a:avLst/>
                </a:prstGeom>
                <a:blipFill rotWithShape="1">
                  <a:blip r:embed="rId2" cstate="print">
                    <a:extLst>
                      <a:ext uri="{28A0092B-C50C-407E-A947-70E740481C1C}">
                        <a14:useLocalDpi xmlns:a14="http://schemas.microsoft.com/office/drawing/2010/main"/>
                      </a:ext>
                    </a:extLst>
                  </a:blip>
                  <a:stretch>
                    <a:fillRect l="-369" t="-5833" b="-7500"/>
                  </a:stretch>
                </a:blipFill>
                <a:ln>
                  <a:solidFill>
                    <a:srgbClr val="00B050"/>
                  </a:solidFill>
                </a:ln>
              </p:spPr>
              <p:txBody>
                <a:bodyPr/>
                <a:lstStyle/>
                <a:p>
                  <a:pPr>
                    <a:defRPr/>
                  </a:pPr>
                  <a:r>
                    <a:rPr lang="it-IT">
                      <a:noFill/>
                      <a:ea typeface="+mn-ea"/>
                    </a:rPr>
                    <a:t> </a:t>
                  </a:r>
                </a:p>
              </p:txBody>
            </p:sp>
            <p:cxnSp>
              <p:nvCxnSpPr>
                <p:cNvPr id="47" name="Straight Connector 46"/>
                <p:cNvCxnSpPr>
                  <a:stCxn id="46" idx="2"/>
                  <a:endCxn id="44" idx="0"/>
                </p:cNvCxnSpPr>
                <p:nvPr/>
              </p:nvCxnSpPr>
              <p:spPr bwMode="auto">
                <a:xfrm>
                  <a:off x="2143028" y="3003272"/>
                  <a:ext cx="0" cy="444535"/>
                </a:xfrm>
                <a:prstGeom prst="line">
                  <a:avLst/>
                </a:prstGeom>
                <a:solidFill>
                  <a:schemeClr val="accent1"/>
                </a:solidFill>
                <a:ln w="15875" cap="flat" cmpd="sng" algn="ctr">
                  <a:solidFill>
                    <a:schemeClr val="bg1">
                      <a:lumMod val="75000"/>
                    </a:schemeClr>
                  </a:solidFill>
                  <a:prstDash val="solid"/>
                  <a:round/>
                  <a:headEnd type="none" w="med" len="med"/>
                  <a:tailEnd type="none" w="med" len="med"/>
                </a:ln>
                <a:effectLst/>
              </p:spPr>
            </p:cxnSp>
          </p:grpSp>
        </p:grpSp>
        <p:sp>
          <p:nvSpPr>
            <p:cNvPr id="98" name="TextBox 97"/>
            <p:cNvSpPr txBox="1"/>
            <p:nvPr/>
          </p:nvSpPr>
          <p:spPr>
            <a:xfrm>
              <a:off x="5602512" y="5204590"/>
              <a:ext cx="2302051" cy="400081"/>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buClr>
                  <a:schemeClr val="bg1">
                    <a:lumMod val="50000"/>
                  </a:schemeClr>
                </a:buClr>
                <a:buSzPct val="100000"/>
                <a:defRPr/>
              </a:pPr>
              <a:r>
                <a:rPr lang="en-US" sz="1000" dirty="0">
                  <a:solidFill>
                    <a:schemeClr val="accent6">
                      <a:lumMod val="75000"/>
                    </a:schemeClr>
                  </a:solidFill>
                  <a:latin typeface="Calibri" pitchFamily="34" charset="0"/>
                  <a:cs typeface="Calibri" pitchFamily="34" charset="0"/>
                </a:rPr>
                <a:t>Fatigue Assessment</a:t>
              </a:r>
            </a:p>
            <a:p>
              <a:pPr marL="171450" indent="-171450" algn="just" fontAlgn="auto">
                <a:spcBef>
                  <a:spcPts val="0"/>
                </a:spcBef>
                <a:spcAft>
                  <a:spcPts val="0"/>
                </a:spcAft>
                <a:buClr>
                  <a:srgbClr val="00B050"/>
                </a:buClr>
                <a:buSzPct val="150000"/>
                <a:buFont typeface="Wingdings" pitchFamily="2" charset="2"/>
                <a:buChar char="ü"/>
                <a:defRPr/>
              </a:pPr>
              <a:r>
                <a:rPr lang="en-US" sz="1000" dirty="0">
                  <a:solidFill>
                    <a:srgbClr val="C00000"/>
                  </a:solidFill>
                  <a:latin typeface="Calibri" pitchFamily="34" charset="0"/>
                  <a:cs typeface="Calibri" pitchFamily="34" charset="0"/>
                </a:rPr>
                <a:t>No fatigue analysis is necessary</a:t>
              </a:r>
            </a:p>
          </p:txBody>
        </p:sp>
        <p:cxnSp>
          <p:nvCxnSpPr>
            <p:cNvPr id="103" name="Straight Connector 102"/>
            <p:cNvCxnSpPr>
              <a:endCxn id="53" idx="1"/>
            </p:cNvCxnSpPr>
            <p:nvPr/>
          </p:nvCxnSpPr>
          <p:spPr bwMode="auto">
            <a:xfrm>
              <a:off x="2989287" y="5404630"/>
              <a:ext cx="338164" cy="0"/>
            </a:xfrm>
            <a:prstGeom prst="line">
              <a:avLst/>
            </a:prstGeom>
            <a:solidFill>
              <a:schemeClr val="accent1"/>
            </a:solidFill>
            <a:ln w="15875" cap="flat" cmpd="sng" algn="ctr">
              <a:solidFill>
                <a:schemeClr val="bg1">
                  <a:lumMod val="75000"/>
                </a:schemeClr>
              </a:solidFill>
              <a:prstDash val="solid"/>
              <a:round/>
              <a:headEnd type="none" w="med" len="med"/>
              <a:tailEnd type="none" w="med" len="med"/>
            </a:ln>
            <a:effectLst/>
          </p:spPr>
        </p:cxnSp>
        <p:cxnSp>
          <p:nvCxnSpPr>
            <p:cNvPr id="106" name="Straight Connector 105"/>
            <p:cNvCxnSpPr/>
            <p:nvPr/>
          </p:nvCxnSpPr>
          <p:spPr bwMode="auto">
            <a:xfrm>
              <a:off x="5281812" y="5404630"/>
              <a:ext cx="338164" cy="0"/>
            </a:xfrm>
            <a:prstGeom prst="line">
              <a:avLst/>
            </a:prstGeom>
            <a:solidFill>
              <a:schemeClr val="accent1"/>
            </a:solidFill>
            <a:ln w="15875" cap="flat" cmpd="sng" algn="ctr">
              <a:solidFill>
                <a:schemeClr val="bg1">
                  <a:lumMod val="75000"/>
                </a:schemeClr>
              </a:solidFill>
              <a:prstDash val="solid"/>
              <a:round/>
              <a:headEnd type="none" w="med" len="med"/>
              <a:tailEnd type="none" w="med" len="med"/>
            </a:ln>
            <a:effectLst/>
          </p:spPr>
        </p:cxnSp>
      </p:grpSp>
      <p:sp>
        <p:nvSpPr>
          <p:cNvPr id="4" name="TextBox 3"/>
          <p:cNvSpPr txBox="1">
            <a:spLocks noRot="1" noChangeAspect="1" noMove="1" noResize="1" noEditPoints="1" noAdjustHandles="1" noChangeArrowheads="1" noChangeShapeType="1" noTextEdit="1"/>
          </p:cNvSpPr>
          <p:nvPr/>
        </p:nvSpPr>
        <p:spPr>
          <a:xfrm>
            <a:off x="2357097" y="2139775"/>
            <a:ext cx="521297" cy="246221"/>
          </a:xfrm>
          <a:prstGeom prst="rect">
            <a:avLst/>
          </a:prstGeom>
          <a:blipFill rotWithShape="1">
            <a:blip r:embed="rId3"/>
            <a:stretch>
              <a:fillRect/>
            </a:stretch>
          </a:blipFill>
        </p:spPr>
        <p:txBody>
          <a:bodyPr/>
          <a:lstStyle/>
          <a:p>
            <a:pPr>
              <a:defRPr/>
            </a:pPr>
            <a:r>
              <a:rPr lang="it-IT">
                <a:noFill/>
                <a:ea typeface="+mn-ea"/>
              </a:rPr>
              <a:t> </a:t>
            </a:r>
          </a:p>
        </p:txBody>
      </p:sp>
      <p:sp>
        <p:nvSpPr>
          <p:cNvPr id="33" name="TextBox 32"/>
          <p:cNvSpPr txBox="1">
            <a:spLocks noRot="1" noChangeAspect="1" noMove="1" noResize="1" noEditPoints="1" noAdjustHandles="1" noChangeArrowheads="1" noChangeShapeType="1" noTextEdit="1"/>
          </p:cNvSpPr>
          <p:nvPr/>
        </p:nvSpPr>
        <p:spPr>
          <a:xfrm>
            <a:off x="2348480" y="2006446"/>
            <a:ext cx="521297" cy="246221"/>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a:lstStyle/>
          <a:p>
            <a:pPr>
              <a:defRPr/>
            </a:pPr>
            <a:r>
              <a:rPr lang="it-IT">
                <a:noFill/>
                <a:ea typeface="+mn-ea"/>
              </a:rPr>
              <a:t> </a:t>
            </a:r>
          </a:p>
        </p:txBody>
      </p:sp>
      <p:sp>
        <p:nvSpPr>
          <p:cNvPr id="34" name="TextBox 33"/>
          <p:cNvSpPr txBox="1">
            <a:spLocks noRot="1" noChangeAspect="1" noMove="1" noResize="1" noEditPoints="1" noAdjustHandles="1" noChangeArrowheads="1" noChangeShapeType="1" noTextEdit="1"/>
          </p:cNvSpPr>
          <p:nvPr/>
        </p:nvSpPr>
        <p:spPr>
          <a:xfrm>
            <a:off x="2357097" y="2282648"/>
            <a:ext cx="521297" cy="246221"/>
          </a:xfrm>
          <a:prstGeom prst="rect">
            <a:avLst/>
          </a:prstGeom>
          <a:blipFill rotWithShape="1">
            <a:blip r:embed="rId5"/>
            <a:stretch>
              <a:fillRect/>
            </a:stretch>
          </a:blipFill>
        </p:spPr>
        <p:txBody>
          <a:bodyPr/>
          <a:lstStyle/>
          <a:p>
            <a:pPr>
              <a:defRPr/>
            </a:pPr>
            <a:r>
              <a:rPr lang="it-IT">
                <a:noFill/>
                <a:ea typeface="+mn-ea"/>
              </a:rPr>
              <a:t> </a:t>
            </a:r>
          </a:p>
        </p:txBody>
      </p:sp>
      <p:sp>
        <p:nvSpPr>
          <p:cNvPr id="35" name="TextBox 34"/>
          <p:cNvSpPr txBox="1">
            <a:spLocks noRot="1" noChangeAspect="1" noMove="1" noResize="1" noEditPoints="1" noAdjustHandles="1" noChangeArrowheads="1" noChangeShapeType="1" noTextEdit="1"/>
          </p:cNvSpPr>
          <p:nvPr/>
        </p:nvSpPr>
        <p:spPr>
          <a:xfrm>
            <a:off x="2348480" y="2432511"/>
            <a:ext cx="521297" cy="246221"/>
          </a:xfrm>
          <a:prstGeom prst="rect">
            <a:avLst/>
          </a:prstGeom>
          <a:blipFill rotWithShape="1">
            <a:blip r:embed="rId6"/>
            <a:stretch>
              <a:fillRect/>
            </a:stretch>
          </a:blipFill>
        </p:spPr>
        <p:txBody>
          <a:bodyPr/>
          <a:lstStyle/>
          <a:p>
            <a:pPr>
              <a:defRPr/>
            </a:pPr>
            <a:r>
              <a:rPr lang="it-IT">
                <a:noFill/>
                <a:ea typeface="+mn-ea"/>
              </a:rPr>
              <a:t> </a:t>
            </a:r>
          </a:p>
        </p:txBody>
      </p:sp>
      <p:sp>
        <p:nvSpPr>
          <p:cNvPr id="36" name="TextBox 35"/>
          <p:cNvSpPr txBox="1"/>
          <p:nvPr/>
        </p:nvSpPr>
        <p:spPr>
          <a:xfrm>
            <a:off x="6955119" y="437626"/>
            <a:ext cx="2188881" cy="369332"/>
          </a:xfrm>
          <a:prstGeom prst="rect">
            <a:avLst/>
          </a:prstGeom>
          <a:noFill/>
        </p:spPr>
        <p:txBody>
          <a:bodyPr wrap="square" rtlCol="0">
            <a:spAutoFit/>
          </a:bodyPr>
          <a:lstStyle/>
          <a:p>
            <a:r>
              <a:rPr lang="en-US" sz="1800" i="1"/>
              <a:t>D. Passarelli</a:t>
            </a:r>
          </a:p>
        </p:txBody>
      </p:sp>
      <p:sp>
        <p:nvSpPr>
          <p:cNvPr id="3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38"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35</a:t>
            </a:fld>
            <a:endParaRPr lang="en-US" dirty="0"/>
          </a:p>
        </p:txBody>
      </p:sp>
    </p:spTree>
    <p:extLst>
      <p:ext uri="{BB962C8B-B14F-4D97-AF65-F5344CB8AC3E}">
        <p14:creationId xmlns:p14="http://schemas.microsoft.com/office/powerpoint/2010/main" val="26429078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Jacketing operations</a:t>
            </a:r>
          </a:p>
        </p:txBody>
      </p:sp>
      <p:pic>
        <p:nvPicPr>
          <p:cNvPr id="9" name="Picture 8" descr="IMG_203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7504" y="2996551"/>
            <a:ext cx="4079007" cy="3059255"/>
          </a:xfrm>
          <a:prstGeom prst="rect">
            <a:avLst/>
          </a:prstGeom>
        </p:spPr>
      </p:pic>
      <p:pic>
        <p:nvPicPr>
          <p:cNvPr id="10" name="Picture 9" descr="DSC_4558.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4347913" y="1042157"/>
            <a:ext cx="4567487" cy="1331853"/>
          </a:xfrm>
          <a:prstGeom prst="rect">
            <a:avLst/>
          </a:prstGeom>
        </p:spPr>
      </p:pic>
      <p:pic>
        <p:nvPicPr>
          <p:cNvPr id="11" name="Picture 10" descr="IMG_20141110_14371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75" y="1042157"/>
            <a:ext cx="3342705" cy="2507029"/>
          </a:xfrm>
          <a:prstGeom prst="rect">
            <a:avLst/>
          </a:prstGeom>
        </p:spPr>
      </p:pic>
      <p:pic>
        <p:nvPicPr>
          <p:cNvPr id="12" name="Picture 11" descr="camera setup.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5425" y="4357973"/>
            <a:ext cx="4154342" cy="1868811"/>
          </a:xfrm>
          <a:prstGeom prst="rect">
            <a:avLst/>
          </a:prstGeom>
        </p:spPr>
      </p:pic>
      <p:sp>
        <p:nvSpPr>
          <p:cNvPr id="13" name="TextBox 12"/>
          <p:cNvSpPr txBox="1"/>
          <p:nvPr/>
        </p:nvSpPr>
        <p:spPr>
          <a:xfrm>
            <a:off x="581608" y="3561057"/>
            <a:ext cx="3567937" cy="307777"/>
          </a:xfrm>
          <a:prstGeom prst="rect">
            <a:avLst/>
          </a:prstGeom>
          <a:noFill/>
        </p:spPr>
        <p:txBody>
          <a:bodyPr wrap="square" rtlCol="0">
            <a:spAutoFit/>
          </a:bodyPr>
          <a:lstStyle/>
          <a:p>
            <a:r>
              <a:rPr lang="en-US" sz="1400"/>
              <a:t>Thermal cameras insertion tubes (above)</a:t>
            </a:r>
          </a:p>
        </p:txBody>
      </p:sp>
      <p:sp>
        <p:nvSpPr>
          <p:cNvPr id="14" name="TextBox 13"/>
          <p:cNvSpPr txBox="1"/>
          <p:nvPr/>
        </p:nvSpPr>
        <p:spPr>
          <a:xfrm>
            <a:off x="451043" y="4021234"/>
            <a:ext cx="3567937" cy="307777"/>
          </a:xfrm>
          <a:prstGeom prst="rect">
            <a:avLst/>
          </a:prstGeom>
          <a:noFill/>
        </p:spPr>
        <p:txBody>
          <a:bodyPr wrap="square" rtlCol="0">
            <a:spAutoFit/>
          </a:bodyPr>
          <a:lstStyle/>
          <a:p>
            <a:r>
              <a:rPr lang="en-US" sz="1400"/>
              <a:t>Screenshot of remote connection from FNAL</a:t>
            </a:r>
          </a:p>
        </p:txBody>
      </p:sp>
      <p:sp>
        <p:nvSpPr>
          <p:cNvPr id="15" name="TextBox 14"/>
          <p:cNvSpPr txBox="1"/>
          <p:nvPr/>
        </p:nvSpPr>
        <p:spPr>
          <a:xfrm>
            <a:off x="4666044" y="2374010"/>
            <a:ext cx="3567937" cy="307777"/>
          </a:xfrm>
          <a:prstGeom prst="rect">
            <a:avLst/>
          </a:prstGeom>
          <a:noFill/>
        </p:spPr>
        <p:txBody>
          <a:bodyPr wrap="square" rtlCol="0">
            <a:spAutoFit/>
          </a:bodyPr>
          <a:lstStyle/>
          <a:p>
            <a:r>
              <a:rPr lang="en-US" sz="1400"/>
              <a:t>Welding inch-by-inch on 6 mm thick steel</a:t>
            </a:r>
          </a:p>
        </p:txBody>
      </p:sp>
      <p:sp>
        <p:nvSpPr>
          <p:cNvPr id="16" name="TextBox 15"/>
          <p:cNvSpPr txBox="1"/>
          <p:nvPr/>
        </p:nvSpPr>
        <p:spPr>
          <a:xfrm>
            <a:off x="4971435" y="2688774"/>
            <a:ext cx="3567937" cy="307777"/>
          </a:xfrm>
          <a:prstGeom prst="rect">
            <a:avLst/>
          </a:prstGeom>
          <a:noFill/>
        </p:spPr>
        <p:txBody>
          <a:bodyPr wrap="square" rtlCol="0">
            <a:spAutoFit/>
          </a:bodyPr>
          <a:lstStyle/>
          <a:p>
            <a:r>
              <a:rPr lang="en-US" sz="1400"/>
              <a:t>Large fixtures needed to control warping</a:t>
            </a:r>
          </a:p>
        </p:txBody>
      </p:sp>
      <p:sp>
        <p:nvSpPr>
          <p:cNvPr id="17" name="TextBox 16"/>
          <p:cNvSpPr txBox="1"/>
          <p:nvPr/>
        </p:nvSpPr>
        <p:spPr>
          <a:xfrm>
            <a:off x="5414818" y="230909"/>
            <a:ext cx="3318164" cy="338554"/>
          </a:xfrm>
          <a:prstGeom prst="rect">
            <a:avLst/>
          </a:prstGeom>
          <a:noFill/>
        </p:spPr>
        <p:txBody>
          <a:bodyPr wrap="square" rtlCol="0">
            <a:spAutoFit/>
          </a:bodyPr>
          <a:lstStyle/>
          <a:p>
            <a:pPr algn="r"/>
            <a:r>
              <a:rPr lang="en-US" sz="1600">
                <a:solidFill>
                  <a:schemeClr val="accent6"/>
                </a:solidFill>
              </a:rPr>
              <a:t>D. Passarelli, M. Hassan, P. Berrutti</a:t>
            </a:r>
          </a:p>
        </p:txBody>
      </p:sp>
      <p:sp>
        <p:nvSpPr>
          <p:cNvPr id="18"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36</a:t>
            </a:fld>
            <a:endParaRPr lang="en-US" dirty="0"/>
          </a:p>
        </p:txBody>
      </p:sp>
    </p:spTree>
    <p:extLst>
      <p:ext uri="{BB962C8B-B14F-4D97-AF65-F5344CB8AC3E}">
        <p14:creationId xmlns:p14="http://schemas.microsoft.com/office/powerpoint/2010/main" val="4795164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r>
              <a:rPr lang="en-US"/>
              <a:t>SSR1 Cryomodule</a:t>
            </a:r>
          </a:p>
        </p:txBody>
      </p:sp>
      <p:pic>
        <p:nvPicPr>
          <p:cNvPr id="31"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3322" b="94731" l="4676" r="99016"/>
                    </a14:imgEffect>
                  </a14:imgLayer>
                </a14:imgProps>
              </a:ext>
              <a:ext uri="{28A0092B-C50C-407E-A947-70E740481C1C}">
                <a14:useLocalDpi xmlns:a14="http://schemas.microsoft.com/office/drawing/2010/main"/>
              </a:ext>
            </a:extLst>
          </a:blip>
          <a:srcRect/>
          <a:stretch>
            <a:fillRect/>
          </a:stretch>
        </p:blipFill>
        <p:spPr bwMode="auto">
          <a:xfrm>
            <a:off x="1384600" y="2117062"/>
            <a:ext cx="6185497" cy="4429808"/>
          </a:xfrm>
          <a:prstGeom prst="rect">
            <a:avLst/>
          </a:prstGeom>
          <a:noFill/>
          <a:ln>
            <a:noFill/>
          </a:ln>
          <a:effectLst>
            <a:outerShdw blurRad="133350" dist="9944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p:nvPr/>
        </p:nvPicPr>
        <p:blipFill>
          <a:blip r:embed="rId4" cstate="email">
            <a:extLst>
              <a:ext uri="{BEBA8EAE-BF5A-486C-A8C5-ECC9F3942E4B}">
                <a14:imgProps xmlns:a14="http://schemas.microsoft.com/office/drawing/2010/main">
                  <a14:imgLayer r:embed="rId5">
                    <a14:imgEffect>
                      <a14:backgroundRemoval t="0" b="100000" l="0" r="100000">
                        <a14:foregroundMark x1="93137" y1="18944" x2="93137" y2="18944"/>
                        <a14:foregroundMark x1="27591" y1="92350" x2="27591" y2="92350"/>
                        <a14:foregroundMark x1="39216" y1="83971" x2="39216" y2="83971"/>
                        <a14:foregroundMark x1="44398" y1="78324" x2="44398" y2="78324"/>
                        <a14:foregroundMark x1="54622" y1="71038" x2="54622" y2="71038"/>
                        <a14:foregroundMark x1="62325" y1="66485" x2="62325" y2="66485"/>
                        <a14:foregroundMark x1="91036" y1="44080" x2="91036" y2="44080"/>
                        <a14:foregroundMark x1="79132" y1="52459" x2="79132" y2="52459"/>
                        <a14:foregroundMark x1="72829" y1="57559" x2="72829" y2="57559"/>
                        <a14:foregroundMark x1="64986" y1="69581" x2="64986" y2="69581"/>
                        <a14:foregroundMark x1="59244" y1="75046" x2="59244" y2="75046"/>
                        <a14:foregroundMark x1="65686" y1="70492" x2="65686" y2="70492"/>
                        <a14:foregroundMark x1="77171" y1="61749" x2="77171" y2="61749"/>
                        <a14:foregroundMark x1="83333" y1="57195" x2="83333" y2="57195"/>
                      </a14:backgroundRemoval>
                    </a14:imgEffect>
                  </a14:imgLayer>
                </a14:imgProps>
              </a:ext>
              <a:ext uri="{28A0092B-C50C-407E-A947-70E740481C1C}">
                <a14:useLocalDpi xmlns:a14="http://schemas.microsoft.com/office/drawing/2010/main"/>
              </a:ext>
            </a:extLst>
          </a:blip>
          <a:stretch>
            <a:fillRect/>
          </a:stretch>
        </p:blipFill>
        <p:spPr>
          <a:xfrm>
            <a:off x="173923" y="999346"/>
            <a:ext cx="4532026" cy="333262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5904746" y="4822515"/>
            <a:ext cx="3173087" cy="1200329"/>
          </a:xfrm>
          <a:prstGeom prst="rect">
            <a:avLst/>
          </a:prstGeom>
          <a:noFill/>
        </p:spPr>
        <p:txBody>
          <a:bodyPr wrap="square" rtlCol="0">
            <a:spAutoFit/>
          </a:bodyPr>
          <a:lstStyle/>
          <a:p>
            <a:pPr algn="ctr"/>
            <a:r>
              <a:rPr lang="en-US" sz="1800"/>
              <a:t>5.2 m long</a:t>
            </a:r>
          </a:p>
          <a:p>
            <a:pPr algn="ctr"/>
            <a:r>
              <a:rPr lang="en-US" sz="1800"/>
              <a:t>8 Cav + 4 Magnets</a:t>
            </a:r>
          </a:p>
          <a:p>
            <a:pPr algn="ctr"/>
            <a:r>
              <a:rPr lang="en-US" sz="1800"/>
              <a:t>Bottom-supported elements with warm strongback</a:t>
            </a:r>
          </a:p>
        </p:txBody>
      </p:sp>
      <p:sp>
        <p:nvSpPr>
          <p:cNvPr id="4" name="TextBox 3"/>
          <p:cNvSpPr txBox="1"/>
          <p:nvPr/>
        </p:nvSpPr>
        <p:spPr>
          <a:xfrm>
            <a:off x="4752134" y="1726534"/>
            <a:ext cx="1898051" cy="307777"/>
          </a:xfrm>
          <a:prstGeom prst="rect">
            <a:avLst/>
          </a:prstGeom>
          <a:noFill/>
        </p:spPr>
        <p:txBody>
          <a:bodyPr wrap="square" rtlCol="0">
            <a:spAutoFit/>
          </a:bodyPr>
          <a:lstStyle/>
          <a:p>
            <a:r>
              <a:rPr lang="en-US" sz="1400"/>
              <a:t>Tuner access ports</a:t>
            </a:r>
          </a:p>
        </p:txBody>
      </p:sp>
      <p:sp>
        <p:nvSpPr>
          <p:cNvPr id="8" name="TextBox 7"/>
          <p:cNvSpPr txBox="1"/>
          <p:nvPr/>
        </p:nvSpPr>
        <p:spPr>
          <a:xfrm>
            <a:off x="4477349" y="1039686"/>
            <a:ext cx="1898051" cy="307777"/>
          </a:xfrm>
          <a:prstGeom prst="rect">
            <a:avLst/>
          </a:prstGeom>
          <a:noFill/>
        </p:spPr>
        <p:txBody>
          <a:bodyPr wrap="square" rtlCol="0">
            <a:spAutoFit/>
          </a:bodyPr>
          <a:lstStyle/>
          <a:p>
            <a:r>
              <a:rPr lang="en-US" sz="1400"/>
              <a:t>Current leads</a:t>
            </a:r>
          </a:p>
        </p:txBody>
      </p:sp>
      <p:sp>
        <p:nvSpPr>
          <p:cNvPr id="9" name="TextBox 8"/>
          <p:cNvSpPr txBox="1"/>
          <p:nvPr/>
        </p:nvSpPr>
        <p:spPr>
          <a:xfrm>
            <a:off x="173923" y="2095972"/>
            <a:ext cx="1898051" cy="523220"/>
          </a:xfrm>
          <a:prstGeom prst="rect">
            <a:avLst/>
          </a:prstGeom>
          <a:noFill/>
        </p:spPr>
        <p:txBody>
          <a:bodyPr wrap="square" rtlCol="0">
            <a:spAutoFit/>
          </a:bodyPr>
          <a:lstStyle/>
          <a:p>
            <a:r>
              <a:rPr lang="en-US" sz="1400"/>
              <a:t>Alignment</a:t>
            </a:r>
          </a:p>
          <a:p>
            <a:r>
              <a:rPr lang="en-US" sz="1400"/>
              <a:t> viewports</a:t>
            </a:r>
          </a:p>
        </p:txBody>
      </p:sp>
      <p:sp>
        <p:nvSpPr>
          <p:cNvPr id="10" name="TextBox 9"/>
          <p:cNvSpPr txBox="1"/>
          <p:nvPr/>
        </p:nvSpPr>
        <p:spPr>
          <a:xfrm>
            <a:off x="3070706" y="3398633"/>
            <a:ext cx="1898051" cy="307777"/>
          </a:xfrm>
          <a:prstGeom prst="rect">
            <a:avLst/>
          </a:prstGeom>
          <a:noFill/>
        </p:spPr>
        <p:txBody>
          <a:bodyPr wrap="square" rtlCol="0">
            <a:spAutoFit/>
          </a:bodyPr>
          <a:lstStyle/>
          <a:p>
            <a:r>
              <a:rPr lang="en-US" sz="1400"/>
              <a:t>Couplers</a:t>
            </a:r>
          </a:p>
        </p:txBody>
      </p:sp>
      <p:cxnSp>
        <p:nvCxnSpPr>
          <p:cNvPr id="7" name="Straight Arrow Connector 6"/>
          <p:cNvCxnSpPr/>
          <p:nvPr/>
        </p:nvCxnSpPr>
        <p:spPr>
          <a:xfrm flipH="1">
            <a:off x="4144818" y="1431636"/>
            <a:ext cx="935182" cy="2078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297218" y="1999674"/>
            <a:ext cx="935182" cy="74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866758" y="3552522"/>
            <a:ext cx="315191" cy="2936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2366" y="2619192"/>
            <a:ext cx="103910" cy="463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9756941">
            <a:off x="5308688" y="3740391"/>
            <a:ext cx="3413231" cy="400110"/>
          </a:xfrm>
          <a:prstGeom prst="rect">
            <a:avLst/>
          </a:prstGeom>
          <a:noFill/>
        </p:spPr>
        <p:txBody>
          <a:bodyPr wrap="square" rtlCol="0">
            <a:spAutoFit/>
          </a:bodyPr>
          <a:lstStyle/>
          <a:p>
            <a:r>
              <a:rPr lang="en-US" sz="2000">
                <a:solidFill>
                  <a:schemeClr val="tx2">
                    <a:lumMod val="40000"/>
                    <a:lumOff val="60000"/>
                  </a:schemeClr>
                </a:solidFill>
              </a:rPr>
              <a:t>COLD-MASS</a:t>
            </a:r>
          </a:p>
        </p:txBody>
      </p:sp>
      <p:sp>
        <p:nvSpPr>
          <p:cNvPr id="17" name="TextBox 16"/>
          <p:cNvSpPr txBox="1"/>
          <p:nvPr/>
        </p:nvSpPr>
        <p:spPr>
          <a:xfrm>
            <a:off x="6645027" y="181444"/>
            <a:ext cx="2270373" cy="400110"/>
          </a:xfrm>
          <a:prstGeom prst="rect">
            <a:avLst/>
          </a:prstGeom>
          <a:noFill/>
        </p:spPr>
        <p:txBody>
          <a:bodyPr wrap="square" rtlCol="0">
            <a:spAutoFit/>
          </a:bodyPr>
          <a:lstStyle/>
          <a:p>
            <a:r>
              <a:rPr lang="en-US" sz="2000"/>
              <a:t>T. Nicol, Y. Orlov</a:t>
            </a:r>
          </a:p>
        </p:txBody>
      </p:sp>
      <p:pic>
        <p:nvPicPr>
          <p:cNvPr id="20" name="Picture 19" descr="SSR1vessel.jp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346" b="97398" l="798" r="97605">
                        <a14:foregroundMark x1="77046" y1="19888" x2="77046" y2="19888"/>
                        <a14:foregroundMark x1="80240" y1="18959" x2="80240" y2="18959"/>
                        <a14:foregroundMark x1="32735" y1="13011" x2="32735" y2="13011"/>
                        <a14:foregroundMark x1="59281" y1="90706" x2="59281" y2="90706"/>
                        <a14:foregroundMark x1="54691" y1="93494" x2="54691" y2="93494"/>
                        <a14:foregroundMark x1="55689" y1="95539" x2="55689" y2="95539"/>
                        <a14:backgroundMark x1="84431" y1="87546" x2="84431" y2="87546"/>
                        <a14:backgroundMark x1="77246" y1="87918" x2="77246" y2="87918"/>
                        <a14:backgroundMark x1="48902" y1="93494" x2="48902" y2="93494"/>
                        <a14:backgroundMark x1="44511" y1="93123" x2="44511" y2="93123"/>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7084282" y="930815"/>
            <a:ext cx="1831118" cy="1965892"/>
          </a:xfrm>
          <a:prstGeom prst="rect">
            <a:avLst/>
          </a:prstGeom>
          <a:effectLst>
            <a:outerShdw blurRad="60325" dist="38100" dir="1320000" algn="tl" rotWithShape="0">
              <a:prstClr val="black">
                <a:alpha val="90000"/>
              </a:prstClr>
            </a:outerShdw>
          </a:effectLst>
        </p:spPr>
      </p:pic>
      <p:sp>
        <p:nvSpPr>
          <p:cNvPr id="25"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6"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4</a:t>
            </a:fld>
            <a:endParaRPr lang="en-US" dirty="0"/>
          </a:p>
        </p:txBody>
      </p:sp>
    </p:spTree>
    <p:extLst>
      <p:ext uri="{BB962C8B-B14F-4D97-AF65-F5344CB8AC3E}">
        <p14:creationId xmlns:p14="http://schemas.microsoft.com/office/powerpoint/2010/main" val="39689404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SSR2 cryomodule</a:t>
            </a:r>
          </a:p>
        </p:txBody>
      </p:sp>
      <p:pic>
        <p:nvPicPr>
          <p:cNvPr id="27"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100000" l="401" r="100000">
                        <a14:foregroundMark x1="92622" y1="9091" x2="94868" y2="12987"/>
                      </a14:backgroundRemoval>
                    </a14:imgEffect>
                  </a14:imgLayer>
                </a14:imgProps>
              </a:ext>
              <a:ext uri="{28A0092B-C50C-407E-A947-70E740481C1C}">
                <a14:useLocalDpi xmlns:a14="http://schemas.microsoft.com/office/drawing/2010/main"/>
              </a:ext>
            </a:extLst>
          </a:blip>
          <a:srcRect/>
          <a:stretch>
            <a:fillRect/>
          </a:stretch>
        </p:blipFill>
        <p:spPr bwMode="auto">
          <a:xfrm>
            <a:off x="96682" y="846654"/>
            <a:ext cx="4524781" cy="3352782"/>
          </a:xfrm>
          <a:prstGeom prst="rect">
            <a:avLst/>
          </a:prstGeom>
          <a:noFill/>
          <a:ln>
            <a:noFill/>
          </a:ln>
          <a:effectLst>
            <a:outerShdw blurRad="130175" dist="127000" dir="2700000" algn="ctr" rotWithShape="0">
              <a:schemeClr val="tx2">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21" b="96685" l="3351" r="99479">
                        <a14:foregroundMark x1="19434" y1="60221" x2="19434" y2="60221"/>
                        <a14:foregroundMark x1="27550" y1="53149" x2="27550" y2="53149"/>
                        <a14:foregroundMark x1="36188" y1="45635" x2="36188" y2="45635"/>
                        <a14:foregroundMark x1="16977" y1="62431" x2="16977" y2="62431"/>
                        <a14:foregroundMark x1="48548" y1="35249" x2="48548" y2="35249"/>
                        <a14:foregroundMark x1="57781" y1="27072" x2="57781" y2="27072"/>
                        <a14:foregroundMark x1="64259" y1="21547" x2="64259" y2="21547"/>
                        <a14:foregroundMark x1="62174" y1="23204" x2="62174" y2="23204"/>
                        <a14:foregroundMark x1="55547" y1="28729" x2="55547" y2="28729"/>
                      </a14:backgroundRemoval>
                    </a14:imgEffect>
                  </a14:imgLayer>
                </a14:imgProps>
              </a:ext>
              <a:ext uri="{28A0092B-C50C-407E-A947-70E740481C1C}">
                <a14:useLocalDpi xmlns:a14="http://schemas.microsoft.com/office/drawing/2010/main"/>
              </a:ext>
            </a:extLst>
          </a:blip>
          <a:srcRect/>
          <a:stretch>
            <a:fillRect/>
          </a:stretch>
        </p:blipFill>
        <p:spPr bwMode="auto">
          <a:xfrm>
            <a:off x="1017366" y="1441420"/>
            <a:ext cx="6818839" cy="4594974"/>
          </a:xfrm>
          <a:prstGeom prst="rect">
            <a:avLst/>
          </a:prstGeom>
          <a:noFill/>
          <a:ln>
            <a:noFill/>
          </a:ln>
          <a:effectLst>
            <a:outerShdw blurRad="130175" dist="127000" dir="2700000" algn="ctr" rotWithShape="0">
              <a:schemeClr val="tx2">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04299" y="5182867"/>
            <a:ext cx="2172520" cy="646331"/>
          </a:xfrm>
          <a:prstGeom prst="rect">
            <a:avLst/>
          </a:prstGeom>
          <a:noFill/>
        </p:spPr>
        <p:txBody>
          <a:bodyPr wrap="square" rtlCol="0">
            <a:spAutoFit/>
          </a:bodyPr>
          <a:lstStyle/>
          <a:p>
            <a:pPr algn="ctr"/>
            <a:r>
              <a:rPr lang="en-US" sz="1800"/>
              <a:t>6.5 m long</a:t>
            </a:r>
          </a:p>
          <a:p>
            <a:pPr algn="ctr"/>
            <a:r>
              <a:rPr lang="en-US" sz="1800"/>
              <a:t>5 Cav + 3 Magnets</a:t>
            </a:r>
          </a:p>
        </p:txBody>
      </p:sp>
      <p:pic>
        <p:nvPicPr>
          <p:cNvPr id="7" name="Content Placeholder 5" descr="FRIOB02f2.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99667" l="0" r="100000">
                        <a14:foregroundMark x1="18493" y1="33518" x2="18493" y2="33518"/>
                        <a14:foregroundMark x1="17466" y1="35294" x2="17466" y2="35294"/>
                        <a14:foregroundMark x1="13128" y1="31410" x2="13128" y2="31410"/>
                        <a14:foregroundMark x1="10616" y1="28968" x2="10616" y2="28968"/>
                        <a14:foregroundMark x1="15183" y1="32519" x2="15183" y2="32519"/>
                        <a14:foregroundMark x1="12329" y1="30411" x2="12329" y2="30411"/>
                        <a14:foregroundMark x1="17237" y1="50943" x2="17237" y2="50943"/>
                        <a14:foregroundMark x1="3539" y1="71698" x2="3539" y2="71698"/>
                      </a14:backgroundRemoval>
                    </a14:imgEffect>
                  </a14:imgLayer>
                </a14:imgProps>
              </a:ext>
              <a:ext uri="{28A0092B-C50C-407E-A947-70E740481C1C}">
                <a14:useLocalDpi xmlns:a14="http://schemas.microsoft.com/office/drawing/2010/main"/>
              </a:ext>
            </a:extLst>
          </a:blip>
          <a:srcRect r="-553"/>
          <a:stretch/>
        </p:blipFill>
        <p:spPr bwMode="auto">
          <a:xfrm rot="20968248" flipH="1">
            <a:off x="6266546" y="3515317"/>
            <a:ext cx="2343330" cy="2396954"/>
          </a:xfrm>
          <a:prstGeom prst="rect">
            <a:avLst/>
          </a:prstGeom>
          <a:ln>
            <a:noFill/>
          </a:ln>
          <a:effectLst>
            <a:outerShdw blurRad="292100" dist="139700" dir="2700000" algn="tl" rotWithShape="0">
              <a:srgbClr val="333333">
                <a:alpha val="65000"/>
              </a:srgbClr>
            </a:outerShdw>
          </a:effectLst>
        </p:spPr>
      </p:pic>
      <p:sp>
        <p:nvSpPr>
          <p:cNvPr id="8"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9"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5</a:t>
            </a:fld>
            <a:endParaRPr lang="en-US" dirty="0"/>
          </a:p>
        </p:txBody>
      </p:sp>
    </p:spTree>
    <p:extLst>
      <p:ext uri="{BB962C8B-B14F-4D97-AF65-F5344CB8AC3E}">
        <p14:creationId xmlns:p14="http://schemas.microsoft.com/office/powerpoint/2010/main" val="24830807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04127"/>
            <a:ext cx="9144000" cy="1540185"/>
          </a:xfrm>
          <a:prstGeom prst="rect">
            <a:avLst/>
          </a:prstGeom>
        </p:spPr>
      </p:pic>
      <p:pic>
        <p:nvPicPr>
          <p:cNvPr id="13" name="Picture 12" descr="SSR1-string2-9oct14.tiff"/>
          <p:cNvPicPr>
            <a:picLocks noChangeAspect="1"/>
          </p:cNvPicPr>
          <p:nvPr/>
        </p:nvPicPr>
        <p:blipFill>
          <a:blip r:embed="rId3">
            <a:extLst>
              <a:ext uri="{BEBA8EAE-BF5A-486C-A8C5-ECC9F3942E4B}">
                <a14:imgProps xmlns:a14="http://schemas.microsoft.com/office/drawing/2010/main">
                  <a14:imgLayer r:embed="rId4">
                    <a14:imgEffect>
                      <a14:backgroundRemoval t="1195" b="100000" l="382" r="99924">
                        <a14:foregroundMark x1="84339" y1="15529" x2="84339" y2="15529"/>
                        <a14:foregroundMark x1="63102" y1="27474" x2="63102" y2="27474"/>
                        <a14:foregroundMark x1="20474" y1="51365" x2="20474" y2="51365"/>
                      </a14:backgroundRemoval>
                    </a14:imgEffect>
                  </a14:imgLayer>
                </a14:imgProps>
              </a:ext>
              <a:ext uri="{28A0092B-C50C-407E-A947-70E740481C1C}">
                <a14:useLocalDpi xmlns:a14="http://schemas.microsoft.com/office/drawing/2010/main"/>
              </a:ext>
            </a:extLst>
          </a:blip>
          <a:stretch>
            <a:fillRect/>
          </a:stretch>
        </p:blipFill>
        <p:spPr>
          <a:xfrm>
            <a:off x="0" y="745403"/>
            <a:ext cx="9144000" cy="4093494"/>
          </a:xfrm>
          <a:prstGeom prst="rect">
            <a:avLst/>
          </a:prstGeom>
          <a:effectLst>
            <a:outerShdw blurRad="76200" dist="76200" dir="3300000" algn="l" rotWithShape="0">
              <a:prstClr val="black">
                <a:alpha val="48000"/>
              </a:prstClr>
            </a:outerShdw>
          </a:effectLst>
        </p:spPr>
      </p:pic>
      <p:sp>
        <p:nvSpPr>
          <p:cNvPr id="2" name="Title 1"/>
          <p:cNvSpPr>
            <a:spLocks noGrp="1"/>
          </p:cNvSpPr>
          <p:nvPr>
            <p:ph type="title"/>
          </p:nvPr>
        </p:nvSpPr>
        <p:spPr/>
        <p:txBody>
          <a:bodyPr/>
          <a:lstStyle/>
          <a:p>
            <a:r>
              <a:rPr lang="en-US"/>
              <a:t>SSR1 CAVITY-MAGNET STRING</a:t>
            </a:r>
          </a:p>
        </p:txBody>
      </p:sp>
      <p:sp>
        <p:nvSpPr>
          <p:cNvPr id="3" name="Content Placeholder 2"/>
          <p:cNvSpPr>
            <a:spLocks noGrp="1"/>
          </p:cNvSpPr>
          <p:nvPr>
            <p:ph idx="1"/>
          </p:nvPr>
        </p:nvSpPr>
        <p:spPr/>
        <p:txBody>
          <a:bodyPr/>
          <a:lstStyle/>
          <a:p>
            <a:r>
              <a:rPr lang="en-US" sz="1600"/>
              <a:t>2 versions of cavities (A &amp; B)</a:t>
            </a:r>
          </a:p>
          <a:p>
            <a:r>
              <a:rPr lang="en-US" sz="1600"/>
              <a:t>4 Solenoids+BPM</a:t>
            </a:r>
          </a:p>
          <a:p>
            <a:r>
              <a:rPr lang="en-US" sz="1600"/>
              <a:t>Vacuum manifold</a:t>
            </a:r>
          </a:p>
          <a:p>
            <a:r>
              <a:rPr lang="en-US" sz="1600"/>
              <a:t>13 interconnecting bellows (4 types)</a:t>
            </a:r>
          </a:p>
        </p:txBody>
      </p:sp>
      <p:sp>
        <p:nvSpPr>
          <p:cNvPr id="19" name="TextBox 18"/>
          <p:cNvSpPr txBox="1"/>
          <p:nvPr/>
        </p:nvSpPr>
        <p:spPr>
          <a:xfrm>
            <a:off x="6645027" y="181444"/>
            <a:ext cx="2270373" cy="400110"/>
          </a:xfrm>
          <a:prstGeom prst="rect">
            <a:avLst/>
          </a:prstGeom>
          <a:noFill/>
        </p:spPr>
        <p:txBody>
          <a:bodyPr wrap="square" rtlCol="0">
            <a:spAutoFit/>
          </a:bodyPr>
          <a:lstStyle/>
          <a:p>
            <a:r>
              <a:rPr lang="en-US" sz="2000"/>
              <a:t>T. Nicol, Y. Orlov</a:t>
            </a:r>
          </a:p>
        </p:txBody>
      </p:sp>
      <p:sp>
        <p:nvSpPr>
          <p:cNvPr id="21" name="TextBox 20"/>
          <p:cNvSpPr txBox="1"/>
          <p:nvPr/>
        </p:nvSpPr>
        <p:spPr>
          <a:xfrm rot="20722938">
            <a:off x="4164363" y="3212376"/>
            <a:ext cx="3413231" cy="461665"/>
          </a:xfrm>
          <a:prstGeom prst="rect">
            <a:avLst/>
          </a:prstGeom>
          <a:noFill/>
        </p:spPr>
        <p:txBody>
          <a:bodyPr wrap="square" rtlCol="0">
            <a:spAutoFit/>
          </a:bodyPr>
          <a:lstStyle/>
          <a:p>
            <a:r>
              <a:rPr lang="en-US">
                <a:solidFill>
                  <a:schemeClr val="bg1">
                    <a:lumMod val="50000"/>
                  </a:schemeClr>
                </a:solidFill>
              </a:rPr>
              <a:t>CAVITY-MAGNET STRING</a:t>
            </a:r>
          </a:p>
        </p:txBody>
      </p:sp>
      <p:sp>
        <p:nvSpPr>
          <p:cNvPr id="11"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12"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6</a:t>
            </a:fld>
            <a:endParaRPr lang="en-US" dirty="0"/>
          </a:p>
        </p:txBody>
      </p:sp>
    </p:spTree>
    <p:extLst>
      <p:ext uri="{BB962C8B-B14F-4D97-AF65-F5344CB8AC3E}">
        <p14:creationId xmlns:p14="http://schemas.microsoft.com/office/powerpoint/2010/main" val="9191360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2540000" y="3506027"/>
            <a:ext cx="6250214" cy="271736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400"/>
              <a:t>Focusing Elements</a:t>
            </a:r>
          </a:p>
        </p:txBody>
      </p:sp>
      <p:sp>
        <p:nvSpPr>
          <p:cNvPr id="6" name="Rectangle 5"/>
          <p:cNvSpPr/>
          <p:nvPr/>
        </p:nvSpPr>
        <p:spPr>
          <a:xfrm>
            <a:off x="492009" y="967078"/>
            <a:ext cx="4135556" cy="1546577"/>
          </a:xfrm>
          <a:prstGeom prst="rect">
            <a:avLst/>
          </a:prstGeom>
          <a:ln>
            <a:solidFill>
              <a:schemeClr val="accent1"/>
            </a:solidFill>
          </a:ln>
        </p:spPr>
        <p:txBody>
          <a:bodyPr wrap="square">
            <a:spAutoFit/>
          </a:bodyPr>
          <a:lstStyle/>
          <a:p>
            <a:r>
              <a:rPr lang="en-US" sz="1350" b="1" dirty="0">
                <a:solidFill>
                  <a:srgbClr val="000000"/>
                </a:solidFill>
                <a:latin typeface="Calibri" panose="020F0502020204030204" pitchFamily="34" charset="0"/>
              </a:rPr>
              <a:t>Lens strength (T</a:t>
            </a:r>
            <a:r>
              <a:rPr lang="en-US" sz="788" b="1" dirty="0">
                <a:solidFill>
                  <a:srgbClr val="000000"/>
                </a:solidFill>
                <a:latin typeface="Calibri" panose="020F0502020204030204" pitchFamily="34" charset="0"/>
              </a:rPr>
              <a:t>2</a:t>
            </a:r>
            <a:r>
              <a:rPr lang="en-US" sz="1350" b="1" dirty="0">
                <a:solidFill>
                  <a:srgbClr val="000000"/>
                </a:solidFill>
                <a:latin typeface="Calibri" panose="020F0502020204030204" pitchFamily="34" charset="0"/>
              </a:rPr>
              <a:t>·m) 			4 	</a:t>
            </a:r>
          </a:p>
          <a:p>
            <a:r>
              <a:rPr lang="en-US" sz="1350" b="1" dirty="0">
                <a:solidFill>
                  <a:srgbClr val="000000"/>
                </a:solidFill>
                <a:latin typeface="Calibri" panose="020F0502020204030204" pitchFamily="34" charset="0"/>
              </a:rPr>
              <a:t>Steering dipole strength (</a:t>
            </a:r>
            <a:r>
              <a:rPr lang="en-US" sz="1350" b="1" dirty="0" err="1">
                <a:solidFill>
                  <a:srgbClr val="000000"/>
                </a:solidFill>
                <a:latin typeface="Calibri" panose="020F0502020204030204" pitchFamily="34" charset="0"/>
              </a:rPr>
              <a:t>T·m</a:t>
            </a:r>
            <a:r>
              <a:rPr lang="en-US" sz="1350" b="1" dirty="0">
                <a:solidFill>
                  <a:srgbClr val="000000"/>
                </a:solidFill>
                <a:latin typeface="Calibri" panose="020F0502020204030204" pitchFamily="34" charset="0"/>
              </a:rPr>
              <a:t>) 	 	2.5·10</a:t>
            </a:r>
            <a:r>
              <a:rPr lang="en-US" sz="788" b="1" dirty="0">
                <a:solidFill>
                  <a:srgbClr val="000000"/>
                </a:solidFill>
                <a:latin typeface="Calibri" panose="020F0502020204030204" pitchFamily="34" charset="0"/>
              </a:rPr>
              <a:t>-3 	</a:t>
            </a:r>
          </a:p>
          <a:p>
            <a:r>
              <a:rPr lang="en-US" sz="1350" b="1" dirty="0">
                <a:solidFill>
                  <a:srgbClr val="000000"/>
                </a:solidFill>
                <a:latin typeface="Calibri" panose="020F0502020204030204" pitchFamily="34" charset="0"/>
              </a:rPr>
              <a:t>Insertion length, max. (mm) 		160 </a:t>
            </a:r>
          </a:p>
          <a:p>
            <a:r>
              <a:rPr lang="en-US" sz="1350" b="1" dirty="0">
                <a:solidFill>
                  <a:srgbClr val="000000"/>
                </a:solidFill>
                <a:latin typeface="Calibri" panose="020F0502020204030204" pitchFamily="34" charset="0"/>
              </a:rPr>
              <a:t>Ferromagnetic shielding			NO	</a:t>
            </a:r>
          </a:p>
          <a:p>
            <a:r>
              <a:rPr lang="en-US" sz="1350" b="1" dirty="0">
                <a:solidFill>
                  <a:srgbClr val="000000"/>
                </a:solidFill>
                <a:latin typeface="Calibri" panose="020F0502020204030204" pitchFamily="34" charset="0"/>
              </a:rPr>
              <a:t>Magnetic field on Cavity, max. (</a:t>
            </a:r>
            <a:r>
              <a:rPr lang="en-US" sz="1350" b="1" dirty="0" err="1">
                <a:solidFill>
                  <a:srgbClr val="000000"/>
                </a:solidFill>
                <a:latin typeface="Calibri" panose="020F0502020204030204" pitchFamily="34" charset="0"/>
              </a:rPr>
              <a:t>μT</a:t>
            </a:r>
            <a:r>
              <a:rPr lang="en-US" sz="1350" b="1" dirty="0">
                <a:solidFill>
                  <a:srgbClr val="000000"/>
                </a:solidFill>
                <a:latin typeface="Calibri" panose="020F0502020204030204" pitchFamily="34" charset="0"/>
              </a:rPr>
              <a:t>) 	0.5·Q</a:t>
            </a:r>
            <a:r>
              <a:rPr lang="en-US" sz="788" b="1" dirty="0">
                <a:solidFill>
                  <a:srgbClr val="000000"/>
                </a:solidFill>
                <a:latin typeface="Calibri" panose="020F0502020204030204" pitchFamily="34" charset="0"/>
              </a:rPr>
              <a:t>0 </a:t>
            </a:r>
            <a:r>
              <a:rPr lang="en-US" sz="1350" b="1" dirty="0">
                <a:solidFill>
                  <a:srgbClr val="000000"/>
                </a:solidFill>
                <a:latin typeface="Calibri" panose="020F0502020204030204" pitchFamily="34" charset="0"/>
              </a:rPr>
              <a:t>criterion Transverse misalignment (mm) 		0.5 RMS 	</a:t>
            </a:r>
          </a:p>
          <a:p>
            <a:r>
              <a:rPr lang="en-US" sz="1350" b="1" dirty="0">
                <a:solidFill>
                  <a:srgbClr val="000000"/>
                </a:solidFill>
                <a:latin typeface="Calibri" panose="020F0502020204030204" pitchFamily="34" charset="0"/>
              </a:rPr>
              <a:t>Angular misalignment (</a:t>
            </a:r>
            <a:r>
              <a:rPr lang="en-US" sz="1350" b="1" dirty="0" err="1">
                <a:solidFill>
                  <a:srgbClr val="000000"/>
                </a:solidFill>
                <a:latin typeface="Calibri" panose="020F0502020204030204" pitchFamily="34" charset="0"/>
              </a:rPr>
              <a:t>mrad</a:t>
            </a:r>
            <a:r>
              <a:rPr lang="en-US" sz="1350" b="1" dirty="0">
                <a:solidFill>
                  <a:srgbClr val="000000"/>
                </a:solidFill>
                <a:latin typeface="Calibri" panose="020F0502020204030204" pitchFamily="34" charset="0"/>
              </a:rPr>
              <a:t>) 	 	1 RMS 	</a:t>
            </a:r>
          </a:p>
        </p:txBody>
      </p:sp>
      <p:pic>
        <p:nvPicPr>
          <p:cNvPr id="8" name="Picture 7"/>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550" y="2573831"/>
            <a:ext cx="1709459" cy="1489332"/>
          </a:xfrm>
          <a:prstGeom prst="rect">
            <a:avLst/>
          </a:prstGeom>
          <a:noFill/>
        </p:spPr>
      </p:pic>
      <p:pic>
        <p:nvPicPr>
          <p:cNvPr id="9" name="Picture 8"/>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575" y="4457626"/>
            <a:ext cx="1879227" cy="1520685"/>
          </a:xfrm>
          <a:prstGeom prst="rect">
            <a:avLst/>
          </a:prstGeom>
          <a:noFill/>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823" y="3810989"/>
            <a:ext cx="2601034" cy="2037960"/>
          </a:xfrm>
          <a:prstGeom prst="rect">
            <a:avLst/>
          </a:prstGeom>
        </p:spPr>
      </p:pic>
      <p:sp>
        <p:nvSpPr>
          <p:cNvPr id="13" name="TextBox 12"/>
          <p:cNvSpPr txBox="1"/>
          <p:nvPr/>
        </p:nvSpPr>
        <p:spPr>
          <a:xfrm>
            <a:off x="3012986" y="3506027"/>
            <a:ext cx="5629561" cy="300082"/>
          </a:xfrm>
          <a:prstGeom prst="rect">
            <a:avLst/>
          </a:prstGeom>
          <a:noFill/>
        </p:spPr>
        <p:txBody>
          <a:bodyPr wrap="square" rtlCol="0">
            <a:spAutoFit/>
          </a:bodyPr>
          <a:lstStyle/>
          <a:p>
            <a:pPr algn="ctr"/>
            <a:r>
              <a:rPr lang="en-US" sz="1350" dirty="0"/>
              <a:t>Effects of magnetic field trapping during quenching</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6142" y="912652"/>
            <a:ext cx="3126405" cy="2559628"/>
          </a:xfrm>
          <a:prstGeom prst="rect">
            <a:avLst/>
          </a:prstGeom>
        </p:spPr>
      </p:pic>
      <p:sp>
        <p:nvSpPr>
          <p:cNvPr id="16" name="TextBox 15"/>
          <p:cNvSpPr txBox="1"/>
          <p:nvPr/>
        </p:nvSpPr>
        <p:spPr>
          <a:xfrm>
            <a:off x="298807" y="4042128"/>
            <a:ext cx="1813253" cy="415498"/>
          </a:xfrm>
          <a:prstGeom prst="rect">
            <a:avLst/>
          </a:prstGeom>
          <a:noFill/>
        </p:spPr>
        <p:txBody>
          <a:bodyPr wrap="square" rtlCol="0">
            <a:spAutoFit/>
          </a:bodyPr>
          <a:lstStyle/>
          <a:p>
            <a:pPr algn="ctr"/>
            <a:r>
              <a:rPr lang="en-US" sz="1050" dirty="0"/>
              <a:t>Axial Field: Measured vs Predicted</a:t>
            </a:r>
          </a:p>
        </p:txBody>
      </p:sp>
      <p:sp>
        <p:nvSpPr>
          <p:cNvPr id="17" name="TextBox 16"/>
          <p:cNvSpPr txBox="1"/>
          <p:nvPr/>
        </p:nvSpPr>
        <p:spPr>
          <a:xfrm>
            <a:off x="313514" y="5949495"/>
            <a:ext cx="1879227" cy="415498"/>
          </a:xfrm>
          <a:prstGeom prst="rect">
            <a:avLst/>
          </a:prstGeom>
          <a:noFill/>
        </p:spPr>
        <p:txBody>
          <a:bodyPr wrap="square" rtlCol="0">
            <a:spAutoFit/>
          </a:bodyPr>
          <a:lstStyle/>
          <a:p>
            <a:pPr algn="ctr"/>
            <a:r>
              <a:rPr lang="en-US" sz="1050" dirty="0"/>
              <a:t>Quench Performance at 4 K and 2 K</a:t>
            </a:r>
          </a:p>
        </p:txBody>
      </p:sp>
      <p:pic>
        <p:nvPicPr>
          <p:cNvPr id="20" name="Picture 19" descr="P:\terechki\X-Project\Cryomodule\MagneticField_Requirements\IB1_335MHz\Photos\Setup1.JPG"/>
          <p:cNvPicPr/>
          <p:nvPr/>
        </p:nvPicPr>
        <p:blipFill rotWithShape="1">
          <a:blip r:embed="rId6" cstate="screen">
            <a:extLst>
              <a:ext uri="{28A0092B-C50C-407E-A947-70E740481C1C}">
                <a14:useLocalDpi xmlns:a14="http://schemas.microsoft.com/office/drawing/2010/main"/>
              </a:ext>
            </a:extLst>
          </a:blip>
          <a:srcRect/>
          <a:stretch/>
        </p:blipFill>
        <p:spPr bwMode="auto">
          <a:xfrm>
            <a:off x="6180138" y="3967767"/>
            <a:ext cx="2031971" cy="1627226"/>
          </a:xfrm>
          <a:prstGeom prst="rect">
            <a:avLst/>
          </a:prstGeom>
          <a:noFill/>
          <a:ln>
            <a:noFill/>
          </a:ln>
          <a:extLst>
            <a:ext uri="{53640926-AAD7-44d8-BBD7-CCE9431645EC}">
              <a14:shadowObscured xmlns:a14="http://schemas.microsoft.com/office/drawing/2010/main"/>
            </a:ext>
          </a:extLst>
        </p:spPr>
      </p:pic>
      <p:sp>
        <p:nvSpPr>
          <p:cNvPr id="21" name="TextBox 20"/>
          <p:cNvSpPr txBox="1"/>
          <p:nvPr/>
        </p:nvSpPr>
        <p:spPr>
          <a:xfrm>
            <a:off x="2771092" y="5969479"/>
            <a:ext cx="2963862" cy="253916"/>
          </a:xfrm>
          <a:prstGeom prst="rect">
            <a:avLst/>
          </a:prstGeom>
          <a:noFill/>
        </p:spPr>
        <p:txBody>
          <a:bodyPr wrap="square" rtlCol="0">
            <a:spAutoFit/>
          </a:bodyPr>
          <a:lstStyle/>
          <a:p>
            <a:pPr algn="ctr"/>
            <a:r>
              <a:rPr lang="en-US" sz="1050" dirty="0"/>
              <a:t>Cavity Q degradation predicted vs measured</a:t>
            </a:r>
          </a:p>
        </p:txBody>
      </p:sp>
      <p:sp>
        <p:nvSpPr>
          <p:cNvPr id="23" name="TextBox 22"/>
          <p:cNvSpPr txBox="1"/>
          <p:nvPr/>
        </p:nvSpPr>
        <p:spPr>
          <a:xfrm>
            <a:off x="5734954" y="5695579"/>
            <a:ext cx="2963862" cy="253916"/>
          </a:xfrm>
          <a:prstGeom prst="rect">
            <a:avLst/>
          </a:prstGeom>
          <a:noFill/>
        </p:spPr>
        <p:txBody>
          <a:bodyPr wrap="square" rtlCol="0">
            <a:spAutoFit/>
          </a:bodyPr>
          <a:lstStyle/>
          <a:p>
            <a:pPr algn="ctr"/>
            <a:r>
              <a:rPr lang="en-US" sz="1050" dirty="0"/>
              <a:t>Solenoid installed on </a:t>
            </a:r>
            <a:r>
              <a:rPr lang="en-US" sz="1050" dirty="0"/>
              <a:t>SSR1 during VTS tests</a:t>
            </a:r>
            <a:endParaRPr lang="en-US" sz="1050" dirty="0"/>
          </a:p>
        </p:txBody>
      </p:sp>
      <p:sp>
        <p:nvSpPr>
          <p:cNvPr id="25" name="TextBox 24"/>
          <p:cNvSpPr txBox="1"/>
          <p:nvPr/>
        </p:nvSpPr>
        <p:spPr>
          <a:xfrm>
            <a:off x="2449286" y="2730501"/>
            <a:ext cx="3251173" cy="523220"/>
          </a:xfrm>
          <a:prstGeom prst="rect">
            <a:avLst/>
          </a:prstGeom>
          <a:noFill/>
        </p:spPr>
        <p:txBody>
          <a:bodyPr wrap="square" rtlCol="0">
            <a:spAutoFit/>
          </a:bodyPr>
          <a:lstStyle/>
          <a:p>
            <a:pPr algn="ctr"/>
            <a:r>
              <a:rPr lang="en-US" sz="1400" b="1">
                <a:solidFill>
                  <a:srgbClr val="008000"/>
                </a:solidFill>
              </a:rPr>
              <a:t>Excellent agreement between predicted and measured performances</a:t>
            </a:r>
          </a:p>
        </p:txBody>
      </p:sp>
      <p:sp>
        <p:nvSpPr>
          <p:cNvPr id="26" name="TextBox 25"/>
          <p:cNvSpPr txBox="1"/>
          <p:nvPr/>
        </p:nvSpPr>
        <p:spPr>
          <a:xfrm>
            <a:off x="5996214" y="274638"/>
            <a:ext cx="2258786" cy="307777"/>
          </a:xfrm>
          <a:prstGeom prst="rect">
            <a:avLst/>
          </a:prstGeom>
          <a:noFill/>
        </p:spPr>
        <p:txBody>
          <a:bodyPr wrap="square" rtlCol="0">
            <a:spAutoFit/>
          </a:bodyPr>
          <a:lstStyle/>
          <a:p>
            <a:r>
              <a:rPr lang="en-US" sz="1400"/>
              <a:t>I. Terechkine</a:t>
            </a:r>
          </a:p>
        </p:txBody>
      </p:sp>
      <p:sp>
        <p:nvSpPr>
          <p:cNvPr id="2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8"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7</a:t>
            </a:fld>
            <a:endParaRPr lang="en-US" dirty="0"/>
          </a:p>
        </p:txBody>
      </p:sp>
    </p:spTree>
    <p:extLst>
      <p:ext uri="{BB962C8B-B14F-4D97-AF65-F5344CB8AC3E}">
        <p14:creationId xmlns:p14="http://schemas.microsoft.com/office/powerpoint/2010/main" val="6596143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74" y="1945236"/>
            <a:ext cx="4124885" cy="923330"/>
          </a:xfrm>
          <a:prstGeom prst="rect">
            <a:avLst/>
          </a:prstGeom>
          <a:noFill/>
        </p:spPr>
        <p:txBody>
          <a:bodyPr wrap="square" rtlCol="0">
            <a:spAutoFit/>
          </a:bodyPr>
          <a:lstStyle/>
          <a:p>
            <a:pPr marL="257175" indent="-257175">
              <a:buAutoNum type="arabicPeriod"/>
            </a:pPr>
            <a:r>
              <a:rPr lang="en-US" sz="1350" dirty="0"/>
              <a:t>Prototype lens’ cold mass procured and tested at 2 K</a:t>
            </a:r>
          </a:p>
          <a:p>
            <a:pPr marL="257175" indent="-257175">
              <a:buAutoNum type="arabicPeriod"/>
            </a:pPr>
            <a:r>
              <a:rPr lang="en-US" sz="1350" dirty="0"/>
              <a:t>The lens assembled and re-tested</a:t>
            </a:r>
          </a:p>
          <a:p>
            <a:pPr marL="257175" indent="-257175">
              <a:buAutoNum type="arabicPeriod"/>
            </a:pPr>
            <a:r>
              <a:rPr lang="en-US" sz="1350" dirty="0"/>
              <a:t>Position of magnetic axis was measured by the vendor and at Fermilab: </a:t>
            </a:r>
            <a:r>
              <a:rPr lang="el-GR" sz="1350" dirty="0"/>
              <a:t>Δ</a:t>
            </a:r>
            <a:r>
              <a:rPr lang="en-US" sz="1350" dirty="0"/>
              <a:t>R &lt; 0.2 mm; </a:t>
            </a:r>
            <a:r>
              <a:rPr lang="el-GR" sz="1350" dirty="0"/>
              <a:t>Δα</a:t>
            </a:r>
            <a:r>
              <a:rPr lang="en-US" sz="1350" dirty="0"/>
              <a:t> &lt; 0.7 </a:t>
            </a:r>
            <a:r>
              <a:rPr lang="en-US" sz="1350" dirty="0" err="1"/>
              <a:t>mrad</a:t>
            </a:r>
            <a:endParaRPr lang="en-US" sz="1350" dirty="0"/>
          </a:p>
        </p:txBody>
      </p:sp>
      <p:sp>
        <p:nvSpPr>
          <p:cNvPr id="5" name="TextBox 4"/>
          <p:cNvSpPr txBox="1"/>
          <p:nvPr/>
        </p:nvSpPr>
        <p:spPr>
          <a:xfrm>
            <a:off x="5052291" y="3553945"/>
            <a:ext cx="3677318" cy="507831"/>
          </a:xfrm>
          <a:prstGeom prst="rect">
            <a:avLst/>
          </a:prstGeom>
          <a:noFill/>
        </p:spPr>
        <p:txBody>
          <a:bodyPr wrap="square" rtlCol="0">
            <a:spAutoFit/>
          </a:bodyPr>
          <a:lstStyle/>
          <a:p>
            <a:r>
              <a:rPr lang="en-US" sz="1350" dirty="0"/>
              <a:t>Maximum field on the surface of the cavity is below 5 G.</a:t>
            </a:r>
          </a:p>
        </p:txBody>
      </p:sp>
      <p:pic>
        <p:nvPicPr>
          <p:cNvPr id="9" name="Picture 8" descr="P:\terechki\X-Project\PXIE\Lenses\Production\Final Assemly\DSCN112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663" y="3141180"/>
            <a:ext cx="1832162" cy="1542915"/>
          </a:xfrm>
          <a:prstGeom prst="rect">
            <a:avLst/>
          </a:prstGeom>
          <a:noFill/>
          <a:ln w="9525">
            <a:noFill/>
            <a:miter lim="800000"/>
            <a:headEnd/>
            <a:tailEnd/>
          </a:ln>
        </p:spPr>
      </p:pic>
      <p:pic>
        <p:nvPicPr>
          <p:cNvPr id="10" name="Picture 9" descr="P:\terechki\X-Project\PXIE\Lenses\Production\Final Assemly\DSCN1129.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4260" y="3111331"/>
            <a:ext cx="2006974" cy="1542915"/>
          </a:xfrm>
          <a:prstGeom prst="rect">
            <a:avLst/>
          </a:prstGeom>
          <a:noFill/>
          <a:ln>
            <a:noFill/>
          </a:ln>
        </p:spPr>
      </p:pic>
      <p:sp>
        <p:nvSpPr>
          <p:cNvPr id="11" name="TextBox 10"/>
          <p:cNvSpPr txBox="1"/>
          <p:nvPr/>
        </p:nvSpPr>
        <p:spPr>
          <a:xfrm>
            <a:off x="228599" y="5272998"/>
            <a:ext cx="4124885" cy="923330"/>
          </a:xfrm>
          <a:prstGeom prst="rect">
            <a:avLst/>
          </a:prstGeom>
          <a:noFill/>
        </p:spPr>
        <p:txBody>
          <a:bodyPr wrap="square" rtlCol="0">
            <a:spAutoFit/>
          </a:bodyPr>
          <a:lstStyle/>
          <a:p>
            <a:pPr marL="257175" indent="-257175">
              <a:buAutoNum type="arabicPeriod"/>
            </a:pPr>
            <a:r>
              <a:rPr lang="en-US" sz="1350" dirty="0"/>
              <a:t>Four production lenses’ cold masses procured and tested at 4 K by the vendor.</a:t>
            </a:r>
          </a:p>
          <a:p>
            <a:pPr marL="257175" indent="-257175">
              <a:buAutoNum type="arabicPeriod"/>
            </a:pPr>
            <a:r>
              <a:rPr lang="en-US" sz="1350" dirty="0"/>
              <a:t>The lenses have been prepared for the final performance test in the VTS at 2 K.</a:t>
            </a:r>
          </a:p>
        </p:txBody>
      </p:sp>
      <p:sp>
        <p:nvSpPr>
          <p:cNvPr id="16" name="TextBox 15"/>
          <p:cNvSpPr txBox="1"/>
          <p:nvPr/>
        </p:nvSpPr>
        <p:spPr>
          <a:xfrm>
            <a:off x="457200" y="1685805"/>
            <a:ext cx="1324535" cy="323165"/>
          </a:xfrm>
          <a:prstGeom prst="rect">
            <a:avLst/>
          </a:prstGeom>
          <a:noFill/>
        </p:spPr>
        <p:txBody>
          <a:bodyPr wrap="square" rtlCol="0">
            <a:spAutoFit/>
          </a:bodyPr>
          <a:lstStyle/>
          <a:p>
            <a:r>
              <a:rPr lang="en-US" sz="1500" b="1" dirty="0">
                <a:solidFill>
                  <a:srgbClr val="C00000"/>
                </a:solidFill>
              </a:rPr>
              <a:t>Prototype FL</a:t>
            </a:r>
          </a:p>
        </p:txBody>
      </p:sp>
      <p:sp>
        <p:nvSpPr>
          <p:cNvPr id="17" name="TextBox 16"/>
          <p:cNvSpPr txBox="1"/>
          <p:nvPr/>
        </p:nvSpPr>
        <p:spPr>
          <a:xfrm>
            <a:off x="457200" y="4996000"/>
            <a:ext cx="1324535" cy="323165"/>
          </a:xfrm>
          <a:prstGeom prst="rect">
            <a:avLst/>
          </a:prstGeom>
          <a:noFill/>
        </p:spPr>
        <p:txBody>
          <a:bodyPr wrap="square" rtlCol="0">
            <a:spAutoFit/>
          </a:bodyPr>
          <a:lstStyle/>
          <a:p>
            <a:r>
              <a:rPr lang="en-US" sz="1500" b="1" dirty="0">
                <a:solidFill>
                  <a:srgbClr val="C00000"/>
                </a:solidFill>
              </a:rPr>
              <a:t>Production FL</a:t>
            </a:r>
          </a:p>
        </p:txBody>
      </p:sp>
      <p:pic>
        <p:nvPicPr>
          <p:cNvPr id="18" name="Picture 17"/>
          <p:cNvPicPr/>
          <p:nvPr/>
        </p:nvPicPr>
        <p:blipFill>
          <a:blip r:embed="rId4" cstate="screen">
            <a:extLst>
              <a:ext uri="{28A0092B-C50C-407E-A947-70E740481C1C}">
                <a14:useLocalDpi xmlns:a14="http://schemas.microsoft.com/office/drawing/2010/main"/>
              </a:ext>
            </a:extLst>
          </a:blip>
          <a:stretch>
            <a:fillRect/>
          </a:stretch>
        </p:blipFill>
        <p:spPr>
          <a:xfrm>
            <a:off x="4887980" y="955160"/>
            <a:ext cx="3540709" cy="2529536"/>
          </a:xfrm>
          <a:prstGeom prst="rect">
            <a:avLst/>
          </a:prstGeom>
        </p:spPr>
      </p:pic>
      <p:pic>
        <p:nvPicPr>
          <p:cNvPr id="13" name="Picture 12"/>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9456" y="4962021"/>
            <a:ext cx="2208144" cy="1304385"/>
          </a:xfrm>
          <a:prstGeom prst="rect">
            <a:avLst/>
          </a:prstGeom>
          <a:noFill/>
          <a:ln>
            <a:noFill/>
          </a:ln>
        </p:spPr>
      </p:pic>
      <p:pic>
        <p:nvPicPr>
          <p:cNvPr id="14" name="Picture 13"/>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32954" y="4873265"/>
            <a:ext cx="2254027" cy="1225398"/>
          </a:xfrm>
          <a:prstGeom prst="rect">
            <a:avLst/>
          </a:prstGeom>
          <a:noFill/>
          <a:ln>
            <a:noFill/>
          </a:ln>
        </p:spPr>
      </p:pic>
      <p:sp>
        <p:nvSpPr>
          <p:cNvPr id="3" name="TextBox 2"/>
          <p:cNvSpPr txBox="1"/>
          <p:nvPr/>
        </p:nvSpPr>
        <p:spPr>
          <a:xfrm>
            <a:off x="5052291" y="4315692"/>
            <a:ext cx="2881745" cy="338554"/>
          </a:xfrm>
          <a:prstGeom prst="rect">
            <a:avLst/>
          </a:prstGeom>
          <a:noFill/>
        </p:spPr>
        <p:txBody>
          <a:bodyPr wrap="square" rtlCol="0">
            <a:spAutoFit/>
          </a:bodyPr>
          <a:lstStyle/>
          <a:p>
            <a:r>
              <a:rPr lang="en-US" sz="1600" b="1" dirty="0" smtClean="0">
                <a:solidFill>
                  <a:srgbClr val="C00000"/>
                </a:solidFill>
              </a:rPr>
              <a:t>Quench protection studies</a:t>
            </a:r>
            <a:endParaRPr lang="en-US" sz="1600" b="1" dirty="0">
              <a:solidFill>
                <a:srgbClr val="C00000"/>
              </a:solidFill>
            </a:endParaRPr>
          </a:p>
        </p:txBody>
      </p:sp>
      <p:sp>
        <p:nvSpPr>
          <p:cNvPr id="15" name="TextBox 14"/>
          <p:cNvSpPr txBox="1"/>
          <p:nvPr/>
        </p:nvSpPr>
        <p:spPr>
          <a:xfrm>
            <a:off x="3756307" y="4684095"/>
            <a:ext cx="2632240" cy="276999"/>
          </a:xfrm>
          <a:prstGeom prst="rect">
            <a:avLst/>
          </a:prstGeom>
          <a:noFill/>
        </p:spPr>
        <p:txBody>
          <a:bodyPr wrap="square" rtlCol="0">
            <a:spAutoFit/>
          </a:bodyPr>
          <a:lstStyle/>
          <a:p>
            <a:r>
              <a:rPr lang="en-US" sz="1200" b="1" dirty="0" smtClean="0">
                <a:solidFill>
                  <a:srgbClr val="0070C0"/>
                </a:solidFill>
              </a:rPr>
              <a:t>Voltage to the ground in the main coil</a:t>
            </a:r>
            <a:endParaRPr lang="en-US" sz="1200" b="1" dirty="0">
              <a:solidFill>
                <a:srgbClr val="0070C0"/>
              </a:solidFill>
            </a:endParaRPr>
          </a:p>
        </p:txBody>
      </p:sp>
      <p:sp>
        <p:nvSpPr>
          <p:cNvPr id="19" name="TextBox 18"/>
          <p:cNvSpPr txBox="1"/>
          <p:nvPr/>
        </p:nvSpPr>
        <p:spPr>
          <a:xfrm>
            <a:off x="6326005" y="4671452"/>
            <a:ext cx="2660977" cy="276999"/>
          </a:xfrm>
          <a:prstGeom prst="rect">
            <a:avLst/>
          </a:prstGeom>
          <a:noFill/>
        </p:spPr>
        <p:txBody>
          <a:bodyPr wrap="square" rtlCol="0">
            <a:spAutoFit/>
          </a:bodyPr>
          <a:lstStyle/>
          <a:p>
            <a:r>
              <a:rPr lang="en-US" sz="1200" b="1" dirty="0" smtClean="0">
                <a:solidFill>
                  <a:srgbClr val="0070C0"/>
                </a:solidFill>
              </a:rPr>
              <a:t>Temperature in quenching bucking coil</a:t>
            </a:r>
            <a:endParaRPr lang="en-US" sz="1200" b="1" dirty="0">
              <a:solidFill>
                <a:srgbClr val="0070C0"/>
              </a:solidFill>
            </a:endParaRPr>
          </a:p>
        </p:txBody>
      </p:sp>
      <p:sp>
        <p:nvSpPr>
          <p:cNvPr id="20" name="Title 1"/>
          <p:cNvSpPr>
            <a:spLocks noGrp="1"/>
          </p:cNvSpPr>
          <p:nvPr>
            <p:ph type="title"/>
          </p:nvPr>
        </p:nvSpPr>
        <p:spPr>
          <a:xfrm>
            <a:off x="457200" y="274638"/>
            <a:ext cx="8229600" cy="1143000"/>
          </a:xfrm>
        </p:spPr>
        <p:txBody>
          <a:bodyPr/>
          <a:lstStyle/>
          <a:p>
            <a:r>
              <a:rPr lang="en-US" sz="2400"/>
              <a:t>Focusing Elements</a:t>
            </a:r>
          </a:p>
        </p:txBody>
      </p:sp>
      <p:sp>
        <p:nvSpPr>
          <p:cNvPr id="21" name="TextBox 20"/>
          <p:cNvSpPr txBox="1"/>
          <p:nvPr/>
        </p:nvSpPr>
        <p:spPr>
          <a:xfrm>
            <a:off x="536033" y="975963"/>
            <a:ext cx="3615201" cy="307777"/>
          </a:xfrm>
          <a:prstGeom prst="rect">
            <a:avLst/>
          </a:prstGeom>
          <a:noFill/>
        </p:spPr>
        <p:txBody>
          <a:bodyPr wrap="square" rtlCol="0">
            <a:spAutoFit/>
          </a:bodyPr>
          <a:lstStyle/>
          <a:p>
            <a:pPr algn="ctr"/>
            <a:r>
              <a:rPr lang="en-US" sz="1400" b="1">
                <a:solidFill>
                  <a:srgbClr val="008000"/>
                </a:solidFill>
              </a:rPr>
              <a:t>Production completed, cold tests next month</a:t>
            </a:r>
          </a:p>
        </p:txBody>
      </p:sp>
      <p:sp>
        <p:nvSpPr>
          <p:cNvPr id="7" name="TextBox 6"/>
          <p:cNvSpPr txBox="1"/>
          <p:nvPr/>
        </p:nvSpPr>
        <p:spPr>
          <a:xfrm>
            <a:off x="5996214" y="274638"/>
            <a:ext cx="2258786" cy="307777"/>
          </a:xfrm>
          <a:prstGeom prst="rect">
            <a:avLst/>
          </a:prstGeom>
          <a:noFill/>
        </p:spPr>
        <p:txBody>
          <a:bodyPr wrap="square" rtlCol="0">
            <a:spAutoFit/>
          </a:bodyPr>
          <a:lstStyle/>
          <a:p>
            <a:r>
              <a:rPr lang="en-US" sz="1400"/>
              <a:t>I. Terechkine</a:t>
            </a:r>
          </a:p>
        </p:txBody>
      </p:sp>
      <p:sp>
        <p:nvSpPr>
          <p:cNvPr id="22"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23"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8</a:t>
            </a:fld>
            <a:endParaRPr lang="en-US" dirty="0"/>
          </a:p>
        </p:txBody>
      </p:sp>
    </p:spTree>
    <p:extLst>
      <p:ext uri="{BB962C8B-B14F-4D97-AF65-F5344CB8AC3E}">
        <p14:creationId xmlns:p14="http://schemas.microsoft.com/office/powerpoint/2010/main" val="21419966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400"/>
              <a:t>SSR1, SSR2 – Main Requirements</a:t>
            </a:r>
          </a:p>
        </p:txBody>
      </p:sp>
      <p:graphicFrame>
        <p:nvGraphicFramePr>
          <p:cNvPr id="10" name="Table 9"/>
          <p:cNvGraphicFramePr>
            <a:graphicFrameLocks noGrp="1"/>
          </p:cNvGraphicFramePr>
          <p:nvPr>
            <p:extLst>
              <p:ext uri="{D42A27DB-BD31-4B8C-83A1-F6EECF244321}">
                <p14:modId xmlns:p14="http://schemas.microsoft.com/office/powerpoint/2010/main" val="1399422315"/>
              </p:ext>
            </p:extLst>
          </p:nvPr>
        </p:nvGraphicFramePr>
        <p:xfrm>
          <a:off x="233083" y="953967"/>
          <a:ext cx="4699692" cy="5194480"/>
        </p:xfrm>
        <a:graphic>
          <a:graphicData uri="http://schemas.openxmlformats.org/drawingml/2006/table">
            <a:tbl>
              <a:tblPr firstRow="1" bandRow="1">
                <a:tableStyleId>{46F890A9-2807-4EBB-B81D-B2AA78EC7F39}</a:tableStyleId>
              </a:tblPr>
              <a:tblGrid>
                <a:gridCol w="1452553"/>
                <a:gridCol w="1680575"/>
                <a:gridCol w="1566564"/>
              </a:tblGrid>
              <a:tr h="324655">
                <a:tc>
                  <a:txBody>
                    <a:bodyPr/>
                    <a:lstStyle/>
                    <a:p>
                      <a:pPr marL="0" marR="0" algn="just">
                        <a:spcBef>
                          <a:spcPts val="0"/>
                        </a:spcBef>
                        <a:spcAft>
                          <a:spcPts val="0"/>
                        </a:spcAft>
                      </a:pPr>
                      <a:endParaRPr lang="en-US" sz="1400">
                        <a:solidFill>
                          <a:srgbClr val="000000"/>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effectLst/>
                        </a:rPr>
                        <a:t>SSR1</a:t>
                      </a:r>
                      <a:endParaRPr lang="en-US" sz="1400">
                        <a:solidFill>
                          <a:srgbClr val="000000"/>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effectLst/>
                        </a:rPr>
                        <a:t>SSR2</a:t>
                      </a:r>
                      <a:endParaRPr lang="en-US" sz="1400">
                        <a:solidFill>
                          <a:srgbClr val="000000"/>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chemeClr val="tx1"/>
                          </a:solidFill>
                          <a:effectLst/>
                          <a:latin typeface="+mn-lt"/>
                          <a:ea typeface="Times New Roman"/>
                          <a:cs typeface="Times New Roman"/>
                        </a:rPr>
                        <a:t>Frequency</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gridSpan="2">
                  <a:txBody>
                    <a:bodyPr/>
                    <a:lstStyle/>
                    <a:p>
                      <a:pPr marL="0" marR="0" algn="ctr">
                        <a:spcBef>
                          <a:spcPts val="0"/>
                        </a:spcBef>
                        <a:spcAft>
                          <a:spcPts val="0"/>
                        </a:spcAft>
                      </a:pPr>
                      <a:r>
                        <a:rPr lang="en-US" sz="1400">
                          <a:solidFill>
                            <a:schemeClr val="tx1"/>
                          </a:solidFill>
                          <a:effectLst/>
                          <a:latin typeface="+mn-lt"/>
                          <a:ea typeface="Times New Roman"/>
                          <a:cs typeface="Times New Roman"/>
                        </a:rPr>
                        <a:t>325 MHz</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hMerge="1">
                  <a:txBody>
                    <a:bodyPr/>
                    <a:lstStyle/>
                    <a:p>
                      <a:pPr marL="0" marR="0" algn="just">
                        <a:spcBef>
                          <a:spcPts val="0"/>
                        </a:spcBef>
                        <a:spcAft>
                          <a:spcPts val="0"/>
                        </a:spcAft>
                      </a:pPr>
                      <a:endParaRPr lang="en-US" sz="1400">
                        <a:solidFill>
                          <a:schemeClr val="tx1"/>
                        </a:solidFill>
                        <a:effectLst/>
                        <a:latin typeface="+mn-lt"/>
                        <a:ea typeface="Times New Roman"/>
                        <a:cs typeface="Times New Roman"/>
                      </a:endParaRPr>
                    </a:p>
                  </a:txBody>
                  <a:tcPr marL="68580" marR="68580" marT="0" marB="0" anchor="ctr"/>
                </a:tc>
              </a:tr>
              <a:tr h="324655">
                <a:tc>
                  <a:txBody>
                    <a:bodyPr/>
                    <a:lstStyle/>
                    <a:p>
                      <a:pPr marL="0" marR="0" algn="just">
                        <a:spcBef>
                          <a:spcPts val="0"/>
                        </a:spcBef>
                        <a:spcAft>
                          <a:spcPts val="0"/>
                        </a:spcAft>
                      </a:pPr>
                      <a:r>
                        <a:rPr lang="en-US" sz="1400">
                          <a:solidFill>
                            <a:schemeClr val="tx1"/>
                          </a:solidFill>
                          <a:effectLst/>
                          <a:latin typeface="+mn-lt"/>
                          <a:ea typeface="Times New Roman"/>
                          <a:cs typeface="Times New Roman"/>
                        </a:rPr>
                        <a:t>Operation</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gridSpan="2">
                  <a:txBody>
                    <a:bodyPr/>
                    <a:lstStyle/>
                    <a:p>
                      <a:pPr marL="0" marR="0" algn="ctr">
                        <a:spcBef>
                          <a:spcPts val="0"/>
                        </a:spcBef>
                        <a:spcAft>
                          <a:spcPts val="0"/>
                        </a:spcAft>
                      </a:pPr>
                      <a:r>
                        <a:rPr lang="en-US" sz="1400">
                          <a:solidFill>
                            <a:schemeClr val="tx1"/>
                          </a:solidFill>
                          <a:effectLst/>
                          <a:latin typeface="+mn-lt"/>
                          <a:ea typeface="Times New Roman"/>
                          <a:cs typeface="Times New Roman"/>
                        </a:rPr>
                        <a:t>Pulsed / CW</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hMerge="1">
                  <a:txBody>
                    <a:bodyPr/>
                    <a:lstStyle/>
                    <a:p>
                      <a:pPr marL="0" marR="0" algn="ctr">
                        <a:spcBef>
                          <a:spcPts val="0"/>
                        </a:spcBef>
                        <a:spcAft>
                          <a:spcPts val="0"/>
                        </a:spcAft>
                      </a:pPr>
                      <a:endParaRPr lang="en-US" sz="1400">
                        <a:solidFill>
                          <a:schemeClr val="tx1"/>
                        </a:solidFill>
                        <a:effectLst/>
                        <a:latin typeface="+mn-lt"/>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chemeClr val="tx1"/>
                          </a:solidFill>
                          <a:effectLst/>
                        </a:rPr>
                        <a:t>β</a:t>
                      </a:r>
                      <a:r>
                        <a:rPr lang="en-US" sz="1400" baseline="-25000">
                          <a:solidFill>
                            <a:schemeClr val="tx1"/>
                          </a:solidFill>
                          <a:effectLst/>
                        </a:rPr>
                        <a:t>OPT</a:t>
                      </a:r>
                      <a:endParaRPr lang="en-US" sz="1400">
                        <a:solidFill>
                          <a:schemeClr val="tx1"/>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tx1"/>
                          </a:solidFill>
                          <a:effectLst/>
                        </a:rPr>
                        <a:t>0.222</a:t>
                      </a:r>
                      <a:endParaRPr lang="en-US" sz="1400">
                        <a:solidFill>
                          <a:schemeClr val="tx1"/>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chemeClr val="tx1"/>
                          </a:solidFill>
                          <a:effectLst/>
                        </a:rPr>
                        <a:t>0.475</a:t>
                      </a:r>
                      <a:endParaRPr lang="en-US" sz="1400">
                        <a:solidFill>
                          <a:schemeClr val="tx1"/>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latin typeface="+mn-lt"/>
                          <a:ea typeface="Times New Roman"/>
                          <a:cs typeface="Times New Roman"/>
                        </a:rPr>
                        <a:t>Gain/cav</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latin typeface="+mn-lt"/>
                          <a:ea typeface="Times New Roman"/>
                          <a:cs typeface="Times New Roman"/>
                        </a:rPr>
                        <a:t>2 MeV</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latin typeface="+mn-lt"/>
                          <a:ea typeface="Times New Roman"/>
                          <a:cs typeface="Times New Roman"/>
                        </a:rPr>
                        <a:t>5 MeV</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Q</a:t>
                      </a:r>
                      <a:r>
                        <a:rPr lang="en-US" sz="1400" baseline="-25000">
                          <a:solidFill>
                            <a:srgbClr val="004C97"/>
                          </a:solidFill>
                          <a:effectLst/>
                        </a:rPr>
                        <a:t>0</a:t>
                      </a:r>
                      <a:r>
                        <a:rPr lang="en-US" sz="1400">
                          <a:solidFill>
                            <a:srgbClr val="004C97"/>
                          </a:solidFill>
                          <a:effectLst/>
                        </a:rPr>
                        <a:t> at</a:t>
                      </a:r>
                      <a:r>
                        <a:rPr lang="en-US" sz="1400" baseline="0">
                          <a:solidFill>
                            <a:srgbClr val="004C97"/>
                          </a:solidFill>
                          <a:effectLst/>
                        </a:rPr>
                        <a:t> 2K</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&gt; 0.6 10</a:t>
                      </a:r>
                      <a:r>
                        <a:rPr lang="en-US" sz="1400" baseline="30000">
                          <a:solidFill>
                            <a:srgbClr val="004C97"/>
                          </a:solidFill>
                          <a:effectLst/>
                        </a:rPr>
                        <a:t>10</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&gt; 0.8 10</a:t>
                      </a:r>
                      <a:r>
                        <a:rPr lang="en-US" sz="1400" baseline="30000">
                          <a:solidFill>
                            <a:srgbClr val="004C97"/>
                          </a:solidFill>
                          <a:effectLst/>
                        </a:rPr>
                        <a:t>10</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latin typeface="+mn-lt"/>
                          <a:ea typeface="+mn-ea"/>
                          <a:cs typeface="+mn-cs"/>
                        </a:rPr>
                        <a:t>B</a:t>
                      </a:r>
                      <a:r>
                        <a:rPr lang="en-US" sz="1400" baseline="-25000">
                          <a:solidFill>
                            <a:srgbClr val="004C97"/>
                          </a:solidFill>
                          <a:effectLst/>
                          <a:latin typeface="+mn-lt"/>
                          <a:ea typeface="+mn-ea"/>
                          <a:cs typeface="+mn-cs"/>
                        </a:rPr>
                        <a:t>peak</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58.1 mT</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64.5 mT</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E</a:t>
                      </a:r>
                      <a:r>
                        <a:rPr lang="en-US" sz="1400" baseline="-25000">
                          <a:solidFill>
                            <a:srgbClr val="004C97"/>
                          </a:solidFill>
                          <a:effectLst/>
                        </a:rPr>
                        <a:t>peak</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38.4 MV/m</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40 MV/m</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Surface Res</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004C97"/>
                          </a:solidFill>
                          <a:effectLst/>
                        </a:rPr>
                        <a:t>14 nΩ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004C97"/>
                          </a:solidFill>
                          <a:effectLst/>
                        </a:rPr>
                        <a:t>14 nΩ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a:solidFill>
                            <a:srgbClr val="004C97"/>
                          </a:solidFill>
                          <a:effectLst/>
                          <a:latin typeface="+mn-lt"/>
                          <a:ea typeface="+mn-ea"/>
                          <a:cs typeface="+mn-cs"/>
                        </a:rPr>
                        <a:t>L</a:t>
                      </a:r>
                      <a:r>
                        <a:rPr lang="en-US" sz="1400" baseline="-25000">
                          <a:solidFill>
                            <a:srgbClr val="004C97"/>
                          </a:solidFill>
                          <a:effectLst/>
                          <a:latin typeface="+mn-lt"/>
                          <a:ea typeface="+mn-ea"/>
                          <a:cs typeface="+mn-cs"/>
                        </a:rPr>
                        <a:t>EFF</a:t>
                      </a:r>
                      <a:r>
                        <a:rPr lang="en-US" sz="1400" baseline="0">
                          <a:solidFill>
                            <a:srgbClr val="004C97"/>
                          </a:solidFill>
                          <a:effectLst/>
                          <a:latin typeface="+mn-lt"/>
                          <a:ea typeface="+mn-ea"/>
                          <a:cs typeface="+mn-cs"/>
                        </a:rPr>
                        <a:t> (</a:t>
                      </a:r>
                      <a:r>
                        <a:rPr lang="en-US" sz="1400">
                          <a:solidFill>
                            <a:srgbClr val="004C97"/>
                          </a:solidFill>
                          <a:effectLst/>
                        </a:rPr>
                        <a:t>βλ)</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205 mm</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438 mm</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G</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84 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115 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R/Q</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242 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296 Ω</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latin typeface="+mn-lt"/>
                          <a:ea typeface="Times New Roman"/>
                          <a:cs typeface="Times New Roman"/>
                        </a:rPr>
                        <a:t>LFD sensitivity</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gridSpan="2">
                  <a:txBody>
                    <a:bodyPr/>
                    <a:lstStyle/>
                    <a:p>
                      <a:pPr marL="0" marR="0" algn="ctr">
                        <a:spcBef>
                          <a:spcPts val="0"/>
                        </a:spcBef>
                        <a:spcAft>
                          <a:spcPts val="0"/>
                        </a:spcAft>
                      </a:pPr>
                      <a:r>
                        <a:rPr lang="en-US" sz="1400">
                          <a:solidFill>
                            <a:srgbClr val="004C97"/>
                          </a:solidFill>
                          <a:effectLst/>
                          <a:latin typeface="+mn-lt"/>
                          <a:ea typeface="Times New Roman"/>
                          <a:cs typeface="Times New Roman"/>
                        </a:rPr>
                        <a:t>&lt; 5 Hz/(MV/m)</a:t>
                      </a:r>
                      <a:r>
                        <a:rPr lang="en-US" sz="1400" baseline="30000">
                          <a:solidFill>
                            <a:srgbClr val="004C97"/>
                          </a:solidFill>
                          <a:effectLst/>
                          <a:latin typeface="+mn-lt"/>
                          <a:ea typeface="Times New Roman"/>
                          <a:cs typeface="Times New Roman"/>
                        </a:rPr>
                        <a:t>2</a:t>
                      </a:r>
                      <a:r>
                        <a:rPr lang="en-US" sz="1400">
                          <a:solidFill>
                            <a:srgbClr val="004C97"/>
                          </a:solidFill>
                          <a:effectLst/>
                          <a:latin typeface="+mn-lt"/>
                          <a:ea typeface="Times New Roman"/>
                          <a:cs typeface="Times New Roman"/>
                        </a:rPr>
                        <a:t> </a:t>
                      </a: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hMerge="1">
                  <a:txBody>
                    <a:bodyPr/>
                    <a:lstStyle/>
                    <a:p>
                      <a:pPr marL="0" marR="0" algn="just">
                        <a:spcBef>
                          <a:spcPts val="0"/>
                        </a:spcBef>
                        <a:spcAft>
                          <a:spcPts val="0"/>
                        </a:spcAft>
                      </a:pPr>
                      <a:endParaRPr lang="en-US" sz="1400">
                        <a:solidFill>
                          <a:srgbClr val="004C97"/>
                        </a:solidFill>
                        <a:effectLst/>
                        <a:latin typeface="+mn-lt"/>
                        <a:ea typeface="Times New Roman"/>
                        <a:cs typeface="Times New Roman"/>
                      </a:endParaRPr>
                    </a:p>
                  </a:txBody>
                  <a:tcPr marL="68580" marR="68580" marT="0" marB="0" anchor="ctr"/>
                </a:tc>
              </a:tr>
              <a:tr h="324655">
                <a:tc>
                  <a:txBody>
                    <a:bodyPr/>
                    <a:lstStyle/>
                    <a:p>
                      <a:pPr marL="0" marR="0" algn="just">
                        <a:spcBef>
                          <a:spcPts val="0"/>
                        </a:spcBef>
                        <a:spcAft>
                          <a:spcPts val="0"/>
                        </a:spcAft>
                      </a:pPr>
                      <a:r>
                        <a:rPr lang="en-US" sz="1400">
                          <a:solidFill>
                            <a:srgbClr val="004C97"/>
                          </a:solidFill>
                          <a:effectLst/>
                        </a:rPr>
                        <a:t>Tuning constant</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40 N/kHz</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4C97"/>
                          </a:solidFill>
                          <a:effectLst/>
                        </a:rPr>
                        <a:t>90 N/kHz</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r h="324655">
                <a:tc>
                  <a:txBody>
                    <a:bodyPr/>
                    <a:lstStyle/>
                    <a:p>
                      <a:pPr marL="0" marR="0" algn="just">
                        <a:spcBef>
                          <a:spcPts val="0"/>
                        </a:spcBef>
                        <a:spcAft>
                          <a:spcPts val="0"/>
                        </a:spcAft>
                      </a:pPr>
                      <a:r>
                        <a:rPr lang="en-US" sz="1400">
                          <a:solidFill>
                            <a:srgbClr val="004C97"/>
                          </a:solidFill>
                          <a:effectLst/>
                        </a:rPr>
                        <a:t>LHe Sensitivity</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gridSpan="2">
                  <a:txBody>
                    <a:bodyPr/>
                    <a:lstStyle/>
                    <a:p>
                      <a:pPr marL="0" marR="0" algn="ctr">
                        <a:spcBef>
                          <a:spcPts val="0"/>
                        </a:spcBef>
                        <a:spcAft>
                          <a:spcPts val="0"/>
                        </a:spcAft>
                      </a:pPr>
                      <a:r>
                        <a:rPr lang="en-US" sz="1400">
                          <a:solidFill>
                            <a:srgbClr val="004C97"/>
                          </a:solidFill>
                          <a:effectLst/>
                        </a:rPr>
                        <a:t>&lt; 25 Hz/torr</a:t>
                      </a:r>
                      <a:endParaRPr lang="en-US" sz="1400">
                        <a:solidFill>
                          <a:srgbClr val="004C97"/>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hMerge="1">
                  <a:txBody>
                    <a:bodyPr/>
                    <a:lstStyle/>
                    <a:p>
                      <a:pPr marL="0" marR="0" algn="just">
                        <a:spcBef>
                          <a:spcPts val="0"/>
                        </a:spcBef>
                        <a:spcAft>
                          <a:spcPts val="0"/>
                        </a:spcAft>
                      </a:pPr>
                      <a:endParaRPr lang="en-US" sz="1400">
                        <a:solidFill>
                          <a:schemeClr val="accent6">
                            <a:lumMod val="20000"/>
                            <a:lumOff val="80000"/>
                          </a:schemeClr>
                        </a:solidFill>
                        <a:effectLst/>
                        <a:latin typeface="Times"/>
                        <a:ea typeface="Times New Roman"/>
                        <a:cs typeface="Times New Roman"/>
                      </a:endParaRPr>
                    </a:p>
                  </a:txBody>
                  <a:tcPr marL="68580" marR="68580" marT="0" marB="0" anchor="ctr"/>
                </a:tc>
              </a:tr>
              <a:tr h="324655">
                <a:tc>
                  <a:txBody>
                    <a:bodyPr/>
                    <a:lstStyle/>
                    <a:p>
                      <a:pPr marL="0" marR="0" algn="just">
                        <a:spcBef>
                          <a:spcPts val="0"/>
                        </a:spcBef>
                        <a:spcAft>
                          <a:spcPts val="0"/>
                        </a:spcAft>
                      </a:pPr>
                      <a:endParaRPr lang="en-US" sz="1400">
                        <a:solidFill>
                          <a:schemeClr val="accent6">
                            <a:lumMod val="20000"/>
                            <a:lumOff val="80000"/>
                          </a:schemeClr>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endParaRPr lang="en-US" sz="1400">
                        <a:solidFill>
                          <a:schemeClr val="accent6">
                            <a:lumMod val="20000"/>
                            <a:lumOff val="80000"/>
                          </a:schemeClr>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c>
                  <a:txBody>
                    <a:bodyPr/>
                    <a:lstStyle/>
                    <a:p>
                      <a:pPr marL="0" marR="0" algn="ctr">
                        <a:spcBef>
                          <a:spcPts val="0"/>
                        </a:spcBef>
                        <a:spcAft>
                          <a:spcPts val="0"/>
                        </a:spcAft>
                      </a:pPr>
                      <a:endParaRPr lang="en-US" sz="1400">
                        <a:solidFill>
                          <a:schemeClr val="accent6">
                            <a:lumMod val="20000"/>
                            <a:lumOff val="80000"/>
                          </a:schemeClr>
                        </a:solidFill>
                        <a:effectLst/>
                        <a:latin typeface="Times"/>
                        <a:ea typeface="Times New Roman"/>
                        <a:cs typeface="Times New Roman"/>
                      </a:endParaRPr>
                    </a:p>
                  </a:txBody>
                  <a:tcPr marL="68580" marR="68580"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tcPr>
                </a:tc>
              </a:tr>
            </a:tbl>
          </a:graphicData>
        </a:graphic>
      </p:graphicFrame>
      <p:pic>
        <p:nvPicPr>
          <p:cNvPr id="6" name="Content Placeholder 5" descr="FRIOB02f2.png"/>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ackgroundRemoval t="5993" b="94784" l="1695" r="63364"/>
                    </a14:imgEffect>
                  </a14:imgLayer>
                </a14:imgProps>
              </a:ext>
              <a:ext uri="{28A0092B-C50C-407E-A947-70E740481C1C}">
                <a14:useLocalDpi xmlns:a14="http://schemas.microsoft.com/office/drawing/2010/main"/>
              </a:ext>
            </a:extLst>
          </a:blip>
          <a:srcRect l="1018" r="51712"/>
          <a:stretch/>
        </p:blipFill>
        <p:spPr>
          <a:xfrm>
            <a:off x="5264727" y="892620"/>
            <a:ext cx="3524727" cy="437969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326909" y="5091545"/>
            <a:ext cx="1581727" cy="369332"/>
          </a:xfrm>
          <a:prstGeom prst="rect">
            <a:avLst/>
          </a:prstGeom>
          <a:noFill/>
        </p:spPr>
        <p:txBody>
          <a:bodyPr wrap="square" rtlCol="0">
            <a:spAutoFit/>
          </a:bodyPr>
          <a:lstStyle/>
          <a:p>
            <a:pPr algn="r"/>
            <a:r>
              <a:rPr lang="en-US" sz="1800">
                <a:latin typeface="+mn-lt"/>
              </a:rPr>
              <a:t>SSR1</a:t>
            </a:r>
          </a:p>
        </p:txBody>
      </p:sp>
      <p:sp>
        <p:nvSpPr>
          <p:cNvPr id="7" name="Footer Placeholder 4"/>
          <p:cNvSpPr>
            <a:spLocks noGrp="1"/>
          </p:cNvSpPr>
          <p:nvPr>
            <p:ph type="ftr" sz="quarter" idx="11"/>
          </p:nvPr>
        </p:nvSpPr>
        <p:spPr>
          <a:xfrm>
            <a:off x="806450" y="6515100"/>
            <a:ext cx="5373688" cy="241300"/>
          </a:xfrm>
        </p:spPr>
        <p:txBody>
          <a:bodyPr/>
          <a:lstStyle/>
          <a:p>
            <a:pPr>
              <a:defRPr/>
            </a:pPr>
            <a:r>
              <a:rPr lang="en-US"/>
              <a:t>L. Ristori  -  SSR1 SSR2 - P2MAC Meeting 9-10 March 2015</a:t>
            </a:r>
            <a:endParaRPr lang="en-US" b="1" dirty="0"/>
          </a:p>
        </p:txBody>
      </p:sp>
      <p:sp>
        <p:nvSpPr>
          <p:cNvPr id="8" name="Slide Number Placeholder 5"/>
          <p:cNvSpPr>
            <a:spLocks noGrp="1"/>
          </p:cNvSpPr>
          <p:nvPr>
            <p:ph type="sldNum" sz="quarter" idx="12"/>
          </p:nvPr>
        </p:nvSpPr>
        <p:spPr>
          <a:xfrm>
            <a:off x="228600" y="6515100"/>
            <a:ext cx="447675" cy="241300"/>
          </a:xfrm>
        </p:spPr>
        <p:txBody>
          <a:bodyPr/>
          <a:lstStyle/>
          <a:p>
            <a:pPr>
              <a:defRPr/>
            </a:pPr>
            <a:fld id="{8D828626-EF86-AC4E-8DED-1D4611268D81}" type="slidenum">
              <a:rPr lang="en-US"/>
              <a:pPr>
                <a:defRPr/>
              </a:pPr>
              <a:t>9</a:t>
            </a:fld>
            <a:endParaRPr lang="en-US" dirty="0"/>
          </a:p>
        </p:txBody>
      </p:sp>
    </p:spTree>
    <p:extLst>
      <p:ext uri="{BB962C8B-B14F-4D97-AF65-F5344CB8AC3E}">
        <p14:creationId xmlns:p14="http://schemas.microsoft.com/office/powerpoint/2010/main" val="28035333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14502</TotalTime>
  <Words>2210</Words>
  <Application>Microsoft Macintosh PowerPoint</Application>
  <PresentationFormat>On-screen Show (4:3)</PresentationFormat>
  <Paragraphs>431</Paragraphs>
  <Slides>36</Slides>
  <Notes>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0" baseType="lpstr">
      <vt:lpstr>FNAL_TemplateMac_060514</vt:lpstr>
      <vt:lpstr>Fermilab: Footer Only</vt:lpstr>
      <vt:lpstr>Office Theme</vt:lpstr>
      <vt:lpstr>Document</vt:lpstr>
      <vt:lpstr>Status of SSR1 and SSR2</vt:lpstr>
      <vt:lpstr>Overview</vt:lpstr>
      <vt:lpstr>PIP-II Superconducting Linac (RDR 2.1.3)</vt:lpstr>
      <vt:lpstr>SSR1 Cryomodule</vt:lpstr>
      <vt:lpstr>SSR2 cryomodule</vt:lpstr>
      <vt:lpstr>SSR1 CAVITY-MAGNET STRING</vt:lpstr>
      <vt:lpstr>Focusing Elements</vt:lpstr>
      <vt:lpstr>Focusing Elements</vt:lpstr>
      <vt:lpstr>SSR1, SSR2 – Main Requirements</vt:lpstr>
      <vt:lpstr>RF design of SSR1</vt:lpstr>
      <vt:lpstr>Multipacting studies</vt:lpstr>
      <vt:lpstr>Lorenz-Force Detuning studies</vt:lpstr>
      <vt:lpstr>SSR1- Sensitivity to He pressure variations</vt:lpstr>
      <vt:lpstr>Harmonic Analysis – SSR1</vt:lpstr>
      <vt:lpstr>Processing/Testing steps (ANL, FNAL)</vt:lpstr>
      <vt:lpstr>Status of SSR1 cavities</vt:lpstr>
      <vt:lpstr>Vertical Test Stand (VTS)</vt:lpstr>
      <vt:lpstr>Spoke Test-Cryostat (STC) – S107 Run 1</vt:lpstr>
      <vt:lpstr>Prototype Tuner</vt:lpstr>
      <vt:lpstr>Couplers</vt:lpstr>
      <vt:lpstr>Prototype couplers</vt:lpstr>
      <vt:lpstr>Preparations for Run 2 – Installation of prototype coupler</vt:lpstr>
      <vt:lpstr>PowerPoint Presentation</vt:lpstr>
      <vt:lpstr>Other cryomodule components received as of today..</vt:lpstr>
      <vt:lpstr>SSR1 Cryomodule Schedule</vt:lpstr>
      <vt:lpstr>SSR1 - Collaboration with IUAC (New Delhi) – P.N. Prakash</vt:lpstr>
      <vt:lpstr>RF Design of SSR2 - Multipacting</vt:lpstr>
      <vt:lpstr>SSR2 - Multipacting SEY comparison</vt:lpstr>
      <vt:lpstr>Summary</vt:lpstr>
      <vt:lpstr>PowerPoint Presentation</vt:lpstr>
      <vt:lpstr>PowerPoint Presentation</vt:lpstr>
      <vt:lpstr>SSR1 Prototypes – VTS tests</vt:lpstr>
      <vt:lpstr>SSR1 Prototype – STC Tests</vt:lpstr>
      <vt:lpstr>SSR1 Tuner: Requirements and data</vt:lpstr>
      <vt:lpstr>ASME Pressure Rating</vt:lpstr>
      <vt:lpstr>Jacketing operations</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Leonardo Ristori</cp:lastModifiedBy>
  <cp:revision>266</cp:revision>
  <cp:lastPrinted>2015-03-06T22:50:19Z</cp:lastPrinted>
  <dcterms:created xsi:type="dcterms:W3CDTF">2014-01-03T20:18:13Z</dcterms:created>
  <dcterms:modified xsi:type="dcterms:W3CDTF">2015-03-06T23:46:39Z</dcterms:modified>
</cp:coreProperties>
</file>