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4088" r:id="rId3"/>
  </p:sldMasterIdLst>
  <p:notesMasterIdLst>
    <p:notesMasterId r:id="rId22"/>
  </p:notesMasterIdLst>
  <p:handoutMasterIdLst>
    <p:handoutMasterId r:id="rId23"/>
  </p:handoutMasterIdLst>
  <p:sldIdLst>
    <p:sldId id="265" r:id="rId4"/>
    <p:sldId id="267" r:id="rId5"/>
    <p:sldId id="303" r:id="rId6"/>
    <p:sldId id="297" r:id="rId7"/>
    <p:sldId id="290" r:id="rId8"/>
    <p:sldId id="287" r:id="rId9"/>
    <p:sldId id="288" r:id="rId10"/>
    <p:sldId id="294" r:id="rId11"/>
    <p:sldId id="295" r:id="rId12"/>
    <p:sldId id="296" r:id="rId13"/>
    <p:sldId id="289" r:id="rId14"/>
    <p:sldId id="281" r:id="rId15"/>
    <p:sldId id="299" r:id="rId16"/>
    <p:sldId id="300" r:id="rId17"/>
    <p:sldId id="301" r:id="rId18"/>
    <p:sldId id="302" r:id="rId19"/>
    <p:sldId id="304" r:id="rId20"/>
    <p:sldId id="305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128" y="-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\B092\DF_DP_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filer\users\gonin\B061_Jlab\DF_DP\DF_DP_B0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filer\users\gonin\B06\LFD\LFD_2Ring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df/dP, Hz/mbar vs Tuner Stiffness       </a:t>
            </a:r>
          </a:p>
        </c:rich>
      </c:tx>
      <c:layout>
        <c:manualLayout>
          <c:xMode val="edge"/>
          <c:yMode val="edge"/>
          <c:x val="0.112724424168375"/>
          <c:y val="0.011027363926019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0943145922549155"/>
          <c:y val="0.125790742066333"/>
          <c:w val="0.862405642277172"/>
          <c:h val="0.827871973669196"/>
        </c:manualLayout>
      </c:layout>
      <c:scatterChart>
        <c:scatterStyle val="smoothMarker"/>
        <c:varyColors val="0"/>
        <c:ser>
          <c:idx val="1"/>
          <c:order val="0"/>
          <c:tx>
            <c:v>0.92 Rend=Rreg=110</c:v>
          </c:tx>
          <c:marker>
            <c:symbol val="circle"/>
            <c:size val="10"/>
          </c:marker>
          <c:xVal>
            <c:numRef>
              <c:f>'F vs. KN'!$B$34:$B$41</c:f>
              <c:numCache>
                <c:formatCode>General</c:formatCode>
                <c:ptCount val="8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20.0</c:v>
                </c:pt>
                <c:pt idx="4">
                  <c:v>40.0</c:v>
                </c:pt>
                <c:pt idx="5">
                  <c:v>60.0</c:v>
                </c:pt>
                <c:pt idx="6">
                  <c:v>80.0</c:v>
                </c:pt>
                <c:pt idx="7">
                  <c:v>100.0</c:v>
                </c:pt>
              </c:numCache>
            </c:numRef>
          </c:xVal>
          <c:yVal>
            <c:numRef>
              <c:f>'F vs. KN'!$E$34:$E$41</c:f>
              <c:numCache>
                <c:formatCode>General</c:formatCode>
                <c:ptCount val="8"/>
                <c:pt idx="0">
                  <c:v>-8.699999999976171</c:v>
                </c:pt>
                <c:pt idx="1">
                  <c:v>3.100000000017644</c:v>
                </c:pt>
                <c:pt idx="2">
                  <c:v>6.900000000086948</c:v>
                </c:pt>
                <c:pt idx="3">
                  <c:v>9.900000000016007</c:v>
                </c:pt>
                <c:pt idx="4">
                  <c:v>11.9000000000824</c:v>
                </c:pt>
                <c:pt idx="5">
                  <c:v>12.60000000002037</c:v>
                </c:pt>
                <c:pt idx="6">
                  <c:v>13.00000000003365</c:v>
                </c:pt>
                <c:pt idx="7">
                  <c:v>13.30000000007203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0549912"/>
        <c:axId val="-2020544408"/>
      </c:scatterChart>
      <c:valAx>
        <c:axId val="-2020549912"/>
        <c:scaling>
          <c:orientation val="minMax"/>
          <c:max val="10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Ktuner, kN/mm</a:t>
                </a:r>
              </a:p>
            </c:rich>
          </c:tx>
          <c:layout>
            <c:manualLayout>
              <c:xMode val="edge"/>
              <c:yMode val="edge"/>
              <c:x val="0.659083820662768"/>
              <c:y val="0.4628813648293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20544408"/>
        <c:crosses val="autoZero"/>
        <c:crossBetween val="midCat"/>
        <c:majorUnit val="20.0"/>
      </c:valAx>
      <c:valAx>
        <c:axId val="-2020544408"/>
        <c:scaling>
          <c:orientation val="minMax"/>
          <c:max val="15.0"/>
          <c:min val="-15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20549912"/>
        <c:crosses val="autoZero"/>
        <c:crossBetween val="midCat"/>
        <c:majorUnit val="5.0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400" baseline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26056525543"/>
          <c:y val="0.0295239285565495"/>
          <c:w val="0.84167826847731"/>
          <c:h val="0.940952142886901"/>
        </c:manualLayout>
      </c:layout>
      <c:scatterChart>
        <c:scatterStyle val="lineMarker"/>
        <c:varyColors val="0"/>
        <c:ser>
          <c:idx val="0"/>
          <c:order val="0"/>
          <c:tx>
            <c:v>R=125mm</c:v>
          </c:tx>
          <c:spPr>
            <a:ln w="28575">
              <a:noFill/>
            </a:ln>
          </c:spPr>
          <c:marker>
            <c:symbol val="circle"/>
            <c:size val="12"/>
          </c:marker>
          <c:xVal>
            <c:numRef>
              <c:f>Sheet1!$C$15:$C$19</c:f>
              <c:numCache>
                <c:formatCode>General</c:formatCode>
                <c:ptCount val="5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40.0</c:v>
                </c:pt>
                <c:pt idx="4">
                  <c:v>100.0</c:v>
                </c:pt>
              </c:numCache>
            </c:numRef>
          </c:xVal>
          <c:yVal>
            <c:numRef>
              <c:f>Sheet1!$D$15:$D$19</c:f>
              <c:numCache>
                <c:formatCode>General</c:formatCode>
                <c:ptCount val="5"/>
                <c:pt idx="0">
                  <c:v>-78.4</c:v>
                </c:pt>
                <c:pt idx="1">
                  <c:v>4.6</c:v>
                </c:pt>
                <c:pt idx="2">
                  <c:v>11.5</c:v>
                </c:pt>
                <c:pt idx="3">
                  <c:v>13.8</c:v>
                </c:pt>
                <c:pt idx="4">
                  <c:v>15.6</c:v>
                </c:pt>
              </c:numCache>
            </c:numRef>
          </c:yVal>
          <c:smooth val="0"/>
        </c:ser>
        <c:ser>
          <c:idx val="1"/>
          <c:order val="1"/>
          <c:tx>
            <c:v>R=120mm</c:v>
          </c:tx>
          <c:spPr>
            <a:ln w="28575">
              <a:noFill/>
            </a:ln>
          </c:spPr>
          <c:marker>
            <c:symbol val="circle"/>
            <c:size val="12"/>
          </c:marker>
          <c:xVal>
            <c:numRef>
              <c:f>Sheet1!$C$15:$C$19</c:f>
              <c:numCache>
                <c:formatCode>General</c:formatCode>
                <c:ptCount val="5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40.0</c:v>
                </c:pt>
                <c:pt idx="4">
                  <c:v>100.0</c:v>
                </c:pt>
              </c:numCache>
            </c:numRef>
          </c:xVal>
          <c:yVal>
            <c:numRef>
              <c:f>Sheet1!$E$15:$E$19</c:f>
              <c:numCache>
                <c:formatCode>General</c:formatCode>
                <c:ptCount val="5"/>
                <c:pt idx="0">
                  <c:v>-155.8</c:v>
                </c:pt>
                <c:pt idx="1">
                  <c:v>-5.3</c:v>
                </c:pt>
                <c:pt idx="2">
                  <c:v>0.0</c:v>
                </c:pt>
                <c:pt idx="3">
                  <c:v>7.9</c:v>
                </c:pt>
                <c:pt idx="4">
                  <c:v>11.9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5523112"/>
        <c:axId val="-2039304472"/>
      </c:scatterChart>
      <c:valAx>
        <c:axId val="-2045523112"/>
        <c:scaling>
          <c:orientation val="minMax"/>
          <c:max val="100.0"/>
        </c:scaling>
        <c:delete val="0"/>
        <c:axPos val="b"/>
        <c:numFmt formatCode="General" sourceLinked="1"/>
        <c:majorTickMark val="out"/>
        <c:minorTickMark val="none"/>
        <c:tickLblPos val="nextTo"/>
        <c:crossAx val="-2039304472"/>
        <c:crosses val="autoZero"/>
        <c:crossBetween val="midCat"/>
      </c:valAx>
      <c:valAx>
        <c:axId val="-2039304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45523112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334777407631738"/>
          <c:y val="0.48189478326031"/>
          <c:w val="0.433504676649718"/>
          <c:h val="0.199578245136262"/>
        </c:manualLayout>
      </c:layout>
      <c:overlay val="0"/>
    </c:legend>
    <c:plotVisOnly val="1"/>
    <c:dispBlanksAs val="gap"/>
    <c:showDLblsOverMax val="0"/>
  </c:chart>
  <c:spPr>
    <a:ln w="25400">
      <a:solidFill>
        <a:schemeClr val="tx1"/>
      </a:solidFill>
    </a:ln>
  </c:spPr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b="0" dirty="0"/>
              <a:t>LFD (Hz/(MV/m^2)</a:t>
            </a:r>
            <a:r>
              <a:rPr lang="en-US" sz="1100" b="0" baseline="0" dirty="0"/>
              <a:t> vs. St. Ring </a:t>
            </a:r>
            <a:r>
              <a:rPr lang="en-US" sz="1100" b="0" baseline="0" dirty="0" smtClean="0"/>
              <a:t>R2/</a:t>
            </a:r>
            <a:r>
              <a:rPr lang="en-US" sz="1100" b="0" baseline="0" dirty="0" err="1" smtClean="0"/>
              <a:t>RCavity</a:t>
            </a:r>
            <a:endParaRPr lang="en-US" sz="1100" b="0" dirty="0"/>
          </a:p>
        </c:rich>
      </c:tx>
      <c:layout>
        <c:manualLayout>
          <c:xMode val="edge"/>
          <c:yMode val="edge"/>
          <c:x val="0.102418768230512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7185759303598"/>
          <c:y val="0.143847841758039"/>
          <c:w val="0.869104731814479"/>
          <c:h val="0.811153948417974"/>
        </c:manualLayout>
      </c:layout>
      <c:scatterChart>
        <c:scatterStyle val="smoothMarker"/>
        <c:varyColors val="0"/>
        <c:ser>
          <c:idx val="1"/>
          <c:order val="0"/>
          <c:tx>
            <c:v>1 Ring</c:v>
          </c:tx>
          <c:marker>
            <c:symbol val="none"/>
          </c:marker>
          <c:xVal>
            <c:numRef>
              <c:f>Sheet1!$C$6:$C$10</c:f>
              <c:numCache>
                <c:formatCode>General</c:formatCode>
                <c:ptCount val="5"/>
                <c:pt idx="0">
                  <c:v>0.3</c:v>
                </c:pt>
                <c:pt idx="1">
                  <c:v>0.35</c:v>
                </c:pt>
                <c:pt idx="2">
                  <c:v>0.4</c:v>
                </c:pt>
                <c:pt idx="3">
                  <c:v>0.45</c:v>
                </c:pt>
                <c:pt idx="4">
                  <c:v>0.5</c:v>
                </c:pt>
              </c:numCache>
            </c:numRef>
          </c:xVal>
          <c:yVal>
            <c:numRef>
              <c:f>Sheet1!$D$6:$D$10</c:f>
              <c:numCache>
                <c:formatCode>General</c:formatCode>
                <c:ptCount val="5"/>
                <c:pt idx="0">
                  <c:v>-1.15</c:v>
                </c:pt>
                <c:pt idx="1">
                  <c:v>-0.69</c:v>
                </c:pt>
                <c:pt idx="2">
                  <c:v>-0.68</c:v>
                </c:pt>
                <c:pt idx="3">
                  <c:v>-0.96</c:v>
                </c:pt>
                <c:pt idx="4">
                  <c:v>-1.6</c:v>
                </c:pt>
              </c:numCache>
            </c:numRef>
          </c:yVal>
          <c:smooth val="1"/>
        </c:ser>
        <c:ser>
          <c:idx val="0"/>
          <c:order val="1"/>
          <c:tx>
            <c:v>2 Rings</c:v>
          </c:tx>
          <c:marker>
            <c:symbol val="none"/>
          </c:marker>
          <c:xVal>
            <c:numRef>
              <c:f>Sheet1!$C$12:$C$16</c:f>
              <c:numCache>
                <c:formatCode>General</c:formatCode>
                <c:ptCount val="5"/>
                <c:pt idx="0">
                  <c:v>0.38</c:v>
                </c:pt>
                <c:pt idx="1">
                  <c:v>0.4</c:v>
                </c:pt>
                <c:pt idx="2">
                  <c:v>0.425</c:v>
                </c:pt>
                <c:pt idx="3">
                  <c:v>0.45</c:v>
                </c:pt>
                <c:pt idx="4">
                  <c:v>0.5</c:v>
                </c:pt>
              </c:numCache>
            </c:numRef>
          </c:xVal>
          <c:yVal>
            <c:numRef>
              <c:f>Sheet1!$D$12:$D$16</c:f>
              <c:numCache>
                <c:formatCode>General</c:formatCode>
                <c:ptCount val="5"/>
                <c:pt idx="0">
                  <c:v>-0.52</c:v>
                </c:pt>
                <c:pt idx="1">
                  <c:v>-0.47</c:v>
                </c:pt>
                <c:pt idx="2">
                  <c:v>-0.46</c:v>
                </c:pt>
                <c:pt idx="3">
                  <c:v>-0.51</c:v>
                </c:pt>
                <c:pt idx="4">
                  <c:v>-0.7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0282040"/>
        <c:axId val="-2020471800"/>
      </c:scatterChart>
      <c:valAx>
        <c:axId val="-2020282040"/>
        <c:scaling>
          <c:orientation val="minMax"/>
          <c:max val="0.5"/>
          <c:min val="0.3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20471800"/>
        <c:crosses val="autoZero"/>
        <c:crossBetween val="midCat"/>
      </c:valAx>
      <c:valAx>
        <c:axId val="-2020471800"/>
        <c:scaling>
          <c:orientation val="minMax"/>
          <c:max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20282040"/>
        <c:crosses val="autoZero"/>
        <c:crossBetween val="midCat"/>
        <c:majorUnit val="0.4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345287191765606"/>
          <c:y val="0.47221435653971"/>
          <c:w val="0.310508393210292"/>
          <c:h val="0.268417186954849"/>
        </c:manualLayout>
      </c:layout>
      <c:overlay val="0"/>
    </c:legend>
    <c:plotVisOnly val="1"/>
    <c:dispBlanksAs val="gap"/>
    <c:showDLblsOverMax val="0"/>
  </c:chart>
  <c:spPr>
    <a:ln w="19050">
      <a:solidFill>
        <a:schemeClr val="tx1"/>
      </a:solidFill>
    </a:ln>
  </c:spPr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D9035C6-DBE2-45BD-84B7-22B136218175}" type="datetimeFigureOut">
              <a:rPr lang="en-US"/>
              <a:pPr/>
              <a:t>3/5/15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4247EC30-D61B-42D0-AF99-142EE6330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9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1E920458-B6AA-45DF-A608-9A4D8E5262EA}" type="datetimeFigureOut">
              <a:rPr lang="en-US"/>
              <a:pPr/>
              <a:t>3/5/15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BBC6B3A-328F-446F-BADF-707A1872E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9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10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Grassellino | P2MAC_2015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0F06-6803-4723-8F44-C89922D65A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52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Grassellino | P2MAC_2015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0F06-6803-4723-8F44-C89922D65A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80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Grassellino | P2MAC_2015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0F06-6803-4723-8F44-C89922D65A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027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Grassellino | P2MAC_2015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0F06-6803-4723-8F44-C89922D65A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788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Grassellino | P2MAC_2015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0F06-6803-4723-8F44-C89922D65A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4770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Grassellino | P2MAC_2015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0F06-6803-4723-8F44-C89922D65A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58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Grassellino | P2MAC_2015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0F06-6803-4723-8F44-C89922D65A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722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Grassellino | P2MAC_2015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0F06-6803-4723-8F44-C89922D65A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223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Grassellino | P2MAC_2015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0F06-6803-4723-8F44-C89922D65A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382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Grassellino | P2MAC_2015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0F06-6803-4723-8F44-C89922D65A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54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A. Grassellino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3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Grassellino | P2MAC_2015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0F06-6803-4723-8F44-C89922D65A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41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Grassellino | P2MAC_2015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B7E07BC-8044-4F03-BF00-58B4E7590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Grassellino | P2MAC_2015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F7131EF-3896-45A6-A09C-0F2FB6DBD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Grassellino | P2MAC_2015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7A83-E6CE-44C2-9866-2958E6F16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4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Grassellino | P2MAC_2015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5172B-0B06-4A05-9B46-8E659A162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Grassellino | P2MAC_2015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4E39F-F0E7-4E12-8DA9-CD9C93BDE3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5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Grassellino | P2MAC_2015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B6040-8786-4D1F-8325-69B2F2DF3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Grassellino | P2MAC_2015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B777B-3539-4808-893C-3B7B2B4A8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9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A. Grassellino | P2MAC_2015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2497D657-BC53-4144-8492-FC6B98BC9F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A. Grassellino | P2MAC_2015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9689E251-6D27-498A-947E-F1E353EF000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3/9/2015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A. Grassellino | P2MAC_2015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4E00F06-6803-4723-8F44-C89922D65A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413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chart" Target="../charts/chart1.xml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chart" Target="../charts/chart2.xml"/><Relationship Id="rId5" Type="http://schemas.openxmlformats.org/officeDocument/2006/relationships/image" Target="../media/image31.png"/><Relationship Id="rId6" Type="http://schemas.openxmlformats.org/officeDocument/2006/relationships/oleObject" Target="../embeddings/Microsoft_Excel_Chart1.xls"/><Relationship Id="rId7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chart" Target="../charts/chart3.xml"/><Relationship Id="rId5" Type="http://schemas.openxmlformats.org/officeDocument/2006/relationships/image" Target="../media/image31.png"/><Relationship Id="rId6" Type="http://schemas.openxmlformats.org/officeDocument/2006/relationships/oleObject" Target="../embeddings/Microsoft_Excel_Chart2.xls"/><Relationship Id="rId7" Type="http://schemas.openxmlformats.org/officeDocument/2006/relationships/image" Target="../media/image3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Status of 650 MHz cavities for PIP-II</a:t>
            </a:r>
            <a:endParaRPr lang="en-US" dirty="0" smtClean="0">
              <a:latin typeface="Helvetica" pitchFamily="3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Anna </a:t>
            </a:r>
            <a:r>
              <a:rPr lang="en-US" dirty="0" err="1" smtClean="0">
                <a:latin typeface="Helvetica" pitchFamily="34" charset="0"/>
              </a:rPr>
              <a:t>Grassellino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PIP-II Machine Advisory Committee</a:t>
            </a:r>
          </a:p>
          <a:p>
            <a:r>
              <a:rPr lang="en-US" dirty="0" smtClean="0">
                <a:latin typeface="Helvetica" pitchFamily="34" charset="0"/>
              </a:rPr>
              <a:t>9-11 March 2015</a:t>
            </a:r>
          </a:p>
          <a:p>
            <a:endParaRPr lang="en-US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probes reveal the new physics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Grassellino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61" y="1322236"/>
            <a:ext cx="20383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482002" y="2647068"/>
            <a:ext cx="0" cy="1371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290673" y="2145450"/>
            <a:ext cx="394602" cy="19300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449" y="871240"/>
            <a:ext cx="2062377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Full expulsion of the magnetic field should increase the field at equator ~2 times when going superconducting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399" y="2533505"/>
            <a:ext cx="2379720" cy="3559444"/>
            <a:chOff x="228600" y="2013646"/>
            <a:chExt cx="2379720" cy="35594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013646"/>
              <a:ext cx="2379720" cy="3190112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1049483" y="3775191"/>
              <a:ext cx="47630" cy="14285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5" idx="0"/>
            </p:cNvCxnSpPr>
            <p:nvPr/>
          </p:nvCxnSpPr>
          <p:spPr>
            <a:xfrm flipH="1">
              <a:off x="1273729" y="3817264"/>
              <a:ext cx="144733" cy="13864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86618" y="5203758"/>
              <a:ext cx="974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</a:rPr>
                <a:t>Fluxgate </a:t>
              </a:r>
            </a:p>
            <a:p>
              <a:r>
                <a:rPr lang="en-US" sz="900" dirty="0" smtClean="0">
                  <a:solidFill>
                    <a:srgbClr val="000000"/>
                  </a:solidFill>
                </a:rPr>
                <a:t>magnetometers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8894" y="2840006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88842" y="1172565"/>
            <a:ext cx="5192132" cy="5005121"/>
            <a:chOff x="3951868" y="1173999"/>
            <a:chExt cx="5192132" cy="5005121"/>
          </a:xfrm>
        </p:grpSpPr>
        <p:grpSp>
          <p:nvGrpSpPr>
            <p:cNvPr id="18" name="Group 17"/>
            <p:cNvGrpSpPr/>
            <p:nvPr/>
          </p:nvGrpSpPr>
          <p:grpSpPr>
            <a:xfrm>
              <a:off x="3951868" y="2146884"/>
              <a:ext cx="5149833" cy="3559671"/>
              <a:chOff x="180668" y="745404"/>
              <a:chExt cx="7915047" cy="547104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668" y="745404"/>
                <a:ext cx="7047446" cy="5471044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577988" y="1706923"/>
                <a:ext cx="3517727" cy="567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Efficient flux expulsion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73602" y="3078863"/>
                <a:ext cx="3023403" cy="567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Poor flux expulsion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>
                <a:off x="4673600" y="2274568"/>
                <a:ext cx="246174" cy="3822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4673602" y="3646509"/>
                <a:ext cx="727575" cy="3304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4157372" y="1173999"/>
              <a:ext cx="49866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It turns out the expulsion efficiency can be controlled by the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cooldown</a:t>
              </a:r>
              <a:r>
                <a:rPr lang="en-US" sz="2000" dirty="0" smtClean="0">
                  <a:solidFill>
                    <a:srgbClr val="000000"/>
                  </a:solidFill>
                </a:rPr>
                <a:t> procedure through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Tc</a:t>
              </a:r>
              <a:r>
                <a:rPr lang="en-US" sz="2000" dirty="0" smtClean="0">
                  <a:solidFill>
                    <a:srgbClr val="000000"/>
                  </a:solidFill>
                </a:rPr>
                <a:t>=9.2K (fast/slow, uniform or not)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54022" y="5594344"/>
              <a:ext cx="50899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 smtClean="0">
                  <a:solidFill>
                    <a:srgbClr val="000000"/>
                  </a:solidFill>
                </a:rPr>
                <a:t>Same </a:t>
              </a:r>
              <a:r>
                <a:rPr lang="en-US" sz="1600" u="sng" dirty="0" err="1" smtClean="0">
                  <a:solidFill>
                    <a:srgbClr val="000000"/>
                  </a:solidFill>
                </a:rPr>
                <a:t>Meissner</a:t>
              </a:r>
              <a:r>
                <a:rPr lang="en-US" sz="1600" u="sng" dirty="0" smtClean="0">
                  <a:solidFill>
                    <a:srgbClr val="000000"/>
                  </a:solidFill>
                </a:rPr>
                <a:t> behavior for EP, EP+120C, N doping, fine/single grain, cooling is what matters</a:t>
              </a:r>
              <a:endParaRPr lang="en-US" sz="1600" u="sng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48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MS PGothic" panose="020B0600070205080204" pitchFamily="34" charset="-128"/>
              </a:rPr>
              <a:t>Results on 650MHz </a:t>
            </a:r>
            <a:r>
              <a:rPr lang="en-US" altLang="en-US" dirty="0" smtClean="0">
                <a:latin typeface="Helvetica" panose="020B0604020202020204" pitchFamily="34" charset="0"/>
                <a:ea typeface="MS PGothic" panose="020B0600070205080204" pitchFamily="34" charset="-128"/>
              </a:rPr>
              <a:t>– cooling studies – fast </a:t>
            </a:r>
            <a:r>
              <a:rPr lang="en-US" altLang="en-US" dirty="0" err="1" smtClean="0">
                <a:latin typeface="Helvetica" panose="020B0604020202020204" pitchFamily="34" charset="0"/>
                <a:ea typeface="MS PGothic" panose="020B0600070205080204" pitchFamily="34" charset="-128"/>
              </a:rPr>
              <a:t>vs</a:t>
            </a:r>
            <a:r>
              <a:rPr lang="en-US" altLang="en-US" dirty="0" smtClean="0">
                <a:latin typeface="Helvetica" panose="020B0604020202020204" pitchFamily="34" charset="0"/>
                <a:ea typeface="MS PGothic" panose="020B0600070205080204" pitchFamily="34" charset="-128"/>
              </a:rPr>
              <a:t> slow cooling</a:t>
            </a:r>
          </a:p>
        </p:txBody>
      </p:sp>
      <p:pic>
        <p:nvPicPr>
          <p:cNvPr id="44034" name="Picture 2" descr="C:\Users\annag\AppData\Local\Microsoft\Windows\Temporary Internet Files\Content.IE5\H6MJPSJC\AES004_fast_s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58" y="968552"/>
            <a:ext cx="6308696" cy="48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5305779" y="968552"/>
            <a:ext cx="3838222" cy="637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dirty="0" smtClean="0">
                <a:solidFill>
                  <a:srgbClr val="404040"/>
                </a:solidFill>
              </a:rPr>
              <a:t>Cooling details have been shown to play an important role in Q retention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dirty="0" smtClean="0">
                <a:solidFill>
                  <a:srgbClr val="404040"/>
                </a:solidFill>
              </a:rPr>
              <a:t>Slow cooling through </a:t>
            </a:r>
            <a:r>
              <a:rPr lang="en-US" altLang="en-US" dirty="0" err="1" smtClean="0">
                <a:solidFill>
                  <a:srgbClr val="404040"/>
                </a:solidFill>
              </a:rPr>
              <a:t>Tc</a:t>
            </a:r>
            <a:r>
              <a:rPr lang="en-US" altLang="en-US" dirty="0" smtClean="0">
                <a:solidFill>
                  <a:srgbClr val="404040"/>
                </a:solidFill>
              </a:rPr>
              <a:t> shown to severely deteriorate Q for 1.3 GHz cavities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dirty="0" smtClean="0">
                <a:solidFill>
                  <a:srgbClr val="404040"/>
                </a:solidFill>
              </a:rPr>
              <a:t>At 650 MHz we find a weaker effect, likely to smaller impact of trapped flux at lower frequency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dirty="0" smtClean="0">
                <a:solidFill>
                  <a:srgbClr val="404040"/>
                </a:solidFill>
              </a:rPr>
              <a:t>Very promising for Q retention in </a:t>
            </a:r>
            <a:r>
              <a:rPr lang="en-US" altLang="en-US" dirty="0" err="1" smtClean="0">
                <a:solidFill>
                  <a:srgbClr val="404040"/>
                </a:solidFill>
              </a:rPr>
              <a:t>cryomodule</a:t>
            </a:r>
            <a:endParaRPr lang="en-US" altLang="en-US" dirty="0" smtClean="0">
              <a:solidFill>
                <a:srgbClr val="40404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dirty="0" smtClean="0">
              <a:solidFill>
                <a:srgbClr val="40404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dirty="0">
              <a:solidFill>
                <a:srgbClr val="40404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404040"/>
              </a:solidFill>
            </a:endParaRPr>
          </a:p>
        </p:txBody>
      </p:sp>
      <p:sp>
        <p:nvSpPr>
          <p:cNvPr id="4403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154D81"/>
                </a:solidFill>
                <a:latin typeface="Helvetica" panose="020B0604020202020204" pitchFamily="34" charset="0"/>
              </a:rPr>
              <a:t>3/9/2015</a:t>
            </a:r>
            <a:endParaRPr lang="en-US" altLang="en-US" sz="90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4403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154D81"/>
                </a:solidFill>
                <a:latin typeface="Helvetica" panose="020B0604020202020204" pitchFamily="34" charset="0"/>
              </a:rPr>
              <a:t>A. Grassellino | P2MAC_2015</a:t>
            </a:r>
            <a:endParaRPr lang="en-US" altLang="en-US" sz="900" b="1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4404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3453901-B642-45DD-A84E-46DF7E77645E}" type="slidenum"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pPr/>
              <a:t>11</a:t>
            </a:fld>
            <a:endParaRPr lang="en-US" altLang="en-US" sz="90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44042" name="TextBox 1"/>
          <p:cNvSpPr txBox="1">
            <a:spLocks noChangeArrowheads="1"/>
          </p:cNvSpPr>
          <p:nvPr/>
        </p:nvSpPr>
        <p:spPr bwMode="auto">
          <a:xfrm>
            <a:off x="3990182" y="3661569"/>
            <a:ext cx="804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404040"/>
                </a:solidFill>
              </a:rPr>
              <a:t>T=2K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889" y="5961103"/>
            <a:ext cx="6999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u="sng" dirty="0" smtClean="0">
                <a:solidFill>
                  <a:srgbClr val="000000"/>
                </a:solidFill>
              </a:rPr>
              <a:t>A. </a:t>
            </a:r>
            <a:r>
              <a:rPr lang="en-US" sz="1000" i="1" u="sng" dirty="0" err="1" smtClean="0">
                <a:solidFill>
                  <a:srgbClr val="000000"/>
                </a:solidFill>
              </a:rPr>
              <a:t>Romanenko</a:t>
            </a:r>
            <a:r>
              <a:rPr lang="en-US" sz="1000" i="1" u="sng" dirty="0">
                <a:solidFill>
                  <a:srgbClr val="000000"/>
                </a:solidFill>
              </a:rPr>
              <a:t>, A. </a:t>
            </a:r>
            <a:r>
              <a:rPr lang="en-US" sz="1000" i="1" u="sng" dirty="0" err="1">
                <a:solidFill>
                  <a:srgbClr val="000000"/>
                </a:solidFill>
              </a:rPr>
              <a:t>Grassellino</a:t>
            </a:r>
            <a:r>
              <a:rPr lang="en-US" sz="1000" i="1" u="sng" dirty="0">
                <a:solidFill>
                  <a:srgbClr val="000000"/>
                </a:solidFill>
              </a:rPr>
              <a:t>, O. </a:t>
            </a:r>
            <a:r>
              <a:rPr lang="en-US" sz="1000" i="1" u="sng" dirty="0" err="1">
                <a:solidFill>
                  <a:srgbClr val="000000"/>
                </a:solidFill>
              </a:rPr>
              <a:t>Melnychuk</a:t>
            </a:r>
            <a:r>
              <a:rPr lang="en-US" sz="1000" i="1" u="sng" dirty="0">
                <a:solidFill>
                  <a:srgbClr val="000000"/>
                </a:solidFill>
              </a:rPr>
              <a:t>, D. A. </a:t>
            </a:r>
            <a:r>
              <a:rPr lang="en-US" sz="1000" i="1" u="sng" dirty="0" err="1">
                <a:solidFill>
                  <a:srgbClr val="000000"/>
                </a:solidFill>
              </a:rPr>
              <a:t>Sergatskov</a:t>
            </a:r>
            <a:r>
              <a:rPr lang="en-US" sz="1000" i="1" u="sng" dirty="0">
                <a:solidFill>
                  <a:srgbClr val="000000"/>
                </a:solidFill>
              </a:rPr>
              <a:t>, </a:t>
            </a:r>
            <a:r>
              <a:rPr lang="hu-HU" sz="1000" i="1" u="sng" dirty="0" smtClean="0">
                <a:solidFill>
                  <a:srgbClr val="000000"/>
                </a:solidFill>
              </a:rPr>
              <a:t>J</a:t>
            </a:r>
            <a:r>
              <a:rPr lang="hu-HU" sz="1000" i="1" u="sng" dirty="0">
                <a:solidFill>
                  <a:srgbClr val="000000"/>
                </a:solidFill>
              </a:rPr>
              <a:t>. Appl. Phys. </a:t>
            </a:r>
            <a:r>
              <a:rPr lang="hu-HU" sz="1000" b="1" i="1" u="sng" dirty="0">
                <a:solidFill>
                  <a:srgbClr val="000000"/>
                </a:solidFill>
              </a:rPr>
              <a:t>115</a:t>
            </a:r>
            <a:r>
              <a:rPr lang="hu-HU" sz="1000" i="1" u="sng" dirty="0">
                <a:solidFill>
                  <a:srgbClr val="000000"/>
                </a:solidFill>
              </a:rPr>
              <a:t>, 184903 (2014) </a:t>
            </a:r>
          </a:p>
          <a:p>
            <a:r>
              <a:rPr lang="hu-HU" sz="1000" i="1" u="sng" dirty="0" smtClean="0">
                <a:solidFill>
                  <a:srgbClr val="000000"/>
                </a:solidFill>
              </a:rPr>
              <a:t>A. Romanenko, A. Grassellino, A.Crawford, D. A. Sergatskov, </a:t>
            </a:r>
            <a:r>
              <a:rPr lang="hu-HU" sz="1000" i="1" u="sng" dirty="0">
                <a:solidFill>
                  <a:srgbClr val="000000"/>
                </a:solidFill>
                <a:latin typeface="Arial"/>
              </a:rPr>
              <a:t>Appl. Phys. Lett. 105, </a:t>
            </a:r>
            <a:r>
              <a:rPr lang="en-US" sz="1000" i="1" u="sng" dirty="0">
                <a:solidFill>
                  <a:srgbClr val="000000"/>
                </a:solidFill>
              </a:rPr>
              <a:t>234103</a:t>
            </a:r>
            <a:r>
              <a:rPr lang="en-US" sz="1000" u="sng" dirty="0">
                <a:solidFill>
                  <a:srgbClr val="000000"/>
                </a:solidFill>
              </a:rPr>
              <a:t> </a:t>
            </a:r>
            <a:r>
              <a:rPr lang="hu-HU" sz="1000" i="1" u="sng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hu-HU" sz="1000" i="1" u="sng" dirty="0">
                <a:solidFill>
                  <a:srgbClr val="000000"/>
                </a:solidFill>
                <a:latin typeface="Arial"/>
              </a:rPr>
              <a:t>2014</a:t>
            </a:r>
            <a:r>
              <a:rPr lang="hu-HU" sz="1000" i="1" u="sng" dirty="0" smtClean="0">
                <a:solidFill>
                  <a:srgbClr val="000000"/>
                </a:solidFill>
                <a:latin typeface="Arial"/>
              </a:rPr>
              <a:t>)</a:t>
            </a:r>
            <a:endParaRPr lang="hu-HU" sz="1000" i="1" u="sng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49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22489"/>
            <a:ext cx="4191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RF design is completed;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Concept mechanical design for CW is finished (2013);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 Lorentz </a:t>
            </a:r>
            <a:r>
              <a:rPr lang="en-US" sz="2000" dirty="0">
                <a:solidFill>
                  <a:srgbClr val="C00000"/>
                </a:solidFill>
              </a:rPr>
              <a:t>Force Detuning (LFD) is an issue in a pulsed </a:t>
            </a:r>
            <a:r>
              <a:rPr lang="en-US" sz="2000" dirty="0" smtClean="0">
                <a:solidFill>
                  <a:srgbClr val="C00000"/>
                </a:solidFill>
              </a:rPr>
              <a:t>mode</a:t>
            </a:r>
            <a:r>
              <a:rPr lang="en-US" sz="2000" dirty="0">
                <a:solidFill>
                  <a:srgbClr val="C00000"/>
                </a:solidFill>
              </a:rPr>
              <a:t>: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Active resonance control (W. Schappert)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“Passive” </a:t>
            </a:r>
            <a:r>
              <a:rPr lang="en-US" sz="2000" dirty="0" smtClean="0">
                <a:solidFill>
                  <a:srgbClr val="C00000"/>
                </a:solidFill>
              </a:rPr>
              <a:t>compensation - </a:t>
            </a:r>
            <a:r>
              <a:rPr lang="en-US" sz="2000" dirty="0">
                <a:solidFill>
                  <a:srgbClr val="C00000"/>
                </a:solidFill>
              </a:rPr>
              <a:t>modification of the  cavity and the He vessel design in order to reduce </a:t>
            </a:r>
            <a:r>
              <a:rPr lang="en-US" sz="2000" dirty="0" smtClean="0">
                <a:solidFill>
                  <a:srgbClr val="C00000"/>
                </a:solidFill>
              </a:rPr>
              <a:t>LFD</a:t>
            </a:r>
            <a:r>
              <a:rPr lang="en-US" sz="2000" dirty="0">
                <a:solidFill>
                  <a:srgbClr val="C00000"/>
                </a:solidFill>
              </a:rPr>
              <a:t>:</a:t>
            </a:r>
            <a:r>
              <a:rPr lang="en-US" sz="2000" dirty="0" smtClean="0">
                <a:solidFill>
                  <a:srgbClr val="C00000"/>
                </a:solidFill>
              </a:rPr>
              <a:t> work is in progress</a:t>
            </a:r>
          </a:p>
          <a:p>
            <a:endParaRPr lang="en-US" sz="1600" dirty="0" smtClean="0"/>
          </a:p>
          <a:p>
            <a:r>
              <a:rPr lang="en-US" sz="1600" dirty="0" smtClean="0"/>
              <a:t>*I. Gonin, T. Khabiboulline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37" y="606108"/>
            <a:ext cx="4809414" cy="254553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054504"/>
              </p:ext>
            </p:extLst>
          </p:nvPr>
        </p:nvGraphicFramePr>
        <p:xfrm>
          <a:off x="201271" y="2296776"/>
          <a:ext cx="3898233" cy="21721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86989"/>
                <a:gridCol w="511244"/>
              </a:tblGrid>
              <a:tr h="316373">
                <a:tc>
                  <a:txBody>
                    <a:bodyPr/>
                    <a:lstStyle/>
                    <a:p>
                      <a:pPr marL="0" marR="0" indent="171450" algn="just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Sensitivity to He </a:t>
                      </a:r>
                      <a:r>
                        <a:rPr lang="en-US" sz="1800" dirty="0" smtClean="0">
                          <a:effectLst/>
                        </a:rPr>
                        <a:t>pressure,</a:t>
                      </a:r>
                    </a:p>
                    <a:p>
                      <a:pPr marL="0" marR="0" indent="171450" algn="just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i="1" dirty="0" err="1" smtClean="0">
                          <a:effectLst/>
                        </a:rPr>
                        <a:t>df</a:t>
                      </a:r>
                      <a:r>
                        <a:rPr lang="en-US" sz="1800" i="1" dirty="0" smtClean="0">
                          <a:effectLst/>
                        </a:rPr>
                        <a:t>/</a:t>
                      </a:r>
                      <a:r>
                        <a:rPr lang="en-US" sz="1800" i="1" dirty="0" err="1" smtClean="0">
                          <a:effectLst/>
                        </a:rPr>
                        <a:t>dP</a:t>
                      </a:r>
                      <a:r>
                        <a:rPr lang="en-US" sz="1800" dirty="0" smtClean="0">
                          <a:effectLst/>
                        </a:rPr>
                        <a:t>, </a:t>
                      </a:r>
                      <a:r>
                        <a:rPr lang="en-US" sz="1800" dirty="0">
                          <a:effectLst/>
                        </a:rPr>
                        <a:t>Hz/</a:t>
                      </a:r>
                      <a:r>
                        <a:rPr lang="en-US" sz="1800" dirty="0" err="1">
                          <a:effectLst/>
                        </a:rPr>
                        <a:t>Torr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&lt;25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6373">
                <a:tc>
                  <a:txBody>
                    <a:bodyPr/>
                    <a:lstStyle/>
                    <a:p>
                      <a:pPr marL="0" marR="0" indent="171450" algn="just">
                        <a:lnSpc>
                          <a:spcPct val="107000"/>
                        </a:lnSpc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LFD </a:t>
                      </a:r>
                      <a:r>
                        <a:rPr lang="en-US" sz="1800" dirty="0" smtClean="0">
                          <a:effectLst/>
                        </a:rPr>
                        <a:t>sensitivity,</a:t>
                      </a:r>
                    </a:p>
                    <a:p>
                      <a:pPr marL="0" marR="0" indent="171450" algn="just">
                        <a:lnSpc>
                          <a:spcPct val="107000"/>
                        </a:lnSpc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err="1" smtClean="0">
                          <a:effectLst/>
                        </a:rPr>
                        <a:t>df</a:t>
                      </a:r>
                      <a:r>
                        <a:rPr lang="en-US" sz="1800" i="1" dirty="0" smtClean="0">
                          <a:effectLst/>
                        </a:rPr>
                        <a:t>/dE</a:t>
                      </a:r>
                      <a:r>
                        <a:rPr lang="en-US" sz="1800" i="1" baseline="30000" dirty="0" smtClean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, Hz/(MV/m)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-0.5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6373">
                <a:tc>
                  <a:txBody>
                    <a:bodyPr/>
                    <a:lstStyle/>
                    <a:p>
                      <a:pPr marL="0" marR="0" indent="171450" algn="just">
                        <a:lnSpc>
                          <a:spcPct val="107000"/>
                        </a:lnSpc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LFD  at nominal voltage (FRS), Hz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-136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6373">
                <a:tc>
                  <a:txBody>
                    <a:bodyPr/>
                    <a:lstStyle/>
                    <a:p>
                      <a:pPr marL="0" marR="0" indent="171450" algn="just">
                        <a:lnSpc>
                          <a:spcPct val="107000"/>
                        </a:lnSpc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Half-bandwidth, Hz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58825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Status of mechanical design of HB 650 dressed cavity</a:t>
            </a:r>
            <a:r>
              <a:rPr lang="en-US" sz="2800" dirty="0" smtClean="0">
                <a:solidFill>
                  <a:srgbClr val="0070C0"/>
                </a:solidFill>
              </a:rPr>
              <a:t>*: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716" y="3399552"/>
            <a:ext cx="1860884" cy="3236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3505200"/>
            <a:ext cx="251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Modification of the cavity in order to reduce LFD.</a:t>
            </a:r>
          </a:p>
          <a:p>
            <a:r>
              <a:rPr lang="en-US" sz="2000" dirty="0" smtClean="0"/>
              <a:t>Upper Ring R=125mm</a:t>
            </a:r>
          </a:p>
          <a:p>
            <a:r>
              <a:rPr lang="en-US" sz="2000" dirty="0" smtClean="0"/>
              <a:t>Stiffness ~10 </a:t>
            </a:r>
            <a:r>
              <a:rPr lang="en-US" sz="2000" dirty="0" err="1" smtClean="0"/>
              <a:t>kN</a:t>
            </a:r>
            <a:r>
              <a:rPr lang="en-US" sz="2000" dirty="0" smtClean="0"/>
              <a:t>/mm</a:t>
            </a:r>
          </a:p>
          <a:p>
            <a:r>
              <a:rPr lang="en-US" sz="2000" dirty="0" smtClean="0"/>
              <a:t>Lower Ring R=85 mm </a:t>
            </a:r>
            <a:endParaRPr lang="en-US" sz="2000" dirty="0"/>
          </a:p>
          <a:p>
            <a:r>
              <a:rPr lang="en-US" sz="2000" dirty="0" smtClean="0"/>
              <a:t>LFD ~ - 0.31 Hz/(MV/m)^2</a:t>
            </a:r>
            <a:endParaRPr lang="en-US" sz="2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Grassellino | P2MAC_2015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7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45" y="1077848"/>
            <a:ext cx="4552924" cy="235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505258"/>
              </p:ext>
            </p:extLst>
          </p:nvPr>
        </p:nvGraphicFramePr>
        <p:xfrm>
          <a:off x="2172057" y="5451615"/>
          <a:ext cx="2309409" cy="771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160"/>
                <a:gridCol w="565649"/>
                <a:gridCol w="609600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Name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Value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Unit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Density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5700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kg/m^3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Young's modulus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68e9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Pa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Poisson's ratio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0.33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835791"/>
              </p:ext>
            </p:extLst>
          </p:nvPr>
        </p:nvGraphicFramePr>
        <p:xfrm>
          <a:off x="2167179" y="4526490"/>
          <a:ext cx="2314286" cy="771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/>
                <a:gridCol w="561686"/>
                <a:gridCol w="6096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Name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Value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Unit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Density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4540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kg/m^3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Young's modulus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117e9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Pa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Poisson's ratio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0.37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54257"/>
              </p:ext>
            </p:extLst>
          </p:nvPr>
        </p:nvGraphicFramePr>
        <p:xfrm>
          <a:off x="2159865" y="3611250"/>
          <a:ext cx="2321601" cy="771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9925"/>
                <a:gridCol w="572076"/>
                <a:gridCol w="6096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Name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Value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Unit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Density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8700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kg/m^3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Young's modulus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118e9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Pa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Poisson's ratio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0.38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9264" y="381215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Niobium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9" y="4824283"/>
            <a:ext cx="67627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2" y="5684972"/>
            <a:ext cx="645417" cy="17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3064" y="472057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Titanium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7056" y="5448887"/>
            <a:ext cx="112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Niobium-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Titanium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26420" y="1381877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715795" y="769227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26421" y="902732"/>
            <a:ext cx="3389375" cy="60960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45725" y="1569932"/>
            <a:ext cx="76200" cy="167640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4565" y="997827"/>
            <a:ext cx="111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1030mm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5725" y="3107541"/>
            <a:ext cx="111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450mm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8" y="3911097"/>
            <a:ext cx="666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67000" y="685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FIXED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46674" y="990627"/>
            <a:ext cx="707236" cy="606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46674" y="986542"/>
            <a:ext cx="610926" cy="24480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667133"/>
              </p:ext>
            </p:extLst>
          </p:nvPr>
        </p:nvGraphicFramePr>
        <p:xfrm>
          <a:off x="4648200" y="3809442"/>
          <a:ext cx="4050533" cy="230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7" y="1144208"/>
            <a:ext cx="1504983" cy="236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85767" y="704062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SPRING CONSTANT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00505" y="1052021"/>
            <a:ext cx="341470" cy="7201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25139" y="1052021"/>
            <a:ext cx="226371" cy="29264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55" y="948993"/>
            <a:ext cx="1491804" cy="248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86476" y="6400800"/>
            <a:ext cx="1192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Ivan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</a:rPr>
              <a:t>Gonin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" y="58825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70C0"/>
                </a:solidFill>
                <a:latin typeface="Calibri"/>
                <a:ea typeface="+mn-ea"/>
              </a:rPr>
              <a:t>Reducing Sensitivity to Helium Pressure fluctuations, HB cavity</a:t>
            </a:r>
            <a:endParaRPr lang="en-US" sz="2800" dirty="0">
              <a:solidFill>
                <a:srgbClr val="0070C0"/>
              </a:solidFill>
              <a:latin typeface="Calibri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6800" y="6300619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Design goal |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+mn-ea"/>
              </a:rPr>
              <a:t>df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/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+mn-ea"/>
              </a:rPr>
              <a:t>dP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| &lt; 25 Hz/mbar is achieved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Grassellino | P2MAC_2015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0F06-6803-4723-8F44-C89922D65A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51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76272" y="943031"/>
            <a:ext cx="1586358" cy="88442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56465" y="-825313"/>
            <a:ext cx="1590421" cy="88798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8153400" cy="2025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58825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70C0"/>
                </a:solidFill>
                <a:latin typeface="Calibri"/>
                <a:ea typeface="+mn-ea"/>
              </a:rPr>
              <a:t>Reducing Lorenz Force Detuning, HB cavity</a:t>
            </a:r>
            <a:endParaRPr lang="en-US" sz="2800" dirty="0">
              <a:solidFill>
                <a:srgbClr val="0070C0"/>
              </a:solidFill>
              <a:latin typeface="Calibri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038600"/>
            <a:ext cx="709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R2 = 110 mm, R1 = 83.7 mm K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Lfd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 = </a:t>
            </a:r>
            <a:r>
              <a:rPr lang="en-US" sz="1600" b="1" dirty="0" smtClean="0">
                <a:solidFill>
                  <a:srgbClr val="00B050"/>
                </a:solidFill>
                <a:latin typeface="Calibri"/>
                <a:ea typeface="+mn-ea"/>
              </a:rPr>
              <a:t>-0.277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Hz/(MV/M^2) 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630" y="5072120"/>
            <a:ext cx="118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dL~1.3</a:t>
            </a:r>
            <a:r>
              <a:rPr lang="el-GR" sz="1800" dirty="0" smtClean="0">
                <a:solidFill>
                  <a:prstClr val="black"/>
                </a:solidFill>
                <a:latin typeface="Calibri"/>
                <a:ea typeface="+mn-ea"/>
              </a:rPr>
              <a:t>μ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m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8044" y="572226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dL~0.5</a:t>
            </a:r>
            <a:r>
              <a:rPr lang="el-GR" sz="1800" dirty="0" smtClean="0">
                <a:solidFill>
                  <a:prstClr val="black"/>
                </a:solidFill>
                <a:latin typeface="Calibri"/>
                <a:ea typeface="+mn-ea"/>
              </a:rPr>
              <a:t>μ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m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750207"/>
            <a:ext cx="364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LFD ~ 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ea typeface="+mn-ea"/>
              </a:rPr>
              <a:t>-0.91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Hz/(MV/m)^2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1047" y="4418790"/>
            <a:ext cx="1321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Tuner Stiffness 100kN/mm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630" y="3384509"/>
            <a:ext cx="959125" cy="37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Fixed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0" y="3352800"/>
            <a:ext cx="685800" cy="37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Fixed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46438" y="6400800"/>
            <a:ext cx="1192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Ivan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</a:rPr>
              <a:t>Gonin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131601"/>
            <a:ext cx="747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HV stiffness needs to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be increased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to reach |LFD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| &lt; 0.6 Hz/(MV/m)^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2 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Grassellino | P2MAC_2015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0F06-6803-4723-8F44-C89922D65A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242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5566"/>
            <a:ext cx="3886200" cy="180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933286"/>
              </p:ext>
            </p:extLst>
          </p:nvPr>
        </p:nvGraphicFramePr>
        <p:xfrm>
          <a:off x="304800" y="2802966"/>
          <a:ext cx="3962400" cy="268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717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  <a:ea typeface="+mn-ea"/>
              </a:rPr>
              <a:t>d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Calibri"/>
                <a:ea typeface="+mn-ea"/>
              </a:rPr>
              <a:t>dP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in 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LB Cavity 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for PIP II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28700" y="1132746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038180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Bellow radius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4191000" cy="5460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292" y="5681271"/>
            <a:ext cx="25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Ivan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</a:rPr>
              <a:t>Gonin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0425" y="624742"/>
            <a:ext cx="4191000" cy="5460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6"/>
          <p:cNvGrpSpPr>
            <a:grpSpLocks noChangeAspect="1"/>
          </p:cNvGrpSpPr>
          <p:nvPr/>
        </p:nvGrpSpPr>
        <p:grpSpPr bwMode="auto">
          <a:xfrm>
            <a:off x="4835812" y="726516"/>
            <a:ext cx="3962400" cy="2228850"/>
            <a:chOff x="48" y="2256"/>
            <a:chExt cx="3072" cy="1728"/>
          </a:xfrm>
        </p:grpSpPr>
        <p:sp>
          <p:nvSpPr>
            <p:cNvPr id="14" name="Text Box 7"/>
            <p:cNvSpPr txBox="1">
              <a:spLocks noChangeAspect="1" noChangeArrowheads="1"/>
            </p:cNvSpPr>
            <p:nvPr/>
          </p:nvSpPr>
          <p:spPr bwMode="auto">
            <a:xfrm>
              <a:off x="624" y="2256"/>
              <a:ext cx="4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de-DE" altLang="en-US" sz="1400">
                  <a:solidFill>
                    <a:prstClr val="black"/>
                  </a:solidFill>
                  <a:latin typeface="Arial Unicode MS" panose="020B0604020202020204" pitchFamily="34" charset="-128"/>
                  <a:ea typeface="+mn-ea"/>
                </a:rPr>
                <a:t>fixed</a:t>
              </a:r>
              <a:endParaRPr lang="en-GB" altLang="en-US" sz="1400">
                <a:solidFill>
                  <a:prstClr val="black"/>
                </a:solidFill>
                <a:latin typeface="Arial Unicode MS" panose="020B0604020202020204" pitchFamily="34" charset="-128"/>
                <a:ea typeface="+mn-ea"/>
              </a:endParaRPr>
            </a:p>
          </p:txBody>
        </p:sp>
        <p:pic>
          <p:nvPicPr>
            <p:cNvPr id="15" name="Picture 8" descr="Snap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48"/>
              <a:ext cx="2928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AutoShape 9"/>
            <p:cNvSpPr>
              <a:spLocks noChangeAspect="1" noChangeArrowheads="1"/>
            </p:cNvSpPr>
            <p:nvPr/>
          </p:nvSpPr>
          <p:spPr bwMode="auto">
            <a:xfrm>
              <a:off x="1008" y="2256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7" name="AutoShape 10"/>
            <p:cNvSpPr>
              <a:spLocks noChangeAspect="1" noChangeArrowheads="1"/>
            </p:cNvSpPr>
            <p:nvPr/>
          </p:nvSpPr>
          <p:spPr bwMode="auto">
            <a:xfrm>
              <a:off x="384" y="2880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8" name="Text Box 11"/>
            <p:cNvSpPr txBox="1">
              <a:spLocks noChangeAspect="1" noChangeArrowheads="1"/>
            </p:cNvSpPr>
            <p:nvPr/>
          </p:nvSpPr>
          <p:spPr bwMode="auto">
            <a:xfrm>
              <a:off x="48" y="2736"/>
              <a:ext cx="4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de-DE" altLang="en-US" sz="1400">
                  <a:solidFill>
                    <a:prstClr val="black"/>
                  </a:solidFill>
                  <a:latin typeface="Arial Unicode MS" panose="020B0604020202020204" pitchFamily="34" charset="-128"/>
                  <a:ea typeface="+mn-ea"/>
                </a:rPr>
                <a:t>fixed</a:t>
              </a:r>
              <a:endParaRPr lang="en-GB" altLang="en-US" sz="1400">
                <a:solidFill>
                  <a:prstClr val="black"/>
                </a:solidFill>
                <a:latin typeface="Arial Unicode MS" panose="020B0604020202020204" pitchFamily="34" charset="-128"/>
                <a:ea typeface="+mn-ea"/>
              </a:endParaRPr>
            </a:p>
          </p:txBody>
        </p:sp>
      </p:grpSp>
      <p:graphicFrame>
        <p:nvGraphicFramePr>
          <p:cNvPr id="19" name="Object 20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791682"/>
              </p:ext>
            </p:extLst>
          </p:nvPr>
        </p:nvGraphicFramePr>
        <p:xfrm>
          <a:off x="5037248" y="2955366"/>
          <a:ext cx="3477353" cy="2782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hart" r:id="rId6" imgW="4867808" imgH="3896132" progId="Excel.Chart.8">
                  <p:embed/>
                </p:oleObj>
              </mc:Choice>
              <mc:Fallback>
                <p:oleObj name="Chart" r:id="rId6" imgW="4867808" imgH="389613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248" y="2955366"/>
                        <a:ext cx="3477353" cy="2782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562600" y="57102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</a:rPr>
              <a:t>Evgeniy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</a:rPr>
              <a:t>Zaplatin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2100" y="6100564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Design goal |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+mn-ea"/>
              </a:rPr>
              <a:t>df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/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+mn-ea"/>
              </a:rPr>
              <a:t>dP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| &lt; 25 Hz/mbar can be achieved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Grassellino | P2MAC_2015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0F06-6803-4723-8F44-C89922D65A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68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292" y="76200"/>
            <a:ext cx="697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LFD in LB Cavity for PIP II 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821766"/>
            <a:ext cx="3962400" cy="1714500"/>
            <a:chOff x="1524000" y="1066800"/>
            <a:chExt cx="5796973" cy="269436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066800"/>
              <a:ext cx="5796973" cy="269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4191000" y="2194686"/>
              <a:ext cx="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267200" y="2347086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FF0000"/>
                  </a:solidFill>
                  <a:latin typeface="Calibri"/>
                  <a:ea typeface="+mn-ea"/>
                </a:rPr>
                <a:t>R</a:t>
              </a:r>
              <a:r>
                <a:rPr lang="en-US" sz="1200" b="1" dirty="0" smtClean="0">
                  <a:solidFill>
                    <a:srgbClr val="FF0000"/>
                  </a:solidFill>
                  <a:latin typeface="Calibri"/>
                  <a:ea typeface="+mn-ea"/>
                </a:rPr>
                <a:t>1</a:t>
              </a:r>
              <a:endParaRPr lang="en-US" sz="1200" b="1" dirty="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4907028" y="1899809"/>
              <a:ext cx="0" cy="59967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983228" y="205220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FF0000"/>
                  </a:solidFill>
                  <a:latin typeface="Calibri"/>
                  <a:ea typeface="+mn-ea"/>
                </a:rPr>
                <a:t>R</a:t>
              </a:r>
              <a:r>
                <a:rPr lang="en-US" sz="1200" b="1" dirty="0">
                  <a:solidFill>
                    <a:srgbClr val="FF0000"/>
                  </a:solidFill>
                  <a:latin typeface="Calibri"/>
                  <a:ea typeface="+mn-ea"/>
                </a:rPr>
                <a:t>2</a:t>
              </a:r>
            </a:p>
          </p:txBody>
        </p:sp>
      </p:grp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775453"/>
              </p:ext>
            </p:extLst>
          </p:nvPr>
        </p:nvGraphicFramePr>
        <p:xfrm>
          <a:off x="514609" y="2981431"/>
          <a:ext cx="3390382" cy="256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38200" y="2555804"/>
            <a:ext cx="282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CAVITY Stiffens ~2.7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</a:rPr>
              <a:t>kN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/mm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28" name="Group 6"/>
          <p:cNvGrpSpPr>
            <a:grpSpLocks noChangeAspect="1"/>
          </p:cNvGrpSpPr>
          <p:nvPr/>
        </p:nvGrpSpPr>
        <p:grpSpPr bwMode="auto">
          <a:xfrm>
            <a:off x="4835812" y="726516"/>
            <a:ext cx="3962400" cy="2228850"/>
            <a:chOff x="48" y="2256"/>
            <a:chExt cx="3072" cy="1728"/>
          </a:xfrm>
        </p:grpSpPr>
        <p:sp>
          <p:nvSpPr>
            <p:cNvPr id="29" name="Text Box 7"/>
            <p:cNvSpPr txBox="1">
              <a:spLocks noChangeAspect="1" noChangeArrowheads="1"/>
            </p:cNvSpPr>
            <p:nvPr/>
          </p:nvSpPr>
          <p:spPr bwMode="auto">
            <a:xfrm>
              <a:off x="624" y="2256"/>
              <a:ext cx="4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de-DE" altLang="en-US" sz="1400">
                  <a:solidFill>
                    <a:prstClr val="black"/>
                  </a:solidFill>
                  <a:latin typeface="Arial Unicode MS" panose="020B0604020202020204" pitchFamily="34" charset="-128"/>
                  <a:ea typeface="+mn-ea"/>
                </a:rPr>
                <a:t>fixed</a:t>
              </a:r>
              <a:endParaRPr lang="en-GB" altLang="en-US" sz="1400">
                <a:solidFill>
                  <a:prstClr val="black"/>
                </a:solidFill>
                <a:latin typeface="Arial Unicode MS" panose="020B0604020202020204" pitchFamily="34" charset="-128"/>
                <a:ea typeface="+mn-ea"/>
              </a:endParaRPr>
            </a:p>
          </p:txBody>
        </p:sp>
        <p:pic>
          <p:nvPicPr>
            <p:cNvPr id="30" name="Picture 8" descr="Snap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48"/>
              <a:ext cx="2928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AutoShape 9"/>
            <p:cNvSpPr>
              <a:spLocks noChangeAspect="1" noChangeArrowheads="1"/>
            </p:cNvSpPr>
            <p:nvPr/>
          </p:nvSpPr>
          <p:spPr bwMode="auto">
            <a:xfrm>
              <a:off x="1008" y="2256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2" name="AutoShape 10"/>
            <p:cNvSpPr>
              <a:spLocks noChangeAspect="1" noChangeArrowheads="1"/>
            </p:cNvSpPr>
            <p:nvPr/>
          </p:nvSpPr>
          <p:spPr bwMode="auto">
            <a:xfrm>
              <a:off x="384" y="2880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Text Box 11"/>
            <p:cNvSpPr txBox="1">
              <a:spLocks noChangeAspect="1" noChangeArrowheads="1"/>
            </p:cNvSpPr>
            <p:nvPr/>
          </p:nvSpPr>
          <p:spPr bwMode="auto">
            <a:xfrm>
              <a:off x="48" y="2736"/>
              <a:ext cx="4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de-DE" altLang="en-US" sz="1400">
                  <a:solidFill>
                    <a:prstClr val="black"/>
                  </a:solidFill>
                  <a:latin typeface="Arial Unicode MS" panose="020B0604020202020204" pitchFamily="34" charset="-128"/>
                  <a:ea typeface="+mn-ea"/>
                </a:rPr>
                <a:t>fixed</a:t>
              </a:r>
              <a:endParaRPr lang="en-GB" altLang="en-US" sz="1400">
                <a:solidFill>
                  <a:prstClr val="black"/>
                </a:solidFill>
                <a:latin typeface="Arial Unicode MS" panose="020B0604020202020204" pitchFamily="34" charset="-128"/>
                <a:ea typeface="+mn-ea"/>
              </a:endParaRPr>
            </a:p>
          </p:txBody>
        </p:sp>
      </p:grpSp>
      <p:graphicFrame>
        <p:nvGraphicFramePr>
          <p:cNvPr id="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405078"/>
              </p:ext>
            </p:extLst>
          </p:nvPr>
        </p:nvGraphicFramePr>
        <p:xfrm>
          <a:off x="4876800" y="3019120"/>
          <a:ext cx="3868763" cy="2755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hart" r:id="rId6" imgW="5429743" imgH="3867337" progId="Excel.Chart.8">
                  <p:embed/>
                </p:oleObj>
              </mc:Choice>
              <mc:Fallback>
                <p:oleObj name="Chart" r:id="rId6" imgW="5429743" imgH="386733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019120"/>
                        <a:ext cx="3868763" cy="2755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62600" y="57102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</a:rPr>
              <a:t>Evgeniy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</a:rPr>
              <a:t>Zaplatin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4292" y="5681271"/>
            <a:ext cx="25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Ivan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</a:rPr>
              <a:t>Gonin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09600"/>
            <a:ext cx="4191000" cy="5460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80425" y="624742"/>
            <a:ext cx="4191000" cy="5460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5900" y="6070141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|LFD| &lt; 0.6 Hz/(MV/m)^2 can be achieved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Grassellino | P2MAC_2015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0F06-6803-4723-8F44-C89922D65A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227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2" y="-344311"/>
            <a:ext cx="8229600" cy="1143000"/>
          </a:xfrm>
        </p:spPr>
        <p:txBody>
          <a:bodyPr/>
          <a:lstStyle/>
          <a:p>
            <a:r>
              <a:rPr lang="en-US" dirty="0" smtClean="0"/>
              <a:t>Plan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11" y="1105341"/>
            <a:ext cx="8243711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Driving milestone: </a:t>
            </a:r>
            <a:r>
              <a:rPr lang="en-US" dirty="0" err="1" smtClean="0"/>
              <a:t>pCM</a:t>
            </a:r>
            <a:r>
              <a:rPr lang="en-US" dirty="0" smtClean="0"/>
              <a:t> in FY18</a:t>
            </a:r>
          </a:p>
          <a:p>
            <a:r>
              <a:rPr lang="en-US" dirty="0" smtClean="0"/>
              <a:t>Implement high Q best treatment by end of FY15 on two </a:t>
            </a:r>
            <a:r>
              <a:rPr lang="en-US" dirty="0" err="1" smtClean="0"/>
              <a:t>multicells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Adapt ANL EP and HPR tools to process </a:t>
            </a:r>
            <a:r>
              <a:rPr lang="en-US" dirty="0" err="1" smtClean="0"/>
              <a:t>multicell</a:t>
            </a:r>
            <a:r>
              <a:rPr lang="en-US" dirty="0" smtClean="0"/>
              <a:t>, consider using AES for EP</a:t>
            </a:r>
          </a:p>
          <a:p>
            <a:pPr lvl="1"/>
            <a:r>
              <a:rPr lang="en-US" dirty="0" smtClean="0"/>
              <a:t>Work on long term solution for having dedicated processing facilities for production</a:t>
            </a:r>
          </a:p>
          <a:p>
            <a:pPr lvl="1"/>
            <a:r>
              <a:rPr lang="en-US" dirty="0" smtClean="0"/>
              <a:t>Finalize RF and mechanical designs, procure cavities</a:t>
            </a:r>
          </a:p>
          <a:p>
            <a:r>
              <a:rPr lang="en-US" dirty="0" smtClean="0"/>
              <a:t>In FY16, goal is to process 8 </a:t>
            </a:r>
            <a:r>
              <a:rPr lang="en-US" dirty="0" err="1" smtClean="0"/>
              <a:t>multicells</a:t>
            </a:r>
            <a:r>
              <a:rPr lang="en-US" dirty="0" smtClean="0"/>
              <a:t> to be lined up for dressing</a:t>
            </a:r>
          </a:p>
          <a:p>
            <a:r>
              <a:rPr lang="en-US" dirty="0" smtClean="0"/>
              <a:t>In FY17 horizontal testing program, specify cooling procedure and magnetic shielding requirements, line up cavities for </a:t>
            </a:r>
            <a:r>
              <a:rPr lang="en-US" dirty="0" err="1" smtClean="0"/>
              <a:t>pCM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Grassellino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06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7713"/>
            <a:ext cx="8672513" cy="4987867"/>
          </a:xfrm>
        </p:spPr>
        <p:txBody>
          <a:bodyPr/>
          <a:lstStyle/>
          <a:p>
            <a:pPr marL="285750" indent="-285750"/>
            <a:r>
              <a:rPr lang="en-US" sz="2000" dirty="0" smtClean="0"/>
              <a:t>Cavity processing recipe producing 3.5 times higher quality factor than baseline specifications reproducibly demonstrated on single cells</a:t>
            </a:r>
          </a:p>
          <a:p>
            <a:pPr marL="285750" indent="-285750"/>
            <a:r>
              <a:rPr lang="en-US" sz="2000" dirty="0" smtClean="0"/>
              <a:t>This translates into an increase to 30% duty factor “for free”, and possibility to operate the </a:t>
            </a:r>
            <a:r>
              <a:rPr lang="en-US" sz="2000" dirty="0" err="1" smtClean="0"/>
              <a:t>linac</a:t>
            </a:r>
            <a:r>
              <a:rPr lang="en-US" sz="2000" dirty="0" smtClean="0"/>
              <a:t> CW</a:t>
            </a:r>
          </a:p>
          <a:p>
            <a:pPr marL="285750" indent="-285750"/>
            <a:r>
              <a:rPr lang="en-US" sz="2000" dirty="0" smtClean="0"/>
              <a:t>Q preservation via cooling studies ongoing with very promising results</a:t>
            </a:r>
          </a:p>
          <a:p>
            <a:r>
              <a:rPr lang="en-US" sz="2000" dirty="0"/>
              <a:t>RF designs of both LB650 and HB650 cavities are completed</a:t>
            </a:r>
          </a:p>
          <a:p>
            <a:r>
              <a:rPr lang="en-US" sz="2000" dirty="0"/>
              <a:t>Concept mechanical design for CW of HB650 is finished (2013)</a:t>
            </a:r>
          </a:p>
          <a:p>
            <a:r>
              <a:rPr lang="en-US" sz="2000" dirty="0"/>
              <a:t>Sensitivity to Helium Pressure fluctuations satisfy requirements</a:t>
            </a:r>
          </a:p>
          <a:p>
            <a:pPr marL="285750" indent="-285750"/>
            <a:r>
              <a:rPr lang="en-US" sz="2000" dirty="0"/>
              <a:t> Lorentz Force Detuning (LFD) is an issue in a pulsed mode</a:t>
            </a:r>
          </a:p>
          <a:p>
            <a:pPr marL="285750" indent="-285750"/>
            <a:r>
              <a:rPr lang="en-US" sz="2000" dirty="0"/>
              <a:t>“Passive” compensation - modification of the  cavity and the He vessel design in order to reduce LFD: work is in progress</a:t>
            </a:r>
          </a:p>
          <a:p>
            <a:pPr marL="0" indent="0">
              <a:buNone/>
            </a:pPr>
            <a:endParaRPr lang="en-US" sz="2000" dirty="0" smtClean="0"/>
          </a:p>
          <a:p>
            <a:pPr marL="285750" indent="-28575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Grassellino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5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Processing/testing infrastructure progress/upgrades</a:t>
            </a:r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Cavity high Q surface processing results</a:t>
            </a:r>
          </a:p>
          <a:p>
            <a:pPr lvl="1"/>
            <a:r>
              <a:rPr lang="en-US" dirty="0" smtClean="0">
                <a:latin typeface="Helvetica" pitchFamily="34" charset="0"/>
              </a:rPr>
              <a:t>120C bake versus N doping</a:t>
            </a:r>
          </a:p>
          <a:p>
            <a:pPr lvl="1"/>
            <a:r>
              <a:rPr lang="en-US" dirty="0" smtClean="0">
                <a:latin typeface="Helvetica" pitchFamily="34" charset="0"/>
              </a:rPr>
              <a:t>Flux expulsion/trapping c</a:t>
            </a:r>
            <a:r>
              <a:rPr lang="en-US" dirty="0" smtClean="0">
                <a:latin typeface="Helvetica" pitchFamily="34" charset="0"/>
              </a:rPr>
              <a:t>ooling studies </a:t>
            </a:r>
          </a:p>
          <a:p>
            <a:pPr lvl="1"/>
            <a:r>
              <a:rPr lang="en-US" dirty="0" smtClean="0">
                <a:latin typeface="Helvetica" pitchFamily="34" charset="0"/>
              </a:rPr>
              <a:t>Also, vendor </a:t>
            </a:r>
            <a:r>
              <a:rPr lang="en-US" dirty="0">
                <a:latin typeface="Helvetica" pitchFamily="34" charset="0"/>
              </a:rPr>
              <a:t>q</a:t>
            </a:r>
            <a:r>
              <a:rPr lang="en-US" dirty="0" smtClean="0">
                <a:latin typeface="Helvetica" pitchFamily="34" charset="0"/>
              </a:rPr>
              <a:t>ualification (PAVAC)</a:t>
            </a:r>
          </a:p>
          <a:p>
            <a:r>
              <a:rPr lang="en-US" dirty="0" smtClean="0">
                <a:latin typeface="Helvetica" pitchFamily="34" charset="0"/>
              </a:rPr>
              <a:t>Cavity mechanical design status</a:t>
            </a:r>
          </a:p>
          <a:p>
            <a:r>
              <a:rPr lang="en-US" dirty="0" smtClean="0">
                <a:latin typeface="Helvetica" pitchFamily="34" charset="0"/>
              </a:rPr>
              <a:t>Plan forward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pitchFamily="34" charset="0"/>
              </a:rPr>
              <a:t>3/9/2015</a:t>
            </a:r>
            <a:endParaRPr lang="en-US" sz="900">
              <a:solidFill>
                <a:srgbClr val="004C97"/>
              </a:solidFill>
              <a:latin typeface="Helvetica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pitchFamily="34" charset="0"/>
              </a:rPr>
              <a:t>A. </a:t>
            </a:r>
            <a:r>
              <a:rPr lang="en-US" sz="900" dirty="0" err="1" smtClean="0">
                <a:solidFill>
                  <a:srgbClr val="004C97"/>
                </a:solidFill>
                <a:latin typeface="Helvetica" pitchFamily="34" charset="0"/>
              </a:rPr>
              <a:t>Grassellino</a:t>
            </a:r>
            <a:r>
              <a:rPr lang="en-US" sz="900" dirty="0" smtClean="0">
                <a:solidFill>
                  <a:srgbClr val="004C97"/>
                </a:solidFill>
                <a:latin typeface="Helvetica" pitchFamily="34" charset="0"/>
              </a:rPr>
              <a:t> </a:t>
            </a:r>
            <a:r>
              <a:rPr lang="en-US" sz="900" dirty="0" smtClean="0">
                <a:solidFill>
                  <a:srgbClr val="004C97"/>
                </a:solidFill>
                <a:latin typeface="Helvetica" pitchFamily="34" charset="0"/>
              </a:rPr>
              <a:t>| P2MAC_2015</a:t>
            </a:r>
            <a:endParaRPr lang="en-US" sz="900" b="1" dirty="0" smtClean="0">
              <a:solidFill>
                <a:srgbClr val="004C97"/>
              </a:solidFill>
              <a:latin typeface="Helvetica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0E602BF-A83D-4A86-90E7-A48EB34C67CE}" type="slidenum">
              <a:rPr lang="en-US" sz="900">
                <a:solidFill>
                  <a:srgbClr val="004C97"/>
                </a:solidFill>
                <a:latin typeface="Helvetica" pitchFamily="34" charset="0"/>
              </a:rPr>
              <a:pPr eaLnBrk="1" hangingPunct="1"/>
              <a:t>2</a:t>
            </a:fld>
            <a:endParaRPr lang="en-US" sz="900">
              <a:solidFill>
                <a:srgbClr val="004C97"/>
              </a:solidFill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5" y="-4027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650 MHz testing/processing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69" y="3479208"/>
            <a:ext cx="6378264" cy="29977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120-300C </a:t>
            </a:r>
            <a:r>
              <a:rPr lang="en-US" dirty="0" smtClean="0"/>
              <a:t>ovens—ready and in use</a:t>
            </a:r>
            <a:endParaRPr lang="en-US" dirty="0" smtClean="0"/>
          </a:p>
          <a:p>
            <a:r>
              <a:rPr lang="en-US" dirty="0" smtClean="0"/>
              <a:t>High temperature furnace </a:t>
            </a:r>
            <a:r>
              <a:rPr lang="en-US" dirty="0" smtClean="0"/>
              <a:t>– ready and in use</a:t>
            </a:r>
            <a:endParaRPr lang="en-US" dirty="0" smtClean="0"/>
          </a:p>
          <a:p>
            <a:r>
              <a:rPr lang="en-US" dirty="0" smtClean="0"/>
              <a:t>EP, HPR tools, ready for 1-cell, not for 5-cell 650 </a:t>
            </a:r>
            <a:r>
              <a:rPr lang="en-US" dirty="0" smtClean="0"/>
              <a:t>MHz</a:t>
            </a:r>
          </a:p>
          <a:p>
            <a:r>
              <a:rPr lang="en-US" dirty="0"/>
              <a:t>W</a:t>
            </a:r>
            <a:r>
              <a:rPr lang="en-US" dirty="0" smtClean="0"/>
              <a:t>ork </a:t>
            </a:r>
            <a:r>
              <a:rPr lang="en-US" dirty="0"/>
              <a:t>ongoing on upgrading to </a:t>
            </a:r>
            <a:r>
              <a:rPr lang="en-US" dirty="0" err="1"/>
              <a:t>multicell</a:t>
            </a:r>
            <a:r>
              <a:rPr lang="en-US" dirty="0"/>
              <a:t> processing (considering AES for bulk chemistry</a:t>
            </a:r>
            <a:r>
              <a:rPr lang="en-US" dirty="0" smtClean="0"/>
              <a:t>) – longer term solution for dedicated HPR infrastructure needed to avoid conflicts PIP-2/LCLS-2</a:t>
            </a:r>
          </a:p>
          <a:p>
            <a:endParaRPr 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8" y="994281"/>
            <a:ext cx="1815455" cy="246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18" y="994281"/>
            <a:ext cx="3350121" cy="251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44" y="1106473"/>
            <a:ext cx="3110057" cy="174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10" y="3366413"/>
            <a:ext cx="2164890" cy="289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80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650 MHz Processing/testing infrastructure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Grassellino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 descr="C:\Users\annag\AppData\Local\Microsoft\Windows\Temporary Internet Files\Content.IE5\O12L51WN\IMG_0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973666"/>
            <a:ext cx="38481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745403"/>
            <a:ext cx="4808561" cy="320570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951446" y="2999058"/>
            <a:ext cx="0" cy="1371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490843" y="2885495"/>
            <a:ext cx="2778501" cy="3444939"/>
            <a:chOff x="228600" y="2013646"/>
            <a:chExt cx="2778501" cy="344493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2013646"/>
              <a:ext cx="2379720" cy="3190112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1011535" y="3825354"/>
              <a:ext cx="0" cy="13784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11" idx="2"/>
            </p:cNvCxnSpPr>
            <p:nvPr/>
          </p:nvCxnSpPr>
          <p:spPr>
            <a:xfrm flipH="1">
              <a:off x="1418460" y="3825354"/>
              <a:ext cx="4" cy="13784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66095" y="5181586"/>
              <a:ext cx="26410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Fluxgate </a:t>
              </a:r>
              <a:r>
                <a:rPr lang="en-US" sz="1200" dirty="0" smtClean="0">
                  <a:solidFill>
                    <a:srgbClr val="000000"/>
                  </a:solidFill>
                </a:rPr>
                <a:t>magnetometers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28338" y="3191996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6275" y="3294123"/>
            <a:ext cx="1814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VTS Ti four bar 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2890" y="4014335"/>
            <a:ext cx="23779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VTS1—ready for 1-cell 650 </a:t>
            </a:r>
            <a:r>
              <a:rPr lang="en-US" sz="2000" dirty="0" smtClean="0"/>
              <a:t>MHz, fully instrumented</a:t>
            </a:r>
          </a:p>
          <a:p>
            <a:endParaRPr lang="en-US" sz="2000" dirty="0"/>
          </a:p>
          <a:p>
            <a:r>
              <a:rPr lang="en-US" sz="2000" dirty="0"/>
              <a:t>VTS2,3—commissioned, ready for 5-cell 650 MHz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676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2" y="-344311"/>
            <a:ext cx="8229600" cy="1143000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accomplishments – cavity surface processing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11" y="1331118"/>
            <a:ext cx="8243711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Goal: establish surface processing recipe for </a:t>
            </a:r>
            <a:r>
              <a:rPr lang="en-US" dirty="0" smtClean="0"/>
              <a:t>Q maximization on single cell in FY15 – crucial for making the </a:t>
            </a:r>
            <a:r>
              <a:rPr lang="en-US" dirty="0" err="1" smtClean="0"/>
              <a:t>linac</a:t>
            </a:r>
            <a:r>
              <a:rPr lang="en-US" dirty="0" smtClean="0"/>
              <a:t> capable of operating CW or high duty factor</a:t>
            </a:r>
          </a:p>
          <a:p>
            <a:r>
              <a:rPr lang="en-US" dirty="0"/>
              <a:t>I</a:t>
            </a:r>
            <a:r>
              <a:rPr lang="en-US" dirty="0" smtClean="0"/>
              <a:t>mplement by end of FY15 on two </a:t>
            </a:r>
            <a:r>
              <a:rPr lang="en-US" dirty="0" err="1" smtClean="0"/>
              <a:t>multicells</a:t>
            </a:r>
            <a:endParaRPr lang="en-US" dirty="0" smtClean="0"/>
          </a:p>
          <a:p>
            <a:r>
              <a:rPr lang="en-US" dirty="0" smtClean="0"/>
              <a:t>Six </a:t>
            </a:r>
            <a:r>
              <a:rPr lang="en-US" dirty="0" smtClean="0"/>
              <a:t>high beta 650 MHz single cell cavities processed – 3 </a:t>
            </a:r>
            <a:r>
              <a:rPr lang="en-US" dirty="0" smtClean="0"/>
              <a:t>PAVAC (also for vendor qualification purposes), </a:t>
            </a:r>
            <a:r>
              <a:rPr lang="en-US" dirty="0" smtClean="0"/>
              <a:t>3 AES</a:t>
            </a:r>
          </a:p>
          <a:p>
            <a:r>
              <a:rPr lang="en-US" dirty="0" smtClean="0"/>
              <a:t>Four tested – 1 baseline standard ILC/XFEL recipe (120C bake), 3 high Q recipe development (N doping)</a:t>
            </a:r>
          </a:p>
          <a:p>
            <a:r>
              <a:rPr lang="en-US" dirty="0" smtClean="0"/>
              <a:t>Exceeded specifications a factor of 3.5 with N doping!</a:t>
            </a:r>
          </a:p>
          <a:p>
            <a:r>
              <a:rPr lang="en-US" dirty="0" smtClean="0"/>
              <a:t>Cooling studies for </a:t>
            </a:r>
            <a:r>
              <a:rPr lang="en-US" dirty="0" smtClean="0"/>
              <a:t>setting mag </a:t>
            </a:r>
            <a:r>
              <a:rPr lang="en-US" dirty="0" smtClean="0"/>
              <a:t>shielding/cooling </a:t>
            </a:r>
            <a:r>
              <a:rPr lang="en-US" dirty="0" smtClean="0"/>
              <a:t>specifications </a:t>
            </a:r>
            <a:r>
              <a:rPr lang="en-US" dirty="0" smtClean="0"/>
              <a:t>in </a:t>
            </a:r>
            <a:r>
              <a:rPr lang="en-US" dirty="0" err="1" smtClean="0"/>
              <a:t>cryomodule</a:t>
            </a:r>
            <a:r>
              <a:rPr lang="en-US" dirty="0" smtClean="0"/>
              <a:t> ongoing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Grassellino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0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Doping – small variation from standard ILC treatment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252" y="911715"/>
            <a:ext cx="764479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buClr>
                <a:srgbClr val="9A0000"/>
              </a:buClr>
              <a:buFontTx/>
              <a:buNone/>
            </a:pPr>
            <a:r>
              <a:rPr lang="en-US" sz="2000" dirty="0" smtClean="0"/>
              <a:t>Example from FNAL 2/6 doping process:</a:t>
            </a:r>
          </a:p>
          <a:p>
            <a:pPr marL="0" lvl="0" indent="0" algn="just">
              <a:buClr>
                <a:srgbClr val="9A0000"/>
              </a:buClr>
              <a:buFontTx/>
              <a:buNone/>
            </a:pPr>
            <a:endParaRPr lang="en-US" sz="2000" baseline="0" dirty="0" smtClean="0"/>
          </a:p>
          <a:p>
            <a:pPr marL="285750" lvl="0" indent="-285750" algn="just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Bulk EP</a:t>
            </a:r>
          </a:p>
          <a:p>
            <a:pPr marL="285750" lvl="0" indent="-285750" algn="just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800 C anneal for </a:t>
            </a:r>
            <a:r>
              <a:rPr lang="en-US" sz="2000" baseline="0" dirty="0" smtClean="0"/>
              <a:t>2 </a:t>
            </a:r>
            <a:r>
              <a:rPr lang="en-US" sz="2000" baseline="0" dirty="0" smtClean="0"/>
              <a:t>hours in vacuum</a:t>
            </a:r>
          </a:p>
          <a:p>
            <a:pPr marL="285750" lvl="0" indent="-285750" algn="just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2 minutes @ 800C </a:t>
            </a:r>
            <a:r>
              <a:rPr lang="en-US" sz="2000" dirty="0"/>
              <a:t>n</a:t>
            </a:r>
            <a:r>
              <a:rPr lang="en-US" sz="2000" baseline="0" dirty="0" smtClean="0"/>
              <a:t>itrogen diffusion</a:t>
            </a:r>
          </a:p>
          <a:p>
            <a:pPr marL="285750" lvl="0" indent="-285750" algn="just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800 C for 6 minutes in vacuum</a:t>
            </a:r>
          </a:p>
          <a:p>
            <a:pPr marL="285750" lvl="0" indent="-285750" algn="just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Vacuum cooling</a:t>
            </a:r>
          </a:p>
          <a:p>
            <a:pPr marL="285750" lvl="0" indent="-285750" algn="just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5 microns EP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5"/>
          <a:stretch/>
        </p:blipFill>
        <p:spPr>
          <a:xfrm>
            <a:off x="130932" y="3706609"/>
            <a:ext cx="4635012" cy="28109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71219" y="1591803"/>
            <a:ext cx="1448973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Cavity after Equator Welding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71216" y="2254201"/>
            <a:ext cx="1448973" cy="276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EP 140 um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972560" y="3943549"/>
            <a:ext cx="1448973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Ethanol Rinse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71218" y="3250038"/>
            <a:ext cx="1448973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External 20 um BCP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972560" y="2702310"/>
            <a:ext cx="1448973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Short HPR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971217" y="4494749"/>
            <a:ext cx="1448973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800C HT Bake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972560" y="5024253"/>
            <a:ext cx="1448973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RF Tuning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972560" y="5599572"/>
            <a:ext cx="1448973" cy="276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EP 40 um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990209" y="6130583"/>
            <a:ext cx="1448973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Ethanol Rinse</a:t>
            </a:r>
            <a:endParaRPr lang="en-US" sz="1200" dirty="0"/>
          </a:p>
        </p:txBody>
      </p:sp>
      <p:cxnSp>
        <p:nvCxnSpPr>
          <p:cNvPr id="21" name="Straight Arrow Connector 20"/>
          <p:cNvCxnSpPr>
            <a:stCxn id="12" idx="2"/>
            <a:endCxn id="13" idx="0"/>
          </p:cNvCxnSpPr>
          <p:nvPr/>
        </p:nvCxnSpPr>
        <p:spPr>
          <a:xfrm flipH="1">
            <a:off x="7695703" y="2053468"/>
            <a:ext cx="3" cy="200733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4" idx="0"/>
          </p:cNvCxnSpPr>
          <p:nvPr/>
        </p:nvCxnSpPr>
        <p:spPr>
          <a:xfrm>
            <a:off x="7695705" y="3711703"/>
            <a:ext cx="1342" cy="231846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  <a:endCxn id="16" idx="0"/>
          </p:cNvCxnSpPr>
          <p:nvPr/>
        </p:nvCxnSpPr>
        <p:spPr>
          <a:xfrm>
            <a:off x="7695703" y="2531200"/>
            <a:ext cx="1344" cy="17111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  <a:endCxn id="18" idx="0"/>
          </p:cNvCxnSpPr>
          <p:nvPr/>
        </p:nvCxnSpPr>
        <p:spPr>
          <a:xfrm>
            <a:off x="7695704" y="4771748"/>
            <a:ext cx="1343" cy="25250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2"/>
            <a:endCxn id="34" idx="0"/>
          </p:cNvCxnSpPr>
          <p:nvPr/>
        </p:nvCxnSpPr>
        <p:spPr>
          <a:xfrm flipH="1">
            <a:off x="7695702" y="5876571"/>
            <a:ext cx="1345" cy="254012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2"/>
            <a:endCxn id="19" idx="0"/>
          </p:cNvCxnSpPr>
          <p:nvPr/>
        </p:nvCxnSpPr>
        <p:spPr>
          <a:xfrm>
            <a:off x="7697047" y="5301252"/>
            <a:ext cx="0" cy="29832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2"/>
            <a:endCxn id="17" idx="0"/>
          </p:cNvCxnSpPr>
          <p:nvPr/>
        </p:nvCxnSpPr>
        <p:spPr>
          <a:xfrm flipH="1">
            <a:off x="7695704" y="4220548"/>
            <a:ext cx="1343" cy="274201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2"/>
            <a:endCxn id="15" idx="0"/>
          </p:cNvCxnSpPr>
          <p:nvPr/>
        </p:nvCxnSpPr>
        <p:spPr>
          <a:xfrm flipH="1">
            <a:off x="7695705" y="2979309"/>
            <a:ext cx="1342" cy="270729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90214" y="3910128"/>
            <a:ext cx="1448973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Long HPR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90212" y="3441583"/>
            <a:ext cx="1448973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Final Assembly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990219" y="5623974"/>
            <a:ext cx="1448973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Long HPR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990208" y="4839586"/>
            <a:ext cx="1448973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Helium Tank Welding Procedure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990215" y="4356250"/>
            <a:ext cx="1448973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VT Assembly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971215" y="6130583"/>
            <a:ext cx="1448973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HPR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990207" y="2035101"/>
            <a:ext cx="1448973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HOM Tuning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4990219" y="1545636"/>
            <a:ext cx="1448973" cy="27699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Ship to DESY</a:t>
            </a:r>
            <a:endParaRPr lang="en-US" sz="1200" dirty="0"/>
          </a:p>
        </p:txBody>
      </p:sp>
      <p:cxnSp>
        <p:nvCxnSpPr>
          <p:cNvPr id="37" name="Straight Arrow Connector 36"/>
          <p:cNvCxnSpPr>
            <a:stCxn id="44" idx="0"/>
            <a:endCxn id="48" idx="2"/>
          </p:cNvCxnSpPr>
          <p:nvPr/>
        </p:nvCxnSpPr>
        <p:spPr>
          <a:xfrm flipV="1">
            <a:off x="5714706" y="2773765"/>
            <a:ext cx="0" cy="218799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0"/>
            <a:endCxn id="36" idx="2"/>
          </p:cNvCxnSpPr>
          <p:nvPr/>
        </p:nvCxnSpPr>
        <p:spPr>
          <a:xfrm flipV="1">
            <a:off x="5714694" y="1822635"/>
            <a:ext cx="12" cy="212466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0"/>
            <a:endCxn id="30" idx="2"/>
          </p:cNvCxnSpPr>
          <p:nvPr/>
        </p:nvCxnSpPr>
        <p:spPr>
          <a:xfrm flipH="1" flipV="1">
            <a:off x="5714699" y="3718582"/>
            <a:ext cx="2" cy="191546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0"/>
            <a:endCxn id="33" idx="2"/>
          </p:cNvCxnSpPr>
          <p:nvPr/>
        </p:nvCxnSpPr>
        <p:spPr>
          <a:xfrm flipV="1">
            <a:off x="5714695" y="4633249"/>
            <a:ext cx="7" cy="206337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1"/>
            <a:endCxn id="20" idx="3"/>
          </p:cNvCxnSpPr>
          <p:nvPr/>
        </p:nvCxnSpPr>
        <p:spPr>
          <a:xfrm flipH="1">
            <a:off x="6439182" y="6269083"/>
            <a:ext cx="53203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0"/>
            <a:endCxn id="29" idx="2"/>
          </p:cNvCxnSpPr>
          <p:nvPr/>
        </p:nvCxnSpPr>
        <p:spPr>
          <a:xfrm flipH="1" flipV="1">
            <a:off x="5714701" y="4187127"/>
            <a:ext cx="1" cy="169123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1" idx="0"/>
            <a:endCxn id="32" idx="2"/>
          </p:cNvCxnSpPr>
          <p:nvPr/>
        </p:nvCxnSpPr>
        <p:spPr>
          <a:xfrm flipH="1" flipV="1">
            <a:off x="5714695" y="5485917"/>
            <a:ext cx="11" cy="138057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90219" y="2992564"/>
            <a:ext cx="1448973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Leak Check</a:t>
            </a:r>
            <a:endParaRPr lang="en-US" sz="1200" dirty="0"/>
          </a:p>
        </p:txBody>
      </p:sp>
      <p:cxnSp>
        <p:nvCxnSpPr>
          <p:cNvPr id="45" name="Straight Arrow Connector 44"/>
          <p:cNvCxnSpPr>
            <a:stCxn id="30" idx="0"/>
            <a:endCxn id="44" idx="2"/>
          </p:cNvCxnSpPr>
          <p:nvPr/>
        </p:nvCxnSpPr>
        <p:spPr>
          <a:xfrm flipV="1">
            <a:off x="5714699" y="3269563"/>
            <a:ext cx="7" cy="17202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0"/>
            <a:endCxn id="31" idx="2"/>
          </p:cNvCxnSpPr>
          <p:nvPr/>
        </p:nvCxnSpPr>
        <p:spPr>
          <a:xfrm flipV="1">
            <a:off x="5714696" y="5900973"/>
            <a:ext cx="10" cy="22961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864567" y="1373995"/>
            <a:ext cx="4140396" cy="5131558"/>
          </a:xfrm>
          <a:prstGeom prst="rect">
            <a:avLst/>
          </a:prstGeom>
          <a:noFill/>
          <a:ln w="349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990219" y="2496766"/>
            <a:ext cx="1448973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/>
              <a:t>120C bake</a:t>
            </a:r>
            <a:endParaRPr lang="en-US" sz="1200" dirty="0"/>
          </a:p>
        </p:txBody>
      </p:sp>
      <p:cxnSp>
        <p:nvCxnSpPr>
          <p:cNvPr id="49" name="Straight Arrow Connector 48"/>
          <p:cNvCxnSpPr>
            <a:stCxn id="48" idx="0"/>
            <a:endCxn id="35" idx="2"/>
          </p:cNvCxnSpPr>
          <p:nvPr/>
        </p:nvCxnSpPr>
        <p:spPr>
          <a:xfrm flipH="1" flipV="1">
            <a:off x="5714694" y="2312100"/>
            <a:ext cx="12" cy="184666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843624" y="4345901"/>
            <a:ext cx="1704154" cy="65676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 rot="5400000">
            <a:off x="8107281" y="3393579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XFEL</a:t>
            </a:r>
            <a:endParaRPr lang="en-US" sz="3200" dirty="0"/>
          </a:p>
        </p:txBody>
      </p:sp>
      <p:sp>
        <p:nvSpPr>
          <p:cNvPr id="52" name="Oval 51"/>
          <p:cNvSpPr/>
          <p:nvPr/>
        </p:nvSpPr>
        <p:spPr>
          <a:xfrm>
            <a:off x="6705198" y="5527986"/>
            <a:ext cx="1932120" cy="45638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17188" y="2219766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X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601263" y="911715"/>
            <a:ext cx="4484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A. </a:t>
            </a:r>
            <a:r>
              <a:rPr lang="en-US" sz="1200" dirty="0" err="1" smtClean="0">
                <a:solidFill>
                  <a:srgbClr val="0000FF"/>
                </a:solidFill>
              </a:rPr>
              <a:t>Grassellino</a:t>
            </a:r>
            <a:r>
              <a:rPr lang="en-US" sz="1200" dirty="0" smtClean="0">
                <a:solidFill>
                  <a:srgbClr val="0000FF"/>
                </a:solidFill>
              </a:rPr>
              <a:t> et al, 2013 </a:t>
            </a:r>
            <a:r>
              <a:rPr lang="en-US" sz="1200" dirty="0" err="1" smtClean="0">
                <a:solidFill>
                  <a:srgbClr val="0000FF"/>
                </a:solidFill>
              </a:rPr>
              <a:t>Supercond</a:t>
            </a:r>
            <a:r>
              <a:rPr lang="en-US" sz="1200" dirty="0">
                <a:solidFill>
                  <a:srgbClr val="0000FF"/>
                </a:solidFill>
              </a:rPr>
              <a:t>. Sci. Technol. </a:t>
            </a:r>
            <a:r>
              <a:rPr lang="en-US" sz="1200" b="1" dirty="0">
                <a:solidFill>
                  <a:srgbClr val="0000FF"/>
                </a:solidFill>
              </a:rPr>
              <a:t>26</a:t>
            </a:r>
            <a:r>
              <a:rPr lang="en-US" sz="1200" dirty="0">
                <a:solidFill>
                  <a:srgbClr val="0000FF"/>
                </a:solidFill>
              </a:rPr>
              <a:t> 102001 (Rapid Communication</a:t>
            </a:r>
            <a:r>
              <a:rPr lang="en-US" sz="1200" dirty="0" smtClean="0">
                <a:solidFill>
                  <a:srgbClr val="0000FF"/>
                </a:solidFill>
              </a:rPr>
              <a:t>)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Grassellino | P2MAC_2015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731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" y="1622425"/>
            <a:ext cx="5867223" cy="4739275"/>
          </a:xfrm>
          <a:prstGeom prst="rect">
            <a:avLst/>
          </a:prstGeom>
        </p:spPr>
      </p:pic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>
          <a:xfrm>
            <a:off x="487363" y="87313"/>
            <a:ext cx="8382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200" dirty="0" smtClean="0">
                <a:latin typeface="Helvetica" panose="020B0604020202020204" pitchFamily="34" charset="0"/>
                <a:ea typeface="MS PGothic" panose="020B0600070205080204" pitchFamily="34" charset="-128"/>
              </a:rPr>
              <a:t>Results – highlights – 120C bake </a:t>
            </a:r>
            <a:r>
              <a:rPr lang="en-US" altLang="en-US" sz="2200" dirty="0" smtClean="0">
                <a:latin typeface="Helvetica" panose="020B0604020202020204" pitchFamily="34" charset="0"/>
              </a:rPr>
              <a:t>versus</a:t>
            </a:r>
            <a:r>
              <a:rPr lang="en-US" altLang="en-US" sz="2200" dirty="0" smtClean="0"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200" dirty="0" smtClean="0">
                <a:latin typeface="Helvetica" panose="020B0604020202020204" pitchFamily="34" charset="0"/>
                <a:ea typeface="MS PGothic" panose="020B0600070205080204" pitchFamily="34" charset="-128"/>
              </a:rPr>
              <a:t>N doping </a:t>
            </a:r>
            <a:r>
              <a:rPr lang="en-US" altLang="en-US" sz="2200" dirty="0">
                <a:latin typeface="Helvetica" panose="020B0604020202020204" pitchFamily="34" charset="0"/>
              </a:rPr>
              <a:t/>
            </a:r>
            <a:br>
              <a:rPr lang="en-US" altLang="en-US" sz="2200" dirty="0">
                <a:latin typeface="Helvetica" panose="020B0604020202020204" pitchFamily="34" charset="0"/>
              </a:rPr>
            </a:br>
            <a:r>
              <a:rPr lang="en-US" altLang="en-US" sz="2200" dirty="0" smtClean="0">
                <a:latin typeface="Helvetica" panose="020B0604020202020204" pitchFamily="34" charset="0"/>
              </a:rPr>
              <a:t>Q~</a:t>
            </a:r>
            <a:r>
              <a:rPr lang="en-US" altLang="en-US" sz="2200" dirty="0" smtClean="0"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200" dirty="0" smtClean="0">
                <a:latin typeface="Helvetica" panose="020B0604020202020204" pitchFamily="34" charset="0"/>
                <a:ea typeface="MS PGothic" panose="020B0600070205080204" pitchFamily="34" charset="-128"/>
              </a:rPr>
              <a:t>7e10 at 2K, 17 MV/m – world </a:t>
            </a:r>
            <a:r>
              <a:rPr lang="en-US" altLang="en-US" sz="2200" dirty="0" smtClean="0">
                <a:latin typeface="Helvetica" panose="020B0604020202020204" pitchFamily="34" charset="0"/>
                <a:ea typeface="MS PGothic" panose="020B0600070205080204" pitchFamily="34" charset="-128"/>
              </a:rPr>
              <a:t>record at this frequency! </a:t>
            </a:r>
            <a:endParaRPr lang="en-US" altLang="en-US" sz="2200" dirty="0" smtClean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60325" y="1017588"/>
            <a:ext cx="9196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404040"/>
                </a:solidFill>
              </a:rPr>
              <a:t>Applying N doping to 650 MHz (beta=0.9) leads to Q </a:t>
            </a:r>
            <a:r>
              <a:rPr lang="en-US" altLang="en-US" dirty="0" smtClean="0">
                <a:solidFill>
                  <a:srgbClr val="404040"/>
                </a:solidFill>
              </a:rPr>
              <a:t>x3 </a:t>
            </a:r>
            <a:r>
              <a:rPr lang="en-US" altLang="en-US" dirty="0">
                <a:solidFill>
                  <a:srgbClr val="404040"/>
                </a:solidFill>
              </a:rPr>
              <a:t>exceeding specs</a:t>
            </a:r>
          </a:p>
        </p:txBody>
      </p:sp>
      <p:sp>
        <p:nvSpPr>
          <p:cNvPr id="5" name="Down Arrow 4"/>
          <p:cNvSpPr>
            <a:spLocks noChangeArrowheads="1"/>
          </p:cNvSpPr>
          <p:nvPr/>
        </p:nvSpPr>
        <p:spPr bwMode="auto">
          <a:xfrm>
            <a:off x="7250113" y="1622425"/>
            <a:ext cx="503237" cy="979488"/>
          </a:xfrm>
          <a:prstGeom prst="downArrow">
            <a:avLst>
              <a:gd name="adj1" fmla="val 50000"/>
              <a:gd name="adj2" fmla="val 49939"/>
            </a:avLst>
          </a:prstGeom>
          <a:gradFill rotWithShape="1">
            <a:gsLst>
              <a:gs pos="0">
                <a:srgbClr val="9EFFFF"/>
              </a:gs>
              <a:gs pos="100000">
                <a:srgbClr val="73DBF5"/>
              </a:gs>
            </a:gsLst>
            <a:lin ang="5400000"/>
          </a:gradFill>
          <a:ln w="9525">
            <a:solidFill>
              <a:srgbClr val="7DCFE3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MS PGothic" panose="020B0600070205080204" pitchFamily="34" charset="-128"/>
            </a:endParaRP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6400800" y="2627313"/>
            <a:ext cx="24685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404040"/>
                </a:solidFill>
              </a:rPr>
              <a:t>High duty factor operation </a:t>
            </a:r>
            <a:r>
              <a:rPr lang="en-US" altLang="en-US" dirty="0" smtClean="0">
                <a:solidFill>
                  <a:srgbClr val="404040"/>
                </a:solidFill>
              </a:rPr>
              <a:t>(30%) may </a:t>
            </a:r>
            <a:r>
              <a:rPr lang="en-US" altLang="en-US" dirty="0">
                <a:solidFill>
                  <a:srgbClr val="404040"/>
                </a:solidFill>
              </a:rPr>
              <a:t>be possible even with the existing (limited) capacity </a:t>
            </a:r>
            <a:r>
              <a:rPr lang="en-US" altLang="en-US" dirty="0" err="1" smtClean="0">
                <a:solidFill>
                  <a:srgbClr val="404040"/>
                </a:solidFill>
              </a:rPr>
              <a:t>cryoplant</a:t>
            </a:r>
            <a:r>
              <a:rPr lang="en-US" altLang="en-US" dirty="0" smtClean="0">
                <a:solidFill>
                  <a:srgbClr val="404040"/>
                </a:solidFill>
              </a:rPr>
              <a:t>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404040"/>
              </a:solidFill>
            </a:endParaRP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V="1">
            <a:off x="4327525" y="1479550"/>
            <a:ext cx="708025" cy="7477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5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154D81"/>
                </a:solidFill>
                <a:latin typeface="Helvetica" panose="020B0604020202020204" pitchFamily="34" charset="0"/>
              </a:rPr>
              <a:t>3/9/2015</a:t>
            </a:r>
            <a:endParaRPr lang="en-US" altLang="en-US" sz="90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43016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154D81"/>
                </a:solidFill>
                <a:latin typeface="Helvetica" panose="020B0604020202020204" pitchFamily="34" charset="0"/>
              </a:rPr>
              <a:t>A. Grassellino | P2MAC_2015</a:t>
            </a:r>
            <a:endParaRPr lang="en-US" altLang="en-US" sz="900" b="1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43017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1D2BB51-5ED1-465F-A5A7-605388FA4A42}" type="slidenum"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pPr/>
              <a:t>7</a:t>
            </a:fld>
            <a:endParaRPr lang="en-US" altLang="en-US" sz="90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2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cavity cooling studies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Grassellino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7233"/>
            <a:ext cx="8672513" cy="4987867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dirty="0" err="1" smtClean="0"/>
              <a:t>ooldown</a:t>
            </a:r>
            <a:r>
              <a:rPr lang="en-US" dirty="0" smtClean="0"/>
              <a:t> rate and thermal gradients around </a:t>
            </a:r>
            <a:r>
              <a:rPr lang="en-US" dirty="0" err="1" smtClean="0"/>
              <a:t>Tc</a:t>
            </a:r>
            <a:r>
              <a:rPr lang="en-US" dirty="0" smtClean="0"/>
              <a:t> have a drastic impact on the </a:t>
            </a:r>
            <a:r>
              <a:rPr lang="en-US" u="sng" dirty="0" err="1" smtClean="0"/>
              <a:t>Meissner</a:t>
            </a:r>
            <a:r>
              <a:rPr lang="en-US" u="sng" dirty="0" smtClean="0"/>
              <a:t> effect </a:t>
            </a:r>
            <a:r>
              <a:rPr lang="en-US" dirty="0" smtClean="0"/>
              <a:t>and: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Can drastically degrade residual resistance due to trapped magnetic </a:t>
            </a:r>
            <a:r>
              <a:rPr lang="en-US" dirty="0" smtClean="0"/>
              <a:t>flux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Can be used to achieve low residual resistances even in high ambient fields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Thermoelectrically induced mag fields could contribute to degrade residual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1" y="4085960"/>
            <a:ext cx="928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 smtClean="0">
                <a:solidFill>
                  <a:srgbClr val="000000"/>
                </a:solidFill>
              </a:rPr>
              <a:t>A. </a:t>
            </a:r>
            <a:r>
              <a:rPr lang="en-US" sz="1600" i="1" u="sng" dirty="0" err="1" smtClean="0">
                <a:solidFill>
                  <a:srgbClr val="000000"/>
                </a:solidFill>
              </a:rPr>
              <a:t>Romanenko</a:t>
            </a:r>
            <a:r>
              <a:rPr lang="en-US" sz="1600" i="1" u="sng" dirty="0">
                <a:solidFill>
                  <a:srgbClr val="000000"/>
                </a:solidFill>
              </a:rPr>
              <a:t>, A. </a:t>
            </a:r>
            <a:r>
              <a:rPr lang="en-US" sz="1600" i="1" u="sng" dirty="0" err="1">
                <a:solidFill>
                  <a:srgbClr val="000000"/>
                </a:solidFill>
              </a:rPr>
              <a:t>Grassellino</a:t>
            </a:r>
            <a:r>
              <a:rPr lang="en-US" sz="1600" i="1" u="sng" dirty="0">
                <a:solidFill>
                  <a:srgbClr val="000000"/>
                </a:solidFill>
              </a:rPr>
              <a:t>, O. </a:t>
            </a:r>
            <a:r>
              <a:rPr lang="en-US" sz="1600" i="1" u="sng" dirty="0" err="1">
                <a:solidFill>
                  <a:srgbClr val="000000"/>
                </a:solidFill>
              </a:rPr>
              <a:t>Melnychuk</a:t>
            </a:r>
            <a:r>
              <a:rPr lang="en-US" sz="1600" i="1" u="sng" dirty="0">
                <a:solidFill>
                  <a:srgbClr val="000000"/>
                </a:solidFill>
              </a:rPr>
              <a:t>, D. A. </a:t>
            </a:r>
            <a:r>
              <a:rPr lang="en-US" sz="1600" i="1" u="sng" dirty="0" err="1">
                <a:solidFill>
                  <a:srgbClr val="000000"/>
                </a:solidFill>
              </a:rPr>
              <a:t>Sergatskov</a:t>
            </a:r>
            <a:r>
              <a:rPr lang="en-US" sz="1600" i="1" u="sng" dirty="0">
                <a:solidFill>
                  <a:srgbClr val="000000"/>
                </a:solidFill>
              </a:rPr>
              <a:t>, </a:t>
            </a:r>
            <a:r>
              <a:rPr lang="hu-HU" sz="1600" i="1" u="sng" dirty="0" smtClean="0">
                <a:solidFill>
                  <a:srgbClr val="000000"/>
                </a:solidFill>
              </a:rPr>
              <a:t>J</a:t>
            </a:r>
            <a:r>
              <a:rPr lang="hu-HU" sz="1600" i="1" u="sng" dirty="0">
                <a:solidFill>
                  <a:srgbClr val="000000"/>
                </a:solidFill>
              </a:rPr>
              <a:t>. Appl. Phys. </a:t>
            </a:r>
            <a:r>
              <a:rPr lang="hu-HU" sz="1600" b="1" i="1" u="sng" dirty="0">
                <a:solidFill>
                  <a:srgbClr val="000000"/>
                </a:solidFill>
              </a:rPr>
              <a:t>115</a:t>
            </a:r>
            <a:r>
              <a:rPr lang="hu-HU" sz="1600" i="1" u="sng" dirty="0">
                <a:solidFill>
                  <a:srgbClr val="000000"/>
                </a:solidFill>
              </a:rPr>
              <a:t>, 184903 (2014) </a:t>
            </a:r>
            <a:endParaRPr lang="hu-HU" sz="1600" i="1" u="sng" dirty="0" smtClean="0">
              <a:solidFill>
                <a:srgbClr val="000000"/>
              </a:solidFill>
            </a:endParaRPr>
          </a:p>
          <a:p>
            <a:endParaRPr lang="hu-HU" sz="1600" i="1" u="sng" dirty="0">
              <a:solidFill>
                <a:srgbClr val="000000"/>
              </a:solidFill>
            </a:endParaRPr>
          </a:p>
          <a:p>
            <a:r>
              <a:rPr lang="hu-HU" sz="1600" i="1" u="sng" dirty="0" smtClean="0">
                <a:solidFill>
                  <a:srgbClr val="000000"/>
                </a:solidFill>
              </a:rPr>
              <a:t>A. Romanenko, A. Grassellino, A.Crawford, D. A. Sergatskov, </a:t>
            </a:r>
            <a:r>
              <a:rPr lang="hu-HU" sz="1600" i="1" u="sng" dirty="0">
                <a:solidFill>
                  <a:srgbClr val="000000"/>
                </a:solidFill>
                <a:latin typeface="Arial"/>
              </a:rPr>
              <a:t>Appl. Phys. Lett. 105, </a:t>
            </a:r>
            <a:r>
              <a:rPr lang="en-US" sz="1600" i="1" u="sng" dirty="0">
                <a:solidFill>
                  <a:srgbClr val="000000"/>
                </a:solidFill>
              </a:rPr>
              <a:t>234103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  <a:r>
              <a:rPr lang="hu-HU" sz="1600" i="1" u="sng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hu-HU" sz="1600" i="1" u="sng" dirty="0">
                <a:solidFill>
                  <a:srgbClr val="000000"/>
                </a:solidFill>
                <a:latin typeface="Arial"/>
              </a:rPr>
              <a:t>2014</a:t>
            </a:r>
            <a:r>
              <a:rPr lang="hu-HU" sz="1600" i="1" u="sng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endParaRPr lang="en-US" sz="1600" i="1" u="sng" dirty="0">
              <a:solidFill>
                <a:srgbClr val="000000"/>
              </a:solidFill>
            </a:endParaRPr>
          </a:p>
          <a:p>
            <a:r>
              <a:rPr lang="en-US" sz="1600" i="1" u="sng" dirty="0" smtClean="0">
                <a:solidFill>
                  <a:srgbClr val="000000"/>
                </a:solidFill>
              </a:rPr>
              <a:t>D. </a:t>
            </a:r>
            <a:r>
              <a:rPr lang="en-US" sz="1600" i="1" u="sng" dirty="0" err="1" smtClean="0">
                <a:solidFill>
                  <a:srgbClr val="000000"/>
                </a:solidFill>
              </a:rPr>
              <a:t>Gonnella</a:t>
            </a:r>
            <a:r>
              <a:rPr lang="en-US" sz="1600" i="1" u="sng" dirty="0" smtClean="0">
                <a:solidFill>
                  <a:srgbClr val="000000"/>
                </a:solidFill>
              </a:rPr>
              <a:t> et al, </a:t>
            </a:r>
            <a:r>
              <a:rPr lang="hu-HU" sz="1600" i="1" u="sng" dirty="0">
                <a:solidFill>
                  <a:srgbClr val="000000"/>
                </a:solidFill>
              </a:rPr>
              <a:t>J. Appl. Phys. </a:t>
            </a:r>
            <a:r>
              <a:rPr lang="hu-HU" sz="1600" b="1" i="1" u="sng" dirty="0">
                <a:solidFill>
                  <a:srgbClr val="000000"/>
                </a:solidFill>
              </a:rPr>
              <a:t>117</a:t>
            </a:r>
            <a:r>
              <a:rPr lang="hu-HU" sz="1600" i="1" u="sng" dirty="0">
                <a:solidFill>
                  <a:srgbClr val="000000"/>
                </a:solidFill>
              </a:rPr>
              <a:t>, 023908 (2015)</a:t>
            </a:r>
            <a:endParaRPr lang="en-US" sz="1600" i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cool down fast through </a:t>
            </a:r>
            <a:r>
              <a:rPr lang="en-US" dirty="0" err="1" smtClean="0"/>
              <a:t>Tc</a:t>
            </a:r>
            <a:r>
              <a:rPr lang="en-US" dirty="0" smtClean="0"/>
              <a:t> to preserve Q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Grassellino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039047"/>
              </p:ext>
            </p:extLst>
          </p:nvPr>
        </p:nvGraphicFramePr>
        <p:xfrm>
          <a:off x="-111728" y="952098"/>
          <a:ext cx="7297738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Graph" r:id="rId3" imgW="3906000" imgH="2990520" progId="Origin50.Graph">
                  <p:embed/>
                </p:oleObj>
              </mc:Choice>
              <mc:Fallback>
                <p:oleObj name="Graph" r:id="rId3" imgW="3906000" imgH="29905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728" y="952098"/>
                        <a:ext cx="7297738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62845" y="2071867"/>
            <a:ext cx="2465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Dressed N doped nine cell cavity vertical test at T=2K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0840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9801</TotalTime>
  <Words>1630</Words>
  <Application>Microsoft Macintosh PowerPoint</Application>
  <PresentationFormat>On-screen Show (4:3)</PresentationFormat>
  <Paragraphs>271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Template</vt:lpstr>
      <vt:lpstr>Fermilab: Footer Only</vt:lpstr>
      <vt:lpstr>Office Theme</vt:lpstr>
      <vt:lpstr>Graph</vt:lpstr>
      <vt:lpstr>Microsoft Excel Chart</vt:lpstr>
      <vt:lpstr>Status of 650 MHz cavities for PIP-II</vt:lpstr>
      <vt:lpstr>Outline</vt:lpstr>
      <vt:lpstr>650 MHz testing/processing infrastructure</vt:lpstr>
      <vt:lpstr>650 MHz Processing/testing infrastructure </vt:lpstr>
      <vt:lpstr>Summary of accomplishments – cavity surface processing development</vt:lpstr>
      <vt:lpstr>N Doping – small variation from standard ILC treatment</vt:lpstr>
      <vt:lpstr>Results – highlights – 120C bake versus N doping  Q~ 7e10 at 2K, 17 MV/m – world record at this frequency! </vt:lpstr>
      <vt:lpstr>Optimal cavity cooling studies</vt:lpstr>
      <vt:lpstr>Need to cool down fast through Tc to preserve Q</vt:lpstr>
      <vt:lpstr>Magnetic probes reveal the new physics</vt:lpstr>
      <vt:lpstr>Results on 650MHz – cooling studies – fast vs slow cooling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forward</vt:lpstr>
      <vt:lpstr>Conclusions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Steve Holmes</dc:creator>
  <cp:lastModifiedBy>Anna Grassellino</cp:lastModifiedBy>
  <cp:revision>95</cp:revision>
  <cp:lastPrinted>2014-01-20T19:40:21Z</cp:lastPrinted>
  <dcterms:created xsi:type="dcterms:W3CDTF">2015-02-13T18:30:20Z</dcterms:created>
  <dcterms:modified xsi:type="dcterms:W3CDTF">2015-03-08T17:18:50Z</dcterms:modified>
</cp:coreProperties>
</file>