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32"/>
  </p:notesMasterIdLst>
  <p:handoutMasterIdLst>
    <p:handoutMasterId r:id="rId33"/>
  </p:handoutMasterIdLst>
  <p:sldIdLst>
    <p:sldId id="269" r:id="rId3"/>
    <p:sldId id="306" r:id="rId4"/>
    <p:sldId id="278" r:id="rId5"/>
    <p:sldId id="279" r:id="rId6"/>
    <p:sldId id="283" r:id="rId7"/>
    <p:sldId id="280" r:id="rId8"/>
    <p:sldId id="281" r:id="rId9"/>
    <p:sldId id="284" r:id="rId10"/>
    <p:sldId id="285" r:id="rId11"/>
    <p:sldId id="287" r:id="rId12"/>
    <p:sldId id="286" r:id="rId13"/>
    <p:sldId id="277" r:id="rId14"/>
    <p:sldId id="288" r:id="rId15"/>
    <p:sldId id="292" r:id="rId16"/>
    <p:sldId id="291" r:id="rId17"/>
    <p:sldId id="289" r:id="rId18"/>
    <p:sldId id="290" r:id="rId19"/>
    <p:sldId id="298" r:id="rId20"/>
    <p:sldId id="299" r:id="rId21"/>
    <p:sldId id="300" r:id="rId22"/>
    <p:sldId id="294" r:id="rId23"/>
    <p:sldId id="293" r:id="rId24"/>
    <p:sldId id="301" r:id="rId25"/>
    <p:sldId id="297" r:id="rId26"/>
    <p:sldId id="295" r:id="rId27"/>
    <p:sldId id="296" r:id="rId28"/>
    <p:sldId id="303" r:id="rId29"/>
    <p:sldId id="304" r:id="rId30"/>
    <p:sldId id="302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800 </a:t>
            </a:r>
            <a:r>
              <a:rPr lang="en-US" dirty="0">
                <a:latin typeface="Helvetica" pitchFamily="34" charset="0"/>
              </a:rPr>
              <a:t>MeV Linac: Cold Linac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Valeri Lebedev</a:t>
            </a:r>
          </a:p>
          <a:p>
            <a:r>
              <a:rPr lang="en-US" dirty="0" smtClean="0">
                <a:latin typeface="Helvetica" pitchFamily="34" charset="0"/>
              </a:rPr>
              <a:t>PIP-II Machine Advisory Committee</a:t>
            </a:r>
          </a:p>
          <a:p>
            <a:r>
              <a:rPr lang="en-US" dirty="0" smtClean="0">
                <a:latin typeface="Helvetica" pitchFamily="34" charset="0"/>
              </a:rPr>
              <a:t>9-11 March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</a:t>
            </a:r>
            <a:r>
              <a:rPr lang="en-US" dirty="0"/>
              <a:t>RF </a:t>
            </a:r>
            <a:r>
              <a:rPr lang="en-US" dirty="0" smtClean="0"/>
              <a:t>Cavities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9086"/>
            <a:ext cx="8672513" cy="1306285"/>
          </a:xfrm>
        </p:spPr>
        <p:txBody>
          <a:bodyPr/>
          <a:lstStyle/>
          <a:p>
            <a:r>
              <a:rPr lang="en-US" dirty="0" smtClean="0"/>
              <a:t>Cavity phases are adjusted to control longitudinal beam envelope   </a:t>
            </a:r>
          </a:p>
          <a:p>
            <a:r>
              <a:rPr lang="en-US" dirty="0" smtClean="0"/>
              <a:t>MEBT </a:t>
            </a:r>
            <a:r>
              <a:rPr lang="en-US" dirty="0"/>
              <a:t>cavities do not accelerate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086" y="2231571"/>
            <a:ext cx="4800599" cy="399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492661" y="5286103"/>
            <a:ext cx="557348" cy="226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8468" y="2155371"/>
            <a:ext cx="1842867" cy="31307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9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Focusing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9970"/>
            <a:ext cx="8672513" cy="1230087"/>
          </a:xfrm>
        </p:spPr>
        <p:txBody>
          <a:bodyPr/>
          <a:lstStyle/>
          <a:p>
            <a:r>
              <a:rPr lang="en-US" dirty="0" smtClean="0"/>
              <a:t>Comparatively small variation of focusing strength along the linac</a:t>
            </a:r>
          </a:p>
          <a:p>
            <a:pPr lvl="1"/>
            <a:r>
              <a:rPr lang="en-US" dirty="0" smtClean="0"/>
              <a:t>Magnets of the same design will be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90058"/>
            <a:ext cx="4103914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13" y="2090057"/>
            <a:ext cx="4293100" cy="34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58437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Magnetic field of focusing solenoids (left) and integral strength of quadrupoles (right) along the </a:t>
            </a:r>
            <a:r>
              <a:rPr lang="en-US" sz="1800" dirty="0" smtClean="0">
                <a:solidFill>
                  <a:srgbClr val="404040"/>
                </a:solidFill>
              </a:rPr>
              <a:t>linac (MEBT quads are included). Optics is tuned to 5 mA RFQ beam current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Fields of HWR and SSR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96" y="828811"/>
            <a:ext cx="8672513" cy="2189253"/>
          </a:xfrm>
        </p:spPr>
        <p:txBody>
          <a:bodyPr/>
          <a:lstStyle/>
          <a:p>
            <a:r>
              <a:rPr lang="en-US" dirty="0" smtClean="0"/>
              <a:t>Cavity asymmetry introduces velocity dependent quad fields</a:t>
            </a:r>
          </a:p>
          <a:p>
            <a:pPr lvl="1"/>
            <a:r>
              <a:rPr lang="en-US" dirty="0" smtClean="0"/>
              <a:t>Geometry is adjusted to nullify them in the range center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SSR1 &amp; SSR2 cavities are rolled by 45</a:t>
            </a:r>
            <a:r>
              <a:rPr lang="en-US" baseline="30000" dirty="0" smtClean="0"/>
              <a:t>o</a:t>
            </a:r>
            <a:r>
              <a:rPr lang="en-US" dirty="0" smtClean="0"/>
              <a:t> to adapt couplers</a:t>
            </a:r>
          </a:p>
          <a:p>
            <a:pPr lvl="1"/>
            <a:r>
              <a:rPr lang="en-US" dirty="0" smtClean="0"/>
              <a:t>Quad -&gt; skew quad</a:t>
            </a:r>
          </a:p>
          <a:p>
            <a:pPr lvl="1"/>
            <a:r>
              <a:rPr lang="en-US" dirty="0" smtClean="0"/>
              <a:t>Skew quad correctors are located inside solenoids (part of dipole correctors package)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7086" y="3181895"/>
            <a:ext cx="2847340" cy="2190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64099" y="3125697"/>
            <a:ext cx="2807519" cy="22469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958704" y="3018065"/>
            <a:ext cx="2961005" cy="2354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372645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		   HWR						SSR1						      SSR2</a:t>
            </a:r>
          </a:p>
          <a:p>
            <a:r>
              <a:rPr lang="en-US" sz="1800" dirty="0" smtClean="0">
                <a:solidFill>
                  <a:srgbClr val="404040"/>
                </a:solidFill>
              </a:rPr>
              <a:t>Ratio </a:t>
            </a:r>
            <a:r>
              <a:rPr lang="en-US" sz="1800" dirty="0">
                <a:solidFill>
                  <a:srgbClr val="404040"/>
                </a:solidFill>
              </a:rPr>
              <a:t>of quadrupole focusing to axial symmetric focusing </a:t>
            </a:r>
            <a:r>
              <a:rPr lang="en-US" sz="1800" dirty="0" smtClean="0">
                <a:solidFill>
                  <a:srgbClr val="404040"/>
                </a:solidFill>
              </a:rPr>
              <a:t>versus </a:t>
            </a:r>
            <a:r>
              <a:rPr lang="en-US" sz="1800" dirty="0">
                <a:solidFill>
                  <a:srgbClr val="404040"/>
                </a:solidFill>
              </a:rPr>
              <a:t>the particle velocity β in the operating domain</a:t>
            </a:r>
          </a:p>
        </p:txBody>
      </p:sp>
    </p:spTree>
    <p:extLst>
      <p:ext uri="{BB962C8B-B14F-4D97-AF65-F5344CB8AC3E}">
        <p14:creationId xmlns:p14="http://schemas.microsoft.com/office/powerpoint/2010/main" val="300293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148"/>
            <a:ext cx="8822635" cy="1850678"/>
          </a:xfrm>
        </p:spPr>
        <p:txBody>
          <a:bodyPr/>
          <a:lstStyle/>
          <a:p>
            <a:r>
              <a:rPr lang="en-US" dirty="0" smtClean="0"/>
              <a:t>Intrabeam stripping is the main source of particle loss in the SC linac</a:t>
            </a:r>
          </a:p>
          <a:p>
            <a:pPr lvl="1"/>
            <a:r>
              <a:rPr lang="en-US" dirty="0" smtClean="0"/>
              <a:t>The loss value (&lt;0.1 W/m) for CW beam (2 mA, with 5 mA RFQ) is well within requirements</a:t>
            </a:r>
          </a:p>
          <a:p>
            <a:pPr lvl="2"/>
            <a:r>
              <a:rPr lang="en-US" dirty="0" smtClean="0"/>
              <a:t>Not an issue for PIP-II operating at ~1% duty factor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4663" y="2676486"/>
            <a:ext cx="8285024" cy="3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parameters </a:t>
            </a:r>
            <a:r>
              <a:rPr lang="en-US" dirty="0"/>
              <a:t>of SC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3103599"/>
            <a:ext cx="2599829" cy="12591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B</a:t>
            </a:r>
            <a:r>
              <a:rPr lang="en-US" baseline="-25000" dirty="0" err="1" smtClean="0"/>
              <a:t>peak</a:t>
            </a:r>
            <a:r>
              <a:rPr lang="en-US" dirty="0" smtClean="0"/>
              <a:t> grows with frequency</a:t>
            </a:r>
          </a:p>
          <a:p>
            <a:pPr marL="0" indent="0" algn="ctr">
              <a:buNone/>
            </a:pPr>
            <a:r>
              <a:rPr lang="en-US" sz="2000" u="sng" dirty="0" smtClean="0"/>
              <a:t>High field Q slope</a:t>
            </a:r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43635"/>
              </p:ext>
            </p:extLst>
          </p:nvPr>
        </p:nvGraphicFramePr>
        <p:xfrm>
          <a:off x="2687753" y="3330661"/>
          <a:ext cx="6295421" cy="278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955"/>
                <a:gridCol w="1105154"/>
                <a:gridCol w="981553"/>
                <a:gridCol w="1398423"/>
                <a:gridCol w="998055"/>
                <a:gridCol w="921281"/>
              </a:tblGrid>
              <a:tr h="34480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Aperture (diameter)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Energy gain (MV)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Accelerating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gradient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(MV/m)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(MV/m)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HWR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SSR1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SSR2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193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LB650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HB650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044" y="856207"/>
            <a:ext cx="1544125" cy="18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020" y="1266119"/>
            <a:ext cx="3431566" cy="12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4" y="745403"/>
            <a:ext cx="1189998" cy="28432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6123" y="2696308"/>
            <a:ext cx="785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</a:rPr>
              <a:t>HWR			         SSR                                             Elliptic </a:t>
            </a:r>
            <a:endParaRPr lang="en-US" sz="2000" dirty="0">
              <a:solidFill>
                <a:srgbClr val="40404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79" y="4362780"/>
            <a:ext cx="2554019" cy="19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8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Parameters </a:t>
            </a:r>
            <a:r>
              <a:rPr lang="en-US" dirty="0"/>
              <a:t>of SC cryomodules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62391"/>
              </p:ext>
            </p:extLst>
          </p:nvPr>
        </p:nvGraphicFramePr>
        <p:xfrm>
          <a:off x="325315" y="1622794"/>
          <a:ext cx="8540261" cy="312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152"/>
                <a:gridCol w="994983"/>
                <a:gridCol w="994983"/>
                <a:gridCol w="1243727"/>
                <a:gridCol w="994983"/>
                <a:gridCol w="1077896"/>
                <a:gridCol w="1326641"/>
                <a:gridCol w="1077896"/>
              </a:tblGrid>
              <a:tr h="99906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Cavities per CM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Number of CMs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 </a:t>
                      </a:r>
                      <a:r>
                        <a:rPr lang="en-US" sz="1800" dirty="0" err="1">
                          <a:effectLst/>
                        </a:rPr>
                        <a:t>configu</a:t>
                      </a:r>
                      <a:r>
                        <a:rPr lang="en-US" sz="1800" dirty="0">
                          <a:effectLst/>
                        </a:rPr>
                        <a:t>-ration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 length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(m)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r>
                        <a:rPr lang="en-US" sz="1800">
                          <a:effectLst/>
                        </a:rPr>
                        <a:t> at 2K (10</a:t>
                      </a:r>
                      <a:r>
                        <a:rPr lang="en-US" sz="1800" baseline="30000">
                          <a:effectLst/>
                        </a:rPr>
                        <a:t>10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Surface resis-tance, (nW)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Loaded Q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(10</a:t>
                      </a:r>
                      <a:r>
                        <a:rPr lang="en-US" sz="1800" baseline="30000">
                          <a:effectLst/>
                        </a:rPr>
                        <a:t>6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 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sc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5.93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9.6 (2.75</a:t>
                      </a:r>
                      <a:r>
                        <a:rPr lang="en-US" sz="1800" baseline="30000">
                          <a:effectLst/>
                          <a:sym typeface="Symbol"/>
                        </a:rPr>
                        <a:t></a:t>
                      </a:r>
                      <a:r>
                        <a:rPr lang="en-US" sz="1800" baseline="300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SSR1 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 </a:t>
                      </a:r>
                      <a:r>
                        <a:rPr lang="en-US" sz="1800">
                          <a:effectLst/>
                          <a:sym typeface="Symbol"/>
                        </a:rPr>
                        <a:t></a:t>
                      </a:r>
                      <a:r>
                        <a:rPr lang="en-US" sz="1800">
                          <a:effectLst/>
                        </a:rPr>
                        <a:t> (csc)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 (10</a:t>
                      </a:r>
                      <a:r>
                        <a:rPr lang="en-US" sz="1800" baseline="30000">
                          <a:effectLst/>
                        </a:rPr>
                        <a:t>#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sccsccsc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6.5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14.4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ccc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3.9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12.7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11.3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cccccc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9.5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11.5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608" y="4841631"/>
            <a:ext cx="844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“</a:t>
            </a:r>
            <a:r>
              <a:rPr lang="en-US" sz="1800" dirty="0"/>
              <a:t>c” </a:t>
            </a:r>
            <a:r>
              <a:rPr lang="en-US" sz="1800" dirty="0" smtClean="0"/>
              <a:t>- denotes accelerating cavity;   “s</a:t>
            </a:r>
            <a:r>
              <a:rPr lang="en-US" sz="1800" dirty="0"/>
              <a:t>” </a:t>
            </a:r>
            <a:r>
              <a:rPr lang="en-US" sz="1800" dirty="0" smtClean="0"/>
              <a:t>- </a:t>
            </a:r>
            <a:r>
              <a:rPr lang="en-US" sz="1800" dirty="0"/>
              <a:t>focusing solenoid.</a:t>
            </a:r>
          </a:p>
          <a:p>
            <a:r>
              <a:rPr lang="en-US" sz="1800" baseline="30000" dirty="0"/>
              <a:t>♦</a:t>
            </a:r>
            <a:r>
              <a:rPr lang="en-US" sz="1800" dirty="0"/>
              <a:t> This number represents the present estimate of cryomodule length. It will be finalized with advances in the cryomodule design. </a:t>
            </a:r>
          </a:p>
          <a:p>
            <a:r>
              <a:rPr lang="en-US" sz="1800" baseline="30000" dirty="0">
                <a:sym typeface="Symbol"/>
              </a:rPr>
              <a:t></a:t>
            </a:r>
            <a:r>
              <a:rPr lang="en-US" sz="1800" dirty="0"/>
              <a:t> Based on recent measurements of two HWR cavities at 2 MV accelerating voltage. </a:t>
            </a:r>
          </a:p>
          <a:p>
            <a:r>
              <a:rPr lang="en-US" sz="1800" baseline="30000" dirty="0"/>
              <a:t># </a:t>
            </a:r>
            <a:r>
              <a:rPr lang="en-US" sz="1800" baseline="30000" dirty="0" smtClean="0"/>
              <a:t>  </a:t>
            </a:r>
            <a:r>
              <a:rPr lang="en-US" sz="1800" dirty="0" smtClean="0"/>
              <a:t>Based </a:t>
            </a:r>
            <a:r>
              <a:rPr lang="en-US" sz="1800" dirty="0"/>
              <a:t>on recent measurements of SSR1 cavities made of CABOT niobium.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599" y="790767"/>
            <a:ext cx="8822635" cy="7147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Conservative choice for Q</a:t>
            </a:r>
            <a:r>
              <a:rPr lang="en-US" baseline="-25000" dirty="0" smtClean="0"/>
              <a:t>0</a:t>
            </a:r>
            <a:r>
              <a:rPr lang="en-US" dirty="0" smtClean="0"/>
              <a:t> is based on the results obtained in real cryomodules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2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808383"/>
          </a:xfrm>
        </p:spPr>
        <p:txBody>
          <a:bodyPr/>
          <a:lstStyle/>
          <a:p>
            <a:r>
              <a:rPr lang="en-US" dirty="0" smtClean="0"/>
              <a:t>Reusing Tevatron cryogenics enables considerable cost reduction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18806"/>
              </p:ext>
            </p:extLst>
          </p:nvPr>
        </p:nvGraphicFramePr>
        <p:xfrm>
          <a:off x="1046507" y="1733555"/>
          <a:ext cx="665300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5315"/>
                <a:gridCol w="950429"/>
                <a:gridCol w="950429"/>
                <a:gridCol w="1036832"/>
              </a:tblGrid>
              <a:tr h="35242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Temperature of cooling circuit, K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52423">
                <a:tc>
                  <a:txBody>
                    <a:bodyPr/>
                    <a:lstStyle/>
                    <a:p>
                      <a:pPr marL="11430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Cooling power, W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5720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1250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490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42887" y="2604052"/>
            <a:ext cx="6515101" cy="3611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requires operation in the pulsed regime</a:t>
            </a:r>
          </a:p>
          <a:p>
            <a:pPr lvl="1"/>
            <a:r>
              <a:rPr lang="en-US" dirty="0" smtClean="0"/>
              <a:t>Beam duty factor – 1.1%</a:t>
            </a:r>
          </a:p>
          <a:p>
            <a:pPr lvl="1"/>
            <a:r>
              <a:rPr lang="en-US" dirty="0" smtClean="0"/>
              <a:t>Fast cavity discharge using RF power with inverted phase</a:t>
            </a:r>
          </a:p>
          <a:p>
            <a:pPr lvl="2"/>
            <a:r>
              <a:rPr lang="en-US" dirty="0"/>
              <a:t>Cryogenic duty factor ~ 5%</a:t>
            </a:r>
          </a:p>
          <a:p>
            <a:pPr lvl="2"/>
            <a:r>
              <a:rPr lang="en-US" dirty="0" smtClean="0"/>
              <a:t>RF duty factor ~12%</a:t>
            </a:r>
          </a:p>
          <a:p>
            <a:pPr lvl="2"/>
            <a:r>
              <a:rPr lang="en-US" dirty="0" smtClean="0"/>
              <a:t>Four times peak power increase in RF </a:t>
            </a:r>
            <a:br>
              <a:rPr lang="en-US" dirty="0" smtClean="0"/>
            </a:br>
            <a:r>
              <a:rPr lang="en-US" dirty="0" smtClean="0"/>
              <a:t>couplers at phase flip </a:t>
            </a:r>
          </a:p>
          <a:p>
            <a:pPr lvl="1"/>
            <a:r>
              <a:rPr lang="en-US" dirty="0" smtClean="0"/>
              <a:t>Fast tuner is required for pulsed operation</a:t>
            </a:r>
          </a:p>
          <a:p>
            <a:r>
              <a:rPr lang="en-US" dirty="0" smtClean="0"/>
              <a:t>HWR can operate only in CW (no fast tuner)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604052"/>
            <a:ext cx="1990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491037"/>
            <a:ext cx="2143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4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</a:t>
            </a:r>
            <a:r>
              <a:rPr lang="en-US" dirty="0" smtClean="0"/>
              <a:t>Requirements (continue)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896016"/>
              </p:ext>
            </p:extLst>
          </p:nvPr>
        </p:nvGraphicFramePr>
        <p:xfrm>
          <a:off x="4077189" y="3299597"/>
          <a:ext cx="5066811" cy="2798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841"/>
                <a:gridCol w="950610"/>
                <a:gridCol w="1448022"/>
                <a:gridCol w="1936338"/>
              </a:tblGrid>
              <a:tr h="322834"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Static cryo-load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Calibri"/>
                        </a:rPr>
                        <a:t> (W)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Accelerated cavity discharge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Cryo-duty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factor, 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Dynamic cryo-loads per CM (W)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4618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HWR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14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37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53288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0.88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6039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4404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4.0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3942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10.3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44348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Total*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</a:rPr>
                        <a:t>146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135" marR="42135" marT="21067" marB="21067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N/A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130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914400"/>
            <a:ext cx="8672513" cy="8083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 and static loads are approximately equal</a:t>
            </a:r>
          </a:p>
          <a:p>
            <a:pPr lvl="1"/>
            <a:r>
              <a:rPr lang="en-US" dirty="0" smtClean="0"/>
              <a:t>Solenoids and couplers are included in the static load</a:t>
            </a:r>
          </a:p>
          <a:p>
            <a:r>
              <a:rPr lang="en-US" dirty="0" smtClean="0"/>
              <a:t>Cryo-plant power has sufficient operating margins at all temp.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u="sng" dirty="0" smtClean="0"/>
              <a:t>Cryo-plant(W)</a:t>
            </a:r>
            <a:r>
              <a:rPr lang="en-US" dirty="0" smtClean="0"/>
              <a:t>   </a:t>
            </a:r>
            <a:r>
              <a:rPr lang="en-US" dirty="0" smtClean="0">
                <a:sym typeface="Symbol"/>
              </a:rPr>
              <a:t></a:t>
            </a:r>
            <a:r>
              <a:rPr lang="en-US" u="sng" dirty="0" smtClean="0"/>
              <a:t>Cryo-modules(W)</a:t>
            </a:r>
          </a:p>
          <a:p>
            <a:pPr marL="457200" lvl="1" indent="0">
              <a:buNone/>
            </a:pPr>
            <a:r>
              <a:rPr lang="en-US" dirty="0" smtClean="0"/>
              <a:t>70K    	 5720		  2830</a:t>
            </a:r>
          </a:p>
          <a:p>
            <a:pPr marL="457200" lvl="1" indent="0">
              <a:buNone/>
            </a:pPr>
            <a:r>
              <a:rPr lang="en-US" dirty="0" smtClean="0"/>
              <a:t>5K        1250 		    715</a:t>
            </a:r>
          </a:p>
          <a:p>
            <a:pPr marL="457200" lvl="1" indent="0">
              <a:buNone/>
            </a:pPr>
            <a:r>
              <a:rPr lang="en-US" dirty="0" smtClean="0"/>
              <a:t>2K          490		    276</a:t>
            </a:r>
          </a:p>
          <a:p>
            <a:r>
              <a:rPr lang="en-US" dirty="0">
                <a:solidFill>
                  <a:srgbClr val="0033CC"/>
                </a:solidFill>
              </a:rPr>
              <a:t>Rms pressure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fluctuations have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to be &lt;0.1 </a:t>
            </a:r>
            <a:r>
              <a:rPr lang="en-US" dirty="0" smtClean="0">
                <a:solidFill>
                  <a:srgbClr val="0033CC"/>
                </a:solidFill>
              </a:rPr>
              <a:t>mbar!!!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Passive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microphonics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suppression  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4707" y="2870493"/>
            <a:ext cx="191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404040"/>
                </a:solidFill>
              </a:rPr>
              <a:t>Cryo-loads at 2K</a:t>
            </a:r>
            <a:endParaRPr lang="en-US" sz="2000" b="1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8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Allowed Heat Loads in 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114000"/>
          </a:xfrm>
        </p:spPr>
        <p:txBody>
          <a:bodyPr/>
          <a:lstStyle/>
          <a:p>
            <a:r>
              <a:rPr lang="en-US" dirty="0" smtClean="0"/>
              <a:t>To be </a:t>
            </a:r>
            <a:r>
              <a:rPr lang="en-US" dirty="0"/>
              <a:t>CW compatible the cryomodule </a:t>
            </a:r>
            <a:r>
              <a:rPr lang="en-US" dirty="0" smtClean="0"/>
              <a:t>design anticipates the following maximum </a:t>
            </a:r>
            <a:r>
              <a:rPr lang="en-US" dirty="0"/>
              <a:t>cooling power specified by </a:t>
            </a:r>
            <a:r>
              <a:rPr lang="en-US" dirty="0" smtClean="0"/>
              <a:t>FRSs</a:t>
            </a:r>
          </a:p>
          <a:p>
            <a:pPr lvl="1"/>
            <a:r>
              <a:rPr lang="en-US" dirty="0" smtClean="0"/>
              <a:t>There is sufficient margin for each temperature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21501"/>
              </p:ext>
            </p:extLst>
          </p:nvPr>
        </p:nvGraphicFramePr>
        <p:xfrm>
          <a:off x="973015" y="3118335"/>
          <a:ext cx="6844079" cy="1973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403"/>
                <a:gridCol w="1729822"/>
                <a:gridCol w="1805032"/>
                <a:gridCol w="1729822"/>
              </a:tblGrid>
              <a:tr h="328904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    CM type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70 K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 K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 K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8904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250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8904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250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8904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250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75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8904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100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15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100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8904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300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25 W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7145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220  W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5466" y="2650177"/>
            <a:ext cx="509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404040"/>
                </a:solidFill>
              </a:rPr>
              <a:t>Maximum allowed heat loads per cryomodule</a:t>
            </a:r>
          </a:p>
        </p:txBody>
      </p:sp>
    </p:spTree>
    <p:extLst>
      <p:ext uri="{BB962C8B-B14F-4D97-AF65-F5344CB8AC3E}">
        <p14:creationId xmlns:p14="http://schemas.microsoft.com/office/powerpoint/2010/main" val="25043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Microphonics </a:t>
            </a:r>
            <a:r>
              <a:rPr lang="en-US" dirty="0"/>
              <a:t>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08"/>
            <a:ext cx="8672513" cy="5163405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accelerating gradient and the comparatively small beam current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=&gt; </a:t>
            </a:r>
            <a:r>
              <a:rPr lang="en-US" dirty="0"/>
              <a:t>small cavity bandwidth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=&gt; high sensitivity </a:t>
            </a:r>
            <a:r>
              <a:rPr lang="en-US" dirty="0" smtClean="0"/>
              <a:t>to </a:t>
            </a:r>
            <a:r>
              <a:rPr lang="en-US" dirty="0"/>
              <a:t>microphonics and </a:t>
            </a:r>
            <a:r>
              <a:rPr lang="en-US" dirty="0" smtClean="0"/>
              <a:t>LFD</a:t>
            </a:r>
          </a:p>
          <a:p>
            <a:r>
              <a:rPr lang="en-US" dirty="0" smtClean="0"/>
              <a:t>The </a:t>
            </a:r>
            <a:r>
              <a:rPr lang="en-US" dirty="0"/>
              <a:t>major sources of cavity detuning are: </a:t>
            </a:r>
          </a:p>
          <a:p>
            <a:pPr lvl="1"/>
            <a:r>
              <a:rPr lang="en-US" dirty="0" smtClean="0"/>
              <a:t>Variations </a:t>
            </a:r>
            <a:r>
              <a:rPr lang="en-US" dirty="0"/>
              <a:t>in </a:t>
            </a:r>
            <a:r>
              <a:rPr lang="en-US" dirty="0" smtClean="0"/>
              <a:t>He </a:t>
            </a:r>
            <a:r>
              <a:rPr lang="en-US" dirty="0"/>
              <a:t>pressure </a:t>
            </a:r>
            <a:endParaRPr lang="en-US" dirty="0" smtClean="0"/>
          </a:p>
          <a:p>
            <a:pPr lvl="1"/>
            <a:r>
              <a:rPr lang="en-US" dirty="0" smtClean="0"/>
              <a:t>Mechanical </a:t>
            </a:r>
            <a:r>
              <a:rPr lang="en-US" dirty="0"/>
              <a:t>vibrations driven by external </a:t>
            </a:r>
            <a:r>
              <a:rPr lang="en-US" dirty="0" smtClean="0"/>
              <a:t>sources</a:t>
            </a:r>
            <a:endParaRPr lang="en-US" dirty="0"/>
          </a:p>
          <a:p>
            <a:pPr lvl="1"/>
            <a:r>
              <a:rPr lang="en-US" dirty="0" smtClean="0"/>
              <a:t>Lorentz </a:t>
            </a:r>
            <a:r>
              <a:rPr lang="en-US" dirty="0"/>
              <a:t>Force </a:t>
            </a:r>
            <a:r>
              <a:rPr lang="en-US" dirty="0" smtClean="0"/>
              <a:t>Detuning (LFD)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Requirements </a:t>
            </a:r>
          </a:p>
          <a:p>
            <a:r>
              <a:rPr lang="en-US" dirty="0" smtClean="0"/>
              <a:t>Design Concept</a:t>
            </a:r>
          </a:p>
          <a:p>
            <a:r>
              <a:rPr lang="en-US" dirty="0" smtClean="0"/>
              <a:t>Beam Optics</a:t>
            </a:r>
          </a:p>
          <a:p>
            <a:r>
              <a:rPr lang="en-US" dirty="0" smtClean="0"/>
              <a:t>Cavities and Cryo-modules</a:t>
            </a:r>
          </a:p>
          <a:p>
            <a:r>
              <a:rPr lang="en-US" dirty="0" smtClean="0"/>
              <a:t>Requirements to Cryogenics</a:t>
            </a:r>
          </a:p>
          <a:p>
            <a:r>
              <a:rPr lang="en-US" dirty="0" smtClean="0"/>
              <a:t>Requirements to RF power</a:t>
            </a:r>
          </a:p>
          <a:p>
            <a:r>
              <a:rPr lang="en-US" dirty="0" smtClean="0"/>
              <a:t>Required R&amp;D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Suppression of Microphonics 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08"/>
            <a:ext cx="8672513" cy="5427784"/>
          </a:xfrm>
        </p:spPr>
        <p:txBody>
          <a:bodyPr/>
          <a:lstStyle/>
          <a:p>
            <a:r>
              <a:rPr lang="en-US" dirty="0" smtClean="0"/>
              <a:t>Passive compensation</a:t>
            </a:r>
          </a:p>
          <a:p>
            <a:pPr lvl="1"/>
            <a:r>
              <a:rPr lang="en-US" dirty="0" smtClean="0"/>
              <a:t>Cavity to be designed to minimize </a:t>
            </a:r>
            <a:r>
              <a:rPr lang="en-US" dirty="0"/>
              <a:t>sensitivity </a:t>
            </a:r>
            <a:r>
              <a:rPr lang="en-US" dirty="0" smtClean="0"/>
              <a:t>He pressure </a:t>
            </a:r>
            <a:r>
              <a:rPr lang="en-US" dirty="0" err="1" smtClean="0"/>
              <a:t>variat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Cryogenic </a:t>
            </a:r>
            <a:r>
              <a:rPr lang="en-US" dirty="0"/>
              <a:t>system design has to </a:t>
            </a:r>
            <a:r>
              <a:rPr lang="en-US" dirty="0" smtClean="0"/>
              <a:t>limit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P below </a:t>
            </a:r>
          </a:p>
          <a:p>
            <a:pPr lvl="2"/>
            <a:r>
              <a:rPr lang="en-US" dirty="0" smtClean="0"/>
              <a:t>0.1 </a:t>
            </a:r>
            <a:r>
              <a:rPr lang="en-US" dirty="0"/>
              <a:t>mbar </a:t>
            </a:r>
            <a:r>
              <a:rPr lang="en-US" dirty="0" smtClean="0"/>
              <a:t>rms </a:t>
            </a:r>
          </a:p>
          <a:p>
            <a:pPr lvl="2"/>
            <a:r>
              <a:rPr lang="en-US" dirty="0" smtClean="0"/>
              <a:t>1 </a:t>
            </a:r>
            <a:r>
              <a:rPr lang="en-US" dirty="0"/>
              <a:t>mbar for maximum pressure deviation;</a:t>
            </a:r>
          </a:p>
          <a:p>
            <a:pPr lvl="1"/>
            <a:r>
              <a:rPr lang="en-US" dirty="0" smtClean="0"/>
              <a:t>Cryomodule </a:t>
            </a:r>
            <a:r>
              <a:rPr lang="en-US" dirty="0"/>
              <a:t>design has to minimize transmission of external vibrations to the cavities;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engineering has to minimize vibrations in the tunnel and the transfer of these vibrations to cryomodules. </a:t>
            </a:r>
            <a:endParaRPr lang="en-US" dirty="0" smtClean="0"/>
          </a:p>
          <a:p>
            <a:pPr lvl="2"/>
            <a:r>
              <a:rPr lang="en-US" dirty="0" smtClean="0"/>
              <a:t>Large </a:t>
            </a:r>
            <a:r>
              <a:rPr lang="en-US" dirty="0"/>
              <a:t>compressors have to be well isolated from ground and be located far enough from the tunnel</a:t>
            </a:r>
          </a:p>
          <a:p>
            <a:pPr>
              <a:spcBef>
                <a:spcPts val="600"/>
              </a:spcBef>
            </a:pPr>
            <a:r>
              <a:rPr lang="en-US" dirty="0"/>
              <a:t>Active compensation </a:t>
            </a:r>
            <a:endParaRPr lang="en-US" dirty="0" smtClean="0"/>
          </a:p>
          <a:p>
            <a:pPr lvl="1"/>
            <a:r>
              <a:rPr lang="en-US" dirty="0" smtClean="0"/>
              <a:t>Resonant frequency correction with fast (piezo) tuner</a:t>
            </a:r>
          </a:p>
          <a:p>
            <a:pPr lvl="2"/>
            <a:r>
              <a:rPr lang="en-US" dirty="0" smtClean="0"/>
              <a:t>Feedforward for LFD + feedback</a:t>
            </a:r>
          </a:p>
          <a:p>
            <a:pPr lvl="3"/>
            <a:r>
              <a:rPr lang="en-US" dirty="0" smtClean="0"/>
              <a:t>First tests with SSR1 showed promising results</a:t>
            </a:r>
          </a:p>
          <a:p>
            <a:pPr lvl="1"/>
            <a:r>
              <a:rPr lang="en-US" dirty="0" smtClean="0"/>
              <a:t>Excessive RF power is required to support LLRF.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2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Microphonics and LFD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0" y="807868"/>
            <a:ext cx="8928340" cy="2588490"/>
          </a:xfrm>
        </p:spPr>
        <p:txBody>
          <a:bodyPr/>
          <a:lstStyle/>
          <a:p>
            <a:r>
              <a:rPr lang="en-US" dirty="0" smtClean="0"/>
              <a:t>Tested HWR &amp; SSR1 demonstrated better than specified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en-US" b="1" baseline="30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latin typeface="Times New Roman"/>
                <a:ea typeface="Calibri"/>
              </a:rPr>
              <a:t> </a:t>
            </a:r>
            <a:r>
              <a:rPr lang="en-US" dirty="0"/>
              <a:t> </a:t>
            </a:r>
            <a:r>
              <a:rPr lang="en-US" dirty="0" smtClean="0"/>
              <a:t>for SSR1 results in 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/>
              <a:t> </a:t>
            </a:r>
            <a:r>
              <a:rPr lang="en-US" dirty="0" smtClean="0"/>
              <a:t> ~5 times larger than the cavity bandwidth</a:t>
            </a:r>
          </a:p>
          <a:p>
            <a:pPr lvl="1"/>
            <a:r>
              <a:rPr lang="en-US" dirty="0" smtClean="0"/>
              <a:t>Cannot operate in pulsed regime without fast (piezo) tuner </a:t>
            </a:r>
          </a:p>
          <a:p>
            <a:r>
              <a:rPr lang="en-US" dirty="0" smtClean="0"/>
              <a:t>Mechanical design of HB650 is initiated</a:t>
            </a:r>
          </a:p>
          <a:p>
            <a:pPr lvl="1"/>
            <a:r>
              <a:rPr lang="en-US" dirty="0" smtClean="0"/>
              <a:t>Aimed at reduction of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 smtClean="0"/>
              <a:t> and </a:t>
            </a:r>
            <a:r>
              <a:rPr lang="en-US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df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en-US" b="1" baseline="30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09310"/>
              </p:ext>
            </p:extLst>
          </p:nvPr>
        </p:nvGraphicFramePr>
        <p:xfrm>
          <a:off x="242887" y="3396358"/>
          <a:ext cx="8672513" cy="27951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49013"/>
                <a:gridCol w="751309"/>
                <a:gridCol w="834787"/>
                <a:gridCol w="667830"/>
                <a:gridCol w="834787"/>
                <a:gridCol w="834787"/>
              </a:tblGrid>
              <a:tr h="40191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</a:rPr>
                        <a:t>CM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HWR</a:t>
                      </a:r>
                    </a:p>
                    <a:p>
                      <a:pPr marL="0" marR="52070" indent="0" algn="ctr">
                        <a:lnSpc>
                          <a:spcPts val="1460"/>
                        </a:lnSpc>
                        <a:spcBef>
                          <a:spcPts val="45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SSR1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SSR2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LB650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HB650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Sensitivity to He pressure (FRS), 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dP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, Hz/Torr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2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                   … (measurements), 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dP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, Hz/Torr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4.0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2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Estimated LFD sensitivity, 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dE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, Hz/(MV/m)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        …  (measurements), 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Calibri"/>
                        </a:rPr>
                        <a:t>dE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, Hz/(MV/m)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1.5</a:t>
                      </a:r>
                      <a:endParaRPr lang="en-US" sz="1800" b="1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-4.4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Estimated LFD  at nominal voltage (FRS), Hz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-192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-136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  …  (measurements ) at nominal voltage,  Hz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-122.4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-440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6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/>
              <a:t>P</a:t>
            </a:r>
            <a:r>
              <a:rPr lang="en-US" dirty="0" smtClean="0"/>
              <a:t>ower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01"/>
            <a:ext cx="8915400" cy="1524308"/>
          </a:xfrm>
        </p:spPr>
        <p:txBody>
          <a:bodyPr/>
          <a:lstStyle/>
          <a:p>
            <a:r>
              <a:rPr lang="en-US" dirty="0" smtClean="0"/>
              <a:t>RF power requirements include</a:t>
            </a:r>
          </a:p>
          <a:p>
            <a:pPr lvl="1"/>
            <a:r>
              <a:rPr lang="en-US" dirty="0" smtClean="0"/>
              <a:t>Up to 20 Hz microphonics driven detuning</a:t>
            </a:r>
          </a:p>
          <a:p>
            <a:pPr lvl="1"/>
            <a:r>
              <a:rPr lang="en-US" dirty="0" smtClean="0"/>
              <a:t>1 dB allowance for regulation</a:t>
            </a:r>
          </a:p>
          <a:p>
            <a:pPr lvl="1"/>
            <a:r>
              <a:rPr lang="en-US" dirty="0" smtClean="0"/>
              <a:t>Power transfer inefficiency: </a:t>
            </a:r>
          </a:p>
          <a:p>
            <a:pPr lvl="2"/>
            <a:r>
              <a:rPr lang="en-US" sz="1800" dirty="0" smtClean="0"/>
              <a:t>0.5dB - HWR&amp;SSR (coaxial);  </a:t>
            </a:r>
          </a:p>
          <a:p>
            <a:pPr lvl="2"/>
            <a:r>
              <a:rPr lang="en-US" sz="1800" dirty="0" smtClean="0"/>
              <a:t>0.25 dB – LB&amp;HB (wave guide)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15585"/>
              </p:ext>
            </p:extLst>
          </p:nvPr>
        </p:nvGraphicFramePr>
        <p:xfrm>
          <a:off x="1640908" y="2963770"/>
          <a:ext cx="5730154" cy="3047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9538"/>
                <a:gridCol w="1654176"/>
                <a:gridCol w="1459568"/>
                <a:gridCol w="1556872"/>
              </a:tblGrid>
              <a:tr h="9037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CM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Power trans-</a:t>
                      </a:r>
                      <a:r>
                        <a:rPr lang="en-US" sz="1800" dirty="0" err="1">
                          <a:effectLst/>
                        </a:rPr>
                        <a:t>ferred</a:t>
                      </a:r>
                      <a:r>
                        <a:rPr lang="en-US" sz="1800" dirty="0">
                          <a:effectLst/>
                        </a:rPr>
                        <a:t> to beam per cav. 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Cavity half-bandwidth,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2Q</a:t>
                      </a:r>
                      <a:r>
                        <a:rPr lang="en-US" sz="1800" baseline="-25000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, (Hz)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Peak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RF</a:t>
                      </a:r>
                      <a:r>
                        <a:rPr lang="en-US" sz="1800" spc="-5" dirty="0">
                          <a:effectLst/>
                        </a:rPr>
                        <a:t> powe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per cavity  </a:t>
                      </a:r>
                      <a:r>
                        <a:rPr lang="en-US" sz="1800" spc="-5" dirty="0">
                          <a:effectLst/>
                        </a:rPr>
                        <a:t>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33632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>
                          <a:solidFill>
                            <a:srgbClr val="004C97"/>
                          </a:solidFill>
                          <a:effectLst/>
                        </a:rPr>
                        <a:t>6.5</a:t>
                      </a:r>
                      <a:endParaRPr lang="en-US" sz="180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 dirty="0">
                          <a:solidFill>
                            <a:srgbClr val="004C97"/>
                          </a:solidFill>
                          <a:effectLst/>
                        </a:rPr>
                        <a:t>6.1</a:t>
                      </a:r>
                      <a:endParaRPr lang="en-US" sz="180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>
                          <a:solidFill>
                            <a:srgbClr val="004C97"/>
                          </a:solidFill>
                          <a:effectLst/>
                        </a:rPr>
                        <a:t>17</a:t>
                      </a:r>
                      <a:endParaRPr lang="en-US" sz="180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L</a:t>
                      </a: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23.8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dirty="0">
                          <a:effectLst/>
                        </a:rPr>
                        <a:t>29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>
                          <a:solidFill>
                            <a:srgbClr val="004C97"/>
                          </a:solidFill>
                          <a:effectLst/>
                        </a:rPr>
                        <a:t>38</a:t>
                      </a:r>
                      <a:endParaRPr lang="en-US" sz="180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</a:t>
                      </a:r>
                      <a:r>
                        <a:rPr lang="en-US" sz="1800" spc="-35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39.8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 dirty="0">
                          <a:solidFill>
                            <a:srgbClr val="004C97"/>
                          </a:solidFill>
                          <a:effectLst/>
                        </a:rPr>
                        <a:t>64</a:t>
                      </a:r>
                      <a:endParaRPr lang="en-US" sz="180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03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Energy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4" y="847737"/>
            <a:ext cx="8672513" cy="3298135"/>
          </a:xfrm>
        </p:spPr>
        <p:txBody>
          <a:bodyPr/>
          <a:lstStyle/>
          <a:p>
            <a:r>
              <a:rPr lang="en-US" dirty="0" smtClean="0"/>
              <a:t>Local cavity feedback should stabilize its voltage and phase to better than 0.1% and 0.1</a:t>
            </a:r>
            <a:r>
              <a:rPr lang="en-US" baseline="30000" dirty="0" smtClean="0"/>
              <a:t>o</a:t>
            </a:r>
            <a:r>
              <a:rPr lang="en-US" dirty="0" smtClean="0"/>
              <a:t> rms</a:t>
            </a:r>
          </a:p>
          <a:p>
            <a:r>
              <a:rPr lang="en-US" dirty="0" smtClean="0"/>
              <a:t>Beam based stabilization</a:t>
            </a:r>
          </a:p>
          <a:p>
            <a:pPr lvl="1"/>
            <a:r>
              <a:rPr lang="en-US" dirty="0" smtClean="0"/>
              <a:t>Beam is sent to the beam dump for 10 - 30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s </a:t>
            </a:r>
          </a:p>
          <a:p>
            <a:pPr lvl="1"/>
            <a:r>
              <a:rPr lang="en-US" dirty="0" smtClean="0"/>
              <a:t>Time of flight energy measurement is used </a:t>
            </a:r>
            <a:br>
              <a:rPr lang="en-US" dirty="0" smtClean="0"/>
            </a:br>
            <a:r>
              <a:rPr lang="en-US" dirty="0" smtClean="0"/>
              <a:t>to stabilize energy to 0.01% rms</a:t>
            </a:r>
          </a:p>
          <a:p>
            <a:pPr lvl="2"/>
            <a:r>
              <a:rPr lang="en-US" dirty="0" smtClean="0"/>
              <a:t>4 empty slots are </a:t>
            </a:r>
            <a:r>
              <a:rPr lang="en-US" dirty="0"/>
              <a:t>reserved at the linac </a:t>
            </a:r>
            <a:r>
              <a:rPr lang="en-US" dirty="0" smtClean="0"/>
              <a:t>end,~40m</a:t>
            </a:r>
          </a:p>
          <a:p>
            <a:pPr lvl="2"/>
            <a:r>
              <a:rPr lang="en-US" dirty="0" smtClean="0"/>
              <a:t>Fast kicker and septum switch the beam </a:t>
            </a:r>
            <a:br>
              <a:rPr lang="en-US" dirty="0" smtClean="0"/>
            </a:br>
            <a:r>
              <a:rPr lang="en-US" dirty="0" smtClean="0"/>
              <a:t>from the beam dump to the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88" y="1431942"/>
            <a:ext cx="2301311" cy="32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057095"/>
            <a:ext cx="5431562" cy="19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12054" y="6036816"/>
            <a:ext cx="41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Beam trajectories for the beam switching 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1134"/>
            <a:ext cx="8808868" cy="1731085"/>
          </a:xfrm>
        </p:spPr>
        <p:txBody>
          <a:bodyPr/>
          <a:lstStyle/>
          <a:p>
            <a:r>
              <a:rPr lang="en-US" dirty="0" smtClean="0"/>
              <a:t>3 times increase of Q</a:t>
            </a:r>
            <a:r>
              <a:rPr lang="en-US" baseline="-25000" dirty="0" smtClean="0"/>
              <a:t>0</a:t>
            </a:r>
            <a:r>
              <a:rPr lang="en-US" dirty="0" smtClean="0"/>
              <a:t> was demonstrated in the vertical tests</a:t>
            </a:r>
          </a:p>
          <a:p>
            <a:pPr lvl="1"/>
            <a:r>
              <a:rPr lang="en-US" dirty="0" smtClean="0"/>
              <a:t>If this increase is transferred to the cryomodule</a:t>
            </a:r>
          </a:p>
          <a:p>
            <a:pPr lvl="2"/>
            <a:r>
              <a:rPr lang="en-US" dirty="0" smtClean="0"/>
              <a:t>10 times increase of beam duty factor from 1% to 10% (for the same cryo-plant)</a:t>
            </a:r>
          </a:p>
          <a:p>
            <a:pPr lvl="3"/>
            <a:r>
              <a:rPr lang="en-US" dirty="0" smtClean="0"/>
              <a:t>Corresponding cryo duty factor changes from 5% to 15%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944862" y="2592219"/>
            <a:ext cx="3852909" cy="3096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5783" y="5688233"/>
            <a:ext cx="404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Dependence </a:t>
            </a:r>
            <a:r>
              <a:rPr lang="en-US" sz="1600" dirty="0">
                <a:solidFill>
                  <a:srgbClr val="404040"/>
                </a:solidFill>
              </a:rPr>
              <a:t>of Q</a:t>
            </a:r>
            <a:r>
              <a:rPr lang="en-US" sz="1600" baseline="-25000" dirty="0">
                <a:solidFill>
                  <a:srgbClr val="404040"/>
                </a:solidFill>
              </a:rPr>
              <a:t>0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smtClean="0">
                <a:solidFill>
                  <a:srgbClr val="404040"/>
                </a:solidFill>
              </a:rPr>
              <a:t>on acc. </a:t>
            </a:r>
            <a:r>
              <a:rPr lang="en-US" sz="1600" dirty="0">
                <a:solidFill>
                  <a:srgbClr val="404040"/>
                </a:solidFill>
              </a:rPr>
              <a:t>voltage </a:t>
            </a:r>
            <a:r>
              <a:rPr lang="en-US" sz="1600" dirty="0" smtClean="0">
                <a:solidFill>
                  <a:srgbClr val="404040"/>
                </a:solidFill>
              </a:rPr>
              <a:t>for </a:t>
            </a:r>
            <a:r>
              <a:rPr lang="en-US" sz="1600" dirty="0">
                <a:solidFill>
                  <a:srgbClr val="404040"/>
                </a:solidFill>
              </a:rPr>
              <a:t>N doped 650 MHz cavity for </a:t>
            </a:r>
            <a:r>
              <a:rPr lang="en-US" sz="1600" dirty="0" smtClean="0">
                <a:solidFill>
                  <a:srgbClr val="404040"/>
                </a:solidFill>
              </a:rPr>
              <a:t>fast </a:t>
            </a:r>
            <a:r>
              <a:rPr lang="en-US" sz="1600" dirty="0">
                <a:solidFill>
                  <a:srgbClr val="404040"/>
                </a:solidFill>
              </a:rPr>
              <a:t>and slow cool downs.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0440" y="2723881"/>
            <a:ext cx="3881761" cy="2964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823" y="5688234"/>
            <a:ext cx="466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Dependence </a:t>
            </a:r>
            <a:r>
              <a:rPr lang="en-US" sz="1600" dirty="0">
                <a:solidFill>
                  <a:srgbClr val="404040"/>
                </a:solidFill>
              </a:rPr>
              <a:t>of Q</a:t>
            </a:r>
            <a:r>
              <a:rPr lang="en-US" sz="1600" baseline="-25000" dirty="0">
                <a:solidFill>
                  <a:srgbClr val="404040"/>
                </a:solidFill>
              </a:rPr>
              <a:t>0</a:t>
            </a:r>
            <a:r>
              <a:rPr lang="en-US" sz="1600" dirty="0">
                <a:solidFill>
                  <a:srgbClr val="404040"/>
                </a:solidFill>
              </a:rPr>
              <a:t> on </a:t>
            </a:r>
            <a:r>
              <a:rPr lang="en-US" sz="1600" dirty="0" smtClean="0">
                <a:solidFill>
                  <a:srgbClr val="404040"/>
                </a:solidFill>
              </a:rPr>
              <a:t>accelerating </a:t>
            </a:r>
            <a:r>
              <a:rPr lang="en-US" sz="1600" dirty="0">
                <a:solidFill>
                  <a:srgbClr val="404040"/>
                </a:solidFill>
              </a:rPr>
              <a:t>voltage for </a:t>
            </a:r>
            <a:r>
              <a:rPr lang="en-US" sz="1600" dirty="0" smtClean="0">
                <a:solidFill>
                  <a:srgbClr val="404040"/>
                </a:solidFill>
              </a:rPr>
              <a:t>(1) 120C </a:t>
            </a:r>
            <a:r>
              <a:rPr lang="en-US" sz="1600" dirty="0">
                <a:solidFill>
                  <a:srgbClr val="404040"/>
                </a:solidFill>
              </a:rPr>
              <a:t>baked cavity and </a:t>
            </a:r>
            <a:r>
              <a:rPr lang="en-US" sz="1600" dirty="0" smtClean="0">
                <a:solidFill>
                  <a:srgbClr val="404040"/>
                </a:solidFill>
              </a:rPr>
              <a:t>(2) </a:t>
            </a:r>
            <a:r>
              <a:rPr lang="en-US" sz="1600" dirty="0">
                <a:solidFill>
                  <a:srgbClr val="404040"/>
                </a:solidFill>
              </a:rPr>
              <a:t>N doped </a:t>
            </a:r>
            <a:r>
              <a:rPr lang="en-US" sz="1600" dirty="0" smtClean="0">
                <a:solidFill>
                  <a:srgbClr val="404040"/>
                </a:solidFill>
              </a:rPr>
              <a:t>cavity;  2K, </a:t>
            </a:r>
            <a:r>
              <a:rPr lang="en-US" sz="1600" dirty="0">
                <a:solidFill>
                  <a:srgbClr val="404040"/>
                </a:solidFill>
              </a:rPr>
              <a:t>650 MHz </a:t>
            </a:r>
          </a:p>
        </p:txBody>
      </p:sp>
    </p:spTree>
    <p:extLst>
      <p:ext uri="{BB962C8B-B14F-4D97-AF65-F5344CB8AC3E}">
        <p14:creationId xmlns:p14="http://schemas.microsoft.com/office/powerpoint/2010/main" val="101372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PXIE </a:t>
            </a:r>
          </a:p>
          <a:p>
            <a:pPr lvl="1"/>
            <a:r>
              <a:rPr lang="en-US" dirty="0" smtClean="0"/>
              <a:t>Demonstration of the entire frontend, </a:t>
            </a:r>
          </a:p>
          <a:p>
            <a:pPr lvl="2"/>
            <a:r>
              <a:rPr lang="en-US" dirty="0" smtClean="0"/>
              <a:t>LEBT, CW RFQ, chopper, interface SC cavities,</a:t>
            </a:r>
            <a:br>
              <a:rPr lang="en-US" dirty="0" smtClean="0"/>
            </a:br>
            <a:r>
              <a:rPr lang="en-US" dirty="0" smtClean="0"/>
              <a:t>SSR1 operation in pulsed regime</a:t>
            </a:r>
          </a:p>
          <a:p>
            <a:r>
              <a:rPr lang="en-US" dirty="0" smtClean="0"/>
              <a:t>Cryo-module design</a:t>
            </a:r>
          </a:p>
          <a:p>
            <a:pPr lvl="1"/>
            <a:r>
              <a:rPr lang="en-US" dirty="0" smtClean="0"/>
              <a:t>HB650 is initiated </a:t>
            </a:r>
          </a:p>
          <a:p>
            <a:pPr lvl="1"/>
            <a:r>
              <a:rPr lang="en-US" dirty="0"/>
              <a:t>SSR2 </a:t>
            </a:r>
            <a:r>
              <a:rPr lang="en-US" dirty="0" smtClean="0"/>
              <a:t> &amp; LB650 – have to follow</a:t>
            </a:r>
          </a:p>
          <a:p>
            <a:r>
              <a:rPr lang="en-US" dirty="0" smtClean="0"/>
              <a:t>RF power</a:t>
            </a:r>
          </a:p>
          <a:p>
            <a:pPr lvl="1"/>
            <a:r>
              <a:rPr lang="en-US" dirty="0" smtClean="0"/>
              <a:t>Usage magnetron based power amplifiers looks promising</a:t>
            </a:r>
          </a:p>
          <a:p>
            <a:pPr lvl="2"/>
            <a:r>
              <a:rPr lang="en-US" dirty="0" smtClean="0"/>
              <a:t>Lower cost</a:t>
            </a:r>
          </a:p>
          <a:p>
            <a:pPr lvl="2"/>
            <a:r>
              <a:rPr lang="en-US" dirty="0" smtClean="0"/>
              <a:t>Better power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7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PXIE is under </a:t>
            </a:r>
            <a:r>
              <a:rPr lang="en-US" dirty="0" smtClean="0"/>
              <a:t>construction </a:t>
            </a:r>
            <a:endParaRPr lang="en-US" dirty="0"/>
          </a:p>
          <a:p>
            <a:r>
              <a:rPr lang="en-US" dirty="0" smtClean="0"/>
              <a:t>Design work proceeds quite well</a:t>
            </a:r>
          </a:p>
          <a:p>
            <a:pPr lvl="1"/>
            <a:r>
              <a:rPr lang="en-US" dirty="0" smtClean="0"/>
              <a:t>Although both somewhat slower than it was expected earlier </a:t>
            </a:r>
          </a:p>
          <a:p>
            <a:r>
              <a:rPr lang="en-US" dirty="0" smtClean="0"/>
              <a:t>PIP-II RDR was recently released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0287"/>
            <a:ext cx="8672513" cy="3520626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C000"/>
                </a:solidFill>
              </a:rPr>
              <a:t>Backup Slides 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16598"/>
              </p:ext>
            </p:extLst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Holmes |P2MAC_2015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28</a:t>
            </a:fld>
            <a:endParaRPr lang="en-US" smtClean="0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84" y="6001409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Optics in 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2" y="824479"/>
            <a:ext cx="8893011" cy="1875178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Optimize conditions for chopping (2 kickers, 180</a:t>
            </a:r>
            <a:r>
              <a:rPr lang="en-US" baseline="30000" dirty="0" smtClean="0"/>
              <a:t>o</a:t>
            </a:r>
            <a:r>
              <a:rPr lang="en-US" dirty="0" smtClean="0"/>
              <a:t> phase advance)</a:t>
            </a:r>
          </a:p>
          <a:p>
            <a:pPr lvl="1"/>
            <a:r>
              <a:rPr lang="en-US" dirty="0" smtClean="0"/>
              <a:t>Differential pumping to prevent residual gas flux to SC part</a:t>
            </a:r>
          </a:p>
          <a:p>
            <a:pPr lvl="1"/>
            <a:r>
              <a:rPr lang="en-US" dirty="0" smtClean="0"/>
              <a:t>Triplet based transverse focusing (compensates strong SC force)</a:t>
            </a:r>
          </a:p>
          <a:p>
            <a:pPr lvl="1"/>
            <a:r>
              <a:rPr lang="en-US" dirty="0" smtClean="0"/>
              <a:t>3 rebunching cavity to control longitudinal phase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2699657"/>
            <a:ext cx="69768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31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190"/>
            <a:ext cx="8672513" cy="5542156"/>
          </a:xfrm>
        </p:spPr>
        <p:txBody>
          <a:bodyPr/>
          <a:lstStyle/>
          <a:p>
            <a:r>
              <a:rPr lang="en-US" dirty="0" smtClean="0"/>
              <a:t>Support Booster operation with increased beam power </a:t>
            </a:r>
          </a:p>
          <a:p>
            <a:pPr lvl="1"/>
            <a:r>
              <a:rPr lang="en-US" dirty="0" smtClean="0"/>
              <a:t>20 Hz repetition rate</a:t>
            </a:r>
          </a:p>
          <a:p>
            <a:pPr lvl="1"/>
            <a:r>
              <a:rPr lang="en-US" dirty="0" smtClean="0"/>
              <a:t>Beam pulse duration, 0.55 ms =290 turns (1.1% duty factor)</a:t>
            </a:r>
          </a:p>
          <a:p>
            <a:pPr lvl="1"/>
            <a:r>
              <a:rPr lang="en-US" dirty="0" smtClean="0"/>
              <a:t>Control bunch structure at single bunch level for injection </a:t>
            </a:r>
          </a:p>
          <a:p>
            <a:pPr lvl="2"/>
            <a:r>
              <a:rPr lang="en-US" dirty="0" err="1" smtClean="0"/>
              <a:t>f</a:t>
            </a:r>
            <a:r>
              <a:rPr lang="en-US" baseline="-25000" dirty="0" err="1" smtClean="0"/>
              <a:t>Booster_Inj</a:t>
            </a:r>
            <a:r>
              <a:rPr lang="en-US" dirty="0" smtClean="0"/>
              <a:t>=44.7 MHz;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Linac</a:t>
            </a:r>
            <a:r>
              <a:rPr lang="en-US" dirty="0" smtClean="0"/>
              <a:t>=162.5 MHz (not harmonically related)</a:t>
            </a:r>
          </a:p>
          <a:p>
            <a:pPr lvl="2"/>
            <a:r>
              <a:rPr lang="en-US" dirty="0" smtClean="0"/>
              <a:t>84 RF buckets; 82 bunches; Extraction gap of 2 RF buckets </a:t>
            </a:r>
          </a:p>
          <a:p>
            <a:pPr lvl="1"/>
            <a:r>
              <a:rPr lang="en-US" dirty="0"/>
              <a:t>2 mA  average beam current (~4 mA peak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Transverse emittance : &lt;0.3 mm mrad (norm)</a:t>
            </a:r>
          </a:p>
          <a:p>
            <a:pPr lvl="2"/>
            <a:r>
              <a:rPr lang="en-US" dirty="0" smtClean="0"/>
              <a:t>To minimize uncontrolled loss at injection, paint KV-like distribution</a:t>
            </a:r>
          </a:p>
          <a:p>
            <a:pPr lvl="1"/>
            <a:r>
              <a:rPr lang="en-US" dirty="0" smtClean="0"/>
              <a:t>Momentum spread: &lt;3∙10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To paint longitudinal distribution </a:t>
            </a:r>
          </a:p>
          <a:p>
            <a:pPr lvl="3"/>
            <a:r>
              <a:rPr lang="en-US" dirty="0" smtClean="0"/>
              <a:t>without tails and with minimum peak longitudinal density  </a:t>
            </a:r>
          </a:p>
          <a:p>
            <a:pPr lvl="3"/>
            <a:r>
              <a:rPr lang="en-US" dirty="0" smtClean="0"/>
              <a:t>with reduced phase density in the center</a:t>
            </a:r>
          </a:p>
          <a:p>
            <a:pPr lvl="4"/>
            <a:r>
              <a:rPr lang="en-US" dirty="0" smtClean="0"/>
              <a:t>Increases  longitudinal Landau damping </a:t>
            </a:r>
          </a:p>
          <a:p>
            <a:pPr lvl="1"/>
            <a:r>
              <a:rPr lang="en-US" dirty="0" smtClean="0"/>
              <a:t>Rms relative energy stability: &lt;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 </a:t>
            </a:r>
            <a:r>
              <a:rPr lang="en-US" dirty="0" smtClean="0"/>
              <a:t>(required for L. painting)</a:t>
            </a:r>
          </a:p>
          <a:p>
            <a:r>
              <a:rPr lang="en-US" dirty="0"/>
              <a:t>B</a:t>
            </a:r>
            <a:r>
              <a:rPr lang="en-US" dirty="0" smtClean="0"/>
              <a:t>e compatible with upgrade to high duty factor (CW) </a:t>
            </a:r>
            <a:r>
              <a:rPr lang="en-US" dirty="0" err="1" smtClean="0"/>
              <a:t>operat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190"/>
            <a:ext cx="8672513" cy="5386039"/>
          </a:xfrm>
        </p:spPr>
        <p:txBody>
          <a:bodyPr/>
          <a:lstStyle/>
          <a:p>
            <a:r>
              <a:rPr lang="en-US" dirty="0" smtClean="0"/>
              <a:t>Only SC linac can be compatible with high duty factor operation (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30%)</a:t>
            </a:r>
          </a:p>
          <a:p>
            <a:r>
              <a:rPr lang="en-US" dirty="0" smtClean="0"/>
              <a:t>Warm frontend</a:t>
            </a:r>
          </a:p>
          <a:p>
            <a:pPr lvl="1"/>
            <a:r>
              <a:rPr lang="en-US" dirty="0" smtClean="0"/>
              <a:t>Bunch-by-bunch chopping</a:t>
            </a:r>
          </a:p>
          <a:p>
            <a:pPr lvl="2"/>
            <a:r>
              <a:rPr lang="en-US" dirty="0" smtClean="0"/>
              <a:t>2.1 MeV beam energy</a:t>
            </a:r>
          </a:p>
          <a:p>
            <a:pPr lvl="3"/>
            <a:r>
              <a:rPr lang="en-US" dirty="0" smtClean="0"/>
              <a:t>high enough for </a:t>
            </a:r>
            <a:br>
              <a:rPr lang="en-US" dirty="0" smtClean="0"/>
            </a:br>
            <a:r>
              <a:rPr lang="en-US" dirty="0" smtClean="0"/>
              <a:t>beam dynamics</a:t>
            </a:r>
          </a:p>
          <a:p>
            <a:pPr lvl="3"/>
            <a:r>
              <a:rPr lang="en-US" dirty="0" smtClean="0"/>
              <a:t>Low enough to avoid </a:t>
            </a:r>
            <a:br>
              <a:rPr lang="en-US" dirty="0" smtClean="0"/>
            </a:br>
            <a:r>
              <a:rPr lang="en-US" dirty="0" smtClean="0"/>
              <a:t>residual radiation of </a:t>
            </a:r>
            <a:br>
              <a:rPr lang="en-US" dirty="0" smtClean="0"/>
            </a:br>
            <a:r>
              <a:rPr lang="en-US" dirty="0" smtClean="0"/>
              <a:t>chopped bunches</a:t>
            </a:r>
          </a:p>
          <a:p>
            <a:r>
              <a:rPr lang="en-US" dirty="0" smtClean="0"/>
              <a:t>SC part </a:t>
            </a:r>
          </a:p>
          <a:p>
            <a:pPr lvl="1"/>
            <a:r>
              <a:rPr lang="en-US" dirty="0" smtClean="0"/>
              <a:t>5 types of SC cavities </a:t>
            </a:r>
          </a:p>
          <a:p>
            <a:pPr lvl="2"/>
            <a:r>
              <a:rPr lang="en-US" dirty="0" smtClean="0"/>
              <a:t>to cover required </a:t>
            </a:r>
            <a:br>
              <a:rPr lang="en-US" dirty="0" smtClean="0"/>
            </a:br>
            <a:r>
              <a:rPr lang="en-US" dirty="0" smtClean="0"/>
              <a:t>frequency range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54860" y="2291506"/>
            <a:ext cx="4889139" cy="39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</a:t>
            </a:r>
            <a:r>
              <a:rPr lang="en-US" dirty="0" smtClean="0"/>
              <a:t>Map </a:t>
            </a:r>
            <a:r>
              <a:rPr lang="en-US" dirty="0"/>
              <a:t>for SC part of PIP-II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7727"/>
            <a:ext cx="8672513" cy="2183881"/>
          </a:xfrm>
        </p:spPr>
        <p:txBody>
          <a:bodyPr/>
          <a:lstStyle/>
          <a:p>
            <a:r>
              <a:rPr lang="en-US" dirty="0" smtClean="0"/>
              <a:t>Transition points are chosen to minimize number of cavities/cryomodules (</a:t>
            </a:r>
            <a:r>
              <a:rPr lang="en-US" i="1" dirty="0" smtClean="0"/>
              <a:t>i.e.</a:t>
            </a:r>
            <a:r>
              <a:rPr lang="en-US" dirty="0" smtClean="0"/>
              <a:t> cost) </a:t>
            </a:r>
          </a:p>
          <a:p>
            <a:r>
              <a:rPr lang="en-US" dirty="0" smtClean="0"/>
              <a:t>Cryomodules/cavities: HWR – 1/8; SSR1 -2/16; SSR2 – 7/35, </a:t>
            </a:r>
            <a:br>
              <a:rPr lang="en-US" dirty="0" smtClean="0"/>
            </a:br>
            <a:r>
              <a:rPr lang="en-US" dirty="0" smtClean="0"/>
              <a:t>							   LB650 – 11/33;     LB – 4/24</a:t>
            </a:r>
          </a:p>
          <a:p>
            <a:r>
              <a:rPr lang="en-US" dirty="0" smtClean="0"/>
              <a:t>Altogether - 25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5442" y="2941608"/>
            <a:ext cx="8509958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</a:t>
            </a:r>
            <a:r>
              <a:rPr lang="en-US" dirty="0" smtClean="0"/>
              <a:t>for SC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7494"/>
            <a:ext cx="8672513" cy="5346272"/>
          </a:xfrm>
        </p:spPr>
        <p:txBody>
          <a:bodyPr/>
          <a:lstStyle/>
          <a:p>
            <a:r>
              <a:rPr lang="en-US" dirty="0"/>
              <a:t>Separate cryomodules with warm interconnects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Internal solenoidal focusing in HWR</a:t>
            </a:r>
            <a:r>
              <a:rPr lang="en-US" dirty="0"/>
              <a:t>, SSR1 and </a:t>
            </a:r>
            <a:r>
              <a:rPr lang="en-US" dirty="0" smtClean="0"/>
              <a:t>SSR2 (the </a:t>
            </a:r>
            <a:r>
              <a:rPr lang="en-US" dirty="0"/>
              <a:t>first 10 </a:t>
            </a:r>
            <a:r>
              <a:rPr lang="en-US" dirty="0" smtClean="0"/>
              <a:t>cryomodules)</a:t>
            </a:r>
          </a:p>
          <a:p>
            <a:pPr lvl="1"/>
            <a:r>
              <a:rPr lang="en-US" dirty="0" smtClean="0"/>
              <a:t>Allows tightest possible focusing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keep space charge and RF defocusing under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SC solenoids are inside cryomodules</a:t>
            </a:r>
          </a:p>
          <a:p>
            <a:pPr lvl="2"/>
            <a:r>
              <a:rPr lang="en-US" dirty="0" smtClean="0"/>
              <a:t>BPMs are attached to each solenoid</a:t>
            </a:r>
          </a:p>
          <a:p>
            <a:pPr lvl="2"/>
            <a:r>
              <a:rPr lang="en-US" dirty="0" smtClean="0"/>
              <a:t>Dipole &amp; quadrupole correctors are inside solenoids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Doublet focusing for high energy part </a:t>
            </a:r>
            <a:endParaRPr lang="en-US" dirty="0" smtClean="0"/>
          </a:p>
          <a:p>
            <a:pPr lvl="1"/>
            <a:r>
              <a:rPr lang="en-US" dirty="0" smtClean="0"/>
              <a:t>LB650 and HB650</a:t>
            </a:r>
          </a:p>
          <a:p>
            <a:pPr lvl="1"/>
            <a:r>
              <a:rPr lang="en-US" dirty="0" smtClean="0"/>
              <a:t>Doublets are outside cryomodules</a:t>
            </a:r>
          </a:p>
          <a:p>
            <a:pPr lvl="1"/>
            <a:r>
              <a:rPr lang="en-US" dirty="0" smtClean="0"/>
              <a:t>Two coordinate dipole corrector &amp; BPM near each doublet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Unshielded collimators between cryomodules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Beam instrumentation</a:t>
            </a:r>
          </a:p>
          <a:p>
            <a:pPr lvl="1"/>
            <a:r>
              <a:rPr lang="en-US" dirty="0" smtClean="0"/>
              <a:t>All other beam instrumentation is outside (profile, beam current)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in </a:t>
            </a:r>
            <a:r>
              <a:rPr lang="en-US" dirty="0" smtClean="0"/>
              <a:t>SC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3" y="855888"/>
            <a:ext cx="8886232" cy="2714625"/>
          </a:xfrm>
        </p:spPr>
        <p:txBody>
          <a:bodyPr/>
          <a:lstStyle/>
          <a:p>
            <a:r>
              <a:rPr lang="en-US" dirty="0" smtClean="0"/>
              <a:t>Beam is close to equipartitioning </a:t>
            </a:r>
          </a:p>
          <a:p>
            <a:pPr lvl="1"/>
            <a:r>
              <a:rPr lang="en-US" dirty="0" smtClean="0"/>
              <a:t>Helps to prevent uncontrolled emittance growth</a:t>
            </a:r>
          </a:p>
          <a:p>
            <a:pPr lvl="1"/>
            <a:r>
              <a:rPr lang="en-US" dirty="0" smtClean="0">
                <a:sym typeface="Symbol"/>
              </a:rPr>
              <a:t>L to  emittance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exchange is found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in simulations</a:t>
            </a:r>
          </a:p>
          <a:p>
            <a:r>
              <a:rPr lang="en-US" dirty="0" smtClean="0">
                <a:sym typeface="Symbol"/>
              </a:rPr>
              <a:t>Strong  defocusing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due to cavity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C:\Users\Arun\Desktop\RDR_Works\Fig_2_1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917" y="1698171"/>
            <a:ext cx="5720339" cy="458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run\Desktop\RDR_Works\emitt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6" y="3693224"/>
            <a:ext cx="3205116" cy="24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36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in SC </a:t>
            </a:r>
            <a:r>
              <a:rPr lang="en-US" dirty="0" smtClean="0"/>
              <a:t>Part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1743"/>
            <a:ext cx="8672513" cy="1447800"/>
          </a:xfrm>
        </p:spPr>
        <p:txBody>
          <a:bodyPr/>
          <a:lstStyle/>
          <a:p>
            <a:r>
              <a:rPr lang="en-US" dirty="0" smtClean="0"/>
              <a:t>Simulations do not show dangerous halo growth</a:t>
            </a:r>
          </a:p>
          <a:p>
            <a:pPr lvl="1"/>
            <a:r>
              <a:rPr lang="en-US" dirty="0" smtClean="0"/>
              <a:t>Verified by SNS experience at ~twice larger value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ym typeface="Symbol"/>
              </a:rPr>
              <a:t></a:t>
            </a:r>
          </a:p>
          <a:p>
            <a:pPr lvl="1"/>
            <a:r>
              <a:rPr lang="en-US" dirty="0" smtClean="0">
                <a:sym typeface="Symbol"/>
              </a:rPr>
              <a:t>Ratio of beam size to aperture stays approximately the same downstream of HWR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:\Users\Arun\Desktop\RDR_Works\x_dens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329543"/>
            <a:ext cx="8686800" cy="39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92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7314"/>
            <a:ext cx="8672513" cy="1915886"/>
          </a:xfrm>
        </p:spPr>
        <p:txBody>
          <a:bodyPr/>
          <a:lstStyle/>
          <a:p>
            <a:r>
              <a:rPr lang="en-US" dirty="0" smtClean="0"/>
              <a:t>First HWR cavity has about half of nominal voltage to prevent longitudinal overfocusing</a:t>
            </a:r>
          </a:p>
          <a:p>
            <a:pPr lvl="1"/>
            <a:r>
              <a:rPr lang="en-US" dirty="0" smtClean="0"/>
              <a:t>Slow voltage increase in downstream cavities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Voltage is adjusted at the boundaries between different types of cryomodules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C:\Users\Arun\Desktop\RDR_Works\Fig_2_22_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3" y="2603046"/>
            <a:ext cx="3769861" cy="28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556" y="2603046"/>
            <a:ext cx="3487283" cy="28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39931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Accelerating voltage per cavity along </a:t>
            </a:r>
            <a:r>
              <a:rPr lang="en-US" sz="1800" dirty="0" smtClean="0">
                <a:solidFill>
                  <a:srgbClr val="404040"/>
                </a:solidFill>
              </a:rPr>
              <a:t>SC Linac; optics is tuned to 5 mA RFQ beam current; </a:t>
            </a:r>
          </a:p>
          <a:p>
            <a:r>
              <a:rPr lang="en-US" sz="1800" dirty="0" smtClean="0">
                <a:solidFill>
                  <a:srgbClr val="404040"/>
                </a:solidFill>
              </a:rPr>
              <a:t>left </a:t>
            </a:r>
            <a:r>
              <a:rPr lang="en-US" sz="1800" dirty="0">
                <a:solidFill>
                  <a:srgbClr val="404040"/>
                </a:solidFill>
              </a:rPr>
              <a:t>– the voltage amplitude at the optimal beta, </a:t>
            </a:r>
            <a:endParaRPr lang="en-US" sz="1800" dirty="0" smtClean="0">
              <a:solidFill>
                <a:srgbClr val="404040"/>
              </a:solidFill>
            </a:endParaRPr>
          </a:p>
          <a:p>
            <a:r>
              <a:rPr lang="en-US" sz="1800" dirty="0" smtClean="0">
                <a:solidFill>
                  <a:srgbClr val="404040"/>
                </a:solidFill>
              </a:rPr>
              <a:t>right </a:t>
            </a:r>
            <a:r>
              <a:rPr lang="en-US" sz="1800" dirty="0">
                <a:solidFill>
                  <a:srgbClr val="404040"/>
                </a:solidFill>
              </a:rPr>
              <a:t>– the voltage amplitude with the transit-time factors accounted</a:t>
            </a:r>
          </a:p>
        </p:txBody>
      </p:sp>
    </p:spTree>
    <p:extLst>
      <p:ext uri="{BB962C8B-B14F-4D97-AF65-F5344CB8AC3E}">
        <p14:creationId xmlns:p14="http://schemas.microsoft.com/office/powerpoint/2010/main" val="3455607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6488</TotalTime>
  <Words>2070</Words>
  <Application>Microsoft Office PowerPoint</Application>
  <PresentationFormat>On-screen Show (4:3)</PresentationFormat>
  <Paragraphs>570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Template</vt:lpstr>
      <vt:lpstr>Fermilab: Footer Only</vt:lpstr>
      <vt:lpstr>800 MeV Linac: Cold Linac</vt:lpstr>
      <vt:lpstr>Outline</vt:lpstr>
      <vt:lpstr>Performance Requirements</vt:lpstr>
      <vt:lpstr>Design Concept</vt:lpstr>
      <vt:lpstr>Technology Map for SC part of PIP-II linac</vt:lpstr>
      <vt:lpstr>Design Concept for SC Part</vt:lpstr>
      <vt:lpstr>Beam Optics in SC Part</vt:lpstr>
      <vt:lpstr>Beam Optics in SC Part (continue)</vt:lpstr>
      <vt:lpstr>Accelerating Voltage</vt:lpstr>
      <vt:lpstr>Phases of RF Cavities </vt:lpstr>
      <vt:lpstr>Transverse Focusing Strength</vt:lpstr>
      <vt:lpstr>Quadrupole Fields of HWR and SSR cavities</vt:lpstr>
      <vt:lpstr>Beam Loss</vt:lpstr>
      <vt:lpstr>Main parameters of SC cavities</vt:lpstr>
      <vt:lpstr>General Parameters of SC cryomodules</vt:lpstr>
      <vt:lpstr>Cryogenic Requirements</vt:lpstr>
      <vt:lpstr>Cryogenic Requirements (continue) </vt:lpstr>
      <vt:lpstr>Maximum Allowed Heat Loads in Cryomodules</vt:lpstr>
      <vt:lpstr>Microphonics and LFD</vt:lpstr>
      <vt:lpstr>Suppression of Microphonics and LFD</vt:lpstr>
      <vt:lpstr>Suppression of Microphonics and LFD</vt:lpstr>
      <vt:lpstr>RF Power Requirements </vt:lpstr>
      <vt:lpstr>Beam Based Energy Stabilization</vt:lpstr>
      <vt:lpstr>High Q0 Studies </vt:lpstr>
      <vt:lpstr>Required R&amp;D</vt:lpstr>
      <vt:lpstr>Conclusions</vt:lpstr>
      <vt:lpstr>PowerPoint Presentation</vt:lpstr>
      <vt:lpstr>PIP/PIP-II Performance Goals </vt:lpstr>
      <vt:lpstr>Beam Optics in MEBT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Valeri A. Lebedev x2558 13122N</cp:lastModifiedBy>
  <cp:revision>129</cp:revision>
  <cp:lastPrinted>2014-01-20T19:40:21Z</cp:lastPrinted>
  <dcterms:created xsi:type="dcterms:W3CDTF">2015-02-13T18:30:20Z</dcterms:created>
  <dcterms:modified xsi:type="dcterms:W3CDTF">2015-03-06T05:18:23Z</dcterms:modified>
</cp:coreProperties>
</file>