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2"/>
  </p:notesMasterIdLst>
  <p:handoutMasterIdLst>
    <p:handoutMasterId r:id="rId23"/>
  </p:handoutMasterIdLst>
  <p:sldIdLst>
    <p:sldId id="265" r:id="rId3"/>
    <p:sldId id="268" r:id="rId4"/>
    <p:sldId id="290" r:id="rId5"/>
    <p:sldId id="269" r:id="rId6"/>
    <p:sldId id="291" r:id="rId7"/>
    <p:sldId id="293" r:id="rId8"/>
    <p:sldId id="294" r:id="rId9"/>
    <p:sldId id="295" r:id="rId10"/>
    <p:sldId id="271" r:id="rId11"/>
    <p:sldId id="272" r:id="rId12"/>
    <p:sldId id="282" r:id="rId13"/>
    <p:sldId id="281" r:id="rId14"/>
    <p:sldId id="284" r:id="rId15"/>
    <p:sldId id="283" r:id="rId16"/>
    <p:sldId id="299" r:id="rId17"/>
    <p:sldId id="296" r:id="rId18"/>
    <p:sldId id="297" r:id="rId19"/>
    <p:sldId id="298" r:id="rId20"/>
    <p:sldId id="289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B50F0C0C-43CE-46B7-BBB4-45107384F3B6}" type="datetimeFigureOut">
              <a:rPr lang="en-US" altLang="en-US"/>
              <a:pPr/>
              <a:t>3/4/2015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960BE6E6-E18C-4C81-97E5-B16FC68CB3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5184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AA179317-5FD5-4119-887A-1C7DADF84E6B}" type="datetimeFigureOut">
              <a:rPr lang="en-US" altLang="en-US"/>
              <a:pPr/>
              <a:t>3/4/2015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8F0F93E-1023-4BEB-A8C2-B4F4E993A0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800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4682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FFCA7-8291-4973-BED5-C20B8DC467F2}" type="datetime1">
              <a:rPr lang="en-US" altLang="en-US"/>
              <a:pPr/>
              <a:t>3/4/2015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05FDA-7465-4E58-864C-0EB8E3D2E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63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284F0FC3-972D-4121-9406-5B1DB88BE78E}" type="datetime1">
              <a:rPr lang="en-US" altLang="en-US"/>
              <a:pPr/>
              <a:t>3/4/2015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Don Mitchell | PIP-II Systems Engineering and </a:t>
            </a:r>
            <a:r>
              <a:rPr lang="en-US" dirty="0" smtClean="0"/>
              <a:t>Integration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ABE1A-0AA6-4F69-9BC1-74C279B884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98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C4DEE6A1-7104-4005-911D-2F8ED98F7D23}" type="datetime1">
              <a:rPr lang="en-US" altLang="en-US"/>
              <a:pPr/>
              <a:t>3/4/2015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8E56F711-7842-4BC8-9E6D-87B7ACCD2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53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14F31A4A-D0A9-49E1-BD79-5FDB595B811A}" type="datetime1">
              <a:rPr lang="en-US" altLang="en-US"/>
              <a:pPr/>
              <a:t>3/4/2015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9D89427-D5C4-4C0F-8D82-02C01BC7B0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70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784675-A7DE-4317-B6A8-0B9AA1D56F7F}" type="datetime1">
              <a:rPr lang="en-US" altLang="en-US"/>
              <a:pPr/>
              <a:t>3/4/2015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6FB22-7CC7-4DC1-A5F2-944EA302D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39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19A5-F919-4F85-AAC5-4E430CADC65C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1F50-48D8-41CF-A010-C07B3E306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26D3E-A84B-4F45-B9EF-86C6D07C3D0E}" type="datetime1">
              <a:rPr lang="en-US" altLang="en-US"/>
              <a:pPr/>
              <a:t>3/4/2015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Don Mitchell | PIP-II Systems Integration and Engineering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442F9-6FBD-4BF5-967B-41150D733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10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38437-0007-42FF-83B5-05CC57B51798}" type="datetime1">
              <a:rPr lang="en-US" altLang="en-US"/>
              <a:pPr/>
              <a:t>3/4/2015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A0042-45E4-422A-8663-0E36DF57F0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12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0B4648-B783-40A3-A075-8D90B48961A1}" type="datetime1">
              <a:rPr lang="en-US" altLang="en-US"/>
              <a:pPr/>
              <a:t>3/4/2015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49B2D-89E6-47BD-8CE0-E9C7DBFF3D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78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540CA955-EFB4-44EB-8A28-2B794884EF49}" type="datetime1">
              <a:rPr lang="en-US" altLang="en-US"/>
              <a:pPr/>
              <a:t>3/4/2015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626BC06-21C2-4911-8820-5FE267F8076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  <p:sldLayoutId id="2147484088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829749C3-2253-4EAB-84B0-167A02929F8C}" type="datetime1">
              <a:rPr lang="en-US" altLang="en-US"/>
              <a:pPr/>
              <a:t>3/4/2015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1C963CB-2BAE-4AA2-9359-A9BA06C88FE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PIP-II Systems </a:t>
            </a:r>
            <a:r>
              <a:rPr lang="en-US" dirty="0"/>
              <a:t>Engineering and Integration</a:t>
            </a:r>
            <a:endParaRPr lang="en-US" dirty="0"/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Don Mitchell</a:t>
            </a:r>
          </a:p>
          <a:p>
            <a:pPr>
              <a:defRPr/>
            </a:pPr>
            <a:r>
              <a:rPr lang="en-US" dirty="0"/>
              <a:t>PIP-II Systems </a:t>
            </a:r>
            <a:r>
              <a:rPr lang="en-US" dirty="0"/>
              <a:t>Engineering and Integration</a:t>
            </a:r>
            <a:endParaRPr lang="en-US" b="1" dirty="0"/>
          </a:p>
          <a:p>
            <a:r>
              <a:rPr lang="en-US" altLang="en-US" dirty="0" smtClean="0">
                <a:latin typeface="Helvetica" panose="020B0604020202020204" pitchFamily="34" charset="0"/>
              </a:rPr>
              <a:t>9 March 2015</a:t>
            </a:r>
          </a:p>
          <a:p>
            <a:endParaRPr lang="en-US" altLang="en-US" dirty="0" smtClean="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Engineering </a:t>
            </a:r>
            <a:r>
              <a:rPr lang="en-US" dirty="0" smtClean="0"/>
              <a:t>Process Document 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0FC3-972D-4121-9406-5B1DB88BE78E}" type="datetime1">
              <a:rPr lang="en-US" altLang="en-US" smtClean="0"/>
              <a:pPr/>
              <a:t>3/4/2015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Don Mitchell | PIP-II Systems Engineering and Integration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BE1A-0AA6-4F69-9BC1-74C279B8842C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171" y="842018"/>
            <a:ext cx="6773760" cy="529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9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SPX\Fermi_Project_chart-zoom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5911850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M:\metz\Mitchell\325MHz_cryomodu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013" y="3581400"/>
            <a:ext cx="5572329" cy="313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:\metz\Mitchell\650_cavity-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4813972" cy="267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M:\metz\Mitchell\RFQ_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"/>
            <a:ext cx="5553075" cy="41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2" y="324316"/>
            <a:ext cx="8896350" cy="619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http://api.ning.com/files/7Qr*C2raSq7cs6oPjlrEFuCoQBwVIauoj1T4UliTji6glEOVkLI56caSAwd2*Gse58WezGEAjEHjR*OJ5SWChObLt*PtHk8-/100DollarBillFrontstock27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3771701"/>
            <a:ext cx="7170729" cy="302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3933"/>
            <a:ext cx="5296647" cy="600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monash.edu.au/lls/China/assets/images/Gannt-Chart-half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3933"/>
            <a:ext cx="4562475" cy="359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0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8.33333E-7 -4.44444E-6 L -0.06198 0.152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75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22222E-6 -4.44444E-6 L -0.05903 0.049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24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11111E-6 2.22222E-6 L 0.35347 0.1159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74" y="57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05556E-6 -1.11111E-6 L -0.19393 -0.3430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5" y="-1715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22222E-6 1.85185E-6 L 0.32847 0.3518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1759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61111E-6 -3.7037E-7 L 0.03941 -0.603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3018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16667E-6 -3.7037E-7 L -0.30782 -0.116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9" y="-581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5296"/>
            <a:ext cx="8491251" cy="536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Engineering Process Document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0FC3-972D-4121-9406-5B1DB88BE78E}" type="datetime1">
              <a:rPr lang="en-US" altLang="en-US" smtClean="0"/>
              <a:pPr/>
              <a:t>3/4/2015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Don Mitchell | PIP-II Systems Engineering and Integration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BE1A-0AA6-4F69-9BC1-74C279B8842C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10" name="Oval 9"/>
          <p:cNvSpPr/>
          <p:nvPr/>
        </p:nvSpPr>
        <p:spPr>
          <a:xfrm>
            <a:off x="256032" y="5458968"/>
            <a:ext cx="3767328" cy="5120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7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Engineering Process Document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0FC3-972D-4121-9406-5B1DB88BE78E}" type="datetime1">
              <a:rPr lang="en-US" altLang="en-US" smtClean="0"/>
              <a:pPr/>
              <a:t>3/4/2015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Don Mitchell | PIP-II Systems Engineering and Integration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BE1A-0AA6-4F69-9BC1-74C279B8842C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37" y="941832"/>
            <a:ext cx="8090841" cy="5246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74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Engineering Process Document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0FC3-972D-4121-9406-5B1DB88BE78E}" type="datetime1">
              <a:rPr lang="en-US" altLang="en-US" smtClean="0"/>
              <a:pPr/>
              <a:t>3/4/2015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Don Mitchell | PIP-II Systems Engineering and Integration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BE1A-0AA6-4F69-9BC1-74C279B8842C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75" y="941832"/>
            <a:ext cx="8693979" cy="5201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42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Engineering Process Document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0FC3-972D-4121-9406-5B1DB88BE78E}" type="datetime1">
              <a:rPr lang="en-US" altLang="en-US" smtClean="0"/>
              <a:pPr/>
              <a:t>3/4/2015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Don Mitchell | PIP-II Systems Engineering and Integration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BE1A-0AA6-4F69-9BC1-74C279B8842C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86624"/>
            <a:ext cx="8229600" cy="4261237"/>
          </a:xfrm>
        </p:spPr>
        <p:txBody>
          <a:bodyPr>
            <a:normAutofit/>
          </a:bodyPr>
          <a:lstStyle/>
          <a:p>
            <a:r>
              <a:rPr lang="en-US" u="sng" dirty="0" smtClean="0"/>
              <a:t>One</a:t>
            </a:r>
            <a:r>
              <a:rPr lang="en-US" dirty="0" smtClean="0"/>
              <a:t> storage location with global access</a:t>
            </a:r>
          </a:p>
          <a:p>
            <a:r>
              <a:rPr lang="en-US" dirty="0" smtClean="0"/>
              <a:t>Integration of all CAD data with all Engineering documentation</a:t>
            </a:r>
          </a:p>
          <a:p>
            <a:r>
              <a:rPr lang="en-US" dirty="0" smtClean="0"/>
              <a:t>Revision controlled</a:t>
            </a:r>
          </a:p>
          <a:p>
            <a:r>
              <a:rPr lang="en-US" dirty="0" smtClean="0"/>
              <a:t>Always up-to-date</a:t>
            </a:r>
          </a:p>
          <a:p>
            <a:r>
              <a:rPr lang="en-US" dirty="0" smtClean="0"/>
              <a:t>Provides easy access for all Users</a:t>
            </a:r>
          </a:p>
          <a:p>
            <a:r>
              <a:rPr lang="en-US" dirty="0" smtClean="0"/>
              <a:t>Provides a consistent process</a:t>
            </a:r>
          </a:p>
          <a:p>
            <a:r>
              <a:rPr lang="en-US" dirty="0" smtClean="0"/>
              <a:t>Well organized</a:t>
            </a:r>
          </a:p>
          <a:p>
            <a:r>
              <a:rPr lang="en-US" dirty="0" smtClean="0"/>
              <a:t>Adherence to the intent of the Fermilab Engineering Manual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5390984"/>
            <a:ext cx="7470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PIP-II chosen EDMS solution is </a:t>
            </a:r>
            <a:r>
              <a:rPr lang="en-US" sz="3200" i="1" dirty="0" smtClean="0"/>
              <a:t>Teamcenter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753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Engineering </a:t>
            </a:r>
            <a:r>
              <a:rPr lang="en-US" dirty="0" smtClean="0"/>
              <a:t>Steps: From Concept to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3778"/>
            <a:ext cx="8672513" cy="4987867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Conduct a </a:t>
            </a:r>
            <a:r>
              <a:rPr lang="en-US" i="1" dirty="0" smtClean="0"/>
              <a:t>Risk </a:t>
            </a:r>
            <a:r>
              <a:rPr lang="en-US" i="1" dirty="0" smtClean="0"/>
              <a:t>Assessment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Define the required documentation needed to complete the task</a:t>
            </a:r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Create a </a:t>
            </a:r>
            <a:r>
              <a:rPr lang="en-US" i="1" dirty="0" smtClean="0"/>
              <a:t>Functional Requirement Specification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Begin the design process and supply all required documents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Develop a </a:t>
            </a:r>
            <a:r>
              <a:rPr lang="en-US" i="1" dirty="0" smtClean="0"/>
              <a:t>Systems Integration Plan </a:t>
            </a:r>
            <a:r>
              <a:rPr lang="en-US" dirty="0" smtClean="0"/>
              <a:t>if needed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Conduct </a:t>
            </a:r>
            <a:r>
              <a:rPr lang="en-US" i="1" dirty="0" smtClean="0"/>
              <a:t>Design </a:t>
            </a:r>
            <a:r>
              <a:rPr lang="en-US" i="1" dirty="0"/>
              <a:t>R</a:t>
            </a:r>
            <a:r>
              <a:rPr lang="en-US" i="1" dirty="0" smtClean="0"/>
              <a:t>eviews </a:t>
            </a:r>
            <a:r>
              <a:rPr lang="en-US" dirty="0" smtClean="0"/>
              <a:t>and secure all approvals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Develop a </a:t>
            </a:r>
            <a:r>
              <a:rPr lang="en-US" i="1" dirty="0" smtClean="0"/>
              <a:t>Procurement </a:t>
            </a:r>
            <a:r>
              <a:rPr lang="en-US" i="1" dirty="0"/>
              <a:t>P</a:t>
            </a:r>
            <a:r>
              <a:rPr lang="en-US" i="1" dirty="0" smtClean="0"/>
              <a:t>lan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Procure all components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Assemble system components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Test and validate the system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Secure </a:t>
            </a:r>
            <a:r>
              <a:rPr lang="en-US" i="1" dirty="0" smtClean="0"/>
              <a:t>Operational Readiness Clearance </a:t>
            </a:r>
            <a:r>
              <a:rPr lang="en-US" dirty="0" smtClean="0"/>
              <a:t>if required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Provide operations training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Operate the system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0FC3-972D-4121-9406-5B1DB88BE78E}" type="datetime1">
              <a:rPr lang="en-US" altLang="en-US" smtClean="0"/>
              <a:pPr/>
              <a:t>3/4/2015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Don Mitchell | PIP-II Systems Engineering and Integration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BE1A-0AA6-4F69-9BC1-74C279B8842C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8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Engineering </a:t>
            </a: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043046"/>
            <a:ext cx="8672513" cy="4987867"/>
          </a:xfrm>
        </p:spPr>
        <p:txBody>
          <a:bodyPr/>
          <a:lstStyle/>
          <a:p>
            <a:r>
              <a:rPr lang="en-US" sz="2000" dirty="0"/>
              <a:t>PIP-II is at various stages of the Product Lifecycle depending on the particular </a:t>
            </a:r>
            <a:r>
              <a:rPr lang="en-US" sz="2000" dirty="0" smtClean="0"/>
              <a:t>system</a:t>
            </a:r>
          </a:p>
          <a:p>
            <a:pPr lvl="1"/>
            <a:r>
              <a:rPr lang="en-US" sz="2000" dirty="0" smtClean="0"/>
              <a:t>PXIE (R&amp;D Proof of Concept)</a:t>
            </a:r>
            <a:endParaRPr lang="en-US" sz="2000" dirty="0"/>
          </a:p>
          <a:p>
            <a:pPr lvl="2"/>
            <a:r>
              <a:rPr lang="en-US" sz="1800" dirty="0"/>
              <a:t>LEBT: nearly fully commissioned, Testing and Validation</a:t>
            </a:r>
          </a:p>
          <a:p>
            <a:pPr lvl="2"/>
            <a:r>
              <a:rPr lang="en-US" sz="1800" dirty="0"/>
              <a:t>RFQ: Fabrication phase</a:t>
            </a:r>
          </a:p>
          <a:p>
            <a:pPr lvl="2"/>
            <a:r>
              <a:rPr lang="en-US" sz="1800" dirty="0"/>
              <a:t>MEBT: Fabrication, Procurement, ongoing Design</a:t>
            </a:r>
          </a:p>
          <a:p>
            <a:pPr lvl="2"/>
            <a:r>
              <a:rPr lang="en-US" sz="1800" dirty="0"/>
              <a:t>HWR: Fabrication phase</a:t>
            </a:r>
          </a:p>
          <a:p>
            <a:pPr lvl="2"/>
            <a:r>
              <a:rPr lang="en-US" sz="1800" dirty="0"/>
              <a:t>SSR1: Fabrication, Procurement, ongoing </a:t>
            </a:r>
            <a:r>
              <a:rPr lang="en-US" sz="1800" dirty="0" smtClean="0"/>
              <a:t>Design</a:t>
            </a:r>
          </a:p>
          <a:p>
            <a:pPr lvl="2"/>
            <a:r>
              <a:rPr lang="en-US" sz="1800" dirty="0" smtClean="0"/>
              <a:t>Power</a:t>
            </a:r>
            <a:r>
              <a:rPr lang="en-US" sz="1800" dirty="0"/>
              <a:t>: Fabrication, Procurement, Design, Testing</a:t>
            </a:r>
          </a:p>
          <a:p>
            <a:pPr lvl="2"/>
            <a:r>
              <a:rPr lang="en-US" sz="1800" dirty="0"/>
              <a:t>Controls &amp; Instrumentation: </a:t>
            </a:r>
            <a:r>
              <a:rPr lang="en-US" sz="1800" dirty="0"/>
              <a:t>Fabrication, Procurement, Design, Testing</a:t>
            </a:r>
          </a:p>
          <a:p>
            <a:pPr lvl="1"/>
            <a:r>
              <a:rPr lang="en-US" sz="2000" dirty="0" smtClean="0"/>
              <a:t>Facilities</a:t>
            </a:r>
            <a:r>
              <a:rPr lang="en-US" sz="2000" dirty="0"/>
              <a:t>: Design </a:t>
            </a:r>
            <a:r>
              <a:rPr lang="en-US" sz="2000" dirty="0" smtClean="0"/>
              <a:t>phase within FESS</a:t>
            </a:r>
          </a:p>
          <a:p>
            <a:pPr lvl="1"/>
            <a:r>
              <a:rPr lang="en-US" sz="2000" dirty="0"/>
              <a:t>SSR2: FRS has been created</a:t>
            </a:r>
          </a:p>
          <a:p>
            <a:pPr lvl="1"/>
            <a:r>
              <a:rPr lang="en-US" sz="2000" dirty="0"/>
              <a:t>HB650 MHz cavity: Design </a:t>
            </a:r>
            <a:r>
              <a:rPr lang="en-US" sz="2000" dirty="0" smtClean="0"/>
              <a:t>phase, R&amp;D fabrication</a:t>
            </a:r>
            <a:endParaRPr lang="en-US" sz="2000" dirty="0"/>
          </a:p>
          <a:p>
            <a:pPr lvl="1"/>
            <a:r>
              <a:rPr lang="en-US" sz="2000" dirty="0"/>
              <a:t>LB650 MHz cavity: FRS has been </a:t>
            </a:r>
            <a:r>
              <a:rPr lang="en-US" sz="2000" dirty="0"/>
              <a:t>created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0FC3-972D-4121-9406-5B1DB88BE78E}" type="datetime1">
              <a:rPr lang="en-US" altLang="en-US" smtClean="0"/>
              <a:pPr/>
              <a:t>3/4/2015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Don Mitchell | PIP-II Systems Engineering and Integration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BE1A-0AA6-4F69-9BC1-74C279B8842C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2296" y="2029968"/>
            <a:ext cx="118872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dirty="0" smtClean="0">
                <a:solidFill>
                  <a:srgbClr val="FF0000"/>
                </a:solidFill>
              </a:rPr>
              <a:t>2014</a:t>
            </a:r>
          </a:p>
          <a:p>
            <a:pPr algn="r"/>
            <a:r>
              <a:rPr lang="en-US" sz="2100" dirty="0" smtClean="0">
                <a:solidFill>
                  <a:srgbClr val="FF0000"/>
                </a:solidFill>
              </a:rPr>
              <a:t>2015</a:t>
            </a:r>
          </a:p>
          <a:p>
            <a:pPr algn="r"/>
            <a:r>
              <a:rPr lang="en-US" sz="2100" dirty="0" smtClean="0">
                <a:solidFill>
                  <a:srgbClr val="FF0000"/>
                </a:solidFill>
              </a:rPr>
              <a:t>2016</a:t>
            </a:r>
          </a:p>
          <a:p>
            <a:pPr algn="r"/>
            <a:r>
              <a:rPr lang="en-US" sz="2100" dirty="0" smtClean="0">
                <a:solidFill>
                  <a:srgbClr val="FF0000"/>
                </a:solidFill>
              </a:rPr>
              <a:t>2017</a:t>
            </a:r>
          </a:p>
          <a:p>
            <a:pPr algn="r"/>
            <a:r>
              <a:rPr lang="en-US" sz="2100" dirty="0" smtClean="0">
                <a:solidFill>
                  <a:srgbClr val="FF0000"/>
                </a:solidFill>
              </a:rPr>
              <a:t>2017</a:t>
            </a:r>
          </a:p>
          <a:p>
            <a:pPr algn="r"/>
            <a:r>
              <a:rPr lang="en-US" sz="2100" dirty="0" smtClean="0">
                <a:solidFill>
                  <a:srgbClr val="FF0000"/>
                </a:solidFill>
              </a:rPr>
              <a:t>On-going</a:t>
            </a:r>
          </a:p>
          <a:p>
            <a:pPr algn="r"/>
            <a:r>
              <a:rPr lang="en-US" sz="2100" dirty="0" smtClean="0">
                <a:solidFill>
                  <a:srgbClr val="FF0000"/>
                </a:solidFill>
              </a:rPr>
              <a:t>On-going</a:t>
            </a:r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9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Systems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3318"/>
            <a:ext cx="8672513" cy="5385186"/>
          </a:xfrm>
        </p:spPr>
        <p:txBody>
          <a:bodyPr/>
          <a:lstStyle/>
          <a:p>
            <a:r>
              <a:rPr lang="en-US" sz="2000" dirty="0" smtClean="0"/>
              <a:t>Each system must be evaluated to identify any areas where multiple engineering disciplines overlap</a:t>
            </a:r>
          </a:p>
          <a:p>
            <a:pPr lvl="1"/>
            <a:r>
              <a:rPr lang="en-US" sz="2000" dirty="0" smtClean="0"/>
              <a:t>Electrical</a:t>
            </a:r>
          </a:p>
          <a:p>
            <a:pPr lvl="1"/>
            <a:r>
              <a:rPr lang="en-US" sz="2000" dirty="0" smtClean="0"/>
              <a:t>Mechanical</a:t>
            </a:r>
          </a:p>
          <a:p>
            <a:pPr lvl="1"/>
            <a:r>
              <a:rPr lang="en-US" sz="2000" dirty="0" smtClean="0"/>
              <a:t>SRF</a:t>
            </a:r>
          </a:p>
          <a:p>
            <a:pPr lvl="1"/>
            <a:r>
              <a:rPr lang="en-US" sz="2000" dirty="0" smtClean="0"/>
              <a:t>RF</a:t>
            </a:r>
          </a:p>
          <a:p>
            <a:pPr lvl="1"/>
            <a:r>
              <a:rPr lang="en-US" sz="2000" dirty="0" smtClean="0"/>
              <a:t>Water</a:t>
            </a:r>
          </a:p>
          <a:p>
            <a:pPr lvl="1"/>
            <a:r>
              <a:rPr lang="en-US" sz="2000" dirty="0" smtClean="0"/>
              <a:t>Pneumatic</a:t>
            </a:r>
          </a:p>
          <a:p>
            <a:pPr lvl="1"/>
            <a:r>
              <a:rPr lang="en-US" sz="2000" dirty="0" smtClean="0"/>
              <a:t>Instrumentation</a:t>
            </a:r>
          </a:p>
          <a:p>
            <a:pPr lvl="1"/>
            <a:r>
              <a:rPr lang="en-US" sz="2000" dirty="0" smtClean="0"/>
              <a:t>Micro-phonics</a:t>
            </a:r>
          </a:p>
          <a:p>
            <a:pPr lvl="1"/>
            <a:r>
              <a:rPr lang="en-US" sz="2000" dirty="0" smtClean="0"/>
              <a:t>Site Facilities</a:t>
            </a:r>
            <a:endParaRPr lang="en-US" sz="2000" dirty="0" smtClean="0"/>
          </a:p>
          <a:p>
            <a:r>
              <a:rPr lang="en-US" sz="2000" dirty="0" smtClean="0"/>
              <a:t>Where there are overlaps, an integration plan must be developed and engineered into a fully functional </a:t>
            </a:r>
            <a:r>
              <a:rPr lang="en-US" sz="2000" dirty="0" smtClean="0"/>
              <a:t>system</a:t>
            </a:r>
          </a:p>
          <a:p>
            <a:r>
              <a:rPr lang="en-US" sz="2000" dirty="0" smtClean="0"/>
              <a:t>Many PIP-II components require a </a:t>
            </a:r>
            <a:r>
              <a:rPr lang="en-US" sz="2000" i="1" dirty="0" smtClean="0"/>
              <a:t>Technical Integration Specification</a:t>
            </a:r>
            <a:r>
              <a:rPr lang="en-US" sz="2000" dirty="0" smtClean="0"/>
              <a:t>, a </a:t>
            </a:r>
            <a:r>
              <a:rPr lang="en-US" sz="2000" i="1" dirty="0" smtClean="0"/>
              <a:t>Systems Integration Plan</a:t>
            </a:r>
            <a:r>
              <a:rPr lang="en-US" sz="2000" dirty="0" smtClean="0"/>
              <a:t>, and a </a:t>
            </a:r>
            <a:r>
              <a:rPr lang="en-US" sz="2000" i="1" dirty="0" smtClean="0"/>
              <a:t>Systems Integration Review</a:t>
            </a:r>
            <a:endParaRPr lang="en-US" sz="20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0FC3-972D-4121-9406-5B1DB88BE78E}" type="datetime1">
              <a:rPr lang="en-US" altLang="en-US" smtClean="0"/>
              <a:pPr/>
              <a:t>3/4/2015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Don Mitchell | PIP-II Systems Engineering and Integration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BE1A-0AA6-4F69-9BC1-74C279B8842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85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28341"/>
            <a:ext cx="8672513" cy="5088995"/>
          </a:xfrm>
        </p:spPr>
        <p:txBody>
          <a:bodyPr/>
          <a:lstStyle/>
          <a:p>
            <a:r>
              <a:rPr lang="en-US" sz="2100" dirty="0" smtClean="0"/>
              <a:t>The Fermilab Engineering Manual is used as a guide to the graded approach in identifying all required documentation.</a:t>
            </a:r>
          </a:p>
          <a:p>
            <a:r>
              <a:rPr lang="en-US" sz="2100" dirty="0" smtClean="0"/>
              <a:t>Functional Requirement Specifications have been authored for nearly every major system</a:t>
            </a:r>
            <a:r>
              <a:rPr lang="en-US" sz="2100" dirty="0" smtClean="0"/>
              <a:t>. Many have been released.</a:t>
            </a:r>
            <a:endParaRPr lang="en-US" sz="2100" dirty="0" smtClean="0"/>
          </a:p>
          <a:p>
            <a:r>
              <a:rPr lang="en-US" sz="2100" dirty="0" smtClean="0"/>
              <a:t>PIP-II is at various stages of the Product Lifecycle depending on the particular system.</a:t>
            </a:r>
          </a:p>
          <a:p>
            <a:r>
              <a:rPr lang="en-US" sz="2100" dirty="0" smtClean="0"/>
              <a:t>Our current focus in on the related R&amp;D for PXIE.</a:t>
            </a:r>
          </a:p>
          <a:p>
            <a:r>
              <a:rPr lang="en-US" sz="2100" dirty="0" smtClean="0"/>
              <a:t>PIP-II </a:t>
            </a:r>
            <a:r>
              <a:rPr lang="en-US" sz="2100" dirty="0"/>
              <a:t>documentation is centrally located </a:t>
            </a:r>
            <a:r>
              <a:rPr lang="en-US" sz="2100" dirty="0" smtClean="0"/>
              <a:t>and organized by EPDMs within Teamcenter. This facilitates easy and direct access to all PIP-II documentation.</a:t>
            </a:r>
          </a:p>
          <a:p>
            <a:r>
              <a:rPr lang="en-US" sz="2100" dirty="0" smtClean="0"/>
              <a:t>PIP-II engineers utilize an integrated design approach during the design process to minimize rework and schedule delays and to maximize system performance</a:t>
            </a:r>
            <a:r>
              <a:rPr lang="en-US" sz="2100" dirty="0" smtClean="0"/>
              <a:t>.</a:t>
            </a:r>
          </a:p>
          <a:p>
            <a:r>
              <a:rPr lang="en-US" sz="2100" dirty="0" smtClean="0"/>
              <a:t>PIP-II is on schedule for concluding our R&amp;D effort in 2018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0FC3-972D-4121-9406-5B1DB88BE78E}" type="datetime1">
              <a:rPr lang="en-US" altLang="en-US" smtClean="0"/>
              <a:pPr/>
              <a:t>3/4/2015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Don Mitchell | PIP-II Systems Engineering and Integration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BE1A-0AA6-4F69-9BC1-74C279B8842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96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PIP-II Engineering Documentation</a:t>
            </a:r>
          </a:p>
          <a:p>
            <a:pPr lvl="1"/>
            <a:r>
              <a:rPr lang="en-US" dirty="0" smtClean="0"/>
              <a:t>Adherence to the FNAL Engineering Manual</a:t>
            </a:r>
          </a:p>
          <a:p>
            <a:pPr lvl="1"/>
            <a:r>
              <a:rPr lang="en-US" dirty="0" smtClean="0"/>
              <a:t>Documentation Requirements</a:t>
            </a:r>
          </a:p>
          <a:p>
            <a:pPr lvl="1"/>
            <a:r>
              <a:rPr lang="en-US" dirty="0" smtClean="0"/>
              <a:t>Functional Requirement Specifications</a:t>
            </a:r>
          </a:p>
          <a:p>
            <a:pPr lvl="1"/>
            <a:r>
              <a:rPr lang="en-US" dirty="0" smtClean="0"/>
              <a:t>Engineering Process Document Management (EPDM)</a:t>
            </a:r>
          </a:p>
          <a:p>
            <a:r>
              <a:rPr lang="en-US" dirty="0" smtClean="0"/>
              <a:t>Concept to Operation – Next steps</a:t>
            </a:r>
          </a:p>
          <a:p>
            <a:r>
              <a:rPr lang="en-US" dirty="0" smtClean="0"/>
              <a:t>Systems Integration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0FC3-972D-4121-9406-5B1DB88BE78E}" type="datetime1">
              <a:rPr lang="en-US" altLang="en-US" smtClean="0"/>
              <a:pPr/>
              <a:t>3/4/2015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Don Mitchell | PIP-II Systems </a:t>
            </a:r>
            <a:r>
              <a:rPr lang="en-US" dirty="0" smtClean="0"/>
              <a:t>Engineering and Integration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BE1A-0AA6-4F69-9BC1-74C279B8842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91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Engineering </a:t>
            </a:r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Adherence to the FNAL Engineering Manual</a:t>
            </a:r>
          </a:p>
          <a:p>
            <a:pPr marL="742950" lvl="2" indent="-342900"/>
            <a:r>
              <a:rPr lang="en-US" dirty="0" smtClean="0"/>
              <a:t>Chapter </a:t>
            </a:r>
            <a:r>
              <a:rPr lang="en-US" dirty="0"/>
              <a:t>1 – Requirements and </a:t>
            </a:r>
            <a:r>
              <a:rPr lang="en-US" dirty="0" smtClean="0"/>
              <a:t>Specifications</a:t>
            </a:r>
          </a:p>
          <a:p>
            <a:pPr marL="742950" lvl="2" indent="-342900"/>
            <a:r>
              <a:rPr lang="en-US" dirty="0" smtClean="0"/>
              <a:t>Chapter </a:t>
            </a:r>
            <a:r>
              <a:rPr lang="en-US" dirty="0"/>
              <a:t>2 – Engineering Risk </a:t>
            </a:r>
            <a:r>
              <a:rPr lang="en-US" dirty="0" smtClean="0"/>
              <a:t>Assessment</a:t>
            </a:r>
          </a:p>
          <a:p>
            <a:pPr marL="742950" lvl="2" indent="-342900"/>
            <a:r>
              <a:rPr lang="en-US" dirty="0" smtClean="0"/>
              <a:t>Chapter </a:t>
            </a:r>
            <a:r>
              <a:rPr lang="en-US" dirty="0"/>
              <a:t>3 – Requirements and Specification </a:t>
            </a:r>
            <a:r>
              <a:rPr lang="en-US" dirty="0" smtClean="0"/>
              <a:t>Review</a:t>
            </a:r>
          </a:p>
          <a:p>
            <a:pPr marL="742950" lvl="2" indent="-342900"/>
            <a:r>
              <a:rPr lang="en-US" dirty="0" smtClean="0"/>
              <a:t>Chapter </a:t>
            </a:r>
            <a:r>
              <a:rPr lang="en-US" dirty="0"/>
              <a:t>4 – System </a:t>
            </a:r>
            <a:r>
              <a:rPr lang="en-US" dirty="0" smtClean="0"/>
              <a:t>Design</a:t>
            </a:r>
          </a:p>
          <a:p>
            <a:pPr marL="742950" lvl="2" indent="-342900"/>
            <a:r>
              <a:rPr lang="en-US" dirty="0" smtClean="0"/>
              <a:t>Chapter </a:t>
            </a:r>
            <a:r>
              <a:rPr lang="en-US" dirty="0"/>
              <a:t>5 – Engineering Design </a:t>
            </a:r>
            <a:r>
              <a:rPr lang="en-US" dirty="0" smtClean="0"/>
              <a:t>Review</a:t>
            </a:r>
          </a:p>
          <a:p>
            <a:pPr marL="742950" lvl="2" indent="-342900"/>
            <a:r>
              <a:rPr lang="en-US" dirty="0" smtClean="0"/>
              <a:t>Chapter </a:t>
            </a:r>
            <a:r>
              <a:rPr lang="en-US" dirty="0"/>
              <a:t>6 – Procurement and </a:t>
            </a:r>
            <a:r>
              <a:rPr lang="en-US" dirty="0" smtClean="0"/>
              <a:t>Implementation</a:t>
            </a:r>
          </a:p>
          <a:p>
            <a:pPr marL="742950" lvl="2" indent="-342900"/>
            <a:r>
              <a:rPr lang="en-US" dirty="0" smtClean="0"/>
              <a:t>Chapter </a:t>
            </a:r>
            <a:r>
              <a:rPr lang="en-US" dirty="0"/>
              <a:t>7 – Testing and </a:t>
            </a:r>
            <a:r>
              <a:rPr lang="en-US" dirty="0" smtClean="0"/>
              <a:t>Validation</a:t>
            </a:r>
          </a:p>
          <a:p>
            <a:pPr marL="742950" lvl="2" indent="-342900"/>
            <a:r>
              <a:rPr lang="en-US" dirty="0" smtClean="0"/>
              <a:t>Chapter </a:t>
            </a:r>
            <a:r>
              <a:rPr lang="en-US" dirty="0"/>
              <a:t>8 – Release to </a:t>
            </a:r>
            <a:r>
              <a:rPr lang="en-US" dirty="0" smtClean="0"/>
              <a:t>Operations</a:t>
            </a:r>
          </a:p>
          <a:p>
            <a:pPr marL="742950" lvl="2" indent="-342900"/>
            <a:r>
              <a:rPr lang="en-US" dirty="0" smtClean="0"/>
              <a:t>Chapter </a:t>
            </a:r>
            <a:r>
              <a:rPr lang="en-US" dirty="0"/>
              <a:t>9 – Final </a:t>
            </a:r>
            <a:r>
              <a:rPr lang="en-US" dirty="0" smtClean="0"/>
              <a:t>Documentation</a:t>
            </a: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43476"/>
            <a:ext cx="1076325" cy="241300"/>
          </a:xfrm>
        </p:spPr>
        <p:txBody>
          <a:bodyPr/>
          <a:lstStyle/>
          <a:p>
            <a:fld id="{284F0FC3-972D-4121-9406-5B1DB88BE78E}" type="datetime1">
              <a:rPr lang="en-US" altLang="en-US" smtClean="0"/>
              <a:pPr/>
              <a:t>3/4/2015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Don Mitchell | PIP-II Systems Engineering and Integration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BE1A-0AA6-4F69-9BC1-74C279B8842C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7688" y="121739"/>
            <a:ext cx="1423525" cy="1544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8298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Engineering </a:t>
            </a:r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Typical Documentation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43476"/>
            <a:ext cx="1076325" cy="241300"/>
          </a:xfrm>
        </p:spPr>
        <p:txBody>
          <a:bodyPr/>
          <a:lstStyle/>
          <a:p>
            <a:fld id="{284F0FC3-972D-4121-9406-5B1DB88BE78E}" type="datetime1">
              <a:rPr lang="en-US" altLang="en-US" smtClean="0"/>
              <a:pPr/>
              <a:t>3/4/2015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Don Mitchell | PIP-II Systems Engineering and Integration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BE1A-0AA6-4F69-9BC1-74C279B8842C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9231" y="21983"/>
            <a:ext cx="1423525" cy="1544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114800" y="1505984"/>
            <a:ext cx="4229100" cy="459001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fontAlgn="auto">
              <a:spcAft>
                <a:spcPts val="0"/>
              </a:spcAft>
              <a:buClrTx/>
              <a:buSzTx/>
            </a:pPr>
            <a:r>
              <a:rPr lang="en-US" sz="2100" dirty="0" smtClean="0"/>
              <a:t>Request for Information</a:t>
            </a:r>
          </a:p>
          <a:p>
            <a:pPr lvl="2" fontAlgn="auto">
              <a:spcAft>
                <a:spcPts val="0"/>
              </a:spcAft>
              <a:buClrTx/>
              <a:buSzTx/>
            </a:pPr>
            <a:r>
              <a:rPr lang="en-US" sz="2100" dirty="0" smtClean="0"/>
              <a:t>Procurement Specification</a:t>
            </a:r>
          </a:p>
          <a:p>
            <a:pPr lvl="2" fontAlgn="auto">
              <a:spcAft>
                <a:spcPts val="0"/>
              </a:spcAft>
              <a:buClrTx/>
              <a:buSzTx/>
            </a:pPr>
            <a:r>
              <a:rPr lang="en-US" sz="2100" dirty="0" smtClean="0"/>
              <a:t>Technical Questionnaire</a:t>
            </a:r>
          </a:p>
          <a:p>
            <a:pPr lvl="2" fontAlgn="auto">
              <a:spcAft>
                <a:spcPts val="0"/>
              </a:spcAft>
              <a:buClrTx/>
              <a:buSzTx/>
            </a:pPr>
            <a:r>
              <a:rPr lang="en-US" sz="2100" dirty="0" smtClean="0"/>
              <a:t>Procurement Readiness Review</a:t>
            </a:r>
          </a:p>
          <a:p>
            <a:pPr lvl="2" fontAlgn="auto">
              <a:spcAft>
                <a:spcPts val="0"/>
              </a:spcAft>
              <a:buClrTx/>
              <a:buSzTx/>
            </a:pPr>
            <a:r>
              <a:rPr lang="en-US" sz="2100" dirty="0" smtClean="0"/>
              <a:t>Request for Proposal</a:t>
            </a:r>
          </a:p>
          <a:p>
            <a:pPr lvl="2" fontAlgn="auto">
              <a:spcAft>
                <a:spcPts val="0"/>
              </a:spcAft>
              <a:buClrTx/>
              <a:buSzTx/>
            </a:pPr>
            <a:r>
              <a:rPr lang="en-US" sz="2100" dirty="0" smtClean="0"/>
              <a:t>Vendor Proposal Review</a:t>
            </a:r>
          </a:p>
          <a:p>
            <a:pPr lvl="2" fontAlgn="auto">
              <a:spcAft>
                <a:spcPts val="0"/>
              </a:spcAft>
              <a:buClrTx/>
              <a:buSzTx/>
            </a:pPr>
            <a:r>
              <a:rPr lang="en-US" sz="2100" dirty="0" smtClean="0"/>
              <a:t>Vendor Selection</a:t>
            </a:r>
          </a:p>
          <a:p>
            <a:pPr lvl="2" fontAlgn="auto">
              <a:spcAft>
                <a:spcPts val="0"/>
              </a:spcAft>
              <a:buClrTx/>
              <a:buSzTx/>
            </a:pPr>
            <a:r>
              <a:rPr lang="en-US" sz="2100" dirty="0" smtClean="0"/>
              <a:t>Vendor Fabrication Review</a:t>
            </a:r>
          </a:p>
          <a:p>
            <a:pPr lvl="2" fontAlgn="auto">
              <a:spcAft>
                <a:spcPts val="0"/>
              </a:spcAft>
              <a:buClrTx/>
              <a:buSzTx/>
            </a:pPr>
            <a:r>
              <a:rPr lang="en-US" sz="2100" dirty="0" smtClean="0"/>
              <a:t>Material Certifications</a:t>
            </a:r>
          </a:p>
          <a:p>
            <a:pPr lvl="2" fontAlgn="auto">
              <a:spcAft>
                <a:spcPts val="0"/>
              </a:spcAft>
              <a:buClrTx/>
              <a:buSzTx/>
            </a:pPr>
            <a:r>
              <a:rPr lang="en-US" sz="2100" dirty="0" smtClean="0"/>
              <a:t>Documentation and Training Requirements</a:t>
            </a:r>
          </a:p>
          <a:p>
            <a:pPr lvl="2" fontAlgn="auto">
              <a:spcAft>
                <a:spcPts val="0"/>
              </a:spcAft>
              <a:buClrTx/>
              <a:buSzTx/>
            </a:pPr>
            <a:r>
              <a:rPr lang="en-US" sz="2100" dirty="0" smtClean="0"/>
              <a:t>Safety and Health Plan</a:t>
            </a:r>
          </a:p>
          <a:p>
            <a:pPr lvl="2" fontAlgn="auto">
              <a:spcAft>
                <a:spcPts val="0"/>
              </a:spcAft>
              <a:buClrTx/>
              <a:buSzTx/>
            </a:pPr>
            <a:r>
              <a:rPr lang="en-US" sz="2100" dirty="0" smtClean="0"/>
              <a:t>Fabrication Acceptance Test</a:t>
            </a:r>
          </a:p>
          <a:p>
            <a:pPr lvl="2" fontAlgn="auto">
              <a:spcAft>
                <a:spcPts val="0"/>
              </a:spcAft>
              <a:buClrTx/>
              <a:buSzTx/>
            </a:pPr>
            <a:r>
              <a:rPr lang="en-US" sz="2100" dirty="0" smtClean="0"/>
              <a:t>Performance Acceptance Test</a:t>
            </a:r>
          </a:p>
          <a:p>
            <a:pPr lvl="2" fontAlgn="auto">
              <a:spcAft>
                <a:spcPts val="0"/>
              </a:spcAft>
              <a:buClrTx/>
              <a:buSzTx/>
            </a:pPr>
            <a:r>
              <a:rPr lang="en-US" sz="2100" dirty="0" smtClean="0"/>
              <a:t>Installation Plan</a:t>
            </a:r>
          </a:p>
          <a:p>
            <a:pPr lvl="2" fontAlgn="auto">
              <a:spcAft>
                <a:spcPts val="0"/>
              </a:spcAft>
              <a:buClrTx/>
              <a:buSzTx/>
            </a:pPr>
            <a:r>
              <a:rPr lang="en-US" sz="2100" dirty="0" smtClean="0"/>
              <a:t>Safety Review(s)</a:t>
            </a:r>
          </a:p>
          <a:p>
            <a:pPr lvl="2" fontAlgn="auto">
              <a:spcAft>
                <a:spcPts val="0"/>
              </a:spcAft>
              <a:buClrTx/>
              <a:buSzTx/>
            </a:pPr>
            <a:r>
              <a:rPr lang="en-US" sz="2100" dirty="0" smtClean="0"/>
              <a:t>Commissioning Plan</a:t>
            </a:r>
          </a:p>
          <a:p>
            <a:pPr lvl="2" fontAlgn="auto">
              <a:spcAft>
                <a:spcPts val="0"/>
              </a:spcAft>
              <a:buClrTx/>
              <a:buSzTx/>
            </a:pPr>
            <a:r>
              <a:rPr lang="en-US" sz="2100" dirty="0" smtClean="0"/>
              <a:t>Operational Readiness Clearance</a:t>
            </a:r>
          </a:p>
          <a:p>
            <a:pPr lvl="2" fontAlgn="auto">
              <a:spcAft>
                <a:spcPts val="0"/>
              </a:spcAft>
              <a:buClrTx/>
              <a:buSzTx/>
            </a:pPr>
            <a:endParaRPr lang="en-US" sz="1900" dirty="0"/>
          </a:p>
        </p:txBody>
      </p:sp>
      <p:sp>
        <p:nvSpPr>
          <p:cNvPr id="9" name="TextBox 8"/>
          <p:cNvSpPr txBox="1"/>
          <p:nvPr/>
        </p:nvSpPr>
        <p:spPr>
          <a:xfrm>
            <a:off x="2358766" y="5805784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This list is not all-inclusive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304800" y="1505984"/>
            <a:ext cx="5029200" cy="46662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90000"/>
              </a:lnSpc>
              <a:buClrTx/>
            </a:pPr>
            <a:r>
              <a:rPr lang="en-US" sz="1600" dirty="0"/>
              <a:t>Functional and Technical requirements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1600" dirty="0"/>
              <a:t>Statement of Work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1600" dirty="0"/>
              <a:t>Risk Assessment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1600" dirty="0"/>
              <a:t>ES&amp;H and QA requirements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1600" dirty="0"/>
              <a:t>Various reviews of all requirements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1600" dirty="0" smtClean="0"/>
              <a:t>Technical </a:t>
            </a:r>
            <a:r>
              <a:rPr lang="en-US" sz="1600" dirty="0"/>
              <a:t>Design Report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1600" dirty="0"/>
              <a:t>CAD </a:t>
            </a:r>
            <a:r>
              <a:rPr lang="en-US" sz="1600" dirty="0" smtClean="0"/>
              <a:t>models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1600" dirty="0" smtClean="0"/>
              <a:t>CAD drawings (electrical, mechanical, P&amp;ID)</a:t>
            </a:r>
            <a:endParaRPr lang="en-US" sz="1600" dirty="0"/>
          </a:p>
          <a:p>
            <a:pPr lvl="2">
              <a:lnSpc>
                <a:spcPct val="90000"/>
              </a:lnSpc>
              <a:buClrTx/>
            </a:pPr>
            <a:r>
              <a:rPr lang="en-US" sz="1600" dirty="0"/>
              <a:t>Supporting Documents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1600" dirty="0"/>
              <a:t>Engineering and design notes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1600" dirty="0"/>
              <a:t>Design calculations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1600" dirty="0"/>
              <a:t>Assembly and operating procedures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1600" dirty="0"/>
              <a:t>Preliminary Design Review(s)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1600" dirty="0"/>
              <a:t>Systems Integration Review(s)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1600" dirty="0"/>
              <a:t>Final Design Review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1600" dirty="0"/>
              <a:t>Procurement </a:t>
            </a:r>
            <a:r>
              <a:rPr lang="en-US" sz="1600" dirty="0" smtClean="0"/>
              <a:t>Plan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1600" dirty="0" smtClean="0"/>
              <a:t>Presentations</a:t>
            </a:r>
            <a:endParaRPr lang="en-US" sz="1900" dirty="0" smtClean="0"/>
          </a:p>
          <a:p>
            <a:pPr lvl="2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84219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Documentation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Required documentation is based upon the graded approach</a:t>
            </a:r>
          </a:p>
          <a:p>
            <a:pPr marL="742950" lvl="2" indent="-342900"/>
            <a:r>
              <a:rPr lang="en-US" dirty="0" smtClean="0"/>
              <a:t>Subject to the results of the required </a:t>
            </a:r>
            <a:r>
              <a:rPr lang="en-US" i="1" dirty="0" smtClean="0"/>
              <a:t>Risk Assessment</a:t>
            </a:r>
            <a:r>
              <a:rPr lang="en-US" dirty="0" smtClean="0"/>
              <a:t>, the level of required documentation is determined.</a:t>
            </a:r>
          </a:p>
          <a:p>
            <a:pPr marL="742950" lvl="2" indent="-342900"/>
            <a:r>
              <a:rPr lang="en-US" dirty="0" smtClean="0"/>
              <a:t>At the </a:t>
            </a:r>
            <a:r>
              <a:rPr lang="en-US" u="sng" dirty="0" smtClean="0"/>
              <a:t>low end</a:t>
            </a:r>
            <a:r>
              <a:rPr lang="en-US" dirty="0" smtClean="0"/>
              <a:t>, the following documentation is required:</a:t>
            </a:r>
          </a:p>
          <a:p>
            <a:pPr marL="1200150" lvl="3" indent="-342900"/>
            <a:r>
              <a:rPr lang="en-US" dirty="0"/>
              <a:t>Risk Assessment</a:t>
            </a:r>
          </a:p>
          <a:p>
            <a:pPr marL="1200150" lvl="3" indent="-342900"/>
            <a:r>
              <a:rPr lang="en-US" dirty="0" smtClean="0"/>
              <a:t>Functional </a:t>
            </a:r>
            <a:r>
              <a:rPr lang="en-US" dirty="0" smtClean="0"/>
              <a:t>Requirement Specification</a:t>
            </a:r>
          </a:p>
          <a:p>
            <a:pPr marL="1200150" lvl="3" indent="-342900"/>
            <a:r>
              <a:rPr lang="en-US" dirty="0" smtClean="0"/>
              <a:t>Preliminary </a:t>
            </a:r>
            <a:r>
              <a:rPr lang="en-US" dirty="0" smtClean="0"/>
              <a:t>Design Review</a:t>
            </a:r>
          </a:p>
          <a:p>
            <a:pPr marL="1200150" lvl="3" indent="-342900"/>
            <a:r>
              <a:rPr lang="en-US" dirty="0" smtClean="0"/>
              <a:t>Technical Design Report (recommended)</a:t>
            </a:r>
          </a:p>
          <a:p>
            <a:pPr marL="1200150" lvl="3" indent="-342900"/>
            <a:r>
              <a:rPr lang="en-US" dirty="0" smtClean="0"/>
              <a:t>Final Design Review</a:t>
            </a:r>
          </a:p>
          <a:p>
            <a:pPr marL="1200150" lvl="3" indent="-342900"/>
            <a:r>
              <a:rPr lang="en-US" dirty="0" smtClean="0"/>
              <a:t>Performance Acceptance Test</a:t>
            </a:r>
          </a:p>
          <a:p>
            <a:pPr marL="742950" lvl="2" indent="-342900"/>
            <a:r>
              <a:rPr lang="en-US" dirty="0" smtClean="0"/>
              <a:t>The rigor applied at this level may be low</a:t>
            </a:r>
          </a:p>
          <a:p>
            <a:pPr marL="1200150" lvl="3" indent="-342900"/>
            <a:r>
              <a:rPr lang="en-US" dirty="0" smtClean="0"/>
              <a:t>Small review panels, maybe even one individual</a:t>
            </a:r>
          </a:p>
          <a:p>
            <a:pPr marL="1200150" lvl="3" indent="-342900"/>
            <a:r>
              <a:rPr lang="en-US" dirty="0"/>
              <a:t>e</a:t>
            </a:r>
            <a:r>
              <a:rPr lang="en-US" dirty="0" smtClean="0"/>
              <a:t>-mails captured and put into the EDMS</a:t>
            </a:r>
          </a:p>
          <a:p>
            <a:pPr marL="1200150" lvl="3" indent="-342900"/>
            <a:r>
              <a:rPr lang="en-US" dirty="0" smtClean="0"/>
              <a:t>Informal reports</a:t>
            </a:r>
          </a:p>
          <a:p>
            <a:pPr marL="1200150" lvl="3" indent="-342900"/>
            <a:r>
              <a:rPr lang="en-US" dirty="0" smtClean="0"/>
              <a:t>All data is still captured and put into the EDMS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43476"/>
            <a:ext cx="1076325" cy="241300"/>
          </a:xfrm>
        </p:spPr>
        <p:txBody>
          <a:bodyPr/>
          <a:lstStyle/>
          <a:p>
            <a:fld id="{284F0FC3-972D-4121-9406-5B1DB88BE78E}" type="datetime1">
              <a:rPr lang="en-US" altLang="en-US" smtClean="0"/>
              <a:pPr/>
              <a:t>3/4/2015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Don Mitchell | PIP-II Systems Engineering and Integration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BE1A-0AA6-4F69-9BC1-74C279B8842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72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Documentation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Required documentation is based upon the graded approach</a:t>
            </a:r>
          </a:p>
          <a:p>
            <a:pPr marL="742950" lvl="2" indent="-342900"/>
            <a:r>
              <a:rPr lang="en-US" dirty="0"/>
              <a:t>Subject to the results of the required </a:t>
            </a:r>
            <a:r>
              <a:rPr lang="en-US" i="1" dirty="0"/>
              <a:t>Risk Assessment</a:t>
            </a:r>
            <a:r>
              <a:rPr lang="en-US" dirty="0"/>
              <a:t>, the level of required documentation is determined.</a:t>
            </a:r>
          </a:p>
          <a:p>
            <a:pPr marL="742950" lvl="2" indent="-342900"/>
            <a:r>
              <a:rPr lang="en-US" dirty="0" smtClean="0"/>
              <a:t>At the </a:t>
            </a:r>
            <a:r>
              <a:rPr lang="en-US" u="sng" dirty="0" smtClean="0"/>
              <a:t>high end</a:t>
            </a:r>
            <a:r>
              <a:rPr lang="en-US" dirty="0" smtClean="0"/>
              <a:t>, the following documentation is also required:</a:t>
            </a:r>
          </a:p>
          <a:p>
            <a:pPr marL="1200150" lvl="3" indent="-342900"/>
            <a:r>
              <a:rPr lang="en-US" dirty="0" smtClean="0"/>
              <a:t>Statement of Work</a:t>
            </a:r>
          </a:p>
          <a:p>
            <a:pPr marL="1200150" lvl="3" indent="-342900"/>
            <a:r>
              <a:rPr lang="en-US" dirty="0" smtClean="0"/>
              <a:t>Project Management Plan</a:t>
            </a:r>
          </a:p>
          <a:p>
            <a:pPr marL="1200150" lvl="3" indent="-342900"/>
            <a:r>
              <a:rPr lang="en-US" dirty="0" smtClean="0"/>
              <a:t>Technical Requirement Specification</a:t>
            </a:r>
          </a:p>
          <a:p>
            <a:pPr marL="1200150" lvl="3" indent="-342900"/>
            <a:r>
              <a:rPr lang="en-US" dirty="0" smtClean="0"/>
              <a:t>Specification Review</a:t>
            </a:r>
          </a:p>
          <a:p>
            <a:pPr marL="1200150" lvl="3" indent="-342900"/>
            <a:r>
              <a:rPr lang="en-US" dirty="0" smtClean="0"/>
              <a:t>Systems Integration Review</a:t>
            </a:r>
          </a:p>
          <a:p>
            <a:pPr marL="1200150" lvl="3" indent="-342900"/>
            <a:r>
              <a:rPr lang="en-US" dirty="0" smtClean="0"/>
              <a:t>Up to 10 various Procurement documents</a:t>
            </a:r>
          </a:p>
          <a:p>
            <a:pPr marL="1200150" lvl="3" indent="-342900"/>
            <a:r>
              <a:rPr lang="en-US" dirty="0" smtClean="0"/>
              <a:t>Installation Plan</a:t>
            </a:r>
          </a:p>
          <a:p>
            <a:pPr marL="1200150" lvl="3" indent="-342900"/>
            <a:r>
              <a:rPr lang="en-US" dirty="0" smtClean="0"/>
              <a:t>Safety Review</a:t>
            </a:r>
          </a:p>
          <a:p>
            <a:pPr marL="1200150" lvl="3" indent="-342900"/>
            <a:r>
              <a:rPr lang="en-US" dirty="0" smtClean="0"/>
              <a:t>Commissioning Plan</a:t>
            </a:r>
          </a:p>
          <a:p>
            <a:pPr marL="1200150" lvl="3" indent="-342900"/>
            <a:r>
              <a:rPr lang="en-US" dirty="0" smtClean="0"/>
              <a:t>Operational Readiness Clearance Review</a:t>
            </a:r>
          </a:p>
          <a:p>
            <a:pPr marL="742950" lvl="2" indent="-342900"/>
            <a:r>
              <a:rPr lang="en-US" dirty="0" smtClean="0"/>
              <a:t>The applied rigor at this level is stringent and formal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43476"/>
            <a:ext cx="1076325" cy="241300"/>
          </a:xfrm>
        </p:spPr>
        <p:txBody>
          <a:bodyPr/>
          <a:lstStyle/>
          <a:p>
            <a:fld id="{284F0FC3-972D-4121-9406-5B1DB88BE78E}" type="datetime1">
              <a:rPr lang="en-US" altLang="en-US" smtClean="0"/>
              <a:pPr/>
              <a:t>3/4/2015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Don Mitchell | PIP-II Systems Engineering and Integration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BE1A-0AA6-4F69-9BC1-74C279B8842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13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Documentation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Required documentation is based upon the graded approach</a:t>
            </a:r>
          </a:p>
          <a:p>
            <a:pPr marL="742950" lvl="2" indent="-342900"/>
            <a:r>
              <a:rPr lang="en-US" dirty="0"/>
              <a:t>Subject to the results of the required </a:t>
            </a:r>
            <a:r>
              <a:rPr lang="en-US" i="1" dirty="0"/>
              <a:t>Risk Assessment</a:t>
            </a:r>
            <a:r>
              <a:rPr lang="en-US" dirty="0"/>
              <a:t>, the level of required documentation is determined.</a:t>
            </a:r>
          </a:p>
          <a:p>
            <a:pPr marL="742950" lvl="2" indent="-342900"/>
            <a:r>
              <a:rPr lang="en-US" dirty="0" smtClean="0"/>
              <a:t>Additionally, supporting documentation is required such as:</a:t>
            </a:r>
          </a:p>
          <a:p>
            <a:pPr marL="1200150" lvl="3" indent="-342900"/>
            <a:r>
              <a:rPr lang="en-US" dirty="0" smtClean="0"/>
              <a:t>Calculations</a:t>
            </a:r>
          </a:p>
          <a:p>
            <a:pPr marL="1200150" lvl="3" indent="-342900"/>
            <a:r>
              <a:rPr lang="en-US" dirty="0" smtClean="0"/>
              <a:t>Purchase Orders</a:t>
            </a:r>
          </a:p>
          <a:p>
            <a:pPr marL="1200150" lvl="3" indent="-342900"/>
            <a:r>
              <a:rPr lang="en-US" dirty="0" smtClean="0"/>
              <a:t>Presentations</a:t>
            </a:r>
          </a:p>
          <a:p>
            <a:pPr marL="1200150" lvl="3" indent="-342900"/>
            <a:r>
              <a:rPr lang="en-US" dirty="0" smtClean="0"/>
              <a:t>Conference Posters</a:t>
            </a:r>
          </a:p>
          <a:p>
            <a:pPr marL="1200150" lvl="3" indent="-342900"/>
            <a:r>
              <a:rPr lang="en-US" dirty="0" smtClean="0"/>
              <a:t>Hazard Analysis</a:t>
            </a:r>
          </a:p>
          <a:p>
            <a:pPr marL="1200150" lvl="3" indent="-342900"/>
            <a:r>
              <a:rPr lang="en-US" dirty="0" smtClean="0"/>
              <a:t>FMEA (Failure Mode and Effects Analysis)</a:t>
            </a:r>
          </a:p>
          <a:p>
            <a:pPr marL="1200150" lvl="3" indent="-342900"/>
            <a:r>
              <a:rPr lang="en-US" dirty="0" smtClean="0"/>
              <a:t>Status reports</a:t>
            </a:r>
          </a:p>
          <a:p>
            <a:pPr marL="1200150" lvl="3" indent="-342900"/>
            <a:r>
              <a:rPr lang="en-US" dirty="0" smtClean="0"/>
              <a:t>Project Goals and Timelines</a:t>
            </a:r>
          </a:p>
          <a:p>
            <a:pPr marL="1200150" lvl="3" indent="-342900"/>
            <a:r>
              <a:rPr lang="en-US" dirty="0" smtClean="0"/>
              <a:t>Status of FTE and M&amp;S for each Level 3 work activity</a:t>
            </a:r>
          </a:p>
          <a:p>
            <a:pPr marL="742950" lvl="2" indent="-342900"/>
            <a:r>
              <a:rPr lang="en-US" dirty="0" smtClean="0"/>
              <a:t>This data is also maintained within the EDMS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43476"/>
            <a:ext cx="1076325" cy="241300"/>
          </a:xfrm>
        </p:spPr>
        <p:txBody>
          <a:bodyPr/>
          <a:lstStyle/>
          <a:p>
            <a:fld id="{284F0FC3-972D-4121-9406-5B1DB88BE78E}" type="datetime1">
              <a:rPr lang="en-US" altLang="en-US" smtClean="0"/>
              <a:pPr/>
              <a:t>3/4/2015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Don Mitchell | PIP-II Systems Engineering and Integration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BE1A-0AA6-4F69-9BC1-74C279B8842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19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</a:t>
            </a:r>
            <a:r>
              <a:rPr lang="en-US" dirty="0" smtClean="0"/>
              <a:t>Requirement Specifications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43476"/>
            <a:ext cx="1076325" cy="241300"/>
          </a:xfrm>
        </p:spPr>
        <p:txBody>
          <a:bodyPr/>
          <a:lstStyle/>
          <a:p>
            <a:fld id="{284F0FC3-972D-4121-9406-5B1DB88BE78E}" type="datetime1">
              <a:rPr lang="en-US" altLang="en-US" smtClean="0"/>
              <a:pPr/>
              <a:t>3/4/2015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Don Mitchell | PIP-II Systems Engineering and Integration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BE1A-0AA6-4F69-9BC1-74C279B8842C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019613"/>
            <a:ext cx="6824380" cy="3091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4" y="4210289"/>
            <a:ext cx="6769700" cy="16100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4452" y="5984303"/>
            <a:ext cx="59237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404040"/>
                </a:solidFill>
              </a:rPr>
              <a:t>Extracts from the Technical Division </a:t>
            </a:r>
            <a:r>
              <a:rPr lang="en-US" sz="1100" i="1" u="sng" dirty="0" smtClean="0">
                <a:solidFill>
                  <a:srgbClr val="404040"/>
                </a:solidFill>
              </a:rPr>
              <a:t>Engineering Work Procedures Policy, </a:t>
            </a:r>
            <a:r>
              <a:rPr lang="en-US" sz="1100" i="1" dirty="0" smtClean="0">
                <a:solidFill>
                  <a:srgbClr val="404040"/>
                </a:solidFill>
              </a:rPr>
              <a:t>TD-2300, released 9/5/2013</a:t>
            </a:r>
            <a:endParaRPr lang="en-US" sz="1100" i="1" dirty="0">
              <a:solidFill>
                <a:srgbClr val="4040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7760" y="5458968"/>
            <a:ext cx="253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404040"/>
                </a:solidFill>
              </a:rPr>
              <a:t>TIS: Technical Interface Specification</a:t>
            </a:r>
          </a:p>
          <a:p>
            <a:r>
              <a:rPr lang="en-US" sz="1200" i="1" dirty="0" smtClean="0">
                <a:solidFill>
                  <a:srgbClr val="404040"/>
                </a:solidFill>
              </a:rPr>
              <a:t>SOW: Statement of Work</a:t>
            </a:r>
            <a:endParaRPr lang="en-US" sz="1200" i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5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Functional Requirement Specifications –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0FC3-972D-4121-9406-5B1DB88BE78E}" type="datetime1">
              <a:rPr lang="en-US" altLang="en-US" smtClean="0"/>
              <a:pPr/>
              <a:t>3/4/2015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Don Mitchell | PIP-II Systems Engineering and Integration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BE1A-0AA6-4F69-9BC1-74C279B8842C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32005"/>
          <a:stretch/>
        </p:blipFill>
        <p:spPr>
          <a:xfrm>
            <a:off x="101377" y="872231"/>
            <a:ext cx="6367764" cy="5536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64403" y="1550504"/>
            <a:ext cx="26513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35 major systems currently have FRSs.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14 are released.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Focus has been on PXIE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Still needed: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 PIP-II focus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Power Supplies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Infrastructure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Small sub-systems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 FRS is not required until the design process begins.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08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2394</TotalTime>
  <Words>1165</Words>
  <Application>Microsoft Office PowerPoint</Application>
  <PresentationFormat>On-screen Show (4:3)</PresentationFormat>
  <Paragraphs>240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MS PGothic</vt:lpstr>
      <vt:lpstr>MS PGothic</vt:lpstr>
      <vt:lpstr>Arial</vt:lpstr>
      <vt:lpstr>Calibri</vt:lpstr>
      <vt:lpstr>Helvetica</vt:lpstr>
      <vt:lpstr>FNAL_TemplateMac_060514</vt:lpstr>
      <vt:lpstr>Fermilab: Footer Only</vt:lpstr>
      <vt:lpstr>PIP-II Systems Engineering and Integration</vt:lpstr>
      <vt:lpstr>Agenda</vt:lpstr>
      <vt:lpstr>PIP-II Engineering Documentation</vt:lpstr>
      <vt:lpstr>PIP-II Engineering Documentation</vt:lpstr>
      <vt:lpstr>PIP-II Documentation Requirements</vt:lpstr>
      <vt:lpstr>PIP-II Documentation Requirements</vt:lpstr>
      <vt:lpstr>PIP-II Documentation Requirements</vt:lpstr>
      <vt:lpstr>PIP-II Requirement Specifications</vt:lpstr>
      <vt:lpstr>PIP-II Functional Requirement Specifications – Status</vt:lpstr>
      <vt:lpstr>PIP-II Engineering Process Document Management</vt:lpstr>
      <vt:lpstr>PowerPoint Presentation</vt:lpstr>
      <vt:lpstr>PIP-II Engineering Process Document Management</vt:lpstr>
      <vt:lpstr>PIP-II Engineering Process Document Management</vt:lpstr>
      <vt:lpstr>PIP-II Engineering Process Document Management</vt:lpstr>
      <vt:lpstr>PIP-II Engineering Process Document Management</vt:lpstr>
      <vt:lpstr>PIP-II Engineering Steps: From Concept to Operation</vt:lpstr>
      <vt:lpstr>PIP-II Engineering Status</vt:lpstr>
      <vt:lpstr>PIP-II Systems Integration</vt:lpstr>
      <vt:lpstr>Summary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Don Mitchell x6768 09401N</cp:lastModifiedBy>
  <cp:revision>204</cp:revision>
  <cp:lastPrinted>2014-01-20T19:40:21Z</cp:lastPrinted>
  <dcterms:created xsi:type="dcterms:W3CDTF">2014-01-03T20:18:13Z</dcterms:created>
  <dcterms:modified xsi:type="dcterms:W3CDTF">2015-03-05T04:18:30Z</dcterms:modified>
</cp:coreProperties>
</file>