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3"/>
  </p:notesMasterIdLst>
  <p:handoutMasterIdLst>
    <p:handoutMasterId r:id="rId14"/>
  </p:handoutMasterIdLst>
  <p:sldIdLst>
    <p:sldId id="265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33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</a:defRPr>
            </a:lvl1pPr>
          </a:lstStyle>
          <a:p>
            <a:fld id="{ED9035C6-DBE2-45BD-84B7-22B136218175}" type="datetimeFigureOut">
              <a:rPr lang="en-US"/>
              <a:pPr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</a:defRPr>
            </a:lvl1pPr>
          </a:lstStyle>
          <a:p>
            <a:fld id="{4247EC30-D61B-42D0-AF99-142EE63305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59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</a:defRPr>
            </a:lvl1pPr>
          </a:lstStyle>
          <a:p>
            <a:fld id="{1E920458-B6AA-45DF-A608-9A4D8E5262EA}" type="datetimeFigureOut">
              <a:rPr lang="en-US"/>
              <a:pPr/>
              <a:t>2/26/2015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</a:defRPr>
            </a:lvl1pPr>
          </a:lstStyle>
          <a:p>
            <a:fld id="{EBBC6B3A-328F-446F-BADF-707A1872EC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136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C6B3A-328F-446F-BADF-707A1872ECE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046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61072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1200"/>
              </a:spcBef>
              <a:defRPr sz="2400">
                <a:solidFill>
                  <a:srgbClr val="404040"/>
                </a:solidFill>
              </a:defRPr>
            </a:lvl1pPr>
            <a:lvl2pPr>
              <a:spcBef>
                <a:spcPts val="200"/>
              </a:spcBef>
              <a:defRPr sz="2200">
                <a:solidFill>
                  <a:srgbClr val="404040"/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rgbClr val="404040"/>
                </a:solidFill>
              </a:defRPr>
            </a:lvl3pPr>
            <a:lvl4pPr>
              <a:spcBef>
                <a:spcPts val="0"/>
              </a:spcBef>
              <a:defRPr sz="1800">
                <a:solidFill>
                  <a:srgbClr val="404040"/>
                </a:solidFill>
              </a:defRPr>
            </a:lvl4pPr>
            <a:lvl5pPr marL="2057400" indent="-228600">
              <a:spcBef>
                <a:spcPts val="0"/>
              </a:spcBef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John Anderson Jr. | P2MAC_2015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A663A-9045-4F5C-A8DD-14283B87C5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523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John Anderson Jr. | P2MAC_2015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7B7E07BC-8044-4F03-BF00-58B4E75904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56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John Anderson Jr. | P2MAC_2015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DF7131EF-3896-45A6-A09C-0F2FB6DBD8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9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3/9/2015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John Anderson Jr. | P2MAC_2015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A7A83-E6CE-44C2-9866-2958E6F166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48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3/9/2015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John Anderson Jr. | P2MAC_2015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65172B-0B06-4A05-9B46-8E659A1624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24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John Anderson Jr. | P2MAC_2015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D4E39F-F0E7-4E12-8DA9-CD9C93BDE3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5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John Anderson Jr. | P2MAC_2015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2B6040-8786-4D1F-8325-69B2F2DF37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41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3/9/2015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John Anderson Jr. | P2MAC_2015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1B777B-3539-4808-893C-3B7B2B4A87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94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itchFamily="34" charset="0"/>
              </a:defRPr>
            </a:lvl1pPr>
          </a:lstStyle>
          <a:p>
            <a:r>
              <a:rPr lang="en-US" smtClean="0"/>
              <a:t>3/9/2015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John Anderson Jr. | P2MAC_2015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itchFamily="34" charset="0"/>
              </a:defRPr>
            </a:lvl1pPr>
          </a:lstStyle>
          <a:p>
            <a:fld id="{2497D657-BC53-4144-8492-FC6B98BC9F2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79" r:id="rId3"/>
    <p:sldLayoutId id="2147484080" r:id="rId4"/>
    <p:sldLayoutId id="214748408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itchFamily="34" charset="0"/>
              </a:defRPr>
            </a:lvl1pPr>
          </a:lstStyle>
          <a:p>
            <a:r>
              <a:rPr lang="en-US" smtClean="0"/>
              <a:t>3/9/2015</a:t>
            </a:r>
            <a:endParaRPr 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John Anderson Jr. | P2MAC_2015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itchFamily="34" charset="0"/>
              </a:defRPr>
            </a:lvl1pPr>
          </a:lstStyle>
          <a:p>
            <a:fld id="{9689E251-6D27-498A-947E-F1E353EF000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b="0" dirty="0"/>
              <a:t>PXIE Operational </a:t>
            </a:r>
            <a:r>
              <a:rPr lang="en-US" b="0" dirty="0" smtClean="0"/>
              <a:t>Readiness</a:t>
            </a:r>
            <a:endParaRPr lang="en-US" dirty="0" smtClean="0">
              <a:latin typeface="Helvetica" pitchFamily="34" charset="0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Helvetica" pitchFamily="34" charset="0"/>
              </a:rPr>
              <a:t>John Anderson Jr.</a:t>
            </a:r>
          </a:p>
          <a:p>
            <a:r>
              <a:rPr lang="en-US" dirty="0" smtClean="0">
                <a:latin typeface="Helvetica" pitchFamily="34" charset="0"/>
              </a:rPr>
              <a:t>PIP-II Machine Advisory Committee</a:t>
            </a:r>
          </a:p>
          <a:p>
            <a:r>
              <a:rPr lang="en-US" dirty="0" smtClean="0">
                <a:latin typeface="Helvetica" pitchFamily="34" charset="0"/>
              </a:rPr>
              <a:t>9-11 March 2015</a:t>
            </a:r>
          </a:p>
          <a:p>
            <a:endParaRPr lang="en-US" dirty="0" smtClean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Anderson Jr. | P2MAC_2015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663A-9045-4F5C-A8DD-14283B87C59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81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Helvetica" pitchFamily="34" charset="0"/>
              </a:rPr>
              <a:t>Overview</a:t>
            </a:r>
            <a:endParaRPr lang="en-US" dirty="0" smtClean="0">
              <a:latin typeface="Helvetica" pitchFamily="34" charset="0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042988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Helvetica" pitchFamily="34" charset="0"/>
              </a:rPr>
              <a:t>Safety Regulations and Requirements</a:t>
            </a:r>
          </a:p>
          <a:p>
            <a:r>
              <a:rPr lang="en-US" dirty="0" smtClean="0">
                <a:latin typeface="Helvetica" pitchFamily="34" charset="0"/>
              </a:rPr>
              <a:t>Three Safety Significant Project Phases</a:t>
            </a:r>
          </a:p>
          <a:p>
            <a:r>
              <a:rPr lang="en-US" dirty="0" smtClean="0">
                <a:latin typeface="Helvetica" pitchFamily="34" charset="0"/>
              </a:rPr>
              <a:t>Requirements for </a:t>
            </a:r>
            <a:r>
              <a:rPr lang="en-US" dirty="0">
                <a:latin typeface="Helvetica" pitchFamily="34" charset="0"/>
              </a:rPr>
              <a:t>E</a:t>
            </a:r>
            <a:r>
              <a:rPr lang="en-US" dirty="0" smtClean="0">
                <a:latin typeface="Helvetica" pitchFamily="34" charset="0"/>
              </a:rPr>
              <a:t>ach Phase</a:t>
            </a:r>
          </a:p>
          <a:p>
            <a:r>
              <a:rPr lang="en-US" dirty="0" smtClean="0">
                <a:latin typeface="Helvetica" pitchFamily="34" charset="0"/>
              </a:rPr>
              <a:t>Summary</a:t>
            </a:r>
            <a:endParaRPr lang="en-US" dirty="0" smtClean="0">
              <a:latin typeface="Helvetica" pitchFamily="34" charset="0"/>
            </a:endParaRPr>
          </a:p>
        </p:txBody>
      </p:sp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900" smtClean="0">
                <a:solidFill>
                  <a:srgbClr val="004C97"/>
                </a:solidFill>
                <a:latin typeface="Helvetica" pitchFamily="34" charset="0"/>
              </a:rPr>
              <a:t>3/9/2015</a:t>
            </a:r>
            <a:endParaRPr lang="en-US" sz="900">
              <a:solidFill>
                <a:srgbClr val="004C97"/>
              </a:solidFill>
              <a:latin typeface="Helvetica" pitchFamily="34" charset="0"/>
            </a:endParaRP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900" smtClean="0">
                <a:solidFill>
                  <a:srgbClr val="004C97"/>
                </a:solidFill>
                <a:latin typeface="Helvetica" pitchFamily="34" charset="0"/>
              </a:rPr>
              <a:t>John Anderson Jr. | P2MAC_2015</a:t>
            </a:r>
            <a:endParaRPr lang="en-US" sz="900" b="1" smtClean="0">
              <a:solidFill>
                <a:srgbClr val="004C97"/>
              </a:solidFill>
              <a:latin typeface="Helvetica" pitchFamily="34" charset="0"/>
            </a:endParaRP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A0E602BF-A83D-4A86-90E7-A48EB34C67CE}" type="slidenum">
              <a:rPr lang="en-US" sz="900">
                <a:solidFill>
                  <a:srgbClr val="004C97"/>
                </a:solidFill>
                <a:latin typeface="Helvetica" pitchFamily="34" charset="0"/>
              </a:rPr>
              <a:pPr eaLnBrk="1" hangingPunct="1"/>
              <a:t>2</a:t>
            </a:fld>
            <a:endParaRPr lang="en-US" sz="900">
              <a:solidFill>
                <a:srgbClr val="004C97"/>
              </a:solidFill>
              <a:latin typeface="Helvetic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</a:t>
            </a:r>
            <a:r>
              <a:rPr lang="en-US" dirty="0" smtClean="0"/>
              <a:t>Regulations and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Regulations</a:t>
            </a:r>
          </a:p>
          <a:p>
            <a:pPr lvl="1"/>
            <a:r>
              <a:rPr lang="en-US" dirty="0" smtClean="0"/>
              <a:t>Occupational </a:t>
            </a:r>
            <a:r>
              <a:rPr lang="en-US" dirty="0"/>
              <a:t>Safety &amp; Health Administration (</a:t>
            </a:r>
            <a:r>
              <a:rPr lang="en-US" dirty="0" smtClean="0"/>
              <a:t>OSHA)</a:t>
            </a:r>
          </a:p>
          <a:p>
            <a:pPr lvl="2"/>
            <a:r>
              <a:rPr lang="en-US" dirty="0" smtClean="0"/>
              <a:t>10 </a:t>
            </a:r>
            <a:r>
              <a:rPr lang="en-US" dirty="0"/>
              <a:t>CFR 1910 General Industry Safety </a:t>
            </a:r>
            <a:r>
              <a:rPr lang="en-US" dirty="0" smtClean="0"/>
              <a:t>Requirements</a:t>
            </a:r>
          </a:p>
          <a:p>
            <a:pPr lvl="2"/>
            <a:r>
              <a:rPr lang="en-US" dirty="0" smtClean="0"/>
              <a:t>10 </a:t>
            </a:r>
            <a:r>
              <a:rPr lang="en-US" dirty="0"/>
              <a:t>CFR 1926 Construction Safety </a:t>
            </a:r>
            <a:r>
              <a:rPr lang="en-US" dirty="0" smtClean="0"/>
              <a:t>Requirements</a:t>
            </a:r>
            <a:endParaRPr lang="en-US" dirty="0"/>
          </a:p>
          <a:p>
            <a:pPr lvl="1"/>
            <a:r>
              <a:rPr lang="en-US" dirty="0" smtClean="0"/>
              <a:t>Occupational </a:t>
            </a:r>
            <a:r>
              <a:rPr lang="en-US" dirty="0"/>
              <a:t>Radiation Protection 10 CFR </a:t>
            </a:r>
            <a:r>
              <a:rPr lang="en-US" dirty="0" smtClean="0"/>
              <a:t>835</a:t>
            </a:r>
          </a:p>
          <a:p>
            <a:pPr lvl="1"/>
            <a:r>
              <a:rPr lang="en-US" dirty="0" smtClean="0"/>
              <a:t>Safety </a:t>
            </a:r>
            <a:r>
              <a:rPr lang="en-US" dirty="0"/>
              <a:t>of Accelerator Facilities DOE O 420.2C </a:t>
            </a:r>
            <a:endParaRPr lang="en-US" dirty="0" smtClean="0"/>
          </a:p>
          <a:p>
            <a:pPr lvl="2"/>
            <a:r>
              <a:rPr lang="en-US" dirty="0" smtClean="0"/>
              <a:t>DOE </a:t>
            </a:r>
            <a:r>
              <a:rPr lang="en-US" dirty="0"/>
              <a:t>G 420.2-1A Implementation Guide</a:t>
            </a:r>
          </a:p>
          <a:p>
            <a:r>
              <a:rPr lang="en-US" dirty="0" smtClean="0"/>
              <a:t>Fermilab Implementation</a:t>
            </a:r>
          </a:p>
          <a:p>
            <a:pPr lvl="1"/>
            <a:r>
              <a:rPr lang="en-US" dirty="0" smtClean="0"/>
              <a:t>Fermilab </a:t>
            </a:r>
            <a:r>
              <a:rPr lang="en-US" dirty="0"/>
              <a:t>Environment, Safety and Health Manual (</a:t>
            </a:r>
            <a:r>
              <a:rPr lang="en-US" dirty="0" smtClean="0"/>
              <a:t>FESHM)</a:t>
            </a:r>
          </a:p>
          <a:p>
            <a:pPr lvl="1"/>
            <a:r>
              <a:rPr lang="en-US" dirty="0" smtClean="0"/>
              <a:t>Fermilab </a:t>
            </a:r>
            <a:r>
              <a:rPr lang="en-US" dirty="0"/>
              <a:t>Radiological Control Manual (FRCM)</a:t>
            </a:r>
          </a:p>
          <a:p>
            <a:r>
              <a:rPr lang="en-US" dirty="0" smtClean="0"/>
              <a:t>Requirements </a:t>
            </a:r>
            <a:r>
              <a:rPr lang="en-US" dirty="0"/>
              <a:t>provide an </a:t>
            </a:r>
            <a:r>
              <a:rPr lang="en-US" dirty="0" smtClean="0"/>
              <a:t>integrated approach </a:t>
            </a:r>
            <a:r>
              <a:rPr lang="en-US" dirty="0"/>
              <a:t>to </a:t>
            </a:r>
            <a:r>
              <a:rPr lang="en-US" dirty="0" smtClean="0"/>
              <a:t>hazard controls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Anderson Jr. | P2MAC_2015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663A-9045-4F5C-A8DD-14283B87C59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31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safety significant phases of operations</a:t>
            </a:r>
          </a:p>
          <a:p>
            <a:pPr lvl="1" fontAlgn="ctr"/>
            <a:r>
              <a:rPr lang="en-US" dirty="0"/>
              <a:t>LEBT, RFQ, </a:t>
            </a:r>
            <a:r>
              <a:rPr lang="en-US" dirty="0" smtClean="0"/>
              <a:t>MEBT</a:t>
            </a:r>
          </a:p>
          <a:p>
            <a:pPr lvl="2" fontAlgn="ctr"/>
            <a:r>
              <a:rPr lang="en-US" dirty="0" smtClean="0"/>
              <a:t>Beam energy </a:t>
            </a:r>
            <a:r>
              <a:rPr lang="en-US" u="sng" dirty="0" smtClean="0"/>
              <a:t>&lt;</a:t>
            </a:r>
            <a:r>
              <a:rPr lang="en-US" dirty="0" smtClean="0"/>
              <a:t> 2.1 MeV</a:t>
            </a:r>
          </a:p>
          <a:p>
            <a:pPr lvl="2" fontAlgn="ctr"/>
            <a:endParaRPr lang="en-US" dirty="0"/>
          </a:p>
          <a:p>
            <a:pPr lvl="1" fontAlgn="ctr"/>
            <a:r>
              <a:rPr lang="en-US" dirty="0"/>
              <a:t>HWR, SSR1, </a:t>
            </a:r>
            <a:r>
              <a:rPr lang="en-US" dirty="0" smtClean="0"/>
              <a:t>HEBT</a:t>
            </a:r>
          </a:p>
          <a:p>
            <a:pPr lvl="2" fontAlgn="ctr"/>
            <a:r>
              <a:rPr lang="en-US" dirty="0" smtClean="0"/>
              <a:t>Beam energy 10 – 25 MeV</a:t>
            </a:r>
          </a:p>
          <a:p>
            <a:pPr lvl="2" fontAlgn="ctr"/>
            <a:endParaRPr lang="en-US" dirty="0"/>
          </a:p>
          <a:p>
            <a:pPr lvl="1" fontAlgn="ctr"/>
            <a:r>
              <a:rPr lang="en-US" dirty="0"/>
              <a:t>PIP-II</a:t>
            </a:r>
          </a:p>
          <a:p>
            <a:pPr lvl="2"/>
            <a:r>
              <a:rPr lang="en-US" dirty="0" smtClean="0"/>
              <a:t>Beam energy 800 MeV</a:t>
            </a:r>
          </a:p>
          <a:p>
            <a:pPr lvl="2"/>
            <a:r>
              <a:rPr lang="en-US" dirty="0" smtClean="0"/>
              <a:t>Integrates into existing accelerator complex</a:t>
            </a:r>
          </a:p>
          <a:p>
            <a:pPr lvl="2"/>
            <a:endParaRPr lang="en-US" dirty="0"/>
          </a:p>
          <a:p>
            <a:r>
              <a:rPr lang="en-US" dirty="0" smtClean="0"/>
              <a:t>Safety requirements </a:t>
            </a:r>
            <a:r>
              <a:rPr lang="en-US" dirty="0"/>
              <a:t>e</a:t>
            </a:r>
            <a:r>
              <a:rPr lang="en-US" dirty="0" smtClean="0"/>
              <a:t>scalate at each phase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Anderson Jr. | P2MAC_2015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663A-9045-4F5C-A8DD-14283B87C59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06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LEBT, RFQ, MEBT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n-US" dirty="0" smtClean="0"/>
              <a:t>Beam energy u</a:t>
            </a:r>
            <a:r>
              <a:rPr lang="en-US" sz="2400" dirty="0" smtClean="0"/>
              <a:t>nder </a:t>
            </a:r>
            <a:r>
              <a:rPr lang="en-US" sz="2400" dirty="0"/>
              <a:t>neutron production </a:t>
            </a:r>
            <a:r>
              <a:rPr lang="en-US" sz="2400" dirty="0" smtClean="0"/>
              <a:t>threshold</a:t>
            </a:r>
          </a:p>
          <a:p>
            <a:pPr lvl="1" fontAlgn="ctr"/>
            <a:r>
              <a:rPr lang="en-US" sz="2200" dirty="0" smtClean="0"/>
              <a:t>No radiological concerns from operations</a:t>
            </a:r>
            <a:endParaRPr lang="en-US" sz="2200" dirty="0"/>
          </a:p>
          <a:p>
            <a:pPr fontAlgn="ctr"/>
            <a:r>
              <a:rPr lang="en-US" dirty="0"/>
              <a:t>Operations covered under 10 CFR 835, </a:t>
            </a:r>
            <a:r>
              <a:rPr lang="en-US" dirty="0" smtClean="0"/>
              <a:t>1910, </a:t>
            </a:r>
            <a:r>
              <a:rPr lang="en-US" dirty="0"/>
              <a:t>and FESHM</a:t>
            </a:r>
          </a:p>
          <a:p>
            <a:pPr fontAlgn="ctr"/>
            <a:r>
              <a:rPr lang="en-US" dirty="0"/>
              <a:t>Requirements</a:t>
            </a:r>
          </a:p>
          <a:p>
            <a:pPr lvl="1" fontAlgn="ctr"/>
            <a:r>
              <a:rPr lang="en-US" dirty="0"/>
              <a:t>Hazard Analysis (HA) of proposed operations</a:t>
            </a:r>
          </a:p>
          <a:p>
            <a:pPr lvl="1" fontAlgn="ctr"/>
            <a:r>
              <a:rPr lang="en-US" dirty="0"/>
              <a:t>Operational Readiness Clearance (ORC</a:t>
            </a:r>
            <a:r>
              <a:rPr lang="en-US" dirty="0" smtClean="0"/>
              <a:t>) Review</a:t>
            </a:r>
            <a:endParaRPr lang="en-US" dirty="0"/>
          </a:p>
          <a:p>
            <a:pPr lvl="2" fontAlgn="ctr"/>
            <a:r>
              <a:rPr lang="en-US" dirty="0"/>
              <a:t>SMEs review installation for compliance with FESHM</a:t>
            </a:r>
          </a:p>
          <a:p>
            <a:pPr lvl="1" fontAlgn="ctr"/>
            <a:r>
              <a:rPr lang="en-US" dirty="0"/>
              <a:t>Division Head Authorization for Commissioning and </a:t>
            </a:r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Anderson Jr. | P2MAC_2015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663A-9045-4F5C-A8DD-14283B87C59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61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HWR, SSR1, HEBT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n-US" dirty="0" smtClean="0"/>
              <a:t>Beam energy creates a radiological area</a:t>
            </a:r>
          </a:p>
          <a:p>
            <a:pPr fontAlgn="ctr"/>
            <a:r>
              <a:rPr lang="en-US" dirty="0" smtClean="0"/>
              <a:t>Operations </a:t>
            </a:r>
            <a:r>
              <a:rPr lang="en-US" dirty="0"/>
              <a:t>covered under 10 CFR 1910, DOE O 420.2C, FESHM, and FRCM</a:t>
            </a:r>
          </a:p>
          <a:p>
            <a:pPr fontAlgn="ctr"/>
            <a:r>
              <a:rPr lang="en-US" dirty="0"/>
              <a:t>Requirements</a:t>
            </a:r>
          </a:p>
          <a:p>
            <a:pPr lvl="1" fontAlgn="ctr"/>
            <a:r>
              <a:rPr lang="en-US" dirty="0"/>
              <a:t>PXIE enclosure meets an exemption in DOE O 420.2C</a:t>
            </a:r>
          </a:p>
          <a:p>
            <a:pPr lvl="1" fontAlgn="ctr"/>
            <a:r>
              <a:rPr lang="en-US" dirty="0"/>
              <a:t>HA for proposed operations</a:t>
            </a:r>
          </a:p>
          <a:p>
            <a:pPr lvl="1" fontAlgn="ctr"/>
            <a:r>
              <a:rPr lang="en-US" dirty="0"/>
              <a:t>Oxygen Deficiency Hazard (ODH) analysis</a:t>
            </a:r>
          </a:p>
          <a:p>
            <a:pPr lvl="2" fontAlgn="ctr"/>
            <a:r>
              <a:rPr lang="en-US" dirty="0"/>
              <a:t>Cryogenic Safety Review</a:t>
            </a:r>
          </a:p>
          <a:p>
            <a:pPr lvl="1" fontAlgn="ctr"/>
            <a:r>
              <a:rPr lang="en-US" dirty="0"/>
              <a:t>Radiation Shielding Assessment</a:t>
            </a:r>
          </a:p>
          <a:p>
            <a:pPr lvl="2" fontAlgn="ctr"/>
            <a:r>
              <a:rPr lang="en-US" dirty="0"/>
              <a:t>Preliminary Shielding Assessment already completed</a:t>
            </a:r>
          </a:p>
          <a:p>
            <a:pPr lvl="1" fontAlgn="ctr"/>
            <a:r>
              <a:rPr lang="en-US" dirty="0"/>
              <a:t>Configuration management of interlock systems and radiation shielding </a:t>
            </a:r>
          </a:p>
          <a:p>
            <a:pPr lvl="1" fontAlgn="ctr"/>
            <a:r>
              <a:rPr lang="en-US" dirty="0"/>
              <a:t>ORC Review</a:t>
            </a:r>
          </a:p>
          <a:p>
            <a:pPr lvl="1" fontAlgn="ctr"/>
            <a:r>
              <a:rPr lang="en-US" dirty="0"/>
              <a:t>Division Head Authorization for Commissioning and </a:t>
            </a:r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Anderson Jr. | P2MAC_2015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663A-9045-4F5C-A8DD-14283B87C59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92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PIP-II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Beam energy creates a radiological </a:t>
            </a:r>
            <a:r>
              <a:rPr lang="en-US" dirty="0" smtClean="0"/>
              <a:t>area and PIP-II </a:t>
            </a:r>
            <a:r>
              <a:rPr lang="en-US" dirty="0" err="1" smtClean="0"/>
              <a:t>linac</a:t>
            </a:r>
            <a:r>
              <a:rPr lang="en-US" dirty="0" smtClean="0"/>
              <a:t>  integrates into the existing complex</a:t>
            </a:r>
          </a:p>
          <a:p>
            <a:r>
              <a:rPr lang="en-US" dirty="0"/>
              <a:t>Operations covered under 10 CFR 1910, DOE O 420.2C, FESHM, and </a:t>
            </a:r>
            <a:r>
              <a:rPr lang="en-US" dirty="0" smtClean="0"/>
              <a:t>FRCM</a:t>
            </a:r>
          </a:p>
          <a:p>
            <a:pPr fontAlgn="ctr"/>
            <a:r>
              <a:rPr lang="en-US" dirty="0"/>
              <a:t>Requirements</a:t>
            </a:r>
          </a:p>
          <a:p>
            <a:pPr lvl="1" fontAlgn="ctr"/>
            <a:r>
              <a:rPr lang="en-US" dirty="0" err="1"/>
              <a:t>Unreviewed</a:t>
            </a:r>
            <a:r>
              <a:rPr lang="en-US" dirty="0"/>
              <a:t> Safety Issue Determination</a:t>
            </a:r>
          </a:p>
          <a:p>
            <a:pPr lvl="2" fontAlgn="ctr"/>
            <a:r>
              <a:rPr lang="en-US" dirty="0"/>
              <a:t>Already completed</a:t>
            </a:r>
          </a:p>
          <a:p>
            <a:pPr lvl="1" fontAlgn="ctr"/>
            <a:r>
              <a:rPr lang="en-US" dirty="0"/>
              <a:t>Project Hazard Assessment Document</a:t>
            </a:r>
          </a:p>
          <a:p>
            <a:pPr lvl="1" fontAlgn="ctr"/>
            <a:r>
              <a:rPr lang="en-US" dirty="0"/>
              <a:t>Preliminary Shielding Assessment</a:t>
            </a:r>
          </a:p>
          <a:p>
            <a:pPr lvl="1" fontAlgn="ctr"/>
            <a:r>
              <a:rPr lang="en-US" dirty="0"/>
              <a:t>Oxygen Deficiency Hazard (ODH) analysis</a:t>
            </a:r>
          </a:p>
          <a:p>
            <a:pPr lvl="2" fontAlgn="ctr"/>
            <a:r>
              <a:rPr lang="en-US" dirty="0"/>
              <a:t>Cryogenic Safety </a:t>
            </a: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Anderson Jr. | P2MAC_2015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663A-9045-4F5C-A8DD-14283B87C59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82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PIP-II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fontAlgn="ctr"/>
            <a:r>
              <a:rPr lang="en-US" dirty="0"/>
              <a:t>Radiation Shielding Assessment</a:t>
            </a:r>
          </a:p>
          <a:p>
            <a:pPr lvl="1" fontAlgn="ctr"/>
            <a:r>
              <a:rPr lang="en-US" dirty="0" smtClean="0"/>
              <a:t>Safety </a:t>
            </a:r>
            <a:r>
              <a:rPr lang="en-US" dirty="0"/>
              <a:t>Assessment Document</a:t>
            </a:r>
          </a:p>
          <a:p>
            <a:pPr lvl="2" fontAlgn="ctr"/>
            <a:r>
              <a:rPr lang="en-US" dirty="0"/>
              <a:t>Approved by </a:t>
            </a:r>
            <a:r>
              <a:rPr lang="en-US" dirty="0" smtClean="0"/>
              <a:t>Director</a:t>
            </a:r>
          </a:p>
          <a:p>
            <a:pPr lvl="2" fontAlgn="ctr"/>
            <a:r>
              <a:rPr lang="en-US" dirty="0" smtClean="0"/>
              <a:t>Concurrence </a:t>
            </a:r>
            <a:r>
              <a:rPr lang="en-US" dirty="0"/>
              <a:t>from DOE Fermi Site Office (FSO)</a:t>
            </a:r>
          </a:p>
          <a:p>
            <a:pPr lvl="1" fontAlgn="ctr"/>
            <a:r>
              <a:rPr lang="en-US" dirty="0" smtClean="0"/>
              <a:t>Accelerator </a:t>
            </a:r>
            <a:r>
              <a:rPr lang="en-US" dirty="0"/>
              <a:t>Safety Envelope</a:t>
            </a:r>
          </a:p>
          <a:p>
            <a:pPr lvl="2" fontAlgn="ctr"/>
            <a:r>
              <a:rPr lang="en-US" dirty="0"/>
              <a:t>Approved by Director </a:t>
            </a:r>
            <a:r>
              <a:rPr lang="en-US" dirty="0" smtClean="0"/>
              <a:t>and FSO </a:t>
            </a:r>
            <a:r>
              <a:rPr lang="en-US" dirty="0"/>
              <a:t>Manager</a:t>
            </a:r>
          </a:p>
          <a:p>
            <a:pPr lvl="1" fontAlgn="ctr"/>
            <a:r>
              <a:rPr lang="en-US" dirty="0"/>
              <a:t>Accelerator Readiness Review (ARR)</a:t>
            </a:r>
          </a:p>
          <a:p>
            <a:pPr lvl="2" fontAlgn="ctr"/>
            <a:r>
              <a:rPr lang="en-US" dirty="0"/>
              <a:t>Readiness review by external SMEs</a:t>
            </a:r>
          </a:p>
          <a:p>
            <a:pPr lvl="1" fontAlgn="ctr"/>
            <a:r>
              <a:rPr lang="en-US" dirty="0"/>
              <a:t>Closeout of ARR Pre-Start Findings</a:t>
            </a:r>
          </a:p>
          <a:p>
            <a:pPr lvl="1" fontAlgn="ctr"/>
            <a:r>
              <a:rPr lang="en-US" dirty="0"/>
              <a:t>Division Head Authorization for Commissioning and Operations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Anderson Jr. | P2MAC_2015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663A-9045-4F5C-A8DD-14283B87C59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60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n-US" dirty="0" smtClean="0"/>
              <a:t>Fermilab has an established </a:t>
            </a:r>
            <a:r>
              <a:rPr lang="en-US" dirty="0"/>
              <a:t>ES&amp;H </a:t>
            </a:r>
            <a:r>
              <a:rPr lang="en-US" dirty="0" smtClean="0"/>
              <a:t>organization</a:t>
            </a:r>
          </a:p>
          <a:p>
            <a:pPr lvl="1" fontAlgn="ctr"/>
            <a:r>
              <a:rPr lang="en-US" dirty="0" smtClean="0"/>
              <a:t>PIP-II Project integrated with the ES&amp;H organization</a:t>
            </a:r>
            <a:endParaRPr lang="en-US" dirty="0"/>
          </a:p>
          <a:p>
            <a:pPr fontAlgn="ctr"/>
            <a:r>
              <a:rPr lang="en-US" dirty="0"/>
              <a:t>ES&amp;H Regulations well understood</a:t>
            </a:r>
          </a:p>
          <a:p>
            <a:pPr fontAlgn="ctr"/>
            <a:r>
              <a:rPr lang="en-US" dirty="0"/>
              <a:t>Laboratory processes in place to manage each phase of the project</a:t>
            </a:r>
          </a:p>
          <a:p>
            <a:pPr lvl="1" fontAlgn="ctr"/>
            <a:r>
              <a:rPr lang="en-US" dirty="0"/>
              <a:t>Contractor Assurance Program</a:t>
            </a:r>
          </a:p>
          <a:p>
            <a:pPr lvl="1" fontAlgn="ctr"/>
            <a:r>
              <a:rPr lang="en-US" dirty="0"/>
              <a:t>Safety Configuration Management</a:t>
            </a:r>
          </a:p>
          <a:p>
            <a:pPr lvl="1" fontAlgn="ctr"/>
            <a:r>
              <a:rPr lang="en-US" dirty="0"/>
              <a:t>ORC Committee</a:t>
            </a:r>
          </a:p>
          <a:p>
            <a:pPr lvl="1" fontAlgn="ctr"/>
            <a:r>
              <a:rPr lang="en-US" dirty="0"/>
              <a:t>Shielding Assessment Review Subcommittee</a:t>
            </a:r>
          </a:p>
          <a:p>
            <a:pPr lvl="1" fontAlgn="ctr"/>
            <a:r>
              <a:rPr lang="en-US" dirty="0"/>
              <a:t>SAD Review Subcommittee</a:t>
            </a:r>
          </a:p>
          <a:p>
            <a:pPr lvl="1" fontAlgn="ctr"/>
            <a:r>
              <a:rPr lang="en-US" dirty="0"/>
              <a:t>ARR Process in place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Anderson Jr. | P2MAC_2015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663A-9045-4F5C-A8DD-14283B87C59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1053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513</TotalTime>
  <Words>505</Words>
  <Application>Microsoft Office PowerPoint</Application>
  <PresentationFormat>On-screen Show (4:3)</PresentationFormat>
  <Paragraphs>117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MS PGothic</vt:lpstr>
      <vt:lpstr>MS PGothic</vt:lpstr>
      <vt:lpstr>Arial</vt:lpstr>
      <vt:lpstr>Calibri</vt:lpstr>
      <vt:lpstr>Helvetica</vt:lpstr>
      <vt:lpstr>Template</vt:lpstr>
      <vt:lpstr>Fermilab: Footer Only</vt:lpstr>
      <vt:lpstr>PXIE Operational Readiness</vt:lpstr>
      <vt:lpstr>Overview</vt:lpstr>
      <vt:lpstr>Safety Regulations and Requirements</vt:lpstr>
      <vt:lpstr>Project Phases</vt:lpstr>
      <vt:lpstr>LEBT, RFQ, MEBT</vt:lpstr>
      <vt:lpstr>HWR, SSR1, HEBT</vt:lpstr>
      <vt:lpstr>PIP-II</vt:lpstr>
      <vt:lpstr>PIP-II</vt:lpstr>
      <vt:lpstr>Summary</vt:lpstr>
      <vt:lpstr>Thank you</vt:lpstr>
    </vt:vector>
  </TitlesOfParts>
  <Company>Fermi National Accelerator Laboratory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Steve Holmes</dc:creator>
  <cp:lastModifiedBy>John E. AndersonJr. x4973 04659N</cp:lastModifiedBy>
  <cp:revision>9</cp:revision>
  <cp:lastPrinted>2014-01-20T19:40:21Z</cp:lastPrinted>
  <dcterms:created xsi:type="dcterms:W3CDTF">2015-02-13T18:30:20Z</dcterms:created>
  <dcterms:modified xsi:type="dcterms:W3CDTF">2015-02-27T03:12:13Z</dcterms:modified>
</cp:coreProperties>
</file>