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1" r:id="rId4"/>
    <p:sldId id="280" r:id="rId5"/>
    <p:sldId id="281" r:id="rId6"/>
    <p:sldId id="279" r:id="rId7"/>
    <p:sldId id="266" r:id="rId8"/>
    <p:sldId id="282" r:id="rId9"/>
    <p:sldId id="273" r:id="rId10"/>
    <p:sldId id="272" r:id="rId11"/>
    <p:sldId id="283" r:id="rId12"/>
    <p:sldId id="284" r:id="rId13"/>
    <p:sldId id="285" r:id="rId14"/>
    <p:sldId id="286" r:id="rId15"/>
    <p:sldId id="287" r:id="rId16"/>
    <p:sldId id="289" r:id="rId17"/>
    <p:sldId id="28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40404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78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imel\Documents\PXIE%20RFQ%20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2346319353737729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49012184422629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49012184422629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656660356759235E-16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noAutofit/>
              </a:bodyPr>
              <a:lstStyle/>
              <a:p>
                <a:pPr>
                  <a:defRPr sz="1200" b="1" cap="all" spc="10" baseline="0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BarType val="minus"/>
            <c:errValType val="percentage"/>
            <c:noEndCap val="0"/>
            <c:val val="100"/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errBars>
          <c:cat>
            <c:strRef>
              <c:f>'Project Timeline'!$C$20:$C$29</c:f>
              <c:strCache>
                <c:ptCount val="9"/>
                <c:pt idx="0">
                  <c:v>Project Start</c:v>
                </c:pt>
                <c:pt idx="1">
                  <c:v>RFQ Modules Complete</c:v>
                </c:pt>
                <c:pt idx="2">
                  <c:v>Support Stand Complete</c:v>
                </c:pt>
                <c:pt idx="3">
                  <c:v>Bead Pull Tuning</c:v>
                </c:pt>
                <c:pt idx="4">
                  <c:v>Input Couplers Arrive</c:v>
                </c:pt>
                <c:pt idx="5">
                  <c:v>Ship to FNAL</c:v>
                </c:pt>
                <c:pt idx="6">
                  <c:v>RFQ RF Commissioning</c:v>
                </c:pt>
                <c:pt idx="7">
                  <c:v>First Beam</c:v>
                </c:pt>
                <c:pt idx="8">
                  <c:v>Project End</c:v>
                </c:pt>
              </c:strCache>
            </c:strRef>
          </c:cat>
          <c:val>
            <c:numRef>
              <c:f>'Project Timeline'!$D$20:$D$29</c:f>
              <c:numCache>
                <c:formatCode>General</c:formatCode>
                <c:ptCount val="10"/>
                <c:pt idx="1">
                  <c:v>10</c:v>
                </c:pt>
                <c:pt idx="2">
                  <c:v>-10</c:v>
                </c:pt>
                <c:pt idx="3">
                  <c:v>15</c:v>
                </c:pt>
                <c:pt idx="4">
                  <c:v>5</c:v>
                </c:pt>
                <c:pt idx="5">
                  <c:v>-15</c:v>
                </c:pt>
                <c:pt idx="6">
                  <c:v>15</c:v>
                </c:pt>
                <c:pt idx="7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537496"/>
        <c:axId val="401537104"/>
      </c:barChart>
      <c:lineChart>
        <c:grouping val="standard"/>
        <c:varyColors val="0"/>
        <c:ser>
          <c:idx val="0"/>
          <c:order val="0"/>
          <c:tx>
            <c:strRef>
              <c:f>'Project Timeline'!$B$19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60325"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cat>
            <c:numRef>
              <c:f>'Project Timeline'!$B$20:$B$29</c:f>
              <c:numCache>
                <c:formatCode>m/d/yyyy</c:formatCode>
                <c:ptCount val="10"/>
                <c:pt idx="0">
                  <c:v>40940</c:v>
                </c:pt>
                <c:pt idx="1">
                  <c:v>40992</c:v>
                </c:pt>
                <c:pt idx="2">
                  <c:v>41047</c:v>
                </c:pt>
                <c:pt idx="3">
                  <c:v>41061</c:v>
                </c:pt>
                <c:pt idx="4" formatCode="m/d/yyyy;@">
                  <c:v>41062</c:v>
                </c:pt>
                <c:pt idx="5">
                  <c:v>41085</c:v>
                </c:pt>
                <c:pt idx="6">
                  <c:v>41146</c:v>
                </c:pt>
                <c:pt idx="7">
                  <c:v>41207</c:v>
                </c:pt>
                <c:pt idx="8">
                  <c:v>41274</c:v>
                </c:pt>
              </c:numCache>
            </c:numRef>
          </c:cat>
          <c:val>
            <c:numRef>
              <c:f>'Project Timeline'!$E$20:$E$29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536320"/>
        <c:axId val="401536712"/>
      </c:lineChart>
      <c:dateAx>
        <c:axId val="401536320"/>
        <c:scaling>
          <c:orientation val="minMax"/>
        </c:scaling>
        <c:delete val="0"/>
        <c:axPos val="b"/>
        <c:numFmt formatCode="[$-409]mmm;@" sourceLinked="0"/>
        <c:majorTickMark val="cross"/>
        <c:minorTickMark val="in"/>
        <c:tickLblPos val="nextTo"/>
        <c:spPr>
          <a:solidFill>
            <a:schemeClr val="bg2"/>
          </a:solidFill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>
              <a:defRPr sz="1200" b="1" baseline="0">
                <a:solidFill>
                  <a:schemeClr val="accent3"/>
                </a:solidFill>
                <a:latin typeface="+mn-lt"/>
              </a:defRPr>
            </a:pPr>
            <a:endParaRPr lang="en-US"/>
          </a:p>
        </c:txPr>
        <c:crossAx val="401536712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401536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1536320"/>
        <c:crosses val="autoZero"/>
        <c:crossBetween val="midCat"/>
      </c:valAx>
      <c:valAx>
        <c:axId val="4015371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01537496"/>
        <c:crosses val="max"/>
        <c:crossBetween val="between"/>
      </c:valAx>
      <c:catAx>
        <c:axId val="401537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1537104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D8D6FAE-697A-4433-9369-BBBF2B79DA1B}" type="datetimeFigureOut">
              <a:rPr lang="en-US" altLang="en-US"/>
              <a:pPr/>
              <a:t>3/5/2015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F735C977-5E8B-4F50-BAB9-D0198C72A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4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2ABBC1CB-5BA5-4DC0-988B-54A9D20A08E1}" type="datetimeFigureOut">
              <a:rPr lang="en-US" altLang="en-US"/>
              <a:pPr/>
              <a:t>3/5/2015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4C649268-5484-4AAD-978B-921D900B5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32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49268-5484-4AAD-978B-921D900B5EB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1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49268-5484-4AAD-978B-921D900B5EB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5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03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Steimel | P2MAC_2015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5104-D4D5-B24B-B87C-37F6650C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33CC-C0A6-40B2-B32B-66E0612A2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4C8459B-0ED4-4356-9B40-88B9E3B0C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5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1A53F66-8A78-4E78-987F-9FC8CB8BF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56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5507-B725-49C7-B5C5-81F543401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15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4D1C9-8087-4271-B9B7-6DB74323A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1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5FFAF-B852-4BD7-AFFA-093E12BF4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42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ED81-EB50-46FE-BE7E-D2077F375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6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97C2B-0B58-43BC-821A-303D5E5D4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98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42030D43-08DF-4F36-B4F9-C600F1F5F56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D1DB158-7CDC-4C2F-916E-0FB7E46AEC7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RFQ Status and Commissioning Plan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Jim </a:t>
            </a:r>
            <a:r>
              <a:rPr lang="en-US" altLang="en-US" dirty="0" err="1" smtClean="0">
                <a:latin typeface="Helvetica" pitchFamily="124" charset="0"/>
              </a:rPr>
              <a:t>Steimel</a:t>
            </a:r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PIP-II Machine Advisory Committee</a:t>
            </a:r>
          </a:p>
          <a:p>
            <a:r>
              <a:rPr lang="en-US" altLang="en-US" dirty="0" smtClean="0">
                <a:latin typeface="Helvetica" pitchFamily="124" charset="0"/>
              </a:rPr>
              <a:t>9-11 March 2015</a:t>
            </a: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to start RFQ beam </a:t>
            </a:r>
            <a:r>
              <a:rPr lang="en-US" dirty="0" smtClean="0"/>
              <a:t>commissioning with front </a:t>
            </a:r>
            <a:r>
              <a:rPr lang="en-US" dirty="0"/>
              <a:t>MEBT </a:t>
            </a:r>
            <a:r>
              <a:rPr lang="en-US" dirty="0" smtClean="0"/>
              <a:t>section </a:t>
            </a:r>
            <a:r>
              <a:rPr lang="en-US" dirty="0"/>
              <a:t>fully </a:t>
            </a:r>
            <a:r>
              <a:rPr lang="en-US" dirty="0" smtClean="0"/>
              <a:t>assembled, including </a:t>
            </a:r>
            <a:r>
              <a:rPr lang="en-US" dirty="0"/>
              <a:t>prototype magnets and </a:t>
            </a:r>
            <a:r>
              <a:rPr lang="en-US" dirty="0" smtClean="0"/>
              <a:t>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Pulsed </a:t>
            </a:r>
            <a:r>
              <a:rPr lang="en-US" dirty="0"/>
              <a:t>mode only (&lt;1 </a:t>
            </a:r>
            <a:r>
              <a:rPr lang="en-US" dirty="0" err="1" smtClean="0"/>
              <a:t>ms</a:t>
            </a:r>
            <a:r>
              <a:rPr lang="en-US" dirty="0" smtClean="0"/>
              <a:t>, &lt;60 Hz)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Measurement </a:t>
            </a:r>
            <a:r>
              <a:rPr lang="en-US" dirty="0"/>
              <a:t>of beam energy, RFQ transmission, bunch </a:t>
            </a:r>
            <a:r>
              <a:rPr lang="en-US" dirty="0" smtClean="0"/>
              <a:t>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ommission prototype </a:t>
            </a:r>
            <a:r>
              <a:rPr lang="en-US" dirty="0" err="1" smtClean="0"/>
              <a:t>buncher</a:t>
            </a:r>
            <a:r>
              <a:rPr lang="en-US" dirty="0" smtClean="0"/>
              <a:t> cavity.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Beam Commissioning Line - Short </a:t>
            </a:r>
            <a:r>
              <a:rPr lang="en-US" dirty="0"/>
              <a:t>MEBT </a:t>
            </a:r>
            <a:r>
              <a:rPr lang="en-US" dirty="0" smtClean="0"/>
              <a:t>1_1 </a:t>
            </a:r>
            <a:r>
              <a:rPr lang="en-US" dirty="0"/>
              <a:t>(</a:t>
            </a:r>
            <a:r>
              <a:rPr lang="en-US" dirty="0" smtClean="0"/>
              <a:t>Fall 2015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A53F66-8A78-4E78-987F-9FC8CB8BF7E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1483867"/>
            <a:ext cx="5419725" cy="4112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7515" y="1801687"/>
            <a:ext cx="918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Scrapers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9553" y="1939150"/>
            <a:ext cx="889603" cy="38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Toroid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9798" y="2202681"/>
            <a:ext cx="622421" cy="4196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151750" y="3238612"/>
            <a:ext cx="81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Toroid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264814" y="2854539"/>
            <a:ext cx="235428" cy="4088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935195" y="1417314"/>
            <a:ext cx="1023939" cy="9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LEBT FC with donut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307038" y="2202681"/>
            <a:ext cx="294287" cy="274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9538" y="1509299"/>
            <a:ext cx="82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monitor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74060" y="2094074"/>
            <a:ext cx="577571" cy="5283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813292" y="3084723"/>
            <a:ext cx="11021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 Faraday Cup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683910" y="2557563"/>
            <a:ext cx="680437" cy="5014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453342" y="3369685"/>
            <a:ext cx="132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Ring pickup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5628452" y="2899423"/>
            <a:ext cx="285946" cy="5164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>
          <a:xfrm>
            <a:off x="5225439" y="2093626"/>
            <a:ext cx="403013" cy="46393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775588" y="1056403"/>
            <a:ext cx="511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3D model of MEBT 1_1, C. Baffes, S.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Oplt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7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</p:spPr>
        <p:txBody>
          <a:bodyPr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kern="0" dirty="0"/>
              <a:t>First measurements of beam emittance, Twiss </a:t>
            </a:r>
            <a:r>
              <a:rPr lang="en-US" kern="0" dirty="0" smtClean="0"/>
              <a:t>functions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kern="0" dirty="0" smtClean="0"/>
              <a:t>May </a:t>
            </a:r>
            <a:r>
              <a:rPr lang="en-US" kern="0" dirty="0"/>
              <a:t>try using the LEBT emittance </a:t>
            </a:r>
            <a:r>
              <a:rPr lang="en-US" kern="0" dirty="0" smtClean="0"/>
              <a:t>scanner to </a:t>
            </a:r>
            <a:r>
              <a:rPr lang="en-US" kern="0" dirty="0"/>
              <a:t>compare with </a:t>
            </a:r>
            <a:r>
              <a:rPr lang="en-US" kern="0" dirty="0" smtClean="0"/>
              <a:t>measurements </a:t>
            </a:r>
            <a:r>
              <a:rPr lang="en-US" kern="0" dirty="0"/>
              <a:t>by </a:t>
            </a:r>
            <a:r>
              <a:rPr lang="en-US" kern="0" dirty="0" smtClean="0"/>
              <a:t>slits/scrapers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kern="0" dirty="0" smtClean="0"/>
              <a:t>First </a:t>
            </a:r>
            <a:r>
              <a:rPr lang="en-US" kern="0" dirty="0"/>
              <a:t>high – power </a:t>
            </a:r>
            <a:r>
              <a:rPr lang="en-US" kern="0" dirty="0" smtClean="0"/>
              <a:t>tests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Use HINS </a:t>
            </a:r>
            <a:r>
              <a:rPr lang="en-US" sz="2000" kern="0" dirty="0"/>
              <a:t>beam dump (from </a:t>
            </a:r>
            <a:r>
              <a:rPr lang="en-US" kern="0" dirty="0"/>
              <a:t>S</a:t>
            </a:r>
            <a:r>
              <a:rPr lang="en-US" sz="2000" kern="0" dirty="0" smtClean="0"/>
              <a:t>NS</a:t>
            </a:r>
            <a:r>
              <a:rPr lang="en-US" sz="2000" kern="0" dirty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Beam Commissioning Line </a:t>
            </a:r>
            <a:r>
              <a:rPr lang="en-US" dirty="0" smtClean="0"/>
              <a:t>- Short </a:t>
            </a:r>
            <a:r>
              <a:rPr lang="en-US" dirty="0"/>
              <a:t>MEBT </a:t>
            </a:r>
            <a:r>
              <a:rPr lang="en-US" dirty="0" smtClean="0"/>
              <a:t>1_2 (End of </a:t>
            </a:r>
            <a:r>
              <a:rPr lang="en-US" dirty="0"/>
              <a:t>2015)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Jim </a:t>
            </a:r>
            <a:r>
              <a:rPr lang="en-US" dirty="0" err="1" smtClean="0"/>
              <a:t>Steimel</a:t>
            </a:r>
            <a:r>
              <a:rPr lang="en-US" dirty="0" smtClean="0"/>
              <a:t> | P2MAC_2015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A53F66-8A78-4E78-987F-9FC8CB8BF7E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36" y="1917152"/>
            <a:ext cx="5419725" cy="4120817"/>
          </a:xfrm>
        </p:spPr>
      </p:pic>
      <p:sp>
        <p:nvSpPr>
          <p:cNvPr id="9" name="TextBox 8"/>
          <p:cNvSpPr txBox="1"/>
          <p:nvPr/>
        </p:nvSpPr>
        <p:spPr>
          <a:xfrm>
            <a:off x="3525736" y="1332377"/>
            <a:ext cx="541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3D model of MEBT 1_2. C. Baffes, S.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Oplt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4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 kW power with removed “diagnostics </a:t>
            </a:r>
            <a:r>
              <a:rPr lang="en-US" dirty="0" smtClean="0"/>
              <a:t>section”, t</a:t>
            </a:r>
            <a:r>
              <a:rPr lang="en-US" sz="2000" dirty="0" smtClean="0"/>
              <a:t>o </a:t>
            </a:r>
            <a:r>
              <a:rPr lang="en-US" sz="2000" dirty="0"/>
              <a:t>provide larger beam at the </a:t>
            </a:r>
            <a:r>
              <a:rPr lang="en-US" sz="2000" dirty="0" smtClean="0"/>
              <a:t>dump.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Beam Commissioning Line </a:t>
            </a:r>
            <a:r>
              <a:rPr lang="en-US" dirty="0" smtClean="0"/>
              <a:t>- Short </a:t>
            </a:r>
            <a:r>
              <a:rPr lang="en-US" dirty="0"/>
              <a:t>MEBT </a:t>
            </a:r>
            <a:r>
              <a:rPr lang="en-US" dirty="0" smtClean="0"/>
              <a:t>1_3 (2016)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A53F66-8A78-4E78-987F-9FC8CB8BF7E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1478545"/>
            <a:ext cx="5419725" cy="4123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4982" y="1139863"/>
            <a:ext cx="5658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3D model of MEBT 1_3. C. Baffes, S.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Oplt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9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Here is the estimated completion time of major milestones in the RFQ commissioning process.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Commissioning Schedule (2015)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Jim Steimel | P2MAC_2015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5507-B725-49C7-B5C5-81F543401A76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10" name="Project Timeline" descr="Line chart that plots each project on the corresponding timeframe." title="Project Timeline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18695346"/>
              </p:ext>
            </p:extLst>
          </p:nvPr>
        </p:nvGraphicFramePr>
        <p:xfrm>
          <a:off x="223838" y="1042988"/>
          <a:ext cx="8701087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73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2349305"/>
            <a:ext cx="8675688" cy="731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Extra Slides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64D1C9-8087-4271-B9B7-6DB74323A31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18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820" y="108291"/>
            <a:ext cx="8098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 Water Temperature = 85 F, yellow 60 kW, blue 70 kW, magenta 75 kW</a:t>
            </a:r>
          </a:p>
          <a:p>
            <a:r>
              <a:rPr lang="en-US" sz="2000" dirty="0" smtClean="0"/>
              <a:t>amp reflected power into a </a:t>
            </a:r>
            <a:r>
              <a:rPr lang="en-US" sz="2000" b="1" i="1" dirty="0" smtClean="0"/>
              <a:t>50 ohm load</a:t>
            </a:r>
            <a:r>
              <a:rPr lang="en-US" sz="2000" dirty="0" smtClean="0"/>
              <a:t>. (note color scheme different from </a:t>
            </a:r>
          </a:p>
          <a:p>
            <a:r>
              <a:rPr lang="en-US" sz="2000" dirty="0" smtClean="0"/>
              <a:t>previous plots due to operator, </a:t>
            </a:r>
            <a:r>
              <a:rPr lang="en-US" sz="2000" dirty="0" err="1" smtClean="0"/>
              <a:t>i.e.me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 descr="85 f load 60-70-7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3" y="1371600"/>
            <a:ext cx="6462607" cy="484695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Steimel | P2MAC_2015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5104-D4D5-B24B-B87C-37F6650C6B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099" y="158487"/>
            <a:ext cx="8569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Input Water Temperature = 85 F, </a:t>
            </a:r>
            <a:r>
              <a:rPr lang="en-US" sz="2000" b="1" i="1" dirty="0" smtClean="0"/>
              <a:t>short circuit </a:t>
            </a:r>
            <a:r>
              <a:rPr lang="en-US" sz="2000" dirty="0" smtClean="0"/>
              <a:t>on port 2, amplifier reflected power vs freq.  Blue 10 kW, Magenta 20 kW, Yellow 30 kW, markers indicate minimal power and freq.  Note there does not appear to be a sharp power minimum.  </a:t>
            </a:r>
            <a:endParaRPr lang="en-US" sz="2000" dirty="0"/>
          </a:p>
        </p:txBody>
      </p:sp>
      <p:pic>
        <p:nvPicPr>
          <p:cNvPr id="3" name="Picture 2" descr="85 f 10-20-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1155616"/>
            <a:ext cx="6568173" cy="49261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 Steimel | P2MAC_2015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5104-D4D5-B24B-B87C-37F6650C6B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5073446"/>
            <a:ext cx="8700851" cy="960818"/>
          </a:xfrm>
        </p:spPr>
        <p:txBody>
          <a:bodyPr/>
          <a:lstStyle/>
          <a:p>
            <a:r>
              <a:rPr lang="en-US" dirty="0" smtClean="0"/>
              <a:t>Picture showing solid model of 4-vane x 4-module PXIE RFQ.  Design consists of 2 RF power inputs, 8 vacuum pumping ports, and 32 Pi-mode stabilization rods.</a:t>
            </a:r>
            <a:endParaRPr lang="en-US" dirty="0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PXIE RFQ Solid Model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3/9/2015</a:t>
            </a:r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Jim Steimel | P2MAC_2015</a:t>
            </a:r>
            <a:endParaRPr lang="en-US" altLang="en-US" sz="900" b="1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E7B27E-A4D5-4375-95F1-EAB54237C90C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10" name="Picture 5" descr="four_module_assy_s_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1933" y="1144765"/>
            <a:ext cx="7681012" cy="384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36726" y="857867"/>
            <a:ext cx="427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D. Li (LBNL</a:t>
            </a:r>
            <a:r>
              <a:rPr lang="en-US" sz="2000" dirty="0"/>
              <a:t>) RFQ Design Review </a:t>
            </a:r>
            <a:r>
              <a:rPr lang="en-US" sz="2000" dirty="0" smtClean="0"/>
              <a:t>4-12-12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5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33CC-C0A6-40B2-B32B-66E0612A2DF6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82242"/>
              </p:ext>
            </p:extLst>
          </p:nvPr>
        </p:nvGraphicFramePr>
        <p:xfrm>
          <a:off x="533400" y="1395413"/>
          <a:ext cx="8137525" cy="4489452"/>
        </p:xfrm>
        <a:graphic>
          <a:graphicData uri="http://schemas.openxmlformats.org/drawingml/2006/table">
            <a:tbl>
              <a:tblPr/>
              <a:tblGrid>
                <a:gridCol w="3495675"/>
                <a:gridCol w="3059113"/>
                <a:gridCol w="1582737"/>
              </a:tblGrid>
              <a:tr h="420629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Parameters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PXIE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Unit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Ion Type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H-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Output Energy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2.1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Duty factor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100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162.5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MHz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Beam current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5 (nominal); 1-10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Transverse Emittance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&lt; 0.25 (norm. rms)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mm-mrad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Longitudinal Emittance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0.8-1.0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keV-nsec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Input energy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Emittance Growth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&lt; 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Transmission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&gt; 95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TWISS Parameter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Less than 0.2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9787" y="1002895"/>
            <a:ext cx="634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D. Li (LBNL) PXIE RFQ Fabrication Readiness Review 6-26-13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65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Simulation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33CC-C0A6-40B2-B32B-66E0612A2DF6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97298"/>
              </p:ext>
            </p:extLst>
          </p:nvPr>
        </p:nvGraphicFramePr>
        <p:xfrm>
          <a:off x="209858" y="2046988"/>
          <a:ext cx="3845948" cy="3391496"/>
        </p:xfrm>
        <a:graphic>
          <a:graphicData uri="http://schemas.openxmlformats.org/drawingml/2006/table">
            <a:tbl>
              <a:tblPr/>
              <a:tblGrid>
                <a:gridCol w="1766426"/>
                <a:gridCol w="1445342"/>
                <a:gridCol w="634180"/>
              </a:tblGrid>
              <a:tr h="374672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Parameters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Value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72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Vane Tip Voltage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kV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72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RFQ Length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4.45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72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Transmission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99.8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5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Transverse Emittance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mm-mrad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5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Longitudinal Emittance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0.70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keV-nsec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5">
                <a:tc>
                  <a:txBody>
                    <a:bodyPr/>
                    <a:lstStyle/>
                    <a:p>
                      <a:pPr marL="0" marR="0" lvl="0" indent="0" algn="just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TWISS Parameters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0.187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-0.088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41570"/>
              </p:ext>
            </p:extLst>
          </p:nvPr>
        </p:nvGraphicFramePr>
        <p:xfrm>
          <a:off x="4306524" y="2046988"/>
          <a:ext cx="4557252" cy="3993310"/>
        </p:xfrm>
        <a:graphic>
          <a:graphicData uri="http://schemas.openxmlformats.org/drawingml/2006/table">
            <a:tbl>
              <a:tblPr/>
              <a:tblGrid>
                <a:gridCol w="2669458"/>
                <a:gridCol w="1061884"/>
                <a:gridCol w="825910"/>
              </a:tblGrid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Parameters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PXIE-T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162.493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MHz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 of dipole mode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181.99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MHz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 factor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14660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 factor drop due to everything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-14.7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Power loss per cut-back (In/Out)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336/392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52499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Max power loss density at cut-back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W/cm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power loss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74.6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kW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 (1/2 of the inner width of the RFQ)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172.73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858" y="1583208"/>
            <a:ext cx="3191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Simulated beam parameters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6524" y="1578517"/>
            <a:ext cx="4100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Simulated RF and thermal properties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787" y="1194619"/>
            <a:ext cx="634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D. Li (LBNL) PXIE RFQ Fabrication Readiness Review 6-26-13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76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733984"/>
            <a:ext cx="3027894" cy="58143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are no adjustable, mechanical tuners in RFQ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Resonant frequency tuning controlled by water temperature during CW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Engineering team looking at optimizing water system design for temperature stability and fast, power interruption recovery.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may use RF pulse width variation as virtual water heater during pulsed beam operations.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Resonant Frequency Tuning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A53F66-8A78-4E78-987F-9FC8CB8BF7ED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8" name="Group 36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730108339"/>
              </p:ext>
            </p:extLst>
          </p:nvPr>
        </p:nvGraphicFramePr>
        <p:xfrm>
          <a:off x="3748856" y="1681315"/>
          <a:ext cx="4862564" cy="4058920"/>
        </p:xfrm>
        <a:graphic>
          <a:graphicData uri="http://schemas.openxmlformats.org/drawingml/2006/table">
            <a:tbl>
              <a:tblPr/>
              <a:tblGrid>
                <a:gridCol w="3413113"/>
                <a:gridCol w="1449451"/>
              </a:tblGrid>
              <a:tr h="440074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Frequency Shift (2D)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63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Average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633E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Overall (kHz/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C)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8B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-2.80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CD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Vane (kHz/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C)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8B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-16.70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CD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Wall (kHz/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C)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8B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13.90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CD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Sum of Vane &amp; Wall (kHz/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C)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8B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-2.80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CD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Theoretical (kHz/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C)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8B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-2.91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CD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% Error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8B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3.8%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dash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C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8856" y="1002899"/>
            <a:ext cx="4979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Resonant Frequency Shift Thermal Response</a:t>
            </a:r>
          </a:p>
          <a:p>
            <a:r>
              <a:rPr lang="en-US" sz="2000" dirty="0" smtClean="0"/>
              <a:t>A. Lambert (LBNL) RFQ Design Review 4-12-12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12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modules brazed and leak tight.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</a:t>
            </a:r>
            <a:r>
              <a:rPr lang="en-US" dirty="0" smtClean="0"/>
              <a:t> module needs </a:t>
            </a:r>
            <a:r>
              <a:rPr lang="en-US" dirty="0" smtClean="0"/>
              <a:t>final, leak sealing </a:t>
            </a:r>
            <a:r>
              <a:rPr lang="en-US" dirty="0" smtClean="0"/>
              <a:t>braze.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module final braze complete and awaiting leak test results.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Only </a:t>
            </a:r>
            <a:r>
              <a:rPr lang="en-US" dirty="0" smtClean="0"/>
              <a:t>final end machining remains (</a:t>
            </a:r>
            <a:r>
              <a:rPr lang="en-US" dirty="0" err="1" smtClean="0"/>
              <a:t>o-ring</a:t>
            </a:r>
            <a:r>
              <a:rPr lang="en-US" dirty="0" smtClean="0"/>
              <a:t> grooves, RF seal grooves, and final length).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1507729"/>
            <a:ext cx="5419725" cy="4064793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Module Construction Status</a:t>
            </a:r>
            <a:endParaRPr lang="en-US" dirty="0"/>
          </a:p>
        </p:txBody>
      </p:sp>
      <p:sp>
        <p:nvSpPr>
          <p:cNvPr id="18434" name="Date Placeholder 2"/>
          <p:cNvSpPr>
            <a:spLocks noGrp="1"/>
          </p:cNvSpPr>
          <p:nvPr>
            <p:ph type="dt" sz="half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3/9/2015</a:t>
            </a:r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7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Jim Steimel | P2MAC_2015</a:t>
            </a:r>
            <a:endParaRPr lang="en-US" altLang="en-US" sz="900" b="1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8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799FFFD-5EE1-468B-B58D-C380F9DB6F19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design review completed early last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 includes operational stand and shipping configuration.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material is on </a:t>
            </a:r>
            <a:r>
              <a:rPr lang="en-US" dirty="0" smtClean="0"/>
              <a:t>hand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dirty="0" smtClean="0">
                <a:solidFill>
                  <a:schemeClr val="accent6"/>
                </a:solidFill>
              </a:rPr>
              <a:t>the shop is cutting the material.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Estimate </a:t>
            </a:r>
            <a:r>
              <a:rPr lang="en-US" dirty="0" smtClean="0">
                <a:solidFill>
                  <a:schemeClr val="accent6"/>
                </a:solidFill>
              </a:rPr>
              <a:t>7-10 </a:t>
            </a:r>
            <a:r>
              <a:rPr lang="en-US" dirty="0" smtClean="0">
                <a:solidFill>
                  <a:schemeClr val="accent6"/>
                </a:solidFill>
              </a:rPr>
              <a:t>weeks for completion.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Bead-pull tuning will begin after modules are mounted on the stand.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Support Stand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A53F66-8A78-4E78-987F-9FC8CB8BF7E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Content Placeholder 7" descr="RFQ_STAND_assy_c_2.JP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rcRect l="8333" t="24466" r="6667" b="7869"/>
          <a:stretch>
            <a:fillRect/>
          </a:stretch>
        </p:blipFill>
        <p:spPr>
          <a:xfrm>
            <a:off x="3470275" y="2132043"/>
            <a:ext cx="5419725" cy="2816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0336" y="1401101"/>
            <a:ext cx="439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M. Hoff (LBNL) RFQ Support Stand Design Review 2-5-15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87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Input coupler design complete and being manufactured by vendor, Mega Inc.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components have been procured and machined.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Ceramic window braze complete.  Now need to work on brazing coupling loop.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Expect delivery in June.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Coupler Fabrication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1B5507-B725-49C7-B5C5-81F543401A7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2" descr="C:\Documents and Settings\olegp\Desktop\hpr\1.jpg"/>
          <p:cNvPicPr>
            <a:picLocks noChangeAspect="1" noChangeArrowheads="1"/>
          </p:cNvPicPr>
          <p:nvPr/>
        </p:nvPicPr>
        <p:blipFill>
          <a:blip r:embed="rId2"/>
          <a:srcRect t="13998" b="13676"/>
          <a:stretch>
            <a:fillRect/>
          </a:stretch>
        </p:blipFill>
        <p:spPr bwMode="auto">
          <a:xfrm>
            <a:off x="4332849" y="1043693"/>
            <a:ext cx="4078581" cy="173902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95" y="2954215"/>
            <a:ext cx="3710287" cy="27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4122174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Both 75kW power amplifiers are commissioned to spec and operational.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Circulators are not capable of CW operation into a short, but they will be good enough to protect amplifiers from RFQ filling time and sparks.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Amplifiers are self-protected from highly reactive loads.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 interlock system for RFQ operation is based on HINS system.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Distribution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3/9/2015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Steimel | P2MAC_2015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A53F66-8A78-4E78-987F-9FC8CB8BF7E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 descr="IMG_918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31" y="914400"/>
            <a:ext cx="3598606" cy="2698955"/>
          </a:xfrm>
          <a:prstGeom prst="rect">
            <a:avLst/>
          </a:prstGeom>
        </p:spPr>
      </p:pic>
      <p:pic>
        <p:nvPicPr>
          <p:cNvPr id="9" name="Picture 8" descr="IMG_918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31" y="3613355"/>
            <a:ext cx="3598606" cy="2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26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</Template>
  <TotalTime>2287</TotalTime>
  <Words>992</Words>
  <Application>Microsoft Office PowerPoint</Application>
  <PresentationFormat>On-screen Show (4:3)</PresentationFormat>
  <Paragraphs>220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SimSun</vt:lpstr>
      <vt:lpstr>Arial</vt:lpstr>
      <vt:lpstr>Calibri</vt:lpstr>
      <vt:lpstr>Helvetica</vt:lpstr>
      <vt:lpstr>Helvetica Light</vt:lpstr>
      <vt:lpstr>Symbol</vt:lpstr>
      <vt:lpstr>Times New Roman</vt:lpstr>
      <vt:lpstr>Wingdings</vt:lpstr>
      <vt:lpstr>FermilabTemplate</vt:lpstr>
      <vt:lpstr>Fermilab: Footer Only</vt:lpstr>
      <vt:lpstr>RFQ Status and Commissioning Plan</vt:lpstr>
      <vt:lpstr>PXIE RFQ Solid Model</vt:lpstr>
      <vt:lpstr>Beam Dynamics Requirements</vt:lpstr>
      <vt:lpstr>Design Simulation Results</vt:lpstr>
      <vt:lpstr>RFQ Resonant Frequency Tuning</vt:lpstr>
      <vt:lpstr>RFQ Module Construction Status</vt:lpstr>
      <vt:lpstr>RFQ Support Stand</vt:lpstr>
      <vt:lpstr>Input Coupler Fabrication</vt:lpstr>
      <vt:lpstr>RF Distribution Status</vt:lpstr>
      <vt:lpstr>RFQ Beam Commissioning Line - Short MEBT 1_1 (Fall 2015)</vt:lpstr>
      <vt:lpstr>RFQ Beam Commissioning Line - Short MEBT 1_2 (End of 2015)</vt:lpstr>
      <vt:lpstr>RFQ Beam Commissioning Line - Short MEBT 1_3 (2016)</vt:lpstr>
      <vt:lpstr>RFQ Commissioning Schedule (2015)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RFQ Status and Commissioning Plan</dc:title>
  <dc:creator>James M. Steimel x4826 09728N</dc:creator>
  <cp:lastModifiedBy>James M. Steimel x4826 09728N</cp:lastModifiedBy>
  <cp:revision>35</cp:revision>
  <cp:lastPrinted>2014-01-20T19:40:21Z</cp:lastPrinted>
  <dcterms:created xsi:type="dcterms:W3CDTF">2015-02-20T22:37:12Z</dcterms:created>
  <dcterms:modified xsi:type="dcterms:W3CDTF">2015-03-05T22:09:07Z</dcterms:modified>
</cp:coreProperties>
</file>