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3"/>
  </p:notesMasterIdLst>
  <p:handoutMasterIdLst>
    <p:handoutMasterId r:id="rId44"/>
  </p:handoutMasterIdLst>
  <p:sldIdLst>
    <p:sldId id="265" r:id="rId3"/>
    <p:sldId id="268" r:id="rId4"/>
    <p:sldId id="269" r:id="rId5"/>
    <p:sldId id="270" r:id="rId6"/>
    <p:sldId id="271" r:id="rId7"/>
    <p:sldId id="272" r:id="rId8"/>
    <p:sldId id="273" r:id="rId9"/>
    <p:sldId id="275" r:id="rId10"/>
    <p:sldId id="274" r:id="rId11"/>
    <p:sldId id="276" r:id="rId12"/>
    <p:sldId id="277" r:id="rId13"/>
    <p:sldId id="278" r:id="rId14"/>
    <p:sldId id="279" r:id="rId15"/>
    <p:sldId id="307" r:id="rId16"/>
    <p:sldId id="282" r:id="rId17"/>
    <p:sldId id="284" r:id="rId18"/>
    <p:sldId id="285" r:id="rId19"/>
    <p:sldId id="286" r:id="rId20"/>
    <p:sldId id="287" r:id="rId21"/>
    <p:sldId id="291" r:id="rId22"/>
    <p:sldId id="305" r:id="rId23"/>
    <p:sldId id="304" r:id="rId24"/>
    <p:sldId id="288" r:id="rId25"/>
    <p:sldId id="289" r:id="rId26"/>
    <p:sldId id="290" r:id="rId27"/>
    <p:sldId id="309" r:id="rId28"/>
    <p:sldId id="280" r:id="rId29"/>
    <p:sldId id="28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8" autoAdjust="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4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ED9035C6-DBE2-45BD-84B7-22B136218175}" type="datetimeFigureOut">
              <a:rPr lang="en-US"/>
              <a:pPr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4247EC30-D61B-42D0-AF99-142EE6330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590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1E920458-B6AA-45DF-A608-9A4D8E5262EA}" type="datetimeFigureOut">
              <a:rPr lang="en-US"/>
              <a:pPr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EBBC6B3A-328F-446F-BADF-707A1872E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36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7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4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5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Multiple corrections to the table and picture</a:t>
            </a:r>
          </a:p>
        </p:txBody>
      </p:sp>
    </p:spTree>
    <p:extLst>
      <p:ext uri="{BB962C8B-B14F-4D97-AF65-F5344CB8AC3E}">
        <p14:creationId xmlns:p14="http://schemas.microsoft.com/office/powerpoint/2010/main" val="404653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am not sure about Collimator upgrade</a:t>
            </a:r>
            <a:r>
              <a:rPr lang="en-US" baseline="0" dirty="0"/>
              <a:t> </a:t>
            </a:r>
            <a:r>
              <a:rPr lang="en-US" baseline="0" dirty="0" smtClean="0"/>
              <a:t>in MI. We will need collimator in Recycler but it should be done before PIP-II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5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 to</a:t>
            </a:r>
            <a:r>
              <a:rPr lang="en-US" baseline="0" dirty="0" smtClean="0"/>
              <a:t> mA in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8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107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2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7B7E07BC-8044-4F03-BF00-58B4E7590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F7131EF-3896-45A6-A09C-0F2FB6DBD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A7A83-E6CE-44C2-9866-2958E6F16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5172B-0B06-4A05-9B46-8E659A162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4E39F-F0E7-4E12-8DA9-CD9C93BDE3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B6040-8786-4D1F-8325-69B2F2DF37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B777B-3539-4808-893C-3B7B2B4A8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9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2497D657-BC53-4144-8492-FC6B98BC9F2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9689E251-6D27-498A-947E-F1E353EF000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34" charset="0"/>
              </a:rPr>
              <a:t>PIP-II Overview: Goals, Status, Strategy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34" charset="0"/>
              </a:rPr>
              <a:t>Steve Holmes</a:t>
            </a:r>
          </a:p>
          <a:p>
            <a:r>
              <a:rPr lang="en-US" dirty="0" smtClean="0">
                <a:latin typeface="Helvetica" pitchFamily="34" charset="0"/>
              </a:rPr>
              <a:t>PIP-II Machine Advisory Committee</a:t>
            </a:r>
          </a:p>
          <a:p>
            <a:r>
              <a:rPr lang="en-US" dirty="0" smtClean="0">
                <a:latin typeface="Helvetica" pitchFamily="34" charset="0"/>
              </a:rPr>
              <a:t>9-11 March 2015</a:t>
            </a:r>
          </a:p>
          <a:p>
            <a:endParaRPr lang="en-US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PIP-II </a:t>
            </a: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031526"/>
              </p:ext>
            </p:extLst>
          </p:nvPr>
        </p:nvGraphicFramePr>
        <p:xfrm>
          <a:off x="454961" y="3249224"/>
          <a:ext cx="8383988" cy="31149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/>
                <a:gridCol w="811723"/>
                <a:gridCol w="1520551"/>
                <a:gridCol w="1577714"/>
                <a:gridCol w="2503763"/>
              </a:tblGrid>
              <a:tr h="34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Freq</a:t>
                      </a:r>
                      <a:endParaRPr lang="en-US" sz="1600" dirty="0">
                        <a:solidFill>
                          <a:srgbClr val="404040"/>
                        </a:solidFill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2.1-10.3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10.3-35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325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35-185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LB 650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=0.65)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185-500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33/22/11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HB 650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=0.97)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500-800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24/8/4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*Warm doublets external to </a:t>
                      </a:r>
                      <a:r>
                        <a:rPr kumimoji="0" lang="en-US" sz="16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cryomodules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  <a:sym typeface="Symbol" pitchFamily="18" charset="2"/>
                        </a:rPr>
                        <a:t>All components CW-capable</a:t>
                      </a:r>
                    </a:p>
                  </a:txBody>
                  <a:tcPr anchor="b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676275" y="1317527"/>
            <a:ext cx="7946694" cy="1894119"/>
            <a:chOff x="381000" y="1485904"/>
            <a:chExt cx="7946694" cy="1894119"/>
          </a:xfrm>
        </p:grpSpPr>
        <p:grpSp>
          <p:nvGrpSpPr>
            <p:cNvPr id="64" name="Group 63"/>
            <p:cNvGrpSpPr/>
            <p:nvPr/>
          </p:nvGrpSpPr>
          <p:grpSpPr>
            <a:xfrm>
              <a:off x="381000" y="1485904"/>
              <a:ext cx="7946694" cy="1894119"/>
              <a:chOff x="-319066" y="1485904"/>
              <a:chExt cx="7946694" cy="1894119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57150" y="1485904"/>
                <a:ext cx="7570478" cy="1894119"/>
                <a:chOff x="228621" y="1485904"/>
                <a:chExt cx="7686069" cy="1894119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62013" y="1485905"/>
                  <a:ext cx="7052677" cy="1894118"/>
                  <a:chOff x="-1417571" y="1485905"/>
                  <a:chExt cx="8570611" cy="1894118"/>
                </a:xfrm>
              </p:grpSpPr>
              <p:sp>
                <p:nvSpPr>
                  <p:cNvPr id="74" name="Rectangle 73"/>
                  <p:cNvSpPr/>
                  <p:nvPr/>
                </p:nvSpPr>
                <p:spPr bwMode="auto">
                  <a:xfrm>
                    <a:off x="454960" y="1485905"/>
                    <a:ext cx="1340263" cy="593725"/>
                  </a:xfrm>
                  <a:prstGeom prst="rect">
                    <a:avLst/>
                  </a:prstGeom>
                  <a:solidFill>
                    <a:srgbClr val="66FFCC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=0.11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 bwMode="auto">
                  <a:xfrm>
                    <a:off x="1795223" y="1485905"/>
                    <a:ext cx="1338646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=0.22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 bwMode="auto">
                  <a:xfrm>
                    <a:off x="3133869" y="1485905"/>
                    <a:ext cx="1340263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=0.47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 bwMode="auto">
                  <a:xfrm>
                    <a:off x="4474132" y="1485905"/>
                    <a:ext cx="1338645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=0.61</a:t>
                    </a: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 bwMode="auto">
                  <a:xfrm>
                    <a:off x="5812777" y="1485905"/>
                    <a:ext cx="1340263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=0.9</a:t>
                    </a:r>
                  </a:p>
                </p:txBody>
              </p:sp>
              <p:sp>
                <p:nvSpPr>
                  <p:cNvPr id="79" name="Left-Right Arrow 78"/>
                  <p:cNvSpPr/>
                  <p:nvPr/>
                </p:nvSpPr>
                <p:spPr bwMode="auto">
                  <a:xfrm>
                    <a:off x="1795222" y="2436818"/>
                    <a:ext cx="26789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779" y="2731289"/>
                    <a:ext cx="2537926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325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10.3-180 MeV</a:t>
                    </a:r>
                  </a:p>
                </p:txBody>
              </p:sp>
              <p:sp>
                <p:nvSpPr>
                  <p:cNvPr id="81" name="Left-Right Arrow 80"/>
                  <p:cNvSpPr/>
                  <p:nvPr/>
                </p:nvSpPr>
                <p:spPr bwMode="auto">
                  <a:xfrm>
                    <a:off x="4474132" y="2436818"/>
                    <a:ext cx="2678908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261" y="2733691"/>
                    <a:ext cx="2422878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650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180-800 MeV</a:t>
                    </a:r>
                  </a:p>
                </p:txBody>
              </p:sp>
              <p:cxnSp>
                <p:nvCxnSpPr>
                  <p:cNvPr id="83" name="Straight Arrow Connector 82"/>
                  <p:cNvCxnSpPr/>
                  <p:nvPr/>
                </p:nvCxnSpPr>
                <p:spPr>
                  <a:xfrm flipV="1">
                    <a:off x="468617" y="2272570"/>
                    <a:ext cx="6684423" cy="601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C00000"/>
                    </a:solidFill>
                    <a:prstDash val="solid"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3284054" y="2109121"/>
                    <a:ext cx="938397" cy="36933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SC</a:t>
                    </a:r>
                  </a:p>
                </p:txBody>
              </p:sp>
              <p:sp>
                <p:nvSpPr>
                  <p:cNvPr id="85" name="Left-Right Arrow 84"/>
                  <p:cNvSpPr/>
                  <p:nvPr/>
                </p:nvSpPr>
                <p:spPr bwMode="auto">
                  <a:xfrm>
                    <a:off x="-1417571" y="2436817"/>
                    <a:ext cx="32262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17571" y="2733692"/>
                    <a:ext cx="3585269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162.5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0.03-10.3 MeV</a:t>
                    </a:r>
                  </a:p>
                </p:txBody>
              </p:sp>
            </p:grpSp>
            <p:sp>
              <p:nvSpPr>
                <p:cNvPr id="71" name="Rectangle 70"/>
                <p:cNvSpPr/>
                <p:nvPr/>
              </p:nvSpPr>
              <p:spPr>
                <a:xfrm>
                  <a:off x="228621" y="1485905"/>
                  <a:ext cx="705943" cy="593725"/>
                </a:xfrm>
                <a:prstGeom prst="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LEBT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939376" y="1485904"/>
                  <a:ext cx="688401" cy="593725"/>
                </a:xfrm>
                <a:prstGeom prst="rect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RFQ</a:t>
                  </a: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618106" y="1485905"/>
                  <a:ext cx="786743" cy="593725"/>
                </a:xfrm>
                <a:prstGeom prst="rect">
                  <a:avLst/>
                </a:prstGeom>
                <a:solidFill>
                  <a:srgbClr val="0066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MEBT</a:t>
                  </a:r>
                </a:p>
              </p:txBody>
            </p:sp>
          </p:grpSp>
          <p:cxnSp>
            <p:nvCxnSpPr>
              <p:cNvPr id="68" name="Straight Arrow Connector 67"/>
              <p:cNvCxnSpPr/>
              <p:nvPr/>
            </p:nvCxnSpPr>
            <p:spPr>
              <a:xfrm flipV="1">
                <a:off x="-319066" y="2274737"/>
                <a:ext cx="2517796" cy="384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69" name="TextBox 68"/>
              <p:cNvSpPr txBox="1"/>
              <p:nvPr/>
            </p:nvSpPr>
            <p:spPr>
              <a:xfrm>
                <a:off x="671534" y="2101271"/>
                <a:ext cx="574943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</a:rPr>
                  <a:t>RT</a:t>
                </a:r>
              </a:p>
            </p:txBody>
          </p:sp>
        </p:grpSp>
        <p:sp>
          <p:nvSpPr>
            <p:cNvPr id="65" name="Rectangle 64"/>
            <p:cNvSpPr/>
            <p:nvPr/>
          </p:nvSpPr>
          <p:spPr bwMode="auto">
            <a:xfrm>
              <a:off x="381000" y="1485905"/>
              <a:ext cx="376216" cy="593724"/>
            </a:xfrm>
            <a:prstGeom prst="rect">
              <a:avLst/>
            </a:prstGeom>
            <a:solidFill>
              <a:srgbClr val="666666">
                <a:lumMod val="75000"/>
                <a:lumOff val="25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000" y="1613490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</a:rPr>
                <a:t>IS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Booster/Recycler/MI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931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New injection region to accept 800 MeV H</a:t>
            </a:r>
            <a:r>
              <a:rPr lang="en-US" baseline="30000" dirty="0" smtClean="0"/>
              <a:t>-</a:t>
            </a:r>
            <a:r>
              <a:rPr lang="en-US" dirty="0" smtClean="0"/>
              <a:t> and enable transverse beam painting</a:t>
            </a:r>
          </a:p>
          <a:p>
            <a:pPr lvl="1"/>
            <a:r>
              <a:rPr lang="en-US" dirty="0" smtClean="0"/>
              <a:t>RF sufficient to support acceleration and transition crossing </a:t>
            </a:r>
            <a:r>
              <a:rPr lang="en-US" dirty="0"/>
              <a:t>manipulations (22 cavities total) </a:t>
            </a:r>
            <a:endParaRPr lang="en-US" dirty="0" smtClean="0"/>
          </a:p>
          <a:p>
            <a:pPr lvl="1"/>
            <a:r>
              <a:rPr lang="en-US" dirty="0" smtClean="0"/>
              <a:t>20 Hz operations</a:t>
            </a:r>
          </a:p>
          <a:p>
            <a:pPr lvl="1"/>
            <a:r>
              <a:rPr lang="en-US" dirty="0" smtClean="0"/>
              <a:t>Upgrades to damper and collimator systems</a:t>
            </a:r>
          </a:p>
          <a:p>
            <a:r>
              <a:rPr lang="en-US" dirty="0" smtClean="0"/>
              <a:t>Recycler</a:t>
            </a:r>
          </a:p>
          <a:p>
            <a:pPr lvl="1"/>
            <a:r>
              <a:rPr lang="en-US" dirty="0" smtClean="0"/>
              <a:t>RF sufficient for slip-stacking at cycle times as low as 0.7 sec, i.e. 60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New collimators(?)</a:t>
            </a:r>
          </a:p>
          <a:p>
            <a:r>
              <a:rPr lang="en-US" dirty="0" smtClean="0"/>
              <a:t>Main Injector</a:t>
            </a:r>
          </a:p>
          <a:p>
            <a:pPr lvl="1"/>
            <a:r>
              <a:rPr lang="en-US" dirty="0" smtClean="0"/>
              <a:t>RF power upgrade</a:t>
            </a:r>
          </a:p>
          <a:p>
            <a:pPr lvl="1"/>
            <a:r>
              <a:rPr lang="en-US" dirty="0" smtClean="0"/>
              <a:t>Collimator upgrade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11</a:t>
            </a:fld>
            <a:endParaRPr lang="en-US" smtClean="0"/>
          </a:p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R&amp;D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2023"/>
            <a:ext cx="8672513" cy="54720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 is to mitigate risk: Technical/cost/schedule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Technical Risks</a:t>
            </a:r>
          </a:p>
          <a:p>
            <a:pPr lvl="1"/>
            <a:r>
              <a:rPr lang="en-US" dirty="0" smtClean="0"/>
              <a:t>Front End (PXIE)</a:t>
            </a:r>
          </a:p>
          <a:p>
            <a:pPr lvl="2"/>
            <a:r>
              <a:rPr lang="en-US" dirty="0" smtClean="0"/>
              <a:t>Complete systems test: Ion Source through SSR1 (25 MeV)</a:t>
            </a:r>
          </a:p>
          <a:p>
            <a:pPr lvl="1"/>
            <a:r>
              <a:rPr lang="en-US" dirty="0" smtClean="0"/>
              <a:t>Operations of (high Q</a:t>
            </a:r>
            <a:r>
              <a:rPr lang="en-US" baseline="-25000" dirty="0" smtClean="0"/>
              <a:t>0</a:t>
            </a:r>
            <a:r>
              <a:rPr lang="en-US" dirty="0" smtClean="0"/>
              <a:t>) SC </a:t>
            </a:r>
            <a:r>
              <a:rPr lang="en-US" dirty="0" err="1" smtClean="0"/>
              <a:t>Linac</a:t>
            </a:r>
            <a:r>
              <a:rPr lang="en-US" dirty="0" smtClean="0"/>
              <a:t> in pulsed mode at low current</a:t>
            </a:r>
          </a:p>
          <a:p>
            <a:pPr lvl="2"/>
            <a:r>
              <a:rPr lang="en-US" dirty="0" smtClean="0"/>
              <a:t>Primary issue is resonance control in cavities </a:t>
            </a:r>
          </a:p>
          <a:p>
            <a:pPr lvl="2"/>
            <a:r>
              <a:rPr lang="en-US" dirty="0" smtClean="0"/>
              <a:t>Task force defining options and pursuing development</a:t>
            </a:r>
          </a:p>
          <a:p>
            <a:pPr lvl="1"/>
            <a:r>
              <a:rPr lang="en-US" dirty="0" smtClean="0"/>
              <a:t>Booster/Recycler/Main </a:t>
            </a:r>
            <a:r>
              <a:rPr lang="en-US" dirty="0"/>
              <a:t>Injector beam intensity</a:t>
            </a:r>
          </a:p>
          <a:p>
            <a:pPr lvl="2"/>
            <a:r>
              <a:rPr lang="en-US" dirty="0"/>
              <a:t>50% per pulse increase over current operations</a:t>
            </a:r>
          </a:p>
          <a:p>
            <a:pPr lvl="2"/>
            <a:r>
              <a:rPr lang="en-US" dirty="0"/>
              <a:t>Longitudinal emittance from Booster for slip-stacking</a:t>
            </a:r>
          </a:p>
          <a:p>
            <a:pPr lvl="2"/>
            <a:r>
              <a:rPr lang="en-US" dirty="0"/>
              <a:t>Beam loss/activation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Cost Risks</a:t>
            </a:r>
          </a:p>
          <a:p>
            <a:pPr lvl="1"/>
            <a:r>
              <a:rPr lang="en-US" dirty="0" smtClean="0"/>
              <a:t>Superconducting RF </a:t>
            </a:r>
          </a:p>
          <a:p>
            <a:pPr lvl="2"/>
            <a:r>
              <a:rPr lang="en-US" dirty="0" smtClean="0"/>
              <a:t>Cavities, cryomodules, RF sources represent 46% of construction costs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Goal: Be prepared for a construction start in 2019</a:t>
            </a:r>
          </a:p>
          <a:p>
            <a:pPr lvl="1"/>
            <a:r>
              <a:rPr lang="en-US" dirty="0" smtClean="0"/>
              <a:t>R&amp;D deliverables milestones established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(PIP-II Injector Experiment)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9FF-06B4-4914-855C-57D35A0F66D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05600" y="3245584"/>
            <a:ext cx="2362200" cy="1631216"/>
          </a:xfrm>
          <a:prstGeom prst="rect">
            <a:avLst/>
          </a:prstGeom>
          <a:noFill/>
          <a:ln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Collaborators</a:t>
            </a:r>
          </a:p>
          <a:p>
            <a:pPr marL="174625"/>
            <a:r>
              <a:rPr lang="en-US" sz="2000" dirty="0" smtClean="0"/>
              <a:t>ANL: HWR</a:t>
            </a:r>
          </a:p>
          <a:p>
            <a:pPr marL="174625"/>
            <a:r>
              <a:rPr lang="en-US" sz="2000" dirty="0" smtClean="0"/>
              <a:t>LBNL:LEBT, RFQ</a:t>
            </a:r>
          </a:p>
          <a:p>
            <a:pPr marL="174625"/>
            <a:r>
              <a:rPr lang="en-US" sz="2000" dirty="0" smtClean="0"/>
              <a:t>SNS: LEBT</a:t>
            </a:r>
          </a:p>
          <a:p>
            <a:pPr marL="174625"/>
            <a:r>
              <a:rPr lang="en-US" sz="2000" dirty="0" smtClean="0"/>
              <a:t>BARC: MEBT, SSR1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59736" y="3229583"/>
            <a:ext cx="8427064" cy="3050299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/>
              <a:t>PXIE will address the address/measure the following:</a:t>
            </a:r>
          </a:p>
          <a:p>
            <a:pPr marL="514350" lvl="1">
              <a:defRPr/>
            </a:pPr>
            <a:r>
              <a:rPr lang="en-US" dirty="0" smtClean="0"/>
              <a:t>LEBT pre-chopping </a:t>
            </a:r>
          </a:p>
          <a:p>
            <a:pPr marL="514350" lvl="1">
              <a:defRPr/>
            </a:pPr>
            <a:r>
              <a:rPr lang="en-US" dirty="0" smtClean="0"/>
              <a:t>Vacuum management in the LEBT/RFQ region</a:t>
            </a:r>
          </a:p>
          <a:p>
            <a:pPr marL="514350" lvl="1">
              <a:defRPr/>
            </a:pPr>
            <a:r>
              <a:rPr lang="en-US" dirty="0" smtClean="0"/>
              <a:t>Validation of chopper performance</a:t>
            </a:r>
          </a:p>
          <a:p>
            <a:pPr marL="514350" lvl="1">
              <a:defRPr/>
            </a:pPr>
            <a:r>
              <a:rPr lang="en-US" dirty="0" smtClean="0"/>
              <a:t>Bunch extinction</a:t>
            </a:r>
          </a:p>
          <a:p>
            <a:pPr marL="514350" lvl="1">
              <a:defRPr/>
            </a:pPr>
            <a:r>
              <a:rPr lang="en-US" dirty="0" smtClean="0"/>
              <a:t>MEBT beam absorber</a:t>
            </a:r>
          </a:p>
          <a:p>
            <a:pPr marL="514350" lvl="1">
              <a:defRPr/>
            </a:pPr>
            <a:r>
              <a:rPr lang="en-US" dirty="0" smtClean="0"/>
              <a:t>MEBT vacuum management</a:t>
            </a:r>
          </a:p>
          <a:p>
            <a:pPr marL="514350" lvl="1">
              <a:defRPr/>
            </a:pPr>
            <a:r>
              <a:rPr lang="en-US" dirty="0" smtClean="0"/>
              <a:t>Operation of HWR in close proximity to </a:t>
            </a:r>
            <a:r>
              <a:rPr lang="en-US" dirty="0"/>
              <a:t>20 </a:t>
            </a:r>
            <a:r>
              <a:rPr lang="en-US" dirty="0" smtClean="0"/>
              <a:t>kW absorber</a:t>
            </a:r>
          </a:p>
          <a:p>
            <a:pPr marL="514350" lvl="1">
              <a:defRPr/>
            </a:pPr>
            <a:r>
              <a:rPr lang="en-US" dirty="0" smtClean="0"/>
              <a:t>Operation of SSR with beam, including resonance control and LFD compensation in pulsed operations</a:t>
            </a:r>
          </a:p>
          <a:p>
            <a:pPr marL="514350" lvl="1">
              <a:defRPr/>
            </a:pPr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04800" y="2647890"/>
            <a:ext cx="8534400" cy="400110"/>
            <a:chOff x="304800" y="2495550"/>
            <a:chExt cx="8534400" cy="400110"/>
          </a:xfrm>
        </p:grpSpPr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>
              <a:off x="3352800" y="2495550"/>
              <a:ext cx="2133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 dirty="0" smtClean="0"/>
                <a:t>40 </a:t>
              </a:r>
              <a:r>
                <a:rPr lang="en-US" sz="2000" dirty="0"/>
                <a:t>m, </a:t>
              </a:r>
              <a:r>
                <a:rPr lang="en-US" sz="2000" dirty="0" smtClean="0"/>
                <a:t>~25 </a:t>
              </a:r>
              <a:r>
                <a:rPr lang="en-US" sz="2000" dirty="0"/>
                <a:t>MeV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5486400" y="2686050"/>
              <a:ext cx="33528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304800" y="2684463"/>
              <a:ext cx="304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3663" y="852900"/>
            <a:ext cx="9170335" cy="1665545"/>
            <a:chOff x="93663" y="852900"/>
            <a:chExt cx="9170335" cy="1665545"/>
          </a:xfrm>
        </p:grpSpPr>
        <p:sp>
          <p:nvSpPr>
            <p:cNvPr id="34" name="TextBox 33"/>
            <p:cNvSpPr txBox="1"/>
            <p:nvPr/>
          </p:nvSpPr>
          <p:spPr>
            <a:xfrm>
              <a:off x="344708" y="1139252"/>
              <a:ext cx="923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30 </a:t>
              </a:r>
              <a:r>
                <a:rPr lang="en-US" sz="2000" b="1" dirty="0" err="1" smtClean="0">
                  <a:solidFill>
                    <a:schemeClr val="tx2"/>
                  </a:solidFill>
                </a:rPr>
                <a:t>keV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3663" y="1120555"/>
              <a:ext cx="8897940" cy="1397890"/>
              <a:chOff x="93663" y="1120555"/>
              <a:chExt cx="8897940" cy="1397890"/>
            </a:xfrm>
          </p:grpSpPr>
          <p:grpSp>
            <p:nvGrpSpPr>
              <p:cNvPr id="42" name="Group 4"/>
              <p:cNvGrpSpPr>
                <a:grpSpLocks/>
              </p:cNvGrpSpPr>
              <p:nvPr/>
            </p:nvGrpSpPr>
            <p:grpSpPr bwMode="auto">
              <a:xfrm>
                <a:off x="93663" y="1493027"/>
                <a:ext cx="8897940" cy="1025418"/>
                <a:chOff x="85409" y="1749187"/>
                <a:chExt cx="9058591" cy="1025628"/>
              </a:xfrm>
            </p:grpSpPr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73" y="1846744"/>
                  <a:ext cx="8998527" cy="9280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1174350" y="1760561"/>
                  <a:ext cx="811403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 smtClean="0">
                      <a:solidFill>
                        <a:srgbClr val="C00000"/>
                      </a:solidFill>
                    </a:rPr>
                    <a:t>RFQ </a:t>
                  </a:r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902811" y="1749187"/>
                  <a:ext cx="981321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 smtClean="0">
                      <a:solidFill>
                        <a:srgbClr val="C00000"/>
                      </a:solidFill>
                    </a:rPr>
                    <a:t>MEBT </a:t>
                  </a:r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3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056919" y="1757151"/>
                  <a:ext cx="813036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 smtClean="0">
                      <a:solidFill>
                        <a:srgbClr val="C00000"/>
                      </a:solidFill>
                    </a:rPr>
                    <a:t>HWR</a:t>
                  </a:r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4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714496" y="1757150"/>
                  <a:ext cx="871760" cy="400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>
                      <a:solidFill>
                        <a:srgbClr val="C00000"/>
                      </a:solidFill>
                    </a:rPr>
                    <a:t>SSR1</a:t>
                  </a:r>
                </a:p>
              </p:txBody>
            </p:sp>
            <p:sp>
              <p:nvSpPr>
                <p:cNvPr id="55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920832" y="1757353"/>
                  <a:ext cx="1164985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 smtClean="0">
                      <a:solidFill>
                        <a:srgbClr val="C00000"/>
                      </a:solidFill>
                    </a:rPr>
                    <a:t>HEBT</a:t>
                  </a:r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6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85409" y="1906935"/>
                  <a:ext cx="842411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 smtClean="0">
                      <a:solidFill>
                        <a:srgbClr val="C00000"/>
                      </a:solidFill>
                    </a:rPr>
                    <a:t>LEBT</a:t>
                  </a:r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1748392" y="1144347"/>
                <a:ext cx="11127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2"/>
                    </a:solidFill>
                  </a:rPr>
                  <a:t>2.1 MeV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659021" y="1120555"/>
                <a:ext cx="10794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</a:rPr>
                  <a:t>1</a:t>
                </a:r>
                <a:r>
                  <a:rPr lang="en-US" sz="2000" b="1" dirty="0" smtClean="0">
                    <a:solidFill>
                      <a:schemeClr val="tx2"/>
                    </a:solidFill>
                  </a:rPr>
                  <a:t>0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="1" dirty="0" smtClean="0">
                    <a:solidFill>
                      <a:schemeClr val="tx2"/>
                    </a:solidFill>
                  </a:rPr>
                  <a:t>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083802" y="1139252"/>
                <a:ext cx="11716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/>
                    </a:solidFill>
                  </a:rPr>
                  <a:t>25 MeV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806450" y="1540604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2234198" y="1532540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200525" y="1535109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668460" y="1548424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/>
            <p:cNvCxnSpPr/>
            <p:nvPr/>
          </p:nvCxnSpPr>
          <p:spPr>
            <a:xfrm>
              <a:off x="193559" y="1053109"/>
              <a:ext cx="8268626" cy="1974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225640" y="855028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6600"/>
                  </a:solidFill>
                </a:rPr>
                <a:t>2017</a:t>
              </a:r>
              <a:endParaRPr lang="en-US" sz="2000" b="1" dirty="0">
                <a:solidFill>
                  <a:srgbClr val="0066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9391" y="853054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</a:rPr>
                <a:t>2016</a:t>
              </a:r>
              <a:endParaRPr lang="en-US" sz="2000" b="1" dirty="0">
                <a:solidFill>
                  <a:srgbClr val="0066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63073" y="853054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</a:rPr>
                <a:t>2015</a:t>
              </a:r>
              <a:endParaRPr lang="en-US" sz="2000" b="1" dirty="0">
                <a:solidFill>
                  <a:srgbClr val="0066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4708" y="855028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</a:rPr>
                <a:t>Now</a:t>
              </a:r>
              <a:endParaRPr lang="en-US" sz="2000" b="1" dirty="0">
                <a:solidFill>
                  <a:srgbClr val="0066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45414" y="852900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6600"/>
                  </a:solidFill>
                </a:rPr>
                <a:t>2018</a:t>
              </a:r>
              <a:endParaRPr lang="en-US" sz="2000" b="1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8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 Status (2-19-15)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AutoShape 2" descr="imap://holmes@email.fnal.gov:993/fetch%3EUID%3E/INBOX%3E113555/;section=2?part=1.2&amp;filename=image002.png"/>
          <p:cNvSpPr>
            <a:spLocks noChangeAspect="1" noChangeArrowheads="1"/>
          </p:cNvSpPr>
          <p:nvPr/>
        </p:nvSpPr>
        <p:spPr bwMode="auto">
          <a:xfrm>
            <a:off x="155575" y="-1905000"/>
            <a:ext cx="90297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p://holmes@email.fnal.gov:993/fetch%3EUID%3E/INBOX%3E113555/;section=2?part=1.2&amp;filename=image002.png"/>
          <p:cNvSpPr>
            <a:spLocks noChangeAspect="1" noChangeArrowheads="1"/>
          </p:cNvSpPr>
          <p:nvPr/>
        </p:nvSpPr>
        <p:spPr bwMode="auto">
          <a:xfrm>
            <a:off x="307975" y="-1752600"/>
            <a:ext cx="90297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4" y="1447800"/>
            <a:ext cx="896299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SRF R&amp;D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3731696"/>
            <a:ext cx="2820624" cy="18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8"/>
            <a:ext cx="4850946" cy="209241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021" y="1230086"/>
            <a:ext cx="1487941" cy="17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5" y="3872706"/>
            <a:ext cx="3432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6515" y="2980450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4886" y="3002217"/>
            <a:ext cx="366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SSR1                    SSR2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86" y="5619149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LB650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0138" y="5771548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B650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89" y="1098896"/>
            <a:ext cx="2370569" cy="1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Project Status and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PIP-II is in the development phase and is not yet recognized as a formal DOE project</a:t>
            </a:r>
          </a:p>
          <a:p>
            <a:pPr lvl="1"/>
            <a:r>
              <a:rPr lang="en-US" dirty="0" smtClean="0"/>
              <a:t>However, PIP-II has received very strong support from P5, DOE/OHEP, and the Fermilab director </a:t>
            </a:r>
          </a:p>
          <a:p>
            <a:pPr lvl="1"/>
            <a:r>
              <a:rPr lang="en-US" dirty="0" smtClean="0"/>
              <a:t>Expect formalization of project status (CD-0) in the next ~year, followed by ~8-year development + construction period</a:t>
            </a:r>
          </a:p>
          <a:p>
            <a:r>
              <a:rPr lang="en-US" dirty="0" smtClean="0"/>
              <a:t>Goals for FY2015</a:t>
            </a:r>
          </a:p>
          <a:p>
            <a:pPr lvl="1"/>
            <a:r>
              <a:rPr lang="en-US" dirty="0" smtClean="0"/>
              <a:t>Release PIP-II Reference Design Report </a:t>
            </a:r>
          </a:p>
          <a:p>
            <a:pPr lvl="1"/>
            <a:r>
              <a:rPr lang="en-US" dirty="0" smtClean="0"/>
              <a:t>Update current cost estimate as necessary</a:t>
            </a:r>
          </a:p>
          <a:p>
            <a:pPr lvl="1"/>
            <a:r>
              <a:rPr lang="en-US" dirty="0" smtClean="0"/>
              <a:t>Start developing a resource loaded schedule</a:t>
            </a:r>
          </a:p>
          <a:p>
            <a:pPr lvl="1"/>
            <a:r>
              <a:rPr lang="en-US" dirty="0" smtClean="0"/>
              <a:t>Receive RFQ (from LBNL) and initiate commissioning at PXIE</a:t>
            </a:r>
          </a:p>
          <a:p>
            <a:pPr lvl="1"/>
            <a:r>
              <a:rPr lang="en-US" dirty="0" smtClean="0"/>
              <a:t>Keep HWR and SSR1 fabrication on schedule</a:t>
            </a:r>
          </a:p>
          <a:p>
            <a:pPr lvl="1"/>
            <a:r>
              <a:rPr lang="en-US" dirty="0" smtClean="0"/>
              <a:t>Develop deliverables strategy with India (and Europe)</a:t>
            </a:r>
          </a:p>
          <a:p>
            <a:pPr lvl="1"/>
            <a:r>
              <a:rPr lang="en-US" dirty="0" smtClean="0"/>
              <a:t>Support DOE/OHEP in development of Mission Needs Statement</a:t>
            </a:r>
          </a:p>
          <a:p>
            <a:pPr lvl="1"/>
            <a:r>
              <a:rPr lang="en-US" dirty="0" smtClean="0"/>
              <a:t>Establish PIP-II Office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1085558"/>
            <a:ext cx="8915813" cy="5471291"/>
          </a:xfrm>
        </p:spPr>
        <p:txBody>
          <a:bodyPr/>
          <a:lstStyle/>
          <a:p>
            <a:r>
              <a:rPr lang="en-US" dirty="0" smtClean="0"/>
              <a:t>The configuration and siting of the PIP-II linac are chosen to provide opportunities for future performance enhancements to the Fermilab proton complex</a:t>
            </a:r>
          </a:p>
          <a:p>
            <a:pPr lvl="1"/>
            <a:r>
              <a:rPr lang="en-US" dirty="0" smtClean="0"/>
              <a:t>&gt;2 MW to LBNF</a:t>
            </a:r>
          </a:p>
          <a:p>
            <a:pPr lvl="1"/>
            <a:r>
              <a:rPr lang="en-US" dirty="0" smtClean="0"/>
              <a:t>100’s kW for a rare processes program</a:t>
            </a:r>
          </a:p>
          <a:p>
            <a:pPr lvl="2"/>
            <a:r>
              <a:rPr lang="en-US" dirty="0" smtClean="0"/>
              <a:t>CW capability at 0.8 – 3 GeV</a:t>
            </a:r>
          </a:p>
          <a:p>
            <a:pPr lvl="1"/>
            <a:r>
              <a:rPr lang="en-US" dirty="0" smtClean="0"/>
              <a:t>Front end for a muon-based facility</a:t>
            </a:r>
          </a:p>
          <a:p>
            <a:r>
              <a:rPr lang="en-US" dirty="0" smtClean="0"/>
              <a:t>The natural next steps would be upgrading the PIP-II linac to CW operations and replacement of the Booster with higher performance accelerator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51D3A-4D86-4EE7-AD6F-E584A6EF7AD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Platform for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Opportunities for Booster replacement include full energy (8 GeV) linac or RCS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18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843087"/>
            <a:ext cx="3281438" cy="419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1" y="1843087"/>
            <a:ext cx="3187902" cy="41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PIP-II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6663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ja-JP" dirty="0">
                <a:ea typeface="ＭＳ Ｐゴシック" charset="-128"/>
              </a:rPr>
              <a:t>Organized as a “national project with international participation”</a:t>
            </a:r>
          </a:p>
          <a:p>
            <a:pPr lvl="1">
              <a:defRPr/>
            </a:pPr>
            <a:r>
              <a:rPr lang="en-US" altLang="ja-JP" dirty="0">
                <a:ea typeface="ＭＳ Ｐゴシック" charset="-128"/>
              </a:rPr>
              <a:t>Fermilab as lead laboratory</a:t>
            </a:r>
          </a:p>
          <a:p>
            <a:pPr>
              <a:spcBef>
                <a:spcPts val="1200"/>
              </a:spcBef>
              <a:defRPr/>
            </a:pPr>
            <a:r>
              <a:rPr lang="en-US" altLang="ja-JP" dirty="0" smtClean="0">
                <a:ea typeface="ＭＳ Ｐゴシック" charset="-128"/>
              </a:rPr>
              <a:t>Collaboration MOUs for the development phase (through CD-2) :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altLang="ja-JP" u="sng" dirty="0" smtClean="0">
                <a:ea typeface="ＭＳ Ｐゴシック" charset="-128"/>
              </a:rPr>
              <a:t>National</a:t>
            </a:r>
            <a:r>
              <a:rPr lang="en-US" altLang="ja-JP" dirty="0" smtClean="0">
                <a:ea typeface="ＭＳ Ｐゴシック" charset="-128"/>
              </a:rPr>
              <a:t>							</a:t>
            </a:r>
            <a:r>
              <a:rPr lang="en-US" altLang="ja-JP" u="sng" dirty="0" smtClean="0">
                <a:ea typeface="ＭＳ Ｐゴシック" charset="-128"/>
              </a:rPr>
              <a:t>IIFC</a:t>
            </a:r>
          </a:p>
          <a:p>
            <a:pPr marL="746125" lvl="1" indent="-174625"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ANL	ORNL/SNS 	BARC/Mumbai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BNL	PNNL 	IUAC/Delhi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Cornell	</a:t>
            </a:r>
            <a:r>
              <a:rPr lang="en-US" altLang="ja-JP" dirty="0" err="1" smtClean="0">
                <a:ea typeface="ＭＳ Ｐゴシック" charset="-128"/>
              </a:rPr>
              <a:t>UTenn</a:t>
            </a:r>
            <a:r>
              <a:rPr lang="en-US" altLang="ja-JP" dirty="0" smtClean="0">
                <a:ea typeface="ＭＳ Ｐゴシック" charset="-128"/>
              </a:rPr>
              <a:t>	RRCAT/Indore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Fermilab	TJNAF	VECC/Kolkata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LBNL	SLAC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MSU	ILC/ART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NCSU</a:t>
            </a:r>
          </a:p>
          <a:p>
            <a:pPr marL="288925" indent="-288925">
              <a:spcBef>
                <a:spcPts val="1200"/>
              </a:spcBef>
            </a:pPr>
            <a:r>
              <a:rPr lang="en-US" dirty="0" smtClean="0"/>
              <a:t>Annex I to the U.S. DOE-India DAE Implementing Agreement signed in January 2015</a:t>
            </a:r>
          </a:p>
          <a:p>
            <a:pPr marL="688975" lvl="1" indent="-288925"/>
            <a:r>
              <a:rPr lang="en-US" dirty="0"/>
              <a:t>S</a:t>
            </a:r>
            <a:r>
              <a:rPr lang="en-US" dirty="0" smtClean="0"/>
              <a:t>ignificant Indian contribution to PIP-II R&amp;D and construction</a:t>
            </a:r>
          </a:p>
          <a:p>
            <a:pPr marL="688975" lvl="1" indent="-288925"/>
            <a:r>
              <a:rPr lang="en-US" dirty="0" smtClean="0"/>
              <a:t>Joint DOE-DAE evaluation of R&amp;D accomplishments in 2018</a:t>
            </a:r>
          </a:p>
          <a:p>
            <a:pPr marL="288925" indent="-288925">
              <a:spcBef>
                <a:spcPts val="1200"/>
              </a:spcBef>
            </a:pPr>
            <a:r>
              <a:rPr lang="en-US" dirty="0" smtClean="0"/>
              <a:t>Ongoing contacts with CERN (SPL), </a:t>
            </a:r>
            <a:r>
              <a:rPr lang="en-US" dirty="0" err="1" smtClean="0"/>
              <a:t>Orsay</a:t>
            </a:r>
            <a:r>
              <a:rPr lang="en-US" dirty="0" smtClean="0"/>
              <a:t>, RAL/FETS (UK), ESS (Sweden), China/ADS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288925" indent="-288925"/>
            <a:endParaRPr lang="en-US" dirty="0" smtClean="0"/>
          </a:p>
          <a:p>
            <a:pPr>
              <a:spcBef>
                <a:spcPts val="12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Since Last Year’s </a:t>
            </a:r>
            <a:r>
              <a:rPr lang="en-US" dirty="0" smtClean="0"/>
              <a:t>Meeting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8786"/>
            <a:ext cx="8672513" cy="5656314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At the time of last year’s meeting we had developed the PIP-II concept, documented the concept in a whitepaper, and presented the concept to P5. Since then…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P5 process completed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en-US" dirty="0" smtClean="0"/>
              <a:t>Multiple interactions with P5, primarily on funding requirements and schedules</a:t>
            </a:r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en-US" dirty="0" smtClean="0"/>
              <a:t>P5 report submitted/accepted by HEPAP; strong endorsement of PIP-II:</a:t>
            </a:r>
          </a:p>
          <a:p>
            <a:pPr marL="685800" lvl="1" indent="0">
              <a:lnSpc>
                <a:spcPct val="120000"/>
              </a:lnSpc>
              <a:buNone/>
            </a:pPr>
            <a:r>
              <a:rPr lang="en-US" b="1" dirty="0" smtClean="0"/>
              <a:t>Recommendation 14</a:t>
            </a:r>
            <a:r>
              <a:rPr lang="en-US" b="1" dirty="0"/>
              <a:t>: Upgrade the Fermilab proton </a:t>
            </a:r>
            <a:r>
              <a:rPr lang="en-US" b="1" dirty="0" smtClean="0"/>
              <a:t>accelerator complex </a:t>
            </a:r>
            <a:r>
              <a:rPr lang="en-US" b="1" dirty="0"/>
              <a:t>to produce higher intensity beams. R&amp;D </a:t>
            </a:r>
            <a:r>
              <a:rPr lang="en-US" b="1" dirty="0" smtClean="0"/>
              <a:t>for the </a:t>
            </a:r>
            <a:r>
              <a:rPr lang="en-US" b="1" dirty="0"/>
              <a:t>Proton Improvement Plan II (PIP-II) should </a:t>
            </a:r>
            <a:r>
              <a:rPr lang="en-US" b="1" dirty="0" smtClean="0"/>
              <a:t>proceed immediately</a:t>
            </a:r>
            <a:r>
              <a:rPr lang="en-US" b="1" dirty="0"/>
              <a:t>, followed by construction, to provide </a:t>
            </a:r>
            <a:r>
              <a:rPr lang="en-US" b="1" dirty="0" smtClean="0"/>
              <a:t>proton beams </a:t>
            </a:r>
            <a:r>
              <a:rPr lang="en-US" b="1" dirty="0"/>
              <a:t>of &gt;1 MW by the time of first operation of the </a:t>
            </a:r>
            <a:r>
              <a:rPr lang="en-US" b="1" dirty="0" smtClean="0"/>
              <a:t>new long-baseline </a:t>
            </a:r>
            <a:r>
              <a:rPr lang="en-US" b="1" dirty="0"/>
              <a:t>neutrino facility.</a:t>
            </a: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PIP-II Reference Design Report complete draft released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Fermilab SRF and PIP-II R&amp;D programs integrated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Fermilab assumes major responsibilities in LCLS-II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Annex I to the U.S. DOE-India DAE Implementing Agreement signed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Estimate/Proposed Budget Profile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3" y="2146291"/>
            <a:ext cx="8793957" cy="3922103"/>
          </a:xfrm>
        </p:spPr>
        <p:txBody>
          <a:bodyPr/>
          <a:lstStyle/>
          <a:p>
            <a:r>
              <a:rPr lang="en-US" dirty="0" smtClean="0"/>
              <a:t>Profile based on FY19-23 construction period </a:t>
            </a:r>
          </a:p>
          <a:p>
            <a:pPr lvl="1"/>
            <a:r>
              <a:rPr lang="en-US" dirty="0" smtClean="0"/>
              <a:t>As presented to P5 </a:t>
            </a:r>
          </a:p>
          <a:p>
            <a:pPr lvl="1"/>
            <a:r>
              <a:rPr lang="en-US" dirty="0" smtClean="0"/>
              <a:t>All amounts are $M then-year</a:t>
            </a:r>
          </a:p>
          <a:p>
            <a:pPr lvl="1"/>
            <a:r>
              <a:rPr lang="en-US" dirty="0" smtClean="0"/>
              <a:t>Inconsistent with FY15 actual ($20.0M) and FY16 PBR ($19.5M)</a:t>
            </a:r>
            <a:endParaRPr lang="en-US" dirty="0"/>
          </a:p>
          <a:p>
            <a:r>
              <a:rPr lang="en-US" dirty="0" smtClean="0"/>
              <a:t>Assumes </a:t>
            </a:r>
            <a:r>
              <a:rPr lang="en-US" dirty="0"/>
              <a:t>$160M </a:t>
            </a:r>
            <a:r>
              <a:rPr lang="en-US" dirty="0" smtClean="0"/>
              <a:t>offset from international </a:t>
            </a:r>
            <a:r>
              <a:rPr lang="en-US" dirty="0"/>
              <a:t>in-kind </a:t>
            </a:r>
            <a:r>
              <a:rPr lang="en-US" dirty="0" smtClean="0"/>
              <a:t>contributions</a:t>
            </a:r>
          </a:p>
          <a:p>
            <a:r>
              <a:rPr lang="en-US" dirty="0" smtClean="0"/>
              <a:t>PXIE and SRF are major elements of the R&amp;D program</a:t>
            </a:r>
          </a:p>
          <a:p>
            <a:pPr lvl="1"/>
            <a:r>
              <a:rPr lang="en-US" dirty="0" smtClean="0"/>
              <a:t>Complete set of deliverables established, designed to retire technical risks in advance of the construction start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3/9/15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5" y="1021144"/>
            <a:ext cx="8915400" cy="62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Last Meeting’s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91079"/>
          </a:xfrm>
        </p:spPr>
        <p:txBody>
          <a:bodyPr>
            <a:normAutofit/>
          </a:bodyPr>
          <a:lstStyle/>
          <a:p>
            <a:r>
              <a:rPr lang="en-US" dirty="0" smtClean="0"/>
              <a:t>All recommendations have been considered</a:t>
            </a:r>
          </a:p>
          <a:p>
            <a:pPr lvl="1"/>
            <a:r>
              <a:rPr lang="en-US" dirty="0" smtClean="0"/>
              <a:t>Responses are available on the </a:t>
            </a:r>
            <a:r>
              <a:rPr lang="en-US" dirty="0" err="1" smtClean="0"/>
              <a:t>indico</a:t>
            </a:r>
            <a:r>
              <a:rPr lang="en-US" dirty="0" smtClean="0"/>
              <a:t> site </a:t>
            </a:r>
          </a:p>
          <a:p>
            <a:r>
              <a:rPr lang="en-US" dirty="0" smtClean="0"/>
              <a:t>Selected highlights:</a:t>
            </a:r>
          </a:p>
          <a:p>
            <a:pPr lvl="1"/>
            <a:r>
              <a:rPr lang="en-US" dirty="0" smtClean="0"/>
              <a:t>Integration of PIP and PIP-II.</a:t>
            </a:r>
          </a:p>
          <a:p>
            <a:pPr lvl="2"/>
            <a:r>
              <a:rPr lang="en-US" dirty="0" smtClean="0"/>
              <a:t>Revised strategy on linac power sources and Booster </a:t>
            </a:r>
            <a:r>
              <a:rPr lang="en-US" dirty="0" err="1" smtClean="0"/>
              <a:t>rf</a:t>
            </a:r>
            <a:r>
              <a:rPr lang="en-US" dirty="0" smtClean="0"/>
              <a:t> cavities</a:t>
            </a:r>
          </a:p>
          <a:p>
            <a:pPr lvl="2"/>
            <a:r>
              <a:rPr lang="en-US" dirty="0" smtClean="0"/>
              <a:t>Transition plan under development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Development of Recycler/Main Injector strategy</a:t>
            </a:r>
          </a:p>
          <a:p>
            <a:pPr lvl="2"/>
            <a:r>
              <a:rPr lang="en-US" dirty="0" smtClean="0"/>
              <a:t>R&amp;D plan under development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Implications of Total Loss Monitor (TLM) approach</a:t>
            </a:r>
          </a:p>
          <a:p>
            <a:pPr lvl="2"/>
            <a:r>
              <a:rPr lang="en-US" dirty="0"/>
              <a:t>ESH&amp;Q Section </a:t>
            </a:r>
            <a:r>
              <a:rPr lang="en-US" dirty="0" smtClean="0"/>
              <a:t>approval of </a:t>
            </a:r>
            <a:r>
              <a:rPr lang="en-US" dirty="0"/>
              <a:t>TLM as an accredited safety </a:t>
            </a:r>
            <a:r>
              <a:rPr lang="en-US" dirty="0" smtClean="0"/>
              <a:t>system; Accelerator </a:t>
            </a:r>
            <a:r>
              <a:rPr lang="en-US" dirty="0"/>
              <a:t>Division </a:t>
            </a:r>
            <a:r>
              <a:rPr lang="en-US" dirty="0" smtClean="0"/>
              <a:t>working </a:t>
            </a:r>
            <a:r>
              <a:rPr lang="en-US" dirty="0"/>
              <a:t>for a final approval during </a:t>
            </a:r>
            <a:r>
              <a:rPr lang="en-US" dirty="0" smtClean="0"/>
              <a:t>CY15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Priorities in face of resource shortages</a:t>
            </a:r>
          </a:p>
          <a:p>
            <a:pPr lvl="2"/>
            <a:r>
              <a:rPr lang="en-US" dirty="0" smtClean="0"/>
              <a:t>PXIE is highest priority (includes HWR and SSR1 prototypes)</a:t>
            </a:r>
          </a:p>
          <a:p>
            <a:pPr lvl="2"/>
            <a:r>
              <a:rPr lang="en-US" dirty="0" smtClean="0"/>
              <a:t>HB650 is next highest (includes cavity testing; CM design w/India)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of the Meeting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21090"/>
            <a:ext cx="3169592" cy="541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3398194" y="1744824"/>
            <a:ext cx="250076" cy="1231641"/>
          </a:xfrm>
          <a:prstGeom prst="rightBrace">
            <a:avLst>
              <a:gd name="adj1" fmla="val 39339"/>
              <a:gd name="adj2" fmla="val 50827"/>
            </a:avLst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3398194" y="3128865"/>
            <a:ext cx="250076" cy="1993641"/>
          </a:xfrm>
          <a:prstGeom prst="rightBrace">
            <a:avLst>
              <a:gd name="adj1" fmla="val 39339"/>
              <a:gd name="adj2" fmla="val 50827"/>
            </a:avLst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3398194" y="5421086"/>
            <a:ext cx="250076" cy="817694"/>
          </a:xfrm>
          <a:prstGeom prst="rightBrace">
            <a:avLst>
              <a:gd name="adj1" fmla="val 39339"/>
              <a:gd name="adj2" fmla="val 50827"/>
            </a:avLst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0119" y="2160589"/>
            <a:ext cx="264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Design Concept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0119" y="3925630"/>
            <a:ext cx="264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R&amp;D Program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0119" y="5629878"/>
            <a:ext cx="3589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Executive Session/Closeout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012" y="3567258"/>
            <a:ext cx="2985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Dinner @ Chez Leon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3293706" y="3767313"/>
            <a:ext cx="237930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2887" y="907579"/>
            <a:ext cx="8672513" cy="54720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Fermilab is committed to establishing LBNF </a:t>
            </a:r>
            <a:r>
              <a:rPr lang="en-US" dirty="0"/>
              <a:t>as the leading long-baseline program in the world, with &gt;</a:t>
            </a:r>
            <a:r>
              <a:rPr lang="en-US" dirty="0" smtClean="0"/>
              <a:t>1 MW </a:t>
            </a:r>
            <a:r>
              <a:rPr lang="en-US" dirty="0"/>
              <a:t>at </a:t>
            </a:r>
            <a:r>
              <a:rPr lang="en-US" dirty="0" smtClean="0"/>
              <a:t>startup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PIP-II </a:t>
            </a:r>
            <a:r>
              <a:rPr lang="en-US" dirty="0"/>
              <a:t>is a complete, </a:t>
            </a:r>
            <a:r>
              <a:rPr lang="en-US" dirty="0" smtClean="0"/>
              <a:t>integrated, cost </a:t>
            </a:r>
            <a:r>
              <a:rPr lang="en-US" dirty="0"/>
              <a:t>effective concept, that meets this goal, while </a:t>
            </a:r>
          </a:p>
          <a:p>
            <a:pPr lvl="1"/>
            <a:r>
              <a:rPr lang="en-US" dirty="0" smtClean="0"/>
              <a:t>Building on the accomplishments of PIP</a:t>
            </a:r>
          </a:p>
          <a:p>
            <a:pPr lvl="1"/>
            <a:r>
              <a:rPr lang="en-US" dirty="0" smtClean="0"/>
              <a:t>Leveraging </a:t>
            </a:r>
            <a:r>
              <a:rPr lang="en-US" dirty="0"/>
              <a:t>U.S. superconducting </a:t>
            </a:r>
            <a:r>
              <a:rPr lang="en-US" dirty="0" err="1"/>
              <a:t>rf</a:t>
            </a:r>
            <a:r>
              <a:rPr lang="en-US" dirty="0"/>
              <a:t> investment</a:t>
            </a:r>
            <a:r>
              <a:rPr lang="en-US" dirty="0" smtClean="0"/>
              <a:t>,</a:t>
            </a:r>
            <a:endParaRPr lang="en-US" dirty="0"/>
          </a:p>
          <a:p>
            <a:pPr lvl="1"/>
            <a:r>
              <a:rPr lang="en-US" dirty="0" smtClean="0"/>
              <a:t>Attracting international partners,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roviding </a:t>
            </a:r>
            <a:r>
              <a:rPr lang="en-US" dirty="0"/>
              <a:t>a platform for the long-term </a:t>
            </a:r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Documented in the Reference Design Report</a:t>
            </a:r>
          </a:p>
          <a:p>
            <a:r>
              <a:rPr lang="en-US" dirty="0"/>
              <a:t>PIP-II represents a first step in the realization of the full potential of the Fermilab complex</a:t>
            </a:r>
          </a:p>
          <a:p>
            <a:pPr lvl="1"/>
            <a:r>
              <a:rPr lang="en-US" dirty="0"/>
              <a:t>LBNF &gt;2 MW</a:t>
            </a:r>
          </a:p>
          <a:p>
            <a:pPr lvl="1"/>
            <a:r>
              <a:rPr lang="en-US" dirty="0"/>
              <a:t>Mu2e sensitivity ×10</a:t>
            </a:r>
          </a:p>
          <a:p>
            <a:pPr lvl="1"/>
            <a:r>
              <a:rPr lang="en-US" dirty="0"/>
              <a:t>MW-class, high duty factor beams for future </a:t>
            </a:r>
            <a:r>
              <a:rPr lang="en-US" dirty="0" smtClean="0"/>
              <a:t>experiments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The PIP-II R&amp;D program targets primary technical and cost risks</a:t>
            </a:r>
          </a:p>
          <a:p>
            <a:pPr lvl="1"/>
            <a:r>
              <a:rPr lang="en-US" dirty="0" smtClean="0"/>
              <a:t>Organized to support a 2019 construction start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We are looking for your input, with particular attention to the charge elements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51D3A-4D86-4EE7-AD6F-E584A6EF7AD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&amp; LCLS-II: The PIP-II Perspective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806218" cy="5221276"/>
          </a:xfrm>
        </p:spPr>
        <p:txBody>
          <a:bodyPr>
            <a:normAutofit/>
          </a:bodyPr>
          <a:lstStyle/>
          <a:p>
            <a:r>
              <a:rPr lang="en-US" dirty="0" smtClean="0"/>
              <a:t>Pluses</a:t>
            </a:r>
          </a:p>
          <a:p>
            <a:pPr lvl="1"/>
            <a:r>
              <a:rPr lang="en-US" b="1" dirty="0" smtClean="0"/>
              <a:t>PIP-II will inherit a work force and associated infrastructure capable of producing </a:t>
            </a:r>
            <a:r>
              <a:rPr lang="en-US" b="1" dirty="0" err="1" smtClean="0"/>
              <a:t>cryomodules</a:t>
            </a:r>
            <a:r>
              <a:rPr lang="en-US" b="1" dirty="0" smtClean="0"/>
              <a:t> efficiently</a:t>
            </a:r>
          </a:p>
          <a:p>
            <a:pPr lvl="1"/>
            <a:r>
              <a:rPr lang="en-US" dirty="0" smtClean="0"/>
              <a:t>LCLS-II production experience will reduce PIP-II risk, and will lend credibility to the PIP-II construction schedule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But: Need to complete prototype SSR1 + HB650 CMs, and install </a:t>
            </a:r>
            <a:r>
              <a:rPr lang="en-US" dirty="0" err="1" smtClean="0"/>
              <a:t>cryo</a:t>
            </a:r>
            <a:r>
              <a:rPr lang="en-US" dirty="0" smtClean="0"/>
              <a:t> distribution at PXIE prior to LCLS-II completion</a:t>
            </a:r>
          </a:p>
          <a:p>
            <a:pPr lvl="1"/>
            <a:r>
              <a:rPr lang="en-US" dirty="0" smtClean="0"/>
              <a:t>Competition for infrastructure during LCLS-II construction phase</a:t>
            </a:r>
          </a:p>
          <a:p>
            <a:pPr lvl="2"/>
            <a:r>
              <a:rPr lang="en-US" dirty="0" smtClean="0"/>
              <a:t>Plan for assembly of SSR1 CM in Lab 2</a:t>
            </a:r>
          </a:p>
          <a:p>
            <a:pPr lvl="2"/>
            <a:r>
              <a:rPr lang="en-US" dirty="0" smtClean="0"/>
              <a:t>Utilize space either in Lab2 or ICB-A for HB650 CM</a:t>
            </a:r>
          </a:p>
          <a:p>
            <a:pPr lvl="2"/>
            <a:r>
              <a:rPr lang="en-US" dirty="0" smtClean="0"/>
              <a:t>In either event we need an additional HPR facility</a:t>
            </a:r>
          </a:p>
          <a:p>
            <a:pPr lvl="1"/>
            <a:r>
              <a:rPr lang="en-US" dirty="0" smtClean="0"/>
              <a:t>Competition for people during LCLS-II construction phase</a:t>
            </a:r>
          </a:p>
          <a:p>
            <a:pPr lvl="2"/>
            <a:r>
              <a:rPr lang="en-US" dirty="0" smtClean="0"/>
              <a:t>Peaks in 2016-17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Minimal impact on HWR (ANL)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Working Schedule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 PIP-II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3/04/2015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54690"/>
            <a:ext cx="8686800" cy="46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Current Configuration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and LEBT installed and commissioned with beam</a:t>
            </a:r>
          </a:p>
          <a:p>
            <a:pPr lvl="1"/>
            <a:r>
              <a:rPr lang="en-US" dirty="0" smtClean="0"/>
              <a:t>Beam characterized at RFQ entrance (</a:t>
            </a:r>
            <a:r>
              <a:rPr lang="en-US" dirty="0" err="1" smtClean="0"/>
              <a:t>emittance</a:t>
            </a:r>
            <a:r>
              <a:rPr lang="en-US" dirty="0" smtClean="0"/>
              <a:t> scanner)</a:t>
            </a:r>
          </a:p>
          <a:p>
            <a:pPr lvl="1"/>
            <a:r>
              <a:rPr lang="en-US" dirty="0" smtClean="0"/>
              <a:t>CW/pulsed (400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 x 10 Hz) operations @ 5 mA</a:t>
            </a:r>
          </a:p>
          <a:p>
            <a:pPr lvl="2"/>
            <a:r>
              <a:rPr lang="en-US" dirty="0" err="1" smtClean="0"/>
              <a:t>Emittance</a:t>
            </a:r>
            <a:r>
              <a:rPr lang="en-US" dirty="0" smtClean="0"/>
              <a:t> =0.13/0.12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lvl="2"/>
            <a:r>
              <a:rPr lang="en-US" dirty="0" smtClean="0"/>
              <a:t>Consistent with RFQ requirements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84551"/>
            <a:ext cx="5082988" cy="22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6" y="3184551"/>
            <a:ext cx="3145281" cy="243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 b="14499"/>
          <a:stretch/>
        </p:blipFill>
        <p:spPr>
          <a:xfrm>
            <a:off x="637520" y="1612395"/>
            <a:ext cx="7861714" cy="4494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Current Configuration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170" name="AutoShape 2" descr="imap://lprost@imapserver3.fnal.gov:993/fetch%3EUID%3E/INBOX%3E17094?part=1.2&amp;filename=gjbciga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imap://lprost@imapserver3.fnal.gov:993/fetch%3EUID%3E/INBOX%3E17094?part=1.2&amp;filename=gjbciga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imap://lprost@imapserver3.fnal.gov:993/fetch%3EUID%3E/INBOX%3E17094?part=1.2&amp;filename=gjbciga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8886" y="5345072"/>
            <a:ext cx="7840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DCCT</a:t>
            </a:r>
            <a:endParaRPr lang="en-US" sz="1400" dirty="0"/>
          </a:p>
        </p:txBody>
      </p:sp>
      <p:sp>
        <p:nvSpPr>
          <p:cNvPr id="21" name="Freeform 20"/>
          <p:cNvSpPr/>
          <p:nvPr/>
        </p:nvSpPr>
        <p:spPr>
          <a:xfrm rot="4660225">
            <a:off x="7417091" y="3000838"/>
            <a:ext cx="170168" cy="324205"/>
          </a:xfrm>
          <a:custGeom>
            <a:avLst/>
            <a:gdLst>
              <a:gd name="connsiteX0" fmla="*/ 0 w 345232"/>
              <a:gd name="connsiteY0" fmla="*/ 0 h 1026367"/>
              <a:gd name="connsiteX1" fmla="*/ 345232 w 345232"/>
              <a:gd name="connsiteY1" fmla="*/ 1026367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232" h="1026367">
                <a:moveTo>
                  <a:pt x="0" y="0"/>
                </a:moveTo>
                <a:lnTo>
                  <a:pt x="345232" y="1026367"/>
                </a:lnTo>
              </a:path>
            </a:pathLst>
          </a:custGeom>
          <a:ln w="158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11494407" flipH="1">
            <a:off x="2719907" y="4641914"/>
            <a:ext cx="110852" cy="699145"/>
          </a:xfrm>
          <a:custGeom>
            <a:avLst/>
            <a:gdLst>
              <a:gd name="connsiteX0" fmla="*/ 0 w 345232"/>
              <a:gd name="connsiteY0" fmla="*/ 0 h 1026367"/>
              <a:gd name="connsiteX1" fmla="*/ 345232 w 345232"/>
              <a:gd name="connsiteY1" fmla="*/ 1026367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232" h="1026367">
                <a:moveTo>
                  <a:pt x="0" y="0"/>
                </a:moveTo>
                <a:lnTo>
                  <a:pt x="345232" y="1026367"/>
                </a:lnTo>
              </a:path>
            </a:pathLst>
          </a:custGeom>
          <a:ln w="15875">
            <a:solidFill>
              <a:schemeClr val="tx1"/>
            </a:solidFill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34204" y="2602642"/>
            <a:ext cx="12980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70C0"/>
                </a:solidFill>
              </a:rPr>
              <a:t>Emittance</a:t>
            </a:r>
            <a:r>
              <a:rPr lang="en-US" sz="1400" dirty="0" smtClean="0">
                <a:solidFill>
                  <a:srgbClr val="0070C0"/>
                </a:solidFill>
              </a:rPr>
              <a:t> Scanner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75333" y="2694974"/>
            <a:ext cx="113459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Isolated diaphragm #2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65198" y="4778255"/>
            <a:ext cx="90669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FF00"/>
                </a:solidFill>
              </a:rPr>
              <a:t>Ceramic break (for toroid)</a:t>
            </a:r>
            <a:endParaRPr lang="en-US" sz="1400" dirty="0">
              <a:solidFill>
                <a:srgbClr val="00FF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289064" y="3744695"/>
            <a:ext cx="279313" cy="24672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Straight Connector 27"/>
          <p:cNvCxnSpPr>
            <a:stCxn id="25" idx="7"/>
            <a:endCxn id="30" idx="2"/>
          </p:cNvCxnSpPr>
          <p:nvPr/>
        </p:nvCxnSpPr>
        <p:spPr bwMode="auto">
          <a:xfrm flipH="1" flipV="1">
            <a:off x="3342631" y="3341305"/>
            <a:ext cx="1184842" cy="43952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stCxn id="44" idx="0"/>
          </p:cNvCxnSpPr>
          <p:nvPr/>
        </p:nvCxnSpPr>
        <p:spPr bwMode="auto">
          <a:xfrm flipV="1">
            <a:off x="4052264" y="4637901"/>
            <a:ext cx="187227" cy="48349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661835" y="5121394"/>
            <a:ext cx="780858" cy="44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Gate valve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818909" y="3744695"/>
            <a:ext cx="267855" cy="485560"/>
          </a:xfrm>
          <a:prstGeom prst="ellipse">
            <a:avLst/>
          </a:pr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39"/>
          <p:cNvCxnSpPr>
            <a:stCxn id="43" idx="0"/>
            <a:endCxn id="36" idx="4"/>
          </p:cNvCxnSpPr>
          <p:nvPr/>
        </p:nvCxnSpPr>
        <p:spPr bwMode="auto">
          <a:xfrm flipH="1" flipV="1">
            <a:off x="5952837" y="4230255"/>
            <a:ext cx="865708" cy="548000"/>
          </a:xfrm>
          <a:prstGeom prst="line">
            <a:avLst/>
          </a:prstGeom>
          <a:noFill/>
          <a:ln w="190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7592809" y="3868059"/>
            <a:ext cx="78085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Turbo pump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673" y="4468266"/>
            <a:ext cx="7573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 smtClean="0"/>
              <a:t>Ion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31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Deliverables (</a:t>
            </a:r>
            <a:r>
              <a:rPr lang="en-US" dirty="0" smtClean="0">
                <a:solidFill>
                  <a:srgbClr val="C00000"/>
                </a:solidFill>
              </a:rPr>
              <a:t>Needs update after agreement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355679"/>
              </p:ext>
            </p:extLst>
          </p:nvPr>
        </p:nvGraphicFramePr>
        <p:xfrm>
          <a:off x="228600" y="910028"/>
          <a:ext cx="8649655" cy="550917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6348470"/>
                <a:gridCol w="2301185"/>
              </a:tblGrid>
              <a:tr h="2888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Deliverable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Date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Reference Design Report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Q1FY15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HB650 Cavity (8, TESLA shape) Vertical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Q4FY15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HB650 Dressed Cavity (3) Horizontal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Q4FY16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HB650 Dressed Cavity (4) Horizontal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Q2FY17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LB650 Dressed Cavity (3) Horizontal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Q3FY17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LB650 Dressed Cavity (2) Horizontal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Q3FY17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HB650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Cryomodule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Design (US, 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Q2FY16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HB650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Cryomodule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Power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Q4FY17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650 </a:t>
                      </a:r>
                      <a:r>
                        <a:rPr lang="en-US" sz="1200" dirty="0" smtClean="0">
                          <a:solidFill>
                            <a:srgbClr val="404040"/>
                          </a:solidFill>
                        </a:rPr>
                        <a:t>MHz/30 kW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rf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Power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Q4FY15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SSR1 Dressed Cavity (2) Horizontal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Q4FY15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SSR1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Cryomodule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Power Test (U.S.)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Q3FY17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SSR2 Dressed Cavity (2) Horizontal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Q2FY17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SSR2 Cavity (2) Vertical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Q4FY17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SSR2 Dressed Cavity (1) Horizontal Test (US)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Q4FY17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325 </a:t>
                      </a:r>
                      <a:r>
                        <a:rPr lang="en-US" sz="1200" dirty="0" smtClean="0">
                          <a:solidFill>
                            <a:srgbClr val="404040"/>
                          </a:solidFill>
                        </a:rPr>
                        <a:t>MHz/10 kW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rf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Power Test (India)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Q4FY15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cs"/>
                        </a:rPr>
                        <a:t>650 MHz Horizontal Test Stand (US &amp; India)</a:t>
                      </a:r>
                      <a:endParaRPr lang="en-US" sz="1200" b="1" kern="120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Q3FY16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HWR </a:t>
                      </a:r>
                      <a:r>
                        <a:rPr lang="en-US" sz="1200" dirty="0" err="1">
                          <a:solidFill>
                            <a:srgbClr val="404040"/>
                          </a:solidFill>
                        </a:rPr>
                        <a:t>Cryomodule</a:t>
                      </a: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 Test with Beam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404040"/>
                          </a:solidFill>
                        </a:rPr>
                        <a:t>Q2FY18</a:t>
                      </a:r>
                    </a:p>
                  </a:txBody>
                  <a:tcPr marL="68580" marR="68580" marT="0" marB="0"/>
                </a:tc>
              </a:tr>
              <a:tr h="290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</a:rPr>
                        <a:t>Front End Systems Test (warm components)</a:t>
                      </a:r>
                      <a:endParaRPr lang="en-US" sz="1200" b="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404040"/>
                          </a:solidFill>
                        </a:rPr>
                        <a:t>Q3FY16</a:t>
                      </a:r>
                      <a:endParaRPr lang="en-US" sz="1200" b="1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3/9/15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4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Goals</a:t>
            </a:r>
          </a:p>
          <a:p>
            <a:r>
              <a:rPr lang="en-US" dirty="0" smtClean="0"/>
              <a:t>Design Strategy and Concept</a:t>
            </a:r>
          </a:p>
          <a:p>
            <a:r>
              <a:rPr lang="en-US" dirty="0" smtClean="0"/>
              <a:t>R&amp;D Program</a:t>
            </a:r>
          </a:p>
          <a:p>
            <a:r>
              <a:rPr lang="en-US" dirty="0" smtClean="0"/>
              <a:t>Project Status and Strategy</a:t>
            </a:r>
          </a:p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Recommendations Responses</a:t>
            </a:r>
          </a:p>
          <a:p>
            <a:r>
              <a:rPr lang="en-US" dirty="0" smtClean="0"/>
              <a:t>Meeting Organization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N2 Doping for High Q0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gas introduced during vacuum bake: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=7E10 @ 17 MV/m (!)</a:t>
            </a:r>
            <a:endParaRPr lang="en-US" dirty="0"/>
          </a:p>
        </p:txBody>
      </p:sp>
      <p:pic>
        <p:nvPicPr>
          <p:cNvPr id="4098" name="Picture 2" descr="C:\Users\annag\AppData\Local\Microsoft\Windows\Temporary Internet Files\Content.IE5\0221997M\120CvsNdop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42" y="1754276"/>
            <a:ext cx="5595138" cy="42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8518" y="5885541"/>
            <a:ext cx="6077607" cy="47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Single-cell HB650 cavity @ 2K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Required to support 5% cryogenic duty factor</a:t>
            </a:r>
          </a:p>
          <a:p>
            <a:pPr lvl="1"/>
            <a:r>
              <a:rPr lang="en-US" dirty="0" smtClean="0"/>
              <a:t>Configuration capable of 10-15% with more pumping</a:t>
            </a:r>
          </a:p>
          <a:p>
            <a:pPr lvl="1"/>
            <a:r>
              <a:rPr lang="en-US" dirty="0" smtClean="0"/>
              <a:t>160 – 240 kW beam power at 800 MeV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31</a:t>
            </a:fld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1" y="2838450"/>
            <a:ext cx="4953000" cy="351472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 A - Superconducting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800 MeV pulsed SC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Constructed from CW-capable accelerating modules</a:t>
            </a:r>
          </a:p>
          <a:p>
            <a:pPr lvl="1"/>
            <a:r>
              <a:rPr lang="en-US" dirty="0" smtClean="0"/>
              <a:t>Operated initially at low duty factor</a:t>
            </a:r>
          </a:p>
          <a:p>
            <a:pPr lvl="1"/>
            <a:r>
              <a:rPr lang="en-US" dirty="0" smtClean="0"/>
              <a:t>Sited in close proximity to Booster and to significant existing infrastructure</a:t>
            </a:r>
          </a:p>
          <a:p>
            <a:r>
              <a:rPr lang="en-US" dirty="0" smtClean="0"/>
              <a:t>Plan B - Afterburner</a:t>
            </a:r>
          </a:p>
          <a:p>
            <a:pPr lvl="1"/>
            <a:r>
              <a:rPr lang="en-US" dirty="0" smtClean="0"/>
              <a:t>400 MeV pulsed </a:t>
            </a:r>
            <a:r>
              <a:rPr lang="en-US" dirty="0" err="1" smtClean="0"/>
              <a:t>linac</a:t>
            </a:r>
            <a:r>
              <a:rPr lang="en-US" dirty="0" smtClean="0"/>
              <a:t> appended to existing 400 MeV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805 MHz accelerating modules</a:t>
            </a:r>
          </a:p>
          <a:p>
            <a:pPr lvl="1"/>
            <a:r>
              <a:rPr lang="en-US" dirty="0" smtClean="0"/>
              <a:t>Requires physical relocation of existing </a:t>
            </a:r>
            <a:r>
              <a:rPr lang="en-US" dirty="0" err="1" smtClean="0"/>
              <a:t>linac</a:t>
            </a:r>
            <a:r>
              <a:rPr lang="en-US" dirty="0" smtClean="0"/>
              <a:t> upstream ~50 m</a:t>
            </a:r>
          </a:p>
          <a:p>
            <a:pPr lvl="1"/>
            <a:r>
              <a:rPr lang="en-US" dirty="0" smtClean="0"/>
              <a:t>~1 year interruption to operations</a:t>
            </a:r>
          </a:p>
          <a:p>
            <a:pPr lvl="1"/>
            <a:r>
              <a:rPr lang="en-US" dirty="0" smtClean="0"/>
              <a:t>Less expensive than Plan 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32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Pluses and Minuses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33</a:t>
            </a:fld>
            <a:endParaRPr lang="en-US" smtClean="0"/>
          </a:p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343829"/>
              </p:ext>
            </p:extLst>
          </p:nvPr>
        </p:nvGraphicFramePr>
        <p:xfrm>
          <a:off x="621536" y="1452393"/>
          <a:ext cx="7467600" cy="4257206"/>
        </p:xfrm>
        <a:graphic>
          <a:graphicData uri="http://schemas.openxmlformats.org/drawingml/2006/table">
            <a:tbl>
              <a:tblPr firstRow="1" bandRow="1"/>
              <a:tblGrid>
                <a:gridCol w="4789004"/>
                <a:gridCol w="1298713"/>
                <a:gridCol w="1379883"/>
              </a:tblGrid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Plan A: PIP-II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Plan B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Beam power to LBNE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1.2 MW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1.2 MW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0" dirty="0" smtClean="0">
                          <a:solidFill>
                            <a:schemeClr val="accent6"/>
                          </a:solidFill>
                        </a:rPr>
                        <a:t>Cost to DOE</a:t>
                      </a:r>
                      <a:r>
                        <a:rPr lang="en-US" sz="1400" b="0" baseline="0" dirty="0" smtClean="0">
                          <a:solidFill>
                            <a:schemeClr val="accent6"/>
                          </a:solidFill>
                        </a:rPr>
                        <a:t> (FY2020 $M)</a:t>
                      </a:r>
                      <a:endParaRPr lang="en-US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chemeClr val="accent6"/>
                          </a:solidFill>
                        </a:rPr>
                        <a:t>~$400</a:t>
                      </a:r>
                      <a:endParaRPr lang="en-US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chemeClr val="accent6"/>
                          </a:solidFill>
                        </a:rPr>
                        <a:t>~$250</a:t>
                      </a:r>
                      <a:endParaRPr lang="en-US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R&amp;D aligned</a:t>
                      </a:r>
                      <a:r>
                        <a:rPr lang="en-US" sz="1400" b="1" baseline="0" dirty="0" smtClean="0">
                          <a:solidFill>
                            <a:srgbClr val="006600"/>
                          </a:solidFill>
                        </a:rPr>
                        <a:t> with efforts to date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Y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Upgradable to 2 MW to LBNE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Y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Y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High Duty Factor Capable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Y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Proton Driver for </a:t>
                      </a:r>
                      <a:r>
                        <a:rPr lang="en-US" sz="1400" dirty="0" err="1" smtClean="0">
                          <a:solidFill>
                            <a:schemeClr val="accent6"/>
                          </a:solidFill>
                        </a:rPr>
                        <a:t>Muon</a:t>
                      </a:r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 Facility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Y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N</a:t>
                      </a: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897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Upgrade paths utilize 1.3 GHz infrastructure &amp;</a:t>
                      </a:r>
                      <a:r>
                        <a:rPr lang="en-US" sz="1400" baseline="0" dirty="0" smtClean="0">
                          <a:solidFill>
                            <a:schemeClr val="accent6"/>
                          </a:solidFill>
                        </a:rPr>
                        <a:t> capabilities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Y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N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Retires significant</a:t>
                      </a:r>
                      <a:r>
                        <a:rPr lang="en-US" sz="1400" b="1" baseline="0" dirty="0" smtClean="0">
                          <a:solidFill>
                            <a:srgbClr val="006600"/>
                          </a:solidFill>
                        </a:rPr>
                        <a:t> reliability risks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Y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Interruption to operations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~2 months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&gt;12 months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130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International</a:t>
                      </a:r>
                      <a:r>
                        <a:rPr lang="en-US" sz="1400" b="1" baseline="0" dirty="0" smtClean="0">
                          <a:solidFill>
                            <a:srgbClr val="006600"/>
                          </a:solidFill>
                        </a:rPr>
                        <a:t> contribution &amp; collaboration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Significant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6600"/>
                          </a:solidFill>
                        </a:rPr>
                        <a:t>Minimal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124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Reutilization of existing infrastructure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Significant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Modest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5025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Status of technical development/understanding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Advanced conceptual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accent6"/>
                          </a:solidFill>
                        </a:rPr>
                        <a:t>Pre-conceptual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2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strategy for next step(s) beyond PIP-II will be developed in consideration of the following:</a:t>
            </a:r>
          </a:p>
          <a:p>
            <a:pPr lvl="1"/>
            <a:r>
              <a:rPr lang="en-US" dirty="0" smtClean="0"/>
              <a:t>Slip-stacking in the Recycler is not possible at intensities beyond PIP-II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Booster cannot be upgraded to support intensities beyond ~7×10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ppp</a:t>
            </a:r>
            <a:r>
              <a:rPr lang="en-US" dirty="0" smtClean="0"/>
              <a:t>, no matter what the injection energy</a:t>
            </a:r>
          </a:p>
          <a:p>
            <a:pPr lvl="1"/>
            <a:r>
              <a:rPr lang="en-US" dirty="0" smtClean="0"/>
              <a:t>A new 8-GeV rapid cycling synchrotron (RCS) could meet the needs of the neutrino program</a:t>
            </a:r>
          </a:p>
          <a:p>
            <a:pPr lvl="2"/>
            <a:r>
              <a:rPr lang="en-US" dirty="0" smtClean="0"/>
              <a:t>Beam power @ 8 </a:t>
            </a:r>
            <a:r>
              <a:rPr lang="en-US" dirty="0" err="1" smtClean="0"/>
              <a:t>GeV</a:t>
            </a:r>
            <a:r>
              <a:rPr lang="en-US" dirty="0" smtClean="0"/>
              <a:t> ~600kW</a:t>
            </a:r>
          </a:p>
          <a:p>
            <a:pPr lvl="2"/>
            <a:r>
              <a:rPr lang="en-US" dirty="0" smtClean="0"/>
              <a:t>Injection energy ~2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Construction of an RCS may require long-term utilization of the Recycler for proton accumulation</a:t>
            </a:r>
          </a:p>
          <a:p>
            <a:pPr lvl="1"/>
            <a:r>
              <a:rPr lang="en-US" dirty="0" smtClean="0"/>
              <a:t>An extension of the PIP-II </a:t>
            </a:r>
            <a:r>
              <a:rPr lang="en-US" dirty="0" err="1" smtClean="0"/>
              <a:t>linac</a:t>
            </a:r>
            <a:r>
              <a:rPr lang="en-US" dirty="0" smtClean="0"/>
              <a:t> to 6-8 </a:t>
            </a:r>
            <a:r>
              <a:rPr lang="en-US" dirty="0" err="1" smtClean="0"/>
              <a:t>GeV</a:t>
            </a:r>
            <a:r>
              <a:rPr lang="en-US" dirty="0" smtClean="0"/>
              <a:t> may be required </a:t>
            </a:r>
            <a:r>
              <a:rPr lang="en-US" dirty="0"/>
              <a:t>to </a:t>
            </a:r>
            <a:r>
              <a:rPr lang="en-US" dirty="0" smtClean="0"/>
              <a:t>remove </a:t>
            </a:r>
            <a:r>
              <a:rPr lang="en-US" dirty="0"/>
              <a:t>the Recycler from </a:t>
            </a:r>
            <a:r>
              <a:rPr lang="en-US" dirty="0" smtClean="0"/>
              <a:t>service and/or to achieve the 1-4 MW required to support a </a:t>
            </a:r>
            <a:r>
              <a:rPr lang="en-US" dirty="0" err="1" smtClean="0"/>
              <a:t>muon</a:t>
            </a:r>
            <a:r>
              <a:rPr lang="en-US" dirty="0" smtClean="0"/>
              <a:t>-based facility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The strategy will likely be determined on the basis of  programmatic choices once PIP-II construction is underway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 all scenarios it will be necessary to extend the PIP-II </a:t>
            </a:r>
            <a:r>
              <a:rPr lang="en-US" dirty="0" err="1" smtClean="0"/>
              <a:t>linac</a:t>
            </a:r>
            <a:r>
              <a:rPr lang="en-US" dirty="0" smtClean="0"/>
              <a:t> to at least 2 </a:t>
            </a:r>
            <a:r>
              <a:rPr lang="en-US" dirty="0" err="1" smtClean="0"/>
              <a:t>GeV</a:t>
            </a:r>
            <a:r>
              <a:rPr lang="en-US" dirty="0" smtClean="0"/>
              <a:t> and to retire the existing Booster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Unless realization of “smart RCS” with lower (800 MeV) injection energy</a:t>
            </a:r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34</a:t>
            </a:fld>
            <a:endParaRPr lang="en-US" smtClean="0"/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2+ MW @ 60-120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2.4 MW requires 1.5×10</a:t>
            </a:r>
            <a:r>
              <a:rPr lang="en-US" baseline="30000" smtClean="0"/>
              <a:t>14</a:t>
            </a:r>
            <a:r>
              <a:rPr lang="en-US" smtClean="0"/>
              <a:t> protons from Main Injector every 1.2 s @ 120 GeV</a:t>
            </a:r>
          </a:p>
          <a:p>
            <a:pPr lvl="1"/>
            <a:r>
              <a:rPr lang="en-US" smtClean="0"/>
              <a:t>Every 0.6 sec @ 60 GeV</a:t>
            </a:r>
          </a:p>
          <a:p>
            <a:r>
              <a:rPr lang="en-US" smtClean="0"/>
              <a:t>Accumulation requires either:</a:t>
            </a:r>
          </a:p>
          <a:p>
            <a:pPr lvl="1"/>
            <a:r>
              <a:rPr lang="en-US" smtClean="0"/>
              <a:t>Box-car stack (in Recycler) six batches of 2.5×10</a:t>
            </a:r>
            <a:r>
              <a:rPr lang="en-US" baseline="30000" smtClean="0"/>
              <a:t>13</a:t>
            </a:r>
            <a:r>
              <a:rPr lang="en-US" smtClean="0"/>
              <a:t> protons in ≤ 0.6 sec</a:t>
            </a:r>
          </a:p>
          <a:p>
            <a:pPr lvl="2">
              <a:buFont typeface="Symbol"/>
              <a:buChar char="Þ"/>
            </a:pPr>
            <a:r>
              <a:rPr lang="en-US" smtClean="0"/>
              <a:t>&gt;10 Hz rep-rate RCS</a:t>
            </a:r>
          </a:p>
          <a:p>
            <a:pPr lvl="1"/>
            <a:r>
              <a:rPr lang="en-US" u="sng" smtClean="0"/>
              <a:t>Or</a:t>
            </a:r>
            <a:r>
              <a:rPr lang="en-US" smtClean="0"/>
              <a:t> inject a long (linac) pulse containing 1.5×10</a:t>
            </a:r>
            <a:r>
              <a:rPr lang="en-US" baseline="30000" smtClean="0"/>
              <a:t>14</a:t>
            </a:r>
            <a:r>
              <a:rPr lang="en-US" smtClean="0"/>
              <a:t> protons directly into Main Injector</a:t>
            </a:r>
          </a:p>
          <a:p>
            <a:pPr lvl="1"/>
            <a:r>
              <a:rPr lang="en-US" smtClean="0"/>
              <a:t>Strategy TBD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35</a:t>
            </a:fld>
            <a:endParaRPr lang="en-US" smtClean="0"/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2+ MW @ 60-120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Booster </a:t>
            </a:r>
            <a:r>
              <a:rPr lang="en-US" dirty="0"/>
              <a:t>is not capable of accelerating </a:t>
            </a:r>
            <a:r>
              <a:rPr lang="en-US" dirty="0" smtClean="0"/>
              <a:t>2.5×10</a:t>
            </a:r>
            <a:r>
              <a:rPr lang="en-US" baseline="30000" dirty="0" smtClean="0"/>
              <a:t>13</a:t>
            </a:r>
            <a:r>
              <a:rPr lang="en-US" dirty="0" smtClean="0"/>
              <a:t> no </a:t>
            </a:r>
            <a:r>
              <a:rPr lang="en-US" dirty="0"/>
              <a:t>matter </a:t>
            </a:r>
            <a:r>
              <a:rPr lang="en-US" dirty="0" smtClean="0"/>
              <a:t>what the injection energy, or how </a:t>
            </a:r>
            <a:r>
              <a:rPr lang="en-US" dirty="0"/>
              <a:t>it is </a:t>
            </a:r>
            <a:r>
              <a:rPr lang="en-US" dirty="0" smtClean="0"/>
              <a:t>upgraded:</a:t>
            </a:r>
            <a:endParaRPr lang="en-US" dirty="0"/>
          </a:p>
          <a:p>
            <a:pPr lvl="1"/>
            <a:r>
              <a:rPr lang="en-US" dirty="0" smtClean="0"/>
              <a:t>Requires ~0.1% beam loss</a:t>
            </a:r>
            <a:endParaRPr lang="en-US" dirty="0"/>
          </a:p>
          <a:p>
            <a:pPr lvl="1"/>
            <a:r>
              <a:rPr lang="en-US" dirty="0"/>
              <a:t>High impedance</a:t>
            </a:r>
          </a:p>
          <a:p>
            <a:pPr lvl="1"/>
            <a:r>
              <a:rPr lang="en-US" dirty="0"/>
              <a:t>Transition crossing</a:t>
            </a:r>
          </a:p>
          <a:p>
            <a:pPr lvl="1"/>
            <a:r>
              <a:rPr lang="en-US" dirty="0"/>
              <a:t>Poor magnetic field quality</a:t>
            </a:r>
          </a:p>
          <a:p>
            <a:pPr lvl="1"/>
            <a:r>
              <a:rPr lang="en-US" dirty="0"/>
              <a:t>Poor vacuum</a:t>
            </a:r>
          </a:p>
          <a:p>
            <a:pPr lvl="1"/>
            <a:r>
              <a:rPr lang="en-US" dirty="0"/>
              <a:t>Inadequate </a:t>
            </a:r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36</a:t>
            </a:fld>
            <a:endParaRPr lang="en-US" smtClean="0"/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Parameters for post-PIP-II Complex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708548"/>
              </p:ext>
            </p:extLst>
          </p:nvPr>
        </p:nvGraphicFramePr>
        <p:xfrm>
          <a:off x="391891" y="952288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/>
                <a:gridCol w="1581486"/>
                <a:gridCol w="1581486"/>
                <a:gridCol w="694101"/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Proton Source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RCS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Particle Type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p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H-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Beam Kinetic Energy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8.0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8.0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GeV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Protons per Pulse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2.6×10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1.5×10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0.0016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Pulse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20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Pulses to Recycler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6</a:t>
                      </a:r>
                      <a:endParaRPr lang="en-US" sz="1600" kern="12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NA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Pulses to Main Injector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  <a:endParaRPr lang="en-US" sz="1600" kern="12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Beam Power at 8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GeV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 (Total)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660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3960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Beam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 Power to Main Injector*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160/280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160/280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Available for 8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Program*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500/380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3800/3680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Main Injector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Beam Kinetic Energy*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120/60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120/60</a:t>
                      </a:r>
                      <a:endParaRPr lang="en-US" sz="1600" kern="12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GeV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1.5×10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14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1.5×10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Time*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1.2/0.7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1.2/0.7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Power*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2.4/2.1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2.4/2.1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1891" y="5939247"/>
            <a:ext cx="837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</a:rPr>
              <a:t>*First number refers to 120 </a:t>
            </a:r>
            <a:r>
              <a:rPr lang="en-US" sz="1800" dirty="0" err="1" smtClean="0">
                <a:solidFill>
                  <a:srgbClr val="404040"/>
                </a:solidFill>
              </a:rPr>
              <a:t>GeV</a:t>
            </a:r>
            <a:r>
              <a:rPr lang="en-US" sz="1800" dirty="0" smtClean="0">
                <a:solidFill>
                  <a:srgbClr val="404040"/>
                </a:solidFill>
              </a:rPr>
              <a:t> MI operations; second to 60 </a:t>
            </a:r>
            <a:r>
              <a:rPr lang="en-US" sz="1800" dirty="0" err="1" smtClean="0">
                <a:solidFill>
                  <a:srgbClr val="404040"/>
                </a:solidFill>
              </a:rPr>
              <a:t>GeV</a:t>
            </a:r>
            <a:endParaRPr lang="en-US" sz="1800" dirty="0">
              <a:solidFill>
                <a:srgbClr val="40404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Parameters for post-PIP-II Complex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371600"/>
            <a:ext cx="58007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Driver for </a:t>
            </a:r>
            <a:r>
              <a:rPr lang="en-US" dirty="0" err="1" smtClean="0"/>
              <a:t>Muon</a:t>
            </a:r>
            <a:r>
              <a:rPr lang="en-US" dirty="0" smtClean="0"/>
              <a:t>-based </a:t>
            </a:r>
            <a:r>
              <a:rPr lang="en-US" dirty="0" err="1" smtClean="0"/>
              <a:t>Facilties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 based on Project X</a:t>
            </a:r>
          </a:p>
          <a:p>
            <a:pPr lvl="1"/>
            <a:r>
              <a:rPr lang="en-US" dirty="0" smtClean="0"/>
              <a:t>8 </a:t>
            </a:r>
            <a:r>
              <a:rPr lang="en-US" dirty="0" err="1" smtClean="0"/>
              <a:t>GeV</a:t>
            </a:r>
            <a:r>
              <a:rPr lang="en-US" dirty="0" smtClean="0"/>
              <a:t> H- </a:t>
            </a:r>
            <a:r>
              <a:rPr lang="en-US" dirty="0" err="1" smtClean="0"/>
              <a:t>linac</a:t>
            </a:r>
            <a:r>
              <a:rPr lang="en-US" dirty="0" smtClean="0"/>
              <a:t> delivering 4 MW</a:t>
            </a:r>
          </a:p>
          <a:p>
            <a:pPr lvl="1"/>
            <a:r>
              <a:rPr lang="en-US" dirty="0"/>
              <a:t>Accumulation Ring </a:t>
            </a:r>
            <a:r>
              <a:rPr lang="en-US" dirty="0" smtClean="0"/>
              <a:t>to convert H- </a:t>
            </a:r>
            <a:r>
              <a:rPr lang="en-US" dirty="0"/>
              <a:t>to </a:t>
            </a:r>
            <a:r>
              <a:rPr lang="en-US" dirty="0" smtClean="0"/>
              <a:t>protons and reformat </a:t>
            </a:r>
            <a:r>
              <a:rPr lang="en-US" dirty="0"/>
              <a:t>beam into a few </a:t>
            </a:r>
            <a:r>
              <a:rPr lang="en-US" dirty="0" smtClean="0"/>
              <a:t>(~4)intense </a:t>
            </a:r>
            <a:r>
              <a:rPr lang="en-US" dirty="0"/>
              <a:t>bunches</a:t>
            </a:r>
          </a:p>
          <a:p>
            <a:pPr lvl="1"/>
            <a:r>
              <a:rPr lang="en-US" dirty="0"/>
              <a:t>Compressor Ring bunch </a:t>
            </a:r>
            <a:r>
              <a:rPr lang="en-US" dirty="0" smtClean="0"/>
              <a:t>to shorten bunches</a:t>
            </a:r>
            <a:endParaRPr lang="en-US" dirty="0"/>
          </a:p>
          <a:p>
            <a:pPr lvl="1"/>
            <a:r>
              <a:rPr lang="en-US" dirty="0"/>
              <a:t>Delivery beam </a:t>
            </a:r>
            <a:r>
              <a:rPr lang="en-US" dirty="0" smtClean="0"/>
              <a:t>lines to deliver multiple bunches to target </a:t>
            </a:r>
          </a:p>
          <a:p>
            <a:r>
              <a:rPr lang="en-US" dirty="0" smtClean="0"/>
              <a:t>Strategy built upon PIP-II is incorporated within MASS</a:t>
            </a:r>
          </a:p>
          <a:p>
            <a:pPr lvl="1"/>
            <a:r>
              <a:rPr lang="en-US" dirty="0" smtClean="0"/>
              <a:t>6.75 </a:t>
            </a:r>
            <a:r>
              <a:rPr lang="en-US" dirty="0" err="1" smtClean="0"/>
              <a:t>GeV</a:t>
            </a:r>
            <a:r>
              <a:rPr lang="en-US" dirty="0" smtClean="0"/>
              <a:t> H- </a:t>
            </a:r>
            <a:r>
              <a:rPr lang="en-US" dirty="0" err="1" smtClean="0"/>
              <a:t>linac</a:t>
            </a:r>
            <a:r>
              <a:rPr lang="en-US" dirty="0" smtClean="0"/>
              <a:t> delivering 1 MW</a:t>
            </a:r>
          </a:p>
          <a:p>
            <a:pPr lvl="2"/>
            <a:r>
              <a:rPr lang="en-US" dirty="0"/>
              <a:t>5</a:t>
            </a:r>
            <a:r>
              <a:rPr lang="en-US" dirty="0" smtClean="0"/>
              <a:t> mA × 50% chopping </a:t>
            </a:r>
            <a:r>
              <a:rPr lang="en-US" dirty="0"/>
              <a:t>× </a:t>
            </a:r>
            <a:r>
              <a:rPr lang="en-US" dirty="0" smtClean="0"/>
              <a:t>4 </a:t>
            </a:r>
            <a:r>
              <a:rPr lang="en-US" dirty="0" err="1" smtClean="0"/>
              <a:t>ms</a:t>
            </a:r>
            <a:r>
              <a:rPr lang="en-US" dirty="0" smtClean="0"/>
              <a:t> × 15 Hz </a:t>
            </a:r>
            <a:r>
              <a:rPr lang="en-US" dirty="0"/>
              <a:t>× </a:t>
            </a:r>
            <a:r>
              <a:rPr lang="en-US" dirty="0" smtClean="0"/>
              <a:t> 6.75 </a:t>
            </a:r>
            <a:r>
              <a:rPr lang="en-US" dirty="0" err="1" smtClean="0"/>
              <a:t>GeV</a:t>
            </a:r>
            <a:r>
              <a:rPr lang="en-US" dirty="0" smtClean="0"/>
              <a:t> = 1 MW</a:t>
            </a:r>
          </a:p>
          <a:p>
            <a:pPr lvl="2"/>
            <a:r>
              <a:rPr lang="en-US" dirty="0"/>
              <a:t>3-6.75 </a:t>
            </a:r>
            <a:r>
              <a:rPr lang="en-US" dirty="0" err="1"/>
              <a:t>GeV</a:t>
            </a:r>
            <a:r>
              <a:rPr lang="en-US" dirty="0"/>
              <a:t> dual use: proton and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acceleration</a:t>
            </a:r>
          </a:p>
          <a:p>
            <a:pPr lvl="1"/>
            <a:r>
              <a:rPr lang="en-US" dirty="0" smtClean="0"/>
              <a:t>Basic Accumulator/Compressor/multi-bunch targeting scheme retained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0624"/>
            <a:ext cx="8672513" cy="545323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ja-JP" sz="2600" b="1" dirty="0" err="1" smtClean="0">
                <a:solidFill>
                  <a:srgbClr val="006600"/>
                </a:solidFill>
              </a:rPr>
              <a:t>Fermilab’s</a:t>
            </a:r>
            <a:r>
              <a:rPr lang="en-US" altLang="ja-JP" sz="2600" b="1" dirty="0" smtClean="0">
                <a:solidFill>
                  <a:srgbClr val="006600"/>
                </a:solidFill>
              </a:rPr>
              <a:t> goal is to construct &amp; operate the foremost facility in the world for particle physics research utilizing intense beams.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Neutrinos</a:t>
            </a:r>
          </a:p>
          <a:p>
            <a:pPr marL="633413" lvl="1"/>
            <a:r>
              <a:rPr lang="en-US" dirty="0" smtClean="0"/>
              <a:t>MINOS+, </a:t>
            </a:r>
            <a:r>
              <a:rPr lang="en-US" dirty="0" err="1" smtClean="0"/>
              <a:t>NOvA</a:t>
            </a:r>
            <a:r>
              <a:rPr lang="en-US" dirty="0" smtClean="0"/>
              <a:t> @700 kW</a:t>
            </a:r>
          </a:p>
          <a:p>
            <a:pPr marL="633413" lvl="1"/>
            <a:r>
              <a:rPr lang="en-US" dirty="0" smtClean="0"/>
              <a:t>LBNF @ &gt;1-2 MW</a:t>
            </a:r>
          </a:p>
          <a:p>
            <a:pPr marL="633413" lvl="1"/>
            <a:r>
              <a:rPr lang="en-US" dirty="0" smtClean="0"/>
              <a:t>SBN @ 10’s kW</a:t>
            </a:r>
          </a:p>
          <a:p>
            <a:pPr marL="233363">
              <a:spcBef>
                <a:spcPts val="1200"/>
              </a:spcBef>
            </a:pPr>
            <a:r>
              <a:rPr lang="en-US" dirty="0" err="1" smtClean="0"/>
              <a:t>Muons</a:t>
            </a:r>
            <a:endParaRPr lang="en-US" dirty="0" smtClean="0"/>
          </a:p>
          <a:p>
            <a:pPr marL="633413" lvl="1"/>
            <a:r>
              <a:rPr lang="en-US" dirty="0" err="1" smtClean="0"/>
              <a:t>Muon</a:t>
            </a:r>
            <a:r>
              <a:rPr lang="en-US" dirty="0" smtClean="0"/>
              <a:t> g-2 @ 17-25 kW</a:t>
            </a:r>
          </a:p>
          <a:p>
            <a:pPr marL="633413" lvl="1"/>
            <a:r>
              <a:rPr lang="en-US" dirty="0" smtClean="0"/>
              <a:t>Mu2e @ 8-100 kW</a:t>
            </a:r>
          </a:p>
          <a:p>
            <a:pPr marL="233363">
              <a:spcBef>
                <a:spcPts val="1200"/>
              </a:spcBef>
            </a:pPr>
            <a:r>
              <a:rPr lang="en-US" dirty="0" smtClean="0"/>
              <a:t>Longer term opportunities </a:t>
            </a:r>
          </a:p>
          <a:p>
            <a:pPr marL="233363">
              <a:spcBef>
                <a:spcPts val="30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sz="2600" b="1" i="1" dirty="0" smtClean="0">
                <a:solidFill>
                  <a:srgbClr val="C00000"/>
                </a:solidFill>
              </a:rPr>
              <a:t>This requires more protons!</a:t>
            </a:r>
          </a:p>
          <a:p>
            <a:pPr marL="0" indent="0">
              <a:spcBef>
                <a:spcPts val="3000"/>
              </a:spcBef>
              <a:buClr>
                <a:srgbClr val="C00000"/>
              </a:buClr>
              <a:buNone/>
            </a:pPr>
            <a:r>
              <a:rPr lang="en-US" sz="2600" b="1" dirty="0" smtClean="0">
                <a:solidFill>
                  <a:srgbClr val="006600"/>
                </a:solidFill>
              </a:rPr>
              <a:t>Proton Improvement Plan (PIP) </a:t>
            </a:r>
            <a:r>
              <a:rPr lang="en-US" sz="2600" b="1" dirty="0">
                <a:solidFill>
                  <a:srgbClr val="006600"/>
                </a:solidFill>
              </a:rPr>
              <a:t>will support initial goals by establishing a base capability of operating the Booster at a 15 Hz beam rate</a:t>
            </a:r>
          </a:p>
          <a:p>
            <a:pPr marL="233363">
              <a:spcBef>
                <a:spcPts val="3000"/>
              </a:spcBef>
              <a:buClr>
                <a:srgbClr val="C00000"/>
              </a:buClr>
              <a:buFont typeface="Symbol" pitchFamily="18" charset="2"/>
              <a:buChar char="Þ"/>
            </a:pPr>
            <a:endParaRPr lang="en-US" sz="2600" b="1" i="1" dirty="0" smtClean="0">
              <a:solidFill>
                <a:srgbClr val="C00000"/>
              </a:solidFill>
            </a:endParaRPr>
          </a:p>
          <a:p>
            <a:pPr marL="233363">
              <a:spcBef>
                <a:spcPts val="3000"/>
              </a:spcBef>
              <a:buClr>
                <a:srgbClr val="C00000"/>
              </a:buClr>
              <a:buFont typeface="Symbol" pitchFamily="18" charset="2"/>
              <a:buChar char="Þ"/>
            </a:pPr>
            <a:endParaRPr lang="en-US" sz="2600" b="1" i="1" dirty="0" smtClean="0">
              <a:solidFill>
                <a:srgbClr val="C00000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92" y="2014387"/>
            <a:ext cx="3841084" cy="30404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Facility Possible Layout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58" t="21588" r="4330" b="10382"/>
          <a:stretch/>
        </p:blipFill>
        <p:spPr>
          <a:xfrm>
            <a:off x="4507" y="1039205"/>
            <a:ext cx="9139493" cy="5045912"/>
          </a:xfrm>
          <a:prstGeom prst="rect">
            <a:avLst/>
          </a:prstGeom>
        </p:spPr>
      </p:pic>
      <p:sp>
        <p:nvSpPr>
          <p:cNvPr id="9" name="TextBox 84"/>
          <p:cNvSpPr txBox="1">
            <a:spLocks noChangeArrowheads="1"/>
          </p:cNvSpPr>
          <p:nvPr/>
        </p:nvSpPr>
        <p:spPr bwMode="auto">
          <a:xfrm>
            <a:off x="117016" y="290040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0" name="TextBox 93"/>
          <p:cNvSpPr txBox="1">
            <a:spLocks noChangeArrowheads="1"/>
          </p:cNvSpPr>
          <p:nvPr/>
        </p:nvSpPr>
        <p:spPr bwMode="auto">
          <a:xfrm>
            <a:off x="0" y="4276590"/>
            <a:ext cx="21467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</a:p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Muon Collider</a:t>
            </a:r>
            <a:endParaRPr lang="en-US" sz="1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TextBox 93"/>
          <p:cNvSpPr txBox="1">
            <a:spLocks noChangeArrowheads="1"/>
          </p:cNvSpPr>
          <p:nvPr/>
        </p:nvSpPr>
        <p:spPr bwMode="auto">
          <a:xfrm>
            <a:off x="4604263" y="3371499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92D05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92D05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92D05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92D05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92D05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4329" y="261878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93"/>
          <p:cNvSpPr txBox="1">
            <a:spLocks noChangeArrowheads="1"/>
          </p:cNvSpPr>
          <p:nvPr/>
        </p:nvSpPr>
        <p:spPr bwMode="auto">
          <a:xfrm>
            <a:off x="4195307" y="1762303"/>
            <a:ext cx="111708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1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 flipV="1">
            <a:off x="4069056" y="2473225"/>
            <a:ext cx="49082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93"/>
          <p:cNvSpPr txBox="1">
            <a:spLocks noChangeArrowheads="1"/>
          </p:cNvSpPr>
          <p:nvPr/>
        </p:nvSpPr>
        <p:spPr bwMode="auto">
          <a:xfrm>
            <a:off x="2782834" y="3923652"/>
            <a:ext cx="215796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3-6.75 GeV Proton &amp;</a:t>
            </a:r>
            <a:b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1.25-5 GeV Muon</a:t>
            </a:r>
            <a:b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Dual Use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Linac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4025902" y="1872463"/>
            <a:ext cx="169405" cy="120673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 rot="1080000">
            <a:off x="513307" y="278089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59878" y="2471242"/>
            <a:ext cx="125391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1-3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</a:t>
            </a:r>
            <a:endParaRPr lang="en-US" sz="1200" dirty="0">
              <a:solidFill>
                <a:srgbClr val="18C6EA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885592" y="197968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667598">
            <a:off x="2754144" y="2392074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 rot="667598">
            <a:off x="1974755" y="2064594"/>
            <a:ext cx="1136739" cy="6186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</a:t>
            </a:r>
          </a:p>
          <a:p>
            <a:pPr algn="ctr">
              <a:lnSpc>
                <a:spcPct val="70000"/>
              </a:lnSpc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&amp;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Compressor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Rings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778080" y="146596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3067598">
            <a:off x="3233715" y="2566127"/>
            <a:ext cx="1384377" cy="875019"/>
            <a:chOff x="2184642" y="1289788"/>
            <a:chExt cx="1384377" cy="875019"/>
          </a:xfrm>
        </p:grpSpPr>
        <p:sp>
          <p:nvSpPr>
            <p:cNvPr id="24" name="TextBox 23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rot="3007598" flipH="1">
            <a:off x="2709862" y="2854987"/>
            <a:ext cx="860426" cy="70485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3507598">
            <a:off x="2182277" y="2794077"/>
            <a:ext cx="238096" cy="239275"/>
            <a:chOff x="2994357" y="995225"/>
            <a:chExt cx="216467" cy="217814"/>
          </a:xfrm>
        </p:grpSpPr>
        <p:sp>
          <p:nvSpPr>
            <p:cNvPr id="29" name="Arc 28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>
            <a:endCxn id="30" idx="2"/>
          </p:cNvCxnSpPr>
          <p:nvPr/>
        </p:nvCxnSpPr>
        <p:spPr>
          <a:xfrm rot="3067598" flipH="1">
            <a:off x="2374597" y="267427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rot="2707598">
            <a:off x="2570112" y="2869562"/>
            <a:ext cx="238097" cy="239269"/>
            <a:chOff x="3018530" y="986146"/>
            <a:chExt cx="216463" cy="217811"/>
          </a:xfrm>
        </p:grpSpPr>
        <p:sp>
          <p:nvSpPr>
            <p:cNvPr id="33" name="Arc 32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Arrow Connector 34"/>
          <p:cNvCxnSpPr>
            <a:stCxn id="11" idx="1"/>
          </p:cNvCxnSpPr>
          <p:nvPr/>
        </p:nvCxnSpPr>
        <p:spPr>
          <a:xfrm flipH="1" flipV="1">
            <a:off x="4210945" y="3393712"/>
            <a:ext cx="393318" cy="208620"/>
          </a:xfrm>
          <a:prstGeom prst="straightConnector1">
            <a:avLst/>
          </a:prstGeom>
          <a:ln w="12700">
            <a:solidFill>
              <a:srgbClr val="92D05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103"/>
          <p:cNvGrpSpPr>
            <a:grpSpLocks/>
          </p:cNvGrpSpPr>
          <p:nvPr/>
        </p:nvGrpSpPr>
        <p:grpSpPr bwMode="auto">
          <a:xfrm rot="5400000">
            <a:off x="1507582" y="3494040"/>
            <a:ext cx="1581590" cy="968893"/>
            <a:chOff x="6326791" y="532275"/>
            <a:chExt cx="1581898" cy="970235"/>
          </a:xfrm>
        </p:grpSpPr>
        <p:grpSp>
          <p:nvGrpSpPr>
            <p:cNvPr id="37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3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50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51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52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53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6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8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9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5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41975" y="1378636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8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39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41" name="Arc 40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Arc 41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40" name="Oval 39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 rot="3667881">
            <a:off x="1341769" y="3768456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5F1FBD"/>
                </a:solidFill>
                <a:cs typeface="Arial"/>
              </a:rPr>
              <a:t>RLA to 63 </a:t>
            </a:r>
            <a:r>
              <a:rPr lang="en-US" sz="1200" b="1" dirty="0" smtClean="0">
                <a:solidFill>
                  <a:srgbClr val="5F1FBD"/>
                </a:solidFill>
                <a:cs typeface="Arial"/>
              </a:rPr>
              <a:t>GeV</a:t>
            </a:r>
            <a:endParaRPr lang="en-US" sz="1200" b="1" dirty="0">
              <a:solidFill>
                <a:srgbClr val="5F1FBD"/>
              </a:solidFill>
              <a:cs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3250496" y="3225154"/>
            <a:ext cx="306510" cy="709384"/>
          </a:xfrm>
          <a:prstGeom prst="straightConnector1">
            <a:avLst/>
          </a:prstGeom>
          <a:ln w="28575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607598">
            <a:off x="2587606" y="2625374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 rot="667598">
            <a:off x="2879681" y="2901155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3067598" flipH="1">
            <a:off x="2334373" y="2952657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3007598" flipV="1">
            <a:off x="3740596" y="3196384"/>
            <a:ext cx="420624" cy="338328"/>
          </a:xfrm>
          <a:prstGeom prst="line">
            <a:avLst/>
          </a:prstGeom>
          <a:ln w="6350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 rot="3067598">
            <a:off x="4117777" y="3200246"/>
            <a:ext cx="230211" cy="230206"/>
            <a:chOff x="3709572" y="1546353"/>
            <a:chExt cx="230211" cy="230206"/>
          </a:xfrm>
        </p:grpSpPr>
        <p:sp>
          <p:nvSpPr>
            <p:cNvPr id="61" name="Arc 60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Connector 62"/>
          <p:cNvCxnSpPr/>
          <p:nvPr/>
        </p:nvCxnSpPr>
        <p:spPr bwMode="auto">
          <a:xfrm rot="3007598" flipV="1">
            <a:off x="2973949" y="2860262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3427598">
            <a:off x="3068585" y="2764088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>
            <a:off x="3485620" y="3048846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c 65"/>
          <p:cNvSpPr/>
          <p:nvPr/>
        </p:nvSpPr>
        <p:spPr>
          <a:xfrm rot="4595542">
            <a:off x="2968720" y="2227563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/>
          <p:cNvSpPr/>
          <p:nvPr/>
        </p:nvSpPr>
        <p:spPr>
          <a:xfrm rot="11302038" flipV="1">
            <a:off x="1414167" y="3071410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 bwMode="auto">
          <a:xfrm rot="3067598" flipV="1">
            <a:off x="3314782" y="2967127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rot="3067598" flipV="1">
            <a:off x="4083044" y="3121993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rot="11466030">
            <a:off x="3669600" y="184859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/>
          <p:cNvSpPr/>
          <p:nvPr/>
        </p:nvSpPr>
        <p:spPr>
          <a:xfrm rot="6750108">
            <a:off x="3643289" y="1704385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 rot="15281109">
            <a:off x="1658333" y="3558393"/>
            <a:ext cx="1996033" cy="902593"/>
          </a:xfrm>
          <a:prstGeom prst="arc">
            <a:avLst>
              <a:gd name="adj1" fmla="val 18274689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01204"/>
            <a:ext cx="3333750" cy="2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Fermilab Accelerator Complex Following PIP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3673"/>
            <a:ext cx="8672513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The Fermilab complex will deliver protons at both 8 and 120 </a:t>
            </a:r>
            <a:r>
              <a:rPr lang="en-US" dirty="0" err="1" smtClean="0"/>
              <a:t>GeV</a:t>
            </a:r>
            <a:r>
              <a:rPr lang="en-US" dirty="0" smtClean="0"/>
              <a:t>, in support of the neutrino and </a:t>
            </a:r>
            <a:r>
              <a:rPr lang="en-US" dirty="0" err="1" smtClean="0"/>
              <a:t>muon</a:t>
            </a:r>
            <a:r>
              <a:rPr lang="en-US" dirty="0" smtClean="0"/>
              <a:t> programs:</a:t>
            </a:r>
          </a:p>
          <a:p>
            <a:pPr lvl="1"/>
            <a:r>
              <a:rPr lang="en-US" dirty="0" smtClean="0"/>
              <a:t>Booster: 4.2×10</a:t>
            </a:r>
            <a:r>
              <a:rPr lang="en-US" baseline="30000" dirty="0" smtClean="0"/>
              <a:t>12</a:t>
            </a:r>
            <a:r>
              <a:rPr lang="en-US" dirty="0" smtClean="0"/>
              <a:t> protons @ 8 </a:t>
            </a:r>
            <a:r>
              <a:rPr lang="en-US" dirty="0" err="1" smtClean="0"/>
              <a:t>GeV</a:t>
            </a:r>
            <a:r>
              <a:rPr lang="en-US" dirty="0" smtClean="0"/>
              <a:t> @ 15 Hz = 80 kW</a:t>
            </a:r>
          </a:p>
          <a:p>
            <a:pPr lvl="1"/>
            <a:r>
              <a:rPr lang="en-US" dirty="0" smtClean="0"/>
              <a:t>MI: 4.9×10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protons @ </a:t>
            </a:r>
            <a:r>
              <a:rPr lang="en-US" dirty="0" smtClean="0"/>
              <a:t>120 </a:t>
            </a:r>
            <a:r>
              <a:rPr lang="en-US" dirty="0" err="1"/>
              <a:t>GeV</a:t>
            </a:r>
            <a:r>
              <a:rPr lang="en-US" dirty="0"/>
              <a:t> @ </a:t>
            </a:r>
            <a:r>
              <a:rPr lang="en-US" dirty="0" smtClean="0"/>
              <a:t>0.75 </a:t>
            </a:r>
            <a:r>
              <a:rPr lang="en-US" dirty="0"/>
              <a:t>Hz = 7</a:t>
            </a:r>
            <a:r>
              <a:rPr lang="en-US" dirty="0" smtClean="0"/>
              <a:t>00 kW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 Limitations</a:t>
            </a:r>
          </a:p>
          <a:p>
            <a:pPr lvl="1"/>
            <a:r>
              <a:rPr lang="en-US" dirty="0" smtClean="0"/>
              <a:t>Booster pulses per second (15 Hz)</a:t>
            </a:r>
          </a:p>
          <a:p>
            <a:pPr marL="1028700" lvl="2"/>
            <a:r>
              <a:rPr lang="en-US" dirty="0" smtClean="0"/>
              <a:t>Total power available to 8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030288" lvl="2" indent="0">
              <a:spcBef>
                <a:spcPts val="0"/>
              </a:spcBef>
              <a:buNone/>
            </a:pPr>
            <a:r>
              <a:rPr lang="en-US" dirty="0" smtClean="0"/>
              <a:t>program limited by the repetition rate</a:t>
            </a:r>
          </a:p>
          <a:p>
            <a:pPr lvl="1"/>
            <a:r>
              <a:rPr lang="en-US" dirty="0" smtClean="0"/>
              <a:t>Booster protons per pulse</a:t>
            </a:r>
          </a:p>
          <a:p>
            <a:pPr marL="1027113" lvl="2"/>
            <a:r>
              <a:rPr lang="en-US" dirty="0" smtClean="0"/>
              <a:t>Limited by space-charge forces at </a:t>
            </a:r>
          </a:p>
          <a:p>
            <a:pPr marL="1030288" lvl="2" indent="0">
              <a:spcBef>
                <a:spcPts val="0"/>
              </a:spcBef>
              <a:buNone/>
            </a:pPr>
            <a:r>
              <a:rPr lang="en-US" dirty="0" smtClean="0"/>
              <a:t>Booster injection, i.e. the </a:t>
            </a:r>
            <a:r>
              <a:rPr lang="en-US" dirty="0" err="1" smtClean="0"/>
              <a:t>linac</a:t>
            </a:r>
            <a:r>
              <a:rPr lang="en-US" dirty="0" smtClean="0"/>
              <a:t> energy</a:t>
            </a:r>
          </a:p>
          <a:p>
            <a:pPr lvl="1"/>
            <a:r>
              <a:rPr lang="en-US" dirty="0" smtClean="0"/>
              <a:t>Reliability</a:t>
            </a:r>
          </a:p>
          <a:p>
            <a:pPr lvl="2"/>
            <a:r>
              <a:rPr lang="en-US" dirty="0" err="1" smtClean="0"/>
              <a:t>Linac</a:t>
            </a:r>
            <a:r>
              <a:rPr lang="en-US" dirty="0" smtClean="0"/>
              <a:t>/Booster represent a non-negligible operational risk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(Proton Improvement Plan–II)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6600"/>
                </a:solidFill>
              </a:rPr>
              <a:t>The PIP-II goal is to support long-term physics research goals by providing increased beam power to LBNF, while providing a platform for the future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Design Criteria (unchanged in last 18 months)</a:t>
            </a:r>
          </a:p>
          <a:p>
            <a:pPr lvl="1"/>
            <a:r>
              <a:rPr lang="en-US" dirty="0" smtClean="0"/>
              <a:t>Deliver &gt;1 MW of proton beam power from the Main Injector over the energy range 60 – 120 </a:t>
            </a:r>
            <a:r>
              <a:rPr lang="en-US" dirty="0" err="1" smtClean="0"/>
              <a:t>GeV</a:t>
            </a:r>
            <a:r>
              <a:rPr lang="en-US" dirty="0" smtClean="0"/>
              <a:t>, at the start of LBNF operations</a:t>
            </a:r>
          </a:p>
          <a:p>
            <a:pPr lvl="1"/>
            <a:r>
              <a:rPr lang="en-US" dirty="0" smtClean="0"/>
              <a:t>Support the current 8 </a:t>
            </a:r>
            <a:r>
              <a:rPr lang="en-US" dirty="0" err="1" smtClean="0"/>
              <a:t>GeV</a:t>
            </a:r>
            <a:r>
              <a:rPr lang="en-US" dirty="0" smtClean="0"/>
              <a:t> program including Mu2e, g-2, and short-baseline neutrinos</a:t>
            </a:r>
          </a:p>
          <a:p>
            <a:pPr lvl="1"/>
            <a:r>
              <a:rPr lang="en-US" dirty="0" smtClean="0"/>
              <a:t>Provide an upgrade path for Mu2e</a:t>
            </a:r>
          </a:p>
          <a:p>
            <a:pPr lvl="1"/>
            <a:r>
              <a:rPr lang="en-US" dirty="0" smtClean="0"/>
              <a:t>Provide a platform for extension of  beam power to LBNF to &gt;2 MW</a:t>
            </a:r>
          </a:p>
          <a:p>
            <a:pPr lvl="1"/>
            <a:r>
              <a:rPr lang="en-US" dirty="0" smtClean="0"/>
              <a:t>Provide a platform for extension of capability to high duty factor/higher beam power operations</a:t>
            </a:r>
          </a:p>
          <a:p>
            <a:pPr lvl="1"/>
            <a:r>
              <a:rPr lang="en-US" dirty="0" smtClean="0"/>
              <a:t>At an affordable cost to DOE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Goal: Initiate operations in newly-configured complex 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~2024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6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2023"/>
            <a:ext cx="8672513" cy="53577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Increase </a:t>
            </a:r>
            <a:r>
              <a:rPr lang="en-US" dirty="0"/>
              <a:t>Booster/Recycler/Main Injector per pulse intensity by ~50</a:t>
            </a:r>
            <a:r>
              <a:rPr lang="en-US" dirty="0" smtClean="0"/>
              <a:t>%</a:t>
            </a:r>
            <a:endParaRPr lang="en-US" dirty="0"/>
          </a:p>
          <a:p>
            <a:pPr lvl="1"/>
            <a:r>
              <a:rPr lang="en-US" dirty="0" smtClean="0"/>
              <a:t>Requires increasing the Booster injection energy to ~800 MeV</a:t>
            </a:r>
          </a:p>
          <a:p>
            <a:pPr lvl="2"/>
            <a:r>
              <a:rPr lang="en-US" dirty="0" smtClean="0"/>
              <a:t>30% reduction in space-charge tune shift w/ 50% increase in beam intensity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Increase Booster repetition rate to 20 Hz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aintain 1 MW down to 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u="sng" dirty="0" smtClean="0"/>
              <a:t>or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Provide factor of 2.5 increase in power to 8 </a:t>
            </a:r>
            <a:r>
              <a:rPr lang="en-US" dirty="0" err="1" smtClean="0"/>
              <a:t>GeV</a:t>
            </a:r>
            <a:r>
              <a:rPr lang="en-US" dirty="0" smtClean="0"/>
              <a:t> program</a:t>
            </a:r>
          </a:p>
          <a:p>
            <a:pPr lvl="1"/>
            <a:r>
              <a:rPr lang="en-US" dirty="0" smtClean="0"/>
              <a:t>Improve slip-stacking efficiency via larger orbit separation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Modest modifications to Booster/Recycler/Main Injector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ccommodate higher intensities and higher Booster injection energy</a:t>
            </a:r>
          </a:p>
          <a:p>
            <a:pPr>
              <a:spcBef>
                <a:spcPts val="1800"/>
              </a:spcBef>
              <a:buClr>
                <a:srgbClr val="006600"/>
              </a:buClr>
              <a:buFont typeface="Symbol" pitchFamily="18" charset="2"/>
              <a:buChar char="Þ"/>
            </a:pPr>
            <a:r>
              <a:rPr lang="en-US" b="1" i="1" dirty="0" smtClean="0">
                <a:solidFill>
                  <a:srgbClr val="006600"/>
                </a:solidFill>
              </a:rPr>
              <a:t>Propose: 800 MeV superconducting pulsed </a:t>
            </a:r>
            <a:r>
              <a:rPr lang="en-US" b="1" i="1" dirty="0" err="1" smtClean="0">
                <a:solidFill>
                  <a:srgbClr val="006600"/>
                </a:solidFill>
              </a:rPr>
              <a:t>linac</a:t>
            </a:r>
            <a:r>
              <a:rPr lang="en-US" b="1" i="1" dirty="0" smtClean="0">
                <a:solidFill>
                  <a:srgbClr val="006600"/>
                </a:solidFill>
              </a:rPr>
              <a:t>, extendible to support &gt;2 MW operations to LBNF and upgradable to continuous wave (CW) operations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Builds on significant existing infrastructure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Capitalizes on major investment in superconducting RF technologies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Eliminates significant operational risks inherent in existing 400 MeV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2">
              <a:spcBef>
                <a:spcPts val="400"/>
              </a:spcBef>
            </a:pPr>
            <a:r>
              <a:rPr lang="en-US" dirty="0" smtClean="0"/>
              <a:t>Existing </a:t>
            </a:r>
            <a:r>
              <a:rPr lang="en-US" dirty="0" err="1" smtClean="0"/>
              <a:t>linac</a:t>
            </a:r>
            <a:r>
              <a:rPr lang="en-US" dirty="0" smtClean="0"/>
              <a:t> removed from service upon completion of PIP-II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Siting consistent with eventual replacement of the Booster as the source of protons for injection into Main Injector (PIP-III)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7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PIP/PIP-II Performance Goals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564286"/>
              </p:ext>
            </p:extLst>
          </p:nvPr>
        </p:nvGraphicFramePr>
        <p:xfrm>
          <a:off x="337784" y="966073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/>
                <a:gridCol w="1581486"/>
                <a:gridCol w="1581486"/>
                <a:gridCol w="694101"/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Performance Parameter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PIP-II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Energy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400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Current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25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0.03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Linac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 Beam Power to Booster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18</a:t>
                      </a:r>
                      <a:endParaRPr lang="en-US" sz="1600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Capability (@&gt;10% Duty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Factor)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~200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Mu2e Upgrade Potential (800 MeV)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  <a:endParaRPr lang="en-US" sz="1600" kern="12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&gt;100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Protons per Pulse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4.2×10</a:t>
                      </a:r>
                      <a:r>
                        <a:rPr lang="en-US" sz="1600" baseline="30000" dirty="0" smtClean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 smtClean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6.5×10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Beam Power @ 8 GeV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80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160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to 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Program (max)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32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4.9×10</a:t>
                      </a:r>
                      <a:r>
                        <a:rPr lang="en-US" sz="1600" baseline="30000" dirty="0" smtClean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 smtClean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7.6×10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Time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60-120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1.33*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0.7-1.2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60-120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0.7*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1.0-1.2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Upgrade Potential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60-120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NA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&gt;2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8</a:t>
            </a:fld>
            <a:endParaRPr lang="en-US" smtClean="0"/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784" y="6001409"/>
            <a:ext cx="459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operates exclusively at 120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Site Layout (provisional)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Holmes |P2MAC_2015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9</a:t>
            </a:fld>
            <a:endParaRPr lang="en-US" smtClean="0"/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3/9/15</a:t>
            </a:r>
            <a:endParaRPr lang="en-US"/>
          </a:p>
        </p:txBody>
      </p:sp>
      <p:pic>
        <p:nvPicPr>
          <p:cNvPr id="1027" name="Picture 3" descr="U:\mydocs\holmes\PIP-II\Pictures\PIP II Site_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5142"/>
            <a:ext cx="8705484" cy="48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1837</TotalTime>
  <Words>3250</Words>
  <Application>Microsoft Office PowerPoint</Application>
  <PresentationFormat>On-screen Show (4:3)</PresentationFormat>
  <Paragraphs>732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MS PGothic</vt:lpstr>
      <vt:lpstr>MS PGothic</vt:lpstr>
      <vt:lpstr>Arial</vt:lpstr>
      <vt:lpstr>Calibri</vt:lpstr>
      <vt:lpstr>Helvetica</vt:lpstr>
      <vt:lpstr>Rockwell</vt:lpstr>
      <vt:lpstr>Symbol</vt:lpstr>
      <vt:lpstr>Times New Roman</vt:lpstr>
      <vt:lpstr>Wingdings</vt:lpstr>
      <vt:lpstr>Template</vt:lpstr>
      <vt:lpstr>Fermilab: Footer Only</vt:lpstr>
      <vt:lpstr>PIP-II Overview: Goals, Status, Strategy</vt:lpstr>
      <vt:lpstr>Since Last Year’s Meeting</vt:lpstr>
      <vt:lpstr>Outline</vt:lpstr>
      <vt:lpstr>Motivation</vt:lpstr>
      <vt:lpstr>The Fermilab Accelerator Complex Following PIP</vt:lpstr>
      <vt:lpstr>PIP-II (Proton Improvement Plan–II) </vt:lpstr>
      <vt:lpstr>PIP-II Strategy</vt:lpstr>
      <vt:lpstr>PIP/PIP-II Performance Goals </vt:lpstr>
      <vt:lpstr>PIP-II Site Layout (provisional)</vt:lpstr>
      <vt:lpstr>PIP-II Linac Technology Map</vt:lpstr>
      <vt:lpstr>Booster/Recycler/MI Requirements</vt:lpstr>
      <vt:lpstr>PIP-II R&amp;D Strategy</vt:lpstr>
      <vt:lpstr>PXIE (PIP-II Injector Experiment)</vt:lpstr>
      <vt:lpstr>SRF Development Status (2-19-15)</vt:lpstr>
      <vt:lpstr> SRF R&amp;D</vt:lpstr>
      <vt:lpstr>PIP-II Project Status and Strategy</vt:lpstr>
      <vt:lpstr>Future Directions</vt:lpstr>
      <vt:lpstr>Flexible Platform for the Future</vt:lpstr>
      <vt:lpstr>PIP-II Collaboration</vt:lpstr>
      <vt:lpstr>Cost Estimate/Proposed Budget Profile</vt:lpstr>
      <vt:lpstr>Response to Last Meeting’s Recommendations</vt:lpstr>
      <vt:lpstr>Organization of the Meeting</vt:lpstr>
      <vt:lpstr>Summary</vt:lpstr>
      <vt:lpstr>Backups</vt:lpstr>
      <vt:lpstr>PIP-II &amp; LCLS-II: The PIP-II Perspective</vt:lpstr>
      <vt:lpstr>Preliminary Working Schedule </vt:lpstr>
      <vt:lpstr>PXIE Current Configuration</vt:lpstr>
      <vt:lpstr>PXIE Current Configuration</vt:lpstr>
      <vt:lpstr>R&amp;D Deliverables (Needs update after agreement)</vt:lpstr>
      <vt:lpstr>N2 Doping for High Q0</vt:lpstr>
      <vt:lpstr>Cryogenic System</vt:lpstr>
      <vt:lpstr>PIP-II Options</vt:lpstr>
      <vt:lpstr>Pluses and Minuses</vt:lpstr>
      <vt:lpstr>Future Directions</vt:lpstr>
      <vt:lpstr>Example: 2+ MW @ 60-120 GeV</vt:lpstr>
      <vt:lpstr>2+ MW @ 60-120 GeV</vt:lpstr>
      <vt:lpstr>Possible Parameters for post-PIP-II Complex</vt:lpstr>
      <vt:lpstr>Possible Parameters for post-PIP-II Complex</vt:lpstr>
      <vt:lpstr>Proton Driver for Muon-based Facilties</vt:lpstr>
      <vt:lpstr>Muon Facility Possible Layout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Steve Holmes</dc:creator>
  <cp:lastModifiedBy>Steve Holmes</cp:lastModifiedBy>
  <cp:revision>36</cp:revision>
  <cp:lastPrinted>2014-01-20T19:40:21Z</cp:lastPrinted>
  <dcterms:created xsi:type="dcterms:W3CDTF">2015-02-13T18:30:20Z</dcterms:created>
  <dcterms:modified xsi:type="dcterms:W3CDTF">2015-03-04T22:15:04Z</dcterms:modified>
</cp:coreProperties>
</file>