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17" r:id="rId2"/>
  </p:sldMasterIdLst>
  <p:notesMasterIdLst>
    <p:notesMasterId r:id="rId23"/>
  </p:notesMasterIdLst>
  <p:handoutMasterIdLst>
    <p:handoutMasterId r:id="rId24"/>
  </p:handoutMasterIdLst>
  <p:sldIdLst>
    <p:sldId id="490" r:id="rId3"/>
    <p:sldId id="516" r:id="rId4"/>
    <p:sldId id="523" r:id="rId5"/>
    <p:sldId id="520" r:id="rId6"/>
    <p:sldId id="524" r:id="rId7"/>
    <p:sldId id="525" r:id="rId8"/>
    <p:sldId id="526" r:id="rId9"/>
    <p:sldId id="527" r:id="rId10"/>
    <p:sldId id="528" r:id="rId11"/>
    <p:sldId id="495" r:id="rId12"/>
    <p:sldId id="504" r:id="rId13"/>
    <p:sldId id="506" r:id="rId14"/>
    <p:sldId id="507" r:id="rId15"/>
    <p:sldId id="508" r:id="rId16"/>
    <p:sldId id="514" r:id="rId17"/>
    <p:sldId id="518" r:id="rId18"/>
    <p:sldId id="519" r:id="rId19"/>
    <p:sldId id="521" r:id="rId20"/>
    <p:sldId id="517" r:id="rId21"/>
    <p:sldId id="499" r:id="rId22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9900FF"/>
    <a:srgbClr val="D60093"/>
    <a:srgbClr val="FF3300"/>
    <a:srgbClr val="3333FF"/>
    <a:srgbClr val="0066FF"/>
    <a:srgbClr val="A50021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D64FC-9606-486D-B13D-19236E802D81}" type="datetimeFigureOut">
              <a:rPr lang="en-US" smtClean="0"/>
              <a:pPr/>
              <a:t>2/26/2015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1776B-9FC6-40CF-8A8B-BCD9C8B0677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5388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837"/>
            <a:ext cx="5438140" cy="444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31"/>
            <a:ext cx="2945659" cy="49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431"/>
            <a:ext cx="2945659" cy="49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EDED1E6-E79B-4AA3-B0AA-94658D683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78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ED1E6-E79B-4AA3-B0AA-94658D6839C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9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32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ED1E6-E79B-4AA3-B0AA-94658D6839C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2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FAFF-C1E0-49AE-9E48-2E6267288A4B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FF1F-8FFA-4542-9064-B3DC73CC3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A706-F940-4843-8AE8-7AF340520CB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2004-10-04 (Mumbai) RKS - Briefing on BARC Activities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EF1DE-6889-420C-93C2-5956EC7BF2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A706-F940-4843-8AE8-7AF340520CB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2004-10-04 (Mumbai) RKS - Briefing on BARC Activities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EF1DE-6889-420C-93C2-5956EC7BF2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FAFF-C1E0-49AE-9E48-2E6267288A4B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FF1F-8FFA-4542-9064-B3DC73CC3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Centre for Design &amp;  Manufacture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92A76-3D27-47F0-AB68-557BE1BBF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A706-F940-4843-8AE8-7AF340520CB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2004-10-04 (Mumbai) RKS - Briefing on BARC Activities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EF1DE-6889-420C-93C2-5956EC7BF2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A706-F940-4843-8AE8-7AF340520CB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2004-10-04 (Mumbai) RKS - Briefing on BARC Activities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EF1DE-6889-420C-93C2-5956EC7BF2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A706-F940-4843-8AE8-7AF340520CB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2004-10-04 (Mumbai) RKS - Briefing on BARC Activities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EF1DE-6889-420C-93C2-5956EC7BF2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3D3E9F-C06A-45D9-8843-A4D5F29F3AFB}" type="datetime1">
              <a:rPr lang="en-US" smtClean="0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L&amp;T Visit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E8827-6331-4CB9-802F-FD1072D44700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A706-F940-4843-8AE8-7AF340520CB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2004-10-04 (Mumbai) RKS - Briefing on BARC Activities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D1407-BCB4-4A9F-88DE-3422CB2BB19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A706-F940-4843-8AE8-7AF340520CB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2004-10-04 (Mumbai) RKS - Briefing on BARC Activities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EF1DE-6889-420C-93C2-5956EC7BF2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Centre for Design &amp;  Manufacture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92A76-3D27-47F0-AB68-557BE1BBF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A706-F940-4843-8AE8-7AF340520CB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2004-10-04 (Mumbai) RKS - Briefing on BARC Activities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EF1DE-6889-420C-93C2-5956EC7BF2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A706-F940-4843-8AE8-7AF340520CB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2004-10-04 (Mumbai) RKS - Briefing on BARC Activities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EF1DE-6889-420C-93C2-5956EC7BF2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A706-F940-4843-8AE8-7AF340520CB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2004-10-04 (Mumbai) RKS - Briefing on BARC Activities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EF1DE-6889-420C-93C2-5956EC7BF2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A706-F940-4843-8AE8-7AF340520CB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2004-10-04 (Mumbai) RKS - Briefing on BARC Activities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EF1DE-6889-420C-93C2-5956EC7BF2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A706-F940-4843-8AE8-7AF340520CB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2004-10-04 (Mumbai) RKS - Briefing on BARC Activities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EF1DE-6889-420C-93C2-5956EC7BF2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A706-F940-4843-8AE8-7AF340520CB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2004-10-04 (Mumbai) RKS - Briefing on BARC Activities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EF1DE-6889-420C-93C2-5956EC7BF2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3D3E9F-C06A-45D9-8843-A4D5F29F3AFB}" type="datetime1">
              <a:rPr lang="en-US" smtClean="0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L&amp;T Visit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E8827-6331-4CB9-802F-FD1072D44700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A706-F940-4843-8AE8-7AF340520CB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2004-10-04 (Mumbai) RKS - Briefing on BARC Activities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D1407-BCB4-4A9F-88DE-3422CB2BB19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A706-F940-4843-8AE8-7AF340520CB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2004-10-04 (Mumbai) RKS - Briefing on BARC Activities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EF1DE-6889-420C-93C2-5956EC7BF2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A706-F940-4843-8AE8-7AF340520CB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2004-10-04 (Mumbai) RKS - Briefing on BARC Activities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EF1DE-6889-420C-93C2-5956EC7BF2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8A706-F940-4843-8AE8-7AF340520CB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2004-10-04 (Mumbai) RKS - Briefing on BARC Activities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BEF1DE-6889-420C-93C2-5956EC7BF2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Line 12"/>
          <p:cNvSpPr>
            <a:spLocks noChangeShapeType="1"/>
          </p:cNvSpPr>
          <p:nvPr userDrawn="1"/>
        </p:nvSpPr>
        <p:spPr bwMode="auto">
          <a:xfrm>
            <a:off x="0" y="939800"/>
            <a:ext cx="9144000" cy="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8A706-F940-4843-8AE8-7AF340520CB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2004-10-04 (Mumbai) RKS - Briefing on BARC Activities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BEF1DE-6889-420C-93C2-5956EC7BF2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Line 12"/>
          <p:cNvSpPr>
            <a:spLocks noChangeShapeType="1"/>
          </p:cNvSpPr>
          <p:nvPr userDrawn="1"/>
        </p:nvSpPr>
        <p:spPr bwMode="auto">
          <a:xfrm>
            <a:off x="0" y="939800"/>
            <a:ext cx="9144000" cy="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slide" Target="slide10.xml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Procedures/WPS243_Approved%20.pdf" TargetMode="External"/><Relationship Id="rId13" Type="http://schemas.openxmlformats.org/officeDocument/2006/relationships/hyperlink" Target="Procedures/Process%20Sheets/WO%20058_1229_2575.pdf" TargetMode="External"/><Relationship Id="rId3" Type="http://schemas.openxmlformats.org/officeDocument/2006/relationships/slide" Target="slide5.xml"/><Relationship Id="rId7" Type="http://schemas.openxmlformats.org/officeDocument/2006/relationships/hyperlink" Target="Procedures/Approved%20Chemical%20cleaning%20procedure.pdf" TargetMode="External"/><Relationship Id="rId12" Type="http://schemas.openxmlformats.org/officeDocument/2006/relationships/hyperlink" Target="Procedures/MLI%20wrapping%20procedure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Procedures/Eccobond%20procedure%20signed%20mjwhite.pdf" TargetMode="External"/><Relationship Id="rId11" Type="http://schemas.openxmlformats.org/officeDocument/2006/relationships/hyperlink" Target="Procedures/Assembly%20Sequence%20Of%20CMTS_Ver-1.pdf" TargetMode="External"/><Relationship Id="rId5" Type="http://schemas.openxmlformats.org/officeDocument/2006/relationships/hyperlink" Target="Procedures/CMTS1%20QAP%20signed%20mjwhite.pdf" TargetMode="External"/><Relationship Id="rId15" Type="http://schemas.openxmlformats.org/officeDocument/2006/relationships/slide" Target="slide10.xml"/><Relationship Id="rId10" Type="http://schemas.openxmlformats.org/officeDocument/2006/relationships/hyperlink" Target="Procedures/TVO%20procedure%20signed%20mjwhite.pdf" TargetMode="External"/><Relationship Id="rId4" Type="http://schemas.openxmlformats.org/officeDocument/2006/relationships/hyperlink" Target="DBR/DBR_Consolidated.pdf" TargetMode="External"/><Relationship Id="rId9" Type="http://schemas.openxmlformats.org/officeDocument/2006/relationships/hyperlink" Target="Procedures/HLT%20%20signed%20mjwhite%20with%20note.pdf" TargetMode="External"/><Relationship Id="rId14" Type="http://schemas.openxmlformats.org/officeDocument/2006/relationships/hyperlink" Target="Procedures/Test%20Setup%20Stage%20I&amp;II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C00000"/>
                </a:solidFill>
              </a:rPr>
              <a:t>Cryo</a:t>
            </a:r>
            <a:r>
              <a:rPr lang="en-US" sz="4000" b="1" dirty="0" smtClean="0">
                <a:solidFill>
                  <a:srgbClr val="C00000"/>
                </a:solidFill>
              </a:rPr>
              <a:t>-Module Test System (CMTS-I)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C00000"/>
                </a:solidFill>
              </a:rPr>
              <a:t>for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1.3GHz </a:t>
            </a:r>
            <a:r>
              <a:rPr lang="en-US" sz="4000" b="1" dirty="0" err="1" smtClean="0">
                <a:solidFill>
                  <a:srgbClr val="C00000"/>
                </a:solidFill>
              </a:rPr>
              <a:t>Cryomodule</a:t>
            </a: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Under IIFC</a:t>
            </a:r>
            <a:endParaRPr lang="en-US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CMTS-I Status Feed Cap &amp; End Cap 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333855"/>
              </p:ext>
            </p:extLst>
          </p:nvPr>
        </p:nvGraphicFramePr>
        <p:xfrm>
          <a:off x="76201" y="685800"/>
          <a:ext cx="8915400" cy="575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599"/>
                <a:gridCol w="5758357"/>
                <a:gridCol w="2547444"/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S.N.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Description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Status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1</a:t>
                      </a:r>
                      <a:endParaRPr lang="en-US" sz="1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b="1" dirty="0" smtClean="0"/>
                        <a:t>3D</a:t>
                      </a:r>
                      <a:r>
                        <a:rPr lang="en-US" sz="1900" b="1" baseline="0" dirty="0" smtClean="0"/>
                        <a:t> Modeling, Design, Detailed Engineering &amp; Manufacturing Drawings</a:t>
                      </a:r>
                      <a:endParaRPr lang="en-US" sz="1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33CC33"/>
                          </a:solidFill>
                        </a:rPr>
                        <a:t>Completed</a:t>
                      </a:r>
                      <a:endParaRPr lang="en-US" sz="1900" b="1" dirty="0">
                        <a:solidFill>
                          <a:srgbClr val="33CC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2</a:t>
                      </a:r>
                      <a:endParaRPr lang="en-US" sz="1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b="1" dirty="0" smtClean="0"/>
                        <a:t>Status</a:t>
                      </a:r>
                      <a:r>
                        <a:rPr lang="en-US" sz="1900" b="1" baseline="0" dirty="0" smtClean="0"/>
                        <a:t> of </a:t>
                      </a:r>
                      <a:r>
                        <a:rPr lang="en-US" sz="1900" b="1" dirty="0" smtClean="0"/>
                        <a:t>Procurements for CMTS-I</a:t>
                      </a:r>
                      <a:endParaRPr lang="en-US" sz="1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3</a:t>
                      </a:r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b="1" dirty="0" smtClean="0"/>
                        <a:t>Status</a:t>
                      </a:r>
                      <a:r>
                        <a:rPr lang="en-US" sz="1900" b="1" baseline="0" dirty="0" smtClean="0"/>
                        <a:t> of </a:t>
                      </a:r>
                      <a:r>
                        <a:rPr lang="en-US" sz="1900" b="1" dirty="0" smtClean="0"/>
                        <a:t>Manufacturing Activities</a:t>
                      </a:r>
                    </a:p>
                    <a:p>
                      <a:pPr algn="just"/>
                      <a:r>
                        <a:rPr lang="en-US" sz="1900" b="1" dirty="0" smtClean="0">
                          <a:solidFill>
                            <a:srgbClr val="3333FF"/>
                          </a:solidFill>
                        </a:rPr>
                        <a:t>Feed Cap:</a:t>
                      </a:r>
                    </a:p>
                    <a:p>
                      <a:pPr algn="just"/>
                      <a:r>
                        <a:rPr lang="en-US" sz="1900" b="1" dirty="0" smtClean="0">
                          <a:solidFill>
                            <a:srgbClr val="3333FF"/>
                          </a:solidFill>
                        </a:rPr>
                        <a:t>    All </a:t>
                      </a:r>
                      <a:r>
                        <a:rPr lang="en-US" sz="1900" b="1" baseline="0" dirty="0" smtClean="0">
                          <a:solidFill>
                            <a:srgbClr val="3333FF"/>
                          </a:solidFill>
                        </a:rPr>
                        <a:t>Component  manufacture completed =141</a:t>
                      </a:r>
                    </a:p>
                    <a:p>
                      <a:pPr algn="just"/>
                      <a:r>
                        <a:rPr lang="en-US" sz="1900" b="1" baseline="0" dirty="0" smtClean="0">
                          <a:solidFill>
                            <a:srgbClr val="3333FF"/>
                          </a:solidFill>
                        </a:rPr>
                        <a:t>    All </a:t>
                      </a:r>
                      <a:r>
                        <a:rPr lang="en-US" sz="1900" b="1" baseline="0" dirty="0" err="1" smtClean="0">
                          <a:solidFill>
                            <a:srgbClr val="3333FF"/>
                          </a:solidFill>
                        </a:rPr>
                        <a:t>subassys</a:t>
                      </a:r>
                      <a:r>
                        <a:rPr lang="en-US" sz="1900" b="1" baseline="0" dirty="0" smtClean="0">
                          <a:solidFill>
                            <a:srgbClr val="3333FF"/>
                          </a:solidFill>
                        </a:rPr>
                        <a:t>. Welding completed = 30</a:t>
                      </a:r>
                    </a:p>
                    <a:p>
                      <a:pPr algn="just"/>
                      <a:r>
                        <a:rPr lang="en-US" sz="1900" b="1" dirty="0" smtClean="0">
                          <a:solidFill>
                            <a:srgbClr val="9900FF"/>
                          </a:solidFill>
                        </a:rPr>
                        <a:t>End Cap:</a:t>
                      </a:r>
                    </a:p>
                    <a:p>
                      <a:pPr algn="just"/>
                      <a:r>
                        <a:rPr lang="en-US" sz="1900" b="1" dirty="0" smtClean="0">
                          <a:solidFill>
                            <a:srgbClr val="9900FF"/>
                          </a:solidFill>
                        </a:rPr>
                        <a:t>    All </a:t>
                      </a:r>
                      <a:r>
                        <a:rPr lang="en-US" sz="1900" b="1" baseline="0" dirty="0" smtClean="0">
                          <a:solidFill>
                            <a:srgbClr val="9900FF"/>
                          </a:solidFill>
                        </a:rPr>
                        <a:t>Component  manufacture completed =130</a:t>
                      </a:r>
                    </a:p>
                    <a:p>
                      <a:pPr algn="just"/>
                      <a:r>
                        <a:rPr lang="en-US" sz="1900" b="1" baseline="0" dirty="0" smtClean="0">
                          <a:solidFill>
                            <a:srgbClr val="9900FF"/>
                          </a:solidFill>
                        </a:rPr>
                        <a:t>    All </a:t>
                      </a:r>
                      <a:r>
                        <a:rPr lang="en-US" sz="1900" b="1" baseline="0" dirty="0" err="1" smtClean="0">
                          <a:solidFill>
                            <a:srgbClr val="9900FF"/>
                          </a:solidFill>
                        </a:rPr>
                        <a:t>subassys</a:t>
                      </a:r>
                      <a:r>
                        <a:rPr lang="en-US" sz="1900" b="1" baseline="0" dirty="0" smtClean="0">
                          <a:solidFill>
                            <a:srgbClr val="9900FF"/>
                          </a:solidFill>
                        </a:rPr>
                        <a:t>. Welding completed = 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 smtClean="0">
                        <a:solidFill>
                          <a:srgbClr val="33CC33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 smtClean="0">
                        <a:solidFill>
                          <a:srgbClr val="33CC33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>
                          <a:solidFill>
                            <a:srgbClr val="33CC33"/>
                          </a:solidFill>
                        </a:rPr>
                        <a:t>Completed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 smtClean="0">
                        <a:solidFill>
                          <a:srgbClr val="33CC33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 smtClean="0">
                        <a:solidFill>
                          <a:srgbClr val="33CC33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>
                          <a:solidFill>
                            <a:srgbClr val="33CC33"/>
                          </a:solidFill>
                        </a:rPr>
                        <a:t>Completed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R="0" lv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Assembly of  Feed cap &amp; Feed cap Assembly:</a:t>
                      </a:r>
                      <a:endParaRPr lang="en-US" sz="16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arenR"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 Assembly – Under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progress (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 completed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arenR"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date of completion of final Assembly –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31/03/2015</a:t>
                      </a:r>
                      <a:endParaRPr lang="en-US" sz="1600" b="1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arenR"/>
                        <a:tabLst>
                          <a:tab pos="971550" algn="l"/>
                        </a:tabLst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date of completion of testing of final Assembly -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30/04/2015</a:t>
                      </a:r>
                      <a:endParaRPr lang="en-US" sz="1600" b="1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arenR"/>
                        <a:tabLst>
                          <a:tab pos="971550" algn="l"/>
                        </a:tabLst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date of completion of Packing &amp; dispatch –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30/06/15</a:t>
                      </a:r>
                      <a:endParaRPr lang="en-US" sz="1600" b="1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1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467600" y="1905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8496300" y="65532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7488128" y="2492896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92A76-3D27-47F0-AB68-557BE1BBF40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66297"/>
              </p:ext>
            </p:extLst>
          </p:nvPr>
        </p:nvGraphicFramePr>
        <p:xfrm>
          <a:off x="107504" y="1196752"/>
          <a:ext cx="8888287" cy="4399210"/>
        </p:xfrm>
        <a:graphic>
          <a:graphicData uri="http://schemas.openxmlformats.org/drawingml/2006/table">
            <a:tbl>
              <a:tblPr/>
              <a:tblGrid>
                <a:gridCol w="485707"/>
                <a:gridCol w="3578044"/>
                <a:gridCol w="1984921"/>
                <a:gridCol w="2839615"/>
              </a:tblGrid>
              <a:tr h="56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SN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Item description</a:t>
                      </a:r>
                    </a:p>
                  </a:txBody>
                  <a:tcPr marL="8971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8971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Remarks</a:t>
                      </a:r>
                      <a:endParaRPr lang="en-US" sz="20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71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Cryogenic inline check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valves</a:t>
                      </a:r>
                      <a:endParaRPr lang="en-US" sz="2000" b="1" i="0" u="none" strike="noStrike" dirty="0">
                        <a:solidFill>
                          <a:srgbClr val="D6009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 Placed.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L/C is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be opened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n-US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One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no. received from FNAL.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1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afety  relief valves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 to be Placed. </a:t>
                      </a:r>
                      <a:endParaRPr lang="en-US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2880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i="0" u="none" strike="noStrike" baseline="0" dirty="0" smtClean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Expected delivery by June</a:t>
                      </a:r>
                      <a:r>
                        <a:rPr lang="en-US" sz="2000" b="1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-15.</a:t>
                      </a:r>
                      <a:endParaRPr lang="en-US" sz="20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Cerama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seal Feed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Thrus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Items received.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20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7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ETP Copper Plates and Tubes</a:t>
                      </a:r>
                    </a:p>
                  </a:txBody>
                  <a:tcPr marL="182880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 Placed. </a:t>
                      </a:r>
                      <a:endParaRPr lang="en-US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2880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 Completed with available stock.</a:t>
                      </a:r>
                      <a:endParaRPr lang="en-US" sz="20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1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Structural Raw Materials : SS-H Beam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IS angles, MS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H-Beam</a:t>
                      </a:r>
                    </a:p>
                  </a:txBody>
                  <a:tcPr marL="182880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 Placed. </a:t>
                      </a:r>
                      <a:endParaRPr lang="en-US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2880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 Completed with available stock.</a:t>
                      </a:r>
                      <a:endParaRPr lang="en-US" sz="20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Fastners</a:t>
                      </a:r>
                    </a:p>
                  </a:txBody>
                  <a:tcPr marL="182880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Items received.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1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SS304L Plates/Sheets Conforming to ASTM A240 </a:t>
                      </a:r>
                    </a:p>
                  </a:txBody>
                  <a:tcPr marL="182880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Items received.</a:t>
                      </a:r>
                    </a:p>
                  </a:txBody>
                  <a:tcPr marL="182880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1" marR="8971" marT="8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55576" y="332656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Procurement </a:t>
            </a:r>
            <a:r>
              <a:rPr lang="en-US" sz="24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through Indent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(</a:t>
            </a:r>
            <a:r>
              <a:rPr lang="en-US" sz="24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Feed </a:t>
            </a:r>
            <a:r>
              <a:rPr lang="en-US" sz="2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Cap </a:t>
            </a:r>
            <a:r>
              <a:rPr lang="en-US" sz="24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&amp; End Cap)</a:t>
            </a:r>
            <a:endParaRPr lang="en-US" sz="24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92A76-3D27-47F0-AB68-557BE1BBF40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1524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Minor Fabrications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(</a:t>
            </a:r>
            <a:r>
              <a:rPr lang="en-US" sz="24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Feed </a:t>
            </a:r>
            <a:r>
              <a:rPr lang="en-US" sz="2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Cap </a:t>
            </a:r>
            <a:r>
              <a:rPr lang="en-US" sz="24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&amp; End Cap)</a:t>
            </a:r>
            <a:endParaRPr lang="en-US" sz="24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26604"/>
              </p:ext>
            </p:extLst>
          </p:nvPr>
        </p:nvGraphicFramePr>
        <p:xfrm>
          <a:off x="152400" y="1295401"/>
          <a:ext cx="8534400" cy="4101315"/>
        </p:xfrm>
        <a:graphic>
          <a:graphicData uri="http://schemas.openxmlformats.org/drawingml/2006/table">
            <a:tbl>
              <a:tblPr/>
              <a:tblGrid>
                <a:gridCol w="665432"/>
                <a:gridCol w="3117666"/>
                <a:gridCol w="3044423"/>
                <a:gridCol w="1706879"/>
              </a:tblGrid>
              <a:tr h="12356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S.N.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Item 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Expected date of receipt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3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304L Drawn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Tubes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Item </a:t>
                      </a:r>
                      <a:r>
                        <a:rPr 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received.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9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Flexible Bellows and Interconnects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placed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Mar-15</a:t>
                      </a:r>
                      <a:endParaRPr lang="en-US" sz="24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3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Pipe Fittings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Item received.</a:t>
                      </a:r>
                      <a:endParaRPr lang="en-US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0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92A76-3D27-47F0-AB68-557BE1BBF40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75656" y="404664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Cash Purchase (</a:t>
            </a:r>
            <a:r>
              <a:rPr lang="en-US" sz="24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Feed </a:t>
            </a:r>
            <a:r>
              <a:rPr lang="en-US" sz="2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Cap </a:t>
            </a:r>
            <a:r>
              <a:rPr lang="en-US" sz="24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&amp; End Cap)</a:t>
            </a:r>
            <a:endParaRPr lang="en-US" sz="24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186485"/>
              </p:ext>
            </p:extLst>
          </p:nvPr>
        </p:nvGraphicFramePr>
        <p:xfrm>
          <a:off x="251520" y="1340768"/>
          <a:ext cx="8519863" cy="3995557"/>
        </p:xfrm>
        <a:graphic>
          <a:graphicData uri="http://schemas.openxmlformats.org/drawingml/2006/table">
            <a:tbl>
              <a:tblPr/>
              <a:tblGrid>
                <a:gridCol w="1024764"/>
                <a:gridCol w="5365133"/>
                <a:gridCol w="2129966"/>
              </a:tblGrid>
              <a:tr h="7841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S.N.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Item 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9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Fischer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Multipin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Connectors</a:t>
                      </a:r>
                    </a:p>
                  </a:txBody>
                  <a:tcPr marL="18288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Item received.</a:t>
                      </a:r>
                      <a:endParaRPr lang="en-US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5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O-rings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(Large size of 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Viton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Item received.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7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Clamps + Self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Tapping Screws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Item received.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Components of G10 Materials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Items received.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8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92A76-3D27-47F0-AB68-557BE1BBF40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1524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To be supplied by FNAL, USA (</a:t>
            </a:r>
            <a:r>
              <a:rPr lang="en-US" sz="24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Feed </a:t>
            </a:r>
            <a:r>
              <a:rPr lang="en-US" sz="2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Cap </a:t>
            </a:r>
            <a:r>
              <a:rPr lang="en-US" sz="24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&amp; End Cap)</a:t>
            </a:r>
            <a:endParaRPr lang="en-US" sz="24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492338"/>
              </p:ext>
            </p:extLst>
          </p:nvPr>
        </p:nvGraphicFramePr>
        <p:xfrm>
          <a:off x="194420" y="1052736"/>
          <a:ext cx="8759080" cy="4841168"/>
        </p:xfrm>
        <a:graphic>
          <a:graphicData uri="http://schemas.openxmlformats.org/drawingml/2006/table">
            <a:tbl>
              <a:tblPr/>
              <a:tblGrid>
                <a:gridCol w="649856"/>
                <a:gridCol w="4663828"/>
                <a:gridCol w="1296144"/>
                <a:gridCol w="2149252"/>
              </a:tblGrid>
              <a:tr h="845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S.N.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Item 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Needed 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Received</a:t>
                      </a:r>
                      <a:r>
                        <a:rPr lang="en-US" sz="2800" b="1" i="0" u="none" strike="noStrike" baseline="0" dirty="0" smtClean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 on</a:t>
                      </a:r>
                      <a:endParaRPr lang="en-US" sz="28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4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Ecco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Bond Adhesive &amp; Catalyst</a:t>
                      </a:r>
                    </a:p>
                  </a:txBody>
                  <a:tcPr marL="18288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 14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baseline="0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en-US" sz="2800" b="1" i="0" u="none" strike="noStrike" baseline="30000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2800" b="1" i="0" u="none" strike="noStrike" baseline="0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</a:rPr>
                        <a:t> Jan 15</a:t>
                      </a:r>
                      <a:r>
                        <a:rPr lang="en-US" sz="2800" b="1" i="0" u="none" strike="noStrike" dirty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1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Sensors</a:t>
                      </a:r>
                    </a:p>
                  </a:txBody>
                  <a:tcPr marL="18288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 14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baseline="0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en-US" sz="2800" b="1" i="0" u="none" strike="noStrike" baseline="30000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2800" b="1" i="0" u="none" strike="noStrike" baseline="0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</a:rPr>
                        <a:t> Jan 15</a:t>
                      </a:r>
                      <a:r>
                        <a:rPr lang="en-US" sz="2800" b="1" i="0" u="none" strike="noStrike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800" b="1" i="0" u="none" strike="noStrike" dirty="0">
                        <a:solidFill>
                          <a:srgbClr val="33CC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Finned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Tubes (for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Feed Box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 15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baseline="0" dirty="0" smtClean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Not Received</a:t>
                      </a:r>
                      <a:endParaRPr lang="en-US" sz="28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Shock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Monitors (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shipping)</a:t>
                      </a:r>
                    </a:p>
                  </a:txBody>
                  <a:tcPr marL="18288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 15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baseline="0" dirty="0" smtClean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Not Received</a:t>
                      </a:r>
                      <a:endParaRPr lang="en-US" sz="28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2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Gasket(E-600)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 15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baseline="0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en-US" sz="2800" b="1" i="0" u="none" strike="noStrike" baseline="30000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2800" b="1" i="0" u="none" strike="noStrike" baseline="0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</a:rPr>
                        <a:t> Jan 15</a:t>
                      </a:r>
                      <a:r>
                        <a:rPr lang="en-US" sz="2800" b="1" i="0" u="none" strike="noStrike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800" b="1" i="0" u="none" strike="noStrike" dirty="0">
                        <a:solidFill>
                          <a:srgbClr val="33CC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2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Spherical Plain Bearings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 14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baseline="0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en-US" sz="2800" b="1" i="0" u="none" strike="noStrike" baseline="30000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2800" b="1" i="0" u="none" strike="noStrike" baseline="0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</a:rPr>
                        <a:t> Jan 15</a:t>
                      </a:r>
                      <a:r>
                        <a:rPr lang="en-US" sz="2800" b="1" i="0" u="none" strike="noStrike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800" b="1" i="0" u="none" strike="noStrike" dirty="0">
                        <a:solidFill>
                          <a:srgbClr val="33CC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8420100" y="6381251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92A76-3D27-47F0-AB68-557BE1BBF40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5720" y="142852"/>
            <a:ext cx="871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Manufacturing Status Of Feed Cap &amp; End Cap of CMTS-1</a:t>
            </a:r>
            <a:endParaRPr lang="en-US" sz="24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202783"/>
              </p:ext>
            </p:extLst>
          </p:nvPr>
        </p:nvGraphicFramePr>
        <p:xfrm>
          <a:off x="304800" y="1066800"/>
          <a:ext cx="8759080" cy="5413221"/>
        </p:xfrm>
        <a:graphic>
          <a:graphicData uri="http://schemas.openxmlformats.org/drawingml/2006/table">
            <a:tbl>
              <a:tblPr/>
              <a:tblGrid>
                <a:gridCol w="649856"/>
                <a:gridCol w="3113288"/>
                <a:gridCol w="1512168"/>
                <a:gridCol w="3483768"/>
              </a:tblGrid>
              <a:tr h="94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S.N.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Item 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Total No.</a:t>
                      </a:r>
                      <a:endParaRPr lang="en-US" sz="2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Completed No</a:t>
                      </a:r>
                      <a:endParaRPr lang="en-US" sz="28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79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S.S Components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+ 56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</a:rPr>
                        <a:t>65+</a:t>
                      </a:r>
                      <a:r>
                        <a:rPr lang="en-US" sz="2400" b="1" i="0" u="none" strike="noStrike" baseline="0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</a:rPr>
                        <a:t> 56</a:t>
                      </a:r>
                      <a:r>
                        <a:rPr lang="en-US" sz="2400" b="1" i="0" u="none" strike="noStrike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2400" b="1" i="0" u="none" strike="noStrike" baseline="0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</a:rPr>
                        <a:t>completed) </a:t>
                      </a:r>
                      <a:endParaRPr lang="en-US" sz="2400" b="1" i="0" u="none" strike="noStrike" dirty="0">
                        <a:solidFill>
                          <a:srgbClr val="33CC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S.S Tube Components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+ 26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32+ 26 (completed) </a:t>
                      </a:r>
                      <a:endParaRPr lang="en-US" sz="2400" b="1" i="0" u="none" strike="noStrike" kern="1200" dirty="0">
                        <a:solidFill>
                          <a:srgbClr val="33CC3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Cu. components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+ 21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14+ 21 (completed) </a:t>
                      </a:r>
                      <a:endParaRPr lang="en-US" sz="2400" b="1" i="0" u="none" strike="noStrike" kern="1200" dirty="0">
                        <a:solidFill>
                          <a:srgbClr val="33CC3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3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Welded Sub assembly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+ 17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12+ 17 (completed) </a:t>
                      </a:r>
                      <a:endParaRPr lang="en-US" sz="2400" b="1" i="0" u="none" strike="noStrike" kern="1200" dirty="0">
                        <a:solidFill>
                          <a:srgbClr val="33CC3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3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Welded &amp; Finish machined Sub Assembly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+ 10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 smtClean="0"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18+ 10 (completed) </a:t>
                      </a:r>
                      <a:endParaRPr lang="en-US" sz="2400" b="1" i="0" u="none" strike="noStrike" kern="1200" dirty="0">
                        <a:solidFill>
                          <a:srgbClr val="33CC3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87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Assembly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Under Progress</a:t>
                      </a:r>
                    </a:p>
                    <a:p>
                      <a:pPr algn="ctr" fontAlgn="b"/>
                      <a:r>
                        <a:rPr lang="en-US" sz="24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( 30% completed) </a:t>
                      </a:r>
                      <a:endParaRPr lang="en-US" sz="2400" b="1" i="0" u="none" strike="noStrike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6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92A76-3D27-47F0-AB68-557BE1BBF40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5" y="284651"/>
            <a:ext cx="1851670" cy="2468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7504"/>
            <a:ext cx="1851670" cy="2468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40" y="260648"/>
            <a:ext cx="1869672" cy="2492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6082" y="260648"/>
            <a:ext cx="1869672" cy="2492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24944"/>
            <a:ext cx="3131840" cy="2348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2" y="2939021"/>
            <a:ext cx="1979712" cy="1484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" y="2957776"/>
            <a:ext cx="2980046" cy="2235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46" y="5192811"/>
            <a:ext cx="2239779" cy="1679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4509120"/>
            <a:ext cx="2849898" cy="2137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12" y="5394190"/>
            <a:ext cx="1403648" cy="10527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90" y="5368602"/>
            <a:ext cx="1703923" cy="127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92A76-3D27-47F0-AB68-557BE1BBF40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363755" cy="1772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0648"/>
            <a:ext cx="2363755" cy="1772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7" b="21709"/>
          <a:stretch/>
        </p:blipFill>
        <p:spPr>
          <a:xfrm>
            <a:off x="3649708" y="2483122"/>
            <a:ext cx="3526456" cy="1224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326" y="116632"/>
            <a:ext cx="2952328" cy="2214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68859"/>
            <a:ext cx="3131840" cy="234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2"/>
          <a:stretch/>
        </p:blipFill>
        <p:spPr>
          <a:xfrm>
            <a:off x="323528" y="4653135"/>
            <a:ext cx="3227851" cy="2068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76" y="3946781"/>
            <a:ext cx="1883702" cy="1412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" r="26976" b="8738"/>
          <a:stretch/>
        </p:blipFill>
        <p:spPr>
          <a:xfrm>
            <a:off x="3660634" y="5476675"/>
            <a:ext cx="1440160" cy="12961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04" y="4118024"/>
            <a:ext cx="3227850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92A76-3D27-47F0-AB68-557BE1BBF40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8961" y="733137"/>
            <a:ext cx="3779912" cy="2834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5458" y="697878"/>
            <a:ext cx="3646264" cy="2734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9285" y="4441990"/>
            <a:ext cx="2314264" cy="1735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10" y="4292070"/>
            <a:ext cx="2714051" cy="2035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7" r="21283"/>
          <a:stretch/>
        </p:blipFill>
        <p:spPr>
          <a:xfrm>
            <a:off x="1907703" y="4152707"/>
            <a:ext cx="1555164" cy="2314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11" y="4320184"/>
            <a:ext cx="2555776" cy="19168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11" y="2420888"/>
            <a:ext cx="2407180" cy="18053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17" y="271858"/>
            <a:ext cx="2784310" cy="2088232"/>
          </a:xfrm>
          <a:prstGeom prst="rect">
            <a:avLst/>
          </a:prstGeom>
        </p:spPr>
      </p:pic>
      <p:sp>
        <p:nvSpPr>
          <p:cNvPr id="15" name="Right Arrow 14">
            <a:hlinkClick r:id="rId10" action="ppaction://hlinksldjump"/>
          </p:cNvPr>
          <p:cNvSpPr/>
          <p:nvPr/>
        </p:nvSpPr>
        <p:spPr>
          <a:xfrm>
            <a:off x="8686800" y="6538912"/>
            <a:ext cx="33651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76" y="0"/>
            <a:ext cx="8206124" cy="33265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Revised Updated Schedule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6" y="469319"/>
            <a:ext cx="9105270" cy="63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76200" y="0"/>
            <a:ext cx="9067800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Schematic of CMTS-I for FNAL</a:t>
            </a:r>
          </a:p>
        </p:txBody>
      </p:sp>
      <p:pic>
        <p:nvPicPr>
          <p:cNvPr id="2051" name="Picture 5" descr="CM1.png"/>
          <p:cNvPicPr>
            <a:picLocks noChangeAspect="1"/>
          </p:cNvPicPr>
          <p:nvPr/>
        </p:nvPicPr>
        <p:blipFill>
          <a:blip r:embed="rId2"/>
          <a:srcRect l="3333" t="21898" r="4167" b="25288"/>
          <a:stretch>
            <a:fillRect/>
          </a:stretch>
        </p:blipFill>
        <p:spPr bwMode="auto">
          <a:xfrm>
            <a:off x="0" y="8382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>
            <a:spLocks noChangeArrowheads="1"/>
          </p:cNvSpPr>
          <p:nvPr/>
        </p:nvSpPr>
        <p:spPr bwMode="auto">
          <a:xfrm rot="-7561932">
            <a:off x="297229" y="3581478"/>
            <a:ext cx="740170" cy="72680"/>
          </a:xfrm>
          <a:prstGeom prst="rightArrow">
            <a:avLst>
              <a:gd name="adj1" fmla="val 50000"/>
              <a:gd name="adj2" fmla="val 60019"/>
            </a:avLst>
          </a:prstGeom>
          <a:solidFill>
            <a:schemeClr val="accent1"/>
          </a:solidFill>
          <a:ln w="25400" algn="ctr">
            <a:solidFill>
              <a:srgbClr val="00956F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 rot="7805382">
            <a:off x="1419226" y="1589087"/>
            <a:ext cx="690562" cy="49213"/>
          </a:xfrm>
          <a:prstGeom prst="rightArrow">
            <a:avLst>
              <a:gd name="adj1" fmla="val 50000"/>
              <a:gd name="adj2" fmla="val 59961"/>
            </a:avLst>
          </a:prstGeom>
          <a:solidFill>
            <a:schemeClr val="accent1"/>
          </a:solidFill>
          <a:ln w="25400" algn="ctr">
            <a:solidFill>
              <a:srgbClr val="00956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 rot="3719102">
            <a:off x="7631906" y="2215357"/>
            <a:ext cx="688975" cy="49212"/>
          </a:xfrm>
          <a:prstGeom prst="rightArrow">
            <a:avLst>
              <a:gd name="adj1" fmla="val 50000"/>
              <a:gd name="adj2" fmla="val 60019"/>
            </a:avLst>
          </a:prstGeom>
          <a:solidFill>
            <a:schemeClr val="accent1"/>
          </a:solidFill>
          <a:ln w="25400" algn="ctr">
            <a:solidFill>
              <a:srgbClr val="00956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 rot="-7561932">
            <a:off x="2062956" y="3671095"/>
            <a:ext cx="688975" cy="49212"/>
          </a:xfrm>
          <a:prstGeom prst="rightArrow">
            <a:avLst>
              <a:gd name="adj1" fmla="val 50000"/>
              <a:gd name="adj2" fmla="val 60019"/>
            </a:avLst>
          </a:prstGeom>
          <a:solidFill>
            <a:schemeClr val="accent1"/>
          </a:solidFill>
          <a:ln w="25400" algn="ctr">
            <a:solidFill>
              <a:srgbClr val="00956F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 rot="7805382">
            <a:off x="3643313" y="1884363"/>
            <a:ext cx="690562" cy="49212"/>
          </a:xfrm>
          <a:prstGeom prst="rightArrow">
            <a:avLst>
              <a:gd name="adj1" fmla="val 50000"/>
              <a:gd name="adj2" fmla="val 59962"/>
            </a:avLst>
          </a:prstGeom>
          <a:solidFill>
            <a:schemeClr val="accent1"/>
          </a:solidFill>
          <a:ln w="25400" algn="ctr">
            <a:solidFill>
              <a:srgbClr val="00956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 rot="-2823003">
            <a:off x="6290469" y="4139406"/>
            <a:ext cx="688975" cy="49213"/>
          </a:xfrm>
          <a:prstGeom prst="rightArrow">
            <a:avLst>
              <a:gd name="adj1" fmla="val 50000"/>
              <a:gd name="adj2" fmla="val 60018"/>
            </a:avLst>
          </a:prstGeom>
          <a:solidFill>
            <a:schemeClr val="accent1"/>
          </a:solidFill>
          <a:ln w="25400" algn="ctr">
            <a:solidFill>
              <a:srgbClr val="00956F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58" name="TextBox 15"/>
          <p:cNvSpPr txBox="1">
            <a:spLocks noChangeArrowheads="1"/>
          </p:cNvSpPr>
          <p:nvPr/>
        </p:nvSpPr>
        <p:spPr bwMode="auto">
          <a:xfrm>
            <a:off x="1971675" y="1143000"/>
            <a:ext cx="140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2000" b="1" dirty="0">
                <a:solidFill>
                  <a:srgbClr val="0066FF"/>
                </a:solidFill>
              </a:rPr>
              <a:t>Feed Cap</a:t>
            </a:r>
          </a:p>
        </p:txBody>
      </p:sp>
      <p:sp>
        <p:nvSpPr>
          <p:cNvPr id="2059" name="TextBox 16"/>
          <p:cNvSpPr txBox="1">
            <a:spLocks noChangeArrowheads="1"/>
          </p:cNvSpPr>
          <p:nvPr/>
        </p:nvSpPr>
        <p:spPr bwMode="auto">
          <a:xfrm>
            <a:off x="3536950" y="1230313"/>
            <a:ext cx="172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2000" dirty="0" err="1">
                <a:solidFill>
                  <a:srgbClr val="FF0000"/>
                </a:solidFill>
              </a:rPr>
              <a:t>Cryomodule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60" name="TextBox 17"/>
          <p:cNvSpPr txBox="1">
            <a:spLocks noChangeArrowheads="1"/>
          </p:cNvSpPr>
          <p:nvPr/>
        </p:nvSpPr>
        <p:spPr bwMode="auto">
          <a:xfrm>
            <a:off x="7080250" y="1524000"/>
            <a:ext cx="140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2000" b="1" dirty="0">
                <a:solidFill>
                  <a:srgbClr val="0066FF"/>
                </a:solidFill>
              </a:rPr>
              <a:t>End Cap</a:t>
            </a:r>
          </a:p>
        </p:txBody>
      </p:sp>
      <p:sp>
        <p:nvSpPr>
          <p:cNvPr id="2061" name="TextBox 18"/>
          <p:cNvSpPr txBox="1">
            <a:spLocks noChangeArrowheads="1"/>
          </p:cNvSpPr>
          <p:nvPr/>
        </p:nvSpPr>
        <p:spPr bwMode="auto">
          <a:xfrm>
            <a:off x="1724025" y="3990975"/>
            <a:ext cx="2619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</a:rPr>
              <a:t>Upstream support</a:t>
            </a:r>
          </a:p>
        </p:txBody>
      </p:sp>
      <p:sp>
        <p:nvSpPr>
          <p:cNvPr id="2062" name="TextBox 19"/>
          <p:cNvSpPr txBox="1">
            <a:spLocks noChangeArrowheads="1"/>
          </p:cNvSpPr>
          <p:nvPr/>
        </p:nvSpPr>
        <p:spPr bwMode="auto">
          <a:xfrm>
            <a:off x="0" y="4095750"/>
            <a:ext cx="1398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2000" dirty="0">
                <a:solidFill>
                  <a:srgbClr val="009973"/>
                </a:solidFill>
              </a:rPr>
              <a:t>Feed Box</a:t>
            </a:r>
          </a:p>
        </p:txBody>
      </p:sp>
      <p:sp>
        <p:nvSpPr>
          <p:cNvPr id="2063" name="TextBox 20"/>
          <p:cNvSpPr txBox="1">
            <a:spLocks noChangeArrowheads="1"/>
          </p:cNvSpPr>
          <p:nvPr/>
        </p:nvSpPr>
        <p:spPr bwMode="auto">
          <a:xfrm>
            <a:off x="0" y="1039813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</a:rPr>
              <a:t>Transfer</a:t>
            </a:r>
            <a:r>
              <a:rPr lang="en-US" sz="2000" dirty="0">
                <a:solidFill>
                  <a:srgbClr val="009973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line</a:t>
            </a:r>
            <a:r>
              <a:rPr lang="en-US" sz="2000" dirty="0">
                <a:solidFill>
                  <a:srgbClr val="009973"/>
                </a:solidFill>
              </a:rPr>
              <a:t> </a:t>
            </a:r>
          </a:p>
        </p:txBody>
      </p:sp>
      <p:sp>
        <p:nvSpPr>
          <p:cNvPr id="2064" name="TextBox 21"/>
          <p:cNvSpPr txBox="1">
            <a:spLocks noChangeArrowheads="1"/>
          </p:cNvSpPr>
          <p:nvPr/>
        </p:nvSpPr>
        <p:spPr bwMode="auto">
          <a:xfrm>
            <a:off x="5759450" y="4383088"/>
            <a:ext cx="2965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</a:rPr>
              <a:t>Downstream support</a:t>
            </a:r>
          </a:p>
        </p:txBody>
      </p:sp>
      <p:sp>
        <p:nvSpPr>
          <p:cNvPr id="23" name="Right Arrow 22"/>
          <p:cNvSpPr>
            <a:spLocks noChangeArrowheads="1"/>
          </p:cNvSpPr>
          <p:nvPr/>
        </p:nvSpPr>
        <p:spPr bwMode="auto">
          <a:xfrm rot="3836886">
            <a:off x="538956" y="1735932"/>
            <a:ext cx="688975" cy="49212"/>
          </a:xfrm>
          <a:prstGeom prst="rightArrow">
            <a:avLst>
              <a:gd name="adj1" fmla="val 50000"/>
              <a:gd name="adj2" fmla="val 60019"/>
            </a:avLst>
          </a:prstGeom>
          <a:solidFill>
            <a:schemeClr val="accent1"/>
          </a:solidFill>
          <a:ln w="25400" algn="ctr">
            <a:solidFill>
              <a:srgbClr val="00956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4800601"/>
            <a:ext cx="906780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 smtClean="0"/>
              <a:t>1.3 GHz </a:t>
            </a:r>
            <a:r>
              <a:rPr lang="en-US" sz="2000" b="1" dirty="0" err="1" smtClean="0"/>
              <a:t>Cryo</a:t>
            </a:r>
            <a:r>
              <a:rPr lang="en-US" sz="2000" b="1" dirty="0" smtClean="0"/>
              <a:t>-module Test Facility is to be built at FNAL.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b="1" dirty="0" smtClean="0"/>
              <a:t> Under IIFC BARC will design, manufacture and supply Feed Box,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/>
              <a:t>    Feed Cap and End Cap.(</a:t>
            </a:r>
            <a:r>
              <a:rPr lang="en-US" sz="2000" b="1" dirty="0" smtClean="0">
                <a:solidFill>
                  <a:srgbClr val="00B050"/>
                </a:solidFill>
              </a:rPr>
              <a:t>Items shown in green &amp; </a:t>
            </a:r>
            <a:r>
              <a:rPr lang="en-US" sz="2000" b="1" dirty="0" smtClean="0">
                <a:solidFill>
                  <a:srgbClr val="0066FF"/>
                </a:solidFill>
              </a:rPr>
              <a:t>blue</a:t>
            </a:r>
            <a:r>
              <a:rPr lang="en-US" sz="2000" b="1" dirty="0" smtClean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b="1" dirty="0" smtClean="0"/>
              <a:t> Feed Cap &amp; End Cap-Delivery by </a:t>
            </a:r>
            <a:r>
              <a:rPr lang="en-US" sz="2000" b="1" u="sng" dirty="0" smtClean="0">
                <a:solidFill>
                  <a:srgbClr val="C00000"/>
                </a:solidFill>
              </a:rPr>
              <a:t>May 15</a:t>
            </a:r>
            <a:r>
              <a:rPr lang="en-US" sz="2000" b="1" dirty="0" smtClean="0"/>
              <a:t>. (</a:t>
            </a:r>
            <a:r>
              <a:rPr lang="en-US" sz="2000" b="1" dirty="0" smtClean="0">
                <a:solidFill>
                  <a:srgbClr val="0066FF"/>
                </a:solidFill>
              </a:rPr>
              <a:t>Items shown in blue</a:t>
            </a:r>
            <a:r>
              <a:rPr lang="en-US" sz="2000" b="1" dirty="0" smtClean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b="1" dirty="0" smtClean="0"/>
              <a:t> Feed Box - Delivery by </a:t>
            </a:r>
            <a:r>
              <a:rPr lang="en-US" sz="2000" b="1" u="sng" dirty="0" smtClean="0">
                <a:solidFill>
                  <a:srgbClr val="C00000"/>
                </a:solidFill>
              </a:rPr>
              <a:t>Oct 15</a:t>
            </a:r>
            <a:r>
              <a:rPr lang="en-US" sz="2000" b="1" dirty="0" smtClean="0"/>
              <a:t> .(</a:t>
            </a:r>
            <a:r>
              <a:rPr lang="en-US" sz="2000" b="1" dirty="0" smtClean="0">
                <a:solidFill>
                  <a:srgbClr val="00B050"/>
                </a:solidFill>
              </a:rPr>
              <a:t>Items shown in green</a:t>
            </a:r>
            <a:r>
              <a:rPr lang="en-US" sz="2000" b="1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Items shown in red </a:t>
            </a:r>
            <a:r>
              <a:rPr lang="en-US" sz="2000" b="1" dirty="0" smtClean="0"/>
              <a:t>are under scope of FNAL.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130245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Thank you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vkmishra\Desktop\Cryomod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11111" r="27083" b="16049"/>
          <a:stretch>
            <a:fillRect/>
          </a:stretch>
        </p:blipFill>
        <p:spPr bwMode="auto">
          <a:xfrm>
            <a:off x="152400" y="457200"/>
            <a:ext cx="51895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6425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rgbClr val="C00000"/>
                </a:solidFill>
              </a:rPr>
              <a:t>Cryo</a:t>
            </a:r>
            <a:r>
              <a:rPr lang="en-US" sz="3200" b="1" dirty="0" smtClean="0">
                <a:solidFill>
                  <a:srgbClr val="C00000"/>
                </a:solidFill>
              </a:rPr>
              <a:t>-Module to be Tested with CMTS-I</a:t>
            </a:r>
          </a:p>
        </p:txBody>
      </p:sp>
      <p:cxnSp>
        <p:nvCxnSpPr>
          <p:cNvPr id="30724" name="Straight Arrow Connector 7"/>
          <p:cNvCxnSpPr>
            <a:cxnSpLocks noChangeShapeType="1"/>
          </p:cNvCxnSpPr>
          <p:nvPr/>
        </p:nvCxnSpPr>
        <p:spPr bwMode="auto">
          <a:xfrm flipV="1">
            <a:off x="2819400" y="4572000"/>
            <a:ext cx="990600" cy="228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52400" y="5791200"/>
            <a:ext cx="2878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3333FF"/>
                </a:solidFill>
                <a:latin typeface="Arial" panose="020B0604020202020204" pitchFamily="34" charset="0"/>
              </a:rPr>
              <a:t>LCLSII Cryomodule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3333FF"/>
                </a:solidFill>
                <a:latin typeface="Arial" panose="020B0604020202020204" pitchFamily="34" charset="0"/>
              </a:rPr>
              <a:t>for SLAC (Stanford, CA</a:t>
            </a:r>
            <a:r>
              <a:rPr lang="en-US" sz="1800">
                <a:solidFill>
                  <a:srgbClr val="3333FF"/>
                </a:solidFill>
                <a:latin typeface="Arial" panose="020B0604020202020204" pitchFamily="34" charset="0"/>
              </a:rPr>
              <a:t>) </a:t>
            </a: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" b="4324"/>
          <a:stretch>
            <a:fillRect/>
          </a:stretch>
        </p:blipFill>
        <p:spPr bwMode="auto">
          <a:xfrm>
            <a:off x="3830638" y="3479800"/>
            <a:ext cx="5237162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5486400" y="609600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3333FF"/>
                </a:solidFill>
                <a:latin typeface="Arial" panose="020B0604020202020204" pitchFamily="34" charset="0"/>
              </a:rPr>
              <a:t>T4CM - 1.3GHz Cryomodule for NML, FNAL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971800" y="58674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5410200" y="9144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54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46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Stages of </a:t>
            </a:r>
            <a:r>
              <a:rPr lang="en-US" b="1" dirty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evelopment of CMTS-I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56263"/>
              </p:ext>
            </p:extLst>
          </p:nvPr>
        </p:nvGraphicFramePr>
        <p:xfrm>
          <a:off x="0" y="547747"/>
          <a:ext cx="9142911" cy="6071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695"/>
                <a:gridCol w="7710509"/>
                <a:gridCol w="881707"/>
              </a:tblGrid>
              <a:tr h="37348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SN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Description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Status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03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smtClean="0"/>
                        <a:t>Complete 3D</a:t>
                      </a:r>
                      <a:r>
                        <a:rPr lang="en-US" sz="1800" b="1" baseline="0" dirty="0" smtClean="0"/>
                        <a:t> Modeling of CMTS which consist of Feed Box, Feed Cap and End Cap subassembly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solidFill>
                          <a:srgbClr val="33CC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00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smtClean="0"/>
                        <a:t>Detailed engineering design of various</a:t>
                      </a:r>
                      <a:r>
                        <a:rPr lang="en-US" sz="1800" b="1" baseline="0" dirty="0" smtClean="0"/>
                        <a:t> system, subsystem and components as per established code i.e. ASME BPVC,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ANSI B31.3 piping code, EJMA and NAHAD</a:t>
                      </a:r>
                      <a:endParaRPr lang="en-US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73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baseline="0" dirty="0" smtClean="0"/>
                        <a:t>Detailed Engineering drawings were prepared and  jointly approved by FNAL and BARC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79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smtClean="0"/>
                        <a:t>Following</a:t>
                      </a:r>
                      <a:r>
                        <a:rPr lang="en-US" sz="1800" b="1" baseline="0" dirty="0" smtClean="0"/>
                        <a:t> Procedures are prepared and jointly approved by FNAL and BARC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1" dirty="0" smtClean="0"/>
                        <a:t>Quality Assurance</a:t>
                      </a:r>
                      <a:r>
                        <a:rPr lang="en-US" sz="1800" b="1" baseline="0" dirty="0" smtClean="0"/>
                        <a:t> Plan (QAP)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1" dirty="0" smtClean="0"/>
                        <a:t>WPS, PQR 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1" dirty="0" smtClean="0"/>
                        <a:t>Chemical Cleaning</a:t>
                      </a:r>
                      <a:r>
                        <a:rPr lang="en-US" sz="1800" b="1" baseline="0" dirty="0" smtClean="0"/>
                        <a:t> Procedure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1" dirty="0" smtClean="0"/>
                        <a:t>Temperature</a:t>
                      </a:r>
                      <a:r>
                        <a:rPr lang="en-US" sz="1800" b="1" baseline="0" dirty="0" smtClean="0"/>
                        <a:t> Sensors Mounting Procedure 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800" b="1" u="non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Ecco</a:t>
                      </a:r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bond Preparation Procedure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800" b="1" dirty="0" smtClean="0"/>
                        <a:t>HELT(Vacuum</a:t>
                      </a:r>
                      <a:r>
                        <a:rPr lang="en-US" sz="1800" b="1" baseline="0" dirty="0" smtClean="0"/>
                        <a:t> &amp; Pressure</a:t>
                      </a:r>
                      <a:r>
                        <a:rPr lang="en-US" sz="1800" b="1" dirty="0" smtClean="0"/>
                        <a:t>) Procedure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MLI Wrapping Procedure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Assembly</a:t>
                      </a:r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Procedure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Setup I&amp;II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172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smtClean="0"/>
                        <a:t>Process</a:t>
                      </a:r>
                      <a:r>
                        <a:rPr lang="en-US" sz="1800" b="1" baseline="0" dirty="0" smtClean="0"/>
                        <a:t> Flow Sheet for manufacturing is prepared for each components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8477600" y="1156936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rId4" action="ppaction://hlinkfile"/>
          </p:cNvPr>
          <p:cNvSpPr/>
          <p:nvPr/>
        </p:nvSpPr>
        <p:spPr>
          <a:xfrm>
            <a:off x="8477600" y="1901596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rId5" action="ppaction://hlinkfile"/>
          </p:cNvPr>
          <p:cNvSpPr/>
          <p:nvPr/>
        </p:nvSpPr>
        <p:spPr>
          <a:xfrm>
            <a:off x="3935206" y="3501008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rId6" action="ppaction://hlinkfile"/>
          </p:cNvPr>
          <p:cNvSpPr/>
          <p:nvPr/>
        </p:nvSpPr>
        <p:spPr>
          <a:xfrm>
            <a:off x="4262206" y="4585989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rId7" action="ppaction://hlinkfile"/>
          </p:cNvPr>
          <p:cNvSpPr/>
          <p:nvPr/>
        </p:nvSpPr>
        <p:spPr>
          <a:xfrm>
            <a:off x="3851920" y="4048041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rId8" action="ppaction://hlinkfile"/>
          </p:cNvPr>
          <p:cNvSpPr/>
          <p:nvPr/>
        </p:nvSpPr>
        <p:spPr>
          <a:xfrm>
            <a:off x="2123728" y="3771396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rId9" action="ppaction://hlinkfile"/>
          </p:cNvPr>
          <p:cNvSpPr/>
          <p:nvPr/>
        </p:nvSpPr>
        <p:spPr>
          <a:xfrm>
            <a:off x="4528829" y="4886466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hlinkClick r:id="rId10" action="ppaction://hlinkfile"/>
          </p:cNvPr>
          <p:cNvSpPr/>
          <p:nvPr/>
        </p:nvSpPr>
        <p:spPr>
          <a:xfrm>
            <a:off x="5062229" y="4282828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rId11" action="ppaction://hlinkfile"/>
          </p:cNvPr>
          <p:cNvSpPr/>
          <p:nvPr/>
        </p:nvSpPr>
        <p:spPr>
          <a:xfrm>
            <a:off x="2987824" y="5385792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hlinkClick r:id="rId12" action="ppaction://hlinkfile"/>
          </p:cNvPr>
          <p:cNvSpPr/>
          <p:nvPr/>
        </p:nvSpPr>
        <p:spPr>
          <a:xfrm>
            <a:off x="3401806" y="5157192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hlinkClick r:id="rId13" action="ppaction://hlinkfile"/>
          </p:cNvPr>
          <p:cNvSpPr/>
          <p:nvPr/>
        </p:nvSpPr>
        <p:spPr>
          <a:xfrm>
            <a:off x="8451854" y="6165304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hlinkClick r:id="rId14" action="ppaction://hlinkfile"/>
          </p:cNvPr>
          <p:cNvSpPr/>
          <p:nvPr/>
        </p:nvSpPr>
        <p:spPr>
          <a:xfrm>
            <a:off x="2390428" y="5661248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hlinkClick r:id="rId15" action="ppaction://hlinksldjump"/>
          </p:cNvPr>
          <p:cNvSpPr/>
          <p:nvPr/>
        </p:nvSpPr>
        <p:spPr>
          <a:xfrm>
            <a:off x="8808060" y="6630925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/>
          </p:cNvSpPr>
          <p:nvPr/>
        </p:nvSpPr>
        <p:spPr bwMode="auto">
          <a:xfrm>
            <a:off x="1143000" y="0"/>
            <a:ext cx="7848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C00000"/>
                </a:solidFill>
                <a:latin typeface="Arial Rounded MT Bold" panose="020F0704030504030204" pitchFamily="34" charset="0"/>
              </a:rPr>
              <a:t>Cryo-Module Test System-I for 1.3GHz Cryo-Module</a:t>
            </a:r>
          </a:p>
        </p:txBody>
      </p:sp>
      <p:pic>
        <p:nvPicPr>
          <p:cNvPr id="31747" name="Picture 2" descr="D:\Public\CMTS\IMEGE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"/>
          <a:stretch>
            <a:fillRect/>
          </a:stretch>
        </p:blipFill>
        <p:spPr bwMode="auto">
          <a:xfrm>
            <a:off x="207963" y="762000"/>
            <a:ext cx="893603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>
            <a:spLocks noChangeArrowheads="1"/>
          </p:cNvSpPr>
          <p:nvPr/>
        </p:nvSpPr>
        <p:spPr bwMode="auto">
          <a:xfrm rot="5940000">
            <a:off x="1494631" y="2002632"/>
            <a:ext cx="881063" cy="76200"/>
          </a:xfrm>
          <a:prstGeom prst="rightArrow">
            <a:avLst>
              <a:gd name="adj1" fmla="val 50000"/>
              <a:gd name="adj2" fmla="val 59961"/>
            </a:avLst>
          </a:prstGeom>
          <a:solidFill>
            <a:schemeClr val="accent1"/>
          </a:solidFill>
          <a:ln w="25400" algn="ctr">
            <a:solidFill>
              <a:srgbClr val="00956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749" name="TextBox 15"/>
          <p:cNvSpPr txBox="1">
            <a:spLocks noChangeArrowheads="1"/>
          </p:cNvSpPr>
          <p:nvPr/>
        </p:nvSpPr>
        <p:spPr bwMode="auto">
          <a:xfrm>
            <a:off x="3733800" y="1447800"/>
            <a:ext cx="1400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solidFill>
                  <a:srgbClr val="0066FF"/>
                </a:solidFill>
                <a:latin typeface="Arial" panose="020B0604020202020204" pitchFamily="34" charset="0"/>
              </a:rPr>
              <a:t>Feed Cap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June 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</a:rPr>
              <a:t>2015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b="1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sp>
        <p:nvSpPr>
          <p:cNvPr id="31750" name="TextBox 17"/>
          <p:cNvSpPr txBox="1">
            <a:spLocks noChangeArrowheads="1"/>
          </p:cNvSpPr>
          <p:nvPr/>
        </p:nvSpPr>
        <p:spPr bwMode="auto">
          <a:xfrm>
            <a:off x="1676400" y="990600"/>
            <a:ext cx="14001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solidFill>
                  <a:srgbClr val="0066FF"/>
                </a:solidFill>
                <a:latin typeface="Arial" panose="020B0604020202020204" pitchFamily="34" charset="0"/>
              </a:rPr>
              <a:t>End Cap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June 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</a:rPr>
              <a:t>2015</a:t>
            </a:r>
          </a:p>
        </p:txBody>
      </p:sp>
      <p:sp>
        <p:nvSpPr>
          <p:cNvPr id="31751" name="TextBox 19"/>
          <p:cNvSpPr txBox="1">
            <a:spLocks noChangeArrowheads="1"/>
          </p:cNvSpPr>
          <p:nvPr/>
        </p:nvSpPr>
        <p:spPr bwMode="auto">
          <a:xfrm>
            <a:off x="7745413" y="762000"/>
            <a:ext cx="13985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solidFill>
                  <a:srgbClr val="0066FF"/>
                </a:solidFill>
                <a:latin typeface="Arial" panose="020B0604020202020204" pitchFamily="34" charset="0"/>
              </a:rPr>
              <a:t>Feed Box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i="1" dirty="0">
                <a:solidFill>
                  <a:srgbClr val="800080"/>
                </a:solidFill>
                <a:latin typeface="Arial" panose="020B0604020202020204" pitchFamily="34" charset="0"/>
              </a:rPr>
              <a:t>     </a:t>
            </a:r>
            <a:r>
              <a:rPr lang="en-US" sz="1400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Dec 2015</a:t>
            </a:r>
            <a:endParaRPr lang="en-US" sz="1400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52" name="TextBox 20"/>
          <p:cNvSpPr txBox="1">
            <a:spLocks noChangeArrowheads="1"/>
          </p:cNvSpPr>
          <p:nvPr/>
        </p:nvSpPr>
        <p:spPr bwMode="auto">
          <a:xfrm>
            <a:off x="4724400" y="2133600"/>
            <a:ext cx="175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solidFill>
                  <a:srgbClr val="0066FF"/>
                </a:solidFill>
                <a:latin typeface="Arial" panose="020B0604020202020204" pitchFamily="34" charset="0"/>
              </a:rPr>
              <a:t>Transfer 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solidFill>
                  <a:srgbClr val="0066FF"/>
                </a:solidFill>
                <a:latin typeface="Arial" panose="020B0604020202020204" pitchFamily="34" charset="0"/>
              </a:rPr>
              <a:t>    </a:t>
            </a:r>
            <a:endParaRPr lang="en-US" sz="1400" i="1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 rot="5340000">
            <a:off x="5027048" y="2915784"/>
            <a:ext cx="879475" cy="46037"/>
          </a:xfrm>
          <a:prstGeom prst="rightArrow">
            <a:avLst>
              <a:gd name="adj1" fmla="val 50000"/>
              <a:gd name="adj2" fmla="val 60019"/>
            </a:avLst>
          </a:prstGeom>
          <a:solidFill>
            <a:schemeClr val="accent1"/>
          </a:solidFill>
          <a:ln w="25400" algn="ctr">
            <a:solidFill>
              <a:srgbClr val="00956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 rot="6120000">
            <a:off x="3506090" y="2364894"/>
            <a:ext cx="700088" cy="46037"/>
          </a:xfrm>
          <a:prstGeom prst="rightArrow">
            <a:avLst>
              <a:gd name="adj1" fmla="val 50000"/>
              <a:gd name="adj2" fmla="val 59961"/>
            </a:avLst>
          </a:prstGeom>
          <a:solidFill>
            <a:schemeClr val="accent1"/>
          </a:solidFill>
          <a:ln w="25400" algn="ctr">
            <a:solidFill>
              <a:srgbClr val="00956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 rot="5520000" flipV="1">
            <a:off x="7819275" y="1667950"/>
            <a:ext cx="630238" cy="46037"/>
          </a:xfrm>
          <a:prstGeom prst="rightArrow">
            <a:avLst>
              <a:gd name="adj1" fmla="val 50000"/>
              <a:gd name="adj2" fmla="val 59961"/>
            </a:avLst>
          </a:prstGeom>
          <a:solidFill>
            <a:schemeClr val="accent1"/>
          </a:solidFill>
          <a:ln w="25400" algn="ctr">
            <a:solidFill>
              <a:srgbClr val="00956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3501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25926" r="25417" b="8888"/>
          <a:stretch>
            <a:fillRect/>
          </a:stretch>
        </p:blipFill>
        <p:spPr bwMode="auto">
          <a:xfrm>
            <a:off x="990600" y="585788"/>
            <a:ext cx="7162800" cy="627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/>
          <p:cNvSpPr>
            <a:spLocks/>
          </p:cNvSpPr>
          <p:nvPr/>
        </p:nvSpPr>
        <p:spPr bwMode="auto">
          <a:xfrm>
            <a:off x="1828800" y="0"/>
            <a:ext cx="5486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C00000"/>
                </a:solidFill>
                <a:latin typeface="Arial Rounded MT Bold" panose="020F0704030504030204" pitchFamily="34" charset="0"/>
              </a:rPr>
              <a:t>Feed Cap- End Cap Subassembly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0" y="6488113"/>
            <a:ext cx="632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" panose="020B0604020202020204" pitchFamily="34" charset="0"/>
              </a:rPr>
              <a:t>Feed Cap &amp; End Cap assembly - Delivery by </a:t>
            </a:r>
            <a:r>
              <a:rPr lang="en-US" sz="1800" b="1" u="sng" dirty="0" smtClean="0">
                <a:solidFill>
                  <a:srgbClr val="C00000"/>
                </a:solidFill>
                <a:latin typeface="Arial" panose="020B0604020202020204" pitchFamily="34" charset="0"/>
              </a:rPr>
              <a:t>June15</a:t>
            </a:r>
            <a:r>
              <a:rPr lang="en-US" sz="1800" b="1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801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/>
          </p:cNvSpPr>
          <p:nvPr/>
        </p:nvSpPr>
        <p:spPr bwMode="auto">
          <a:xfrm>
            <a:off x="2627313" y="0"/>
            <a:ext cx="5486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C00000"/>
                </a:solidFill>
                <a:latin typeface="Arial Rounded MT Bold" panose="020F0704030504030204" pitchFamily="34" charset="0"/>
              </a:rPr>
              <a:t>Feed Cap Subassembly </a:t>
            </a: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1701"/>
          <a:stretch>
            <a:fillRect/>
          </a:stretch>
        </p:blipFill>
        <p:spPr bwMode="auto">
          <a:xfrm>
            <a:off x="2255838" y="500063"/>
            <a:ext cx="5195887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3429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 t="5037"/>
          <a:stretch>
            <a:fillRect/>
          </a:stretch>
        </p:blipFill>
        <p:spPr bwMode="auto">
          <a:xfrm>
            <a:off x="250825" y="63500"/>
            <a:ext cx="50419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r="4651" b="2531"/>
          <a:stretch>
            <a:fillRect/>
          </a:stretch>
        </p:blipFill>
        <p:spPr bwMode="auto">
          <a:xfrm>
            <a:off x="5508625" y="285750"/>
            <a:ext cx="3306763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itle 1"/>
          <p:cNvSpPr>
            <a:spLocks/>
          </p:cNvSpPr>
          <p:nvPr/>
        </p:nvSpPr>
        <p:spPr bwMode="auto">
          <a:xfrm>
            <a:off x="1846263" y="44450"/>
            <a:ext cx="57912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C00000"/>
                </a:solidFill>
                <a:latin typeface="Arial Rounded MT Bold" panose="020F0704030504030204" pitchFamily="34" charset="0"/>
              </a:rPr>
              <a:t>End Cap Subassembly</a:t>
            </a:r>
          </a:p>
        </p:txBody>
      </p:sp>
    </p:spTree>
    <p:extLst>
      <p:ext uri="{BB962C8B-B14F-4D97-AF65-F5344CB8AC3E}">
        <p14:creationId xmlns:p14="http://schemas.microsoft.com/office/powerpoint/2010/main" val="182951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/>
          </p:cNvSpPr>
          <p:nvPr/>
        </p:nvSpPr>
        <p:spPr bwMode="auto">
          <a:xfrm>
            <a:off x="228600" y="0"/>
            <a:ext cx="8915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C00000"/>
                </a:solidFill>
                <a:latin typeface="Arial Rounded MT Bold" panose="020F0704030504030204" pitchFamily="34" charset="0"/>
              </a:rPr>
              <a:t>Feed Box Subassembly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6498728"/>
            <a:ext cx="655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" panose="020B0604020202020204" pitchFamily="34" charset="0"/>
              </a:rPr>
              <a:t>Feed Box &amp; Transfer Lines assembly- Delivery by </a:t>
            </a:r>
            <a:r>
              <a:rPr lang="en-US" sz="1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Oct 15.</a:t>
            </a:r>
            <a:endParaRPr lang="en-US" sz="1800" b="1" dirty="0">
              <a:latin typeface="Arial" panose="020B0604020202020204" pitchFamily="34" charset="0"/>
            </a:endParaRPr>
          </a:p>
        </p:txBody>
      </p:sp>
      <p:pic>
        <p:nvPicPr>
          <p:cNvPr id="368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6950" r="945" b="5901"/>
          <a:stretch>
            <a:fillRect/>
          </a:stretch>
        </p:blipFill>
        <p:spPr bwMode="auto">
          <a:xfrm>
            <a:off x="2268538" y="476250"/>
            <a:ext cx="467995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8532440" y="6569371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251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4989</TotalTime>
  <Words>808</Words>
  <Application>Microsoft Office PowerPoint</Application>
  <PresentationFormat>On-screen Show (4:3)</PresentationFormat>
  <Paragraphs>221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Rounded MT Bold</vt:lpstr>
      <vt:lpstr>Calibri</vt:lpstr>
      <vt:lpstr>Times</vt:lpstr>
      <vt:lpstr>Times New Roman</vt:lpstr>
      <vt:lpstr>Wingdings</vt:lpstr>
      <vt:lpstr>Office Theme</vt:lpstr>
      <vt:lpstr>1_Office Theme</vt:lpstr>
      <vt:lpstr>PowerPoint Presentation</vt:lpstr>
      <vt:lpstr> Schematic of CMTS-I for FNAL</vt:lpstr>
      <vt:lpstr>Cryo-Module to be Tested with CMTS-I</vt:lpstr>
      <vt:lpstr>Stages of Development of CMTS-I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CMTS-I Status Feed Cap &amp; End Cap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Revised Updated Schedule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v k. mishra</cp:lastModifiedBy>
  <cp:revision>473</cp:revision>
  <dcterms:created xsi:type="dcterms:W3CDTF">2009-04-01T21:07:03Z</dcterms:created>
  <dcterms:modified xsi:type="dcterms:W3CDTF">2015-02-26T04:10:45Z</dcterms:modified>
</cp:coreProperties>
</file>