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265" r:id="rId3"/>
    <p:sldId id="325" r:id="rId4"/>
    <p:sldId id="326" r:id="rId5"/>
    <p:sldId id="269" r:id="rId6"/>
    <p:sldId id="307" r:id="rId7"/>
    <p:sldId id="327" r:id="rId8"/>
    <p:sldId id="328" r:id="rId9"/>
    <p:sldId id="329" r:id="rId10"/>
    <p:sldId id="330" r:id="rId11"/>
    <p:sldId id="285" r:id="rId12"/>
    <p:sldId id="332" r:id="rId13"/>
    <p:sldId id="297" r:id="rId14"/>
    <p:sldId id="299" r:id="rId15"/>
    <p:sldId id="287" r:id="rId16"/>
    <p:sldId id="322" r:id="rId17"/>
    <p:sldId id="336" r:id="rId18"/>
    <p:sldId id="335" r:id="rId19"/>
    <p:sldId id="288" r:id="rId20"/>
    <p:sldId id="292" r:id="rId21"/>
    <p:sldId id="337" r:id="rId22"/>
    <p:sldId id="317" r:id="rId23"/>
    <p:sldId id="283" r:id="rId24"/>
    <p:sldId id="276" r:id="rId25"/>
    <p:sldId id="277" r:id="rId26"/>
    <p:sldId id="313" r:id="rId27"/>
    <p:sldId id="334" r:id="rId28"/>
    <p:sldId id="320" r:id="rId29"/>
    <p:sldId id="294" r:id="rId30"/>
    <p:sldId id="295" r:id="rId31"/>
    <p:sldId id="300" r:id="rId32"/>
    <p:sldId id="291" r:id="rId3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23" autoAdjust="0"/>
  </p:normalViewPr>
  <p:slideViewPr>
    <p:cSldViewPr snapToGrid="0" snapToObjects="1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244161E7-2406-4EC3-B8B2-84257239CD75}" type="datetimeFigureOut">
              <a:rPr lang="en-US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98DD9270-83BB-4CBE-9253-4D5019DE6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21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3FD35D1E-D958-4192-A37F-94F1CB8CA1FB}" type="datetimeFigureOut">
              <a:rPr lang="en-US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E9DB482-F7AB-4215-9812-F3F0BC0BB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66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2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 to</a:t>
            </a:r>
            <a:r>
              <a:rPr lang="en-US" baseline="0" dirty="0" smtClean="0"/>
              <a:t> mA in 2</a:t>
            </a:r>
            <a:r>
              <a:rPr lang="en-US" baseline="30000" dirty="0" smtClean="0"/>
              <a:t>nd</a:t>
            </a:r>
            <a:r>
              <a:rPr lang="en-US" baseline="0" dirty="0" smtClean="0"/>
              <a:t> capability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8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5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260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5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7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DB482-F7AB-4215-9812-F3F0BC0BB7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6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26BEA-3101-41B4-ACDC-33E2BF48B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8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EDC5F-450D-4B03-AEB8-070F03DC2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8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E0B58FB8-77F8-4DF1-9163-175FCAED2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9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49457BD-B036-4A4E-A9E9-E15403461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ACB2-5E58-40D2-A329-BD11A7C55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1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74DFF-4636-44FF-ACDA-282280AAD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BFF37-6828-4F9D-BB27-E4381412C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764EE-4E15-4CAB-AE86-DECEA6032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5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3A206709-516E-4117-B6C3-FDCB7C4A39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6FD52ECC-EF0D-41A9-B644-01C316FE08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onferenceDisplay.py?confId=83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PIP-II: Goals, Strategy, and Status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pitchFamily="34" charset="0"/>
              </a:rPr>
              <a:t>Paul Derwent</a:t>
            </a:r>
            <a:endParaRPr lang="en-US" dirty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26 February, 2015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R&amp;D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023"/>
            <a:ext cx="8672513" cy="54720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is to mitigate risk: Technical/cost/schedule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Technical Risks</a:t>
            </a:r>
          </a:p>
          <a:p>
            <a:pPr lvl="1"/>
            <a:r>
              <a:rPr lang="en-US" dirty="0" smtClean="0"/>
              <a:t>Front End (PXIE)</a:t>
            </a:r>
          </a:p>
          <a:p>
            <a:pPr lvl="2"/>
            <a:r>
              <a:rPr lang="en-US" dirty="0" smtClean="0"/>
              <a:t>Complete systems test: Ion Source through SSR1 (25 MeV)</a:t>
            </a:r>
          </a:p>
          <a:p>
            <a:pPr lvl="1"/>
            <a:r>
              <a:rPr lang="en-US" dirty="0" smtClean="0"/>
              <a:t>Operations of (high Q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r>
              <a:rPr lang="en-US" dirty="0" err="1" smtClean="0"/>
              <a:t>sc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 in pulsed mode at low current</a:t>
            </a:r>
          </a:p>
          <a:p>
            <a:pPr lvl="2"/>
            <a:r>
              <a:rPr lang="en-US" dirty="0" smtClean="0"/>
              <a:t>Primary issue is resonance control in cavities </a:t>
            </a:r>
          </a:p>
          <a:p>
            <a:pPr lvl="2"/>
            <a:r>
              <a:rPr lang="en-US" dirty="0" smtClean="0"/>
              <a:t>Task force defining options and pursuing development</a:t>
            </a:r>
          </a:p>
          <a:p>
            <a:pPr lvl="1"/>
            <a:r>
              <a:rPr lang="en-US" dirty="0" smtClean="0"/>
              <a:t>Booster/Recycler/Main </a:t>
            </a:r>
            <a:r>
              <a:rPr lang="en-US" dirty="0"/>
              <a:t>Injector beam intensity</a:t>
            </a:r>
          </a:p>
          <a:p>
            <a:pPr lvl="2"/>
            <a:r>
              <a:rPr lang="en-US" dirty="0"/>
              <a:t>50% per pulse increase over current operations</a:t>
            </a:r>
          </a:p>
          <a:p>
            <a:pPr lvl="2"/>
            <a:r>
              <a:rPr lang="en-US" dirty="0"/>
              <a:t>Longitudinal </a:t>
            </a:r>
            <a:r>
              <a:rPr lang="en-US" dirty="0" err="1"/>
              <a:t>emittance</a:t>
            </a:r>
            <a:r>
              <a:rPr lang="en-US" dirty="0"/>
              <a:t> from Booster for slip-stacking</a:t>
            </a:r>
          </a:p>
          <a:p>
            <a:pPr lvl="2"/>
            <a:r>
              <a:rPr lang="en-US" dirty="0"/>
              <a:t>Beam loss/activation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Cost Risks</a:t>
            </a:r>
          </a:p>
          <a:p>
            <a:pPr lvl="1"/>
            <a:r>
              <a:rPr lang="en-US" dirty="0" smtClean="0"/>
              <a:t>Superconducting RF </a:t>
            </a:r>
          </a:p>
          <a:p>
            <a:pPr lvl="2"/>
            <a:r>
              <a:rPr lang="en-US" dirty="0" smtClean="0"/>
              <a:t>Cavities, </a:t>
            </a:r>
            <a:r>
              <a:rPr lang="en-US" dirty="0" err="1" smtClean="0"/>
              <a:t>cryomodules</a:t>
            </a:r>
            <a:r>
              <a:rPr lang="en-US" dirty="0" smtClean="0"/>
              <a:t>, RF sources represent 46% of construction costs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Goal: Be prepared for a construction start in 2019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(PIP-II Injector Experiment)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00525" y="3245584"/>
            <a:ext cx="2867275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BARC, RRCAT, IUAC, VECC: MEBT, SSR1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59736" y="3180743"/>
            <a:ext cx="7784488" cy="3050299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PXIE will address the address/measure the following:</a:t>
            </a:r>
          </a:p>
          <a:p>
            <a:pPr marL="514350" lvl="1">
              <a:defRPr/>
            </a:pPr>
            <a:r>
              <a:rPr lang="en-US" dirty="0" smtClean="0"/>
              <a:t>LEBT pre-chopping </a:t>
            </a:r>
          </a:p>
          <a:p>
            <a:pPr marL="514350" lvl="1">
              <a:defRPr/>
            </a:pPr>
            <a:r>
              <a:rPr lang="en-US" dirty="0" smtClean="0"/>
              <a:t>Vacuum management in the LEBT/RFQ region</a:t>
            </a:r>
          </a:p>
          <a:p>
            <a:pPr marL="514350" lvl="1">
              <a:defRPr/>
            </a:pPr>
            <a:r>
              <a:rPr lang="en-US" dirty="0" smtClean="0"/>
              <a:t>Validation of chopper performance</a:t>
            </a:r>
          </a:p>
          <a:p>
            <a:pPr marL="514350" lvl="1">
              <a:defRPr/>
            </a:pPr>
            <a:r>
              <a:rPr lang="en-US" dirty="0" smtClean="0"/>
              <a:t>Bunch extinction</a:t>
            </a:r>
          </a:p>
          <a:p>
            <a:pPr marL="514350" lvl="1">
              <a:defRPr/>
            </a:pPr>
            <a:r>
              <a:rPr lang="en-US" dirty="0" smtClean="0"/>
              <a:t>MEBT beam absorber</a:t>
            </a:r>
          </a:p>
          <a:p>
            <a:pPr marL="514350" lvl="1">
              <a:defRPr/>
            </a:pPr>
            <a:r>
              <a:rPr lang="en-US" dirty="0" smtClean="0"/>
              <a:t>MEBT vacuum management</a:t>
            </a:r>
          </a:p>
          <a:p>
            <a:pPr marL="514350" lvl="1">
              <a:defRPr/>
            </a:pPr>
            <a:r>
              <a:rPr lang="en-US" dirty="0" smtClean="0"/>
              <a:t>Operation of HWR in close proximity to 10 kW absorber</a:t>
            </a:r>
          </a:p>
          <a:p>
            <a:pPr marL="514350" lvl="1">
              <a:defRPr/>
            </a:pPr>
            <a:r>
              <a:rPr lang="en-US" dirty="0" smtClean="0"/>
              <a:t>Operation of SSR with beam, including resonance control and LFD compensation in pulsed operations</a:t>
            </a:r>
          </a:p>
          <a:p>
            <a:pPr marL="514350" lvl="1">
              <a:defRPr/>
            </a:pPr>
            <a:r>
              <a:rPr lang="en-US" dirty="0" err="1" smtClean="0"/>
              <a:t>Emittance</a:t>
            </a:r>
            <a:r>
              <a:rPr lang="en-US" dirty="0" smtClean="0"/>
              <a:t>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4800" y="2647890"/>
            <a:ext cx="8534400" cy="400110"/>
            <a:chOff x="304800" y="2495550"/>
            <a:chExt cx="8534400" cy="400110"/>
          </a:xfrm>
        </p:grpSpPr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3352800" y="249555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/>
                <a:t>40 </a:t>
              </a:r>
              <a:r>
                <a:rPr lang="en-US" sz="2000" dirty="0"/>
                <a:t>m, </a:t>
              </a:r>
              <a:r>
                <a:rPr lang="en-US" sz="2000" dirty="0" smtClean="0"/>
                <a:t>~25 </a:t>
              </a:r>
              <a:r>
                <a:rPr lang="en-US" sz="2000" dirty="0"/>
                <a:t>MeV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486400" y="2686050"/>
              <a:ext cx="33528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304800" y="2684463"/>
              <a:ext cx="30480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93663" y="852900"/>
            <a:ext cx="9170335" cy="1665545"/>
            <a:chOff x="93663" y="852900"/>
            <a:chExt cx="9170335" cy="1665545"/>
          </a:xfrm>
        </p:grpSpPr>
        <p:sp>
          <p:nvSpPr>
            <p:cNvPr id="34" name="TextBox 33"/>
            <p:cNvSpPr txBox="1"/>
            <p:nvPr/>
          </p:nvSpPr>
          <p:spPr>
            <a:xfrm>
              <a:off x="344708" y="1139252"/>
              <a:ext cx="923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30 </a:t>
              </a:r>
              <a:r>
                <a:rPr lang="en-US" sz="2000" b="1" dirty="0" err="1" smtClean="0">
                  <a:solidFill>
                    <a:schemeClr val="tx2"/>
                  </a:solidFill>
                </a:rPr>
                <a:t>keV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3663" y="1120555"/>
              <a:ext cx="8897940" cy="1397890"/>
              <a:chOff x="93663" y="1120555"/>
              <a:chExt cx="8897940" cy="1397890"/>
            </a:xfrm>
          </p:grpSpPr>
          <p:grpSp>
            <p:nvGrpSpPr>
              <p:cNvPr id="42" name="Group 4"/>
              <p:cNvGrpSpPr>
                <a:grpSpLocks/>
              </p:cNvGrpSpPr>
              <p:nvPr/>
            </p:nvGrpSpPr>
            <p:grpSpPr bwMode="auto">
              <a:xfrm>
                <a:off x="93663" y="1493027"/>
                <a:ext cx="8897940" cy="1025418"/>
                <a:chOff x="85409" y="1749187"/>
                <a:chExt cx="9058591" cy="1025628"/>
              </a:xfrm>
            </p:grpSpPr>
            <p:pic>
              <p:nvPicPr>
                <p:cNvPr id="50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73" y="1846744"/>
                  <a:ext cx="8998527" cy="9280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74350" y="1760561"/>
                  <a:ext cx="811403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RFQ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2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02811" y="1749187"/>
                  <a:ext cx="98132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MEBT 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5056919" y="1757151"/>
                  <a:ext cx="813036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HWR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4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6714496" y="1757150"/>
                  <a:ext cx="871760" cy="400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>
                      <a:solidFill>
                        <a:srgbClr val="C00000"/>
                      </a:solidFill>
                    </a:rPr>
                    <a:t>SSR1</a:t>
                  </a:r>
                </a:p>
              </p:txBody>
            </p:sp>
            <p:sp>
              <p:nvSpPr>
                <p:cNvPr id="55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7920832" y="1757353"/>
                  <a:ext cx="1164985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HEBT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56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5409" y="1906935"/>
                  <a:ext cx="842411" cy="400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FF00"/>
                    </a:buClr>
                    <a:buSzPct val="80000"/>
                    <a:buFont typeface="Wingdings" pitchFamily="2" charset="2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sz="2000" dirty="0" smtClean="0">
                      <a:solidFill>
                        <a:srgbClr val="C00000"/>
                      </a:solidFill>
                    </a:rPr>
                    <a:t>LEBT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748392" y="1144347"/>
                <a:ext cx="1112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2.1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659021" y="1120555"/>
                <a:ext cx="10794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2"/>
                    </a:solidFill>
                  </a:rPr>
                  <a:t>1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0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chemeClr val="tx2"/>
                    </a:solidFill>
                  </a:rPr>
                  <a:t>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83802" y="1139252"/>
                <a:ext cx="1171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25 MeV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806450" y="154060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2234198" y="1532540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6200525" y="1535109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668460" y="1548424"/>
                <a:ext cx="0" cy="221705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>
              <a:off x="193559" y="1053109"/>
              <a:ext cx="8268626" cy="1974"/>
            </a:xfrm>
            <a:prstGeom prst="straightConnector1">
              <a:avLst/>
            </a:prstGeom>
            <a:ln>
              <a:solidFill>
                <a:srgbClr val="00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225640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2017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9391" y="85305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2016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63073" y="853054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2015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4708" y="855028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</a:rPr>
                <a:t>Now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45414" y="852900"/>
              <a:ext cx="8185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6600"/>
                  </a:solidFill>
                </a:rPr>
                <a:t>2018</a:t>
              </a:r>
              <a:endParaRPr lang="en-US" sz="2000" b="1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6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Current Configuration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and LEBT installed and commissioned with beam</a:t>
            </a:r>
          </a:p>
          <a:p>
            <a:pPr lvl="1"/>
            <a:r>
              <a:rPr lang="en-US" dirty="0" smtClean="0"/>
              <a:t>Beam characterized at RFQ entrance (</a:t>
            </a:r>
            <a:r>
              <a:rPr lang="en-US" dirty="0" err="1" smtClean="0"/>
              <a:t>emittance</a:t>
            </a:r>
            <a:r>
              <a:rPr lang="en-US" dirty="0" smtClean="0"/>
              <a:t> scanner)</a:t>
            </a:r>
          </a:p>
          <a:p>
            <a:pPr lvl="1"/>
            <a:r>
              <a:rPr lang="en-US" dirty="0" smtClean="0"/>
              <a:t>CW/pulsed (400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 x 10 Hz) operations @ 5 mA</a:t>
            </a:r>
          </a:p>
          <a:p>
            <a:pPr lvl="2"/>
            <a:r>
              <a:rPr lang="en-US" dirty="0" err="1" smtClean="0"/>
              <a:t>Emittance</a:t>
            </a:r>
            <a:r>
              <a:rPr lang="en-US" dirty="0" smtClean="0"/>
              <a:t> =0.13/0.12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lvl="2"/>
            <a:r>
              <a:rPr lang="en-US" dirty="0" smtClean="0"/>
              <a:t>Consistent with RFQ requirements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184551"/>
            <a:ext cx="5082988" cy="225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216" y="3184551"/>
            <a:ext cx="3145281" cy="243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20" y="1612395"/>
            <a:ext cx="7861714" cy="4494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PXIE Current Configuration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170" name="AutoShape 2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p://lprost@imapserver3.fnal.gov:993/fetch%3EUID%3E/INBOX%3E17094?part=1.2&amp;filename=gjbcig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58886" y="5345072"/>
            <a:ext cx="7840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DCCT</a:t>
            </a:r>
            <a:endParaRPr lang="en-US" sz="1400" dirty="0"/>
          </a:p>
        </p:txBody>
      </p:sp>
      <p:sp>
        <p:nvSpPr>
          <p:cNvPr id="21" name="Freeform 20"/>
          <p:cNvSpPr/>
          <p:nvPr/>
        </p:nvSpPr>
        <p:spPr>
          <a:xfrm rot="4660225">
            <a:off x="7417091" y="3000838"/>
            <a:ext cx="170168" cy="324205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1494407" flipH="1">
            <a:off x="2719907" y="4641914"/>
            <a:ext cx="110852" cy="699145"/>
          </a:xfrm>
          <a:custGeom>
            <a:avLst/>
            <a:gdLst>
              <a:gd name="connsiteX0" fmla="*/ 0 w 345232"/>
              <a:gd name="connsiteY0" fmla="*/ 0 h 1026367"/>
              <a:gd name="connsiteX1" fmla="*/ 345232 w 345232"/>
              <a:gd name="connsiteY1" fmla="*/ 1026367 h 102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5232" h="1026367">
                <a:moveTo>
                  <a:pt x="0" y="0"/>
                </a:moveTo>
                <a:lnTo>
                  <a:pt x="345232" y="1026367"/>
                </a:lnTo>
              </a:path>
            </a:pathLst>
          </a:custGeom>
          <a:ln w="15875">
            <a:solidFill>
              <a:schemeClr val="tx1"/>
            </a:solidFill>
            <a:tailEnd type="oval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34204" y="2602642"/>
            <a:ext cx="12980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70C0"/>
                </a:solidFill>
              </a:rPr>
              <a:t>Emittance</a:t>
            </a:r>
            <a:r>
              <a:rPr lang="en-US" sz="1400" dirty="0" smtClean="0">
                <a:solidFill>
                  <a:srgbClr val="0070C0"/>
                </a:solidFill>
              </a:rPr>
              <a:t> Scanner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75333" y="2694974"/>
            <a:ext cx="113459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Isolated diaphragm #2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65198" y="4778255"/>
            <a:ext cx="90669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FF00"/>
                </a:solidFill>
              </a:rPr>
              <a:t>Ceramic break (for toroid)</a:t>
            </a:r>
            <a:endParaRPr lang="en-US" sz="1400" dirty="0">
              <a:solidFill>
                <a:srgbClr val="00FF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289064" y="3744695"/>
            <a:ext cx="279313" cy="24672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Connector 27"/>
          <p:cNvCxnSpPr>
            <a:stCxn id="25" idx="7"/>
            <a:endCxn id="30" idx="2"/>
          </p:cNvCxnSpPr>
          <p:nvPr/>
        </p:nvCxnSpPr>
        <p:spPr bwMode="auto">
          <a:xfrm flipH="1" flipV="1">
            <a:off x="3342631" y="3341305"/>
            <a:ext cx="1184842" cy="43952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>
            <a:stCxn id="44" idx="0"/>
          </p:cNvCxnSpPr>
          <p:nvPr/>
        </p:nvCxnSpPr>
        <p:spPr bwMode="auto">
          <a:xfrm flipV="1">
            <a:off x="4052264" y="4637901"/>
            <a:ext cx="187227" cy="48349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3661835" y="5121394"/>
            <a:ext cx="780858" cy="4473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Gate valve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818909" y="3744695"/>
            <a:ext cx="267855" cy="48556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Straight Connector 39"/>
          <p:cNvCxnSpPr>
            <a:stCxn id="43" idx="0"/>
            <a:endCxn id="36" idx="4"/>
          </p:cNvCxnSpPr>
          <p:nvPr/>
        </p:nvCxnSpPr>
        <p:spPr bwMode="auto">
          <a:xfrm flipH="1" flipV="1">
            <a:off x="5952837" y="4230255"/>
            <a:ext cx="865708" cy="548000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" name="TextBox 48"/>
          <p:cNvSpPr txBox="1"/>
          <p:nvPr/>
        </p:nvSpPr>
        <p:spPr>
          <a:xfrm>
            <a:off x="7592809" y="3868059"/>
            <a:ext cx="780858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Turbo pump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1673" y="4468266"/>
            <a:ext cx="7573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400" dirty="0" smtClean="0"/>
              <a:t>Ion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6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SRF R&amp;D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5877B-C70F-4BBF-BBC5-918A59F796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057" y="3731696"/>
            <a:ext cx="2820624" cy="18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2628"/>
            <a:ext cx="4850946" cy="209241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021" y="1230086"/>
            <a:ext cx="1487941" cy="17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85" y="3872706"/>
            <a:ext cx="34321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6515" y="2980450"/>
            <a:ext cx="131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44886" y="3002217"/>
            <a:ext cx="366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SSR1                    SSR2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66886" y="5619149"/>
            <a:ext cx="131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LB650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80138" y="5771548"/>
            <a:ext cx="1317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B650</a:t>
            </a:r>
            <a:endParaRPr lang="en-US" dirty="0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789" y="1098896"/>
            <a:ext cx="2370569" cy="18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Development Status (10-9-14)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AutoShape 2" descr="imap://holmes@email.fnal.gov:993/fetch%3EUID%3E/INBOX%3E113555/;section=2?part=1.2&amp;filename=image002.png"/>
          <p:cNvSpPr>
            <a:spLocks noChangeAspect="1" noChangeArrowheads="1"/>
          </p:cNvSpPr>
          <p:nvPr/>
        </p:nvSpPr>
        <p:spPr bwMode="auto">
          <a:xfrm>
            <a:off x="155575" y="-1905000"/>
            <a:ext cx="90297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p://holmes@email.fnal.gov:993/fetch%3EUID%3E/INBOX%3E113555/;section=2?part=1.2&amp;filename=image002.png"/>
          <p:cNvSpPr>
            <a:spLocks noChangeAspect="1" noChangeArrowheads="1"/>
          </p:cNvSpPr>
          <p:nvPr/>
        </p:nvSpPr>
        <p:spPr bwMode="auto">
          <a:xfrm>
            <a:off x="307975" y="-1752600"/>
            <a:ext cx="90297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443038"/>
            <a:ext cx="90297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(Fermilab + IIFC) R&amp;D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2/10-13/15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Holmes |DOE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634" y="4822257"/>
            <a:ext cx="850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Successful completion will require  assignment of adequate resources  and close coordination between all IIFC institutions.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045595"/>
            <a:ext cx="8784667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0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2/10-13/15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Holmes |DOE Institutional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66395"/>
              </p:ext>
            </p:extLst>
          </p:nvPr>
        </p:nvGraphicFramePr>
        <p:xfrm>
          <a:off x="338214" y="1043828"/>
          <a:ext cx="8495067" cy="4815426"/>
        </p:xfrm>
        <a:graphic>
          <a:graphicData uri="http://schemas.openxmlformats.org/drawingml/2006/table">
            <a:tbl>
              <a:tblPr firstRow="1" firstCol="1" bandRow="1"/>
              <a:tblGrid>
                <a:gridCol w="4290197"/>
                <a:gridCol w="1283304"/>
                <a:gridCol w="1447131"/>
                <a:gridCol w="1474435"/>
              </a:tblGrid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Deliverable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Dates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Reference Design Report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Q1FY15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HB650 Cavity (8, TESLA shape) Vertical Test (US)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F81BD"/>
                          </a:solidFill>
                          <a:effectLst/>
                          <a:latin typeface="Arial"/>
                        </a:rPr>
                        <a:t>Integrated Horizontal Test Stand Delivered from India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Q1CY17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Cryostat+RF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HB650 Dressed Cavity (3) Horizontal Test (US)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Q4CY17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HB650 Dressed Cavity (4) Horizontal Test (India)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Q2FY17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Q4CY17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LB650 Dressed Cavity (3) Horizontal Test (US)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Q3FY17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Q2CY18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LB650 Dressed Cavity (2) Horizontal Test (India)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Q3FY17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Q2CY18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HB650 Cryomodule Design (US, 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Q2FY16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Q3CY16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HB650 Cryomodule Power Test (US)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Q4CY18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650 MHz/30 kW rf Power Test (India)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Q1CY16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SSR1 Dressed Cavity (2) Horizontal Test (India)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 we want to do this?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SSR1 Cryomodule Power Test (U.S.)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Q3FY17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Q2CY17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SSR2 Dressed Cavity (2) Horizontal Test (India)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Q2FY17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Q1CY18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SSR2 Cavity (2) Vertical Test (US)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Q1CY18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SSR2 Dressed Cavity (1) Horizontal Test (US)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Q4CY18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 Time to Dress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325 MHz/10 kW rf Power Test (India)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Q4FY15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Q4CY16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(10 for PXIE)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650 MHz Cryomodule Test Stand (US &amp; India)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Q3FY16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Q2CY18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Cryo-feed + RF System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650 MHz 30kw rf Power Sustem (8 for CMTF)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Q4CY17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System (integrated)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HWR Cryomodule Test with Beam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Q2FY18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Front End Systems Test (warm components)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404040"/>
                          </a:solidFill>
                          <a:effectLst/>
                          <a:latin typeface="Arial"/>
                        </a:rPr>
                        <a:t>Q3FY16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E3E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3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Project Status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PIP-II is in the development phase and is not yet recognized as a formal DOE project</a:t>
            </a:r>
          </a:p>
          <a:p>
            <a:pPr lvl="1"/>
            <a:r>
              <a:rPr lang="en-US" dirty="0" smtClean="0"/>
              <a:t>However, PIP-II has received very strong support from P5*, DOE/OHEP^, and the Fermilab director </a:t>
            </a:r>
          </a:p>
          <a:p>
            <a:pPr lvl="1"/>
            <a:r>
              <a:rPr lang="en-US" dirty="0" smtClean="0"/>
              <a:t>Expect formalization of project status (CD-0) in the next ~year, followed by ~8-year development + construction period</a:t>
            </a:r>
          </a:p>
          <a:p>
            <a:r>
              <a:rPr lang="en-US" dirty="0" smtClean="0"/>
              <a:t>Goals for FY2015</a:t>
            </a:r>
          </a:p>
          <a:p>
            <a:pPr lvl="1"/>
            <a:r>
              <a:rPr lang="en-US" dirty="0" smtClean="0"/>
              <a:t>Release PIP-II Reference Design Report </a:t>
            </a:r>
          </a:p>
          <a:p>
            <a:pPr lvl="1"/>
            <a:r>
              <a:rPr lang="en-US" dirty="0" smtClean="0"/>
              <a:t>Update current cost estimate as necessary</a:t>
            </a:r>
          </a:p>
          <a:p>
            <a:pPr lvl="1"/>
            <a:r>
              <a:rPr lang="en-US" dirty="0" smtClean="0"/>
              <a:t>Start developing a resource loaded schedule</a:t>
            </a:r>
          </a:p>
          <a:p>
            <a:pPr lvl="1"/>
            <a:r>
              <a:rPr lang="en-US" dirty="0" smtClean="0"/>
              <a:t>Receive RFQ (from LBNL) and initiate commissioning at PXIE</a:t>
            </a:r>
          </a:p>
          <a:p>
            <a:pPr lvl="1"/>
            <a:r>
              <a:rPr lang="en-US" dirty="0" smtClean="0"/>
              <a:t>Keep HWR and SSR1 fabrication on schedule</a:t>
            </a:r>
          </a:p>
          <a:p>
            <a:pPr lvl="1"/>
            <a:r>
              <a:rPr lang="en-US" dirty="0" smtClean="0"/>
              <a:t>Develop deliverables strategy with India </a:t>
            </a:r>
            <a:r>
              <a:rPr lang="en-US" dirty="0" smtClean="0">
                <a:solidFill>
                  <a:schemeClr val="accent6"/>
                </a:solidFill>
              </a:rPr>
              <a:t>(and Europe)</a:t>
            </a:r>
          </a:p>
          <a:p>
            <a:pPr lvl="1"/>
            <a:r>
              <a:rPr lang="en-US" dirty="0" smtClean="0"/>
              <a:t>Support DOE/OHEP in development of Mission Needs Statement</a:t>
            </a:r>
          </a:p>
          <a:p>
            <a:pPr lvl="1"/>
            <a:r>
              <a:rPr lang="en-US" dirty="0" smtClean="0"/>
              <a:t>Establish PIP-II Office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11896" y="5726814"/>
            <a:ext cx="25759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*Particle Physics Project Prioritization Panel</a:t>
            </a:r>
          </a:p>
          <a:p>
            <a:r>
              <a:rPr lang="en-US" sz="1050" dirty="0" smtClean="0"/>
              <a:t>^Office of High Energy Physics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469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PIP-II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6663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ja-JP" dirty="0">
                <a:ea typeface="ＭＳ Ｐゴシック" charset="-128"/>
              </a:rPr>
              <a:t>Organized as a “national project with international participation”</a:t>
            </a:r>
          </a:p>
          <a:p>
            <a:pPr lvl="1">
              <a:defRPr/>
            </a:pPr>
            <a:r>
              <a:rPr lang="en-US" altLang="ja-JP" dirty="0">
                <a:ea typeface="ＭＳ Ｐゴシック" charset="-128"/>
              </a:rPr>
              <a:t>Fermilab as lead laboratory</a:t>
            </a:r>
          </a:p>
          <a:p>
            <a:pPr>
              <a:spcBef>
                <a:spcPts val="1200"/>
              </a:spcBef>
              <a:defRPr/>
            </a:pPr>
            <a:r>
              <a:rPr lang="en-US" altLang="ja-JP" dirty="0" smtClean="0">
                <a:ea typeface="ＭＳ Ｐゴシック" charset="-128"/>
              </a:rPr>
              <a:t>Collaboration MOUs for the development phase (through CD-2) :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ja-JP" u="sng" dirty="0" smtClean="0">
                <a:ea typeface="ＭＳ Ｐゴシック" charset="-128"/>
              </a:rPr>
              <a:t>National</a:t>
            </a:r>
            <a:r>
              <a:rPr lang="en-US" altLang="ja-JP" dirty="0" smtClean="0">
                <a:ea typeface="ＭＳ Ｐゴシック" charset="-128"/>
              </a:rPr>
              <a:t>							</a:t>
            </a:r>
            <a:r>
              <a:rPr lang="en-US" altLang="ja-JP" u="sng" dirty="0" smtClean="0">
                <a:ea typeface="ＭＳ Ｐゴシック" charset="-128"/>
              </a:rPr>
              <a:t>IIFC</a:t>
            </a:r>
          </a:p>
          <a:p>
            <a:pPr marL="746125" lvl="1" indent="-174625"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ANL	ORNL/SNS 	BARC/Mumbai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BNL	PNNL 	IUAC/Delhi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Cornell	</a:t>
            </a:r>
            <a:r>
              <a:rPr lang="en-US" altLang="ja-JP" dirty="0" err="1" smtClean="0">
                <a:ea typeface="ＭＳ Ｐゴシック" charset="-128"/>
              </a:rPr>
              <a:t>UTenn</a:t>
            </a:r>
            <a:r>
              <a:rPr lang="en-US" altLang="ja-JP" dirty="0" smtClean="0">
                <a:ea typeface="ＭＳ Ｐゴシック" charset="-128"/>
              </a:rPr>
              <a:t>	RRCAT/Indore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Fermilab	TJNAF	VECC/Kolkata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LBNL	SLAC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MSU	ILC/ART</a:t>
            </a:r>
          </a:p>
          <a:p>
            <a:pPr marL="746125" lvl="1" indent="-174625">
              <a:spcBef>
                <a:spcPts val="400"/>
              </a:spcBef>
              <a:buFont typeface="Wingdings" pitchFamily="2" charset="2"/>
              <a:buNone/>
              <a:tabLst>
                <a:tab pos="2174875" algn="l"/>
                <a:tab pos="4802188" algn="l"/>
              </a:tabLst>
            </a:pPr>
            <a:r>
              <a:rPr lang="en-US" altLang="ja-JP" dirty="0" smtClean="0">
                <a:ea typeface="ＭＳ Ｐゴシック" charset="-128"/>
              </a:rPr>
              <a:t>	NCSU</a:t>
            </a:r>
          </a:p>
          <a:p>
            <a:pPr marL="288925" indent="-288925">
              <a:spcBef>
                <a:spcPts val="1200"/>
              </a:spcBef>
            </a:pPr>
            <a:r>
              <a:rPr lang="en-US" dirty="0" smtClean="0"/>
              <a:t>Ongoing contacts with CERN (SPL), </a:t>
            </a:r>
            <a:r>
              <a:rPr lang="en-US" dirty="0" err="1" smtClean="0"/>
              <a:t>Orsay</a:t>
            </a:r>
            <a:r>
              <a:rPr lang="en-US" dirty="0" smtClean="0"/>
              <a:t>, RAL/FETS (UK), ESS (Sweden)</a:t>
            </a:r>
          </a:p>
          <a:p>
            <a:pPr marL="288925" indent="-288925">
              <a:spcBef>
                <a:spcPts val="1200"/>
              </a:spcBef>
            </a:pPr>
            <a:r>
              <a:rPr lang="en-US" dirty="0" smtClean="0"/>
              <a:t>Annual Collaboration Meeting (June 3-4, 2014 at Fermilab)</a:t>
            </a:r>
          </a:p>
          <a:p>
            <a:pPr marL="0" indent="0" algn="ctr">
              <a:buNone/>
            </a:pPr>
            <a:r>
              <a:rPr lang="en-US" sz="2200" dirty="0">
                <a:hlinkClick r:id="rId3"/>
              </a:rPr>
              <a:t>https://</a:t>
            </a:r>
            <a:r>
              <a:rPr lang="en-US" sz="2200" dirty="0" smtClean="0">
                <a:hlinkClick r:id="rId3"/>
              </a:rPr>
              <a:t>indico.fnal.gov/conferenceDisplay.py?confId=8365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marL="288925" indent="-288925"/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Goals</a:t>
            </a:r>
          </a:p>
          <a:p>
            <a:r>
              <a:rPr lang="en-US" dirty="0" smtClean="0"/>
              <a:t>Design Strategy and Concept</a:t>
            </a:r>
          </a:p>
          <a:p>
            <a:r>
              <a:rPr lang="en-US" dirty="0" smtClean="0"/>
              <a:t>R&amp;D Program</a:t>
            </a:r>
          </a:p>
          <a:p>
            <a:r>
              <a:rPr lang="en-US" dirty="0" smtClean="0"/>
              <a:t>Project Status and Strategy</a:t>
            </a:r>
          </a:p>
          <a:p>
            <a:r>
              <a:rPr lang="en-US" dirty="0" smtClean="0"/>
              <a:t>Future Options</a:t>
            </a:r>
          </a:p>
          <a:p>
            <a:r>
              <a:rPr lang="en-US" smtClean="0"/>
              <a:t>Collaboration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Indian Institutions – Fermilab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17077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IIFC established for joint R&amp;D on high intensity superconducting proton accelerators</a:t>
            </a:r>
          </a:p>
          <a:p>
            <a:pPr lvl="1"/>
            <a:r>
              <a:rPr lang="en-US" altLang="ja-JP" dirty="0"/>
              <a:t>All major systems covered</a:t>
            </a:r>
          </a:p>
          <a:p>
            <a:pPr lvl="1"/>
            <a:r>
              <a:rPr lang="en-US" altLang="ja-JP" dirty="0" smtClean="0"/>
              <a:t>Annex I offers the opportunity to extend into the construction phase.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Indian delivery to Fermilab of prototype components:</a:t>
            </a:r>
          </a:p>
          <a:p>
            <a:pPr lvl="1"/>
            <a:r>
              <a:rPr lang="en-US" dirty="0" smtClean="0"/>
              <a:t>MEBT </a:t>
            </a:r>
            <a:r>
              <a:rPr lang="en-US" dirty="0"/>
              <a:t>prototype dipole and </a:t>
            </a:r>
            <a:r>
              <a:rPr lang="en-US" dirty="0" err="1"/>
              <a:t>quadrupole</a:t>
            </a:r>
            <a:r>
              <a:rPr lang="en-US" dirty="0"/>
              <a:t> </a:t>
            </a:r>
            <a:r>
              <a:rPr lang="en-US" dirty="0" smtClean="0"/>
              <a:t>delivered and accepted; production initiated at BARC</a:t>
            </a:r>
          </a:p>
          <a:p>
            <a:pPr lvl="1"/>
            <a:r>
              <a:rPr lang="en-US" dirty="0" smtClean="0"/>
              <a:t>325 MHz/3 kW </a:t>
            </a:r>
            <a:r>
              <a:rPr lang="en-US" dirty="0" err="1" smtClean="0"/>
              <a:t>rf</a:t>
            </a:r>
            <a:r>
              <a:rPr lang="en-US" dirty="0" smtClean="0"/>
              <a:t> amplifier delivered and tested; identified issues under joint resolution</a:t>
            </a:r>
          </a:p>
          <a:p>
            <a:pPr lvl="1"/>
            <a:r>
              <a:rPr lang="en-US" dirty="0" smtClean="0"/>
              <a:t>These components are required in PXIE.</a:t>
            </a:r>
            <a:endParaRPr lang="en-US" dirty="0"/>
          </a:p>
          <a:p>
            <a:pPr lvl="1"/>
            <a:r>
              <a:rPr lang="en-US" dirty="0" smtClean="0"/>
              <a:t>1.3 </a:t>
            </a:r>
            <a:r>
              <a:rPr lang="en-US" dirty="0"/>
              <a:t>GHz 5-cell cavity successfully </a:t>
            </a:r>
            <a:r>
              <a:rPr lang="en-US" dirty="0" smtClean="0"/>
              <a:t>processed and tested, with appropriate feedback to Indian collaborators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Guest </a:t>
            </a:r>
            <a:r>
              <a:rPr lang="en-US" dirty="0"/>
              <a:t>Engineers: We are currently transitioning </a:t>
            </a:r>
            <a:r>
              <a:rPr lang="en-US" dirty="0" smtClean="0"/>
              <a:t>2</a:t>
            </a:r>
            <a:r>
              <a:rPr lang="en-US" dirty="0"/>
              <a:t>+ year </a:t>
            </a:r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6 engineers to be embedded in critical joint development projects</a:t>
            </a:r>
          </a:p>
          <a:p>
            <a:pPr>
              <a:spcBef>
                <a:spcPts val="1200"/>
              </a:spcBef>
              <a:buFont typeface="Symbol" pitchFamily="18" charset="2"/>
              <a:buChar char="Þ"/>
            </a:pPr>
            <a:r>
              <a:rPr lang="en-US" b="1" dirty="0" smtClean="0">
                <a:solidFill>
                  <a:srgbClr val="006600"/>
                </a:solidFill>
              </a:rPr>
              <a:t>Indian-Fermilab partnership is key to successful completion of the R&amp;D phase and transition to construction</a:t>
            </a:r>
            <a:endParaRPr lang="en-US" b="1" dirty="0">
              <a:solidFill>
                <a:srgbClr val="006600"/>
              </a:solidFill>
            </a:endParaRPr>
          </a:p>
          <a:p>
            <a:pPr lvl="1"/>
            <a:endParaRPr lang="en-US" altLang="ja-JP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2887" y="907579"/>
            <a:ext cx="8672513" cy="5472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Fermilab is committed to establishing LBNF </a:t>
            </a:r>
            <a:r>
              <a:rPr lang="en-US" dirty="0"/>
              <a:t>as the leading long-baseline program in the world, </a:t>
            </a:r>
            <a:r>
              <a:rPr lang="en-US" dirty="0" smtClean="0"/>
              <a:t>with </a:t>
            </a:r>
            <a:r>
              <a:rPr lang="en-US" dirty="0"/>
              <a:t>&gt;</a:t>
            </a:r>
            <a:r>
              <a:rPr lang="en-US" dirty="0" smtClean="0"/>
              <a:t>1 MW </a:t>
            </a:r>
            <a:r>
              <a:rPr lang="en-US" dirty="0"/>
              <a:t>at </a:t>
            </a:r>
            <a:r>
              <a:rPr lang="en-US" dirty="0" smtClean="0"/>
              <a:t>startup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PIP-II </a:t>
            </a:r>
            <a:r>
              <a:rPr lang="en-US" dirty="0"/>
              <a:t>is a complete, </a:t>
            </a:r>
            <a:r>
              <a:rPr lang="en-US" dirty="0" smtClean="0"/>
              <a:t>integrated, cost </a:t>
            </a:r>
            <a:r>
              <a:rPr lang="en-US" dirty="0"/>
              <a:t>effective concept, that meets this </a:t>
            </a:r>
            <a:r>
              <a:rPr lang="en-US" dirty="0" smtClean="0"/>
              <a:t>goal</a:t>
            </a:r>
            <a:endParaRPr lang="en-US" dirty="0"/>
          </a:p>
          <a:p>
            <a:pPr lvl="1">
              <a:spcBef>
                <a:spcPts val="200"/>
              </a:spcBef>
            </a:pPr>
            <a:r>
              <a:rPr lang="en-US" dirty="0" smtClean="0"/>
              <a:t>Strongly supported by the U.S. HEP community, the U.S. DOE and the Fermilab Director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Moving toward formal project status later this year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R&amp;D program targets primary technical and cost risks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Undertaken by U.S. and Indian partners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Completion of the R&amp;D phase will allow launch of the construction phase with high confidence of success, prior to the end of this decade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We anticipate PIP-II will be operational, providing &gt;1MW to LBNF, in ~2024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1D3A-4D86-4EE7-AD6F-E584A6EF7AD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3" y="1085558"/>
            <a:ext cx="8915813" cy="5471291"/>
          </a:xfrm>
        </p:spPr>
        <p:txBody>
          <a:bodyPr/>
          <a:lstStyle/>
          <a:p>
            <a:r>
              <a:rPr lang="en-US" dirty="0" smtClean="0"/>
              <a:t>The configuration and siting of the PIP-II </a:t>
            </a:r>
            <a:r>
              <a:rPr lang="en-US" dirty="0" err="1" smtClean="0"/>
              <a:t>linac</a:t>
            </a:r>
            <a:r>
              <a:rPr lang="en-US" dirty="0" smtClean="0"/>
              <a:t> are chosen to provide opportunities for future performance enhancements to the Fermilab proton complex</a:t>
            </a:r>
          </a:p>
          <a:p>
            <a:pPr lvl="1"/>
            <a:r>
              <a:rPr lang="en-US" dirty="0" smtClean="0"/>
              <a:t>&gt;2 MW to LBNF</a:t>
            </a:r>
          </a:p>
          <a:p>
            <a:pPr lvl="1"/>
            <a:r>
              <a:rPr lang="en-US" dirty="0" smtClean="0"/>
              <a:t>100’s kW for a rare processes program</a:t>
            </a:r>
          </a:p>
          <a:p>
            <a:pPr lvl="2"/>
            <a:r>
              <a:rPr lang="en-US" dirty="0" smtClean="0"/>
              <a:t>CW capability at 0.8 – 3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/>
              <a:t>Muons</a:t>
            </a:r>
            <a:endParaRPr lang="en-US" dirty="0" smtClean="0"/>
          </a:p>
          <a:p>
            <a:pPr lvl="2"/>
            <a:r>
              <a:rPr lang="en-US" dirty="0" err="1" smtClean="0"/>
              <a:t>Kaons</a:t>
            </a:r>
            <a:endParaRPr lang="en-US" dirty="0" smtClean="0"/>
          </a:p>
          <a:p>
            <a:pPr lvl="2"/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Front end for a </a:t>
            </a:r>
            <a:r>
              <a:rPr lang="en-US" dirty="0" err="1" smtClean="0"/>
              <a:t>muon</a:t>
            </a:r>
            <a:r>
              <a:rPr lang="en-US" dirty="0" smtClean="0"/>
              <a:t>-based facility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1D3A-4D86-4EE7-AD6F-E584A6EF7AD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strategy for next step(s) beyond PIP-II will be developed in consideration of the following:</a:t>
            </a:r>
          </a:p>
          <a:p>
            <a:pPr lvl="1"/>
            <a:r>
              <a:rPr lang="en-US" dirty="0" smtClean="0"/>
              <a:t>Slip-stacking in the Recycler is not possible at intensities beyond PIP-II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Booster cannot be upgraded to support intensities beyond ~7×10</a:t>
            </a: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err="1" smtClean="0"/>
              <a:t>ppp</a:t>
            </a:r>
            <a:r>
              <a:rPr lang="en-US" dirty="0" smtClean="0"/>
              <a:t>, no matter what the injection energy</a:t>
            </a:r>
          </a:p>
          <a:p>
            <a:pPr lvl="1"/>
            <a:r>
              <a:rPr lang="en-US" dirty="0" smtClean="0"/>
              <a:t>A new 8-GeV rapid cycling synchrotron (RCS) could meet the needs of the neutrino program</a:t>
            </a:r>
          </a:p>
          <a:p>
            <a:pPr lvl="2"/>
            <a:r>
              <a:rPr lang="en-US" dirty="0" smtClean="0"/>
              <a:t>Beam power @ 8 </a:t>
            </a:r>
            <a:r>
              <a:rPr lang="en-US" dirty="0" err="1" smtClean="0"/>
              <a:t>GeV</a:t>
            </a:r>
            <a:r>
              <a:rPr lang="en-US" dirty="0" smtClean="0"/>
              <a:t> ~600kW</a:t>
            </a:r>
          </a:p>
          <a:p>
            <a:pPr lvl="2"/>
            <a:r>
              <a:rPr lang="en-US" dirty="0" smtClean="0"/>
              <a:t>Injection energy ~2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Construction of an RCS may require long-term utilization of the Recycler for proton accumulation</a:t>
            </a:r>
          </a:p>
          <a:p>
            <a:pPr lvl="1"/>
            <a:r>
              <a:rPr lang="en-US" dirty="0" smtClean="0"/>
              <a:t>An extension of the PIP-II </a:t>
            </a:r>
            <a:r>
              <a:rPr lang="en-US" dirty="0" err="1" smtClean="0"/>
              <a:t>linac</a:t>
            </a:r>
            <a:r>
              <a:rPr lang="en-US" dirty="0" smtClean="0"/>
              <a:t> to 6-8 </a:t>
            </a:r>
            <a:r>
              <a:rPr lang="en-US" dirty="0" err="1" smtClean="0"/>
              <a:t>GeV</a:t>
            </a:r>
            <a:r>
              <a:rPr lang="en-US" dirty="0" smtClean="0"/>
              <a:t> may be required </a:t>
            </a:r>
            <a:r>
              <a:rPr lang="en-US" dirty="0"/>
              <a:t>to </a:t>
            </a:r>
            <a:r>
              <a:rPr lang="en-US" dirty="0" smtClean="0"/>
              <a:t>remove </a:t>
            </a:r>
            <a:r>
              <a:rPr lang="en-US" dirty="0"/>
              <a:t>the Recycler from </a:t>
            </a:r>
            <a:r>
              <a:rPr lang="en-US" dirty="0" smtClean="0"/>
              <a:t>service and/or to achieve the 1-4 MW required to support a </a:t>
            </a:r>
            <a:r>
              <a:rPr lang="en-US" dirty="0" err="1" smtClean="0"/>
              <a:t>muon</a:t>
            </a:r>
            <a:r>
              <a:rPr lang="en-US" dirty="0" smtClean="0"/>
              <a:t>-based facility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strategy will likely be determined on the basis of  programmatic choices once PIP-II construction is underway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all scenarios it will be necessary to extend the PIP-II </a:t>
            </a:r>
            <a:r>
              <a:rPr lang="en-US" dirty="0" err="1" smtClean="0"/>
              <a:t>linac</a:t>
            </a:r>
            <a:r>
              <a:rPr lang="en-US" dirty="0" smtClean="0"/>
              <a:t> to at least 2 </a:t>
            </a:r>
            <a:r>
              <a:rPr lang="en-US" dirty="0" err="1" smtClean="0"/>
              <a:t>GeV</a:t>
            </a:r>
            <a:r>
              <a:rPr lang="en-US" dirty="0" smtClean="0"/>
              <a:t> and to retire the existing Booster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Unless realization of “smart RCS” with lower (800 MeV) injection energy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24</a:t>
            </a:fld>
            <a:endParaRPr lang="en-US" smtClean="0"/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Platform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for Booster replacement include full energy (8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r>
              <a:rPr lang="en-US" dirty="0" err="1" smtClean="0"/>
              <a:t>linac</a:t>
            </a:r>
            <a:r>
              <a:rPr lang="en-US" dirty="0" smtClean="0"/>
              <a:t> or RCS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25</a:t>
            </a:fld>
            <a:endParaRPr lang="en-US" smtClean="0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150" y="1843087"/>
            <a:ext cx="3281438" cy="41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1" y="1843087"/>
            <a:ext cx="3187902" cy="41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N2 Doping for High Q0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gas introduced during vacuum bake:</a:t>
            </a:r>
          </a:p>
          <a:p>
            <a:pPr lvl="1"/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/>
              <a:t>=7E10 @ 17 MV/m (!)</a:t>
            </a:r>
            <a:endParaRPr lang="en-US" dirty="0"/>
          </a:p>
        </p:txBody>
      </p:sp>
      <p:pic>
        <p:nvPicPr>
          <p:cNvPr id="4098" name="Picture 2" descr="C:\Users\annag\AppData\Local\Microsoft\Windows\Temporary Internet Files\Content.IE5\0221997M\120CvsNdop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642" y="1754276"/>
            <a:ext cx="5595138" cy="42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8518" y="5885541"/>
            <a:ext cx="6077607" cy="47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Single-cell HB650 cavity @ 2K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Required to support 5% cryogenic duty factor</a:t>
            </a:r>
          </a:p>
          <a:p>
            <a:pPr lvl="1"/>
            <a:r>
              <a:rPr lang="en-US" dirty="0" smtClean="0"/>
              <a:t>Configuration capable of 10-15% with more pumping</a:t>
            </a:r>
          </a:p>
          <a:p>
            <a:pPr lvl="1"/>
            <a:r>
              <a:rPr lang="en-US" dirty="0" smtClean="0"/>
              <a:t>160 – 240 kW beam power at 800 MeV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27</a:t>
            </a:fld>
            <a:endParaRPr lang="en-US" smtClean="0"/>
          </a:p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1" y="2838450"/>
            <a:ext cx="4953000" cy="351472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2+ MW @ 60-120 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2.4 MW requires 1.5×10</a:t>
            </a:r>
            <a:r>
              <a:rPr lang="en-US" baseline="30000" smtClean="0"/>
              <a:t>14</a:t>
            </a:r>
            <a:r>
              <a:rPr lang="en-US" smtClean="0"/>
              <a:t> protons from Main Injector every 1.2 s @ 120 GeV</a:t>
            </a:r>
          </a:p>
          <a:p>
            <a:pPr lvl="1"/>
            <a:r>
              <a:rPr lang="en-US" smtClean="0"/>
              <a:t>Every 0.6 sec @ 60 GeV</a:t>
            </a:r>
          </a:p>
          <a:p>
            <a:r>
              <a:rPr lang="en-US" smtClean="0"/>
              <a:t>Accumulation requires either:</a:t>
            </a:r>
          </a:p>
          <a:p>
            <a:pPr lvl="1"/>
            <a:r>
              <a:rPr lang="en-US" smtClean="0"/>
              <a:t>Box-car stack (in Recycler) six batches of 2.5×10</a:t>
            </a:r>
            <a:r>
              <a:rPr lang="en-US" baseline="30000" smtClean="0"/>
              <a:t>13</a:t>
            </a:r>
            <a:r>
              <a:rPr lang="en-US" smtClean="0"/>
              <a:t> protons in ≤ 0.6 sec</a:t>
            </a:r>
          </a:p>
          <a:p>
            <a:pPr lvl="2">
              <a:buFont typeface="Symbol"/>
              <a:buChar char="Þ"/>
            </a:pPr>
            <a:r>
              <a:rPr lang="en-US" smtClean="0"/>
              <a:t>&gt;10 Hz rep-rate RCS</a:t>
            </a:r>
          </a:p>
          <a:p>
            <a:pPr lvl="1"/>
            <a:r>
              <a:rPr lang="en-US" u="sng" smtClean="0"/>
              <a:t>Or</a:t>
            </a:r>
            <a:r>
              <a:rPr lang="en-US" smtClean="0"/>
              <a:t> inject a long (linac) pulse containing 1.5×10</a:t>
            </a:r>
            <a:r>
              <a:rPr lang="en-US" baseline="30000" smtClean="0"/>
              <a:t>14</a:t>
            </a:r>
            <a:r>
              <a:rPr lang="en-US" smtClean="0"/>
              <a:t> protons directly into Main Injector</a:t>
            </a:r>
          </a:p>
          <a:p>
            <a:pPr lvl="1"/>
            <a:r>
              <a:rPr lang="en-US" smtClean="0"/>
              <a:t>Strategy TBD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28</a:t>
            </a:fld>
            <a:endParaRPr lang="en-US" smtClean="0"/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2+ MW @ 60-120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Booster </a:t>
            </a:r>
            <a:r>
              <a:rPr lang="en-US" dirty="0"/>
              <a:t>is not capable of accelerating </a:t>
            </a:r>
            <a:r>
              <a:rPr lang="en-US" dirty="0" smtClean="0"/>
              <a:t>2.5×10</a:t>
            </a:r>
            <a:r>
              <a:rPr lang="en-US" baseline="30000" dirty="0" smtClean="0"/>
              <a:t>13</a:t>
            </a:r>
            <a:r>
              <a:rPr lang="en-US" dirty="0" smtClean="0"/>
              <a:t> no </a:t>
            </a:r>
            <a:r>
              <a:rPr lang="en-US" dirty="0"/>
              <a:t>matter </a:t>
            </a:r>
            <a:r>
              <a:rPr lang="en-US" dirty="0" smtClean="0"/>
              <a:t>what the injection energy, or how </a:t>
            </a:r>
            <a:r>
              <a:rPr lang="en-US" dirty="0"/>
              <a:t>it is </a:t>
            </a:r>
            <a:r>
              <a:rPr lang="en-US" dirty="0" smtClean="0"/>
              <a:t>upgraded:</a:t>
            </a:r>
            <a:endParaRPr lang="en-US" dirty="0"/>
          </a:p>
          <a:p>
            <a:pPr lvl="1"/>
            <a:r>
              <a:rPr lang="en-US" dirty="0" smtClean="0"/>
              <a:t>Requires ~0.1% beam loss</a:t>
            </a:r>
            <a:endParaRPr lang="en-US" dirty="0"/>
          </a:p>
          <a:p>
            <a:pPr lvl="1"/>
            <a:r>
              <a:rPr lang="en-US" dirty="0"/>
              <a:t>High impedance</a:t>
            </a:r>
          </a:p>
          <a:p>
            <a:pPr lvl="1"/>
            <a:r>
              <a:rPr lang="en-US" dirty="0"/>
              <a:t>Transition crossing</a:t>
            </a:r>
          </a:p>
          <a:p>
            <a:pPr lvl="1"/>
            <a:r>
              <a:rPr lang="en-US" dirty="0"/>
              <a:t>Poor magnetic field quality</a:t>
            </a:r>
          </a:p>
          <a:p>
            <a:pPr lvl="1"/>
            <a:r>
              <a:rPr lang="en-US" dirty="0"/>
              <a:t>Poor vacuum</a:t>
            </a:r>
          </a:p>
          <a:p>
            <a:pPr lvl="1"/>
            <a:r>
              <a:rPr lang="en-US" dirty="0"/>
              <a:t>Inadequate </a:t>
            </a:r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29</a:t>
            </a:fld>
            <a:endParaRPr lang="en-US" smtClean="0"/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16233"/>
            <a:ext cx="8672513" cy="581495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2600" b="1" dirty="0" err="1" smtClean="0">
                <a:solidFill>
                  <a:srgbClr val="006600"/>
                </a:solidFill>
              </a:rPr>
              <a:t>Fermilab’s</a:t>
            </a:r>
            <a:r>
              <a:rPr lang="en-US" altLang="ja-JP" sz="2600" b="1" dirty="0" smtClean="0">
                <a:solidFill>
                  <a:srgbClr val="006600"/>
                </a:solidFill>
              </a:rPr>
              <a:t> goal is to construct &amp; operate the foremost facility in the world for particle physics research utilizing intense beams.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Neutrinos</a:t>
            </a:r>
          </a:p>
          <a:p>
            <a:pPr marL="633413" lvl="1"/>
            <a:r>
              <a:rPr lang="en-US" dirty="0" smtClean="0"/>
              <a:t>MINOS+, </a:t>
            </a:r>
            <a:r>
              <a:rPr lang="en-US" dirty="0" err="1" smtClean="0"/>
              <a:t>NOvA</a:t>
            </a:r>
            <a:r>
              <a:rPr lang="en-US" dirty="0" smtClean="0"/>
              <a:t> @700 kW</a:t>
            </a:r>
          </a:p>
          <a:p>
            <a:pPr marL="633413" lvl="1"/>
            <a:r>
              <a:rPr lang="en-US" dirty="0" smtClean="0"/>
              <a:t>LBNF @ &gt;1-2 MW</a:t>
            </a:r>
          </a:p>
          <a:p>
            <a:pPr marL="633413" lvl="1"/>
            <a:r>
              <a:rPr lang="en-US" dirty="0" smtClean="0"/>
              <a:t>SBN @ 10’s kW</a:t>
            </a:r>
          </a:p>
          <a:p>
            <a:pPr marL="233363">
              <a:spcBef>
                <a:spcPts val="1200"/>
              </a:spcBef>
            </a:pPr>
            <a:r>
              <a:rPr lang="en-US" dirty="0" err="1" smtClean="0"/>
              <a:t>Muons</a:t>
            </a:r>
            <a:endParaRPr lang="en-US" dirty="0" smtClean="0"/>
          </a:p>
          <a:p>
            <a:pPr marL="633413" lvl="1"/>
            <a:r>
              <a:rPr lang="en-US" dirty="0" err="1" smtClean="0"/>
              <a:t>Muon</a:t>
            </a:r>
            <a:r>
              <a:rPr lang="en-US" dirty="0" smtClean="0"/>
              <a:t> g-2 @ 17-25 kW</a:t>
            </a:r>
          </a:p>
          <a:p>
            <a:pPr marL="633413" lvl="1"/>
            <a:r>
              <a:rPr lang="en-US" dirty="0" smtClean="0"/>
              <a:t>Mu2e @ 8-100 kW</a:t>
            </a:r>
          </a:p>
          <a:p>
            <a:pPr marL="233363">
              <a:spcBef>
                <a:spcPts val="1200"/>
              </a:spcBef>
            </a:pPr>
            <a:r>
              <a:rPr lang="en-US" dirty="0" smtClean="0"/>
              <a:t>Longer term opportunities </a:t>
            </a:r>
          </a:p>
          <a:p>
            <a:pPr marL="233363">
              <a:spcBef>
                <a:spcPts val="3000"/>
              </a:spcBef>
              <a:buClr>
                <a:srgbClr val="C00000"/>
              </a:buClr>
              <a:buFont typeface="Symbol" pitchFamily="18" charset="2"/>
              <a:buChar char="Þ"/>
            </a:pPr>
            <a:r>
              <a:rPr lang="en-US" sz="2600" b="1" i="1" dirty="0" smtClean="0">
                <a:solidFill>
                  <a:srgbClr val="C00000"/>
                </a:solidFill>
              </a:rPr>
              <a:t>This requires more protons!</a:t>
            </a:r>
          </a:p>
          <a:p>
            <a:pPr marL="0" indent="0">
              <a:spcBef>
                <a:spcPts val="1800"/>
              </a:spcBef>
              <a:buClr>
                <a:srgbClr val="C00000"/>
              </a:buClr>
              <a:buNone/>
            </a:pPr>
            <a:r>
              <a:rPr lang="en-US" sz="2200" b="1" dirty="0" smtClean="0">
                <a:solidFill>
                  <a:srgbClr val="006600"/>
                </a:solidFill>
              </a:rPr>
              <a:t>Ongoing Proton Improvement Plan </a:t>
            </a:r>
            <a:r>
              <a:rPr lang="en-US" sz="2200" b="1" dirty="0">
                <a:solidFill>
                  <a:srgbClr val="006600"/>
                </a:solidFill>
              </a:rPr>
              <a:t>will </a:t>
            </a:r>
            <a:r>
              <a:rPr lang="en-US" sz="2200" b="1" dirty="0" smtClean="0">
                <a:solidFill>
                  <a:srgbClr val="006600"/>
                </a:solidFill>
              </a:rPr>
              <a:t>support initial goals by establishing </a:t>
            </a:r>
            <a:r>
              <a:rPr lang="en-US" sz="2200" b="1" dirty="0">
                <a:solidFill>
                  <a:srgbClr val="006600"/>
                </a:solidFill>
              </a:rPr>
              <a:t>a base capability of operating the Booster at a 15 Hz beam </a:t>
            </a:r>
            <a:r>
              <a:rPr lang="en-US" sz="2200" b="1" dirty="0" smtClean="0">
                <a:solidFill>
                  <a:srgbClr val="006600"/>
                </a:solidFill>
              </a:rPr>
              <a:t>rate</a:t>
            </a:r>
            <a:endParaRPr lang="en-US" sz="2200" b="1" dirty="0">
              <a:solidFill>
                <a:srgbClr val="006600"/>
              </a:solidFill>
            </a:endParaRPr>
          </a:p>
          <a:p>
            <a:pPr marL="233363">
              <a:spcBef>
                <a:spcPts val="3000"/>
              </a:spcBef>
              <a:buClr>
                <a:srgbClr val="C00000"/>
              </a:buClr>
              <a:buFont typeface="Symbol" pitchFamily="18" charset="2"/>
              <a:buChar char="Þ"/>
            </a:pPr>
            <a:endParaRPr lang="en-US" sz="2600" b="1" i="1" dirty="0" smtClean="0">
              <a:solidFill>
                <a:srgbClr val="C0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92" y="2014387"/>
            <a:ext cx="3841084" cy="304040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Parameters for post-PIP-II Complex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6510"/>
              </p:ext>
            </p:extLst>
          </p:nvPr>
        </p:nvGraphicFramePr>
        <p:xfrm>
          <a:off x="391891" y="952288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Proton Source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RCS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Particle Type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p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H-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Beam Kinetic Energy 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8.0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8.0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GeV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0.0016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Pulse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Pulses to Recycler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6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Pulses to Main Injector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Beam Power at 8 </a:t>
                      </a: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GeV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(Total)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660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3960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Beam</a:t>
                      </a:r>
                      <a:r>
                        <a:rPr lang="en-US" sz="16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Power to Main Injector*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160/280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160/280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Available for 8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Program*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500/380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3800/3680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Main Injector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Beam Kinetic Energy*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120/60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120/60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GeV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</a:t>
                      </a:r>
                      <a:endParaRPr lang="en-US" sz="16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Time*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1.2/0.7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1.2/0.7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Power*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2.4/2.1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2.4/2.1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891" y="5939247"/>
            <a:ext cx="837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</a:rPr>
              <a:t>*First number refers to 120 </a:t>
            </a:r>
            <a:r>
              <a:rPr lang="en-US" sz="1800" dirty="0" err="1" smtClean="0">
                <a:solidFill>
                  <a:srgbClr val="404040"/>
                </a:solidFill>
              </a:rPr>
              <a:t>GeV</a:t>
            </a:r>
            <a:r>
              <a:rPr lang="en-US" sz="1800" dirty="0" smtClean="0">
                <a:solidFill>
                  <a:srgbClr val="404040"/>
                </a:solidFill>
              </a:rPr>
              <a:t> MI operations; second to 60 </a:t>
            </a:r>
            <a:r>
              <a:rPr lang="en-US" sz="1800" dirty="0" err="1" smtClean="0">
                <a:solidFill>
                  <a:srgbClr val="404040"/>
                </a:solidFill>
              </a:rPr>
              <a:t>GeV</a:t>
            </a:r>
            <a:endParaRPr lang="en-US" sz="1800" dirty="0">
              <a:solidFill>
                <a:srgbClr val="40404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7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Parameters for post-PIP-II Complex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02BA5821-21EB-4C1A-AC70-E98BDB034B0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638" y="1371600"/>
            <a:ext cx="58007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2601204"/>
            <a:ext cx="3333750" cy="2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Fermilab Accelerator Complex ~2016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673"/>
            <a:ext cx="8672513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The Fermilab complex will deliver protons at both 8 and 120 </a:t>
            </a:r>
            <a:r>
              <a:rPr lang="en-US" dirty="0" err="1" smtClean="0"/>
              <a:t>GeV</a:t>
            </a:r>
            <a:r>
              <a:rPr lang="en-US" dirty="0" smtClean="0"/>
              <a:t>, in support of the neutrino and </a:t>
            </a:r>
            <a:r>
              <a:rPr lang="en-US" dirty="0" err="1" smtClean="0"/>
              <a:t>muon</a:t>
            </a:r>
            <a:r>
              <a:rPr lang="en-US" dirty="0" smtClean="0"/>
              <a:t> programs:</a:t>
            </a:r>
          </a:p>
          <a:p>
            <a:pPr lvl="1"/>
            <a:r>
              <a:rPr lang="en-US" dirty="0" smtClean="0"/>
              <a:t>Booster: 4.2×10</a:t>
            </a:r>
            <a:r>
              <a:rPr lang="en-US" baseline="30000" dirty="0" smtClean="0"/>
              <a:t>12</a:t>
            </a:r>
            <a:r>
              <a:rPr lang="en-US" dirty="0" smtClean="0"/>
              <a:t> protons @ 8 </a:t>
            </a:r>
            <a:r>
              <a:rPr lang="en-US" dirty="0" err="1" smtClean="0"/>
              <a:t>GeV</a:t>
            </a:r>
            <a:r>
              <a:rPr lang="en-US" dirty="0" smtClean="0"/>
              <a:t> @ 15 Hz = 80 kW</a:t>
            </a:r>
          </a:p>
          <a:p>
            <a:pPr lvl="1"/>
            <a:r>
              <a:rPr lang="en-US" dirty="0" smtClean="0"/>
              <a:t>MI: 4.9×10</a:t>
            </a:r>
            <a:r>
              <a:rPr lang="en-US" baseline="30000" dirty="0" smtClean="0"/>
              <a:t>13</a:t>
            </a:r>
            <a:r>
              <a:rPr lang="en-US" dirty="0" smtClean="0"/>
              <a:t> </a:t>
            </a:r>
            <a:r>
              <a:rPr lang="en-US" dirty="0"/>
              <a:t>protons @ </a:t>
            </a:r>
            <a:r>
              <a:rPr lang="en-US" dirty="0" smtClean="0"/>
              <a:t>120 </a:t>
            </a:r>
            <a:r>
              <a:rPr lang="en-US" dirty="0" err="1"/>
              <a:t>GeV</a:t>
            </a:r>
            <a:r>
              <a:rPr lang="en-US" dirty="0"/>
              <a:t> @ </a:t>
            </a:r>
            <a:r>
              <a:rPr lang="en-US" dirty="0" smtClean="0"/>
              <a:t>0.75 </a:t>
            </a:r>
            <a:r>
              <a:rPr lang="en-US" dirty="0"/>
              <a:t>Hz = 7</a:t>
            </a:r>
            <a:r>
              <a:rPr lang="en-US" dirty="0" smtClean="0"/>
              <a:t>00 kW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 Limitations</a:t>
            </a:r>
          </a:p>
          <a:p>
            <a:pPr lvl="1"/>
            <a:r>
              <a:rPr lang="en-US" dirty="0" smtClean="0"/>
              <a:t>Booster pulses per second (15 Hz)</a:t>
            </a:r>
          </a:p>
          <a:p>
            <a:pPr marL="1028700" lvl="2"/>
            <a:r>
              <a:rPr lang="en-US" dirty="0" smtClean="0"/>
              <a:t>Total power available to 8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1030288" lvl="2" indent="0">
              <a:spcBef>
                <a:spcPts val="0"/>
              </a:spcBef>
              <a:buNone/>
            </a:pPr>
            <a:r>
              <a:rPr lang="en-US" dirty="0" smtClean="0"/>
              <a:t>program limited by the repetition rate</a:t>
            </a:r>
          </a:p>
          <a:p>
            <a:pPr lvl="1"/>
            <a:r>
              <a:rPr lang="en-US" dirty="0" smtClean="0"/>
              <a:t>Booster protons per pulse</a:t>
            </a:r>
          </a:p>
          <a:p>
            <a:pPr marL="1027113" lvl="2"/>
            <a:r>
              <a:rPr lang="en-US" dirty="0" smtClean="0"/>
              <a:t>Limited by space-charge forces at </a:t>
            </a:r>
          </a:p>
          <a:p>
            <a:pPr marL="1030288" lvl="2" indent="0">
              <a:spcBef>
                <a:spcPts val="0"/>
              </a:spcBef>
              <a:buNone/>
            </a:pPr>
            <a:r>
              <a:rPr lang="en-US" dirty="0" smtClean="0"/>
              <a:t>Booster injection, i.e. the </a:t>
            </a:r>
            <a:r>
              <a:rPr lang="en-US" dirty="0" err="1" smtClean="0"/>
              <a:t>linac</a:t>
            </a:r>
            <a:r>
              <a:rPr lang="en-US" dirty="0" smtClean="0"/>
              <a:t> energy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err="1" smtClean="0"/>
              <a:t>Linac</a:t>
            </a:r>
            <a:r>
              <a:rPr lang="en-US" dirty="0" smtClean="0"/>
              <a:t>/Booster represent a non-negligible operational risk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00"/>
                </a:solidFill>
              </a:rPr>
              <a:t>PIP-II builds upon Proton Improvement Plan (PIP) to support long-term physics research goals by providing increased beam power to LBNF, while providing a platform for the future</a:t>
            </a:r>
          </a:p>
          <a:p>
            <a:pPr lvl="0">
              <a:spcBef>
                <a:spcPts val="1200"/>
              </a:spcBef>
            </a:pPr>
            <a:r>
              <a:rPr lang="en-US" dirty="0" smtClean="0"/>
              <a:t>Design Criteria</a:t>
            </a:r>
          </a:p>
          <a:p>
            <a:pPr lvl="1"/>
            <a:r>
              <a:rPr lang="en-US" dirty="0" smtClean="0"/>
              <a:t>Deliver &gt;1 MW of proton beam power from the Main Injector over the energy range 60 – 120 </a:t>
            </a:r>
            <a:r>
              <a:rPr lang="en-US" dirty="0" err="1" smtClean="0"/>
              <a:t>GeV</a:t>
            </a:r>
            <a:r>
              <a:rPr lang="en-US" dirty="0" smtClean="0"/>
              <a:t>, at the start of LBNF operations</a:t>
            </a:r>
          </a:p>
          <a:p>
            <a:pPr lvl="1"/>
            <a:r>
              <a:rPr lang="en-US" dirty="0" smtClean="0"/>
              <a:t>Support the current 8 </a:t>
            </a:r>
            <a:r>
              <a:rPr lang="en-US" dirty="0" err="1" smtClean="0"/>
              <a:t>GeV</a:t>
            </a:r>
            <a:r>
              <a:rPr lang="en-US" dirty="0" smtClean="0"/>
              <a:t> program including Mu2e, g-2, and short-baseline neutrinos</a:t>
            </a:r>
          </a:p>
          <a:p>
            <a:pPr lvl="1"/>
            <a:r>
              <a:rPr lang="en-US" dirty="0" smtClean="0"/>
              <a:t>Provide an upgrade path for Mu2e</a:t>
            </a:r>
          </a:p>
          <a:p>
            <a:pPr lvl="1"/>
            <a:r>
              <a:rPr lang="en-US" dirty="0" smtClean="0"/>
              <a:t>Provide a platform for extension of  beam power to LBNF to &gt;2 MW</a:t>
            </a:r>
          </a:p>
          <a:p>
            <a:pPr lvl="1"/>
            <a:r>
              <a:rPr lang="en-US" dirty="0" smtClean="0"/>
              <a:t>Provide a platform for extension of capability to high duty factor/higher beam power operations</a:t>
            </a:r>
          </a:p>
          <a:p>
            <a:pPr lvl="1"/>
            <a:r>
              <a:rPr lang="en-US" dirty="0" smtClean="0"/>
              <a:t>At an affordable cost to the US Department </a:t>
            </a:r>
            <a:r>
              <a:rPr lang="en-US" dirty="0"/>
              <a:t>o</a:t>
            </a:r>
            <a:r>
              <a:rPr lang="en-US" dirty="0" smtClean="0"/>
              <a:t>f Energy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Goal is to initiate operations in newly-configured complex 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~2024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5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023"/>
            <a:ext cx="8672513" cy="53577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Increase </a:t>
            </a:r>
            <a:r>
              <a:rPr lang="en-US" dirty="0"/>
              <a:t>Booster/Recycler/Main Injector per pulse intensity by ~50</a:t>
            </a:r>
            <a:r>
              <a:rPr lang="en-US" dirty="0" smtClean="0"/>
              <a:t>%</a:t>
            </a:r>
            <a:endParaRPr lang="en-US" dirty="0"/>
          </a:p>
          <a:p>
            <a:pPr lvl="1"/>
            <a:r>
              <a:rPr lang="en-US" dirty="0" smtClean="0"/>
              <a:t>Requires increasing the Booster injection energy to ~800 MeV</a:t>
            </a:r>
          </a:p>
          <a:p>
            <a:pPr lvl="2"/>
            <a:r>
              <a:rPr lang="en-US" dirty="0" smtClean="0"/>
              <a:t>30% reduction in space-charge tune shift w/ 50% increase in beam intensity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Increase Booster repetition rate to 20 Hz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1 MW down to 60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u="sng" dirty="0" smtClean="0"/>
              <a:t>or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Provide factor of 2.5 increase in power to 8 </a:t>
            </a:r>
            <a:r>
              <a:rPr lang="en-US" dirty="0" err="1" smtClean="0"/>
              <a:t>GeV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Improve slip-stacking efficiency via larger orbit separation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Modest modifications to Booster/Recycler/Main Injector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ccommodate higher intensities and higher Booster injection energy</a:t>
            </a:r>
          </a:p>
          <a:p>
            <a:pPr>
              <a:spcBef>
                <a:spcPts val="1800"/>
              </a:spcBef>
              <a:buClr>
                <a:srgbClr val="006600"/>
              </a:buClr>
              <a:buFont typeface="Symbol" pitchFamily="18" charset="2"/>
              <a:buChar char="Þ"/>
            </a:pPr>
            <a:r>
              <a:rPr lang="en-US" b="1" i="1" dirty="0" smtClean="0">
                <a:solidFill>
                  <a:srgbClr val="006600"/>
                </a:solidFill>
              </a:rPr>
              <a:t>Cost effective solution: 800 MeV superconducting pulsed </a:t>
            </a:r>
            <a:r>
              <a:rPr lang="en-US" b="1" i="1" dirty="0" err="1" smtClean="0">
                <a:solidFill>
                  <a:srgbClr val="006600"/>
                </a:solidFill>
              </a:rPr>
              <a:t>linac</a:t>
            </a:r>
            <a:r>
              <a:rPr lang="en-US" b="1" i="1" dirty="0" smtClean="0">
                <a:solidFill>
                  <a:srgbClr val="006600"/>
                </a:solidFill>
              </a:rPr>
              <a:t>, extendible to support &gt;2 MW operations to LBNF and upgradable to continuous wave (CW) operations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Builds on significant existing infrastructure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Capitalizes on major investment in superconducting RF technologies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Eliminates significant operational risks inherent in existing 400 MeV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2">
              <a:spcBef>
                <a:spcPts val="400"/>
              </a:spcBef>
            </a:pPr>
            <a:r>
              <a:rPr lang="en-US" dirty="0" smtClean="0"/>
              <a:t>Existing </a:t>
            </a:r>
            <a:r>
              <a:rPr lang="en-US" dirty="0" err="1" smtClean="0"/>
              <a:t>linac</a:t>
            </a:r>
            <a:r>
              <a:rPr lang="en-US" dirty="0" smtClean="0"/>
              <a:t> removed from service upon completion of PIP-II</a:t>
            </a:r>
          </a:p>
          <a:p>
            <a:pPr lvl="1">
              <a:spcBef>
                <a:spcPts val="400"/>
              </a:spcBef>
            </a:pPr>
            <a:r>
              <a:rPr lang="en-US" dirty="0" smtClean="0"/>
              <a:t>Siting consistent with eventual replacement of the Booster as the source of protons for injection into Main Injector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6</a:t>
            </a:fld>
            <a:endParaRPr lang="en-US" smtClean="0"/>
          </a:p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Site Layout (provisional)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7</a:t>
            </a:fld>
            <a:endParaRPr lang="en-US" smtClean="0"/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pic>
        <p:nvPicPr>
          <p:cNvPr id="102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35142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PIP/PIP-II Performance Goals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192898"/>
              </p:ext>
            </p:extLst>
          </p:nvPr>
        </p:nvGraphicFramePr>
        <p:xfrm>
          <a:off x="337784" y="966073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</a:t>
                      </a: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13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4.2×10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8</a:t>
            </a:fld>
            <a:endParaRPr lang="en-US" smtClean="0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7784" y="6001409"/>
            <a:ext cx="4591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NOvA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operates exclusively at 120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GeV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PIP-II </a:t>
            </a:r>
            <a:r>
              <a:rPr lang="en-US" dirty="0" err="1" smtClean="0"/>
              <a:t>Linac</a:t>
            </a:r>
            <a:r>
              <a:rPr lang="en-US" dirty="0" smtClean="0"/>
              <a:t> Technology 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Paul Derwent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71469"/>
              </p:ext>
            </p:extLst>
          </p:nvPr>
        </p:nvGraphicFramePr>
        <p:xfrm>
          <a:off x="454961" y="3249224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11-38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=0.51)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38-177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177-480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480-800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</a:t>
                      </a:r>
                      <a:r>
                        <a:rPr kumimoji="0" lang="en-US" sz="16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cryomodules</a:t>
                      </a: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676275" y="1317527"/>
            <a:ext cx="7946694" cy="1894119"/>
            <a:chOff x="381000" y="1485904"/>
            <a:chExt cx="7946694" cy="1894119"/>
          </a:xfrm>
        </p:grpSpPr>
        <p:grpSp>
          <p:nvGrpSpPr>
            <p:cNvPr id="64" name="Group 63"/>
            <p:cNvGrpSpPr/>
            <p:nvPr/>
          </p:nvGrpSpPr>
          <p:grpSpPr>
            <a:xfrm>
              <a:off x="381000" y="1485904"/>
              <a:ext cx="7946694" cy="1894119"/>
              <a:chOff x="-319066" y="1485904"/>
              <a:chExt cx="7946694" cy="189411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7150" y="1485904"/>
                <a:ext cx="7570478" cy="1894119"/>
                <a:chOff x="228621" y="1485904"/>
                <a:chExt cx="7686069" cy="1894119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862013" y="1485905"/>
                  <a:ext cx="7052677" cy="1894118"/>
                  <a:chOff x="-1417571" y="1485905"/>
                  <a:chExt cx="8570611" cy="1894118"/>
                </a:xfrm>
              </p:grpSpPr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454960" y="1485905"/>
                    <a:ext cx="1340263" cy="593725"/>
                  </a:xfrm>
                  <a:prstGeom prst="rect">
                    <a:avLst/>
                  </a:prstGeom>
                  <a:solidFill>
                    <a:srgbClr val="66FFCC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=0.11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1795223" y="1485905"/>
                    <a:ext cx="1338646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=0.22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133869" y="1485905"/>
                    <a:ext cx="1340263" cy="593725"/>
                  </a:xfrm>
                  <a:prstGeom prst="rect">
                    <a:avLst/>
                  </a:prstGeom>
                  <a:solidFill>
                    <a:srgbClr val="92D05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=0.51</a:t>
                    </a: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4474132" y="1485905"/>
                    <a:ext cx="1338645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=0.61</a:t>
                    </a: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5812777" y="1485905"/>
                    <a:ext cx="1340263" cy="593725"/>
                  </a:xfrm>
                  <a:prstGeom prst="rect">
                    <a:avLst/>
                  </a:prstGeom>
                  <a:solidFill>
                    <a:srgbClr val="FFFF00"/>
                  </a:solidFill>
                  <a:ln w="285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a:t>b</a:t>
                    </a: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rPr>
                      <a:t>=0.9</a:t>
                    </a:r>
                  </a:p>
                </p:txBody>
              </p:sp>
              <p:sp>
                <p:nvSpPr>
                  <p:cNvPr id="79" name="Left-Right Arrow 78"/>
                  <p:cNvSpPr/>
                  <p:nvPr/>
                </p:nvSpPr>
                <p:spPr bwMode="auto">
                  <a:xfrm>
                    <a:off x="1795222" y="2436818"/>
                    <a:ext cx="26789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56779" y="2731289"/>
                    <a:ext cx="2537926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325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11-177 MeV</a:t>
                    </a:r>
                  </a:p>
                </p:txBody>
              </p:sp>
              <p:sp>
                <p:nvSpPr>
                  <p:cNvPr id="81" name="Left-Right Arrow 80"/>
                  <p:cNvSpPr/>
                  <p:nvPr/>
                </p:nvSpPr>
                <p:spPr bwMode="auto">
                  <a:xfrm>
                    <a:off x="4474132" y="2436818"/>
                    <a:ext cx="2678908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Text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63261" y="2733691"/>
                    <a:ext cx="2422878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650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177-800 MeV</a:t>
                    </a:r>
                  </a:p>
                </p:txBody>
              </p:sp>
              <p:cxnSp>
                <p:nvCxnSpPr>
                  <p:cNvPr id="83" name="Straight Arrow Connector 82"/>
                  <p:cNvCxnSpPr/>
                  <p:nvPr/>
                </p:nvCxnSpPr>
                <p:spPr>
                  <a:xfrm flipV="1">
                    <a:off x="468617" y="2272570"/>
                    <a:ext cx="6684423" cy="6016"/>
                  </a:xfrm>
                  <a:prstGeom prst="straightConnector1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olid"/>
                    <a:headEnd type="arrow"/>
                    <a:tailEnd type="arrow"/>
                  </a:ln>
                  <a:effectLst/>
                </p:spPr>
              </p:cxn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3284054" y="2109121"/>
                    <a:ext cx="938397" cy="369332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SC</a:t>
                    </a:r>
                  </a:p>
                </p:txBody>
              </p:sp>
              <p:sp>
                <p:nvSpPr>
                  <p:cNvPr id="85" name="Left-Right Arrow 84"/>
                  <p:cNvSpPr/>
                  <p:nvPr/>
                </p:nvSpPr>
                <p:spPr bwMode="auto">
                  <a:xfrm>
                    <a:off x="-1417571" y="2436817"/>
                    <a:ext cx="3226209" cy="355600"/>
                  </a:xfrm>
                  <a:prstGeom prst="leftRightArrow">
                    <a:avLst/>
                  </a:prstGeom>
                  <a:solidFill>
                    <a:srgbClr val="0070C0"/>
                  </a:solidFill>
                  <a:ln w="25400" cap="flat" cmpd="sng" algn="ctr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17571" y="2733692"/>
                    <a:ext cx="3585269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162.5 MHz</a:t>
                    </a:r>
                  </a:p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</a:rPr>
                      <a:t>0.03-11 MeV</a:t>
                    </a:r>
                  </a:p>
                </p:txBody>
              </p:sp>
            </p:grpSp>
            <p:sp>
              <p:nvSpPr>
                <p:cNvPr id="71" name="Rectangle 70"/>
                <p:cNvSpPr/>
                <p:nvPr/>
              </p:nvSpPr>
              <p:spPr>
                <a:xfrm>
                  <a:off x="228621" y="1485905"/>
                  <a:ext cx="705943" cy="593725"/>
                </a:xfrm>
                <a:prstGeom prst="rect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LEBT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939376" y="1485904"/>
                  <a:ext cx="688401" cy="593725"/>
                </a:xfrm>
                <a:prstGeom prst="rect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RFQ</a:t>
                  </a: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618106" y="1485905"/>
                  <a:ext cx="786743" cy="593725"/>
                </a:xfrm>
                <a:prstGeom prst="rect">
                  <a:avLst/>
                </a:prstGeom>
                <a:solidFill>
                  <a:srgbClr val="006600"/>
                </a:solidFill>
                <a:ln w="285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MEBT</a:t>
                  </a:r>
                </a:p>
              </p:txBody>
            </p:sp>
          </p:grpSp>
          <p:cxnSp>
            <p:nvCxnSpPr>
              <p:cNvPr id="68" name="Straight Arrow Connector 67"/>
              <p:cNvCxnSpPr/>
              <p:nvPr/>
            </p:nvCxnSpPr>
            <p:spPr>
              <a:xfrm flipV="1">
                <a:off x="-319066" y="2274737"/>
                <a:ext cx="2517796" cy="384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headEnd type="arrow"/>
                <a:tailEnd type="arrow"/>
              </a:ln>
              <a:effectLst/>
            </p:spPr>
          </p:cxnSp>
          <p:sp>
            <p:nvSpPr>
              <p:cNvPr id="69" name="TextBox 68"/>
              <p:cNvSpPr txBox="1"/>
              <p:nvPr/>
            </p:nvSpPr>
            <p:spPr>
              <a:xfrm>
                <a:off x="671534" y="2101271"/>
                <a:ext cx="574943" cy="369332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/>
                    <a:ea typeface="+mn-ea"/>
                  </a:rPr>
                  <a:t>RT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 bwMode="auto">
            <a:xfrm>
              <a:off x="381000" y="1485905"/>
              <a:ext cx="376216" cy="593724"/>
            </a:xfrm>
            <a:prstGeom prst="rect">
              <a:avLst/>
            </a:prstGeom>
            <a:solidFill>
              <a:srgbClr val="666666">
                <a:lumMod val="75000"/>
                <a:lumOff val="25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81000" y="1613490"/>
              <a:ext cx="38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</a:rPr>
                <a:t>IS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2/26/15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3703</TotalTime>
  <Words>2410</Words>
  <Application>Microsoft Office PowerPoint</Application>
  <PresentationFormat>On-screen Show (4:3)</PresentationFormat>
  <Paragraphs>604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PGothic</vt:lpstr>
      <vt:lpstr>MS PGothic</vt:lpstr>
      <vt:lpstr>Arial</vt:lpstr>
      <vt:lpstr>Calibri</vt:lpstr>
      <vt:lpstr>Helvetica</vt:lpstr>
      <vt:lpstr>Rockwell</vt:lpstr>
      <vt:lpstr>Symbol</vt:lpstr>
      <vt:lpstr>Times New Roman</vt:lpstr>
      <vt:lpstr>Wingdings</vt:lpstr>
      <vt:lpstr>FNAL_TemplatePC_060514</vt:lpstr>
      <vt:lpstr>Fermilab: Footer Only</vt:lpstr>
      <vt:lpstr>PIP-II: Goals, Strategy, and Status</vt:lpstr>
      <vt:lpstr>Outline</vt:lpstr>
      <vt:lpstr>Motivation</vt:lpstr>
      <vt:lpstr>The Fermilab Accelerator Complex ~2016</vt:lpstr>
      <vt:lpstr>PIP-II</vt:lpstr>
      <vt:lpstr>PIP-II Strategy</vt:lpstr>
      <vt:lpstr>PIP-II Site Layout (provisional)</vt:lpstr>
      <vt:lpstr>PIP/PIP-II Performance Goals </vt:lpstr>
      <vt:lpstr>PIP-II Linac Technology Map</vt:lpstr>
      <vt:lpstr>PIP-II R&amp;D Strategy</vt:lpstr>
      <vt:lpstr>PXIE (PIP-II Injector Experiment)</vt:lpstr>
      <vt:lpstr>PXIE Current Configuration</vt:lpstr>
      <vt:lpstr>PXIE Current Configuration</vt:lpstr>
      <vt:lpstr> SRF R&amp;D</vt:lpstr>
      <vt:lpstr>SRF Development Status (10-9-14)</vt:lpstr>
      <vt:lpstr>Integrated (Fermilab + IIFC) R&amp;D Schedule</vt:lpstr>
      <vt:lpstr>R&amp;D Deliverables</vt:lpstr>
      <vt:lpstr>PIP-II Project Status and Strategy</vt:lpstr>
      <vt:lpstr>PIP-II Collaboration</vt:lpstr>
      <vt:lpstr>Indian Institutions – Fermilab Collaboration</vt:lpstr>
      <vt:lpstr>Summary</vt:lpstr>
      <vt:lpstr>Backups</vt:lpstr>
      <vt:lpstr>Future Directions</vt:lpstr>
      <vt:lpstr>Future Directions</vt:lpstr>
      <vt:lpstr>Flexible Platform for the Future</vt:lpstr>
      <vt:lpstr>N2 Doping for High Q0</vt:lpstr>
      <vt:lpstr>Cryogenic System</vt:lpstr>
      <vt:lpstr>Example: 2+ MW @ 60-120 GeV</vt:lpstr>
      <vt:lpstr>2+ MW @ 60-120 GeV</vt:lpstr>
      <vt:lpstr>Possible Parameters for post-PIP-II Complex</vt:lpstr>
      <vt:lpstr>Possible Parameters for post-PIP-II Complex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C. S. Mishra x4094 08870N</cp:lastModifiedBy>
  <cp:revision>112</cp:revision>
  <cp:lastPrinted>2014-10-06T17:38:24Z</cp:lastPrinted>
  <dcterms:created xsi:type="dcterms:W3CDTF">2014-08-05T17:49:18Z</dcterms:created>
  <dcterms:modified xsi:type="dcterms:W3CDTF">2015-02-26T08:49:36Z</dcterms:modified>
</cp:coreProperties>
</file>