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slides/slide7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harts/chart6.xml" ContentType="application/vnd.openxmlformats-officedocument.drawingml.chart+xml"/>
  <Override PartName="/ppt/slides/slide89.xml" ContentType="application/vnd.openxmlformats-officedocument.presentationml.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454" r:id="rId2"/>
    <p:sldId id="466" r:id="rId3"/>
    <p:sldId id="495" r:id="rId4"/>
    <p:sldId id="496" r:id="rId5"/>
    <p:sldId id="497" r:id="rId6"/>
    <p:sldId id="498" r:id="rId7"/>
    <p:sldId id="521" r:id="rId8"/>
    <p:sldId id="455" r:id="rId9"/>
    <p:sldId id="482" r:id="rId10"/>
    <p:sldId id="483" r:id="rId11"/>
    <p:sldId id="518" r:id="rId12"/>
    <p:sldId id="519" r:id="rId13"/>
    <p:sldId id="536" r:id="rId14"/>
    <p:sldId id="484" r:id="rId15"/>
    <p:sldId id="492" r:id="rId16"/>
    <p:sldId id="493" r:id="rId17"/>
    <p:sldId id="485" r:id="rId18"/>
    <p:sldId id="486" r:id="rId19"/>
    <p:sldId id="456" r:id="rId20"/>
    <p:sldId id="457" r:id="rId21"/>
    <p:sldId id="499" r:id="rId22"/>
    <p:sldId id="458" r:id="rId23"/>
    <p:sldId id="459" r:id="rId24"/>
    <p:sldId id="500" r:id="rId25"/>
    <p:sldId id="501" r:id="rId26"/>
    <p:sldId id="502" r:id="rId27"/>
    <p:sldId id="503" r:id="rId28"/>
    <p:sldId id="504" r:id="rId29"/>
    <p:sldId id="505" r:id="rId30"/>
    <p:sldId id="506" r:id="rId31"/>
    <p:sldId id="507" r:id="rId32"/>
    <p:sldId id="508" r:id="rId33"/>
    <p:sldId id="522" r:id="rId34"/>
    <p:sldId id="523" r:id="rId35"/>
    <p:sldId id="537" r:id="rId36"/>
    <p:sldId id="406" r:id="rId37"/>
    <p:sldId id="412" r:id="rId38"/>
    <p:sldId id="460" r:id="rId39"/>
    <p:sldId id="451" r:id="rId40"/>
    <p:sldId id="452" r:id="rId41"/>
    <p:sldId id="453" r:id="rId42"/>
    <p:sldId id="529" r:id="rId43"/>
    <p:sldId id="524" r:id="rId44"/>
    <p:sldId id="425" r:id="rId45"/>
    <p:sldId id="531" r:id="rId46"/>
    <p:sldId id="427" r:id="rId47"/>
    <p:sldId id="428" r:id="rId48"/>
    <p:sldId id="532" r:id="rId49"/>
    <p:sldId id="429" r:id="rId50"/>
    <p:sldId id="430" r:id="rId51"/>
    <p:sldId id="431" r:id="rId52"/>
    <p:sldId id="470" r:id="rId53"/>
    <p:sldId id="509" r:id="rId54"/>
    <p:sldId id="461" r:id="rId55"/>
    <p:sldId id="468" r:id="rId56"/>
    <p:sldId id="469" r:id="rId57"/>
    <p:sldId id="462" r:id="rId58"/>
    <p:sldId id="463" r:id="rId59"/>
    <p:sldId id="464" r:id="rId60"/>
    <p:sldId id="445" r:id="rId61"/>
    <p:sldId id="471" r:id="rId62"/>
    <p:sldId id="511" r:id="rId63"/>
    <p:sldId id="472" r:id="rId64"/>
    <p:sldId id="510" r:id="rId65"/>
    <p:sldId id="473" r:id="rId66"/>
    <p:sldId id="474" r:id="rId67"/>
    <p:sldId id="475" r:id="rId68"/>
    <p:sldId id="476" r:id="rId69"/>
    <p:sldId id="538" r:id="rId70"/>
    <p:sldId id="540" r:id="rId71"/>
    <p:sldId id="477" r:id="rId72"/>
    <p:sldId id="478" r:id="rId73"/>
    <p:sldId id="479" r:id="rId74"/>
    <p:sldId id="480" r:id="rId75"/>
    <p:sldId id="512" r:id="rId76"/>
    <p:sldId id="517" r:id="rId77"/>
    <p:sldId id="513" r:id="rId78"/>
    <p:sldId id="514" r:id="rId79"/>
    <p:sldId id="446" r:id="rId80"/>
    <p:sldId id="435" r:id="rId81"/>
    <p:sldId id="436" r:id="rId82"/>
    <p:sldId id="437" r:id="rId83"/>
    <p:sldId id="438" r:id="rId84"/>
    <p:sldId id="440" r:id="rId85"/>
    <p:sldId id="441" r:id="rId86"/>
    <p:sldId id="442" r:id="rId87"/>
    <p:sldId id="443" r:id="rId88"/>
    <p:sldId id="420" r:id="rId89"/>
    <p:sldId id="408" r:id="rId90"/>
    <p:sldId id="413" r:id="rId91"/>
    <p:sldId id="410" r:id="rId92"/>
    <p:sldId id="450" r:id="rId93"/>
    <p:sldId id="516" r:id="rId94"/>
    <p:sldId id="534" r:id="rId95"/>
    <p:sldId id="535" r:id="rId96"/>
    <p:sldId id="533" r:id="rId97"/>
    <p:sldId id="340" r:id="rId98"/>
  </p:sldIdLst>
  <p:sldSz cx="9144000" cy="6858000" type="screen4x3"/>
  <p:notesSz cx="6870700" cy="9774238"/>
  <p:defaultTextStyle>
    <a:defPPr>
      <a:defRPr lang="en-US"/>
    </a:defPPr>
    <a:lvl1pPr algn="l" rtl="0" fontAlgn="base">
      <a:spcBef>
        <a:spcPct val="0"/>
      </a:spcBef>
      <a:spcAft>
        <a:spcPct val="0"/>
      </a:spcAft>
      <a:defRPr kern="1200">
        <a:solidFill>
          <a:schemeClr val="tx1"/>
        </a:solidFill>
        <a:latin typeface="Viner Hand ITC" pitchFamily="66" charset="0"/>
        <a:ea typeface="+mn-ea"/>
        <a:cs typeface="+mn-cs"/>
      </a:defRPr>
    </a:lvl1pPr>
    <a:lvl2pPr marL="457200" algn="l" rtl="0" fontAlgn="base">
      <a:spcBef>
        <a:spcPct val="0"/>
      </a:spcBef>
      <a:spcAft>
        <a:spcPct val="0"/>
      </a:spcAft>
      <a:defRPr kern="1200">
        <a:solidFill>
          <a:schemeClr val="tx1"/>
        </a:solidFill>
        <a:latin typeface="Viner Hand ITC" pitchFamily="66" charset="0"/>
        <a:ea typeface="+mn-ea"/>
        <a:cs typeface="+mn-cs"/>
      </a:defRPr>
    </a:lvl2pPr>
    <a:lvl3pPr marL="914400" algn="l" rtl="0" fontAlgn="base">
      <a:spcBef>
        <a:spcPct val="0"/>
      </a:spcBef>
      <a:spcAft>
        <a:spcPct val="0"/>
      </a:spcAft>
      <a:defRPr kern="1200">
        <a:solidFill>
          <a:schemeClr val="tx1"/>
        </a:solidFill>
        <a:latin typeface="Viner Hand ITC" pitchFamily="66" charset="0"/>
        <a:ea typeface="+mn-ea"/>
        <a:cs typeface="+mn-cs"/>
      </a:defRPr>
    </a:lvl3pPr>
    <a:lvl4pPr marL="1371600" algn="l" rtl="0" fontAlgn="base">
      <a:spcBef>
        <a:spcPct val="0"/>
      </a:spcBef>
      <a:spcAft>
        <a:spcPct val="0"/>
      </a:spcAft>
      <a:defRPr kern="1200">
        <a:solidFill>
          <a:schemeClr val="tx1"/>
        </a:solidFill>
        <a:latin typeface="Viner Hand ITC" pitchFamily="66" charset="0"/>
        <a:ea typeface="+mn-ea"/>
        <a:cs typeface="+mn-cs"/>
      </a:defRPr>
    </a:lvl4pPr>
    <a:lvl5pPr marL="1828800" algn="l" rtl="0" fontAlgn="base">
      <a:spcBef>
        <a:spcPct val="0"/>
      </a:spcBef>
      <a:spcAft>
        <a:spcPct val="0"/>
      </a:spcAft>
      <a:defRPr kern="1200">
        <a:solidFill>
          <a:schemeClr val="tx1"/>
        </a:solidFill>
        <a:latin typeface="Viner Hand ITC" pitchFamily="66" charset="0"/>
        <a:ea typeface="+mn-ea"/>
        <a:cs typeface="+mn-cs"/>
      </a:defRPr>
    </a:lvl5pPr>
    <a:lvl6pPr marL="2286000" algn="l" defTabSz="914400" rtl="0" eaLnBrk="1" latinLnBrk="0" hangingPunct="1">
      <a:defRPr kern="1200">
        <a:solidFill>
          <a:schemeClr val="tx1"/>
        </a:solidFill>
        <a:latin typeface="Viner Hand ITC" pitchFamily="66" charset="0"/>
        <a:ea typeface="+mn-ea"/>
        <a:cs typeface="+mn-cs"/>
      </a:defRPr>
    </a:lvl6pPr>
    <a:lvl7pPr marL="2743200" algn="l" defTabSz="914400" rtl="0" eaLnBrk="1" latinLnBrk="0" hangingPunct="1">
      <a:defRPr kern="1200">
        <a:solidFill>
          <a:schemeClr val="tx1"/>
        </a:solidFill>
        <a:latin typeface="Viner Hand ITC" pitchFamily="66" charset="0"/>
        <a:ea typeface="+mn-ea"/>
        <a:cs typeface="+mn-cs"/>
      </a:defRPr>
    </a:lvl7pPr>
    <a:lvl8pPr marL="3200400" algn="l" defTabSz="914400" rtl="0" eaLnBrk="1" latinLnBrk="0" hangingPunct="1">
      <a:defRPr kern="1200">
        <a:solidFill>
          <a:schemeClr val="tx1"/>
        </a:solidFill>
        <a:latin typeface="Viner Hand ITC" pitchFamily="66" charset="0"/>
        <a:ea typeface="+mn-ea"/>
        <a:cs typeface="+mn-cs"/>
      </a:defRPr>
    </a:lvl8pPr>
    <a:lvl9pPr marL="3657600" algn="l" defTabSz="914400" rtl="0" eaLnBrk="1" latinLnBrk="0" hangingPunct="1">
      <a:defRPr kern="1200">
        <a:solidFill>
          <a:schemeClr val="tx1"/>
        </a:solidFill>
        <a:latin typeface="Viner Hand ITC"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FFCC"/>
    <a:srgbClr val="CCFF99"/>
    <a:srgbClr val="CCFF66"/>
    <a:srgbClr val="00FFFF"/>
    <a:srgbClr val="009900"/>
    <a:srgbClr val="FFFF99"/>
    <a:srgbClr val="FFFFCC"/>
    <a:srgbClr val="D60093"/>
    <a:srgbClr val="99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123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G:\ssom\XI%20plan%20SCRF%20LINAC%20CAVITY\Cavity%20Fabrication-mechanical\bead_5cell%20cavity_650MHz\650MHz%205-cell%20copper\mode5_phase_651_mod-2%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ssom\XI%20plan%20SCRF%20LINAC%20CAVITY\Cavity%20Fabrication-mechanical\bead_5cell%20cavity_650MHz\650MHz%205-cell%20copper\mode%201%20phase%20643MHz_mo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ssom\XI%20plan%20SCRF%20LINAC%20CAVITY\Cavity%20Fabrication-mechanical\bead_5cell%20cavity_650MHz\650MHz%205-cell%20copper\mode%202%20phase%20645MHz_mo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ssom\XI%20plan%20SCRF%20LINAC%20CAVITY\Cavity%20Fabrication-mechanical\bead_5cell%20cavity_650MHz\650MHz%205-cell%20copper\mode%203%20phase%20647MHz_mo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ssom\XI%20plan%20SCRF%20LINAC%20CAVITY\Cavity%20Fabrication-mechanical\bead_5cell%20cavity_650MHz\650MHz%205-cell%20copper\mode%204%20phase%20649MHz_mo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style val="28"/>
  <c:chart>
    <c:title>
      <c:tx>
        <c:rich>
          <a:bodyPr/>
          <a:lstStyle/>
          <a:p>
            <a:pPr>
              <a:defRPr lang="en-US" b="1" cap="none" spc="0">
                <a:ln w="1905"/>
                <a:solidFill>
                  <a:schemeClr val="tx1"/>
                </a:solidFill>
                <a:effectLst>
                  <a:innerShdw blurRad="69850" dist="43180" dir="5400000">
                    <a:srgbClr val="000000">
                      <a:alpha val="65000"/>
                    </a:srgbClr>
                  </a:innerShdw>
                </a:effectLst>
                <a:latin typeface="Eras Bold ITC" pitchFamily="34" charset="0"/>
              </a:defRPr>
            </a:pPr>
            <a:r>
              <a:rPr lang="en-US" b="1" cap="none" spc="0" dirty="0">
                <a:ln w="1905"/>
                <a:solidFill>
                  <a:schemeClr val="tx1"/>
                </a:solidFill>
                <a:effectLst>
                  <a:innerShdw blurRad="69850" dist="43180" dir="5400000">
                    <a:srgbClr val="000000">
                      <a:alpha val="65000"/>
                    </a:srgbClr>
                  </a:innerShdw>
                </a:effectLst>
                <a:latin typeface="Eras Bold ITC" pitchFamily="34" charset="0"/>
              </a:rPr>
              <a:t>Transverse </a:t>
            </a:r>
            <a:r>
              <a:rPr lang="en-US" b="1" cap="none" spc="0" dirty="0" smtClean="0">
                <a:ln w="1905"/>
                <a:solidFill>
                  <a:schemeClr val="tx1"/>
                </a:solidFill>
                <a:effectLst>
                  <a:innerShdw blurRad="69850" dist="43180" dir="5400000">
                    <a:srgbClr val="000000">
                      <a:alpha val="65000"/>
                    </a:srgbClr>
                  </a:innerShdw>
                </a:effectLst>
                <a:latin typeface="Eras Bold ITC" pitchFamily="34" charset="0"/>
              </a:rPr>
              <a:t>Higher Order Modes (HOM)  </a:t>
            </a:r>
            <a:endParaRPr lang="en-US" b="1" cap="none" spc="0" dirty="0">
              <a:ln w="1905"/>
              <a:solidFill>
                <a:schemeClr val="tx1"/>
              </a:solidFill>
              <a:effectLst>
                <a:innerShdw blurRad="69850" dist="43180" dir="5400000">
                  <a:srgbClr val="000000">
                    <a:alpha val="65000"/>
                  </a:srgbClr>
                </a:innerShdw>
              </a:effectLst>
              <a:latin typeface="Eras Bold ITC" pitchFamily="34" charset="0"/>
            </a:endParaRPr>
          </a:p>
        </c:rich>
      </c:tx>
      <c:layout/>
      <c:spPr>
        <a:solidFill>
          <a:srgbClr val="FFFF00"/>
        </a:solidFill>
        <a:ln>
          <a:solidFill>
            <a:schemeClr val="tx1"/>
          </a:solidFill>
        </a:ln>
      </c:spPr>
    </c:title>
    <c:plotArea>
      <c:layout/>
      <c:barChart>
        <c:barDir val="col"/>
        <c:grouping val="clustered"/>
        <c:ser>
          <c:idx val="0"/>
          <c:order val="0"/>
          <c:tx>
            <c:strRef>
              <c:f>Sheet1!$B$1</c:f>
              <c:strCache>
                <c:ptCount val="1"/>
                <c:pt idx="0">
                  <c:v>R/Q(ohm/cm2)</c:v>
                </c:pt>
              </c:strCache>
            </c:strRef>
          </c:tx>
          <c:cat>
            <c:numRef>
              <c:f>Sheet1!$A$2:$A$40</c:f>
              <c:numCache>
                <c:formatCode>General</c:formatCode>
                <c:ptCount val="39"/>
                <c:pt idx="0">
                  <c:v>956.66399999999999</c:v>
                </c:pt>
                <c:pt idx="1">
                  <c:v>961.69900000000052</c:v>
                </c:pt>
                <c:pt idx="2">
                  <c:v>969.16800000000001</c:v>
                </c:pt>
                <c:pt idx="3">
                  <c:v>977.15</c:v>
                </c:pt>
                <c:pt idx="4">
                  <c:v>982.94999999999948</c:v>
                </c:pt>
                <c:pt idx="5">
                  <c:v>1192.96</c:v>
                </c:pt>
                <c:pt idx="6">
                  <c:v>1222.8899999999999</c:v>
                </c:pt>
                <c:pt idx="7">
                  <c:v>1228.1699999999998</c:v>
                </c:pt>
                <c:pt idx="8">
                  <c:v>1264.82</c:v>
                </c:pt>
                <c:pt idx="9">
                  <c:v>1269.27</c:v>
                </c:pt>
                <c:pt idx="10">
                  <c:v>1309.5999999999999</c:v>
                </c:pt>
                <c:pt idx="11">
                  <c:v>1311.1499999999999</c:v>
                </c:pt>
                <c:pt idx="12">
                  <c:v>1312.6399999999999</c:v>
                </c:pt>
                <c:pt idx="13">
                  <c:v>1313.94</c:v>
                </c:pt>
                <c:pt idx="14">
                  <c:v>1314.51</c:v>
                </c:pt>
                <c:pt idx="15">
                  <c:v>1315.09</c:v>
                </c:pt>
                <c:pt idx="16">
                  <c:v>1316.6299999999999</c:v>
                </c:pt>
                <c:pt idx="17">
                  <c:v>1345.28</c:v>
                </c:pt>
                <c:pt idx="18">
                  <c:v>1351.87</c:v>
                </c:pt>
                <c:pt idx="19">
                  <c:v>1577.42</c:v>
                </c:pt>
                <c:pt idx="20">
                  <c:v>1578.1499999999999</c:v>
                </c:pt>
                <c:pt idx="21">
                  <c:v>1587.26</c:v>
                </c:pt>
                <c:pt idx="22">
                  <c:v>1591.73</c:v>
                </c:pt>
                <c:pt idx="23">
                  <c:v>1594.3</c:v>
                </c:pt>
                <c:pt idx="24">
                  <c:v>1628.1799999999998</c:v>
                </c:pt>
                <c:pt idx="25">
                  <c:v>1628.61</c:v>
                </c:pt>
                <c:pt idx="26">
                  <c:v>1631.11</c:v>
                </c:pt>
                <c:pt idx="27">
                  <c:v>1631.74</c:v>
                </c:pt>
                <c:pt idx="28">
                  <c:v>1646.62</c:v>
                </c:pt>
                <c:pt idx="29">
                  <c:v>1656.49</c:v>
                </c:pt>
                <c:pt idx="30">
                  <c:v>1665.6</c:v>
                </c:pt>
                <c:pt idx="31">
                  <c:v>1671.08</c:v>
                </c:pt>
                <c:pt idx="32">
                  <c:v>1703.82</c:v>
                </c:pt>
                <c:pt idx="33">
                  <c:v>1704.86</c:v>
                </c:pt>
                <c:pt idx="34">
                  <c:v>1768.81</c:v>
                </c:pt>
                <c:pt idx="35">
                  <c:v>1771.1699999999998</c:v>
                </c:pt>
                <c:pt idx="36">
                  <c:v>1773.3</c:v>
                </c:pt>
                <c:pt idx="37">
                  <c:v>1775.6299999999999</c:v>
                </c:pt>
                <c:pt idx="38">
                  <c:v>1787.02</c:v>
                </c:pt>
              </c:numCache>
            </c:numRef>
          </c:cat>
          <c:val>
            <c:numRef>
              <c:f>Sheet1!$B$2:$B$40</c:f>
              <c:numCache>
                <c:formatCode>General</c:formatCode>
                <c:ptCount val="39"/>
                <c:pt idx="0">
                  <c:v>3.5433641458207724E-2</c:v>
                </c:pt>
                <c:pt idx="1">
                  <c:v>1.0276200209179938</c:v>
                </c:pt>
                <c:pt idx="2">
                  <c:v>1.9153321843275701</c:v>
                </c:pt>
                <c:pt idx="3">
                  <c:v>0.43999007903851611</c:v>
                </c:pt>
                <c:pt idx="4">
                  <c:v>1.8686438165628521E-2</c:v>
                </c:pt>
                <c:pt idx="5">
                  <c:v>0.83268764864273803</c:v>
                </c:pt>
                <c:pt idx="6">
                  <c:v>0.26563367459968612</c:v>
                </c:pt>
                <c:pt idx="7">
                  <c:v>1.6997480949985782</c:v>
                </c:pt>
                <c:pt idx="8">
                  <c:v>5.9800000000000485E-2</c:v>
                </c:pt>
                <c:pt idx="9">
                  <c:v>0.82800000000000062</c:v>
                </c:pt>
                <c:pt idx="10">
                  <c:v>8.6816025897925762E-4</c:v>
                </c:pt>
                <c:pt idx="11">
                  <c:v>1.0930259841423803E-2</c:v>
                </c:pt>
                <c:pt idx="12">
                  <c:v>2.602088231001189E-2</c:v>
                </c:pt>
                <c:pt idx="13">
                  <c:v>2.0941537335707094E-2</c:v>
                </c:pt>
                <c:pt idx="14">
                  <c:v>3.4705722366722594E-3</c:v>
                </c:pt>
                <c:pt idx="15">
                  <c:v>6.3568825034522103E-2</c:v>
                </c:pt>
                <c:pt idx="16">
                  <c:v>3.8640921275031255E-5</c:v>
                </c:pt>
                <c:pt idx="17">
                  <c:v>1.9175322865090567E-3</c:v>
                </c:pt>
                <c:pt idx="18">
                  <c:v>4.4170945280373377E-3</c:v>
                </c:pt>
                <c:pt idx="19">
                  <c:v>0.33009638329847596</c:v>
                </c:pt>
                <c:pt idx="20">
                  <c:v>3.7837579315134012E-2</c:v>
                </c:pt>
                <c:pt idx="21">
                  <c:v>0.18057797955070751</c:v>
                </c:pt>
                <c:pt idx="22">
                  <c:v>7.8630945995105839E-2</c:v>
                </c:pt>
                <c:pt idx="23">
                  <c:v>0.10367347688880522</c:v>
                </c:pt>
                <c:pt idx="24">
                  <c:v>5.5452483265868834E-3</c:v>
                </c:pt>
                <c:pt idx="25">
                  <c:v>4.0771746388239293E-4</c:v>
                </c:pt>
                <c:pt idx="26">
                  <c:v>1.522936180344072E-3</c:v>
                </c:pt>
                <c:pt idx="27">
                  <c:v>4.6431619749587164E-4</c:v>
                </c:pt>
                <c:pt idx="28">
                  <c:v>2.2541833814058256E-2</c:v>
                </c:pt>
                <c:pt idx="29">
                  <c:v>1.2688943658129321</c:v>
                </c:pt>
                <c:pt idx="30">
                  <c:v>0.88910405844454365</c:v>
                </c:pt>
                <c:pt idx="31">
                  <c:v>3.5161668970629611E-2</c:v>
                </c:pt>
                <c:pt idx="32">
                  <c:v>7.9000000000000684E-3</c:v>
                </c:pt>
                <c:pt idx="33">
                  <c:v>1.4349999999999892</c:v>
                </c:pt>
                <c:pt idx="34">
                  <c:v>1.1424068367674785E-2</c:v>
                </c:pt>
                <c:pt idx="35">
                  <c:v>9.5208575827508202E-4</c:v>
                </c:pt>
                <c:pt idx="36">
                  <c:v>9.1322774014118129E-3</c:v>
                </c:pt>
                <c:pt idx="37">
                  <c:v>2.1549721062491152E-3</c:v>
                </c:pt>
                <c:pt idx="38">
                  <c:v>8.4205944536922771E-6</c:v>
                </c:pt>
              </c:numCache>
            </c:numRef>
          </c:val>
        </c:ser>
        <c:axId val="74242304"/>
        <c:axId val="74248576"/>
      </c:barChart>
      <c:catAx>
        <c:axId val="74242304"/>
        <c:scaling>
          <c:orientation val="minMax"/>
        </c:scaling>
        <c:axPos val="b"/>
        <c:title>
          <c:tx>
            <c:rich>
              <a:bodyPr/>
              <a:lstStyle/>
              <a:p>
                <a:pPr>
                  <a:defRPr lang="en-US">
                    <a:solidFill>
                      <a:srgbClr val="000099"/>
                    </a:solidFill>
                  </a:defRPr>
                </a:pPr>
                <a:r>
                  <a:rPr lang="en-US" dirty="0" smtClean="0">
                    <a:solidFill>
                      <a:srgbClr val="000099"/>
                    </a:solidFill>
                  </a:rPr>
                  <a:t>Frequency (MHz)</a:t>
                </a:r>
                <a:endParaRPr lang="en-US" dirty="0">
                  <a:solidFill>
                    <a:srgbClr val="000099"/>
                  </a:solidFill>
                </a:endParaRPr>
              </a:p>
            </c:rich>
          </c:tx>
          <c:layout/>
          <c:spPr>
            <a:solidFill>
              <a:srgbClr val="CCFF66"/>
            </a:solidFill>
            <a:ln>
              <a:solidFill>
                <a:schemeClr val="tx1"/>
              </a:solidFill>
            </a:ln>
          </c:spPr>
        </c:title>
        <c:numFmt formatCode="General" sourceLinked="1"/>
        <c:tickLblPos val="nextTo"/>
        <c:txPr>
          <a:bodyPr/>
          <a:lstStyle/>
          <a:p>
            <a:pPr>
              <a:defRPr lang="en-US"/>
            </a:pPr>
            <a:endParaRPr lang="en-US"/>
          </a:p>
        </c:txPr>
        <c:crossAx val="74248576"/>
        <c:crosses val="autoZero"/>
        <c:auto val="1"/>
        <c:lblAlgn val="ctr"/>
        <c:lblOffset val="100"/>
      </c:catAx>
      <c:valAx>
        <c:axId val="74248576"/>
        <c:scaling>
          <c:orientation val="minMax"/>
        </c:scaling>
        <c:axPos val="l"/>
        <c:majorGridlines/>
        <c:title>
          <c:tx>
            <c:rich>
              <a:bodyPr rot="-5400000" vert="horz"/>
              <a:lstStyle/>
              <a:p>
                <a:pPr>
                  <a:defRPr lang="en-US">
                    <a:solidFill>
                      <a:srgbClr val="000099"/>
                    </a:solidFill>
                  </a:defRPr>
                </a:pPr>
                <a:r>
                  <a:rPr lang="en-US" dirty="0" smtClean="0">
                    <a:solidFill>
                      <a:srgbClr val="000099"/>
                    </a:solidFill>
                  </a:rPr>
                  <a:t>R/Q (in Ohm/cm</a:t>
                </a:r>
                <a:r>
                  <a:rPr lang="en-US" baseline="30000" dirty="0" smtClean="0">
                    <a:solidFill>
                      <a:srgbClr val="000099"/>
                    </a:solidFill>
                  </a:rPr>
                  <a:t>2</a:t>
                </a:r>
                <a:r>
                  <a:rPr lang="en-US" baseline="0" dirty="0" smtClean="0">
                    <a:solidFill>
                      <a:srgbClr val="000099"/>
                    </a:solidFill>
                  </a:rPr>
                  <a:t>)</a:t>
                </a:r>
                <a:endParaRPr lang="en-US" dirty="0">
                  <a:solidFill>
                    <a:srgbClr val="000099"/>
                  </a:solidFill>
                </a:endParaRPr>
              </a:p>
            </c:rich>
          </c:tx>
          <c:layout/>
          <c:spPr>
            <a:solidFill>
              <a:srgbClr val="CCFF66"/>
            </a:solidFill>
            <a:ln>
              <a:solidFill>
                <a:schemeClr val="tx1"/>
              </a:solidFill>
            </a:ln>
          </c:spPr>
        </c:title>
        <c:numFmt formatCode="General" sourceLinked="1"/>
        <c:tickLblPos val="nextTo"/>
        <c:txPr>
          <a:bodyPr/>
          <a:lstStyle/>
          <a:p>
            <a:pPr>
              <a:defRPr lang="en-US"/>
            </a:pPr>
            <a:endParaRPr lang="en-US"/>
          </a:p>
        </c:txPr>
        <c:crossAx val="74242304"/>
        <c:crosses val="autoZero"/>
        <c:crossBetween val="between"/>
      </c:valAx>
      <c:spPr>
        <a:solidFill>
          <a:srgbClr val="CCFFFF"/>
        </a:solidFill>
      </c:spPr>
    </c:plotArea>
    <c:plotVisOnly val="1"/>
  </c:chart>
  <c:spPr>
    <a:ln>
      <a:solidFill>
        <a:srgbClr val="FF0000"/>
      </a:solidFill>
    </a:ln>
  </c:spPr>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N"/>
  <c:style val="39"/>
  <c:chart>
    <c:title>
      <c:tx>
        <c:rich>
          <a:bodyPr/>
          <a:lstStyle/>
          <a:p>
            <a:pPr>
              <a:defRPr lang="en-US"/>
            </a:pPr>
            <a:r>
              <a:rPr lang="en-US"/>
              <a:t>Longitudinal Higher Order Modes (HOM)</a:t>
            </a:r>
          </a:p>
        </c:rich>
      </c:tx>
      <c:layout/>
      <c:spPr>
        <a:solidFill>
          <a:srgbClr val="FFFF00"/>
        </a:solidFill>
        <a:ln>
          <a:solidFill>
            <a:schemeClr val="tx1"/>
          </a:solidFill>
        </a:ln>
      </c:spPr>
    </c:title>
    <c:plotArea>
      <c:layout>
        <c:manualLayout>
          <c:layoutTarget val="inner"/>
          <c:xMode val="edge"/>
          <c:yMode val="edge"/>
          <c:x val="0.1114397028496438"/>
          <c:y val="9.1964243105975396E-2"/>
          <c:w val="0.85267118953881238"/>
          <c:h val="0.71404949381327998"/>
        </c:manualLayout>
      </c:layout>
      <c:barChart>
        <c:barDir val="col"/>
        <c:grouping val="clustered"/>
        <c:ser>
          <c:idx val="0"/>
          <c:order val="0"/>
          <c:tx>
            <c:strRef>
              <c:f>Sheet1!$B$1</c:f>
              <c:strCache>
                <c:ptCount val="1"/>
                <c:pt idx="0">
                  <c:v>R/Q (0.61)</c:v>
                </c:pt>
              </c:strCache>
            </c:strRef>
          </c:tx>
          <c:cat>
            <c:numRef>
              <c:f>Sheet1!$A$2:$A$15</c:f>
              <c:numCache>
                <c:formatCode>General</c:formatCode>
                <c:ptCount val="14"/>
                <c:pt idx="0">
                  <c:v>1438.6299999999999</c:v>
                </c:pt>
                <c:pt idx="1">
                  <c:v>1443.53</c:v>
                </c:pt>
                <c:pt idx="2">
                  <c:v>1452.26</c:v>
                </c:pt>
                <c:pt idx="3">
                  <c:v>1463.4</c:v>
                </c:pt>
                <c:pt idx="4">
                  <c:v>1473.55</c:v>
                </c:pt>
                <c:pt idx="5">
                  <c:v>1602.41</c:v>
                </c:pt>
                <c:pt idx="6">
                  <c:v>1604.3799999999999</c:v>
                </c:pt>
                <c:pt idx="7">
                  <c:v>1611.8799999999999</c:v>
                </c:pt>
                <c:pt idx="8">
                  <c:v>1619.77</c:v>
                </c:pt>
                <c:pt idx="9">
                  <c:v>1624.36</c:v>
                </c:pt>
                <c:pt idx="10">
                  <c:v>2094.48</c:v>
                </c:pt>
                <c:pt idx="11">
                  <c:v>2117.16</c:v>
                </c:pt>
                <c:pt idx="12">
                  <c:v>2160.21</c:v>
                </c:pt>
                <c:pt idx="13">
                  <c:v>2219.6</c:v>
                </c:pt>
              </c:numCache>
            </c:numRef>
          </c:cat>
          <c:val>
            <c:numRef>
              <c:f>Sheet1!$B$2:$B$15</c:f>
              <c:numCache>
                <c:formatCode>General</c:formatCode>
                <c:ptCount val="14"/>
                <c:pt idx="0">
                  <c:v>0.31900000000000212</c:v>
                </c:pt>
                <c:pt idx="1">
                  <c:v>0.25600000000000001</c:v>
                </c:pt>
                <c:pt idx="2">
                  <c:v>1.6400000000000001</c:v>
                </c:pt>
                <c:pt idx="3">
                  <c:v>1.4000000000000041E-3</c:v>
                </c:pt>
                <c:pt idx="4">
                  <c:v>0.32500000000000212</c:v>
                </c:pt>
                <c:pt idx="5">
                  <c:v>3.17</c:v>
                </c:pt>
                <c:pt idx="6">
                  <c:v>0.16500000000000001</c:v>
                </c:pt>
                <c:pt idx="7">
                  <c:v>3.4899999999999998</c:v>
                </c:pt>
                <c:pt idx="8">
                  <c:v>1.6600000000000001</c:v>
                </c:pt>
                <c:pt idx="9">
                  <c:v>3.3699999999999997</c:v>
                </c:pt>
                <c:pt idx="10">
                  <c:v>0.37600000000000189</c:v>
                </c:pt>
                <c:pt idx="11">
                  <c:v>1.3900000000000001</c:v>
                </c:pt>
                <c:pt idx="12">
                  <c:v>1.6400000000000001</c:v>
                </c:pt>
                <c:pt idx="13">
                  <c:v>7.6999999999999999E-2</c:v>
                </c:pt>
              </c:numCache>
            </c:numRef>
          </c:val>
        </c:ser>
        <c:ser>
          <c:idx val="1"/>
          <c:order val="1"/>
          <c:tx>
            <c:strRef>
              <c:f>Sheet1!$C$1</c:f>
              <c:strCache>
                <c:ptCount val="1"/>
                <c:pt idx="0">
                  <c:v>R/Q (0.75)</c:v>
                </c:pt>
              </c:strCache>
            </c:strRef>
          </c:tx>
          <c:cat>
            <c:numRef>
              <c:f>Sheet1!$A$2:$A$15</c:f>
              <c:numCache>
                <c:formatCode>General</c:formatCode>
                <c:ptCount val="14"/>
                <c:pt idx="0">
                  <c:v>1438.6299999999999</c:v>
                </c:pt>
                <c:pt idx="1">
                  <c:v>1443.53</c:v>
                </c:pt>
                <c:pt idx="2">
                  <c:v>1452.26</c:v>
                </c:pt>
                <c:pt idx="3">
                  <c:v>1463.4</c:v>
                </c:pt>
                <c:pt idx="4">
                  <c:v>1473.55</c:v>
                </c:pt>
                <c:pt idx="5">
                  <c:v>1602.41</c:v>
                </c:pt>
                <c:pt idx="6">
                  <c:v>1604.3799999999999</c:v>
                </c:pt>
                <c:pt idx="7">
                  <c:v>1611.8799999999999</c:v>
                </c:pt>
                <c:pt idx="8">
                  <c:v>1619.77</c:v>
                </c:pt>
                <c:pt idx="9">
                  <c:v>1624.36</c:v>
                </c:pt>
                <c:pt idx="10">
                  <c:v>2094.48</c:v>
                </c:pt>
                <c:pt idx="11">
                  <c:v>2117.16</c:v>
                </c:pt>
                <c:pt idx="12">
                  <c:v>2160.21</c:v>
                </c:pt>
                <c:pt idx="13">
                  <c:v>2219.6</c:v>
                </c:pt>
              </c:numCache>
            </c:numRef>
          </c:cat>
          <c:val>
            <c:numRef>
              <c:f>Sheet1!$C$2:$C$15</c:f>
              <c:numCache>
                <c:formatCode>General</c:formatCode>
                <c:ptCount val="14"/>
                <c:pt idx="0">
                  <c:v>6.67</c:v>
                </c:pt>
                <c:pt idx="1">
                  <c:v>6.03</c:v>
                </c:pt>
                <c:pt idx="2">
                  <c:v>1.0900000000000001</c:v>
                </c:pt>
                <c:pt idx="3">
                  <c:v>0.28800000000000031</c:v>
                </c:pt>
                <c:pt idx="4">
                  <c:v>0.42800000000000032</c:v>
                </c:pt>
                <c:pt idx="5">
                  <c:v>6.67</c:v>
                </c:pt>
                <c:pt idx="6">
                  <c:v>7.5000000000000011E-2</c:v>
                </c:pt>
                <c:pt idx="7">
                  <c:v>4.57</c:v>
                </c:pt>
                <c:pt idx="8">
                  <c:v>0.13500000000000001</c:v>
                </c:pt>
                <c:pt idx="9">
                  <c:v>18.756</c:v>
                </c:pt>
                <c:pt idx="10">
                  <c:v>4.0000000000000022E-2</c:v>
                </c:pt>
                <c:pt idx="11">
                  <c:v>0.67300000000000493</c:v>
                </c:pt>
                <c:pt idx="12">
                  <c:v>1.05</c:v>
                </c:pt>
                <c:pt idx="13">
                  <c:v>0.9</c:v>
                </c:pt>
              </c:numCache>
            </c:numRef>
          </c:val>
        </c:ser>
        <c:axId val="75464064"/>
        <c:axId val="75474432"/>
      </c:barChart>
      <c:catAx>
        <c:axId val="75464064"/>
        <c:scaling>
          <c:orientation val="minMax"/>
        </c:scaling>
        <c:axPos val="b"/>
        <c:title>
          <c:tx>
            <c:rich>
              <a:bodyPr/>
              <a:lstStyle/>
              <a:p>
                <a:pPr>
                  <a:defRPr lang="en-US"/>
                </a:pPr>
                <a:r>
                  <a:rPr lang="en-US" dirty="0" smtClean="0"/>
                  <a:t>Frequency (MHz)</a:t>
                </a:r>
                <a:endParaRPr lang="en-US" dirty="0"/>
              </a:p>
            </c:rich>
          </c:tx>
          <c:layout/>
          <c:spPr>
            <a:solidFill>
              <a:srgbClr val="CCFF99"/>
            </a:solidFill>
            <a:ln>
              <a:solidFill>
                <a:schemeClr val="tx1"/>
              </a:solidFill>
            </a:ln>
          </c:spPr>
        </c:title>
        <c:numFmt formatCode="General" sourceLinked="1"/>
        <c:majorTickMark val="none"/>
        <c:tickLblPos val="nextTo"/>
        <c:txPr>
          <a:bodyPr/>
          <a:lstStyle/>
          <a:p>
            <a:pPr>
              <a:defRPr lang="en-US"/>
            </a:pPr>
            <a:endParaRPr lang="en-US"/>
          </a:p>
        </c:txPr>
        <c:crossAx val="75474432"/>
        <c:crosses val="autoZero"/>
        <c:auto val="1"/>
        <c:lblAlgn val="ctr"/>
        <c:lblOffset val="100"/>
      </c:catAx>
      <c:valAx>
        <c:axId val="75474432"/>
        <c:scaling>
          <c:orientation val="minMax"/>
        </c:scaling>
        <c:axPos val="l"/>
        <c:majorGridlines/>
        <c:title>
          <c:tx>
            <c:rich>
              <a:bodyPr rot="-5400000" vert="horz"/>
              <a:lstStyle/>
              <a:p>
                <a:pPr>
                  <a:defRPr lang="en-US"/>
                </a:pPr>
                <a:r>
                  <a:rPr lang="en-US" dirty="0"/>
                  <a:t>R/Q (in </a:t>
                </a:r>
                <a:r>
                  <a:rPr lang="en-US" dirty="0" smtClean="0"/>
                  <a:t>Ohm)</a:t>
                </a:r>
                <a:endParaRPr lang="en-US" dirty="0"/>
              </a:p>
            </c:rich>
          </c:tx>
          <c:layout/>
          <c:spPr>
            <a:solidFill>
              <a:srgbClr val="CCFF99"/>
            </a:solidFill>
            <a:ln>
              <a:solidFill>
                <a:schemeClr val="tx1"/>
              </a:solidFill>
            </a:ln>
          </c:spPr>
        </c:title>
        <c:numFmt formatCode="General" sourceLinked="1"/>
        <c:tickLblPos val="nextTo"/>
        <c:txPr>
          <a:bodyPr/>
          <a:lstStyle/>
          <a:p>
            <a:pPr>
              <a:defRPr lang="en-US"/>
            </a:pPr>
            <a:endParaRPr lang="en-US"/>
          </a:p>
        </c:txPr>
        <c:crossAx val="75464064"/>
        <c:crosses val="autoZero"/>
        <c:crossBetween val="between"/>
      </c:valAx>
    </c:plotArea>
    <c:legend>
      <c:legendPos val="r"/>
      <c:layout>
        <c:manualLayout>
          <c:xMode val="edge"/>
          <c:yMode val="edge"/>
          <c:x val="0.16672675783948054"/>
          <c:y val="0.11554985215455645"/>
          <c:w val="0.15075655016807121"/>
          <c:h val="0.11251569819595335"/>
        </c:manualLayout>
      </c:layout>
      <c:spPr>
        <a:solidFill>
          <a:srgbClr val="CCFFFF"/>
        </a:solidFill>
      </c:spPr>
      <c:txPr>
        <a:bodyPr/>
        <a:lstStyle/>
        <a:p>
          <a:pPr>
            <a:defRPr lang="en-US"/>
          </a:pPr>
          <a:endParaRPr lang="en-US"/>
        </a:p>
      </c:txPr>
    </c:legend>
    <c:plotVisOnly val="1"/>
  </c:chart>
  <c:spPr>
    <a:ln>
      <a:solidFill>
        <a:srgbClr val="C00000"/>
      </a:solidFill>
    </a:ln>
  </c:spPr>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sz="1000">
                <a:solidFill>
                  <a:srgbClr val="0000CC"/>
                </a:solidFill>
                <a:latin typeface="Arial" pitchFamily="34" charset="0"/>
                <a:cs typeface="Arial" pitchFamily="34" charset="0"/>
              </a:defRPr>
            </a:pPr>
            <a:r>
              <a:rPr lang="en-US" sz="1200" dirty="0">
                <a:solidFill>
                  <a:srgbClr val="0000CC"/>
                </a:solidFill>
                <a:latin typeface="Arial" pitchFamily="34" charset="0"/>
                <a:cs typeface="Arial" pitchFamily="34" charset="0"/>
              </a:rPr>
              <a:t>Bead-pull measurement on 5-cell, </a:t>
            </a:r>
            <a:r>
              <a:rPr lang="en-US" sz="1200" dirty="0">
                <a:solidFill>
                  <a:srgbClr val="0000CC"/>
                </a:solidFill>
                <a:latin typeface="Arial" pitchFamily="34" charset="0"/>
                <a:cs typeface="Arial" pitchFamily="34" charset="0"/>
                <a:sym typeface="Symbol"/>
              </a:rPr>
              <a:t>=0.61, copper cavity with -mode (mode-4) frequency at 651.395 MH</a:t>
            </a:r>
            <a:r>
              <a:rPr lang="en-US" sz="1000" dirty="0">
                <a:solidFill>
                  <a:srgbClr val="0000CC"/>
                </a:solidFill>
                <a:latin typeface="Arial" pitchFamily="34" charset="0"/>
                <a:cs typeface="Arial" pitchFamily="34" charset="0"/>
                <a:sym typeface="Symbol"/>
              </a:rPr>
              <a:t>z</a:t>
            </a:r>
            <a:endParaRPr lang="en-US" sz="1000" dirty="0">
              <a:solidFill>
                <a:srgbClr val="0000CC"/>
              </a:solidFill>
              <a:latin typeface="Arial" pitchFamily="34" charset="0"/>
              <a:cs typeface="Arial" pitchFamily="34" charset="0"/>
            </a:endParaRPr>
          </a:p>
        </c:rich>
      </c:tx>
      <c:layout>
        <c:manualLayout>
          <c:xMode val="edge"/>
          <c:yMode val="edge"/>
          <c:x val="0.1658977570985444"/>
          <c:y val="2.1825396825396984E-2"/>
        </c:manualLayout>
      </c:layout>
    </c:title>
    <c:plotArea>
      <c:layout/>
      <c:scatterChart>
        <c:scatterStyle val="smoothMarker"/>
        <c:ser>
          <c:idx val="0"/>
          <c:order val="0"/>
          <c:xVal>
            <c:numRef>
              <c:f>Sheet3!$A$5:$A$88</c:f>
              <c:numCache>
                <c:formatCode>General</c:formatCode>
                <c:ptCount val="84"/>
                <c:pt idx="0">
                  <c:v>10.152000000000006</c:v>
                </c:pt>
                <c:pt idx="1">
                  <c:v>11.151998320000001</c:v>
                </c:pt>
                <c:pt idx="2">
                  <c:v>12.15199664</c:v>
                </c:pt>
                <c:pt idx="3">
                  <c:v>13.15199496</c:v>
                </c:pt>
                <c:pt idx="4">
                  <c:v>14.151993280000001</c:v>
                </c:pt>
                <c:pt idx="5">
                  <c:v>15.151991600000001</c:v>
                </c:pt>
                <c:pt idx="6">
                  <c:v>16.151989919999998</c:v>
                </c:pt>
                <c:pt idx="7">
                  <c:v>17.1519882400003</c:v>
                </c:pt>
                <c:pt idx="8">
                  <c:v>18.151986560000235</c:v>
                </c:pt>
                <c:pt idx="9">
                  <c:v>19.151984880000231</c:v>
                </c:pt>
                <c:pt idx="10">
                  <c:v>20.151983200000135</c:v>
                </c:pt>
                <c:pt idx="11">
                  <c:v>21.151981520000394</c:v>
                </c:pt>
                <c:pt idx="12">
                  <c:v>22.151979839999999</c:v>
                </c:pt>
                <c:pt idx="13">
                  <c:v>23.151978160000617</c:v>
                </c:pt>
                <c:pt idx="14">
                  <c:v>24.151976479999998</c:v>
                </c:pt>
                <c:pt idx="15">
                  <c:v>25.1519748000003</c:v>
                </c:pt>
                <c:pt idx="16">
                  <c:v>26.151973120000513</c:v>
                </c:pt>
                <c:pt idx="17">
                  <c:v>27.151971440000473</c:v>
                </c:pt>
                <c:pt idx="18">
                  <c:v>28.151969760000433</c:v>
                </c:pt>
                <c:pt idx="19">
                  <c:v>29.151968080000394</c:v>
                </c:pt>
                <c:pt idx="20">
                  <c:v>30.151966400000362</c:v>
                </c:pt>
                <c:pt idx="21">
                  <c:v>31.151964720000613</c:v>
                </c:pt>
                <c:pt idx="22">
                  <c:v>32.151963039999998</c:v>
                </c:pt>
                <c:pt idx="23">
                  <c:v>33.151961359999994</c:v>
                </c:pt>
                <c:pt idx="24">
                  <c:v>34.151959679999997</c:v>
                </c:pt>
                <c:pt idx="25">
                  <c:v>35.151958</c:v>
                </c:pt>
                <c:pt idx="26">
                  <c:v>37.15195464</c:v>
                </c:pt>
                <c:pt idx="27">
                  <c:v>38.151952960000003</c:v>
                </c:pt>
                <c:pt idx="28">
                  <c:v>39.151951279999999</c:v>
                </c:pt>
                <c:pt idx="29">
                  <c:v>40.151949599999995</c:v>
                </c:pt>
                <c:pt idx="30">
                  <c:v>41.151947919999998</c:v>
                </c:pt>
                <c:pt idx="31">
                  <c:v>42.151946240000001</c:v>
                </c:pt>
                <c:pt idx="32">
                  <c:v>43.151944559999194</c:v>
                </c:pt>
                <c:pt idx="33">
                  <c:v>44.15194288</c:v>
                </c:pt>
                <c:pt idx="34">
                  <c:v>45.151941199999996</c:v>
                </c:pt>
                <c:pt idx="35">
                  <c:v>46.151939519999999</c:v>
                </c:pt>
                <c:pt idx="36">
                  <c:v>47.151937840000002</c:v>
                </c:pt>
                <c:pt idx="37">
                  <c:v>48.151936159999998</c:v>
                </c:pt>
                <c:pt idx="38">
                  <c:v>49.151934479999994</c:v>
                </c:pt>
                <c:pt idx="39">
                  <c:v>51.15193112</c:v>
                </c:pt>
                <c:pt idx="40">
                  <c:v>52.151929440000004</c:v>
                </c:pt>
                <c:pt idx="41">
                  <c:v>53.151927759999744</c:v>
                </c:pt>
                <c:pt idx="42">
                  <c:v>54.151926079999996</c:v>
                </c:pt>
                <c:pt idx="43">
                  <c:v>55.151924399999999</c:v>
                </c:pt>
                <c:pt idx="44">
                  <c:v>56.151922720000002</c:v>
                </c:pt>
                <c:pt idx="45">
                  <c:v>57.151921039999998</c:v>
                </c:pt>
                <c:pt idx="46">
                  <c:v>58.151919360000001</c:v>
                </c:pt>
                <c:pt idx="47">
                  <c:v>59.151917679999997</c:v>
                </c:pt>
                <c:pt idx="48">
                  <c:v>60.151916</c:v>
                </c:pt>
                <c:pt idx="49">
                  <c:v>61.151914320000003</c:v>
                </c:pt>
                <c:pt idx="50">
                  <c:v>62.151912640000013</c:v>
                </c:pt>
                <c:pt idx="51">
                  <c:v>63.151910960000002</c:v>
                </c:pt>
                <c:pt idx="52">
                  <c:v>64.151909279999998</c:v>
                </c:pt>
                <c:pt idx="53">
                  <c:v>65.151907600000001</c:v>
                </c:pt>
                <c:pt idx="54">
                  <c:v>66.151905920000004</c:v>
                </c:pt>
                <c:pt idx="55">
                  <c:v>67.151904239999979</c:v>
                </c:pt>
                <c:pt idx="56">
                  <c:v>68.151902559999158</c:v>
                </c:pt>
                <c:pt idx="57">
                  <c:v>69.151900879999758</c:v>
                </c:pt>
                <c:pt idx="58">
                  <c:v>70.151899200000003</c:v>
                </c:pt>
                <c:pt idx="59">
                  <c:v>71.151897519998556</c:v>
                </c:pt>
                <c:pt idx="60">
                  <c:v>72.151895839998858</c:v>
                </c:pt>
                <c:pt idx="61">
                  <c:v>73.151894159999458</c:v>
                </c:pt>
                <c:pt idx="62">
                  <c:v>74.151892480000001</c:v>
                </c:pt>
                <c:pt idx="63">
                  <c:v>75.151890799999919</c:v>
                </c:pt>
                <c:pt idx="64">
                  <c:v>76.151889119998643</c:v>
                </c:pt>
                <c:pt idx="65">
                  <c:v>77.151887439999058</c:v>
                </c:pt>
                <c:pt idx="66">
                  <c:v>78.151885759999658</c:v>
                </c:pt>
                <c:pt idx="67">
                  <c:v>79.151884080000002</c:v>
                </c:pt>
                <c:pt idx="68">
                  <c:v>80.151882399998527</c:v>
                </c:pt>
                <c:pt idx="69">
                  <c:v>81.151880719998758</c:v>
                </c:pt>
                <c:pt idx="70">
                  <c:v>82.151879039999358</c:v>
                </c:pt>
                <c:pt idx="71">
                  <c:v>83.151877359998366</c:v>
                </c:pt>
                <c:pt idx="72">
                  <c:v>84.151875680000003</c:v>
                </c:pt>
                <c:pt idx="73">
                  <c:v>85.151873999999978</c:v>
                </c:pt>
                <c:pt idx="74">
                  <c:v>86.151872319998105</c:v>
                </c:pt>
                <c:pt idx="75">
                  <c:v>87.151870639999558</c:v>
                </c:pt>
                <c:pt idx="76">
                  <c:v>88.151868960000002</c:v>
                </c:pt>
                <c:pt idx="77">
                  <c:v>89.151867280000005</c:v>
                </c:pt>
                <c:pt idx="78">
                  <c:v>90.151865599999979</c:v>
                </c:pt>
                <c:pt idx="79">
                  <c:v>91.151863919999982</c:v>
                </c:pt>
                <c:pt idx="80">
                  <c:v>92.15186224</c:v>
                </c:pt>
                <c:pt idx="81">
                  <c:v>93.151860560000003</c:v>
                </c:pt>
                <c:pt idx="82">
                  <c:v>94.151858879998599</c:v>
                </c:pt>
                <c:pt idx="83">
                  <c:v>95.151857199998958</c:v>
                </c:pt>
              </c:numCache>
            </c:numRef>
          </c:xVal>
          <c:yVal>
            <c:numRef>
              <c:f>Sheet3!$F$5:$F$88</c:f>
              <c:numCache>
                <c:formatCode>General</c:formatCode>
                <c:ptCount val="84"/>
                <c:pt idx="0">
                  <c:v>8.6035955933264456E-3</c:v>
                </c:pt>
                <c:pt idx="1">
                  <c:v>1.6713535416570221E-2</c:v>
                </c:pt>
                <c:pt idx="2">
                  <c:v>2.4012959979333916E-2</c:v>
                </c:pt>
                <c:pt idx="3">
                  <c:v>3.3999397802939292E-2</c:v>
                </c:pt>
                <c:pt idx="4">
                  <c:v>4.6711437549186448E-2</c:v>
                </c:pt>
                <c:pt idx="5">
                  <c:v>5.5293292616395914E-2</c:v>
                </c:pt>
                <c:pt idx="6">
                  <c:v>6.9079712240132832E-2</c:v>
                </c:pt>
                <c:pt idx="7">
                  <c:v>7.7548470890024132E-2</c:v>
                </c:pt>
                <c:pt idx="8">
                  <c:v>8.4292202039737668E-2</c:v>
                </c:pt>
                <c:pt idx="9">
                  <c:v>9.1977152294241526E-2</c:v>
                </c:pt>
                <c:pt idx="10">
                  <c:v>8.9758457317510268E-2</c:v>
                </c:pt>
                <c:pt idx="11">
                  <c:v>8.9252072128635548E-2</c:v>
                </c:pt>
                <c:pt idx="12">
                  <c:v>8.5065699497500244E-2</c:v>
                </c:pt>
                <c:pt idx="13">
                  <c:v>8.2709546922290031E-2</c:v>
                </c:pt>
                <c:pt idx="14">
                  <c:v>7.1612025917975775E-2</c:v>
                </c:pt>
                <c:pt idx="15">
                  <c:v>5.9645879571363691E-2</c:v>
                </c:pt>
                <c:pt idx="16">
                  <c:v>4.0151730354287936E-2</c:v>
                </c:pt>
                <c:pt idx="17">
                  <c:v>1.9534614173043027E-2</c:v>
                </c:pt>
                <c:pt idx="18">
                  <c:v>2.5901659411964779E-2</c:v>
                </c:pt>
                <c:pt idx="19">
                  <c:v>5.8384198388162264E-2</c:v>
                </c:pt>
                <c:pt idx="20">
                  <c:v>9.3593572477095974E-2</c:v>
                </c:pt>
                <c:pt idx="21">
                  <c:v>0.12546693915428891</c:v>
                </c:pt>
                <c:pt idx="22">
                  <c:v>0.14758539290020134</c:v>
                </c:pt>
                <c:pt idx="23">
                  <c:v>0.1666201349975355</c:v>
                </c:pt>
                <c:pt idx="24">
                  <c:v>0.19505259628629829</c:v>
                </c:pt>
                <c:pt idx="25">
                  <c:v>0.22030907691044241</c:v>
                </c:pt>
                <c:pt idx="26">
                  <c:v>0.22587894260530544</c:v>
                </c:pt>
                <c:pt idx="27">
                  <c:v>0.17814038061472307</c:v>
                </c:pt>
                <c:pt idx="28">
                  <c:v>0.17107649192558566</c:v>
                </c:pt>
                <c:pt idx="29">
                  <c:v>0.1382635103111314</c:v>
                </c:pt>
                <c:pt idx="30">
                  <c:v>0.10834303334426906</c:v>
                </c:pt>
                <c:pt idx="31">
                  <c:v>6.9876152301187044E-2</c:v>
                </c:pt>
                <c:pt idx="32">
                  <c:v>3.6826299742446444E-2</c:v>
                </c:pt>
                <c:pt idx="33">
                  <c:v>4.2009661400297112E-2</c:v>
                </c:pt>
                <c:pt idx="34">
                  <c:v>7.8283806745826523E-2</c:v>
                </c:pt>
                <c:pt idx="35">
                  <c:v>0.11262691019337566</c:v>
                </c:pt>
                <c:pt idx="36">
                  <c:v>0.14060308435397442</c:v>
                </c:pt>
                <c:pt idx="37">
                  <c:v>0.15743684913701081</c:v>
                </c:pt>
                <c:pt idx="38">
                  <c:v>0.19740756656354649</c:v>
                </c:pt>
                <c:pt idx="39">
                  <c:v>0.19963396030527283</c:v>
                </c:pt>
                <c:pt idx="40">
                  <c:v>0.18782836616047793</c:v>
                </c:pt>
                <c:pt idx="41">
                  <c:v>0.18326683351154543</c:v>
                </c:pt>
                <c:pt idx="42">
                  <c:v>0.16057116337017691</c:v>
                </c:pt>
                <c:pt idx="43">
                  <c:v>0.13038357381508317</c:v>
                </c:pt>
                <c:pt idx="44">
                  <c:v>0.10489170894609071</c:v>
                </c:pt>
                <c:pt idx="45">
                  <c:v>6.8470003440847124E-2</c:v>
                </c:pt>
                <c:pt idx="46">
                  <c:v>3.4057449967930115E-2</c:v>
                </c:pt>
                <c:pt idx="47">
                  <c:v>2.5905746948015548E-2</c:v>
                </c:pt>
                <c:pt idx="48">
                  <c:v>4.9806423921040149E-2</c:v>
                </c:pt>
                <c:pt idx="49">
                  <c:v>7.3937561100470894E-2</c:v>
                </c:pt>
                <c:pt idx="50">
                  <c:v>9.2087261156657066E-2</c:v>
                </c:pt>
                <c:pt idx="51">
                  <c:v>0.10684421589158292</c:v>
                </c:pt>
                <c:pt idx="52">
                  <c:v>0.11347254231306809</c:v>
                </c:pt>
                <c:pt idx="53">
                  <c:v>0.12336839511162705</c:v>
                </c:pt>
                <c:pt idx="54">
                  <c:v>0.1249789859178126</c:v>
                </c:pt>
                <c:pt idx="55">
                  <c:v>0.12301762837646753</c:v>
                </c:pt>
                <c:pt idx="56">
                  <c:v>0.11357863635686609</c:v>
                </c:pt>
                <c:pt idx="57">
                  <c:v>0.10672892091659625</c:v>
                </c:pt>
                <c:pt idx="58">
                  <c:v>9.0107859511348878E-2</c:v>
                </c:pt>
                <c:pt idx="59">
                  <c:v>7.2878535168543132E-2</c:v>
                </c:pt>
                <c:pt idx="60">
                  <c:v>5.1736218144429094E-2</c:v>
                </c:pt>
                <c:pt idx="61">
                  <c:v>2.9241556916216011E-2</c:v>
                </c:pt>
                <c:pt idx="62">
                  <c:v>7.0381584729656251E-3</c:v>
                </c:pt>
                <c:pt idx="63">
                  <c:v>7.2197146299547319E-3</c:v>
                </c:pt>
                <c:pt idx="64">
                  <c:v>2.0062388886941632E-2</c:v>
                </c:pt>
                <c:pt idx="65">
                  <c:v>3.3776663749753202E-2</c:v>
                </c:pt>
                <c:pt idx="66">
                  <c:v>3.7060804192546482E-2</c:v>
                </c:pt>
                <c:pt idx="67">
                  <c:v>4.2563655965421943E-2</c:v>
                </c:pt>
                <c:pt idx="68">
                  <c:v>4.6964606964366114E-2</c:v>
                </c:pt>
                <c:pt idx="69">
                  <c:v>4.6560403000775484E-2</c:v>
                </c:pt>
                <c:pt idx="70">
                  <c:v>4.7059487466008923E-2</c:v>
                </c:pt>
                <c:pt idx="71">
                  <c:v>4.6409122075924285E-2</c:v>
                </c:pt>
                <c:pt idx="72">
                  <c:v>4.2742584303002866E-2</c:v>
                </c:pt>
                <c:pt idx="73">
                  <c:v>3.7588754119760856E-2</c:v>
                </c:pt>
                <c:pt idx="74">
                  <c:v>2.9351089291965077E-2</c:v>
                </c:pt>
                <c:pt idx="75">
                  <c:v>2.4583427980724978E-2</c:v>
                </c:pt>
                <c:pt idx="76">
                  <c:v>1.9352110217828348E-2</c:v>
                </c:pt>
                <c:pt idx="77">
                  <c:v>9.0440333812851128E-3</c:v>
                </c:pt>
                <c:pt idx="78">
                  <c:v>1.1187189423346323E-2</c:v>
                </c:pt>
                <c:pt idx="79">
                  <c:v>4.0789325390060312E-4</c:v>
                </c:pt>
                <c:pt idx="80">
                  <c:v>1.4850637940091258E-2</c:v>
                </c:pt>
                <c:pt idx="81">
                  <c:v>1.6902186542217187E-2</c:v>
                </c:pt>
                <c:pt idx="82">
                  <c:v>2.6407560158831056E-2</c:v>
                </c:pt>
                <c:pt idx="83">
                  <c:v>3.9262091121963882E-2</c:v>
                </c:pt>
              </c:numCache>
            </c:numRef>
          </c:yVal>
          <c:smooth val="1"/>
        </c:ser>
        <c:axId val="57139968"/>
        <c:axId val="57141888"/>
      </c:scatterChart>
      <c:valAx>
        <c:axId val="57139968"/>
        <c:scaling>
          <c:orientation val="minMax"/>
        </c:scaling>
        <c:axPos val="b"/>
        <c:minorGridlines/>
        <c:title>
          <c:tx>
            <c:rich>
              <a:bodyPr/>
              <a:lstStyle/>
              <a:p>
                <a:pPr>
                  <a:defRPr b="0">
                    <a:latin typeface="Arial" pitchFamily="34" charset="0"/>
                    <a:cs typeface="Arial" pitchFamily="34" charset="0"/>
                  </a:defRPr>
                </a:pPr>
                <a:r>
                  <a:rPr lang="en-IN" b="0" baseline="0">
                    <a:latin typeface="Arial" pitchFamily="34" charset="0"/>
                    <a:cs typeface="Arial" pitchFamily="34" charset="0"/>
                  </a:rPr>
                  <a:t>Bead position from the end of beam pipe on the axis (in cm.)</a:t>
                </a:r>
                <a:endParaRPr lang="en-IN" b="0">
                  <a:latin typeface="Arial" pitchFamily="34" charset="0"/>
                  <a:cs typeface="Arial" pitchFamily="34" charset="0"/>
                </a:endParaRPr>
              </a:p>
            </c:rich>
          </c:tx>
          <c:layout/>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7141888"/>
        <c:crosses val="autoZero"/>
        <c:crossBetween val="midCat"/>
      </c:valAx>
      <c:valAx>
        <c:axId val="57141888"/>
        <c:scaling>
          <c:orientation val="minMax"/>
        </c:scaling>
        <c:axPos val="l"/>
        <c:majorGridlines/>
        <c:title>
          <c:tx>
            <c:rich>
              <a:bodyPr/>
              <a:lstStyle/>
              <a:p>
                <a:pPr>
                  <a:defRPr b="0">
                    <a:latin typeface="Arial" pitchFamily="34" charset="0"/>
                    <a:cs typeface="Arial" pitchFamily="34" charset="0"/>
                  </a:defRPr>
                </a:pPr>
                <a:r>
                  <a:rPr lang="en-IN" b="0">
                    <a:latin typeface="Arial" pitchFamily="34" charset="0"/>
                    <a:cs typeface="Arial" pitchFamily="34" charset="0"/>
                  </a:rPr>
                  <a:t>Normalized</a:t>
                </a:r>
                <a:r>
                  <a:rPr lang="en-IN" b="0" baseline="0">
                    <a:latin typeface="Arial" pitchFamily="34" charset="0"/>
                    <a:cs typeface="Arial" pitchFamily="34" charset="0"/>
                  </a:rPr>
                  <a:t> electric field (E)</a:t>
                </a:r>
                <a:endParaRPr lang="en-IN" b="0">
                  <a:latin typeface="Arial" pitchFamily="34" charset="0"/>
                  <a:cs typeface="Arial" pitchFamily="34" charset="0"/>
                </a:endParaRPr>
              </a:p>
            </c:rich>
          </c:tx>
          <c:layout/>
        </c:title>
        <c:numFmt formatCode="General" sourceLinked="1"/>
        <c:majorTickMark val="none"/>
        <c:tickLblPos val="nextTo"/>
        <c:crossAx val="57139968"/>
        <c:crosses val="autoZero"/>
        <c:crossBetween val="midCat"/>
      </c:valAx>
    </c:plotArea>
    <c:plotVisOnly val="1"/>
    <c:dispBlanksAs val="gap"/>
  </c:chart>
  <c:spPr>
    <a:ln>
      <a:solidFill>
        <a:schemeClr val="tx1"/>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sz="1000">
                <a:solidFill>
                  <a:srgbClr val="0000CC"/>
                </a:solidFill>
                <a:latin typeface="Arial" pitchFamily="34" charset="0"/>
                <a:cs typeface="Arial" pitchFamily="34" charset="0"/>
              </a:defRPr>
            </a:pPr>
            <a:r>
              <a:rPr lang="en-US" sz="1000" b="1" i="0" baseline="0" dirty="0">
                <a:solidFill>
                  <a:srgbClr val="0000CC"/>
                </a:solidFill>
                <a:latin typeface="Arial" pitchFamily="34" charset="0"/>
                <a:cs typeface="Arial" pitchFamily="34" charset="0"/>
              </a:rPr>
              <a:t>Bead-pull measurement on 5-cell, </a:t>
            </a:r>
            <a:r>
              <a:rPr lang="en-US" sz="1000" b="1" i="0" baseline="0" dirty="0">
                <a:solidFill>
                  <a:srgbClr val="0000CC"/>
                </a:solidFill>
                <a:latin typeface="Arial" pitchFamily="34" charset="0"/>
                <a:cs typeface="Arial" pitchFamily="34" charset="0"/>
                <a:sym typeface="Symbol"/>
              </a:rPr>
              <a:t></a:t>
            </a:r>
            <a:r>
              <a:rPr lang="en-US" sz="1000" b="1" i="0" baseline="0" dirty="0">
                <a:solidFill>
                  <a:srgbClr val="0000CC"/>
                </a:solidFill>
                <a:latin typeface="Arial" pitchFamily="34" charset="0"/>
                <a:cs typeface="Arial" pitchFamily="34" charset="0"/>
              </a:rPr>
              <a:t>=0.61, copper cavity with </a:t>
            </a:r>
            <a:r>
              <a:rPr lang="en-US" sz="1000" b="1" i="0" baseline="0" dirty="0">
                <a:solidFill>
                  <a:srgbClr val="C00000"/>
                </a:solidFill>
                <a:latin typeface="Arial" pitchFamily="34" charset="0"/>
                <a:cs typeface="Arial" pitchFamily="34" charset="0"/>
                <a:sym typeface="Symbol"/>
              </a:rPr>
              <a:t>0</a:t>
            </a:r>
            <a:r>
              <a:rPr lang="en-US" sz="1000" b="1" i="0" baseline="0" dirty="0">
                <a:solidFill>
                  <a:srgbClr val="C00000"/>
                </a:solidFill>
                <a:latin typeface="Arial" pitchFamily="34" charset="0"/>
                <a:cs typeface="Arial" pitchFamily="34" charset="0"/>
              </a:rPr>
              <a:t>-mode</a:t>
            </a:r>
            <a:r>
              <a:rPr lang="en-US" sz="1000" b="1" i="0" baseline="0" dirty="0">
                <a:solidFill>
                  <a:srgbClr val="0000CC"/>
                </a:solidFill>
                <a:latin typeface="Arial" pitchFamily="34" charset="0"/>
                <a:cs typeface="Arial" pitchFamily="34" charset="0"/>
              </a:rPr>
              <a:t> frequency at 643.61 MHz</a:t>
            </a:r>
          </a:p>
        </c:rich>
      </c:tx>
      <c:layout/>
    </c:title>
    <c:plotArea>
      <c:layout/>
      <c:scatterChart>
        <c:scatterStyle val="smoothMarker"/>
        <c:ser>
          <c:idx val="0"/>
          <c:order val="0"/>
          <c:xVal>
            <c:numRef>
              <c:f>Sheet2!$A$6:$A$92</c:f>
              <c:numCache>
                <c:formatCode>General</c:formatCode>
                <c:ptCount val="87"/>
                <c:pt idx="0">
                  <c:v>9.0375848800000007</c:v>
                </c:pt>
                <c:pt idx="1">
                  <c:v>10.0375832</c:v>
                </c:pt>
                <c:pt idx="2">
                  <c:v>11.03758152</c:v>
                </c:pt>
                <c:pt idx="3">
                  <c:v>12.037579840000001</c:v>
                </c:pt>
                <c:pt idx="4">
                  <c:v>13.037578159999999</c:v>
                </c:pt>
                <c:pt idx="5">
                  <c:v>14.03757648</c:v>
                </c:pt>
                <c:pt idx="6">
                  <c:v>15.0375748</c:v>
                </c:pt>
                <c:pt idx="7">
                  <c:v>16.037573120000236</c:v>
                </c:pt>
                <c:pt idx="8">
                  <c:v>17.037571440000221</c:v>
                </c:pt>
                <c:pt idx="9">
                  <c:v>18.037569760000135</c:v>
                </c:pt>
                <c:pt idx="10">
                  <c:v>19.037568080000035</c:v>
                </c:pt>
                <c:pt idx="11">
                  <c:v>20.037566399999999</c:v>
                </c:pt>
                <c:pt idx="12">
                  <c:v>21.03756472000029</c:v>
                </c:pt>
                <c:pt idx="13">
                  <c:v>22.037563039999988</c:v>
                </c:pt>
                <c:pt idx="14">
                  <c:v>23.03756136000025</c:v>
                </c:pt>
                <c:pt idx="15">
                  <c:v>24.037559680000001</c:v>
                </c:pt>
                <c:pt idx="16">
                  <c:v>25.037558000000221</c:v>
                </c:pt>
                <c:pt idx="17">
                  <c:v>26.037556320000135</c:v>
                </c:pt>
                <c:pt idx="18">
                  <c:v>27.037554640000035</c:v>
                </c:pt>
                <c:pt idx="19">
                  <c:v>28.037552959999999</c:v>
                </c:pt>
                <c:pt idx="20">
                  <c:v>29.037551279999999</c:v>
                </c:pt>
                <c:pt idx="21">
                  <c:v>30.037549599999789</c:v>
                </c:pt>
                <c:pt idx="22">
                  <c:v>31.037547920000005</c:v>
                </c:pt>
                <c:pt idx="23">
                  <c:v>32.037546240000012</c:v>
                </c:pt>
                <c:pt idx="24">
                  <c:v>33.037544559999994</c:v>
                </c:pt>
                <c:pt idx="25">
                  <c:v>34.037542880000011</c:v>
                </c:pt>
                <c:pt idx="26">
                  <c:v>35.0375412</c:v>
                </c:pt>
                <c:pt idx="27">
                  <c:v>36.037539520000003</c:v>
                </c:pt>
                <c:pt idx="28">
                  <c:v>37.037537840000013</c:v>
                </c:pt>
                <c:pt idx="29">
                  <c:v>38.037536160000002</c:v>
                </c:pt>
                <c:pt idx="30">
                  <c:v>39.037534479999998</c:v>
                </c:pt>
                <c:pt idx="31">
                  <c:v>40.037532800000363</c:v>
                </c:pt>
                <c:pt idx="32">
                  <c:v>41.037531120000011</c:v>
                </c:pt>
                <c:pt idx="33">
                  <c:v>42.03752944</c:v>
                </c:pt>
                <c:pt idx="34">
                  <c:v>43.037527759999996</c:v>
                </c:pt>
                <c:pt idx="35">
                  <c:v>44.037526079999999</c:v>
                </c:pt>
                <c:pt idx="36">
                  <c:v>45.037524400000002</c:v>
                </c:pt>
                <c:pt idx="37">
                  <c:v>46.037522720000013</c:v>
                </c:pt>
                <c:pt idx="38">
                  <c:v>47.037521040000001</c:v>
                </c:pt>
                <c:pt idx="39">
                  <c:v>48.037519360000012</c:v>
                </c:pt>
                <c:pt idx="40">
                  <c:v>49.037517680000001</c:v>
                </c:pt>
                <c:pt idx="41">
                  <c:v>50.037516000000011</c:v>
                </c:pt>
                <c:pt idx="42">
                  <c:v>51.037514320000113</c:v>
                </c:pt>
                <c:pt idx="43">
                  <c:v>52.037512640000465</c:v>
                </c:pt>
                <c:pt idx="44">
                  <c:v>53.037510960000013</c:v>
                </c:pt>
                <c:pt idx="45">
                  <c:v>54.037509280000002</c:v>
                </c:pt>
                <c:pt idx="46">
                  <c:v>55.037507599999998</c:v>
                </c:pt>
                <c:pt idx="47">
                  <c:v>56.037505920000363</c:v>
                </c:pt>
                <c:pt idx="48">
                  <c:v>57.037504240000011</c:v>
                </c:pt>
                <c:pt idx="49">
                  <c:v>58.03750256</c:v>
                </c:pt>
                <c:pt idx="50">
                  <c:v>59.037500880000003</c:v>
                </c:pt>
                <c:pt idx="51">
                  <c:v>60.037499199999999</c:v>
                </c:pt>
                <c:pt idx="52">
                  <c:v>61.037497519999995</c:v>
                </c:pt>
                <c:pt idx="53">
                  <c:v>62.037495840000012</c:v>
                </c:pt>
                <c:pt idx="54">
                  <c:v>63.037494159999994</c:v>
                </c:pt>
                <c:pt idx="55">
                  <c:v>64.037492479999983</c:v>
                </c:pt>
                <c:pt idx="56">
                  <c:v>65.0374908</c:v>
                </c:pt>
                <c:pt idx="57">
                  <c:v>66.037489120000004</c:v>
                </c:pt>
                <c:pt idx="58">
                  <c:v>67.037487440000007</c:v>
                </c:pt>
                <c:pt idx="59">
                  <c:v>68.037485759999981</c:v>
                </c:pt>
                <c:pt idx="60">
                  <c:v>69.037484079999999</c:v>
                </c:pt>
                <c:pt idx="61">
                  <c:v>70.037482400000002</c:v>
                </c:pt>
                <c:pt idx="62">
                  <c:v>71.037480720000005</c:v>
                </c:pt>
                <c:pt idx="63">
                  <c:v>72.03747903999998</c:v>
                </c:pt>
                <c:pt idx="64">
                  <c:v>73.037477359999258</c:v>
                </c:pt>
                <c:pt idx="65">
                  <c:v>74.037475680000227</c:v>
                </c:pt>
                <c:pt idx="66">
                  <c:v>75.037474000000003</c:v>
                </c:pt>
                <c:pt idx="67">
                  <c:v>76.037472319998798</c:v>
                </c:pt>
                <c:pt idx="68">
                  <c:v>77.037470639999981</c:v>
                </c:pt>
                <c:pt idx="69">
                  <c:v>78.037468959999998</c:v>
                </c:pt>
                <c:pt idx="70">
                  <c:v>79.037467280000527</c:v>
                </c:pt>
                <c:pt idx="71">
                  <c:v>80.037465600000928</c:v>
                </c:pt>
                <c:pt idx="72">
                  <c:v>81.037463919999993</c:v>
                </c:pt>
                <c:pt idx="73">
                  <c:v>82.037462239999982</c:v>
                </c:pt>
                <c:pt idx="74">
                  <c:v>83.037460560000127</c:v>
                </c:pt>
                <c:pt idx="75">
                  <c:v>84.037458880000003</c:v>
                </c:pt>
                <c:pt idx="76">
                  <c:v>85.037457200000006</c:v>
                </c:pt>
                <c:pt idx="77">
                  <c:v>86.03745551999998</c:v>
                </c:pt>
                <c:pt idx="78">
                  <c:v>87.037453839999998</c:v>
                </c:pt>
                <c:pt idx="79">
                  <c:v>88.037452160000001</c:v>
                </c:pt>
                <c:pt idx="80">
                  <c:v>89.037450480000913</c:v>
                </c:pt>
                <c:pt idx="81">
                  <c:v>90.037448799999979</c:v>
                </c:pt>
                <c:pt idx="82">
                  <c:v>91.037447119999158</c:v>
                </c:pt>
                <c:pt idx="83">
                  <c:v>92.037445439999999</c:v>
                </c:pt>
                <c:pt idx="84">
                  <c:v>93.037443760000627</c:v>
                </c:pt>
                <c:pt idx="85">
                  <c:v>94.037442080000005</c:v>
                </c:pt>
                <c:pt idx="86">
                  <c:v>95.03744039999998</c:v>
                </c:pt>
              </c:numCache>
            </c:numRef>
          </c:xVal>
          <c:yVal>
            <c:numRef>
              <c:f>Sheet2!$G$6:$G$92</c:f>
              <c:numCache>
                <c:formatCode>General</c:formatCode>
                <c:ptCount val="87"/>
                <c:pt idx="0">
                  <c:v>0</c:v>
                </c:pt>
                <c:pt idx="1">
                  <c:v>1.1921962621122485E-2</c:v>
                </c:pt>
                <c:pt idx="2">
                  <c:v>1.4067433660160869E-2</c:v>
                </c:pt>
                <c:pt idx="3">
                  <c:v>1.996068915158581E-2</c:v>
                </c:pt>
                <c:pt idx="4">
                  <c:v>2.4288320746166246E-2</c:v>
                </c:pt>
                <c:pt idx="5">
                  <c:v>3.4016272216218002E-2</c:v>
                </c:pt>
                <c:pt idx="6">
                  <c:v>4.1382285314003432E-2</c:v>
                </c:pt>
                <c:pt idx="7">
                  <c:v>4.8689028163928477E-2</c:v>
                </c:pt>
                <c:pt idx="8">
                  <c:v>5.6151277805081813E-2</c:v>
                </c:pt>
                <c:pt idx="9">
                  <c:v>6.1707199364728883E-2</c:v>
                </c:pt>
                <c:pt idx="10">
                  <c:v>6.4704088857284112E-2</c:v>
                </c:pt>
                <c:pt idx="11">
                  <c:v>6.8269177291003916E-2</c:v>
                </c:pt>
                <c:pt idx="12">
                  <c:v>6.9227976455318113E-2</c:v>
                </c:pt>
                <c:pt idx="13">
                  <c:v>7.0486796129979032E-2</c:v>
                </c:pt>
                <c:pt idx="14">
                  <c:v>7.0365648807280731E-2</c:v>
                </c:pt>
                <c:pt idx="15">
                  <c:v>6.8980978631587295E-2</c:v>
                </c:pt>
                <c:pt idx="16">
                  <c:v>6.9181599993997783E-2</c:v>
                </c:pt>
                <c:pt idx="17">
                  <c:v>6.9240582273373305E-2</c:v>
                </c:pt>
                <c:pt idx="18">
                  <c:v>6.9356918571910814E-2</c:v>
                </c:pt>
                <c:pt idx="19">
                  <c:v>7.304767416427986E-2</c:v>
                </c:pt>
                <c:pt idx="20">
                  <c:v>7.8471648822733012E-2</c:v>
                </c:pt>
                <c:pt idx="21">
                  <c:v>8.7346464567422746E-2</c:v>
                </c:pt>
                <c:pt idx="22">
                  <c:v>9.4336738576894744E-2</c:v>
                </c:pt>
                <c:pt idx="23">
                  <c:v>0.10045480093386966</c:v>
                </c:pt>
                <c:pt idx="24">
                  <c:v>0.11013872556250606</c:v>
                </c:pt>
                <c:pt idx="25">
                  <c:v>0.11367530071440524</c:v>
                </c:pt>
                <c:pt idx="26">
                  <c:v>0.11416793865998445</c:v>
                </c:pt>
                <c:pt idx="27">
                  <c:v>0.11818608517239768</c:v>
                </c:pt>
                <c:pt idx="28">
                  <c:v>0.11877286722132002</c:v>
                </c:pt>
                <c:pt idx="29">
                  <c:v>0.11733940113949359</c:v>
                </c:pt>
                <c:pt idx="30">
                  <c:v>0.11860337697219829</c:v>
                </c:pt>
                <c:pt idx="31">
                  <c:v>0.11537905483822032</c:v>
                </c:pt>
                <c:pt idx="32">
                  <c:v>0.11223051252078182</c:v>
                </c:pt>
                <c:pt idx="33">
                  <c:v>0.11478265784967299</c:v>
                </c:pt>
                <c:pt idx="34">
                  <c:v>0.11431674859456598</c:v>
                </c:pt>
                <c:pt idx="35">
                  <c:v>0.11954377695383249</c:v>
                </c:pt>
                <c:pt idx="36">
                  <c:v>0.13312258896577917</c:v>
                </c:pt>
                <c:pt idx="37">
                  <c:v>0.14917162297746492</c:v>
                </c:pt>
                <c:pt idx="38">
                  <c:v>0.14853101996296245</c:v>
                </c:pt>
                <c:pt idx="39">
                  <c:v>0.16278690496971887</c:v>
                </c:pt>
                <c:pt idx="40">
                  <c:v>0.16218615809449041</c:v>
                </c:pt>
                <c:pt idx="41">
                  <c:v>0.16676929008716232</c:v>
                </c:pt>
                <c:pt idx="42">
                  <c:v>0.17042564544160091</c:v>
                </c:pt>
                <c:pt idx="43">
                  <c:v>0.15636982383012729</c:v>
                </c:pt>
                <c:pt idx="44">
                  <c:v>0.16182251406168285</c:v>
                </c:pt>
                <c:pt idx="45">
                  <c:v>0.1522287142464484</c:v>
                </c:pt>
                <c:pt idx="46">
                  <c:v>0.14519654270386348</c:v>
                </c:pt>
                <c:pt idx="47">
                  <c:v>0.14292571575272539</c:v>
                </c:pt>
                <c:pt idx="48">
                  <c:v>0.13920373571305042</c:v>
                </c:pt>
                <c:pt idx="49">
                  <c:v>0.13908989644452341</c:v>
                </c:pt>
                <c:pt idx="50">
                  <c:v>0.14168665837078018</c:v>
                </c:pt>
                <c:pt idx="51">
                  <c:v>0.14667839642815184</c:v>
                </c:pt>
                <c:pt idx="52">
                  <c:v>0.15713749324705276</c:v>
                </c:pt>
                <c:pt idx="53">
                  <c:v>0.16229373962333443</c:v>
                </c:pt>
                <c:pt idx="54">
                  <c:v>0.16164471693687885</c:v>
                </c:pt>
                <c:pt idx="55">
                  <c:v>0.17794818359924564</c:v>
                </c:pt>
                <c:pt idx="56">
                  <c:v>0.16891732652468341</c:v>
                </c:pt>
                <c:pt idx="57">
                  <c:v>0.17076381084465939</c:v>
                </c:pt>
                <c:pt idx="58">
                  <c:v>0.16104018081840843</c:v>
                </c:pt>
                <c:pt idx="59">
                  <c:v>0.15848124302345246</c:v>
                </c:pt>
                <c:pt idx="60">
                  <c:v>0.15659785498360745</c:v>
                </c:pt>
                <c:pt idx="61">
                  <c:v>0.14438803536299619</c:v>
                </c:pt>
                <c:pt idx="62">
                  <c:v>0.13875415130872476</c:v>
                </c:pt>
                <c:pt idx="63">
                  <c:v>0.13114862767585267</c:v>
                </c:pt>
                <c:pt idx="64">
                  <c:v>0.12183936849803605</c:v>
                </c:pt>
                <c:pt idx="65">
                  <c:v>0.12536714481466071</c:v>
                </c:pt>
                <c:pt idx="66">
                  <c:v>0.12850825976079044</c:v>
                </c:pt>
                <c:pt idx="67">
                  <c:v>0.13357860331663718</c:v>
                </c:pt>
                <c:pt idx="68">
                  <c:v>0.13420294759693474</c:v>
                </c:pt>
                <c:pt idx="69">
                  <c:v>0.13338296451455417</c:v>
                </c:pt>
                <c:pt idx="70">
                  <c:v>0.13701228216899958</c:v>
                </c:pt>
                <c:pt idx="71">
                  <c:v>0.13845877289542607</c:v>
                </c:pt>
                <c:pt idx="72">
                  <c:v>0.13326804663298941</c:v>
                </c:pt>
                <c:pt idx="73">
                  <c:v>0.1316756925610697</c:v>
                </c:pt>
                <c:pt idx="74">
                  <c:v>0.12367159011215192</c:v>
                </c:pt>
                <c:pt idx="75">
                  <c:v>0.11599400541759422</c:v>
                </c:pt>
                <c:pt idx="76">
                  <c:v>0.10192561884846875</c:v>
                </c:pt>
                <c:pt idx="77">
                  <c:v>8.6044451707013525E-2</c:v>
                </c:pt>
                <c:pt idx="78">
                  <c:v>6.9855661559650922E-2</c:v>
                </c:pt>
                <c:pt idx="79">
                  <c:v>5.5007986942281026E-2</c:v>
                </c:pt>
                <c:pt idx="80">
                  <c:v>4.3777556597792068E-2</c:v>
                </c:pt>
                <c:pt idx="81">
                  <c:v>3.7119001781295756E-2</c:v>
                </c:pt>
                <c:pt idx="82">
                  <c:v>3.4401328891191595E-2</c:v>
                </c:pt>
                <c:pt idx="83">
                  <c:v>3.4708800784201792E-2</c:v>
                </c:pt>
                <c:pt idx="84">
                  <c:v>3.762262981265959E-2</c:v>
                </c:pt>
                <c:pt idx="85">
                  <c:v>4.4656736845150341E-2</c:v>
                </c:pt>
                <c:pt idx="86">
                  <c:v>4.8974497546092004E-2</c:v>
                </c:pt>
              </c:numCache>
            </c:numRef>
          </c:yVal>
          <c:smooth val="1"/>
        </c:ser>
        <c:axId val="58280960"/>
        <c:axId val="58287232"/>
      </c:scatterChart>
      <c:valAx>
        <c:axId val="58280960"/>
        <c:scaling>
          <c:orientation val="minMax"/>
        </c:scaling>
        <c:axPos val="b"/>
        <c:min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Bead position from the end of beam pipe on the axis (in cm.)</a:t>
                </a:r>
              </a:p>
            </c:rich>
          </c:tx>
          <c:layout/>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8287232"/>
        <c:crosses val="autoZero"/>
        <c:crossBetween val="midCat"/>
      </c:valAx>
      <c:valAx>
        <c:axId val="58287232"/>
        <c:scaling>
          <c:orientation val="minMax"/>
        </c:scaling>
        <c:axPos val="l"/>
        <c:maj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Normalized electric field (E)</a:t>
                </a:r>
              </a:p>
            </c:rich>
          </c:tx>
          <c:layout/>
        </c:title>
        <c:numFmt formatCode="General" sourceLinked="1"/>
        <c:majorTickMark val="none"/>
        <c:tickLblPos val="nextTo"/>
        <c:crossAx val="58280960"/>
        <c:crosses val="autoZero"/>
        <c:crossBetween val="midCat"/>
      </c:valAx>
    </c:plotArea>
    <c:plotVisOnly val="1"/>
    <c:dispBlanksAs val="gap"/>
  </c:chart>
  <c:spPr>
    <a:ln>
      <a:solidFill>
        <a:schemeClr val="tx1"/>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sz="1000">
                <a:latin typeface="Arial" pitchFamily="34" charset="0"/>
                <a:cs typeface="Arial" pitchFamily="34" charset="0"/>
              </a:defRPr>
            </a:pPr>
            <a:r>
              <a:rPr lang="en-US" sz="1000" b="1" i="0" baseline="0" dirty="0">
                <a:solidFill>
                  <a:srgbClr val="0000CC"/>
                </a:solidFill>
                <a:latin typeface="Arial" pitchFamily="34" charset="0"/>
                <a:cs typeface="Arial" pitchFamily="34" charset="0"/>
              </a:rPr>
              <a:t>Bead-pull measurement on 5-cell, </a:t>
            </a:r>
            <a:r>
              <a:rPr lang="en-US" sz="1000" b="1" i="0" baseline="0" dirty="0">
                <a:solidFill>
                  <a:srgbClr val="0000CC"/>
                </a:solidFill>
                <a:latin typeface="Arial" pitchFamily="34" charset="0"/>
                <a:cs typeface="Arial" pitchFamily="34" charset="0"/>
                <a:sym typeface="Symbol"/>
              </a:rPr>
              <a:t></a:t>
            </a:r>
            <a:r>
              <a:rPr lang="en-US" sz="1000" b="1" i="0" baseline="0" dirty="0">
                <a:solidFill>
                  <a:srgbClr val="0000CC"/>
                </a:solidFill>
                <a:latin typeface="Arial" pitchFamily="34" charset="0"/>
                <a:cs typeface="Arial" pitchFamily="34" charset="0"/>
              </a:rPr>
              <a:t>=0.61, copper cavity with </a:t>
            </a:r>
            <a:r>
              <a:rPr lang="en-US" sz="1000" b="1" i="0" baseline="0" dirty="0">
                <a:solidFill>
                  <a:srgbClr val="C00000"/>
                </a:solidFill>
                <a:latin typeface="Arial" pitchFamily="34" charset="0"/>
                <a:cs typeface="Arial" pitchFamily="34" charset="0"/>
              </a:rPr>
              <a:t>mode-1</a:t>
            </a:r>
            <a:r>
              <a:rPr lang="en-US" sz="1000" b="1" i="0" baseline="0" dirty="0">
                <a:solidFill>
                  <a:srgbClr val="0000CC"/>
                </a:solidFill>
                <a:latin typeface="Arial" pitchFamily="34" charset="0"/>
                <a:cs typeface="Arial" pitchFamily="34" charset="0"/>
              </a:rPr>
              <a:t> frequency at 645.14 MHz</a:t>
            </a:r>
            <a:endParaRPr lang="en-IN" sz="1000" dirty="0">
              <a:solidFill>
                <a:srgbClr val="0000CC"/>
              </a:solidFill>
              <a:latin typeface="Arial" pitchFamily="34" charset="0"/>
              <a:cs typeface="Arial" pitchFamily="34" charset="0"/>
            </a:endParaRPr>
          </a:p>
        </c:rich>
      </c:tx>
      <c:layout/>
    </c:title>
    <c:plotArea>
      <c:layout/>
      <c:scatterChart>
        <c:scatterStyle val="smoothMarker"/>
        <c:ser>
          <c:idx val="0"/>
          <c:order val="0"/>
          <c:xVal>
            <c:numRef>
              <c:f>Sheet2!$A$5:$A$96</c:f>
              <c:numCache>
                <c:formatCode>General</c:formatCode>
                <c:ptCount val="92"/>
                <c:pt idx="0">
                  <c:v>4.0375932800000003</c:v>
                </c:pt>
                <c:pt idx="1">
                  <c:v>5.0375915999999945</c:v>
                </c:pt>
                <c:pt idx="2">
                  <c:v>6.0375899199999745</c:v>
                </c:pt>
                <c:pt idx="3">
                  <c:v>7.0375882399999332</c:v>
                </c:pt>
                <c:pt idx="4">
                  <c:v>8.0375865600000047</c:v>
                </c:pt>
                <c:pt idx="5">
                  <c:v>9.0375848800000007</c:v>
                </c:pt>
                <c:pt idx="6">
                  <c:v>10.0375832</c:v>
                </c:pt>
                <c:pt idx="7">
                  <c:v>11.03758152</c:v>
                </c:pt>
                <c:pt idx="8">
                  <c:v>12.037579840000001</c:v>
                </c:pt>
                <c:pt idx="9">
                  <c:v>13.037578159999999</c:v>
                </c:pt>
                <c:pt idx="10">
                  <c:v>14.03757648</c:v>
                </c:pt>
                <c:pt idx="11">
                  <c:v>15.0375748</c:v>
                </c:pt>
                <c:pt idx="12">
                  <c:v>16.037573120000228</c:v>
                </c:pt>
                <c:pt idx="13">
                  <c:v>17.037571440000214</c:v>
                </c:pt>
                <c:pt idx="14">
                  <c:v>18.037569760000135</c:v>
                </c:pt>
                <c:pt idx="15">
                  <c:v>19.037568080000035</c:v>
                </c:pt>
                <c:pt idx="16">
                  <c:v>20.037566399999999</c:v>
                </c:pt>
                <c:pt idx="17">
                  <c:v>21.037564720000276</c:v>
                </c:pt>
                <c:pt idx="18">
                  <c:v>22.037563039999988</c:v>
                </c:pt>
                <c:pt idx="19">
                  <c:v>23.037561360000243</c:v>
                </c:pt>
                <c:pt idx="20">
                  <c:v>24.037559680000001</c:v>
                </c:pt>
                <c:pt idx="21">
                  <c:v>25.037558000000214</c:v>
                </c:pt>
                <c:pt idx="22">
                  <c:v>26.037556320000135</c:v>
                </c:pt>
                <c:pt idx="23">
                  <c:v>27.037554640000035</c:v>
                </c:pt>
                <c:pt idx="24">
                  <c:v>28.037552959999999</c:v>
                </c:pt>
                <c:pt idx="25">
                  <c:v>29.037551279999999</c:v>
                </c:pt>
                <c:pt idx="26">
                  <c:v>30.037549599999789</c:v>
                </c:pt>
                <c:pt idx="27">
                  <c:v>31.037547920000005</c:v>
                </c:pt>
                <c:pt idx="28">
                  <c:v>32.037546240000012</c:v>
                </c:pt>
                <c:pt idx="29">
                  <c:v>33.037544559999994</c:v>
                </c:pt>
                <c:pt idx="30">
                  <c:v>34.037542880000011</c:v>
                </c:pt>
                <c:pt idx="31">
                  <c:v>35.0375412</c:v>
                </c:pt>
                <c:pt idx="32">
                  <c:v>36.037539520000003</c:v>
                </c:pt>
                <c:pt idx="33">
                  <c:v>37.037537840000013</c:v>
                </c:pt>
                <c:pt idx="34">
                  <c:v>38.037536160000002</c:v>
                </c:pt>
                <c:pt idx="35">
                  <c:v>39.037534479999998</c:v>
                </c:pt>
                <c:pt idx="36">
                  <c:v>40.037532800000363</c:v>
                </c:pt>
                <c:pt idx="37">
                  <c:v>41.037531120000011</c:v>
                </c:pt>
                <c:pt idx="38">
                  <c:v>42.03752944</c:v>
                </c:pt>
                <c:pt idx="39">
                  <c:v>43.037527759999996</c:v>
                </c:pt>
                <c:pt idx="40">
                  <c:v>44.037526079999999</c:v>
                </c:pt>
                <c:pt idx="41">
                  <c:v>45.037524400000002</c:v>
                </c:pt>
                <c:pt idx="42">
                  <c:v>46.037522720000013</c:v>
                </c:pt>
                <c:pt idx="43">
                  <c:v>47.037521040000001</c:v>
                </c:pt>
                <c:pt idx="44">
                  <c:v>48.037519360000012</c:v>
                </c:pt>
                <c:pt idx="45">
                  <c:v>49.037517680000001</c:v>
                </c:pt>
                <c:pt idx="46">
                  <c:v>50.037516000000011</c:v>
                </c:pt>
                <c:pt idx="47">
                  <c:v>51.037514320000113</c:v>
                </c:pt>
                <c:pt idx="48">
                  <c:v>52.03751264000045</c:v>
                </c:pt>
                <c:pt idx="49">
                  <c:v>53.037510960000013</c:v>
                </c:pt>
                <c:pt idx="50">
                  <c:v>54.037509280000002</c:v>
                </c:pt>
                <c:pt idx="51">
                  <c:v>55.037507599999998</c:v>
                </c:pt>
                <c:pt idx="52">
                  <c:v>56.037505920000363</c:v>
                </c:pt>
                <c:pt idx="53">
                  <c:v>57.037504240000011</c:v>
                </c:pt>
                <c:pt idx="54">
                  <c:v>58.03750256</c:v>
                </c:pt>
                <c:pt idx="55">
                  <c:v>59.037500880000003</c:v>
                </c:pt>
                <c:pt idx="56">
                  <c:v>60.037499199999999</c:v>
                </c:pt>
                <c:pt idx="57">
                  <c:v>61.037497519999995</c:v>
                </c:pt>
                <c:pt idx="58">
                  <c:v>62.037495840000012</c:v>
                </c:pt>
                <c:pt idx="59">
                  <c:v>63.037494159999994</c:v>
                </c:pt>
                <c:pt idx="60">
                  <c:v>64.037492479999983</c:v>
                </c:pt>
                <c:pt idx="61">
                  <c:v>65.0374908</c:v>
                </c:pt>
                <c:pt idx="62">
                  <c:v>66.037489120000004</c:v>
                </c:pt>
                <c:pt idx="63">
                  <c:v>67.037487440000007</c:v>
                </c:pt>
                <c:pt idx="64">
                  <c:v>68.037485759999981</c:v>
                </c:pt>
                <c:pt idx="65">
                  <c:v>69.037484079999999</c:v>
                </c:pt>
                <c:pt idx="66">
                  <c:v>70.037482400000002</c:v>
                </c:pt>
                <c:pt idx="67">
                  <c:v>71.037480720000005</c:v>
                </c:pt>
                <c:pt idx="68">
                  <c:v>72.03747903999998</c:v>
                </c:pt>
                <c:pt idx="69">
                  <c:v>73.037477359999258</c:v>
                </c:pt>
                <c:pt idx="70">
                  <c:v>74.037475680000227</c:v>
                </c:pt>
                <c:pt idx="71">
                  <c:v>75.037474000000003</c:v>
                </c:pt>
                <c:pt idx="72">
                  <c:v>76.037472319998841</c:v>
                </c:pt>
                <c:pt idx="73">
                  <c:v>77.037470639999981</c:v>
                </c:pt>
                <c:pt idx="74">
                  <c:v>78.037468959999998</c:v>
                </c:pt>
                <c:pt idx="75">
                  <c:v>79.037467280000527</c:v>
                </c:pt>
                <c:pt idx="76">
                  <c:v>80.0374656000009</c:v>
                </c:pt>
                <c:pt idx="77">
                  <c:v>81.037463919999993</c:v>
                </c:pt>
                <c:pt idx="78">
                  <c:v>82.037462239999982</c:v>
                </c:pt>
                <c:pt idx="79">
                  <c:v>83.037460560000127</c:v>
                </c:pt>
                <c:pt idx="80">
                  <c:v>84.037458880000003</c:v>
                </c:pt>
                <c:pt idx="81">
                  <c:v>85.037457200000006</c:v>
                </c:pt>
                <c:pt idx="82">
                  <c:v>86.03745551999998</c:v>
                </c:pt>
                <c:pt idx="83">
                  <c:v>87.037453839999998</c:v>
                </c:pt>
                <c:pt idx="84">
                  <c:v>88.037452160000001</c:v>
                </c:pt>
                <c:pt idx="85">
                  <c:v>89.037450480000885</c:v>
                </c:pt>
                <c:pt idx="86">
                  <c:v>90.037448799999979</c:v>
                </c:pt>
                <c:pt idx="87">
                  <c:v>91.037447119999158</c:v>
                </c:pt>
                <c:pt idx="88">
                  <c:v>92.037445439999999</c:v>
                </c:pt>
                <c:pt idx="89">
                  <c:v>93.037443760000627</c:v>
                </c:pt>
                <c:pt idx="90">
                  <c:v>94.037442080000005</c:v>
                </c:pt>
                <c:pt idx="91">
                  <c:v>95.03744039999998</c:v>
                </c:pt>
              </c:numCache>
            </c:numRef>
          </c:xVal>
          <c:yVal>
            <c:numRef>
              <c:f>Sheet2!$G$5:$G$96</c:f>
              <c:numCache>
                <c:formatCode>General</c:formatCode>
                <c:ptCount val="92"/>
                <c:pt idx="0">
                  <c:v>0</c:v>
                </c:pt>
                <c:pt idx="1">
                  <c:v>5.9708493277150134E-3</c:v>
                </c:pt>
                <c:pt idx="2">
                  <c:v>6.2397019509743403E-3</c:v>
                </c:pt>
                <c:pt idx="3">
                  <c:v>6.7056761630862058E-3</c:v>
                </c:pt>
                <c:pt idx="4">
                  <c:v>1.2083434652016721E-2</c:v>
                </c:pt>
                <c:pt idx="5">
                  <c:v>1.5661328348717189E-2</c:v>
                </c:pt>
                <c:pt idx="6">
                  <c:v>2.1501095464412059E-2</c:v>
                </c:pt>
                <c:pt idx="7">
                  <c:v>3.1328565683835394E-2</c:v>
                </c:pt>
                <c:pt idx="8">
                  <c:v>4.3838846508254745E-2</c:v>
                </c:pt>
                <c:pt idx="9">
                  <c:v>6.1721761765931936E-2</c:v>
                </c:pt>
                <c:pt idx="10">
                  <c:v>8.2789435330735059E-2</c:v>
                </c:pt>
                <c:pt idx="11">
                  <c:v>0.10345552627197127</c:v>
                </c:pt>
                <c:pt idx="12">
                  <c:v>0.12193996738366969</c:v>
                </c:pt>
                <c:pt idx="13">
                  <c:v>0.13618941279481508</c:v>
                </c:pt>
                <c:pt idx="14">
                  <c:v>0.14580205692898482</c:v>
                </c:pt>
                <c:pt idx="15">
                  <c:v>0.15461909654593045</c:v>
                </c:pt>
                <c:pt idx="16">
                  <c:v>0.1576455663640827</c:v>
                </c:pt>
                <c:pt idx="17">
                  <c:v>0.1596234636308447</c:v>
                </c:pt>
                <c:pt idx="18">
                  <c:v>0.15988377308235041</c:v>
                </c:pt>
                <c:pt idx="19">
                  <c:v>0.15521563547552564</c:v>
                </c:pt>
                <c:pt idx="20">
                  <c:v>0.15176338752639598</c:v>
                </c:pt>
                <c:pt idx="21">
                  <c:v>0.14612717206971237</c:v>
                </c:pt>
                <c:pt idx="22">
                  <c:v>0.13815770395119886</c:v>
                </c:pt>
                <c:pt idx="23">
                  <c:v>0.13234309331145971</c:v>
                </c:pt>
                <c:pt idx="24">
                  <c:v>0.13149110608344974</c:v>
                </c:pt>
                <c:pt idx="25">
                  <c:v>0.13240100116755621</c:v>
                </c:pt>
                <c:pt idx="26">
                  <c:v>0.1395200015758134</c:v>
                </c:pt>
                <c:pt idx="27">
                  <c:v>0.14497705522715454</c:v>
                </c:pt>
                <c:pt idx="28">
                  <c:v>0.15090875872535167</c:v>
                </c:pt>
                <c:pt idx="29">
                  <c:v>0.15666996701672944</c:v>
                </c:pt>
                <c:pt idx="30">
                  <c:v>0.15846557235960429</c:v>
                </c:pt>
                <c:pt idx="31">
                  <c:v>0.15877340813070956</c:v>
                </c:pt>
                <c:pt idx="32">
                  <c:v>0.15603098410658559</c:v>
                </c:pt>
                <c:pt idx="33">
                  <c:v>0.15604104615035197</c:v>
                </c:pt>
                <c:pt idx="34">
                  <c:v>0.15056884490535424</c:v>
                </c:pt>
                <c:pt idx="35">
                  <c:v>0.14178014304076544</c:v>
                </c:pt>
                <c:pt idx="36">
                  <c:v>0.13038364873162708</c:v>
                </c:pt>
                <c:pt idx="37">
                  <c:v>0.11630294018834698</c:v>
                </c:pt>
                <c:pt idx="38">
                  <c:v>0.10309423362106852</c:v>
                </c:pt>
                <c:pt idx="39">
                  <c:v>8.9863142820406527E-2</c:v>
                </c:pt>
                <c:pt idx="40">
                  <c:v>8.0446200732633713E-2</c:v>
                </c:pt>
                <c:pt idx="41">
                  <c:v>7.4891482011796753E-2</c:v>
                </c:pt>
                <c:pt idx="42">
                  <c:v>7.2358086487825823E-2</c:v>
                </c:pt>
                <c:pt idx="43">
                  <c:v>7.1010316937967333E-2</c:v>
                </c:pt>
                <c:pt idx="44">
                  <c:v>6.9837443431515933E-2</c:v>
                </c:pt>
                <c:pt idx="45">
                  <c:v>6.8458435011112401E-2</c:v>
                </c:pt>
                <c:pt idx="46">
                  <c:v>6.6838943978254239E-2</c:v>
                </c:pt>
                <c:pt idx="47">
                  <c:v>6.3644379849516083E-2</c:v>
                </c:pt>
                <c:pt idx="48">
                  <c:v>6.0056847213519712E-2</c:v>
                </c:pt>
                <c:pt idx="49">
                  <c:v>5.472461550240252E-2</c:v>
                </c:pt>
                <c:pt idx="50">
                  <c:v>4.625469795012211E-2</c:v>
                </c:pt>
                <c:pt idx="51">
                  <c:v>3.6408989937240732E-2</c:v>
                </c:pt>
                <c:pt idx="52">
                  <c:v>2.8418083993742158E-2</c:v>
                </c:pt>
                <c:pt idx="53">
                  <c:v>3.0311934757123887E-2</c:v>
                </c:pt>
                <c:pt idx="54">
                  <c:v>4.2044959330126412E-2</c:v>
                </c:pt>
                <c:pt idx="55">
                  <c:v>5.6223654528540314E-2</c:v>
                </c:pt>
                <c:pt idx="56">
                  <c:v>6.9625070345612036E-2</c:v>
                </c:pt>
                <c:pt idx="57">
                  <c:v>7.9433116320549904E-2</c:v>
                </c:pt>
                <c:pt idx="58">
                  <c:v>8.6793620652069525E-2</c:v>
                </c:pt>
                <c:pt idx="59">
                  <c:v>9.1830300590454259E-2</c:v>
                </c:pt>
                <c:pt idx="60">
                  <c:v>9.5462732564363426E-2</c:v>
                </c:pt>
                <c:pt idx="61">
                  <c:v>9.7150857524382267E-2</c:v>
                </c:pt>
                <c:pt idx="62">
                  <c:v>9.8079967439811025E-2</c:v>
                </c:pt>
                <c:pt idx="63">
                  <c:v>9.8275653268358715E-2</c:v>
                </c:pt>
                <c:pt idx="64">
                  <c:v>9.7207514831899988E-2</c:v>
                </c:pt>
                <c:pt idx="65">
                  <c:v>9.7812863577644765E-2</c:v>
                </c:pt>
                <c:pt idx="66">
                  <c:v>9.9323005557185026E-2</c:v>
                </c:pt>
                <c:pt idx="67">
                  <c:v>0.1041768935812357</c:v>
                </c:pt>
                <c:pt idx="68">
                  <c:v>0.11330373777429621</c:v>
                </c:pt>
                <c:pt idx="69">
                  <c:v>0.12385696594239125</c:v>
                </c:pt>
                <c:pt idx="70">
                  <c:v>0.13724044375448813</c:v>
                </c:pt>
                <c:pt idx="71">
                  <c:v>0.14774095342484891</c:v>
                </c:pt>
                <c:pt idx="72">
                  <c:v>0.15686039714998698</c:v>
                </c:pt>
                <c:pt idx="73">
                  <c:v>0.16034740888089277</c:v>
                </c:pt>
                <c:pt idx="74">
                  <c:v>0.16353310632871618</c:v>
                </c:pt>
                <c:pt idx="75">
                  <c:v>0.16564659150217328</c:v>
                </c:pt>
                <c:pt idx="76">
                  <c:v>0.16578663906128271</c:v>
                </c:pt>
                <c:pt idx="77">
                  <c:v>0.15713512586548212</c:v>
                </c:pt>
                <c:pt idx="78">
                  <c:v>0.15293238677215507</c:v>
                </c:pt>
                <c:pt idx="79">
                  <c:v>0.14171381214462694</c:v>
                </c:pt>
                <c:pt idx="80">
                  <c:v>0.12583037371454667</c:v>
                </c:pt>
                <c:pt idx="81">
                  <c:v>0.10639355280267702</c:v>
                </c:pt>
                <c:pt idx="82">
                  <c:v>8.589183814623777E-2</c:v>
                </c:pt>
                <c:pt idx="83">
                  <c:v>6.6966164367075892E-2</c:v>
                </c:pt>
                <c:pt idx="84">
                  <c:v>5.2042131184608834E-2</c:v>
                </c:pt>
                <c:pt idx="85">
                  <c:v>4.2790958528861112E-2</c:v>
                </c:pt>
                <c:pt idx="86">
                  <c:v>3.7904233356206594E-2</c:v>
                </c:pt>
                <c:pt idx="87">
                  <c:v>3.7638346690280183E-2</c:v>
                </c:pt>
                <c:pt idx="88">
                  <c:v>3.9569315725379896E-2</c:v>
                </c:pt>
                <c:pt idx="89">
                  <c:v>4.5381208374564046E-2</c:v>
                </c:pt>
                <c:pt idx="90">
                  <c:v>5.0481982857622572E-2</c:v>
                </c:pt>
                <c:pt idx="91">
                  <c:v>4.9051625722456874E-2</c:v>
                </c:pt>
              </c:numCache>
            </c:numRef>
          </c:yVal>
          <c:smooth val="1"/>
        </c:ser>
        <c:axId val="58320384"/>
        <c:axId val="58322304"/>
      </c:scatterChart>
      <c:valAx>
        <c:axId val="58320384"/>
        <c:scaling>
          <c:orientation val="minMax"/>
        </c:scaling>
        <c:axPos val="b"/>
        <c:majorGridlines/>
        <c:min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Bead position from the end of beam pipe on the axis (in cm.)</a:t>
                </a:r>
                <a:endParaRPr lang="en-IN" sz="1000">
                  <a:latin typeface="Arial" pitchFamily="34" charset="0"/>
                  <a:cs typeface="Arial" pitchFamily="34" charset="0"/>
                </a:endParaRPr>
              </a:p>
            </c:rich>
          </c:tx>
          <c:layout/>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8322304"/>
        <c:crosses val="autoZero"/>
        <c:crossBetween val="midCat"/>
      </c:valAx>
      <c:valAx>
        <c:axId val="58322304"/>
        <c:scaling>
          <c:orientation val="minMax"/>
        </c:scaling>
        <c:axPos val="l"/>
        <c:maj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Normalized electric field (E)</a:t>
                </a:r>
                <a:endParaRPr lang="en-IN" sz="1000">
                  <a:latin typeface="Arial" pitchFamily="34" charset="0"/>
                  <a:cs typeface="Arial" pitchFamily="34" charset="0"/>
                </a:endParaRPr>
              </a:p>
            </c:rich>
          </c:tx>
          <c:layout/>
        </c:title>
        <c:numFmt formatCode="General" sourceLinked="1"/>
        <c:majorTickMark val="none"/>
        <c:tickLblPos val="nextTo"/>
        <c:crossAx val="58320384"/>
        <c:crosses val="autoZero"/>
        <c:crossBetween val="midCat"/>
      </c:valAx>
    </c:plotArea>
    <c:plotVisOnly val="1"/>
    <c:dispBlanksAs val="gap"/>
  </c:chart>
  <c:spPr>
    <a:ln>
      <a:solidFill>
        <a:schemeClr val="tx1"/>
      </a:solid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sz="1000">
                <a:solidFill>
                  <a:srgbClr val="0000CC"/>
                </a:solidFill>
                <a:latin typeface="Arial" pitchFamily="34" charset="0"/>
                <a:cs typeface="Arial" pitchFamily="34" charset="0"/>
              </a:defRPr>
            </a:pPr>
            <a:r>
              <a:rPr lang="en-US" sz="1000" b="1" i="0" baseline="0" dirty="0">
                <a:solidFill>
                  <a:srgbClr val="0000CC"/>
                </a:solidFill>
                <a:latin typeface="Arial" pitchFamily="34" charset="0"/>
                <a:cs typeface="Arial" pitchFamily="34" charset="0"/>
              </a:rPr>
              <a:t>Bead-pull measurement on 5-cell, </a:t>
            </a:r>
            <a:r>
              <a:rPr lang="en-US" sz="1000" b="1" i="0" baseline="0" dirty="0">
                <a:solidFill>
                  <a:srgbClr val="0000CC"/>
                </a:solidFill>
                <a:latin typeface="Arial" pitchFamily="34" charset="0"/>
                <a:cs typeface="Arial" pitchFamily="34" charset="0"/>
                <a:sym typeface="Symbol"/>
              </a:rPr>
              <a:t></a:t>
            </a:r>
            <a:r>
              <a:rPr lang="en-US" sz="1000" b="1" i="0" baseline="0" dirty="0">
                <a:solidFill>
                  <a:srgbClr val="0000CC"/>
                </a:solidFill>
                <a:latin typeface="Arial" pitchFamily="34" charset="0"/>
                <a:cs typeface="Arial" pitchFamily="34" charset="0"/>
              </a:rPr>
              <a:t>=0.61, copper cavity with </a:t>
            </a:r>
            <a:r>
              <a:rPr lang="en-US" sz="1000" b="1" i="0" baseline="0" dirty="0">
                <a:solidFill>
                  <a:srgbClr val="C00000"/>
                </a:solidFill>
                <a:latin typeface="Arial" pitchFamily="34" charset="0"/>
                <a:cs typeface="Arial" pitchFamily="34" charset="0"/>
              </a:rPr>
              <a:t>mode-2</a:t>
            </a:r>
            <a:r>
              <a:rPr lang="en-US" sz="1000" b="1" i="0" baseline="0" dirty="0">
                <a:solidFill>
                  <a:srgbClr val="0000CC"/>
                </a:solidFill>
                <a:latin typeface="Arial" pitchFamily="34" charset="0"/>
                <a:cs typeface="Arial" pitchFamily="34" charset="0"/>
              </a:rPr>
              <a:t> frequency at 647.055 MHz</a:t>
            </a:r>
            <a:endParaRPr lang="en-IN" sz="1000" b="1" i="0" baseline="0" dirty="0">
              <a:solidFill>
                <a:srgbClr val="0000CC"/>
              </a:solidFill>
              <a:latin typeface="Arial" pitchFamily="34" charset="0"/>
              <a:cs typeface="Arial" pitchFamily="34" charset="0"/>
            </a:endParaRPr>
          </a:p>
        </c:rich>
      </c:tx>
      <c:layout/>
    </c:title>
    <c:plotArea>
      <c:layout/>
      <c:scatterChart>
        <c:scatterStyle val="smoothMarker"/>
        <c:ser>
          <c:idx val="0"/>
          <c:order val="0"/>
          <c:xVal>
            <c:numRef>
              <c:f>Sheet2!$A$5:$A$94</c:f>
              <c:numCache>
                <c:formatCode>General</c:formatCode>
                <c:ptCount val="90"/>
                <c:pt idx="0">
                  <c:v>6.0375899199999745</c:v>
                </c:pt>
                <c:pt idx="1">
                  <c:v>7.0375882399999332</c:v>
                </c:pt>
                <c:pt idx="2">
                  <c:v>8.0375865600000047</c:v>
                </c:pt>
                <c:pt idx="3">
                  <c:v>9.0375848800000007</c:v>
                </c:pt>
                <c:pt idx="4">
                  <c:v>10.0375832</c:v>
                </c:pt>
                <c:pt idx="5">
                  <c:v>11.03758152</c:v>
                </c:pt>
                <c:pt idx="6">
                  <c:v>12.037579840000001</c:v>
                </c:pt>
                <c:pt idx="7">
                  <c:v>13.037578159999999</c:v>
                </c:pt>
                <c:pt idx="8">
                  <c:v>14.03757648</c:v>
                </c:pt>
                <c:pt idx="9">
                  <c:v>15.0375748</c:v>
                </c:pt>
                <c:pt idx="10">
                  <c:v>16.037573120000228</c:v>
                </c:pt>
                <c:pt idx="11">
                  <c:v>17.037571440000214</c:v>
                </c:pt>
                <c:pt idx="12">
                  <c:v>18.037569760000135</c:v>
                </c:pt>
                <c:pt idx="13">
                  <c:v>19.037568080000035</c:v>
                </c:pt>
                <c:pt idx="14">
                  <c:v>20.037566399999999</c:v>
                </c:pt>
                <c:pt idx="15">
                  <c:v>21.037564720000276</c:v>
                </c:pt>
                <c:pt idx="16">
                  <c:v>22.037563039999988</c:v>
                </c:pt>
                <c:pt idx="17">
                  <c:v>23.037561360000243</c:v>
                </c:pt>
                <c:pt idx="18">
                  <c:v>24.037559680000001</c:v>
                </c:pt>
                <c:pt idx="19">
                  <c:v>25.037558000000214</c:v>
                </c:pt>
                <c:pt idx="20">
                  <c:v>26.037556320000135</c:v>
                </c:pt>
                <c:pt idx="21">
                  <c:v>27.037554640000035</c:v>
                </c:pt>
                <c:pt idx="22">
                  <c:v>28.037552959999999</c:v>
                </c:pt>
                <c:pt idx="23">
                  <c:v>29.037551279999999</c:v>
                </c:pt>
                <c:pt idx="24">
                  <c:v>30.037549599999789</c:v>
                </c:pt>
                <c:pt idx="25">
                  <c:v>31.037547920000005</c:v>
                </c:pt>
                <c:pt idx="26">
                  <c:v>32.037546240000012</c:v>
                </c:pt>
                <c:pt idx="27">
                  <c:v>33.037544559999994</c:v>
                </c:pt>
                <c:pt idx="28">
                  <c:v>34.037542880000011</c:v>
                </c:pt>
                <c:pt idx="29">
                  <c:v>35.0375412</c:v>
                </c:pt>
                <c:pt idx="30">
                  <c:v>36.037539520000003</c:v>
                </c:pt>
                <c:pt idx="31">
                  <c:v>37.037537840000013</c:v>
                </c:pt>
                <c:pt idx="32">
                  <c:v>38.037536160000002</c:v>
                </c:pt>
                <c:pt idx="33">
                  <c:v>39.037534479999998</c:v>
                </c:pt>
                <c:pt idx="34">
                  <c:v>40.037532800000363</c:v>
                </c:pt>
                <c:pt idx="35">
                  <c:v>41.037531120000011</c:v>
                </c:pt>
                <c:pt idx="36">
                  <c:v>42.03752944</c:v>
                </c:pt>
                <c:pt idx="37">
                  <c:v>43.037527759999996</c:v>
                </c:pt>
                <c:pt idx="38">
                  <c:v>44.037526079999999</c:v>
                </c:pt>
                <c:pt idx="39">
                  <c:v>45.037524400000002</c:v>
                </c:pt>
                <c:pt idx="40">
                  <c:v>46.037522720000013</c:v>
                </c:pt>
                <c:pt idx="41">
                  <c:v>47.037521040000001</c:v>
                </c:pt>
                <c:pt idx="42">
                  <c:v>48.037519360000012</c:v>
                </c:pt>
                <c:pt idx="43">
                  <c:v>49.037517680000001</c:v>
                </c:pt>
                <c:pt idx="44">
                  <c:v>50.037516000000011</c:v>
                </c:pt>
                <c:pt idx="45">
                  <c:v>51.037514320000113</c:v>
                </c:pt>
                <c:pt idx="46">
                  <c:v>52.03751264000045</c:v>
                </c:pt>
                <c:pt idx="47">
                  <c:v>53.037510960000013</c:v>
                </c:pt>
                <c:pt idx="48">
                  <c:v>54.037509280000002</c:v>
                </c:pt>
                <c:pt idx="49">
                  <c:v>55.037507599999998</c:v>
                </c:pt>
                <c:pt idx="50">
                  <c:v>56.037505920000363</c:v>
                </c:pt>
                <c:pt idx="51">
                  <c:v>57.037504240000011</c:v>
                </c:pt>
                <c:pt idx="52">
                  <c:v>58.03750256</c:v>
                </c:pt>
                <c:pt idx="53">
                  <c:v>59.037500880000003</c:v>
                </c:pt>
                <c:pt idx="54">
                  <c:v>60.037499199999999</c:v>
                </c:pt>
                <c:pt idx="55">
                  <c:v>61.037497519999995</c:v>
                </c:pt>
                <c:pt idx="56">
                  <c:v>62.037495840000012</c:v>
                </c:pt>
                <c:pt idx="57">
                  <c:v>63.037494159999994</c:v>
                </c:pt>
                <c:pt idx="58">
                  <c:v>64.037492479999983</c:v>
                </c:pt>
                <c:pt idx="59">
                  <c:v>65.0374908</c:v>
                </c:pt>
                <c:pt idx="60">
                  <c:v>66.037489120000004</c:v>
                </c:pt>
                <c:pt idx="61">
                  <c:v>67.037487440000007</c:v>
                </c:pt>
                <c:pt idx="62">
                  <c:v>68.037485759999981</c:v>
                </c:pt>
                <c:pt idx="63">
                  <c:v>69.037484079999999</c:v>
                </c:pt>
                <c:pt idx="64">
                  <c:v>70.037482400000002</c:v>
                </c:pt>
                <c:pt idx="65">
                  <c:v>71.037480720000005</c:v>
                </c:pt>
                <c:pt idx="66">
                  <c:v>72.03747903999998</c:v>
                </c:pt>
                <c:pt idx="67">
                  <c:v>73.037477359999258</c:v>
                </c:pt>
                <c:pt idx="68">
                  <c:v>74.037475680000227</c:v>
                </c:pt>
                <c:pt idx="69">
                  <c:v>75.037474000000003</c:v>
                </c:pt>
                <c:pt idx="70">
                  <c:v>76.037472319998841</c:v>
                </c:pt>
                <c:pt idx="71">
                  <c:v>77.037470639999981</c:v>
                </c:pt>
                <c:pt idx="72">
                  <c:v>78.037468959999998</c:v>
                </c:pt>
                <c:pt idx="73">
                  <c:v>79.037467280000527</c:v>
                </c:pt>
                <c:pt idx="74">
                  <c:v>80.0374656000009</c:v>
                </c:pt>
                <c:pt idx="75">
                  <c:v>81.037463919999993</c:v>
                </c:pt>
                <c:pt idx="76">
                  <c:v>82.037462239999982</c:v>
                </c:pt>
                <c:pt idx="77">
                  <c:v>83.037460560000127</c:v>
                </c:pt>
                <c:pt idx="78">
                  <c:v>84.037458880000003</c:v>
                </c:pt>
                <c:pt idx="79">
                  <c:v>85.037457200000006</c:v>
                </c:pt>
                <c:pt idx="80">
                  <c:v>86.03745551999998</c:v>
                </c:pt>
                <c:pt idx="81">
                  <c:v>87.037453839999998</c:v>
                </c:pt>
                <c:pt idx="82">
                  <c:v>88.037452160000001</c:v>
                </c:pt>
                <c:pt idx="83">
                  <c:v>89.037450480000885</c:v>
                </c:pt>
                <c:pt idx="84">
                  <c:v>90.037448799999979</c:v>
                </c:pt>
                <c:pt idx="85">
                  <c:v>91.037447119999158</c:v>
                </c:pt>
                <c:pt idx="86">
                  <c:v>92.037445439999999</c:v>
                </c:pt>
                <c:pt idx="87">
                  <c:v>93.037443760000627</c:v>
                </c:pt>
                <c:pt idx="88">
                  <c:v>94.037442080000005</c:v>
                </c:pt>
                <c:pt idx="89">
                  <c:v>95.03744039999998</c:v>
                </c:pt>
              </c:numCache>
            </c:numRef>
          </c:xVal>
          <c:yVal>
            <c:numRef>
              <c:f>Sheet2!$G$5:$G$94</c:f>
              <c:numCache>
                <c:formatCode>General</c:formatCode>
                <c:ptCount val="90"/>
                <c:pt idx="0">
                  <c:v>0</c:v>
                </c:pt>
                <c:pt idx="1">
                  <c:v>5.4222052727201514E-3</c:v>
                </c:pt>
                <c:pt idx="2">
                  <c:v>9.1713897195744246E-3</c:v>
                </c:pt>
                <c:pt idx="3">
                  <c:v>1.0809148842131943E-2</c:v>
                </c:pt>
                <c:pt idx="4">
                  <c:v>1.4491513826242626E-2</c:v>
                </c:pt>
                <c:pt idx="5">
                  <c:v>2.2890980129158682E-2</c:v>
                </c:pt>
                <c:pt idx="6">
                  <c:v>3.3199677623794242E-2</c:v>
                </c:pt>
                <c:pt idx="7">
                  <c:v>4.9129737941017958E-2</c:v>
                </c:pt>
                <c:pt idx="8">
                  <c:v>6.8221014115138631E-2</c:v>
                </c:pt>
                <c:pt idx="9">
                  <c:v>8.9279631437382212E-2</c:v>
                </c:pt>
                <c:pt idx="10">
                  <c:v>0.10950026161562362</c:v>
                </c:pt>
                <c:pt idx="11">
                  <c:v>0.12781394526552764</c:v>
                </c:pt>
                <c:pt idx="12">
                  <c:v>0.14038551834549021</c:v>
                </c:pt>
                <c:pt idx="13">
                  <c:v>0.15078365938533941</c:v>
                </c:pt>
                <c:pt idx="14">
                  <c:v>0.15651392388064544</c:v>
                </c:pt>
                <c:pt idx="15">
                  <c:v>0.15972393882304617</c:v>
                </c:pt>
                <c:pt idx="16">
                  <c:v>0.16157374794114368</c:v>
                </c:pt>
                <c:pt idx="17">
                  <c:v>0.15903438184124438</c:v>
                </c:pt>
                <c:pt idx="18">
                  <c:v>0.15648377716710501</c:v>
                </c:pt>
                <c:pt idx="19">
                  <c:v>0.14891748466062354</c:v>
                </c:pt>
                <c:pt idx="20">
                  <c:v>0.13775165187464822</c:v>
                </c:pt>
                <c:pt idx="21">
                  <c:v>0.12294090620222271</c:v>
                </c:pt>
                <c:pt idx="22">
                  <c:v>0.10546403203224219</c:v>
                </c:pt>
                <c:pt idx="23">
                  <c:v>8.7236623415201789E-2</c:v>
                </c:pt>
                <c:pt idx="24">
                  <c:v>6.8767070645367023E-2</c:v>
                </c:pt>
                <c:pt idx="25">
                  <c:v>5.3979750075297775E-2</c:v>
                </c:pt>
                <c:pt idx="26">
                  <c:v>4.2946787365699325E-2</c:v>
                </c:pt>
                <c:pt idx="27">
                  <c:v>3.5601807779190114E-2</c:v>
                </c:pt>
                <c:pt idx="28">
                  <c:v>3.1709779954155082E-2</c:v>
                </c:pt>
                <c:pt idx="29">
                  <c:v>2.856976327983338E-2</c:v>
                </c:pt>
                <c:pt idx="30">
                  <c:v>2.6060171472050492E-2</c:v>
                </c:pt>
                <c:pt idx="31">
                  <c:v>2.2967891061299792E-2</c:v>
                </c:pt>
                <c:pt idx="32">
                  <c:v>2.0653035003236352E-2</c:v>
                </c:pt>
                <c:pt idx="33">
                  <c:v>1.7772725208997423E-2</c:v>
                </c:pt>
                <c:pt idx="34">
                  <c:v>1.5269405411601223E-2</c:v>
                </c:pt>
                <c:pt idx="35">
                  <c:v>1.6046836439490095E-2</c:v>
                </c:pt>
                <c:pt idx="36">
                  <c:v>2.6335502272252446E-2</c:v>
                </c:pt>
                <c:pt idx="37">
                  <c:v>4.3144027647008906E-2</c:v>
                </c:pt>
                <c:pt idx="38">
                  <c:v>6.4849797112524893E-2</c:v>
                </c:pt>
                <c:pt idx="39">
                  <c:v>8.6271528865884226E-2</c:v>
                </c:pt>
                <c:pt idx="40">
                  <c:v>0.10602199274584126</c:v>
                </c:pt>
                <c:pt idx="41">
                  <c:v>0.12036849150343455</c:v>
                </c:pt>
                <c:pt idx="42">
                  <c:v>0.13268966075749244</c:v>
                </c:pt>
                <c:pt idx="43">
                  <c:v>0.13878918079787514</c:v>
                </c:pt>
                <c:pt idx="44">
                  <c:v>0.14505779978124494</c:v>
                </c:pt>
                <c:pt idx="45">
                  <c:v>0.14710318297044411</c:v>
                </c:pt>
                <c:pt idx="46">
                  <c:v>0.14538127269557108</c:v>
                </c:pt>
                <c:pt idx="47">
                  <c:v>0.14264586688111391</c:v>
                </c:pt>
                <c:pt idx="48">
                  <c:v>0.13918970050872781</c:v>
                </c:pt>
                <c:pt idx="49">
                  <c:v>0.13141725798582973</c:v>
                </c:pt>
                <c:pt idx="50">
                  <c:v>0.12110793791863222</c:v>
                </c:pt>
                <c:pt idx="51">
                  <c:v>0.10759951447773479</c:v>
                </c:pt>
                <c:pt idx="52">
                  <c:v>9.4491885018996205E-2</c:v>
                </c:pt>
                <c:pt idx="53">
                  <c:v>8.1757777884952143E-2</c:v>
                </c:pt>
                <c:pt idx="54">
                  <c:v>7.1948521514875269E-2</c:v>
                </c:pt>
                <c:pt idx="55">
                  <c:v>6.5457308075312179E-2</c:v>
                </c:pt>
                <c:pt idx="56">
                  <c:v>6.140693574882708E-2</c:v>
                </c:pt>
                <c:pt idx="57">
                  <c:v>5.8804554209522013E-2</c:v>
                </c:pt>
                <c:pt idx="58">
                  <c:v>5.6846747350119624E-2</c:v>
                </c:pt>
                <c:pt idx="59">
                  <c:v>5.4788119979743852E-2</c:v>
                </c:pt>
                <c:pt idx="60">
                  <c:v>5.2848182095253708E-2</c:v>
                </c:pt>
                <c:pt idx="61">
                  <c:v>4.9231824824434112E-2</c:v>
                </c:pt>
                <c:pt idx="62">
                  <c:v>4.4161637722439896E-2</c:v>
                </c:pt>
                <c:pt idx="63">
                  <c:v>3.684237362969138E-2</c:v>
                </c:pt>
                <c:pt idx="64">
                  <c:v>2.7590452056143841E-2</c:v>
                </c:pt>
                <c:pt idx="65">
                  <c:v>1.6522233155497924E-2</c:v>
                </c:pt>
                <c:pt idx="66">
                  <c:v>2.0491358113603756E-2</c:v>
                </c:pt>
                <c:pt idx="67">
                  <c:v>4.0462973632332019E-2</c:v>
                </c:pt>
                <c:pt idx="68">
                  <c:v>6.5141509416974386E-2</c:v>
                </c:pt>
                <c:pt idx="69">
                  <c:v>8.7620198409200545E-2</c:v>
                </c:pt>
                <c:pt idx="70">
                  <c:v>0.10594656518807156</c:v>
                </c:pt>
                <c:pt idx="71">
                  <c:v>0.12083690095755294</c:v>
                </c:pt>
                <c:pt idx="72">
                  <c:v>0.13012971251499092</c:v>
                </c:pt>
                <c:pt idx="73">
                  <c:v>0.13794561717870729</c:v>
                </c:pt>
                <c:pt idx="74">
                  <c:v>0.14271252671075957</c:v>
                </c:pt>
                <c:pt idx="75">
                  <c:v>0.14001126111460341</c:v>
                </c:pt>
                <c:pt idx="76">
                  <c:v>0.13979159687987841</c:v>
                </c:pt>
                <c:pt idx="77">
                  <c:v>0.13437954472819219</c:v>
                </c:pt>
                <c:pt idx="78">
                  <c:v>0.12780509266611628</c:v>
                </c:pt>
                <c:pt idx="79">
                  <c:v>0.11729660923978408</c:v>
                </c:pt>
                <c:pt idx="80">
                  <c:v>0.10235270876670002</c:v>
                </c:pt>
                <c:pt idx="81">
                  <c:v>8.5498488327834063E-2</c:v>
                </c:pt>
                <c:pt idx="82">
                  <c:v>6.7514371180040833E-2</c:v>
                </c:pt>
                <c:pt idx="83">
                  <c:v>4.8915685455550827E-2</c:v>
                </c:pt>
                <c:pt idx="84">
                  <c:v>3.3739787031727315E-2</c:v>
                </c:pt>
                <c:pt idx="85">
                  <c:v>2.2693733934020802E-2</c:v>
                </c:pt>
                <c:pt idx="86">
                  <c:v>1.8332341200766027E-2</c:v>
                </c:pt>
                <c:pt idx="87">
                  <c:v>1.9033581866176721E-2</c:v>
                </c:pt>
                <c:pt idx="88">
                  <c:v>2.4389606659326411E-2</c:v>
                </c:pt>
                <c:pt idx="89">
                  <c:v>3.8355296088099802E-2</c:v>
                </c:pt>
              </c:numCache>
            </c:numRef>
          </c:yVal>
          <c:smooth val="1"/>
        </c:ser>
        <c:axId val="58499072"/>
        <c:axId val="58500992"/>
      </c:scatterChart>
      <c:valAx>
        <c:axId val="58499072"/>
        <c:scaling>
          <c:orientation val="minMax"/>
        </c:scaling>
        <c:axPos val="b"/>
        <c:min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Bead position from the end of beam pipe on the axis (in cm.)</a:t>
                </a:r>
                <a:endParaRPr lang="en-IN" sz="1000" b="1" i="0" baseline="0">
                  <a:latin typeface="Arial" pitchFamily="34" charset="0"/>
                  <a:cs typeface="Arial" pitchFamily="34" charset="0"/>
                </a:endParaRPr>
              </a:p>
            </c:rich>
          </c:tx>
          <c:layout>
            <c:manualLayout>
              <c:xMode val="edge"/>
              <c:yMode val="edge"/>
              <c:x val="0.17785870516185479"/>
              <c:y val="0.88657407407407463"/>
            </c:manualLayout>
          </c:layout>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8500992"/>
        <c:crosses val="autoZero"/>
        <c:crossBetween val="midCat"/>
      </c:valAx>
      <c:valAx>
        <c:axId val="58500992"/>
        <c:scaling>
          <c:orientation val="minMax"/>
        </c:scaling>
        <c:axPos val="l"/>
        <c:maj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Normalized electric field (E)</a:t>
                </a:r>
                <a:endParaRPr lang="en-IN" sz="1000" b="1" i="0" baseline="0">
                  <a:latin typeface="Arial" pitchFamily="34" charset="0"/>
                  <a:cs typeface="Arial" pitchFamily="34" charset="0"/>
                </a:endParaRPr>
              </a:p>
            </c:rich>
          </c:tx>
          <c:layout/>
        </c:title>
        <c:numFmt formatCode="General" sourceLinked="1"/>
        <c:majorTickMark val="none"/>
        <c:tickLblPos val="nextTo"/>
        <c:crossAx val="58499072"/>
        <c:crosses val="autoZero"/>
        <c:crossBetween val="midCat"/>
      </c:valAx>
    </c:plotArea>
    <c:plotVisOnly val="1"/>
    <c:dispBlanksAs val="gap"/>
  </c:chart>
  <c:spPr>
    <a:ln>
      <a:solidFill>
        <a:schemeClr val="tx1"/>
      </a:solid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IN"/>
  <c:chart>
    <c:title>
      <c:tx>
        <c:rich>
          <a:bodyPr/>
          <a:lstStyle/>
          <a:p>
            <a:pPr>
              <a:defRPr sz="1000">
                <a:solidFill>
                  <a:srgbClr val="0000CC"/>
                </a:solidFill>
                <a:latin typeface="Arial" pitchFamily="34" charset="0"/>
                <a:cs typeface="Arial" pitchFamily="34" charset="0"/>
              </a:defRPr>
            </a:pPr>
            <a:r>
              <a:rPr lang="en-US" sz="1000" b="1" i="0" baseline="0" dirty="0">
                <a:solidFill>
                  <a:srgbClr val="0000CC"/>
                </a:solidFill>
                <a:latin typeface="Arial" pitchFamily="34" charset="0"/>
                <a:cs typeface="Arial" pitchFamily="34" charset="0"/>
              </a:rPr>
              <a:t>Bead-pull measurement on 5-cell, </a:t>
            </a:r>
            <a:r>
              <a:rPr lang="en-US" sz="1000" b="1" i="0" baseline="0" dirty="0">
                <a:solidFill>
                  <a:srgbClr val="0000CC"/>
                </a:solidFill>
                <a:latin typeface="Arial" pitchFamily="34" charset="0"/>
                <a:cs typeface="Arial" pitchFamily="34" charset="0"/>
                <a:sym typeface="Symbol"/>
              </a:rPr>
              <a:t></a:t>
            </a:r>
            <a:r>
              <a:rPr lang="en-US" sz="1000" b="1" i="0" baseline="0" dirty="0">
                <a:solidFill>
                  <a:srgbClr val="0000CC"/>
                </a:solidFill>
                <a:latin typeface="Arial" pitchFamily="34" charset="0"/>
                <a:cs typeface="Arial" pitchFamily="34" charset="0"/>
              </a:rPr>
              <a:t>=0.61, copper cavity with </a:t>
            </a:r>
            <a:r>
              <a:rPr lang="en-US" sz="1000" b="1" i="0" baseline="0" dirty="0">
                <a:solidFill>
                  <a:srgbClr val="C00000"/>
                </a:solidFill>
                <a:latin typeface="Arial" pitchFamily="34" charset="0"/>
                <a:cs typeface="Arial" pitchFamily="34" charset="0"/>
              </a:rPr>
              <a:t>mode-3</a:t>
            </a:r>
            <a:r>
              <a:rPr lang="en-US" sz="1000" b="1" i="0" baseline="0" dirty="0">
                <a:solidFill>
                  <a:srgbClr val="0000CC"/>
                </a:solidFill>
                <a:latin typeface="Arial" pitchFamily="34" charset="0"/>
                <a:cs typeface="Arial" pitchFamily="34" charset="0"/>
              </a:rPr>
              <a:t> frequency at 649.46 MHz</a:t>
            </a:r>
            <a:endParaRPr lang="en-IN" sz="1000" b="1" i="0" baseline="0" dirty="0">
              <a:solidFill>
                <a:srgbClr val="0000CC"/>
              </a:solidFill>
              <a:latin typeface="Arial" pitchFamily="34" charset="0"/>
              <a:cs typeface="Arial" pitchFamily="34" charset="0"/>
            </a:endParaRPr>
          </a:p>
        </c:rich>
      </c:tx>
      <c:layout/>
    </c:title>
    <c:plotArea>
      <c:layout/>
      <c:scatterChart>
        <c:scatterStyle val="smoothMarker"/>
        <c:ser>
          <c:idx val="0"/>
          <c:order val="0"/>
          <c:xVal>
            <c:numRef>
              <c:f>Sheet2!$A$7:$A$96</c:f>
              <c:numCache>
                <c:formatCode>General</c:formatCode>
                <c:ptCount val="90"/>
                <c:pt idx="0">
                  <c:v>6.0375899199999745</c:v>
                </c:pt>
                <c:pt idx="1">
                  <c:v>7.0375882399999332</c:v>
                </c:pt>
                <c:pt idx="2">
                  <c:v>8.0375865600000047</c:v>
                </c:pt>
                <c:pt idx="3">
                  <c:v>9.0375848800000007</c:v>
                </c:pt>
                <c:pt idx="4">
                  <c:v>10.0375832</c:v>
                </c:pt>
                <c:pt idx="5">
                  <c:v>11.03758152</c:v>
                </c:pt>
                <c:pt idx="6">
                  <c:v>12.037579840000001</c:v>
                </c:pt>
                <c:pt idx="7">
                  <c:v>13.037578159999999</c:v>
                </c:pt>
                <c:pt idx="8">
                  <c:v>14.03757648</c:v>
                </c:pt>
                <c:pt idx="9">
                  <c:v>15.0375748</c:v>
                </c:pt>
                <c:pt idx="10">
                  <c:v>16.037573120000228</c:v>
                </c:pt>
                <c:pt idx="11">
                  <c:v>17.037571440000214</c:v>
                </c:pt>
                <c:pt idx="12">
                  <c:v>18.037569760000135</c:v>
                </c:pt>
                <c:pt idx="13">
                  <c:v>19.037568080000035</c:v>
                </c:pt>
                <c:pt idx="14">
                  <c:v>20.037566399999999</c:v>
                </c:pt>
                <c:pt idx="15">
                  <c:v>21.037564720000276</c:v>
                </c:pt>
                <c:pt idx="16">
                  <c:v>22.037563039999988</c:v>
                </c:pt>
                <c:pt idx="17">
                  <c:v>23.037561360000243</c:v>
                </c:pt>
                <c:pt idx="18">
                  <c:v>24.037559680000001</c:v>
                </c:pt>
                <c:pt idx="19">
                  <c:v>25.037558000000214</c:v>
                </c:pt>
                <c:pt idx="20">
                  <c:v>26.037556320000135</c:v>
                </c:pt>
                <c:pt idx="21">
                  <c:v>27.037554640000035</c:v>
                </c:pt>
                <c:pt idx="22">
                  <c:v>28.037552959999999</c:v>
                </c:pt>
                <c:pt idx="23">
                  <c:v>29.037551279999999</c:v>
                </c:pt>
                <c:pt idx="24">
                  <c:v>30.037549599999789</c:v>
                </c:pt>
                <c:pt idx="25">
                  <c:v>31.037547920000005</c:v>
                </c:pt>
                <c:pt idx="26">
                  <c:v>32.037546240000012</c:v>
                </c:pt>
                <c:pt idx="27">
                  <c:v>33.037544559999994</c:v>
                </c:pt>
                <c:pt idx="28">
                  <c:v>34.037542880000011</c:v>
                </c:pt>
                <c:pt idx="29">
                  <c:v>35.0375412</c:v>
                </c:pt>
                <c:pt idx="30">
                  <c:v>36.037539520000003</c:v>
                </c:pt>
                <c:pt idx="31">
                  <c:v>37.037537840000013</c:v>
                </c:pt>
                <c:pt idx="32">
                  <c:v>38.037536160000002</c:v>
                </c:pt>
                <c:pt idx="33">
                  <c:v>39.037534479999998</c:v>
                </c:pt>
                <c:pt idx="34">
                  <c:v>40.037532800000363</c:v>
                </c:pt>
                <c:pt idx="35">
                  <c:v>41.037531120000011</c:v>
                </c:pt>
                <c:pt idx="36">
                  <c:v>42.03752944</c:v>
                </c:pt>
                <c:pt idx="37">
                  <c:v>43.037527759999996</c:v>
                </c:pt>
                <c:pt idx="38">
                  <c:v>44.037526079999999</c:v>
                </c:pt>
                <c:pt idx="39">
                  <c:v>45.037524400000002</c:v>
                </c:pt>
                <c:pt idx="40">
                  <c:v>46.037522720000013</c:v>
                </c:pt>
                <c:pt idx="41">
                  <c:v>47.037521040000001</c:v>
                </c:pt>
                <c:pt idx="42">
                  <c:v>48.037519360000012</c:v>
                </c:pt>
                <c:pt idx="43">
                  <c:v>49.037517680000001</c:v>
                </c:pt>
                <c:pt idx="44">
                  <c:v>50.037516000000011</c:v>
                </c:pt>
                <c:pt idx="45">
                  <c:v>51.037514320000113</c:v>
                </c:pt>
                <c:pt idx="46">
                  <c:v>52.03751264000045</c:v>
                </c:pt>
                <c:pt idx="47">
                  <c:v>53.037510960000013</c:v>
                </c:pt>
                <c:pt idx="48">
                  <c:v>54.037509280000002</c:v>
                </c:pt>
                <c:pt idx="49">
                  <c:v>55.037507599999998</c:v>
                </c:pt>
                <c:pt idx="50">
                  <c:v>56.037505920000363</c:v>
                </c:pt>
                <c:pt idx="51">
                  <c:v>57.037504240000011</c:v>
                </c:pt>
                <c:pt idx="52">
                  <c:v>58.03750256</c:v>
                </c:pt>
                <c:pt idx="53">
                  <c:v>59.037500880000003</c:v>
                </c:pt>
                <c:pt idx="54">
                  <c:v>60.037499199999999</c:v>
                </c:pt>
                <c:pt idx="55">
                  <c:v>61.037497519999995</c:v>
                </c:pt>
                <c:pt idx="56">
                  <c:v>62.037495840000012</c:v>
                </c:pt>
                <c:pt idx="57">
                  <c:v>63.037494159999994</c:v>
                </c:pt>
                <c:pt idx="58">
                  <c:v>64.037492479999983</c:v>
                </c:pt>
                <c:pt idx="59">
                  <c:v>65.0374908</c:v>
                </c:pt>
                <c:pt idx="60">
                  <c:v>66.037489120000004</c:v>
                </c:pt>
                <c:pt idx="61">
                  <c:v>67.037487440000007</c:v>
                </c:pt>
                <c:pt idx="62">
                  <c:v>68.037485759999981</c:v>
                </c:pt>
                <c:pt idx="63">
                  <c:v>69.037484079999999</c:v>
                </c:pt>
                <c:pt idx="64">
                  <c:v>70.037482400000002</c:v>
                </c:pt>
                <c:pt idx="65">
                  <c:v>71.037480720000005</c:v>
                </c:pt>
                <c:pt idx="66">
                  <c:v>72.03747903999998</c:v>
                </c:pt>
                <c:pt idx="67">
                  <c:v>73.037477359999258</c:v>
                </c:pt>
                <c:pt idx="68">
                  <c:v>74.037475680000227</c:v>
                </c:pt>
                <c:pt idx="69">
                  <c:v>75.037474000000003</c:v>
                </c:pt>
                <c:pt idx="70">
                  <c:v>76.037472319998841</c:v>
                </c:pt>
                <c:pt idx="71">
                  <c:v>77.037470639999981</c:v>
                </c:pt>
                <c:pt idx="72">
                  <c:v>78.037468959999998</c:v>
                </c:pt>
                <c:pt idx="73">
                  <c:v>79.037467280000527</c:v>
                </c:pt>
                <c:pt idx="74">
                  <c:v>80.0374656000009</c:v>
                </c:pt>
                <c:pt idx="75">
                  <c:v>81.037463919999993</c:v>
                </c:pt>
                <c:pt idx="76">
                  <c:v>82.037462239999982</c:v>
                </c:pt>
                <c:pt idx="77">
                  <c:v>83.037460560000127</c:v>
                </c:pt>
                <c:pt idx="78">
                  <c:v>84.037458880000003</c:v>
                </c:pt>
                <c:pt idx="79">
                  <c:v>85.037457200000006</c:v>
                </c:pt>
                <c:pt idx="80">
                  <c:v>86.03745551999998</c:v>
                </c:pt>
                <c:pt idx="81">
                  <c:v>87.037453839999998</c:v>
                </c:pt>
                <c:pt idx="82">
                  <c:v>88.037452160000001</c:v>
                </c:pt>
                <c:pt idx="83">
                  <c:v>89.037450480000885</c:v>
                </c:pt>
                <c:pt idx="84">
                  <c:v>90.037448799999979</c:v>
                </c:pt>
                <c:pt idx="85">
                  <c:v>91.037447119999158</c:v>
                </c:pt>
                <c:pt idx="86">
                  <c:v>92.037445439999999</c:v>
                </c:pt>
                <c:pt idx="87">
                  <c:v>93.037443760000627</c:v>
                </c:pt>
                <c:pt idx="88">
                  <c:v>94.037442080000005</c:v>
                </c:pt>
                <c:pt idx="89">
                  <c:v>95.03744039999998</c:v>
                </c:pt>
              </c:numCache>
            </c:numRef>
          </c:xVal>
          <c:yVal>
            <c:numRef>
              <c:f>Sheet2!$G$7:$G$96</c:f>
              <c:numCache>
                <c:formatCode>General</c:formatCode>
                <c:ptCount val="90"/>
                <c:pt idx="0">
                  <c:v>0</c:v>
                </c:pt>
                <c:pt idx="1">
                  <c:v>4.1953017224232014E-3</c:v>
                </c:pt>
                <c:pt idx="2">
                  <c:v>7.1086970481756924E-3</c:v>
                </c:pt>
                <c:pt idx="3">
                  <c:v>9.1902590244337511E-3</c:v>
                </c:pt>
                <c:pt idx="4">
                  <c:v>1.3334636240447607E-2</c:v>
                </c:pt>
                <c:pt idx="5">
                  <c:v>2.1093952862942602E-2</c:v>
                </c:pt>
                <c:pt idx="6">
                  <c:v>2.7949805300999452E-2</c:v>
                </c:pt>
                <c:pt idx="7">
                  <c:v>4.0581573333981186E-2</c:v>
                </c:pt>
                <c:pt idx="8">
                  <c:v>5.5849904253793194E-2</c:v>
                </c:pt>
                <c:pt idx="9">
                  <c:v>7.2698819721941421E-2</c:v>
                </c:pt>
                <c:pt idx="10">
                  <c:v>8.9529211294937378E-2</c:v>
                </c:pt>
                <c:pt idx="11">
                  <c:v>0.10348311109920445</c:v>
                </c:pt>
                <c:pt idx="12">
                  <c:v>0.11333430966617349</c:v>
                </c:pt>
                <c:pt idx="13">
                  <c:v>0.11991309459528746</c:v>
                </c:pt>
                <c:pt idx="14">
                  <c:v>0.12215000220355512</c:v>
                </c:pt>
                <c:pt idx="15">
                  <c:v>0.12501520954492401</c:v>
                </c:pt>
                <c:pt idx="16">
                  <c:v>0.12230336440260042</c:v>
                </c:pt>
                <c:pt idx="17">
                  <c:v>0.12008776466357517</c:v>
                </c:pt>
                <c:pt idx="18">
                  <c:v>0.11191643188446385</c:v>
                </c:pt>
                <c:pt idx="19">
                  <c:v>0.10047909569695485</c:v>
                </c:pt>
                <c:pt idx="20">
                  <c:v>8.2662647698896724E-2</c:v>
                </c:pt>
                <c:pt idx="21">
                  <c:v>6.0200119861642233E-2</c:v>
                </c:pt>
                <c:pt idx="22">
                  <c:v>3.3895002930710086E-2</c:v>
                </c:pt>
                <c:pt idx="23">
                  <c:v>2.4957866895754213E-2</c:v>
                </c:pt>
                <c:pt idx="24">
                  <c:v>4.7492219002788952E-2</c:v>
                </c:pt>
                <c:pt idx="25">
                  <c:v>7.3204897161433968E-2</c:v>
                </c:pt>
                <c:pt idx="26">
                  <c:v>9.5021231361122643E-2</c:v>
                </c:pt>
                <c:pt idx="27">
                  <c:v>0.11130813419473158</c:v>
                </c:pt>
                <c:pt idx="28">
                  <c:v>0.12035285181206135</c:v>
                </c:pt>
                <c:pt idx="29">
                  <c:v>0.12613160042455515</c:v>
                </c:pt>
                <c:pt idx="30">
                  <c:v>0.13010497201605417</c:v>
                </c:pt>
                <c:pt idx="31">
                  <c:v>0.13106386183354918</c:v>
                </c:pt>
                <c:pt idx="32">
                  <c:v>0.12945183094755852</c:v>
                </c:pt>
                <c:pt idx="33">
                  <c:v>0.12521076259585559</c:v>
                </c:pt>
                <c:pt idx="34">
                  <c:v>0.12016634435045873</c:v>
                </c:pt>
                <c:pt idx="35">
                  <c:v>0.11012116974759249</c:v>
                </c:pt>
                <c:pt idx="36">
                  <c:v>9.6817900130809764E-2</c:v>
                </c:pt>
                <c:pt idx="37">
                  <c:v>8.4107303290210766E-2</c:v>
                </c:pt>
                <c:pt idx="38">
                  <c:v>7.16576573539425E-2</c:v>
                </c:pt>
                <c:pt idx="39">
                  <c:v>6.3190127673793769E-2</c:v>
                </c:pt>
                <c:pt idx="40">
                  <c:v>5.7838275974878804E-2</c:v>
                </c:pt>
                <c:pt idx="41">
                  <c:v>5.4807245084850485E-2</c:v>
                </c:pt>
                <c:pt idx="42">
                  <c:v>5.2463768887557313E-2</c:v>
                </c:pt>
                <c:pt idx="43">
                  <c:v>5.103218549897548E-2</c:v>
                </c:pt>
                <c:pt idx="44">
                  <c:v>4.8587880949386923E-2</c:v>
                </c:pt>
                <c:pt idx="45">
                  <c:v>4.7081179624402787E-2</c:v>
                </c:pt>
                <c:pt idx="46">
                  <c:v>4.3728177519985721E-2</c:v>
                </c:pt>
                <c:pt idx="47">
                  <c:v>3.8546559828945469E-2</c:v>
                </c:pt>
                <c:pt idx="48">
                  <c:v>3.2152420013885269E-2</c:v>
                </c:pt>
                <c:pt idx="49">
                  <c:v>2.447556438597789E-2</c:v>
                </c:pt>
                <c:pt idx="50">
                  <c:v>2.2340987734559416E-2</c:v>
                </c:pt>
                <c:pt idx="51">
                  <c:v>3.6595358503138942E-2</c:v>
                </c:pt>
                <c:pt idx="52">
                  <c:v>6.0969337261524294E-2</c:v>
                </c:pt>
                <c:pt idx="53">
                  <c:v>8.9256424992703268E-2</c:v>
                </c:pt>
                <c:pt idx="54">
                  <c:v>0.11469557395664375</c:v>
                </c:pt>
                <c:pt idx="55">
                  <c:v>0.13351943886946649</c:v>
                </c:pt>
                <c:pt idx="56">
                  <c:v>0.14671186974690137</c:v>
                </c:pt>
                <c:pt idx="57">
                  <c:v>0.15371450862910391</c:v>
                </c:pt>
                <c:pt idx="58">
                  <c:v>0.15527903669320658</c:v>
                </c:pt>
                <c:pt idx="59">
                  <c:v>0.15579431742958746</c:v>
                </c:pt>
                <c:pt idx="60">
                  <c:v>0.15677648770794286</c:v>
                </c:pt>
                <c:pt idx="61">
                  <c:v>0.15033135783259718</c:v>
                </c:pt>
                <c:pt idx="62">
                  <c:v>0.14969910512633447</c:v>
                </c:pt>
                <c:pt idx="63">
                  <c:v>0.13595684227141391</c:v>
                </c:pt>
                <c:pt idx="64">
                  <c:v>0.11731522621513862</c:v>
                </c:pt>
                <c:pt idx="65">
                  <c:v>8.9281556832074102E-2</c:v>
                </c:pt>
                <c:pt idx="66">
                  <c:v>5.7654816555929585E-2</c:v>
                </c:pt>
                <c:pt idx="67">
                  <c:v>3.0440500428960991E-2</c:v>
                </c:pt>
                <c:pt idx="68">
                  <c:v>3.4789187411883651E-2</c:v>
                </c:pt>
                <c:pt idx="69">
                  <c:v>5.8437854960992762E-2</c:v>
                </c:pt>
                <c:pt idx="70">
                  <c:v>7.8260588353019328E-2</c:v>
                </c:pt>
                <c:pt idx="71">
                  <c:v>9.4806748096174745E-2</c:v>
                </c:pt>
                <c:pt idx="72">
                  <c:v>0.10496909991042168</c:v>
                </c:pt>
                <c:pt idx="73">
                  <c:v>0.11231269685707285</c:v>
                </c:pt>
                <c:pt idx="74">
                  <c:v>0.11511659791370162</c:v>
                </c:pt>
                <c:pt idx="75">
                  <c:v>0.11656869993939745</c:v>
                </c:pt>
                <c:pt idx="76">
                  <c:v>0.11349545488974049</c:v>
                </c:pt>
                <c:pt idx="77">
                  <c:v>0.11058926340336431</c:v>
                </c:pt>
                <c:pt idx="78">
                  <c:v>0.10197533556834447</c:v>
                </c:pt>
                <c:pt idx="79">
                  <c:v>9.1755465772686146E-2</c:v>
                </c:pt>
                <c:pt idx="80">
                  <c:v>7.9064718794115973E-2</c:v>
                </c:pt>
                <c:pt idx="81">
                  <c:v>6.3153035959775519E-2</c:v>
                </c:pt>
                <c:pt idx="82">
                  <c:v>5.0119355722333177E-2</c:v>
                </c:pt>
                <c:pt idx="83">
                  <c:v>3.7984056421398155E-2</c:v>
                </c:pt>
                <c:pt idx="84">
                  <c:v>3.111429664117828E-2</c:v>
                </c:pt>
                <c:pt idx="85">
                  <c:v>2.8318502832763007E-2</c:v>
                </c:pt>
                <c:pt idx="86">
                  <c:v>2.8139126376770112E-2</c:v>
                </c:pt>
                <c:pt idx="87">
                  <c:v>3.2709131857640072E-2</c:v>
                </c:pt>
                <c:pt idx="88">
                  <c:v>3.8885173989935892E-2</c:v>
                </c:pt>
                <c:pt idx="89">
                  <c:v>4.6247563507372164E-2</c:v>
                </c:pt>
              </c:numCache>
            </c:numRef>
          </c:yVal>
          <c:smooth val="1"/>
        </c:ser>
        <c:axId val="68434176"/>
        <c:axId val="68436352"/>
      </c:scatterChart>
      <c:valAx>
        <c:axId val="68434176"/>
        <c:scaling>
          <c:orientation val="minMax"/>
        </c:scaling>
        <c:axPos val="b"/>
        <c:min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Bead position from the end of beam pipe on the axis (in cm.)</a:t>
                </a:r>
                <a:endParaRPr lang="en-IN" sz="1000" b="1" i="0" baseline="0">
                  <a:latin typeface="Arial" pitchFamily="34" charset="0"/>
                  <a:cs typeface="Arial" pitchFamily="34" charset="0"/>
                </a:endParaRPr>
              </a:p>
            </c:rich>
          </c:tx>
          <c:layout/>
        </c:title>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68436352"/>
        <c:crosses val="autoZero"/>
        <c:crossBetween val="midCat"/>
      </c:valAx>
      <c:valAx>
        <c:axId val="68436352"/>
        <c:scaling>
          <c:orientation val="minMax"/>
        </c:scaling>
        <c:axPos val="l"/>
        <c:majorGridlines/>
        <c:title>
          <c:tx>
            <c:rich>
              <a:bodyPr/>
              <a:lstStyle/>
              <a:p>
                <a:pPr>
                  <a:defRPr sz="1000">
                    <a:latin typeface="Arial" pitchFamily="34" charset="0"/>
                    <a:cs typeface="Arial" pitchFamily="34" charset="0"/>
                  </a:defRPr>
                </a:pPr>
                <a:r>
                  <a:rPr lang="en-IN" sz="1000" b="0" i="0" baseline="0">
                    <a:latin typeface="Arial" pitchFamily="34" charset="0"/>
                    <a:cs typeface="Arial" pitchFamily="34" charset="0"/>
                  </a:rPr>
                  <a:t>Normalized electric field (E)</a:t>
                </a:r>
                <a:endParaRPr lang="en-IN" sz="1000" b="1" i="0" baseline="0">
                  <a:latin typeface="Arial" pitchFamily="34" charset="0"/>
                  <a:cs typeface="Arial" pitchFamily="34" charset="0"/>
                </a:endParaRPr>
              </a:p>
            </c:rich>
          </c:tx>
          <c:layout/>
        </c:title>
        <c:numFmt formatCode="General" sourceLinked="1"/>
        <c:majorTickMark val="none"/>
        <c:tickLblPos val="nextTo"/>
        <c:crossAx val="68434176"/>
        <c:crosses val="autoZero"/>
        <c:crossBetween val="midCat"/>
      </c:valAx>
    </c:plotArea>
    <c:plotVisOnly val="1"/>
    <c:dispBlanksAs val="gap"/>
  </c:chart>
  <c:spPr>
    <a:ln>
      <a:solidFill>
        <a:schemeClr val="tx1"/>
      </a:solidFill>
    </a:ln>
  </c:sp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a:defRPr/>
            </a:pPr>
            <a:endParaRPr lang="en-US"/>
          </a:p>
        </p:txBody>
      </p:sp>
      <p:sp>
        <p:nvSpPr>
          <p:cNvPr id="17" name="Footer Placeholder 16"/>
          <p:cNvSpPr>
            <a:spLocks noGrp="1"/>
          </p:cNvSpPr>
          <p:nvPr>
            <p:ph type="ftr" sz="quarter" idx="11"/>
          </p:nvPr>
        </p:nvSpPr>
        <p:spPr>
          <a:xfrm>
            <a:off x="2898648" y="6355080"/>
            <a:ext cx="3474720" cy="365760"/>
          </a:xfrm>
        </p:spPr>
        <p:txBody>
          <a:bodyPr/>
          <a:lstStyle/>
          <a:p>
            <a:pPr>
              <a:defRPr/>
            </a:pP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pPr>
              <a:defRPr/>
            </a:pPr>
            <a:fld id="{F29A6B71-BF5A-467A-B8B3-60003B4DB889}" type="slidenum">
              <a:rPr lang="en-US" smtClean="0"/>
              <a:pPr>
                <a:defRPr/>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DF0F54-3EE0-4FA2-9166-DB0A284BABA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467B0F-1CE2-4192-AA7C-C9EA5F168395}" type="slidenum">
              <a:rPr lang="en-US" smtClean="0"/>
              <a:pPr>
                <a:defRPr/>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672CC8-0580-4033-A6CE-7A69F4F2CE44}" type="slidenum">
              <a:rPr lang="en-US" smtClean="0"/>
              <a:pPr>
                <a:defRPr/>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a:defRPr/>
            </a:pPr>
            <a:endParaRPr lang="en-US"/>
          </a:p>
        </p:txBody>
      </p:sp>
      <p:sp>
        <p:nvSpPr>
          <p:cNvPr id="5" name="Footer Placeholder 4"/>
          <p:cNvSpPr>
            <a:spLocks noGrp="1"/>
          </p:cNvSpPr>
          <p:nvPr>
            <p:ph type="ftr" sz="quarter" idx="11"/>
          </p:nvPr>
        </p:nvSpPr>
        <p:spPr>
          <a:xfrm>
            <a:off x="2898648" y="6355080"/>
            <a:ext cx="3474720" cy="365760"/>
          </a:xfrm>
        </p:spPr>
        <p:txBody>
          <a:bodyPr/>
          <a:lstStyle/>
          <a:p>
            <a:pPr>
              <a:defRPr/>
            </a:pPr>
            <a:endParaRPr lang="en-US"/>
          </a:p>
        </p:txBody>
      </p:sp>
      <p:sp>
        <p:nvSpPr>
          <p:cNvPr id="6" name="Slide Number Placeholder 5"/>
          <p:cNvSpPr>
            <a:spLocks noGrp="1"/>
          </p:cNvSpPr>
          <p:nvPr>
            <p:ph type="sldNum" sz="quarter" idx="12"/>
          </p:nvPr>
        </p:nvSpPr>
        <p:spPr>
          <a:xfrm>
            <a:off x="1069848" y="6355080"/>
            <a:ext cx="1520952" cy="365760"/>
          </a:xfrm>
        </p:spPr>
        <p:txBody>
          <a:bodyPr/>
          <a:lstStyle/>
          <a:p>
            <a:pPr>
              <a:defRPr/>
            </a:pPr>
            <a:fld id="{52893010-B798-4794-AA10-4DFF72F11751}" type="slidenum">
              <a:rPr lang="en-US" smtClean="0"/>
              <a:pPr>
                <a:defRPr/>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6D7D8D8-EDE3-49E1-A7CA-9C32F7CECB1D}" type="slidenum">
              <a:rPr lang="en-US" smtClean="0"/>
              <a:pPr>
                <a:def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3FCD47-07EF-4890-9C23-7B761064ADD3}" type="slidenum">
              <a:rPr lang="en-US" smtClean="0"/>
              <a:pPr>
                <a:defRPr/>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AAC926D-92C3-41B6-8E57-08A0085401FD}" type="slidenum">
              <a:rPr lang="en-US" smtClean="0"/>
              <a:pPr>
                <a:defRPr/>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3CD756C-0D22-4DEA-BF76-91F0C8973A07}"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22CA251-3A89-4CE7-8259-9729D0E662BA}"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9CDAA4-6E54-41CA-A463-FD67F389B298}"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60EE2CF6-59C4-4258-9234-566A970EE581}" type="slidenum">
              <a:rPr lang="en-US" smtClean="0"/>
              <a:pPr>
                <a:def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slideLayout" Target="../slideLayouts/slideLayout7.xml"/><Relationship Id="rId5" Type="http://schemas.openxmlformats.org/officeDocument/2006/relationships/image" Target="../media/image154.wmf"/><Relationship Id="rId4"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txBox="1">
            <a:spLocks noChangeArrowheads="1"/>
          </p:cNvSpPr>
          <p:nvPr/>
        </p:nvSpPr>
        <p:spPr>
          <a:xfrm>
            <a:off x="228600" y="228600"/>
            <a:ext cx="8610600" cy="1905000"/>
          </a:xfrm>
          <a:prstGeom prst="roundRect">
            <a:avLst>
              <a:gd name="adj" fmla="val 50000"/>
            </a:avLst>
          </a:prstGeom>
          <a:solidFill>
            <a:srgbClr val="FFFF99"/>
          </a:solidFill>
          <a:ln>
            <a:solidFill>
              <a:schemeClr val="tx1"/>
            </a:solidFill>
          </a:ln>
        </p:spPr>
        <p:txBody>
          <a:bodyPr/>
          <a:lstStyle/>
          <a:p>
            <a:pPr lvl="0" algn="ctr" fontAlgn="auto">
              <a:spcAft>
                <a:spcPts val="0"/>
              </a:spcAft>
              <a:defRPr/>
            </a:pPr>
            <a:r>
              <a:rPr kumimoji="0" lang="en-US" sz="32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mj-lt"/>
                <a:ea typeface="+mj-ea"/>
                <a:cs typeface="+mj-cs"/>
              </a:rPr>
              <a:t>SRF CAVITY ACTIVITIES </a:t>
            </a:r>
            <a:r>
              <a:rPr lang="en-US" sz="32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AT VECC</a:t>
            </a:r>
          </a:p>
          <a:p>
            <a:pPr lvl="0" algn="ctr" fontAlgn="auto">
              <a:spcAft>
                <a:spcPts val="0"/>
              </a:spcAft>
              <a:defRPr/>
            </a:pPr>
            <a:r>
              <a:rPr lang="en-US" sz="32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(650 MHz, </a:t>
            </a:r>
            <a:r>
              <a:rPr lang="en-US" sz="32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=0.61)</a:t>
            </a:r>
            <a:r>
              <a:rPr lang="en-US" sz="32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 </a:t>
            </a:r>
            <a:endParaRPr kumimoji="0" lang="en-US" sz="32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mj-lt"/>
                <a:ea typeface="+mj-ea"/>
                <a:cs typeface="+mj-cs"/>
              </a:rPr>
              <a:t>(under IIFC)</a:t>
            </a:r>
          </a:p>
        </p:txBody>
      </p:sp>
      <p:sp>
        <p:nvSpPr>
          <p:cNvPr id="3" name="Rectangle 3"/>
          <p:cNvSpPr txBox="1">
            <a:spLocks noChangeArrowheads="1"/>
          </p:cNvSpPr>
          <p:nvPr/>
        </p:nvSpPr>
        <p:spPr>
          <a:xfrm>
            <a:off x="2133600" y="2667000"/>
            <a:ext cx="4724400" cy="609600"/>
          </a:xfrm>
          <a:prstGeom prst="rect">
            <a:avLst/>
          </a:prstGeom>
          <a:solidFill>
            <a:srgbClr val="CCFF99"/>
          </a:solidFill>
          <a:ln>
            <a:solidFill>
              <a:schemeClr val="tx1"/>
            </a:solidFill>
          </a:ln>
        </p:spPr>
        <p:txBody>
          <a:bodyPr/>
          <a:lstStyle/>
          <a:p>
            <a:pPr marR="0" lvl="0" algn="ctr" defTabSz="914400" rtl="0" eaLnBrk="1" fontAlgn="auto" latinLnBrk="0" hangingPunct="1">
              <a:spcBef>
                <a:spcPts val="0"/>
              </a:spcBef>
              <a:spcAft>
                <a:spcPts val="0"/>
              </a:spcAft>
              <a:buClr>
                <a:schemeClr val="accent1"/>
              </a:buClr>
              <a:buSzPct val="76000"/>
              <a:tabLst/>
              <a:defRPr/>
            </a:pPr>
            <a:r>
              <a:rPr kumimoji="0" lang="en-US" sz="2000" b="1" i="0" u="none" strike="noStrike" kern="1200" cap="none" spc="0" normalizeH="0" baseline="0" noProof="0" dirty="0" err="1" smtClean="0">
                <a:ln w="1905">
                  <a:solidFill>
                    <a:sysClr val="windowText" lastClr="000000"/>
                  </a:solidFill>
                </a:ln>
                <a:solidFill>
                  <a:srgbClr val="3333FF"/>
                </a:solidFill>
                <a:effectLst>
                  <a:innerShdw blurRad="69850" dist="43180" dir="5400000">
                    <a:srgbClr val="000000">
                      <a:alpha val="65000"/>
                    </a:srgbClr>
                  </a:innerShdw>
                </a:effectLst>
                <a:uLnTx/>
                <a:uFillTx/>
                <a:latin typeface="+mn-lt"/>
                <a:ea typeface="+mn-ea"/>
                <a:cs typeface="+mn-cs"/>
              </a:rPr>
              <a:t>Sumit</a:t>
            </a:r>
            <a:r>
              <a:rPr kumimoji="0" lang="en-US" sz="2000" b="1" i="0" u="none" strike="noStrike" kern="1200" cap="none" spc="0" normalizeH="0" baseline="0" noProof="0" dirty="0" smtClean="0">
                <a:ln w="1905">
                  <a:solidFill>
                    <a:sysClr val="windowText" lastClr="000000"/>
                  </a:solidFill>
                </a:ln>
                <a:solidFill>
                  <a:srgbClr val="3333FF"/>
                </a:solidFill>
                <a:effectLst>
                  <a:innerShdw blurRad="69850" dist="43180" dir="5400000">
                    <a:srgbClr val="000000">
                      <a:alpha val="65000"/>
                    </a:srgbClr>
                  </a:innerShdw>
                </a:effectLst>
                <a:uLnTx/>
                <a:uFillTx/>
                <a:latin typeface="+mn-lt"/>
                <a:ea typeface="+mn-ea"/>
                <a:cs typeface="+mn-cs"/>
              </a:rPr>
              <a:t> </a:t>
            </a:r>
            <a:r>
              <a:rPr kumimoji="0" lang="en-US" sz="2000" b="1" i="0" u="none" strike="noStrike" kern="1200" cap="none" spc="0" normalizeH="0" baseline="0" noProof="0" dirty="0" err="1" smtClean="0">
                <a:ln w="1905">
                  <a:solidFill>
                    <a:sysClr val="windowText" lastClr="000000"/>
                  </a:solidFill>
                </a:ln>
                <a:solidFill>
                  <a:srgbClr val="3333FF"/>
                </a:solidFill>
                <a:effectLst>
                  <a:innerShdw blurRad="69850" dist="43180" dir="5400000">
                    <a:srgbClr val="000000">
                      <a:alpha val="65000"/>
                    </a:srgbClr>
                  </a:innerShdw>
                </a:effectLst>
                <a:uLnTx/>
                <a:uFillTx/>
                <a:latin typeface="+mn-lt"/>
                <a:ea typeface="+mn-ea"/>
                <a:cs typeface="+mn-cs"/>
              </a:rPr>
              <a:t>Som</a:t>
            </a:r>
            <a:endParaRPr kumimoji="0" lang="en-US" sz="2000" b="1" i="0" u="none" strike="noStrike" kern="1200" cap="none" spc="0" normalizeH="0" baseline="0" noProof="0" dirty="0" smtClean="0">
              <a:ln w="1905">
                <a:solidFill>
                  <a:sysClr val="windowText" lastClr="000000"/>
                </a:solidFill>
              </a:ln>
              <a:solidFill>
                <a:srgbClr val="3333FF"/>
              </a:solidFill>
              <a:effectLst>
                <a:innerShdw blurRad="69850" dist="43180" dir="5400000">
                  <a:srgbClr val="000000">
                    <a:alpha val="65000"/>
                  </a:srgbClr>
                </a:innerShdw>
              </a:effectLst>
              <a:uLnTx/>
              <a:uFillTx/>
              <a:latin typeface="+mn-lt"/>
              <a:ea typeface="+mn-ea"/>
              <a:cs typeface="+mn-cs"/>
            </a:endParaRPr>
          </a:p>
          <a:p>
            <a:pPr marR="0" lvl="0" algn="ctr" defTabSz="914400" rtl="0" eaLnBrk="1" fontAlgn="auto" latinLnBrk="0" hangingPunct="1">
              <a:spcBef>
                <a:spcPts val="0"/>
              </a:spcBef>
              <a:spcAft>
                <a:spcPts val="0"/>
              </a:spcAft>
              <a:buClr>
                <a:schemeClr val="accent1"/>
              </a:buClr>
              <a:buSzPct val="76000"/>
              <a:tabLst/>
              <a:defRPr/>
            </a:pPr>
            <a:r>
              <a:rPr kumimoji="0" lang="en-US" i="0" u="none" strike="noStrike" kern="1200" cap="none" spc="0" normalizeH="0" baseline="0" noProof="0" dirty="0" smtClean="0">
                <a:ln w="1905">
                  <a:solidFill>
                    <a:sysClr val="windowText" lastClr="000000"/>
                  </a:solidFill>
                </a:ln>
                <a:solidFill>
                  <a:srgbClr val="3333FF"/>
                </a:solidFill>
                <a:effectLst>
                  <a:innerShdw blurRad="69850" dist="43180" dir="5400000">
                    <a:srgbClr val="000000">
                      <a:alpha val="65000"/>
                    </a:srgbClr>
                  </a:innerShdw>
                </a:effectLst>
                <a:uLnTx/>
                <a:uFillTx/>
                <a:latin typeface="Aparajita" pitchFamily="34" charset="0"/>
                <a:cs typeface="Aparajita" pitchFamily="34" charset="0"/>
              </a:rPr>
              <a:t>(on behalf of scientists/engineers working in this project)</a:t>
            </a:r>
            <a:r>
              <a:rPr kumimoji="0" lang="en-US" i="0" u="none" strike="noStrike" kern="1200" cap="none" spc="0" normalizeH="0" noProof="0" dirty="0" smtClean="0">
                <a:ln w="1905">
                  <a:solidFill>
                    <a:sysClr val="windowText" lastClr="000000"/>
                  </a:solidFill>
                </a:ln>
                <a:solidFill>
                  <a:srgbClr val="3333FF"/>
                </a:solidFill>
                <a:effectLst>
                  <a:innerShdw blurRad="69850" dist="43180" dir="5400000">
                    <a:srgbClr val="000000">
                      <a:alpha val="65000"/>
                    </a:srgbClr>
                  </a:innerShdw>
                </a:effectLst>
                <a:uLnTx/>
                <a:uFillTx/>
                <a:latin typeface="Aparajita" pitchFamily="34" charset="0"/>
                <a:cs typeface="Aparajita" pitchFamily="34" charset="0"/>
              </a:rPr>
              <a:t> </a:t>
            </a:r>
            <a:endParaRPr kumimoji="0" lang="en-US" i="0" u="none" strike="noStrike" kern="1200" cap="none" spc="0" normalizeH="0" baseline="0" noProof="0" dirty="0" smtClean="0">
              <a:ln w="1905">
                <a:solidFill>
                  <a:sysClr val="windowText" lastClr="000000"/>
                </a:solidFill>
              </a:ln>
              <a:solidFill>
                <a:srgbClr val="3333FF"/>
              </a:solidFill>
              <a:effectLst>
                <a:innerShdw blurRad="69850" dist="43180" dir="5400000">
                  <a:srgbClr val="000000">
                    <a:alpha val="65000"/>
                  </a:srgbClr>
                </a:innerShdw>
              </a:effectLst>
              <a:uLnTx/>
              <a:uFillTx/>
              <a:latin typeface="Aparajita" pitchFamily="34" charset="0"/>
              <a:cs typeface="Aparajita" pitchFamily="34" charset="0"/>
            </a:endParaRPr>
          </a:p>
        </p:txBody>
      </p:sp>
      <p:sp>
        <p:nvSpPr>
          <p:cNvPr id="4" name="Text Box 4"/>
          <p:cNvSpPr txBox="1">
            <a:spLocks noChangeArrowheads="1"/>
          </p:cNvSpPr>
          <p:nvPr/>
        </p:nvSpPr>
        <p:spPr bwMode="auto">
          <a:xfrm>
            <a:off x="2438400" y="4876800"/>
            <a:ext cx="4267200" cy="646331"/>
          </a:xfrm>
          <a:prstGeom prst="rect">
            <a:avLst/>
          </a:prstGeom>
          <a:solidFill>
            <a:schemeClr val="accent4">
              <a:lumMod val="10000"/>
              <a:lumOff val="90000"/>
            </a:schemeClr>
          </a:solidFill>
          <a:ln w="9525">
            <a:solidFill>
              <a:schemeClr val="tx1"/>
            </a:solidFill>
            <a:miter lim="800000"/>
            <a:headEnd/>
            <a:tailEnd/>
          </a:ln>
        </p:spPr>
        <p:txBody>
          <a:bodyPr wrap="square">
            <a:spAutoFit/>
          </a:bodyPr>
          <a:lstStyle/>
          <a:p>
            <a:pPr algn="ctr"/>
            <a:r>
              <a:rPr lang="en-US" b="1" dirty="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ekton" pitchFamily="34" charset="0"/>
              </a:rPr>
              <a:t>Variable Energy Cyclotron Centre</a:t>
            </a:r>
          </a:p>
          <a:p>
            <a:pPr algn="ctr"/>
            <a:r>
              <a:rPr lang="en-US" b="1" dirty="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ekton" pitchFamily="34" charset="0"/>
              </a:rPr>
              <a:t>Kolkata, India</a:t>
            </a:r>
          </a:p>
        </p:txBody>
      </p:sp>
      <p:pic>
        <p:nvPicPr>
          <p:cNvPr id="5" name="Picture 22" descr="right"/>
          <p:cNvPicPr>
            <a:picLocks noChangeAspect="1" noChangeArrowheads="1"/>
          </p:cNvPicPr>
          <p:nvPr/>
        </p:nvPicPr>
        <p:blipFill>
          <a:blip r:embed="rId2" cstate="print"/>
          <a:srcRect/>
          <a:stretch>
            <a:fillRect/>
          </a:stretch>
        </p:blipFill>
        <p:spPr bwMode="auto">
          <a:xfrm>
            <a:off x="3962400" y="3657600"/>
            <a:ext cx="1085850" cy="762000"/>
          </a:xfrm>
          <a:prstGeom prst="rect">
            <a:avLst/>
          </a:prstGeom>
          <a:noFill/>
          <a:ln w="9525">
            <a:noFill/>
            <a:miter lim="800000"/>
            <a:headEnd/>
            <a:tailEnd/>
          </a:ln>
        </p:spPr>
      </p:pic>
      <p:sp>
        <p:nvSpPr>
          <p:cNvPr id="6" name="TextBox 5"/>
          <p:cNvSpPr txBox="1"/>
          <p:nvPr/>
        </p:nvSpPr>
        <p:spPr>
          <a:xfrm>
            <a:off x="1447800" y="6324600"/>
            <a:ext cx="66294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IIFC meeting at BARC Mumbai on Feb 26-27, 2015</a:t>
            </a:r>
            <a:endParaRPr lang="en-IN"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p:nvPr/>
        </p:nvPicPr>
        <p:blipFill>
          <a:blip r:embed="rId2" cstate="print">
            <a:lum bright="-20000" contrast="40000"/>
          </a:blip>
          <a:srcRect/>
          <a:stretch>
            <a:fillRect/>
          </a:stretch>
        </p:blipFill>
        <p:spPr bwMode="auto">
          <a:xfrm>
            <a:off x="457200" y="152400"/>
            <a:ext cx="8153400" cy="5715000"/>
          </a:xfrm>
          <a:prstGeom prst="rect">
            <a:avLst/>
          </a:prstGeom>
          <a:noFill/>
          <a:ln w="9525">
            <a:solidFill>
              <a:schemeClr val="tx1"/>
            </a:solidFill>
            <a:miter lim="800000"/>
            <a:headEnd/>
            <a:tailEnd/>
          </a:ln>
        </p:spPr>
      </p:pic>
      <p:sp>
        <p:nvSpPr>
          <p:cNvPr id="3" name="TextBox 2"/>
          <p:cNvSpPr txBox="1"/>
          <p:nvPr/>
        </p:nvSpPr>
        <p:spPr>
          <a:xfrm>
            <a:off x="762000" y="6019800"/>
            <a:ext cx="7696200"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Electric field lines for </a:t>
            </a:r>
            <a:r>
              <a:rPr lang="en-US" b="1" dirty="0" smtClean="0">
                <a:solidFill>
                  <a:srgbClr val="0000CC"/>
                </a:solidFill>
                <a:latin typeface="Times New Roman" pitchFamily="18" charset="0"/>
                <a:cs typeface="Times New Roman" pitchFamily="18" charset="0"/>
              </a:rPr>
              <a:t>other four modes </a:t>
            </a:r>
            <a:r>
              <a:rPr lang="en-US" b="1" dirty="0" smtClean="0">
                <a:latin typeface="Times New Roman" pitchFamily="18" charset="0"/>
                <a:cs typeface="Times New Roman" pitchFamily="18" charset="0"/>
              </a:rPr>
              <a:t>of elliptical shape </a:t>
            </a:r>
          </a:p>
          <a:p>
            <a:pPr algn="ctr"/>
            <a:r>
              <a:rPr lang="en-US" b="1" dirty="0" smtClean="0">
                <a:latin typeface="Times New Roman" pitchFamily="18" charset="0"/>
                <a:cs typeface="Times New Roman" pitchFamily="18" charset="0"/>
              </a:rPr>
              <a:t>5-cell cavity (  ¼ geometry shown )</a:t>
            </a:r>
            <a:endParaRPr lang="en-IN"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txBox="1">
            <a:spLocks noChangeArrowheads="1"/>
          </p:cNvSpPr>
          <p:nvPr/>
        </p:nvSpPr>
        <p:spPr>
          <a:xfrm>
            <a:off x="152400" y="152400"/>
            <a:ext cx="8839200" cy="609600"/>
          </a:xfrm>
          <a:prstGeom prst="rect">
            <a:avLst/>
          </a:prstGeom>
          <a:solidFill>
            <a:srgbClr val="66FFFF"/>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spc="50" normalizeH="0" baseline="0" noProof="0" dirty="0" smtClean="0">
                <a:ln w="11430"/>
                <a:effectLst>
                  <a:outerShdw blurRad="76200" dist="50800" dir="5400000" algn="tl" rotWithShape="0">
                    <a:srgbClr val="000000">
                      <a:alpha val="65000"/>
                    </a:srgbClr>
                  </a:outerShdw>
                </a:effectLst>
                <a:uLnTx/>
                <a:uFillTx/>
                <a:latin typeface="Arial" pitchFamily="34" charset="0"/>
                <a:ea typeface="+mj-ea"/>
                <a:cs typeface="Arial" pitchFamily="34" charset="0"/>
              </a:rPr>
              <a:t>Design Criteria for Elliptical cavity</a:t>
            </a:r>
            <a:endParaRPr kumimoji="0" lang="en-US" sz="3600" b="1" i="0" u="none" strike="noStrike" kern="0" spc="50" normalizeH="0" baseline="0" noProof="0" dirty="0">
              <a:ln w="11430"/>
              <a:effectLst>
                <a:outerShdw blurRad="76200" dist="50800" dir="5400000" algn="tl" rotWithShape="0">
                  <a:srgbClr val="000000">
                    <a:alpha val="65000"/>
                  </a:srgbClr>
                </a:outerShdw>
              </a:effectLst>
              <a:uLnTx/>
              <a:uFillTx/>
              <a:latin typeface="Arial" pitchFamily="34" charset="0"/>
              <a:ea typeface="+mj-ea"/>
              <a:cs typeface="Arial" pitchFamily="34" charset="0"/>
            </a:endParaRPr>
          </a:p>
        </p:txBody>
      </p:sp>
      <p:sp>
        <p:nvSpPr>
          <p:cNvPr id="3" name="Rectangle 5"/>
          <p:cNvSpPr txBox="1">
            <a:spLocks noChangeArrowheads="1"/>
          </p:cNvSpPr>
          <p:nvPr/>
        </p:nvSpPr>
        <p:spPr>
          <a:xfrm>
            <a:off x="152400" y="914400"/>
            <a:ext cx="4876800" cy="5791200"/>
          </a:xfrm>
          <a:prstGeom prst="rect">
            <a:avLst/>
          </a:prstGeom>
          <a:solidFill>
            <a:srgbClr val="CCFF99"/>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rPr>
              <a:t>Elliptical structures with </a:t>
            </a: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&lt;0.5 are inefficient, because of filling and transit time factors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For cavity inner cell design,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Minimize </a:t>
            </a:r>
            <a:r>
              <a:rPr kumimoji="0" lang="en-US" sz="2400" b="1" i="0" u="none" strike="noStrike" kern="0" normalizeH="0" baseline="0" noProof="0" dirty="0" err="1"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E</a:t>
            </a:r>
            <a:r>
              <a:rPr kumimoji="0" lang="en-US" sz="2400" b="1" i="0" u="none" strike="noStrike" kern="0" normalizeH="0" baseline="-25000" noProof="0" dirty="0" err="1"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pk</a:t>
            </a: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 </a:t>
            </a:r>
            <a:r>
              <a:rPr kumimoji="0" lang="en-US" sz="2400" b="1" i="0" u="none" strike="noStrike" kern="0" normalizeH="0" baseline="0" noProof="0" dirty="0" err="1"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B</a:t>
            </a:r>
            <a:r>
              <a:rPr kumimoji="0" lang="en-US" sz="2400" b="1" i="0" u="none" strike="noStrike" kern="0" normalizeH="0" baseline="-25000" noProof="0" dirty="0" err="1"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pk</a:t>
            </a:r>
            <a:endParaRPr kumimoji="0" lang="en-US" sz="2400" b="1" i="0" u="none" strike="noStrike" kern="0" normalizeH="0" baseline="-2500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Provide reasonable mechanical stiffness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Maximize R/Q</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Achieve a reasonable inter-cell coupling coefficient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normalizeH="0" baseline="0" noProof="0" dirty="0" smtClean="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rPr>
              <a:t>Influence of Cell geometry</a:t>
            </a:r>
            <a:endParaRPr kumimoji="0" lang="en-US" sz="2400" b="1" i="0" u="none" strike="noStrike" kern="0" normalizeH="0" baseline="0" noProof="0" dirty="0">
              <a:ln w="11430"/>
              <a:effectLst>
                <a:outerShdw blurRad="50800" dist="39000" dir="5460000" algn="tl">
                  <a:srgbClr val="000000">
                    <a:alpha val="38000"/>
                  </a:srgbClr>
                </a:outerShdw>
              </a:effectLst>
              <a:uLnTx/>
              <a:uFillTx/>
              <a:latin typeface="Arial" pitchFamily="34" charset="0"/>
              <a:cs typeface="Arial" pitchFamily="34" charset="0"/>
              <a:sym typeface="Symbol" pitchFamily="18" charset="2"/>
            </a:endParaRPr>
          </a:p>
        </p:txBody>
      </p:sp>
      <p:sp>
        <p:nvSpPr>
          <p:cNvPr id="4" name="Text Box 8"/>
          <p:cNvSpPr txBox="1">
            <a:spLocks noChangeArrowheads="1"/>
          </p:cNvSpPr>
          <p:nvPr/>
        </p:nvSpPr>
        <p:spPr bwMode="auto">
          <a:xfrm>
            <a:off x="5334000" y="6324600"/>
            <a:ext cx="3581400" cy="366713"/>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pPr>
            <a:r>
              <a:rPr lang="en-US" b="1" dirty="0">
                <a:ln w="11430"/>
                <a:effectLst>
                  <a:outerShdw blurRad="50800" dist="39000" dir="5460000" algn="tl">
                    <a:srgbClr val="000000">
                      <a:alpha val="38000"/>
                    </a:srgbClr>
                  </a:outerShdw>
                </a:effectLst>
                <a:latin typeface="Arial" pitchFamily="34" charset="0"/>
                <a:cs typeface="Arial" pitchFamily="34" charset="0"/>
              </a:rPr>
              <a:t>Cavity Shape </a:t>
            </a:r>
            <a:r>
              <a:rPr lang="en-US" b="1" dirty="0" err="1">
                <a:ln w="11430"/>
                <a:effectLst>
                  <a:outerShdw blurRad="50800" dist="39000" dir="5460000" algn="tl">
                    <a:srgbClr val="000000">
                      <a:alpha val="38000"/>
                    </a:srgbClr>
                  </a:outerShdw>
                </a:effectLst>
                <a:latin typeface="Arial" pitchFamily="34" charset="0"/>
                <a:cs typeface="Arial" pitchFamily="34" charset="0"/>
              </a:rPr>
              <a:t>Parametrization</a:t>
            </a:r>
            <a:endParaRPr lang="en-US" b="1" dirty="0">
              <a:ln w="11430"/>
              <a:effectLst>
                <a:outerShdw blurRad="50800" dist="39000" dir="5460000" algn="tl">
                  <a:srgbClr val="000000">
                    <a:alpha val="38000"/>
                  </a:srgbClr>
                </a:outerShdw>
              </a:effectLst>
              <a:latin typeface="Arial" pitchFamily="34" charset="0"/>
              <a:cs typeface="Arial" pitchFamily="34" charset="0"/>
            </a:endParaRPr>
          </a:p>
        </p:txBody>
      </p:sp>
      <p:pic>
        <p:nvPicPr>
          <p:cNvPr id="5" name="Picture 4"/>
          <p:cNvPicPr/>
          <p:nvPr/>
        </p:nvPicPr>
        <p:blipFill>
          <a:blip r:embed="rId2" cstate="print"/>
          <a:srcRect/>
          <a:stretch>
            <a:fillRect/>
          </a:stretch>
        </p:blipFill>
        <p:spPr bwMode="auto">
          <a:xfrm>
            <a:off x="5257800" y="1371600"/>
            <a:ext cx="3657600" cy="4876800"/>
          </a:xfrm>
          <a:prstGeom prst="rect">
            <a:avLst/>
          </a:prstGeom>
          <a:noFill/>
          <a:ln w="12700" cmpd="sng">
            <a:solidFill>
              <a:srgbClr val="000000"/>
            </a:solid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685800"/>
          </a:xfrm>
          <a:prstGeom prst="rect">
            <a:avLst/>
          </a:prstGeom>
          <a:solidFill>
            <a:srgbClr val="FF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en-US" sz="3000" b="1" spc="50" dirty="0" smtClean="0">
                <a:ln w="11430"/>
                <a:effectLst>
                  <a:outerShdw blurRad="76200" dist="50800" dir="5400000" algn="tl" rotWithShape="0">
                    <a:srgbClr val="000000">
                      <a:alpha val="65000"/>
                    </a:srgbClr>
                  </a:outerShdw>
                </a:effectLst>
                <a:latin typeface="Arial" pitchFamily="34" charset="0"/>
                <a:cs typeface="Arial" pitchFamily="34" charset="0"/>
              </a:rPr>
              <a:t>CRITERIA FOR INNER CELL OPTIMIZATION </a:t>
            </a:r>
            <a:endParaRPr lang="en-IN" sz="3000" b="1" spc="50" dirty="0">
              <a:ln w="11430"/>
              <a:effectLst>
                <a:outerShdw blurRad="76200" dist="50800" dir="5400000" algn="tl" rotWithShape="0">
                  <a:srgbClr val="000000">
                    <a:alpha val="65000"/>
                  </a:srgbClr>
                </a:outerShdw>
              </a:effectLst>
              <a:latin typeface="Arial" pitchFamily="34" charset="0"/>
              <a:cs typeface="Arial"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4767841" y="2743200"/>
            <a:ext cx="4007503" cy="3505200"/>
          </a:xfrm>
          <a:prstGeom prst="rect">
            <a:avLst/>
          </a:prstGeom>
          <a:noFill/>
          <a:ln w="9525">
            <a:noFill/>
            <a:miter lim="800000"/>
            <a:headEnd/>
            <a:tailEnd/>
          </a:ln>
          <a:effectLst/>
        </p:spPr>
      </p:pic>
      <p:sp>
        <p:nvSpPr>
          <p:cNvPr id="5" name="TextBox 4"/>
          <p:cNvSpPr txBox="1"/>
          <p:nvPr/>
        </p:nvSpPr>
        <p:spPr>
          <a:xfrm>
            <a:off x="228600" y="2743200"/>
            <a:ext cx="4419600" cy="3539430"/>
          </a:xfrm>
          <a:prstGeom prst="rect">
            <a:avLst/>
          </a:prstGeom>
          <a:solidFill>
            <a:srgbClr val="FFFF66"/>
          </a:solidFill>
          <a:ln>
            <a:solidFill>
              <a:schemeClr val="tx1"/>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rPr>
              <a:t>GEOMETRY:</a:t>
            </a:r>
          </a:p>
          <a:p>
            <a:endPar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endParaRPr>
          </a:p>
          <a:p>
            <a:r>
              <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rPr>
              <a:t>Iris ellipse: a, b</a:t>
            </a:r>
          </a:p>
          <a:p>
            <a:endPar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endParaRPr>
          </a:p>
          <a:p>
            <a:r>
              <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rPr>
              <a:t>Iris radius: </a:t>
            </a:r>
            <a:r>
              <a:rPr lang="en-US" sz="2800" b="1" dirty="0" err="1"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rPr>
              <a:t>R</a:t>
            </a:r>
            <a:r>
              <a:rPr lang="en-US" sz="2800" b="1" baseline="-25000" dirty="0" err="1"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rPr>
              <a:t>iris</a:t>
            </a:r>
            <a:endParaRPr lang="en-US" sz="2800" b="1" baseline="-25000"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endParaRPr>
          </a:p>
          <a:p>
            <a:endPar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endParaRPr>
          </a:p>
          <a:p>
            <a:r>
              <a:rPr lang="en-US" sz="2800" b="1" dirty="0" smtClean="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rPr>
              <a:t>Equator ellipse: A, B</a:t>
            </a:r>
          </a:p>
          <a:p>
            <a:endParaRPr lang="en-US" sz="2800" b="1" dirty="0">
              <a:ln w="11430">
                <a:solidFill>
                  <a:srgbClr val="0000CC"/>
                </a:solidFill>
              </a:ln>
              <a:solidFill>
                <a:srgbClr val="0000CC"/>
              </a:solidFill>
              <a:effectLst>
                <a:outerShdw blurRad="50800" dist="39000" dir="5460000" algn="tl">
                  <a:srgbClr val="000000">
                    <a:alpha val="38000"/>
                  </a:srgbClr>
                </a:outerShdw>
              </a:effectLst>
              <a:latin typeface="Arial" pitchFamily="34" charset="0"/>
              <a:cs typeface="Arial" pitchFamily="34" charset="0"/>
            </a:endParaRPr>
          </a:p>
        </p:txBody>
      </p:sp>
      <p:sp>
        <p:nvSpPr>
          <p:cNvPr id="6" name="TextBox 5"/>
          <p:cNvSpPr txBox="1"/>
          <p:nvPr/>
        </p:nvSpPr>
        <p:spPr>
          <a:xfrm>
            <a:off x="152400" y="990600"/>
            <a:ext cx="8763000" cy="1077218"/>
          </a:xfrm>
          <a:prstGeom prst="rect">
            <a:avLst/>
          </a:prstGeom>
          <a:noFill/>
          <a:ln>
            <a:solidFill>
              <a:schemeClr val="tx1"/>
            </a:solidFill>
          </a:ln>
        </p:spPr>
        <p:txBody>
          <a:bodyPr wrap="square" rtlCol="0">
            <a:spAutoFit/>
          </a:bodyPr>
          <a:lstStyle/>
          <a:p>
            <a:r>
              <a:rPr lang="en-US" sz="2400" b="1" dirty="0" smtClean="0">
                <a:solidFill>
                  <a:srgbClr val="0000CC"/>
                </a:solidFill>
                <a:latin typeface="Arial" pitchFamily="34" charset="0"/>
                <a:cs typeface="Arial" pitchFamily="34" charset="0"/>
              </a:rPr>
              <a:t>RF Parameters:</a:t>
            </a:r>
          </a:p>
          <a:p>
            <a:endParaRPr lang="en-US" sz="800" b="1" dirty="0" smtClean="0">
              <a:solidFill>
                <a:srgbClr val="0000CC"/>
              </a:solidFill>
              <a:latin typeface="Arial" pitchFamily="34" charset="0"/>
              <a:cs typeface="Arial" pitchFamily="34" charset="0"/>
            </a:endParaRPr>
          </a:p>
          <a:p>
            <a:pPr>
              <a:buFont typeface="Arial" pitchFamily="34" charset="0"/>
              <a:buChar char="•"/>
            </a:pPr>
            <a:r>
              <a:rPr lang="en-US" sz="2400" b="1" dirty="0" smtClean="0">
                <a:solidFill>
                  <a:srgbClr val="C00000"/>
                </a:solidFill>
                <a:latin typeface="Arial" pitchFamily="34" charset="0"/>
                <a:cs typeface="Arial" pitchFamily="34" charset="0"/>
              </a:rPr>
              <a:t> Figure of Merits:	</a:t>
            </a:r>
            <a:r>
              <a:rPr lang="en-US" sz="2400" b="1" dirty="0" smtClean="0">
                <a:solidFill>
                  <a:srgbClr val="0000CC"/>
                </a:solidFill>
                <a:latin typeface="Arial" pitchFamily="34" charset="0"/>
                <a:cs typeface="Arial" pitchFamily="34" charset="0"/>
              </a:rPr>
              <a:t>(R/Q),  G,  </a:t>
            </a:r>
            <a:r>
              <a:rPr lang="en-US" sz="2400" b="1" dirty="0" err="1" smtClean="0">
                <a:solidFill>
                  <a:srgbClr val="0000CC"/>
                </a:solidFill>
                <a:latin typeface="Arial" pitchFamily="34" charset="0"/>
                <a:cs typeface="Arial" pitchFamily="34" charset="0"/>
              </a:rPr>
              <a:t>E</a:t>
            </a:r>
            <a:r>
              <a:rPr lang="en-US" sz="2400" b="1" baseline="-25000" dirty="0" err="1" smtClean="0">
                <a:solidFill>
                  <a:srgbClr val="0000CC"/>
                </a:solidFill>
                <a:latin typeface="Arial" pitchFamily="34" charset="0"/>
                <a:cs typeface="Arial" pitchFamily="34" charset="0"/>
              </a:rPr>
              <a:t>pk</a:t>
            </a:r>
            <a:r>
              <a:rPr lang="en-US" sz="2400" b="1" dirty="0" smtClean="0">
                <a:solidFill>
                  <a:srgbClr val="0000CC"/>
                </a:solidFill>
                <a:latin typeface="Arial" pitchFamily="34" charset="0"/>
                <a:cs typeface="Arial" pitchFamily="34" charset="0"/>
              </a:rPr>
              <a:t>/</a:t>
            </a:r>
            <a:r>
              <a:rPr lang="en-US" sz="2400" b="1" dirty="0" err="1" smtClean="0">
                <a:solidFill>
                  <a:srgbClr val="0000CC"/>
                </a:solidFill>
                <a:latin typeface="Arial" pitchFamily="34" charset="0"/>
                <a:cs typeface="Arial" pitchFamily="34" charset="0"/>
              </a:rPr>
              <a:t>E</a:t>
            </a:r>
            <a:r>
              <a:rPr lang="en-US" sz="2400" b="1" baseline="-25000" dirty="0" err="1" smtClean="0">
                <a:solidFill>
                  <a:srgbClr val="0000CC"/>
                </a:solidFill>
                <a:latin typeface="Arial" pitchFamily="34" charset="0"/>
                <a:cs typeface="Arial" pitchFamily="34" charset="0"/>
              </a:rPr>
              <a:t>acc</a:t>
            </a:r>
            <a:r>
              <a:rPr lang="en-US" sz="2400" b="1" dirty="0" smtClean="0">
                <a:solidFill>
                  <a:srgbClr val="0000CC"/>
                </a:solidFill>
                <a:latin typeface="Arial" pitchFamily="34" charset="0"/>
                <a:cs typeface="Arial" pitchFamily="34" charset="0"/>
              </a:rPr>
              <a:t>, </a:t>
            </a:r>
            <a:r>
              <a:rPr lang="en-US" sz="2400" b="1" dirty="0" err="1" smtClean="0">
                <a:solidFill>
                  <a:srgbClr val="0000CC"/>
                </a:solidFill>
                <a:latin typeface="Arial" pitchFamily="34" charset="0"/>
                <a:cs typeface="Arial" pitchFamily="34" charset="0"/>
              </a:rPr>
              <a:t>B</a:t>
            </a:r>
            <a:r>
              <a:rPr lang="en-US" sz="2400" b="1" baseline="-25000" dirty="0" err="1" smtClean="0">
                <a:solidFill>
                  <a:srgbClr val="0000CC"/>
                </a:solidFill>
                <a:latin typeface="Arial" pitchFamily="34" charset="0"/>
                <a:cs typeface="Arial" pitchFamily="34" charset="0"/>
              </a:rPr>
              <a:t>pk</a:t>
            </a:r>
            <a:r>
              <a:rPr lang="en-US" sz="2400" b="1" dirty="0" smtClean="0">
                <a:solidFill>
                  <a:srgbClr val="0000CC"/>
                </a:solidFill>
                <a:latin typeface="Arial" pitchFamily="34" charset="0"/>
                <a:cs typeface="Arial" pitchFamily="34" charset="0"/>
              </a:rPr>
              <a:t>/</a:t>
            </a:r>
            <a:r>
              <a:rPr lang="en-US" sz="2400" b="1" dirty="0" err="1" smtClean="0">
                <a:solidFill>
                  <a:srgbClr val="0000CC"/>
                </a:solidFill>
                <a:latin typeface="Arial" pitchFamily="34" charset="0"/>
                <a:cs typeface="Arial" pitchFamily="34" charset="0"/>
              </a:rPr>
              <a:t>E</a:t>
            </a:r>
            <a:r>
              <a:rPr lang="en-US" sz="2400" b="1" baseline="-25000" dirty="0" err="1" smtClean="0">
                <a:solidFill>
                  <a:srgbClr val="0000CC"/>
                </a:solidFill>
                <a:latin typeface="Arial" pitchFamily="34" charset="0"/>
                <a:cs typeface="Arial" pitchFamily="34" charset="0"/>
              </a:rPr>
              <a:t>acc</a:t>
            </a:r>
            <a:r>
              <a:rPr lang="en-US" sz="2400" b="1" dirty="0" smtClean="0">
                <a:solidFill>
                  <a:srgbClr val="0000CC"/>
                </a:solidFill>
                <a:latin typeface="Arial" pitchFamily="34" charset="0"/>
                <a:cs typeface="Arial" pitchFamily="34" charset="0"/>
              </a:rPr>
              <a:t>,   </a:t>
            </a:r>
            <a:r>
              <a:rPr lang="en-US" sz="2400" b="1" dirty="0" err="1" smtClean="0">
                <a:solidFill>
                  <a:srgbClr val="0000CC"/>
                </a:solidFill>
                <a:latin typeface="Arial" pitchFamily="34" charset="0"/>
                <a:cs typeface="Arial" pitchFamily="34" charset="0"/>
              </a:rPr>
              <a:t>k</a:t>
            </a:r>
            <a:r>
              <a:rPr lang="en-US" sz="2400" b="1" baseline="-25000" dirty="0" err="1" smtClean="0">
                <a:solidFill>
                  <a:srgbClr val="0000CC"/>
                </a:solidFill>
                <a:latin typeface="Arial" pitchFamily="34" charset="0"/>
                <a:cs typeface="Arial" pitchFamily="34" charset="0"/>
              </a:rPr>
              <a:t>cc</a:t>
            </a:r>
            <a:endParaRPr lang="en-US" sz="2400" b="1" baseline="-25000" dirty="0" smtClean="0">
              <a:solidFill>
                <a:srgbClr val="0000CC"/>
              </a:solidFill>
              <a:latin typeface="Arial" pitchFamily="34" charset="0"/>
              <a:cs typeface="Arial" pitchFamily="34" charset="0"/>
            </a:endParaRPr>
          </a:p>
          <a:p>
            <a:pPr>
              <a:buFont typeface="Arial" pitchFamily="34" charset="0"/>
              <a:buChar char="•"/>
            </a:pPr>
            <a:endParaRPr lang="en-IN" sz="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533400"/>
          </a:xfrm>
          <a:prstGeom prst="rect">
            <a:avLst/>
          </a:prstGeom>
          <a:solidFill>
            <a:srgbClr val="FF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en-US" sz="2400" b="1" spc="50" dirty="0" smtClean="0">
                <a:ln w="11430"/>
                <a:effectLst>
                  <a:outerShdw blurRad="76200" dist="50800" dir="5400000" algn="tl" rotWithShape="0">
                    <a:srgbClr val="000000">
                      <a:alpha val="65000"/>
                    </a:srgbClr>
                  </a:outerShdw>
                </a:effectLst>
                <a:latin typeface="Arial" pitchFamily="34" charset="0"/>
                <a:cs typeface="Arial" pitchFamily="34" charset="0"/>
              </a:rPr>
              <a:t>CRITERIA FOR INNER CELL OPTIMIZATION </a:t>
            </a:r>
            <a:endParaRPr lang="en-IN" sz="2400" b="1" spc="50" dirty="0">
              <a:ln w="11430"/>
              <a:effectLst>
                <a:outerShdw blurRad="76200" dist="50800" dir="5400000" algn="tl" rotWithShape="0">
                  <a:srgbClr val="000000">
                    <a:alpha val="65000"/>
                  </a:srgbClr>
                </a:outerShdw>
              </a:effectLst>
              <a:latin typeface="Arial" pitchFamily="34" charset="0"/>
              <a:cs typeface="Arial" pitchFamily="34" charset="0"/>
            </a:endParaRPr>
          </a:p>
        </p:txBody>
      </p:sp>
      <p:graphicFrame>
        <p:nvGraphicFramePr>
          <p:cNvPr id="4" name="Table 3"/>
          <p:cNvGraphicFramePr>
            <a:graphicFrameLocks noGrp="1"/>
          </p:cNvGraphicFramePr>
          <p:nvPr/>
        </p:nvGraphicFramePr>
        <p:xfrm>
          <a:off x="152400" y="990600"/>
          <a:ext cx="6400800" cy="2382520"/>
        </p:xfrm>
        <a:graphic>
          <a:graphicData uri="http://schemas.openxmlformats.org/drawingml/2006/table">
            <a:tbl>
              <a:tblPr firstRow="1" bandRow="1">
                <a:tableStyleId>{22838BEF-8BB2-4498-84A7-C5851F593DF1}</a:tableStyleId>
              </a:tblPr>
              <a:tblGrid>
                <a:gridCol w="1828800"/>
                <a:gridCol w="1828800"/>
                <a:gridCol w="2743200"/>
              </a:tblGrid>
              <a:tr h="370840">
                <a:tc>
                  <a:txBody>
                    <a:bodyPr/>
                    <a:lstStyle/>
                    <a:p>
                      <a:pPr algn="ctr"/>
                      <a:r>
                        <a:rPr lang="en-US" dirty="0" smtClean="0">
                          <a:latin typeface="Britannic Bold" pitchFamily="34" charset="0"/>
                        </a:rPr>
                        <a:t>Criteria</a:t>
                      </a:r>
                      <a:endParaRPr lang="en-IN" dirty="0">
                        <a:latin typeface="Britannic Bold" pitchFamily="34" charset="0"/>
                      </a:endParaRPr>
                    </a:p>
                  </a:txBody>
                  <a:tcPr/>
                </a:tc>
                <a:tc>
                  <a:txBody>
                    <a:bodyPr/>
                    <a:lstStyle/>
                    <a:p>
                      <a:pPr algn="ctr"/>
                      <a:r>
                        <a:rPr lang="en-US" dirty="0" smtClean="0">
                          <a:latin typeface="Britannic Bold" pitchFamily="34" charset="0"/>
                        </a:rPr>
                        <a:t>RF parameters</a:t>
                      </a:r>
                      <a:endParaRPr lang="en-IN" dirty="0">
                        <a:latin typeface="Britannic Bold" pitchFamily="34" charset="0"/>
                      </a:endParaRPr>
                    </a:p>
                  </a:txBody>
                  <a:tcPr/>
                </a:tc>
                <a:tc>
                  <a:txBody>
                    <a:bodyPr/>
                    <a:lstStyle/>
                    <a:p>
                      <a:pPr algn="ctr"/>
                      <a:r>
                        <a:rPr lang="en-US" dirty="0" smtClean="0">
                          <a:latin typeface="Britannic Bold" pitchFamily="34" charset="0"/>
                        </a:rPr>
                        <a:t>Improves when</a:t>
                      </a:r>
                      <a:endParaRPr lang="en-IN" dirty="0">
                        <a:latin typeface="Britannic Bold" pitchFamily="34" charset="0"/>
                      </a:endParaRPr>
                    </a:p>
                  </a:txBody>
                  <a:tcPr/>
                </a:tc>
              </a:tr>
              <a:tr h="370840">
                <a:tc>
                  <a:txBody>
                    <a:bodyPr/>
                    <a:lstStyle/>
                    <a:p>
                      <a:pPr algn="ctr"/>
                      <a:r>
                        <a:rPr lang="en-US" dirty="0" smtClean="0">
                          <a:solidFill>
                            <a:srgbClr val="0000CC"/>
                          </a:solidFill>
                          <a:latin typeface="Arial Black" pitchFamily="34" charset="0"/>
                        </a:rPr>
                        <a:t>Operation at high gradients</a:t>
                      </a:r>
                      <a:endParaRPr lang="en-IN" dirty="0">
                        <a:solidFill>
                          <a:srgbClr val="0000CC"/>
                        </a:solidFill>
                        <a:latin typeface="Arial Black" pitchFamily="34" charset="0"/>
                      </a:endParaRPr>
                    </a:p>
                  </a:txBody>
                  <a:tcPr/>
                </a:tc>
                <a:tc>
                  <a:txBody>
                    <a:bodyPr/>
                    <a:lstStyle/>
                    <a:p>
                      <a:pPr algn="ctr"/>
                      <a:r>
                        <a:rPr lang="en-US" dirty="0" err="1" smtClean="0">
                          <a:solidFill>
                            <a:srgbClr val="0000CC"/>
                          </a:solidFill>
                          <a:latin typeface="Arial Black" pitchFamily="34" charset="0"/>
                        </a:rPr>
                        <a:t>E</a:t>
                      </a:r>
                      <a:r>
                        <a:rPr lang="en-US" baseline="-25000" dirty="0" err="1" smtClean="0">
                          <a:solidFill>
                            <a:srgbClr val="0000CC"/>
                          </a:solidFill>
                          <a:latin typeface="Arial Black" pitchFamily="34" charset="0"/>
                        </a:rPr>
                        <a:t>Pk</a:t>
                      </a:r>
                      <a:r>
                        <a:rPr lang="en-US" dirty="0" smtClean="0">
                          <a:solidFill>
                            <a:srgbClr val="0000CC"/>
                          </a:solidFill>
                          <a:latin typeface="Arial Black" pitchFamily="34" charset="0"/>
                        </a:rPr>
                        <a:t>/</a:t>
                      </a:r>
                      <a:r>
                        <a:rPr lang="en-US" dirty="0" err="1" smtClean="0">
                          <a:solidFill>
                            <a:srgbClr val="0000CC"/>
                          </a:solidFill>
                          <a:latin typeface="Arial Black" pitchFamily="34" charset="0"/>
                        </a:rPr>
                        <a:t>E</a:t>
                      </a:r>
                      <a:r>
                        <a:rPr lang="en-US" baseline="-25000" dirty="0" err="1" smtClean="0">
                          <a:solidFill>
                            <a:srgbClr val="0000CC"/>
                          </a:solidFill>
                          <a:latin typeface="Arial Black" pitchFamily="34" charset="0"/>
                        </a:rPr>
                        <a:t>acc</a:t>
                      </a:r>
                      <a:endParaRPr lang="en-US" baseline="-25000" dirty="0" smtClean="0">
                        <a:solidFill>
                          <a:srgbClr val="0000CC"/>
                        </a:solidFill>
                        <a:latin typeface="Arial Black" pitchFamily="34" charset="0"/>
                      </a:endParaRPr>
                    </a:p>
                    <a:p>
                      <a:pPr algn="ctr"/>
                      <a:r>
                        <a:rPr lang="en-US" dirty="0" err="1" smtClean="0">
                          <a:solidFill>
                            <a:srgbClr val="0000CC"/>
                          </a:solidFill>
                          <a:latin typeface="Arial Black" pitchFamily="34" charset="0"/>
                        </a:rPr>
                        <a:t>B</a:t>
                      </a:r>
                      <a:r>
                        <a:rPr lang="en-US" baseline="-25000" dirty="0" err="1" smtClean="0">
                          <a:solidFill>
                            <a:srgbClr val="0000CC"/>
                          </a:solidFill>
                          <a:latin typeface="Arial Black" pitchFamily="34" charset="0"/>
                        </a:rPr>
                        <a:t>Pk</a:t>
                      </a:r>
                      <a:r>
                        <a:rPr lang="en-US" dirty="0" smtClean="0">
                          <a:solidFill>
                            <a:srgbClr val="0000CC"/>
                          </a:solidFill>
                          <a:latin typeface="Arial Black" pitchFamily="34" charset="0"/>
                        </a:rPr>
                        <a:t>/</a:t>
                      </a:r>
                      <a:r>
                        <a:rPr lang="en-US" dirty="0" err="1" smtClean="0">
                          <a:solidFill>
                            <a:srgbClr val="0000CC"/>
                          </a:solidFill>
                          <a:latin typeface="Arial Black" pitchFamily="34" charset="0"/>
                        </a:rPr>
                        <a:t>E</a:t>
                      </a:r>
                      <a:r>
                        <a:rPr lang="en-US" baseline="-25000" dirty="0" err="1" smtClean="0">
                          <a:solidFill>
                            <a:srgbClr val="0000CC"/>
                          </a:solidFill>
                          <a:latin typeface="Arial Black" pitchFamily="34" charset="0"/>
                        </a:rPr>
                        <a:t>acc</a:t>
                      </a:r>
                      <a:r>
                        <a:rPr lang="en-US" dirty="0" smtClean="0">
                          <a:solidFill>
                            <a:srgbClr val="0000CC"/>
                          </a:solidFill>
                          <a:latin typeface="Arial Black" pitchFamily="34" charset="0"/>
                        </a:rPr>
                        <a:t> </a:t>
                      </a:r>
                      <a:endParaRPr lang="en-IN" dirty="0">
                        <a:solidFill>
                          <a:srgbClr val="0000CC"/>
                        </a:solidFill>
                        <a:latin typeface="Arial Black" pitchFamily="34" charset="0"/>
                      </a:endParaRPr>
                    </a:p>
                  </a:txBody>
                  <a:tcPr/>
                </a:tc>
                <a:tc>
                  <a:txBody>
                    <a:bodyPr/>
                    <a:lstStyle/>
                    <a:p>
                      <a:pPr algn="ctr"/>
                      <a:r>
                        <a:rPr lang="en-US" dirty="0" err="1" smtClean="0">
                          <a:solidFill>
                            <a:srgbClr val="0000CC"/>
                          </a:solidFill>
                          <a:latin typeface="Arial Black" pitchFamily="34" charset="0"/>
                        </a:rPr>
                        <a:t>R</a:t>
                      </a:r>
                      <a:r>
                        <a:rPr lang="en-US" baseline="-25000" dirty="0" err="1" smtClean="0">
                          <a:solidFill>
                            <a:srgbClr val="0000CC"/>
                          </a:solidFill>
                          <a:latin typeface="Arial Black" pitchFamily="34" charset="0"/>
                        </a:rPr>
                        <a:t>iris</a:t>
                      </a:r>
                      <a:endParaRPr lang="en-US" baseline="-25000" dirty="0" smtClean="0">
                        <a:solidFill>
                          <a:srgbClr val="0000CC"/>
                        </a:solidFill>
                        <a:latin typeface="Arial Black" pitchFamily="34" charset="0"/>
                      </a:endParaRPr>
                    </a:p>
                    <a:p>
                      <a:pPr algn="ctr"/>
                      <a:endParaRPr lang="en-US" baseline="-25000" dirty="0" smtClean="0">
                        <a:solidFill>
                          <a:srgbClr val="0000CC"/>
                        </a:solidFill>
                        <a:latin typeface="Arial Black" pitchFamily="34" charset="0"/>
                      </a:endParaRPr>
                    </a:p>
                    <a:p>
                      <a:pPr algn="ctr"/>
                      <a:r>
                        <a:rPr lang="en-US" b="1" dirty="0" smtClean="0">
                          <a:solidFill>
                            <a:srgbClr val="0000CC"/>
                          </a:solidFill>
                          <a:latin typeface="Arial" pitchFamily="34" charset="0"/>
                          <a:cs typeface="Arial" pitchFamily="34" charset="0"/>
                        </a:rPr>
                        <a:t> Iris, Equator shape</a:t>
                      </a:r>
                      <a:endParaRPr lang="en-IN" b="1" dirty="0">
                        <a:solidFill>
                          <a:srgbClr val="0000CC"/>
                        </a:solidFill>
                        <a:latin typeface="Arial" pitchFamily="34" charset="0"/>
                        <a:cs typeface="Arial" pitchFamily="34" charset="0"/>
                      </a:endParaRPr>
                    </a:p>
                  </a:txBody>
                  <a:tcPr/>
                </a:tc>
              </a:tr>
              <a:tr h="370840">
                <a:tc>
                  <a:txBody>
                    <a:bodyPr/>
                    <a:lstStyle/>
                    <a:p>
                      <a:pPr algn="ctr"/>
                      <a:r>
                        <a:rPr lang="en-US" dirty="0" smtClean="0">
                          <a:solidFill>
                            <a:srgbClr val="7030A0"/>
                          </a:solidFill>
                          <a:latin typeface="Arial Black" pitchFamily="34" charset="0"/>
                        </a:rPr>
                        <a:t>Low cryogenic losses</a:t>
                      </a:r>
                      <a:endParaRPr lang="en-IN" dirty="0">
                        <a:solidFill>
                          <a:srgbClr val="7030A0"/>
                        </a:solidFill>
                        <a:latin typeface="Arial Black" pitchFamily="34" charset="0"/>
                      </a:endParaRPr>
                    </a:p>
                  </a:txBody>
                  <a:tcPr/>
                </a:tc>
                <a:tc>
                  <a:txBody>
                    <a:bodyPr/>
                    <a:lstStyle/>
                    <a:p>
                      <a:pPr algn="ctr"/>
                      <a:endParaRPr lang="en-US" dirty="0" smtClean="0">
                        <a:solidFill>
                          <a:srgbClr val="7030A0"/>
                        </a:solidFill>
                        <a:latin typeface="Arial Black" pitchFamily="34" charset="0"/>
                      </a:endParaRPr>
                    </a:p>
                    <a:p>
                      <a:pPr algn="ctr"/>
                      <a:r>
                        <a:rPr lang="en-US" dirty="0" smtClean="0">
                          <a:solidFill>
                            <a:srgbClr val="7030A0"/>
                          </a:solidFill>
                          <a:latin typeface="Arial Black" pitchFamily="34" charset="0"/>
                        </a:rPr>
                        <a:t>(R/Q).G </a:t>
                      </a:r>
                      <a:endParaRPr lang="en-IN" dirty="0">
                        <a:solidFill>
                          <a:srgbClr val="7030A0"/>
                        </a:solidFill>
                        <a:latin typeface="Arial Black" pitchFamily="34" charset="0"/>
                      </a:endParaRPr>
                    </a:p>
                  </a:txBody>
                  <a:tcPr/>
                </a:tc>
                <a:tc>
                  <a:txBody>
                    <a:bodyPr/>
                    <a:lstStyle/>
                    <a:p>
                      <a:pPr algn="ctr"/>
                      <a:r>
                        <a:rPr lang="en-US" dirty="0" err="1" smtClean="0">
                          <a:solidFill>
                            <a:srgbClr val="7030A0"/>
                          </a:solidFill>
                          <a:latin typeface="Arial Black" pitchFamily="34" charset="0"/>
                        </a:rPr>
                        <a:t>R</a:t>
                      </a:r>
                      <a:r>
                        <a:rPr lang="en-US" baseline="-25000" dirty="0" err="1" smtClean="0">
                          <a:solidFill>
                            <a:srgbClr val="7030A0"/>
                          </a:solidFill>
                          <a:latin typeface="Arial Black" pitchFamily="34" charset="0"/>
                        </a:rPr>
                        <a:t>iris</a:t>
                      </a:r>
                      <a:endParaRPr lang="en-US" baseline="-25000" dirty="0" smtClean="0">
                        <a:solidFill>
                          <a:srgbClr val="7030A0"/>
                        </a:solidFill>
                        <a:latin typeface="Arial Black" pitchFamily="34" charset="0"/>
                      </a:endParaRPr>
                    </a:p>
                    <a:p>
                      <a:pPr algn="ctr"/>
                      <a:endParaRPr lang="en-US" baseline="-25000" dirty="0" smtClean="0">
                        <a:solidFill>
                          <a:srgbClr val="7030A0"/>
                        </a:solidFill>
                        <a:latin typeface="Arial Black" pitchFamily="34" charset="0"/>
                      </a:endParaRPr>
                    </a:p>
                    <a:p>
                      <a:pPr algn="ctr"/>
                      <a:r>
                        <a:rPr lang="en-US" b="1" dirty="0" smtClean="0">
                          <a:solidFill>
                            <a:srgbClr val="7030A0"/>
                          </a:solidFill>
                          <a:latin typeface="Arial" pitchFamily="34" charset="0"/>
                          <a:cs typeface="Arial" pitchFamily="34" charset="0"/>
                        </a:rPr>
                        <a:t> Equator shape</a:t>
                      </a:r>
                      <a:endParaRPr lang="en-IN" b="1" dirty="0" smtClean="0">
                        <a:solidFill>
                          <a:srgbClr val="7030A0"/>
                        </a:solidFill>
                        <a:latin typeface="Arial" pitchFamily="34" charset="0"/>
                        <a:cs typeface="Arial" pitchFamily="34" charset="0"/>
                      </a:endParaRPr>
                    </a:p>
                    <a:p>
                      <a:pPr algn="ctr"/>
                      <a:endParaRPr lang="en-IN" dirty="0">
                        <a:solidFill>
                          <a:srgbClr val="7030A0"/>
                        </a:solidFill>
                        <a:latin typeface="Arial Black" pitchFamily="34" charset="0"/>
                      </a:endParaRPr>
                    </a:p>
                  </a:txBody>
                  <a:tcPr/>
                </a:tc>
              </a:tr>
            </a:tbl>
          </a:graphicData>
        </a:graphic>
      </p:graphicFrame>
      <p:sp>
        <p:nvSpPr>
          <p:cNvPr id="5" name="Down Arrow 4"/>
          <p:cNvSpPr/>
          <p:nvPr/>
        </p:nvSpPr>
        <p:spPr>
          <a:xfrm>
            <a:off x="3429000" y="1524000"/>
            <a:ext cx="228600" cy="457200"/>
          </a:xfrm>
          <a:prstGeom prst="down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Down Arrow 5"/>
          <p:cNvSpPr/>
          <p:nvPr/>
        </p:nvSpPr>
        <p:spPr>
          <a:xfrm>
            <a:off x="5715000" y="1447800"/>
            <a:ext cx="228600" cy="304800"/>
          </a:xfrm>
          <a:prstGeom prst="down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Up Arrow 6"/>
          <p:cNvSpPr/>
          <p:nvPr/>
        </p:nvSpPr>
        <p:spPr>
          <a:xfrm>
            <a:off x="3429000" y="2514600"/>
            <a:ext cx="228600" cy="304800"/>
          </a:xfrm>
          <a:prstGeom prst="up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a:off x="5791200" y="2362200"/>
            <a:ext cx="228600" cy="304800"/>
          </a:xfrm>
          <a:prstGeom prst="down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6629400" y="1371600"/>
            <a:ext cx="2286000" cy="1569660"/>
          </a:xfrm>
          <a:prstGeom prst="rect">
            <a:avLst/>
          </a:prstGeom>
          <a:solidFill>
            <a:srgbClr val="CCFF99"/>
          </a:solidFill>
          <a:ln>
            <a:solidFill>
              <a:schemeClr val="tx1"/>
            </a:solidFill>
          </a:ln>
        </p:spPr>
        <p:txBody>
          <a:bodyPr wrap="square" rtlCol="0">
            <a:spAutoFit/>
          </a:bodyPr>
          <a:lstStyle/>
          <a:p>
            <a:pPr>
              <a:buFont typeface="Arial" pitchFamily="34" charset="0"/>
              <a:buChar char="•"/>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R</a:t>
            </a:r>
            <a:r>
              <a:rPr lang="en-US" sz="2400" b="1" baseline="-25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iris</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is a Powerful knob to trim RF parameters</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0" name="TextBox 9"/>
          <p:cNvSpPr txBox="1"/>
          <p:nvPr/>
        </p:nvSpPr>
        <p:spPr>
          <a:xfrm>
            <a:off x="152400" y="3657600"/>
            <a:ext cx="8839200" cy="2662267"/>
          </a:xfrm>
          <a:prstGeom prst="rect">
            <a:avLst/>
          </a:prstGeom>
          <a:solidFill>
            <a:srgbClr val="FFFF99"/>
          </a:solidFill>
          <a:ln>
            <a:solidFill>
              <a:schemeClr val="tx1"/>
            </a:solidFill>
          </a:ln>
        </p:spPr>
        <p:txBody>
          <a:bodyPr wrap="square" rtlCol="0">
            <a:spAutoFit/>
          </a:bodyPr>
          <a:lstStyle/>
          <a:p>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Why for smaller aperture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R</a:t>
            </a:r>
            <a:r>
              <a:rPr lang="en-US" sz="2400" b="1" baseline="-25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iris</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a:t>
            </a:r>
          </a:p>
          <a:p>
            <a:endParaRPr lang="en-US" sz="2400" dirty="0" smtClean="0">
              <a:latin typeface="Arial Black" pitchFamily="34" charset="0"/>
            </a:endParaRPr>
          </a:p>
          <a:p>
            <a:pPr>
              <a:buFont typeface="Arial" pitchFamily="34" charset="0"/>
              <a:buChar char="•"/>
            </a:pPr>
            <a:r>
              <a:rPr lang="en-US" sz="2400" b="1" dirty="0" smtClean="0">
                <a:ln w="1905"/>
                <a:solidFill>
                  <a:srgbClr val="C00000"/>
                </a:solidFill>
                <a:effectLst>
                  <a:innerShdw blurRad="69850" dist="43180" dir="5400000">
                    <a:srgbClr val="000000">
                      <a:alpha val="65000"/>
                    </a:srgbClr>
                  </a:innerShdw>
                </a:effectLst>
                <a:latin typeface="Arial Black" pitchFamily="34" charset="0"/>
              </a:rPr>
              <a:t> (R/Q) ---- bigger   		</a:t>
            </a: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(desirable !)</a:t>
            </a:r>
            <a:endParaRPr lang="en-US" sz="2400" b="1" i="1" dirty="0" smtClean="0">
              <a:ln w="1905"/>
              <a:solidFill>
                <a:srgbClr val="C00000"/>
              </a:solidFill>
              <a:effectLst>
                <a:innerShdw blurRad="69850" dist="43180" dir="5400000">
                  <a:srgbClr val="000000">
                    <a:alpha val="65000"/>
                  </a:srgbClr>
                </a:innerShdw>
              </a:effectLst>
              <a:latin typeface="Arial Black" pitchFamily="34" charset="0"/>
            </a:endParaRPr>
          </a:p>
          <a:p>
            <a:pPr>
              <a:buFont typeface="Arial" pitchFamily="34" charset="0"/>
              <a:buChar char="•"/>
            </a:pPr>
            <a:endParaRPr lang="en-US" sz="2400" b="1" dirty="0" smtClean="0">
              <a:ln w="1905"/>
              <a:solidFill>
                <a:srgbClr val="C00000"/>
              </a:solidFill>
              <a:effectLst>
                <a:innerShdw blurRad="69850" dist="43180" dir="5400000">
                  <a:srgbClr val="000000">
                    <a:alpha val="65000"/>
                  </a:srgbClr>
                </a:innerShdw>
              </a:effectLst>
              <a:latin typeface="Arial Black" pitchFamily="34" charset="0"/>
            </a:endParaRPr>
          </a:p>
          <a:p>
            <a:pPr>
              <a:buFont typeface="Arial" pitchFamily="34" charset="0"/>
              <a:buChar char="•"/>
            </a:pPr>
            <a:r>
              <a:rPr lang="en-US" sz="2400" b="1" dirty="0" smtClean="0">
                <a:ln w="1905"/>
                <a:solidFill>
                  <a:srgbClr val="C00000"/>
                </a:solidFill>
                <a:effectLst>
                  <a:innerShdw blurRad="69850" dist="43180" dir="5400000">
                    <a:srgbClr val="000000">
                      <a:alpha val="65000"/>
                    </a:srgbClr>
                  </a:innerShdw>
                </a:effectLst>
                <a:latin typeface="Arial Black" pitchFamily="34" charset="0"/>
              </a:rPr>
              <a:t> </a:t>
            </a:r>
            <a:r>
              <a:rPr lang="en-US" sz="2400" b="1" dirty="0" err="1" smtClean="0">
                <a:ln w="1905"/>
                <a:solidFill>
                  <a:srgbClr val="C00000"/>
                </a:solidFill>
                <a:effectLst>
                  <a:innerShdw blurRad="69850" dist="43180" dir="5400000">
                    <a:srgbClr val="000000">
                      <a:alpha val="65000"/>
                    </a:srgbClr>
                  </a:innerShdw>
                </a:effectLst>
                <a:latin typeface="Arial Black" pitchFamily="34" charset="0"/>
              </a:rPr>
              <a:t>E</a:t>
            </a:r>
            <a:r>
              <a:rPr lang="en-US" sz="2400" b="1" baseline="-25000" dirty="0" err="1" smtClean="0">
                <a:ln w="1905"/>
                <a:solidFill>
                  <a:srgbClr val="C00000"/>
                </a:solidFill>
                <a:effectLst>
                  <a:innerShdw blurRad="69850" dist="43180" dir="5400000">
                    <a:srgbClr val="000000">
                      <a:alpha val="65000"/>
                    </a:srgbClr>
                  </a:innerShdw>
                </a:effectLst>
                <a:latin typeface="Arial Black" pitchFamily="34" charset="0"/>
              </a:rPr>
              <a:t>Pk</a:t>
            </a:r>
            <a:r>
              <a:rPr lang="en-US" sz="2400" b="1" dirty="0" smtClean="0">
                <a:ln w="1905"/>
                <a:solidFill>
                  <a:srgbClr val="C00000"/>
                </a:solidFill>
                <a:effectLst>
                  <a:innerShdw blurRad="69850" dist="43180" dir="5400000">
                    <a:srgbClr val="000000">
                      <a:alpha val="65000"/>
                    </a:srgbClr>
                  </a:innerShdw>
                </a:effectLst>
                <a:latin typeface="Arial Black" pitchFamily="34" charset="0"/>
              </a:rPr>
              <a:t>/</a:t>
            </a:r>
            <a:r>
              <a:rPr lang="en-US" sz="2400" b="1" dirty="0" err="1" smtClean="0">
                <a:ln w="1905"/>
                <a:solidFill>
                  <a:srgbClr val="C00000"/>
                </a:solidFill>
                <a:effectLst>
                  <a:innerShdw blurRad="69850" dist="43180" dir="5400000">
                    <a:srgbClr val="000000">
                      <a:alpha val="65000"/>
                    </a:srgbClr>
                  </a:innerShdw>
                </a:effectLst>
                <a:latin typeface="Arial Black" pitchFamily="34" charset="0"/>
              </a:rPr>
              <a:t>E</a:t>
            </a:r>
            <a:r>
              <a:rPr lang="en-US" sz="2400" b="1" baseline="-25000" dirty="0" err="1" smtClean="0">
                <a:ln w="1905"/>
                <a:solidFill>
                  <a:srgbClr val="C00000"/>
                </a:solidFill>
                <a:effectLst>
                  <a:innerShdw blurRad="69850" dist="43180" dir="5400000">
                    <a:srgbClr val="000000">
                      <a:alpha val="65000"/>
                    </a:srgbClr>
                  </a:innerShdw>
                </a:effectLst>
                <a:latin typeface="Arial Black" pitchFamily="34" charset="0"/>
              </a:rPr>
              <a:t>acc</a:t>
            </a:r>
            <a:r>
              <a:rPr lang="en-US" sz="2400" b="1" dirty="0" smtClean="0">
                <a:ln w="1905"/>
                <a:solidFill>
                  <a:srgbClr val="C00000"/>
                </a:solidFill>
                <a:effectLst>
                  <a:innerShdw blurRad="69850" dist="43180" dir="5400000">
                    <a:srgbClr val="000000">
                      <a:alpha val="65000"/>
                    </a:srgbClr>
                  </a:innerShdw>
                </a:effectLst>
                <a:latin typeface="Arial Black" pitchFamily="34" charset="0"/>
              </a:rPr>
              <a:t>,  </a:t>
            </a:r>
            <a:r>
              <a:rPr lang="en-US" sz="2400" b="1" dirty="0" err="1" smtClean="0">
                <a:ln w="1905"/>
                <a:solidFill>
                  <a:srgbClr val="C00000"/>
                </a:solidFill>
                <a:effectLst>
                  <a:innerShdw blurRad="69850" dist="43180" dir="5400000">
                    <a:srgbClr val="000000">
                      <a:alpha val="65000"/>
                    </a:srgbClr>
                  </a:innerShdw>
                </a:effectLst>
                <a:latin typeface="Arial Black" pitchFamily="34" charset="0"/>
              </a:rPr>
              <a:t>B</a:t>
            </a:r>
            <a:r>
              <a:rPr lang="en-US" sz="2400" b="1" baseline="-25000" dirty="0" err="1" smtClean="0">
                <a:ln w="1905"/>
                <a:solidFill>
                  <a:srgbClr val="C00000"/>
                </a:solidFill>
                <a:effectLst>
                  <a:innerShdw blurRad="69850" dist="43180" dir="5400000">
                    <a:srgbClr val="000000">
                      <a:alpha val="65000"/>
                    </a:srgbClr>
                  </a:innerShdw>
                </a:effectLst>
                <a:latin typeface="Arial Black" pitchFamily="34" charset="0"/>
              </a:rPr>
              <a:t>Pk</a:t>
            </a:r>
            <a:r>
              <a:rPr lang="en-US" sz="2400" b="1" dirty="0" smtClean="0">
                <a:ln w="1905"/>
                <a:solidFill>
                  <a:srgbClr val="C00000"/>
                </a:solidFill>
                <a:effectLst>
                  <a:innerShdw blurRad="69850" dist="43180" dir="5400000">
                    <a:srgbClr val="000000">
                      <a:alpha val="65000"/>
                    </a:srgbClr>
                  </a:innerShdw>
                </a:effectLst>
                <a:latin typeface="Arial Black" pitchFamily="34" charset="0"/>
              </a:rPr>
              <a:t>/</a:t>
            </a:r>
            <a:r>
              <a:rPr lang="en-US" sz="2400" b="1" dirty="0" err="1" smtClean="0">
                <a:ln w="1905"/>
                <a:solidFill>
                  <a:srgbClr val="C00000"/>
                </a:solidFill>
                <a:effectLst>
                  <a:innerShdw blurRad="69850" dist="43180" dir="5400000">
                    <a:srgbClr val="000000">
                      <a:alpha val="65000"/>
                    </a:srgbClr>
                  </a:innerShdw>
                </a:effectLst>
                <a:latin typeface="Arial Black" pitchFamily="34" charset="0"/>
              </a:rPr>
              <a:t>E</a:t>
            </a:r>
            <a:r>
              <a:rPr lang="en-US" sz="2400" b="1" baseline="-25000" dirty="0" err="1" smtClean="0">
                <a:ln w="1905"/>
                <a:solidFill>
                  <a:srgbClr val="C00000"/>
                </a:solidFill>
                <a:effectLst>
                  <a:innerShdw blurRad="69850" dist="43180" dir="5400000">
                    <a:srgbClr val="000000">
                      <a:alpha val="65000"/>
                    </a:srgbClr>
                  </a:innerShdw>
                </a:effectLst>
                <a:latin typeface="Arial Black" pitchFamily="34" charset="0"/>
              </a:rPr>
              <a:t>acc</a:t>
            </a:r>
            <a:r>
              <a:rPr lang="en-US" sz="2400" b="1" dirty="0" smtClean="0">
                <a:ln w="1905"/>
                <a:solidFill>
                  <a:srgbClr val="C00000"/>
                </a:solidFill>
                <a:effectLst>
                  <a:innerShdw blurRad="69850" dist="43180" dir="5400000">
                    <a:srgbClr val="000000">
                      <a:alpha val="65000"/>
                    </a:srgbClr>
                  </a:innerShdw>
                </a:effectLst>
                <a:latin typeface="Arial Black" pitchFamily="34" charset="0"/>
              </a:rPr>
              <a:t>  ---- lower 	</a:t>
            </a:r>
            <a:r>
              <a:rPr lang="en-US" sz="24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(desirable !)</a:t>
            </a:r>
            <a:endParaRPr lang="en-IN" sz="2400" b="1" i="1" dirty="0" smtClean="0">
              <a:ln w="1905"/>
              <a:solidFill>
                <a:srgbClr val="C00000"/>
              </a:solidFill>
              <a:effectLst>
                <a:innerShdw blurRad="69850" dist="43180" dir="5400000">
                  <a:srgbClr val="000000">
                    <a:alpha val="65000"/>
                  </a:srgbClr>
                </a:innerShdw>
              </a:effectLst>
              <a:latin typeface="Arial Black" pitchFamily="34" charset="0"/>
            </a:endParaRPr>
          </a:p>
          <a:p>
            <a:pPr>
              <a:buFont typeface="Arial" pitchFamily="34" charset="0"/>
              <a:buChar char="•"/>
            </a:pPr>
            <a:endParaRPr lang="en-US" sz="2400" dirty="0" smtClean="0">
              <a:latin typeface="Arial Black" pitchFamily="34" charset="0"/>
            </a:endParaRPr>
          </a:p>
          <a:p>
            <a:r>
              <a:rPr lang="en-US" sz="2300" dirty="0" err="1" smtClean="0">
                <a:latin typeface="Arial Black" pitchFamily="34" charset="0"/>
              </a:rPr>
              <a:t>E</a:t>
            </a:r>
            <a:r>
              <a:rPr lang="en-US" sz="2300" baseline="-25000" dirty="0" err="1" smtClean="0">
                <a:latin typeface="Arial Black" pitchFamily="34" charset="0"/>
              </a:rPr>
              <a:t>acc</a:t>
            </a:r>
            <a:r>
              <a:rPr lang="en-US" sz="2300" dirty="0" smtClean="0">
                <a:latin typeface="Arial Black" pitchFamily="34" charset="0"/>
              </a:rPr>
              <a:t> is higher at the same stored energy in the cell.</a:t>
            </a:r>
            <a:endParaRPr lang="en-IN" sz="2300" dirty="0">
              <a:latin typeface="Arial Black"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1371600" y="381000"/>
            <a:ext cx="6781800" cy="5257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30000"/>
          </a:blip>
          <a:srcRect/>
          <a:stretch>
            <a:fillRect/>
          </a:stretch>
        </p:blipFill>
        <p:spPr bwMode="auto">
          <a:xfrm>
            <a:off x="152400" y="609600"/>
            <a:ext cx="8686800" cy="3200400"/>
          </a:xfrm>
          <a:prstGeom prst="rect">
            <a:avLst/>
          </a:prstGeom>
          <a:noFill/>
          <a:ln w="9525">
            <a:solidFill>
              <a:schemeClr val="tx1"/>
            </a:solidFill>
            <a:miter lim="800000"/>
            <a:headEnd/>
            <a:tailEnd/>
          </a:ln>
        </p:spPr>
      </p:pic>
      <p:sp>
        <p:nvSpPr>
          <p:cNvPr id="3" name="TextBox 2"/>
          <p:cNvSpPr txBox="1"/>
          <p:nvPr/>
        </p:nvSpPr>
        <p:spPr>
          <a:xfrm>
            <a:off x="152400" y="4267200"/>
            <a:ext cx="8839200" cy="2031325"/>
          </a:xfrm>
          <a:prstGeom prst="rect">
            <a:avLst/>
          </a:prstGeom>
          <a:noFill/>
        </p:spPr>
        <p:txBody>
          <a:bodyPr wrap="square" rtlCol="0">
            <a:spAutoFit/>
          </a:bodyPr>
          <a:lstStyle/>
          <a:p>
            <a:r>
              <a:rPr lang="en-US" sz="2400" b="1" dirty="0" err="1" smtClean="0">
                <a:latin typeface="Arial" pitchFamily="34" charset="0"/>
                <a:cs typeface="Arial" pitchFamily="34" charset="0"/>
              </a:rPr>
              <a:t>R</a:t>
            </a:r>
            <a:r>
              <a:rPr lang="en-US" sz="2400" b="1" baseline="-25000" dirty="0" err="1" smtClean="0">
                <a:latin typeface="Arial" pitchFamily="34" charset="0"/>
                <a:cs typeface="Arial" pitchFamily="34" charset="0"/>
              </a:rPr>
              <a:t>iris</a:t>
            </a:r>
            <a:r>
              <a:rPr lang="en-US" sz="2400" b="1" dirty="0" smtClean="0">
                <a:latin typeface="Arial" pitchFamily="34" charset="0"/>
                <a:cs typeface="Arial" pitchFamily="34" charset="0"/>
              </a:rPr>
              <a:t>    </a:t>
            </a:r>
            <a:r>
              <a:rPr lang="en-US" sz="2400" dirty="0" smtClean="0">
                <a:latin typeface="Arial" pitchFamily="34" charset="0"/>
                <a:cs typeface="Arial" pitchFamily="34" charset="0"/>
              </a:rPr>
              <a:t>                      </a:t>
            </a:r>
            <a:r>
              <a:rPr lang="en-US" dirty="0" smtClean="0">
                <a:latin typeface="Arial" pitchFamily="34" charset="0"/>
                <a:cs typeface="Arial" pitchFamily="34" charset="0"/>
              </a:rPr>
              <a:t>  </a:t>
            </a:r>
            <a:r>
              <a:rPr lang="en-US" sz="2400" b="1" dirty="0" err="1" smtClean="0">
                <a:latin typeface="Arial" pitchFamily="34" charset="0"/>
                <a:cs typeface="Arial" pitchFamily="34" charset="0"/>
              </a:rPr>
              <a:t>E</a:t>
            </a:r>
            <a:r>
              <a:rPr lang="en-US" sz="2400" b="1" baseline="-25000" dirty="0" err="1" smtClean="0">
                <a:latin typeface="Arial" pitchFamily="34" charset="0"/>
                <a:cs typeface="Arial" pitchFamily="34" charset="0"/>
              </a:rPr>
              <a:t>acc</a:t>
            </a:r>
            <a:r>
              <a:rPr lang="en-US" dirty="0" smtClean="0">
                <a:latin typeface="Arial" pitchFamily="34" charset="0"/>
                <a:cs typeface="Arial" pitchFamily="34" charset="0"/>
              </a:rPr>
              <a:t> </a:t>
            </a:r>
            <a:r>
              <a:rPr lang="en-US" i="1" dirty="0" smtClean="0">
                <a:latin typeface="Arial" pitchFamily="34" charset="0"/>
                <a:cs typeface="Arial" pitchFamily="34" charset="0"/>
              </a:rPr>
              <a:t>(at the end cells)</a:t>
            </a:r>
          </a:p>
          <a:p>
            <a:endParaRPr lang="en-US" dirty="0" smtClean="0">
              <a:latin typeface="Arial" pitchFamily="34" charset="0"/>
              <a:cs typeface="Arial" pitchFamily="34" charset="0"/>
            </a:endParaRPr>
          </a:p>
          <a:p>
            <a:r>
              <a:rPr lang="en-US" sz="2400" b="1" dirty="0" err="1" smtClean="0">
                <a:latin typeface="Arial" pitchFamily="34" charset="0"/>
                <a:cs typeface="Arial" pitchFamily="34" charset="0"/>
              </a:rPr>
              <a:t>R</a:t>
            </a:r>
            <a:r>
              <a:rPr lang="en-US" sz="2400" b="1" baseline="-25000" dirty="0" err="1" smtClean="0">
                <a:latin typeface="Arial" pitchFamily="34" charset="0"/>
                <a:cs typeface="Arial" pitchFamily="34" charset="0"/>
              </a:rPr>
              <a:t>iris</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E</a:t>
            </a:r>
            <a:r>
              <a:rPr lang="en-US" sz="2400" b="1" baseline="-25000" dirty="0" err="1" smtClean="0">
                <a:latin typeface="Arial" pitchFamily="34" charset="0"/>
                <a:cs typeface="Arial" pitchFamily="34" charset="0"/>
              </a:rPr>
              <a:t>acc</a:t>
            </a:r>
            <a:r>
              <a:rPr lang="en-US" sz="2400" b="1" dirty="0" smtClean="0">
                <a:latin typeface="Arial" pitchFamily="34" charset="0"/>
                <a:cs typeface="Arial" pitchFamily="34" charset="0"/>
              </a:rPr>
              <a:t> </a:t>
            </a:r>
            <a:r>
              <a:rPr lang="en-US" i="1" dirty="0" smtClean="0">
                <a:latin typeface="Arial" pitchFamily="34" charset="0"/>
                <a:cs typeface="Arial" pitchFamily="34" charset="0"/>
              </a:rPr>
              <a:t>(at the end cells)</a:t>
            </a:r>
          </a:p>
          <a:p>
            <a:endParaRPr lang="en-US" i="1" dirty="0" smtClean="0">
              <a:latin typeface="Arial" pitchFamily="34" charset="0"/>
              <a:cs typeface="Arial" pitchFamily="34" charset="0"/>
            </a:endParaRPr>
          </a:p>
          <a:p>
            <a:endParaRPr lang="en-US" i="1" dirty="0" smtClean="0">
              <a:latin typeface="Arial" pitchFamily="34" charset="0"/>
              <a:cs typeface="Arial" pitchFamily="34" charset="0"/>
            </a:endParaRPr>
          </a:p>
          <a:p>
            <a:r>
              <a:rPr lang="en-US" sz="2400" b="1" dirty="0" smtClean="0">
                <a:latin typeface="Arial" pitchFamily="34" charset="0"/>
                <a:cs typeface="Arial" pitchFamily="34" charset="0"/>
              </a:rPr>
              <a:t>So, </a:t>
            </a:r>
            <a:r>
              <a:rPr lang="en-US" sz="2400" b="1" dirty="0" err="1" smtClean="0">
                <a:latin typeface="Arial" pitchFamily="34" charset="0"/>
                <a:cs typeface="Arial" pitchFamily="34" charset="0"/>
              </a:rPr>
              <a:t>R</a:t>
            </a:r>
            <a:r>
              <a:rPr lang="en-US" sz="2400" b="1" baseline="-25000" dirty="0" err="1" smtClean="0">
                <a:latin typeface="Arial" pitchFamily="34" charset="0"/>
                <a:cs typeface="Arial" pitchFamily="34" charset="0"/>
              </a:rPr>
              <a:t>iris</a:t>
            </a:r>
            <a:r>
              <a:rPr lang="en-US" sz="2400" b="1" dirty="0" smtClean="0">
                <a:latin typeface="Arial" pitchFamily="34" charset="0"/>
                <a:cs typeface="Arial" pitchFamily="34" charset="0"/>
              </a:rPr>
              <a:t> is kept at 48 mm.             </a:t>
            </a:r>
            <a:endParaRPr lang="en-IN" sz="2400" b="1" dirty="0">
              <a:latin typeface="Arial" pitchFamily="34" charset="0"/>
              <a:cs typeface="Arial" pitchFamily="34" charset="0"/>
            </a:endParaRPr>
          </a:p>
        </p:txBody>
      </p:sp>
      <p:sp>
        <p:nvSpPr>
          <p:cNvPr id="4" name="Up Arrow 3"/>
          <p:cNvSpPr/>
          <p:nvPr/>
        </p:nvSpPr>
        <p:spPr>
          <a:xfrm>
            <a:off x="990600" y="4419600"/>
            <a:ext cx="152400" cy="304800"/>
          </a:xfrm>
          <a:prstGeom prst="upArrow">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IN" dirty="0"/>
          </a:p>
        </p:txBody>
      </p:sp>
      <p:cxnSp>
        <p:nvCxnSpPr>
          <p:cNvPr id="6" name="Straight Arrow Connector 5"/>
          <p:cNvCxnSpPr/>
          <p:nvPr/>
        </p:nvCxnSpPr>
        <p:spPr>
          <a:xfrm>
            <a:off x="1447800" y="4495800"/>
            <a:ext cx="1371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Down Arrow 6"/>
          <p:cNvSpPr/>
          <p:nvPr/>
        </p:nvSpPr>
        <p:spPr>
          <a:xfrm>
            <a:off x="5486400" y="4343400"/>
            <a:ext cx="228600" cy="304800"/>
          </a:xfrm>
          <a:prstGeom prst="downArrow">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a:off x="990600" y="5029200"/>
            <a:ext cx="152400" cy="304800"/>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Up Arrow 9"/>
          <p:cNvSpPr/>
          <p:nvPr/>
        </p:nvSpPr>
        <p:spPr>
          <a:xfrm>
            <a:off x="5486400" y="4953000"/>
            <a:ext cx="228600" cy="304800"/>
          </a:xfrm>
          <a:prstGeom prst="up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IN" dirty="0"/>
          </a:p>
        </p:txBody>
      </p:sp>
      <p:cxnSp>
        <p:nvCxnSpPr>
          <p:cNvPr id="11" name="Straight Arrow Connector 10"/>
          <p:cNvCxnSpPr/>
          <p:nvPr/>
        </p:nvCxnSpPr>
        <p:spPr>
          <a:xfrm>
            <a:off x="1447800" y="5105400"/>
            <a:ext cx="1371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838200" y="381000"/>
            <a:ext cx="7467600" cy="5867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5448300" cy="39814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809875" y="3181350"/>
            <a:ext cx="6334125" cy="3676650"/>
          </a:xfrm>
          <a:prstGeom prst="rect">
            <a:avLst/>
          </a:prstGeom>
          <a:noFill/>
          <a:ln w="9525">
            <a:noFill/>
            <a:miter lim="800000"/>
            <a:headEnd/>
            <a:tailEnd/>
          </a:ln>
          <a:effectLst/>
        </p:spPr>
      </p:pic>
      <p:sp>
        <p:nvSpPr>
          <p:cNvPr id="4" name="Oval 3"/>
          <p:cNvSpPr/>
          <p:nvPr/>
        </p:nvSpPr>
        <p:spPr>
          <a:xfrm>
            <a:off x="3048000" y="1371600"/>
            <a:ext cx="381000" cy="381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p:cNvSpPr/>
          <p:nvPr/>
        </p:nvSpPr>
        <p:spPr>
          <a:xfrm>
            <a:off x="6553200" y="4800600"/>
            <a:ext cx="381000" cy="381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5943600" cy="392912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200400" y="3235316"/>
            <a:ext cx="5943600" cy="3622684"/>
          </a:xfrm>
          <a:prstGeom prst="rect">
            <a:avLst/>
          </a:prstGeom>
          <a:noFill/>
          <a:ln w="9525">
            <a:noFill/>
            <a:miter lim="800000"/>
            <a:headEnd/>
            <a:tailEnd/>
          </a:ln>
          <a:effectLst/>
        </p:spPr>
      </p:pic>
      <p:sp>
        <p:nvSpPr>
          <p:cNvPr id="4" name="Oval 3"/>
          <p:cNvSpPr/>
          <p:nvPr/>
        </p:nvSpPr>
        <p:spPr>
          <a:xfrm>
            <a:off x="6172200" y="4724400"/>
            <a:ext cx="381000" cy="381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p:cNvSpPr/>
          <p:nvPr/>
        </p:nvSpPr>
        <p:spPr>
          <a:xfrm>
            <a:off x="3200400" y="1676400"/>
            <a:ext cx="381000" cy="381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AVITY-DESIGN-COMPARISON-CHART-Fnal-Jlab-Vecc.jpg"/>
          <p:cNvPicPr/>
          <p:nvPr/>
        </p:nvPicPr>
        <p:blipFill>
          <a:blip r:embed="rId2" cstate="print"/>
          <a:stretch>
            <a:fillRect/>
          </a:stretch>
        </p:blipFill>
        <p:spPr>
          <a:xfrm>
            <a:off x="152400" y="533400"/>
            <a:ext cx="8915400" cy="4648200"/>
          </a:xfrm>
          <a:prstGeom prst="rect">
            <a:avLst/>
          </a:prstGeom>
          <a:ln>
            <a:solidFill>
              <a:schemeClr val="tx1"/>
            </a:solidFill>
          </a:ln>
        </p:spPr>
      </p:pic>
      <p:sp>
        <p:nvSpPr>
          <p:cNvPr id="3" name="TextBox 2"/>
          <p:cNvSpPr txBox="1"/>
          <p:nvPr/>
        </p:nvSpPr>
        <p:spPr>
          <a:xfrm>
            <a:off x="152400" y="76200"/>
            <a:ext cx="8915400" cy="369332"/>
          </a:xfrm>
          <a:prstGeom prst="rect">
            <a:avLst/>
          </a:prstGeom>
          <a:solidFill>
            <a:srgbClr val="CCFF99"/>
          </a:solidFill>
          <a:ln>
            <a:solidFill>
              <a:srgbClr val="002060"/>
            </a:solidFill>
          </a:ln>
        </p:spPr>
        <p:txBody>
          <a:bodyPr wrap="square" rtlCol="0">
            <a:spAutoFit/>
          </a:bodyPr>
          <a:lstStyle/>
          <a:p>
            <a:pPr algn="ctr"/>
            <a:r>
              <a:rPr lang="en-US"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rPr>
              <a:t>Comparative Chart for Design Parameters for LB650 Cavity</a:t>
            </a:r>
            <a:endParaRPr lang="en-IN" b="1" dirty="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endParaRPr>
          </a:p>
        </p:txBody>
      </p:sp>
      <p:sp>
        <p:nvSpPr>
          <p:cNvPr id="4" name="Rectangle 3"/>
          <p:cNvSpPr/>
          <p:nvPr/>
        </p:nvSpPr>
        <p:spPr>
          <a:xfrm>
            <a:off x="152400" y="5257800"/>
            <a:ext cx="8915400" cy="1200329"/>
          </a:xfrm>
          <a:prstGeom prst="rect">
            <a:avLst/>
          </a:prstGeom>
          <a:solidFill>
            <a:srgbClr val="FFFF99"/>
          </a:solidFill>
          <a:ln>
            <a:solidFill>
              <a:srgbClr val="002060"/>
            </a:solidFill>
          </a:ln>
        </p:spPr>
        <p:txBody>
          <a:bodyPr wrap="square">
            <a:spAutoFit/>
          </a:bodyPr>
          <a:lstStyle/>
          <a:p>
            <a:pPr algn="just">
              <a:buFont typeface="Arial" pitchFamily="34" charset="0"/>
              <a:buChar char="•"/>
            </a:pP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 small cavity wall slope () gives more freedom to decrease the field enhancement factor. However,  value is limited by surface processing and mechanical stability requirements.</a:t>
            </a:r>
          </a:p>
          <a:p>
            <a:pPr algn="just">
              <a:buFont typeface="Arial" pitchFamily="34" charset="0"/>
              <a:buChar char="•"/>
            </a:pP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In mid-cells, =2.4</a:t>
            </a:r>
            <a:r>
              <a:rPr lang="en-US" b="1" baseline="30000"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0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selected to maintain low field enhancement factor.</a:t>
            </a:r>
            <a:endParaRPr lang="en-IN" baseline="30000" dirty="0">
              <a:ln w="1905">
                <a:solidFill>
                  <a:sysClr val="windowText" lastClr="000000"/>
                </a:solidFill>
              </a:ln>
              <a:solidFill>
                <a:srgbClr val="3333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76200"/>
            <a:ext cx="8839200" cy="461665"/>
          </a:xfrm>
          <a:prstGeom prst="rect">
            <a:avLst/>
          </a:prstGeom>
          <a:solidFill>
            <a:srgbClr val="CCFF99"/>
          </a:solidFill>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OUTLINE</a:t>
            </a:r>
            <a:endParaRPr lang="en-IN" sz="2400" b="1" dirty="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TextBox 2"/>
          <p:cNvSpPr txBox="1"/>
          <p:nvPr/>
        </p:nvSpPr>
        <p:spPr>
          <a:xfrm>
            <a:off x="152400" y="685800"/>
            <a:ext cx="8839200" cy="3108543"/>
          </a:xfrm>
          <a:prstGeom prst="rect">
            <a:avLst/>
          </a:prstGeom>
          <a:noFill/>
          <a:ln>
            <a:solidFill>
              <a:schemeClr val="tx1"/>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buFont typeface="Wingdings" pitchFamily="2" charset="2"/>
              <a:buChar char="q"/>
            </a:pPr>
            <a:r>
              <a:rPr lang="en-US" sz="2800" b="1" cap="all" dirty="0" smtClean="0">
                <a:ln w="11430">
                  <a:solidFill>
                    <a:schemeClr val="tx1"/>
                  </a:solidFill>
                </a:ln>
                <a:solidFill>
                  <a:srgbClr val="0000CC"/>
                </a:solidFill>
                <a:effectLst>
                  <a:outerShdw blurRad="80000" dist="40000" dir="5040000" algn="tl">
                    <a:srgbClr val="000000">
                      <a:alpha val="30000"/>
                    </a:srgbClr>
                  </a:outerShdw>
                </a:effectLst>
                <a:latin typeface="Arial Black" pitchFamily="34" charset="0"/>
                <a:cs typeface="Times New Roman" pitchFamily="18" charset="0"/>
              </a:rPr>
              <a:t> </a:t>
            </a:r>
            <a:r>
              <a:rPr lang="en-US" sz="2800" b="1" cap="all" dirty="0" smtClean="0">
                <a:ln w="11430">
                  <a:solidFill>
                    <a:schemeClr val="tx1"/>
                  </a:solidFill>
                </a:ln>
                <a:solidFill>
                  <a:srgbClr val="0000CC"/>
                </a:solidFill>
                <a:effectLst>
                  <a:outerShdw blurRad="80000" dist="40000" dir="5040000" algn="tl">
                    <a:srgbClr val="000000">
                      <a:alpha val="30000"/>
                    </a:srgbClr>
                  </a:outerShdw>
                </a:effectLst>
                <a:latin typeface="Arial Black" pitchFamily="34" charset="0"/>
                <a:cs typeface="Times New Roman" pitchFamily="18" charset="0"/>
                <a:sym typeface="Symbol"/>
              </a:rPr>
              <a:t>SRF Cavity </a:t>
            </a:r>
            <a:r>
              <a:rPr lang="en-US" sz="2800" b="1" cap="all" dirty="0" smtClean="0">
                <a:ln w="11430">
                  <a:solidFill>
                    <a:schemeClr val="tx1"/>
                  </a:solidFill>
                </a:ln>
                <a:solidFill>
                  <a:srgbClr val="0000CC"/>
                </a:solidFill>
                <a:effectLst>
                  <a:outerShdw blurRad="80000" dist="40000" dir="5040000" algn="tl">
                    <a:srgbClr val="000000">
                      <a:alpha val="30000"/>
                    </a:srgbClr>
                  </a:outerShdw>
                </a:effectLst>
                <a:latin typeface="Arial Black" pitchFamily="34" charset="0"/>
                <a:cs typeface="Times New Roman" pitchFamily="18" charset="0"/>
              </a:rPr>
              <a:t>650 MHz, </a:t>
            </a:r>
            <a:r>
              <a:rPr lang="en-US" sz="2800" b="1" cap="all" dirty="0" smtClean="0">
                <a:ln w="11430">
                  <a:solidFill>
                    <a:schemeClr val="tx1"/>
                  </a:solidFill>
                </a:ln>
                <a:solidFill>
                  <a:srgbClr val="0000CC"/>
                </a:solidFill>
                <a:effectLst>
                  <a:outerShdw blurRad="80000" dist="40000" dir="5040000" algn="tl">
                    <a:srgbClr val="000000">
                      <a:alpha val="30000"/>
                    </a:srgbClr>
                  </a:outerShdw>
                </a:effectLst>
                <a:latin typeface="Arial Black" pitchFamily="34" charset="0"/>
                <a:cs typeface="Times New Roman" pitchFamily="18" charset="0"/>
                <a:sym typeface="Symbol"/>
              </a:rPr>
              <a:t>=0.61</a:t>
            </a:r>
          </a:p>
          <a:p>
            <a:pPr lvl="2"/>
            <a:endParaRPr lang="en-US" sz="2800" dirty="0" smtClean="0">
              <a:ln>
                <a:solidFill>
                  <a:schemeClr val="bg1"/>
                </a:solidFill>
              </a:ln>
              <a:solidFill>
                <a:srgbClr val="0000CC"/>
              </a:solidFill>
              <a:latin typeface="Arial Black" pitchFamily="34" charset="0"/>
              <a:cs typeface="Aparajita" pitchFamily="34" charset="0"/>
              <a:sym typeface="Symbol"/>
            </a:endParaRPr>
          </a:p>
          <a:p>
            <a:pPr lvl="2">
              <a:buFont typeface="Arial" pitchFamily="34" charset="0"/>
              <a:buChar char="•"/>
            </a:pPr>
            <a:endParaRPr lang="en-US" sz="2800" dirty="0" smtClean="0">
              <a:ln>
                <a:solidFill>
                  <a:schemeClr val="bg1"/>
                </a:solidFill>
              </a:ln>
              <a:solidFill>
                <a:srgbClr val="0000CC"/>
              </a:solidFill>
              <a:latin typeface="Arial Black" pitchFamily="34" charset="0"/>
              <a:cs typeface="Aparajita" pitchFamily="34" charset="0"/>
              <a:sym typeface="Symbol"/>
            </a:endParaRPr>
          </a:p>
          <a:p>
            <a:pPr algn="just">
              <a:buFont typeface="Wingdings" pitchFamily="2" charset="2"/>
              <a:buChar char="q"/>
            </a:pPr>
            <a:r>
              <a:rPr lang="en-US" sz="2800" b="1" cap="all" dirty="0" smtClean="0">
                <a:ln w="11430">
                  <a:solidFill>
                    <a:schemeClr val="tx1"/>
                  </a:solidFill>
                </a:ln>
                <a:solidFill>
                  <a:srgbClr val="0000CC"/>
                </a:solidFill>
                <a:effectLst>
                  <a:outerShdw blurRad="80000" dist="40000" dir="5040000" algn="tl">
                    <a:srgbClr val="000000">
                      <a:alpha val="30000"/>
                    </a:srgbClr>
                  </a:outerShdw>
                </a:effectLst>
                <a:latin typeface="Arial Black" pitchFamily="34" charset="0"/>
                <a:cs typeface="Times New Roman" pitchFamily="18" charset="0"/>
                <a:sym typeface="Symbol"/>
              </a:rPr>
              <a:t> Helium jacket  for  SSR1</a:t>
            </a:r>
          </a:p>
          <a:p>
            <a:pPr algn="just"/>
            <a:endParaRPr lang="en-US" sz="2800" b="1" dirty="0" smtClean="0">
              <a:ln w="11430">
                <a:solidFill>
                  <a:schemeClr val="tx1"/>
                </a:solidFill>
              </a:ln>
              <a:solidFill>
                <a:srgbClr val="0000CC"/>
              </a:solidFill>
              <a:effectLst>
                <a:outerShdw blurRad="80000" dist="40000" dir="5040000" algn="tl">
                  <a:srgbClr val="000000">
                    <a:alpha val="30000"/>
                  </a:srgbClr>
                </a:outerShdw>
              </a:effectLst>
              <a:latin typeface="Arial Black" pitchFamily="34" charset="0"/>
              <a:cs typeface="Times New Roman" pitchFamily="18" charset="0"/>
              <a:sym typeface="Symbol"/>
            </a:endParaRPr>
          </a:p>
          <a:p>
            <a:pPr lvl="2" algn="just">
              <a:buFont typeface="Wingdings" pitchFamily="2" charset="2"/>
              <a:buChar char="§"/>
            </a:pPr>
            <a:endParaRPr lang="en-US" sz="2800" dirty="0" smtClean="0">
              <a:ln>
                <a:solidFill>
                  <a:schemeClr val="bg1"/>
                </a:solidFill>
              </a:ln>
              <a:solidFill>
                <a:srgbClr val="0000CC"/>
              </a:solidFill>
              <a:latin typeface="Arial Black" pitchFamily="34" charset="0"/>
              <a:sym typeface="Symbol"/>
            </a:endParaRPr>
          </a:p>
          <a:p>
            <a:pPr>
              <a:buFont typeface="Wingdings" pitchFamily="2" charset="2"/>
              <a:buChar char="q"/>
            </a:pPr>
            <a:r>
              <a:rPr lang="en-US" sz="2800" b="1" cap="all" dirty="0" smtClean="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latin typeface="Arial Black" pitchFamily="34" charset="0"/>
                <a:sym typeface="Symbol"/>
              </a:rPr>
              <a:t>  Summary</a:t>
            </a:r>
            <a:endParaRPr lang="en-IN" sz="2800" b="1" cap="all" dirty="0">
              <a:ln w="12700">
                <a:solidFill>
                  <a:schemeClr val="tx2">
                    <a:satMod val="155000"/>
                  </a:schemeClr>
                </a:solidFill>
                <a:prstDash val="solid"/>
              </a:ln>
              <a:solidFill>
                <a:srgbClr val="0000CC"/>
              </a:solidFill>
              <a:effectLst>
                <a:outerShdw blurRad="41275" dist="20320" dir="1800000" algn="tl" rotWithShape="0">
                  <a:srgbClr val="000000">
                    <a:alpha val="4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7239000" y="4953000"/>
            <a:ext cx="1524000" cy="1905000"/>
          </a:xfrm>
          <a:prstGeom prst="rect">
            <a:avLst/>
          </a:prstGeom>
          <a:noFill/>
          <a:ln w="9525">
            <a:solidFill>
              <a:schemeClr val="accent1"/>
            </a:solidFill>
            <a:miter lim="800000"/>
            <a:headEnd/>
            <a:tailEnd/>
          </a:ln>
        </p:spPr>
      </p:pic>
      <p:sp>
        <p:nvSpPr>
          <p:cNvPr id="3" name="Rectangle 1"/>
          <p:cNvSpPr>
            <a:spLocks noChangeArrowheads="1"/>
          </p:cNvSpPr>
          <p:nvPr/>
        </p:nvSpPr>
        <p:spPr bwMode="auto">
          <a:xfrm>
            <a:off x="152400" y="29662"/>
            <a:ext cx="8839200" cy="707886"/>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Calibri" pitchFamily="34" charset="0"/>
                <a:cs typeface="Times New Roman" pitchFamily="18" charset="0"/>
              </a:rPr>
              <a:t>CAVITY SHRINKAGE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Calibri" pitchFamily="34" charset="0"/>
                <a:cs typeface="Times New Roman" pitchFamily="18" charset="0"/>
              </a:rPr>
              <a:t>DUE TO Thermal contraction of Niobium </a:t>
            </a:r>
            <a:endParaRPr kumimoji="0" lang="en-US" sz="16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rial" pitchFamily="34" charset="0"/>
              <a:sym typeface="Symbol" pitchFamily="18" charset="2"/>
            </a:endParaRPr>
          </a:p>
        </p:txBody>
      </p:sp>
      <p:pic>
        <p:nvPicPr>
          <p:cNvPr id="4" name="Picture 3" descr="Nb-Thermal expansion.jpeg"/>
          <p:cNvPicPr>
            <a:picLocks noChangeAspect="1"/>
          </p:cNvPicPr>
          <p:nvPr/>
        </p:nvPicPr>
        <p:blipFill>
          <a:blip r:embed="rId3" cstate="print">
            <a:lum bright="-20000" contrast="40000"/>
          </a:blip>
          <a:stretch>
            <a:fillRect/>
          </a:stretch>
        </p:blipFill>
        <p:spPr>
          <a:xfrm>
            <a:off x="5181600" y="800083"/>
            <a:ext cx="3375024" cy="4076717"/>
          </a:xfrm>
          <a:prstGeom prst="rect">
            <a:avLst/>
          </a:prstGeom>
          <a:ln>
            <a:solidFill>
              <a:schemeClr val="tx1"/>
            </a:solidFill>
          </a:ln>
        </p:spPr>
      </p:pic>
      <p:sp>
        <p:nvSpPr>
          <p:cNvPr id="5" name="TextBox 4"/>
          <p:cNvSpPr txBox="1"/>
          <p:nvPr/>
        </p:nvSpPr>
        <p:spPr>
          <a:xfrm>
            <a:off x="152400" y="762000"/>
            <a:ext cx="4419600" cy="5909310"/>
          </a:xfrm>
          <a:prstGeom prst="rect">
            <a:avLst/>
          </a:prstGeom>
          <a:solidFill>
            <a:srgbClr val="FFFF99"/>
          </a:solidFill>
          <a:ln>
            <a:solidFill>
              <a:schemeClr val="tx1"/>
            </a:solidFill>
          </a:ln>
        </p:spPr>
        <p:txBody>
          <a:bodyPr wrap="square" rtlCol="0">
            <a:spAutoFit/>
          </a:bodyPr>
          <a:lstStyle/>
          <a:p>
            <a:pPr algn="just">
              <a:buFont typeface="Arial" pitchFamily="34" charset="0"/>
              <a:buChar char="•"/>
            </a:pPr>
            <a:r>
              <a:rPr lang="en-US" b="1" dirty="0" smtClean="0">
                <a:ln>
                  <a:solidFill>
                    <a:sysClr val="windowText" lastClr="000000"/>
                  </a:solidFill>
                </a:ln>
                <a:latin typeface="Arial" pitchFamily="34" charset="0"/>
                <a:cs typeface="Arial" pitchFamily="34" charset="0"/>
              </a:rPr>
              <a:t> The dimensions of the cavity are adjusted taking into account the </a:t>
            </a:r>
            <a:r>
              <a:rPr lang="en-US" b="1" dirty="0" smtClean="0">
                <a:ln>
                  <a:solidFill>
                    <a:sysClr val="windowText" lastClr="000000"/>
                  </a:solidFill>
                </a:ln>
                <a:solidFill>
                  <a:srgbClr val="FF0000"/>
                </a:solidFill>
                <a:latin typeface="Arial" pitchFamily="34" charset="0"/>
                <a:cs typeface="Arial" pitchFamily="34" charset="0"/>
              </a:rPr>
              <a:t>150</a:t>
            </a:r>
            <a:r>
              <a:rPr lang="en-US" b="1" dirty="0" smtClean="0">
                <a:ln>
                  <a:solidFill>
                    <a:sysClr val="windowText" lastClr="000000"/>
                  </a:solidFill>
                </a:ln>
                <a:solidFill>
                  <a:srgbClr val="FF0000"/>
                </a:solidFill>
                <a:latin typeface="Arial" pitchFamily="34" charset="0"/>
                <a:cs typeface="Arial" pitchFamily="34" charset="0"/>
                <a:sym typeface="Symbol"/>
              </a:rPr>
              <a:t>m total chemical treatment </a:t>
            </a:r>
            <a:r>
              <a:rPr lang="en-US" b="1" dirty="0" smtClean="0">
                <a:ln>
                  <a:solidFill>
                    <a:sysClr val="windowText" lastClr="000000"/>
                  </a:solidFill>
                </a:ln>
                <a:latin typeface="Arial" pitchFamily="34" charset="0"/>
                <a:cs typeface="Arial" pitchFamily="34" charset="0"/>
                <a:sym typeface="Symbol"/>
              </a:rPr>
              <a:t>and </a:t>
            </a:r>
            <a:r>
              <a:rPr lang="en-US" b="1" dirty="0" smtClean="0">
                <a:ln>
                  <a:solidFill>
                    <a:sysClr val="windowText" lastClr="000000"/>
                  </a:solidFill>
                </a:ln>
                <a:solidFill>
                  <a:srgbClr val="0000CC"/>
                </a:solidFill>
                <a:latin typeface="Arial" pitchFamily="34" charset="0"/>
                <a:cs typeface="Arial" pitchFamily="34" charset="0"/>
                <a:sym typeface="Symbol"/>
              </a:rPr>
              <a:t>thermal shrinkage from room temperature to 2K.  </a:t>
            </a:r>
          </a:p>
          <a:p>
            <a:pPr algn="just"/>
            <a:endParaRPr lang="en-US" b="1" dirty="0" smtClean="0">
              <a:ln>
                <a:solidFill>
                  <a:sysClr val="windowText" lastClr="000000"/>
                </a:solidFill>
              </a:ln>
              <a:solidFill>
                <a:srgbClr val="0000CC"/>
              </a:solidFill>
              <a:latin typeface="Arial" pitchFamily="34" charset="0"/>
              <a:cs typeface="Arial" pitchFamily="34" charset="0"/>
              <a:sym typeface="Symbol"/>
            </a:endParaRPr>
          </a:p>
          <a:p>
            <a:pPr algn="just">
              <a:buFont typeface="Arial" pitchFamily="34" charset="0"/>
              <a:buChar char="•"/>
            </a:pPr>
            <a:r>
              <a:rPr lang="en-US" b="1" dirty="0" smtClean="0">
                <a:ln>
                  <a:solidFill>
                    <a:sysClr val="windowText" lastClr="000000"/>
                  </a:solidFill>
                </a:ln>
                <a:solidFill>
                  <a:srgbClr val="0000CC"/>
                </a:solidFill>
                <a:latin typeface="Arial" pitchFamily="34" charset="0"/>
                <a:cs typeface="Arial" pitchFamily="34" charset="0"/>
                <a:sym typeface="Symbol"/>
              </a:rPr>
              <a:t> </a:t>
            </a:r>
            <a:r>
              <a:rPr lang="en-US" b="1" dirty="0" smtClean="0">
                <a:ln>
                  <a:solidFill>
                    <a:sysClr val="windowText" lastClr="000000"/>
                  </a:solidFill>
                </a:ln>
                <a:latin typeface="Arial" pitchFamily="34" charset="0"/>
                <a:cs typeface="Arial" pitchFamily="34" charset="0"/>
                <a:sym typeface="Symbol"/>
              </a:rPr>
              <a:t>Due to BCP, 150m of material will be removed. </a:t>
            </a:r>
          </a:p>
          <a:p>
            <a:pPr algn="just">
              <a:buFont typeface="Arial" pitchFamily="34" charset="0"/>
              <a:buChar char="•"/>
            </a:pPr>
            <a:r>
              <a:rPr lang="en-US" b="1" dirty="0" smtClean="0">
                <a:ln>
                  <a:solidFill>
                    <a:sysClr val="windowText" lastClr="000000"/>
                  </a:solidFill>
                </a:ln>
                <a:solidFill>
                  <a:srgbClr val="C00000"/>
                </a:solidFill>
                <a:latin typeface="Arial" pitchFamily="34" charset="0"/>
                <a:cs typeface="Arial" pitchFamily="34" charset="0"/>
                <a:sym typeface="Symbol"/>
              </a:rPr>
              <a:t> The aperture and equator radius are decreased by 150m.</a:t>
            </a:r>
            <a:endParaRPr lang="en-US" b="1" dirty="0" smtClean="0">
              <a:ln>
                <a:solidFill>
                  <a:sysClr val="windowText" lastClr="000000"/>
                </a:solidFill>
              </a:ln>
              <a:latin typeface="Arial" pitchFamily="34" charset="0"/>
              <a:cs typeface="Arial" pitchFamily="34" charset="0"/>
              <a:sym typeface="Symbol"/>
            </a:endParaRPr>
          </a:p>
          <a:p>
            <a:pPr algn="just">
              <a:buFont typeface="Arial" pitchFamily="34" charset="0"/>
              <a:buChar char="•"/>
            </a:pPr>
            <a:r>
              <a:rPr lang="en-US" b="1" dirty="0" smtClean="0">
                <a:ln>
                  <a:solidFill>
                    <a:sysClr val="windowText" lastClr="000000"/>
                  </a:solidFill>
                </a:ln>
                <a:solidFill>
                  <a:srgbClr val="0000CC"/>
                </a:solidFill>
                <a:latin typeface="Arial" pitchFamily="34" charset="0"/>
                <a:cs typeface="Arial" pitchFamily="34" charset="0"/>
                <a:sym typeface="Symbol"/>
              </a:rPr>
              <a:t> Ellipse </a:t>
            </a:r>
            <a:r>
              <a:rPr lang="en-US" b="1" dirty="0" err="1" smtClean="0">
                <a:ln>
                  <a:solidFill>
                    <a:sysClr val="windowText" lastClr="000000"/>
                  </a:solidFill>
                </a:ln>
                <a:solidFill>
                  <a:srgbClr val="0000CC"/>
                </a:solidFill>
                <a:latin typeface="Arial" pitchFamily="34" charset="0"/>
                <a:cs typeface="Arial" pitchFamily="34" charset="0"/>
                <a:sym typeface="Symbol"/>
              </a:rPr>
              <a:t>centres</a:t>
            </a:r>
            <a:r>
              <a:rPr lang="en-US" b="1" dirty="0" smtClean="0">
                <a:ln>
                  <a:solidFill>
                    <a:sysClr val="windowText" lastClr="000000"/>
                  </a:solidFill>
                </a:ln>
                <a:solidFill>
                  <a:srgbClr val="0000CC"/>
                </a:solidFill>
                <a:latin typeface="Arial" pitchFamily="34" charset="0"/>
                <a:cs typeface="Arial" pitchFamily="34" charset="0"/>
                <a:sym typeface="Symbol"/>
              </a:rPr>
              <a:t> and half cell length do not change appreciably.</a:t>
            </a:r>
          </a:p>
          <a:p>
            <a:pPr algn="just">
              <a:buFont typeface="Arial" pitchFamily="34" charset="0"/>
              <a:buChar char="•"/>
            </a:pPr>
            <a:r>
              <a:rPr lang="en-US" b="1" dirty="0" smtClean="0">
                <a:ln>
                  <a:solidFill>
                    <a:sysClr val="windowText" lastClr="000000"/>
                  </a:solidFill>
                </a:ln>
                <a:solidFill>
                  <a:srgbClr val="0000CC"/>
                </a:solidFill>
                <a:latin typeface="Arial" pitchFamily="34" charset="0"/>
                <a:cs typeface="Arial" pitchFamily="34" charset="0"/>
                <a:sym typeface="Symbol"/>
              </a:rPr>
              <a:t> </a:t>
            </a:r>
            <a:r>
              <a:rPr lang="en-US" b="1" dirty="0" smtClean="0">
                <a:ln>
                  <a:solidFill>
                    <a:sysClr val="windowText" lastClr="000000"/>
                  </a:solidFill>
                </a:ln>
                <a:solidFill>
                  <a:srgbClr val="7030A0"/>
                </a:solidFill>
                <a:latin typeface="Arial" pitchFamily="34" charset="0"/>
                <a:cs typeface="Arial" pitchFamily="34" charset="0"/>
                <a:sym typeface="Symbol"/>
              </a:rPr>
              <a:t>Half axis in Iris area are increased by 150m.</a:t>
            </a:r>
          </a:p>
          <a:p>
            <a:pPr algn="just">
              <a:buFont typeface="Arial" pitchFamily="34" charset="0"/>
              <a:buChar char="•"/>
            </a:pPr>
            <a:r>
              <a:rPr lang="en-US" b="1" dirty="0" smtClean="0">
                <a:ln>
                  <a:solidFill>
                    <a:sysClr val="windowText" lastClr="000000"/>
                  </a:solidFill>
                </a:ln>
                <a:solidFill>
                  <a:srgbClr val="7030A0"/>
                </a:solidFill>
                <a:latin typeface="Arial" pitchFamily="34" charset="0"/>
                <a:cs typeface="Arial" pitchFamily="34" charset="0"/>
                <a:sym typeface="Symbol"/>
              </a:rPr>
              <a:t> </a:t>
            </a:r>
            <a:r>
              <a:rPr lang="en-US" b="1" dirty="0" smtClean="0">
                <a:ln>
                  <a:solidFill>
                    <a:sysClr val="windowText" lastClr="000000"/>
                  </a:solidFill>
                </a:ln>
                <a:solidFill>
                  <a:srgbClr val="C00000"/>
                </a:solidFill>
                <a:latin typeface="Arial" pitchFamily="34" charset="0"/>
                <a:cs typeface="Arial" pitchFamily="34" charset="0"/>
                <a:sym typeface="Symbol"/>
              </a:rPr>
              <a:t>Half axis in equator area are decreased by 150m</a:t>
            </a:r>
          </a:p>
          <a:p>
            <a:pPr algn="just">
              <a:buFont typeface="Arial" pitchFamily="34" charset="0"/>
              <a:buChar char="•"/>
            </a:pPr>
            <a:r>
              <a:rPr lang="en-US" b="1" dirty="0" smtClean="0">
                <a:ln>
                  <a:solidFill>
                    <a:sysClr val="windowText" lastClr="000000"/>
                  </a:solidFill>
                </a:ln>
                <a:solidFill>
                  <a:srgbClr val="0000CC"/>
                </a:solidFill>
                <a:latin typeface="Arial" pitchFamily="34" charset="0"/>
                <a:cs typeface="Arial" pitchFamily="34" charset="0"/>
                <a:sym typeface="Symbol"/>
              </a:rPr>
              <a:t> </a:t>
            </a:r>
            <a:r>
              <a:rPr lang="en-US" b="1" dirty="0" smtClean="0">
                <a:ln>
                  <a:solidFill>
                    <a:sysClr val="windowText" lastClr="000000"/>
                  </a:solidFill>
                </a:ln>
                <a:solidFill>
                  <a:sysClr val="windowText" lastClr="000000"/>
                </a:solidFill>
                <a:latin typeface="Arial" pitchFamily="34" charset="0"/>
                <a:cs typeface="Arial" pitchFamily="34" charset="0"/>
                <a:sym typeface="Symbol"/>
              </a:rPr>
              <a:t>Linear thermal expansion/contraction coefficient (</a:t>
            </a:r>
            <a:r>
              <a:rPr lang="en-US" sz="2400" b="1" dirty="0" smtClean="0">
                <a:ln>
                  <a:solidFill>
                    <a:sysClr val="windowText" lastClr="000000"/>
                  </a:solidFill>
                </a:ln>
                <a:solidFill>
                  <a:sysClr val="windowText" lastClr="000000"/>
                </a:solidFill>
                <a:latin typeface="Arial" pitchFamily="34" charset="0"/>
                <a:cs typeface="Arial" pitchFamily="34" charset="0"/>
                <a:sym typeface="Symbol"/>
              </a:rPr>
              <a:t></a:t>
            </a:r>
            <a:r>
              <a:rPr lang="en-US" b="1" baseline="-25000" dirty="0" err="1" smtClean="0">
                <a:ln>
                  <a:solidFill>
                    <a:sysClr val="windowText" lastClr="000000"/>
                  </a:solidFill>
                </a:ln>
                <a:solidFill>
                  <a:sysClr val="windowText" lastClr="000000"/>
                </a:solidFill>
                <a:latin typeface="Arial" pitchFamily="34" charset="0"/>
                <a:cs typeface="Arial" pitchFamily="34" charset="0"/>
                <a:sym typeface="Symbol"/>
              </a:rPr>
              <a:t>Nb</a:t>
            </a:r>
            <a:r>
              <a:rPr lang="en-US" b="1" dirty="0" smtClean="0">
                <a:ln>
                  <a:solidFill>
                    <a:sysClr val="windowText" lastClr="000000"/>
                  </a:solidFill>
                </a:ln>
                <a:solidFill>
                  <a:sysClr val="windowText" lastClr="000000"/>
                </a:solidFill>
                <a:latin typeface="Arial" pitchFamily="34" charset="0"/>
                <a:cs typeface="Arial" pitchFamily="34" charset="0"/>
                <a:sym typeface="Symbol"/>
              </a:rPr>
              <a:t>) of niobium is, </a:t>
            </a:r>
          </a:p>
          <a:p>
            <a:pPr algn="just"/>
            <a:r>
              <a:rPr lang="en-US" sz="2400" b="1" dirty="0" smtClean="0">
                <a:ln>
                  <a:solidFill>
                    <a:sysClr val="windowText" lastClr="000000"/>
                  </a:solidFill>
                </a:ln>
                <a:solidFill>
                  <a:sysClr val="windowText" lastClr="000000"/>
                </a:solidFill>
                <a:latin typeface="Arial" pitchFamily="34" charset="0"/>
                <a:cs typeface="Arial" pitchFamily="34" charset="0"/>
                <a:sym typeface="Symbol"/>
              </a:rPr>
              <a:t> </a:t>
            </a:r>
            <a:r>
              <a:rPr lang="en-US" sz="2400" b="1" dirty="0" smtClean="0">
                <a:ln>
                  <a:solidFill>
                    <a:sysClr val="windowText" lastClr="000000"/>
                  </a:solidFill>
                </a:ln>
                <a:solidFill>
                  <a:srgbClr val="C00000"/>
                </a:solidFill>
                <a:latin typeface="Arial" pitchFamily="34" charset="0"/>
                <a:cs typeface="Arial" pitchFamily="34" charset="0"/>
                <a:sym typeface="Symbol"/>
              </a:rPr>
              <a:t></a:t>
            </a:r>
            <a:r>
              <a:rPr lang="en-US" b="1" baseline="-25000" dirty="0" err="1" smtClean="0">
                <a:ln>
                  <a:solidFill>
                    <a:sysClr val="windowText" lastClr="000000"/>
                  </a:solidFill>
                </a:ln>
                <a:solidFill>
                  <a:srgbClr val="C00000"/>
                </a:solidFill>
                <a:latin typeface="Arial" pitchFamily="34" charset="0"/>
                <a:cs typeface="Arial" pitchFamily="34" charset="0"/>
                <a:sym typeface="Symbol"/>
              </a:rPr>
              <a:t>Nb</a:t>
            </a:r>
            <a:r>
              <a:rPr lang="en-US" b="1" dirty="0" smtClean="0">
                <a:ln>
                  <a:solidFill>
                    <a:sysClr val="windowText" lastClr="000000"/>
                  </a:solidFill>
                </a:ln>
                <a:solidFill>
                  <a:srgbClr val="C00000"/>
                </a:solidFill>
                <a:latin typeface="Arial" pitchFamily="34" charset="0"/>
                <a:cs typeface="Arial" pitchFamily="34" charset="0"/>
                <a:sym typeface="Symbol"/>
              </a:rPr>
              <a:t> = (L</a:t>
            </a:r>
            <a:r>
              <a:rPr lang="en-US" b="1" baseline="-25000" dirty="0" smtClean="0">
                <a:ln>
                  <a:solidFill>
                    <a:sysClr val="windowText" lastClr="000000"/>
                  </a:solidFill>
                </a:ln>
                <a:solidFill>
                  <a:srgbClr val="C00000"/>
                </a:solidFill>
                <a:latin typeface="Arial" pitchFamily="34" charset="0"/>
                <a:cs typeface="Arial" pitchFamily="34" charset="0"/>
                <a:sym typeface="Symbol"/>
              </a:rPr>
              <a:t>293</a:t>
            </a:r>
            <a:r>
              <a:rPr lang="en-US" b="1" dirty="0" smtClean="0">
                <a:ln>
                  <a:solidFill>
                    <a:sysClr val="windowText" lastClr="000000"/>
                  </a:solidFill>
                </a:ln>
                <a:solidFill>
                  <a:srgbClr val="C00000"/>
                </a:solidFill>
                <a:latin typeface="Arial" pitchFamily="34" charset="0"/>
                <a:cs typeface="Arial" pitchFamily="34" charset="0"/>
                <a:sym typeface="Symbol"/>
              </a:rPr>
              <a:t> – L</a:t>
            </a:r>
            <a:r>
              <a:rPr lang="en-US" b="1" baseline="-25000" dirty="0" smtClean="0">
                <a:ln>
                  <a:solidFill>
                    <a:sysClr val="windowText" lastClr="000000"/>
                  </a:solidFill>
                </a:ln>
                <a:solidFill>
                  <a:srgbClr val="C00000"/>
                </a:solidFill>
                <a:latin typeface="Arial" pitchFamily="34" charset="0"/>
                <a:cs typeface="Arial" pitchFamily="34" charset="0"/>
                <a:sym typeface="Symbol"/>
              </a:rPr>
              <a:t>2</a:t>
            </a:r>
            <a:r>
              <a:rPr lang="en-US" b="1" dirty="0" smtClean="0">
                <a:ln>
                  <a:solidFill>
                    <a:sysClr val="windowText" lastClr="000000"/>
                  </a:solidFill>
                </a:ln>
                <a:solidFill>
                  <a:srgbClr val="C00000"/>
                </a:solidFill>
                <a:latin typeface="Arial" pitchFamily="34" charset="0"/>
                <a:cs typeface="Arial" pitchFamily="34" charset="0"/>
                <a:sym typeface="Symbol"/>
              </a:rPr>
              <a:t>)/L</a:t>
            </a:r>
            <a:r>
              <a:rPr lang="en-US" b="1" baseline="-25000" dirty="0" smtClean="0">
                <a:ln>
                  <a:solidFill>
                    <a:sysClr val="windowText" lastClr="000000"/>
                  </a:solidFill>
                </a:ln>
                <a:solidFill>
                  <a:srgbClr val="C00000"/>
                </a:solidFill>
                <a:latin typeface="Arial" pitchFamily="34" charset="0"/>
                <a:cs typeface="Arial" pitchFamily="34" charset="0"/>
                <a:sym typeface="Symbol"/>
              </a:rPr>
              <a:t>293</a:t>
            </a:r>
            <a:r>
              <a:rPr lang="en-US" b="1" dirty="0" smtClean="0">
                <a:ln>
                  <a:solidFill>
                    <a:sysClr val="windowText" lastClr="000000"/>
                  </a:solidFill>
                </a:ln>
                <a:solidFill>
                  <a:srgbClr val="C00000"/>
                </a:solidFill>
                <a:latin typeface="Arial" pitchFamily="34" charset="0"/>
                <a:cs typeface="Arial" pitchFamily="34" charset="0"/>
                <a:sym typeface="Symbol"/>
              </a:rPr>
              <a:t> = 142 x 10</a:t>
            </a:r>
            <a:r>
              <a:rPr lang="en-US" b="1" baseline="30000" dirty="0" smtClean="0">
                <a:ln>
                  <a:solidFill>
                    <a:sysClr val="windowText" lastClr="000000"/>
                  </a:solidFill>
                </a:ln>
                <a:solidFill>
                  <a:srgbClr val="C00000"/>
                </a:solidFill>
                <a:latin typeface="Arial" pitchFamily="34" charset="0"/>
                <a:cs typeface="Arial" pitchFamily="34" charset="0"/>
                <a:sym typeface="Symbol"/>
              </a:rPr>
              <a:t>-5 </a:t>
            </a:r>
            <a:r>
              <a:rPr lang="en-US" b="1" dirty="0" smtClean="0">
                <a:ln>
                  <a:solidFill>
                    <a:sysClr val="windowText" lastClr="000000"/>
                  </a:solidFill>
                </a:ln>
                <a:solidFill>
                  <a:srgbClr val="C00000"/>
                </a:solidFill>
                <a:latin typeface="Arial" pitchFamily="34" charset="0"/>
                <a:cs typeface="Arial" pitchFamily="34" charset="0"/>
                <a:sym typeface="Symbol"/>
              </a:rPr>
              <a:t>  /</a:t>
            </a:r>
            <a:r>
              <a:rPr lang="en-US" b="1" baseline="30000" dirty="0" smtClean="0">
                <a:ln>
                  <a:solidFill>
                    <a:sysClr val="windowText" lastClr="000000"/>
                  </a:solidFill>
                </a:ln>
                <a:solidFill>
                  <a:srgbClr val="C00000"/>
                </a:solidFill>
                <a:latin typeface="Arial" pitchFamily="34" charset="0"/>
                <a:cs typeface="Arial" pitchFamily="34" charset="0"/>
                <a:sym typeface="Symbol"/>
              </a:rPr>
              <a:t>0</a:t>
            </a:r>
            <a:r>
              <a:rPr lang="en-US" b="1" dirty="0" smtClean="0">
                <a:ln>
                  <a:solidFill>
                    <a:sysClr val="windowText" lastClr="000000"/>
                  </a:solidFill>
                </a:ln>
                <a:solidFill>
                  <a:srgbClr val="C00000"/>
                </a:solidFill>
                <a:latin typeface="Arial" pitchFamily="34" charset="0"/>
                <a:cs typeface="Arial" pitchFamily="34" charset="0"/>
                <a:sym typeface="Symbol"/>
              </a:rPr>
              <a:t>K</a:t>
            </a:r>
          </a:p>
          <a:p>
            <a:pPr algn="just">
              <a:buFont typeface="Arial" pitchFamily="34" charset="0"/>
              <a:buChar char="•"/>
            </a:pPr>
            <a:r>
              <a:rPr lang="en-US" b="1" dirty="0" smtClean="0">
                <a:ln>
                  <a:solidFill>
                    <a:sysClr val="windowText" lastClr="000000"/>
                  </a:solidFill>
                </a:ln>
                <a:solidFill>
                  <a:srgbClr val="C00000"/>
                </a:solidFill>
                <a:latin typeface="Arial" pitchFamily="34" charset="0"/>
                <a:cs typeface="Arial" pitchFamily="34" charset="0"/>
                <a:sym typeface="Symbol"/>
              </a:rPr>
              <a:t> </a:t>
            </a:r>
            <a:r>
              <a:rPr lang="en-US" sz="2400" b="1" dirty="0" smtClean="0">
                <a:ln>
                  <a:solidFill>
                    <a:sysClr val="windowText" lastClr="000000"/>
                  </a:solidFill>
                </a:ln>
                <a:solidFill>
                  <a:srgbClr val="0000CC"/>
                </a:solidFill>
                <a:latin typeface="Arial" pitchFamily="34" charset="0"/>
                <a:cs typeface="Arial" pitchFamily="34" charset="0"/>
                <a:sym typeface="Symbol"/>
              </a:rPr>
              <a:t></a:t>
            </a:r>
            <a:r>
              <a:rPr lang="en-US" b="1" baseline="-25000" dirty="0" err="1" smtClean="0">
                <a:ln>
                  <a:solidFill>
                    <a:sysClr val="windowText" lastClr="000000"/>
                  </a:solidFill>
                </a:ln>
                <a:solidFill>
                  <a:srgbClr val="0000CC"/>
                </a:solidFill>
                <a:latin typeface="Arial" pitchFamily="34" charset="0"/>
                <a:cs typeface="Arial" pitchFamily="34" charset="0"/>
                <a:sym typeface="Symbol"/>
              </a:rPr>
              <a:t>Nb</a:t>
            </a:r>
            <a:r>
              <a:rPr lang="en-US" b="1" dirty="0" smtClean="0">
                <a:ln>
                  <a:solidFill>
                    <a:sysClr val="windowText" lastClr="000000"/>
                  </a:solidFill>
                </a:ln>
                <a:solidFill>
                  <a:srgbClr val="0000CC"/>
                </a:solidFill>
                <a:latin typeface="Arial" pitchFamily="34" charset="0"/>
                <a:cs typeface="Arial" pitchFamily="34" charset="0"/>
                <a:sym typeface="Symbol"/>
              </a:rPr>
              <a:t>     Non-linear !!</a:t>
            </a:r>
          </a:p>
        </p:txBody>
      </p:sp>
      <p:sp>
        <p:nvSpPr>
          <p:cNvPr id="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8200" y="5486400"/>
            <a:ext cx="2459423" cy="761999"/>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914400" y="1371600"/>
            <a:ext cx="7315200" cy="4953000"/>
          </a:xfrm>
          <a:prstGeom prst="rect">
            <a:avLst/>
          </a:prstGeom>
          <a:noFill/>
          <a:ln w="9525">
            <a:solidFill>
              <a:schemeClr val="tx1"/>
            </a:solidFill>
            <a:miter lim="800000"/>
            <a:headEnd/>
            <a:tailEnd/>
          </a:ln>
        </p:spPr>
      </p:pic>
      <p:sp>
        <p:nvSpPr>
          <p:cNvPr id="3" name="Rectangle 1"/>
          <p:cNvSpPr>
            <a:spLocks noChangeArrowheads="1"/>
          </p:cNvSpPr>
          <p:nvPr/>
        </p:nvSpPr>
        <p:spPr bwMode="auto">
          <a:xfrm>
            <a:off x="152400" y="228600"/>
            <a:ext cx="8686800" cy="954107"/>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smtClean="0">
                <a:solidFill>
                  <a:srgbClr val="0000CC"/>
                </a:solidFill>
                <a:latin typeface="Arial" pitchFamily="34" charset="0"/>
                <a:cs typeface="Arial" pitchFamily="34" charset="0"/>
              </a:rPr>
              <a:t>Plot of percentage linear thermal expansion [ </a:t>
            </a:r>
            <a:r>
              <a:rPr lang="en-US" sz="2000" b="1" dirty="0" smtClean="0">
                <a:solidFill>
                  <a:srgbClr val="0000CC"/>
                </a:solidFill>
                <a:latin typeface="Arial" pitchFamily="34" charset="0"/>
                <a:cs typeface="Arial" pitchFamily="34" charset="0"/>
                <a:sym typeface="Symbol"/>
              </a:rPr>
              <a:t></a:t>
            </a:r>
            <a:r>
              <a:rPr lang="en-US" sz="2000" b="1" dirty="0" smtClean="0">
                <a:solidFill>
                  <a:srgbClr val="0000CC"/>
                </a:solidFill>
                <a:latin typeface="Arial" pitchFamily="34" charset="0"/>
                <a:cs typeface="Arial" pitchFamily="34" charset="0"/>
              </a:rPr>
              <a:t>L/L = (L</a:t>
            </a:r>
            <a:r>
              <a:rPr lang="en-US" sz="2000" b="1" baseline="-25000" dirty="0" smtClean="0">
                <a:solidFill>
                  <a:srgbClr val="0000CC"/>
                </a:solidFill>
                <a:latin typeface="Arial" pitchFamily="34" charset="0"/>
                <a:cs typeface="Arial" pitchFamily="34" charset="0"/>
              </a:rPr>
              <a:t>T</a:t>
            </a:r>
            <a:r>
              <a:rPr lang="en-US" sz="2000" b="1" dirty="0" smtClean="0">
                <a:solidFill>
                  <a:srgbClr val="0000CC"/>
                </a:solidFill>
                <a:latin typeface="Arial" pitchFamily="34" charset="0"/>
                <a:cs typeface="Arial" pitchFamily="34" charset="0"/>
              </a:rPr>
              <a:t>-L</a:t>
            </a:r>
            <a:r>
              <a:rPr lang="en-US" sz="2000" b="1" baseline="-25000" dirty="0" smtClean="0">
                <a:solidFill>
                  <a:srgbClr val="0000CC"/>
                </a:solidFill>
                <a:latin typeface="Arial" pitchFamily="34" charset="0"/>
                <a:cs typeface="Arial" pitchFamily="34" charset="0"/>
              </a:rPr>
              <a:t>293</a:t>
            </a:r>
            <a:r>
              <a:rPr lang="en-US" sz="2000" b="1" dirty="0" smtClean="0">
                <a:solidFill>
                  <a:srgbClr val="0000CC"/>
                </a:solidFill>
                <a:latin typeface="Arial" pitchFamily="34" charset="0"/>
                <a:cs typeface="Arial" pitchFamily="34" charset="0"/>
              </a:rPr>
              <a:t>)/L</a:t>
            </a:r>
            <a:r>
              <a:rPr lang="en-US" sz="2000" b="1" baseline="-25000" dirty="0" smtClean="0">
                <a:solidFill>
                  <a:srgbClr val="0000CC"/>
                </a:solidFill>
                <a:latin typeface="Arial" pitchFamily="34" charset="0"/>
                <a:cs typeface="Arial" pitchFamily="34" charset="0"/>
              </a:rPr>
              <a:t>293 </a:t>
            </a:r>
            <a:r>
              <a:rPr lang="en-US" sz="2000" b="1" dirty="0" smtClean="0">
                <a:solidFill>
                  <a:srgbClr val="0000CC"/>
                </a:solidFill>
                <a:latin typeface="Arial" pitchFamily="34" charset="0"/>
                <a:cs typeface="Arial" pitchFamily="34" charset="0"/>
              </a:rPr>
              <a:t>] </a:t>
            </a:r>
          </a:p>
          <a:p>
            <a:pPr algn="ctr"/>
            <a:r>
              <a:rPr lang="en-US" sz="2000" b="1" dirty="0" smtClean="0">
                <a:solidFill>
                  <a:srgbClr val="0000CC"/>
                </a:solidFill>
                <a:latin typeface="Arial" pitchFamily="34" charset="0"/>
                <a:cs typeface="Arial" pitchFamily="34" charset="0"/>
              </a:rPr>
              <a:t>of common metals including niobium </a:t>
            </a:r>
          </a:p>
          <a:p>
            <a:pPr algn="ctr"/>
            <a:r>
              <a:rPr lang="en-US" sz="1600" b="1" i="1" dirty="0" smtClean="0">
                <a:latin typeface="Arial" pitchFamily="34" charset="0"/>
                <a:cs typeface="Arial" pitchFamily="34" charset="0"/>
              </a:rPr>
              <a:t>(compiled by Clark 1983 from Data of </a:t>
            </a:r>
            <a:r>
              <a:rPr lang="en-US" sz="1600" b="1" i="1" dirty="0" err="1" smtClean="0">
                <a:latin typeface="Arial" pitchFamily="34" charset="0"/>
                <a:cs typeface="Arial" pitchFamily="34" charset="0"/>
              </a:rPr>
              <a:t>Corruccini</a:t>
            </a:r>
            <a:r>
              <a:rPr lang="en-US" sz="1600" b="1" i="1" dirty="0" smtClean="0">
                <a:latin typeface="Arial" pitchFamily="34" charset="0"/>
                <a:cs typeface="Arial" pitchFamily="34" charset="0"/>
              </a:rPr>
              <a:t> and </a:t>
            </a:r>
            <a:r>
              <a:rPr lang="en-US" sz="1600" b="1" i="1" dirty="0" err="1" smtClean="0">
                <a:latin typeface="Arial" pitchFamily="34" charset="0"/>
                <a:cs typeface="Arial" pitchFamily="34" charset="0"/>
              </a:rPr>
              <a:t>Gniewek</a:t>
            </a:r>
            <a:r>
              <a:rPr lang="en-US" sz="1600" b="1" i="1" dirty="0" smtClean="0">
                <a:latin typeface="Arial" pitchFamily="34" charset="0"/>
                <a:cs typeface="Arial" pitchFamily="34" charset="0"/>
              </a:rPr>
              <a:t> 1961, and </a:t>
            </a:r>
            <a:r>
              <a:rPr lang="en-US" sz="1600" b="1" i="1" dirty="0" err="1" smtClean="0">
                <a:latin typeface="Arial" pitchFamily="34" charset="0"/>
                <a:cs typeface="Arial" pitchFamily="34" charset="0"/>
              </a:rPr>
              <a:t>Hann</a:t>
            </a:r>
            <a:r>
              <a:rPr lang="en-US" sz="1600" b="1" i="1" dirty="0" smtClean="0">
                <a:latin typeface="Arial" pitchFamily="34" charset="0"/>
                <a:cs typeface="Arial" pitchFamily="34" charset="0"/>
              </a:rPr>
              <a:t> 1970)</a:t>
            </a:r>
            <a:endParaRPr lang="en-IN" sz="1600" b="1" i="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04800" y="533400"/>
          <a:ext cx="8458200" cy="5994317"/>
        </p:xfrm>
        <a:graphic>
          <a:graphicData uri="http://schemas.openxmlformats.org/drawingml/2006/table">
            <a:tbl>
              <a:tblPr/>
              <a:tblGrid>
                <a:gridCol w="1892439"/>
                <a:gridCol w="2081683"/>
                <a:gridCol w="2253344"/>
                <a:gridCol w="2230734"/>
              </a:tblGrid>
              <a:tr h="1566861">
                <a:tc>
                  <a:txBody>
                    <a:bodyPr/>
                    <a:lstStyle/>
                    <a:p>
                      <a:pPr algn="ctr">
                        <a:lnSpc>
                          <a:spcPct val="115000"/>
                        </a:lnSpc>
                        <a:spcAft>
                          <a:spcPts val="0"/>
                        </a:spcAft>
                      </a:pPr>
                      <a:r>
                        <a:rPr lang="en-IN" sz="1800" dirty="0" smtClean="0">
                          <a:solidFill>
                            <a:srgbClr val="0000FF"/>
                          </a:solidFill>
                          <a:latin typeface="Arial Black"/>
                          <a:ea typeface="Calibri"/>
                          <a:cs typeface="Times New Roman"/>
                        </a:rPr>
                        <a:t>Dimensional Parameters</a:t>
                      </a:r>
                      <a:endParaRPr lang="en-IN"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solidFill>
                            <a:srgbClr val="0000FF"/>
                          </a:solidFill>
                          <a:latin typeface="Arial Black"/>
                          <a:ea typeface="Calibri"/>
                          <a:cs typeface="Times New Roman"/>
                        </a:rPr>
                        <a:t>COLD</a:t>
                      </a:r>
                      <a:endParaRPr lang="en-IN" sz="1800" dirty="0">
                        <a:latin typeface="Calibri"/>
                        <a:ea typeface="Calibri"/>
                        <a:cs typeface="Times New Roman"/>
                      </a:endParaRPr>
                    </a:p>
                    <a:p>
                      <a:pPr algn="ctr">
                        <a:lnSpc>
                          <a:spcPct val="115000"/>
                        </a:lnSpc>
                        <a:spcAft>
                          <a:spcPts val="0"/>
                        </a:spcAft>
                      </a:pPr>
                      <a:r>
                        <a:rPr lang="en-IN" sz="1800" dirty="0" smtClean="0">
                          <a:solidFill>
                            <a:srgbClr val="0000FF"/>
                          </a:solidFill>
                          <a:latin typeface="Arial Black"/>
                          <a:ea typeface="Calibri"/>
                          <a:cs typeface="Times New Roman"/>
                        </a:rPr>
                        <a:t>Dimension</a:t>
                      </a:r>
                    </a:p>
                    <a:p>
                      <a:pPr algn="ctr">
                        <a:lnSpc>
                          <a:spcPct val="115000"/>
                        </a:lnSpc>
                        <a:spcAft>
                          <a:spcPts val="0"/>
                        </a:spcAft>
                      </a:pPr>
                      <a:r>
                        <a:rPr lang="en-US" sz="1800" dirty="0" smtClean="0">
                          <a:solidFill>
                            <a:srgbClr val="0000FF"/>
                          </a:solidFill>
                          <a:latin typeface="Arial Black"/>
                          <a:ea typeface="Calibri"/>
                          <a:cs typeface="Times New Roman"/>
                        </a:rPr>
                        <a:t>(inside)</a:t>
                      </a:r>
                    </a:p>
                    <a:p>
                      <a:pPr algn="ctr">
                        <a:lnSpc>
                          <a:spcPct val="115000"/>
                        </a:lnSpc>
                        <a:spcAft>
                          <a:spcPts val="0"/>
                        </a:spcAft>
                      </a:pPr>
                      <a:r>
                        <a:rPr lang="en-US" sz="1800" dirty="0" smtClean="0">
                          <a:solidFill>
                            <a:srgbClr val="C00000"/>
                          </a:solidFill>
                          <a:latin typeface="Arial Black"/>
                          <a:ea typeface="Calibri"/>
                          <a:cs typeface="Times New Roman"/>
                        </a:rPr>
                        <a:t>(as</a:t>
                      </a:r>
                      <a:r>
                        <a:rPr lang="en-US" sz="1800" baseline="0" dirty="0" smtClean="0">
                          <a:solidFill>
                            <a:srgbClr val="C00000"/>
                          </a:solidFill>
                          <a:latin typeface="Arial Black"/>
                          <a:ea typeface="Calibri"/>
                          <a:cs typeface="Times New Roman"/>
                        </a:rPr>
                        <a:t> designed)</a:t>
                      </a:r>
                      <a:endParaRPr lang="en-IN" sz="1800" dirty="0">
                        <a:solidFill>
                          <a:srgbClr val="C00000"/>
                        </a:solidFill>
                        <a:latin typeface="Calibri"/>
                        <a:ea typeface="Calibri"/>
                        <a:cs typeface="Times New Roman"/>
                      </a:endParaRPr>
                    </a:p>
                    <a:p>
                      <a:pPr algn="ctr">
                        <a:lnSpc>
                          <a:spcPct val="115000"/>
                        </a:lnSpc>
                        <a:spcAft>
                          <a:spcPts val="0"/>
                        </a:spcAft>
                      </a:pPr>
                      <a:r>
                        <a:rPr lang="en-IN" sz="1800" dirty="0">
                          <a:solidFill>
                            <a:srgbClr val="0000FF"/>
                          </a:solidFill>
                          <a:latin typeface="Arial Black"/>
                          <a:ea typeface="Calibri"/>
                          <a:cs typeface="Times New Roman"/>
                        </a:rPr>
                        <a:t>(mm.)</a:t>
                      </a:r>
                      <a:endParaRPr lang="en-IN"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smtClean="0">
                          <a:solidFill>
                            <a:srgbClr val="0000FF"/>
                          </a:solidFill>
                          <a:latin typeface="Arial Black"/>
                          <a:ea typeface="Calibri"/>
                          <a:cs typeface="Times New Roman"/>
                        </a:rPr>
                        <a:t>COLD Dimension</a:t>
                      </a:r>
                      <a:endParaRPr lang="en-IN" sz="1800" dirty="0">
                        <a:latin typeface="Calibri"/>
                        <a:ea typeface="Calibri"/>
                        <a:cs typeface="Times New Roman"/>
                      </a:endParaRPr>
                    </a:p>
                    <a:p>
                      <a:pPr algn="ctr">
                        <a:lnSpc>
                          <a:spcPct val="115000"/>
                        </a:lnSpc>
                        <a:spcAft>
                          <a:spcPts val="0"/>
                        </a:spcAft>
                      </a:pPr>
                      <a:r>
                        <a:rPr lang="en-IN" sz="1800" dirty="0" smtClean="0">
                          <a:solidFill>
                            <a:srgbClr val="0000FF"/>
                          </a:solidFill>
                          <a:latin typeface="Arial Black"/>
                          <a:ea typeface="Calibri"/>
                          <a:cs typeface="Times New Roman"/>
                        </a:rPr>
                        <a:t>Pre- </a:t>
                      </a:r>
                      <a:r>
                        <a:rPr lang="en-IN" sz="1800" dirty="0">
                          <a:solidFill>
                            <a:srgbClr val="0000FF"/>
                          </a:solidFill>
                          <a:latin typeface="Arial Black"/>
                          <a:ea typeface="Calibri"/>
                          <a:cs typeface="Times New Roman"/>
                        </a:rPr>
                        <a:t>BCP treatment of </a:t>
                      </a:r>
                      <a:endParaRPr lang="en-IN" sz="1800" dirty="0" smtClean="0">
                        <a:solidFill>
                          <a:srgbClr val="0000FF"/>
                        </a:solidFill>
                        <a:latin typeface="Arial Black"/>
                        <a:ea typeface="Calibri"/>
                        <a:cs typeface="Times New Roman"/>
                      </a:endParaRPr>
                    </a:p>
                    <a:p>
                      <a:pPr algn="ctr">
                        <a:lnSpc>
                          <a:spcPct val="115000"/>
                        </a:lnSpc>
                        <a:spcAft>
                          <a:spcPts val="0"/>
                        </a:spcAft>
                      </a:pPr>
                      <a:r>
                        <a:rPr lang="en-IN" sz="1800" dirty="0" smtClean="0">
                          <a:solidFill>
                            <a:srgbClr val="0000FF"/>
                          </a:solidFill>
                          <a:latin typeface="Arial Black"/>
                          <a:ea typeface="Calibri"/>
                          <a:cs typeface="Times New Roman"/>
                        </a:rPr>
                        <a:t>150 </a:t>
                      </a:r>
                      <a:r>
                        <a:rPr lang="en-IN" sz="1800" dirty="0">
                          <a:solidFill>
                            <a:srgbClr val="0000FF"/>
                          </a:solidFill>
                          <a:latin typeface="Arial Black"/>
                          <a:ea typeface="Calibri"/>
                          <a:cs typeface="Times New Roman"/>
                          <a:sym typeface="Symbol"/>
                        </a:rPr>
                        <a:t></a:t>
                      </a:r>
                      <a:r>
                        <a:rPr lang="en-IN" sz="1800" dirty="0">
                          <a:solidFill>
                            <a:srgbClr val="0000FF"/>
                          </a:solidFill>
                          <a:latin typeface="Arial Black"/>
                          <a:ea typeface="Calibri"/>
                          <a:cs typeface="Times New Roman"/>
                        </a:rPr>
                        <a:t>m</a:t>
                      </a:r>
                      <a:endParaRPr lang="en-IN" sz="1800" dirty="0">
                        <a:latin typeface="Calibri"/>
                        <a:ea typeface="Calibri"/>
                        <a:cs typeface="Times New Roman"/>
                      </a:endParaRPr>
                    </a:p>
                    <a:p>
                      <a:pPr algn="ctr">
                        <a:lnSpc>
                          <a:spcPct val="115000"/>
                        </a:lnSpc>
                        <a:spcAft>
                          <a:spcPts val="0"/>
                        </a:spcAft>
                      </a:pPr>
                      <a:r>
                        <a:rPr lang="en-IN" sz="1800" dirty="0">
                          <a:solidFill>
                            <a:srgbClr val="0000FF"/>
                          </a:solidFill>
                          <a:latin typeface="Arial Black"/>
                          <a:ea typeface="Calibri"/>
                          <a:cs typeface="Times New Roman"/>
                        </a:rPr>
                        <a:t>(mm.)</a:t>
                      </a:r>
                      <a:endParaRPr lang="en-IN"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smtClean="0">
                          <a:solidFill>
                            <a:srgbClr val="0000FF"/>
                          </a:solidFill>
                          <a:latin typeface="Arial Black"/>
                          <a:ea typeface="Calibri"/>
                          <a:cs typeface="Times New Roman"/>
                        </a:rPr>
                        <a:t>WARM</a:t>
                      </a:r>
                      <a:endParaRPr lang="en-IN" sz="1800" dirty="0" smtClean="0">
                        <a:latin typeface="+mn-lt"/>
                        <a:ea typeface="Calibri"/>
                        <a:cs typeface="Times New Roman"/>
                      </a:endParaRPr>
                    </a:p>
                    <a:p>
                      <a:pPr algn="ctr">
                        <a:lnSpc>
                          <a:spcPct val="115000"/>
                        </a:lnSpc>
                        <a:spcAft>
                          <a:spcPts val="0"/>
                        </a:spcAft>
                      </a:pPr>
                      <a:r>
                        <a:rPr lang="en-IN" sz="1800" dirty="0" smtClean="0">
                          <a:solidFill>
                            <a:srgbClr val="0000FF"/>
                          </a:solidFill>
                          <a:latin typeface="Arial Black"/>
                          <a:ea typeface="Calibri"/>
                          <a:cs typeface="Times New Roman"/>
                        </a:rPr>
                        <a:t>Dimension</a:t>
                      </a:r>
                    </a:p>
                    <a:p>
                      <a:pPr algn="ctr">
                        <a:lnSpc>
                          <a:spcPct val="115000"/>
                        </a:lnSpc>
                        <a:spcAft>
                          <a:spcPts val="0"/>
                        </a:spcAft>
                      </a:pPr>
                      <a:r>
                        <a:rPr lang="en-US" sz="1800" dirty="0" smtClean="0">
                          <a:solidFill>
                            <a:srgbClr val="0000FF"/>
                          </a:solidFill>
                          <a:latin typeface="Arial Black"/>
                          <a:ea typeface="Calibri"/>
                          <a:cs typeface="Times New Roman"/>
                        </a:rPr>
                        <a:t>inside</a:t>
                      </a:r>
                      <a:endParaRPr lang="en-IN" sz="1800" dirty="0" smtClean="0">
                        <a:latin typeface="+mn-lt"/>
                        <a:ea typeface="Calibri"/>
                        <a:cs typeface="Times New Roman"/>
                      </a:endParaRPr>
                    </a:p>
                    <a:p>
                      <a:pPr algn="ctr">
                        <a:lnSpc>
                          <a:spcPct val="115000"/>
                        </a:lnSpc>
                        <a:spcAft>
                          <a:spcPts val="0"/>
                        </a:spcAft>
                      </a:pPr>
                      <a:r>
                        <a:rPr lang="en-IN" sz="1800" dirty="0" smtClean="0">
                          <a:solidFill>
                            <a:srgbClr val="C00000"/>
                          </a:solidFill>
                          <a:latin typeface="Arial Black"/>
                          <a:ea typeface="Calibri"/>
                          <a:cs typeface="Times New Roman"/>
                        </a:rPr>
                        <a:t>(as Fabricated)</a:t>
                      </a:r>
                      <a:endParaRPr lang="en-IN" sz="1800" dirty="0" smtClean="0">
                        <a:solidFill>
                          <a:srgbClr val="C00000"/>
                        </a:solidFill>
                        <a:latin typeface="+mn-lt"/>
                        <a:ea typeface="Calibri"/>
                        <a:cs typeface="Times New Roman"/>
                      </a:endParaRPr>
                    </a:p>
                    <a:p>
                      <a:pPr algn="ctr">
                        <a:lnSpc>
                          <a:spcPct val="115000"/>
                        </a:lnSpc>
                        <a:spcAft>
                          <a:spcPts val="0"/>
                        </a:spcAft>
                      </a:pPr>
                      <a:r>
                        <a:rPr lang="en-IN" sz="1800" dirty="0" smtClean="0">
                          <a:solidFill>
                            <a:srgbClr val="0000FF"/>
                          </a:solidFill>
                          <a:latin typeface="Arial Black"/>
                          <a:ea typeface="Calibri"/>
                          <a:cs typeface="Times New Roman"/>
                        </a:rPr>
                        <a:t>(mm.)</a:t>
                      </a:r>
                      <a:endParaRPr lang="en-IN" sz="18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016">
                <a:tc>
                  <a:txBody>
                    <a:bodyPr/>
                    <a:lstStyle/>
                    <a:p>
                      <a:pPr algn="ctr">
                        <a:lnSpc>
                          <a:spcPct val="115000"/>
                        </a:lnSpc>
                        <a:spcAft>
                          <a:spcPts val="0"/>
                        </a:spcAft>
                      </a:pPr>
                      <a:r>
                        <a:rPr lang="en-IN" sz="1800" b="1" dirty="0">
                          <a:latin typeface="Arial"/>
                          <a:ea typeface="Calibri"/>
                          <a:cs typeface="Times New Roman"/>
                        </a:rPr>
                        <a:t>Equator radius</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latin typeface="Arial"/>
                          <a:ea typeface="Calibri"/>
                          <a:cs typeface="Times New Roman"/>
                        </a:rPr>
                        <a:t>197.400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a:solidFill>
                            <a:srgbClr val="000000"/>
                          </a:solidFill>
                          <a:latin typeface="Arial"/>
                          <a:ea typeface="Calibri"/>
                          <a:cs typeface="Times New Roman"/>
                        </a:rPr>
                        <a:t>197.250</a:t>
                      </a:r>
                      <a:endParaRPr lang="en-IN"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197.53</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676">
                <a:tc>
                  <a:txBody>
                    <a:bodyPr/>
                    <a:lstStyle/>
                    <a:p>
                      <a:pPr algn="ctr">
                        <a:lnSpc>
                          <a:spcPct val="115000"/>
                        </a:lnSpc>
                        <a:spcAft>
                          <a:spcPts val="0"/>
                        </a:spcAft>
                      </a:pPr>
                      <a:r>
                        <a:rPr lang="en-IN" sz="1800" b="1" dirty="0">
                          <a:latin typeface="Arial"/>
                          <a:ea typeface="Calibri"/>
                          <a:cs typeface="Times New Roman"/>
                        </a:rPr>
                        <a:t>Iris radius</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latin typeface="Arial"/>
                          <a:ea typeface="Calibri"/>
                          <a:cs typeface="Times New Roman"/>
                        </a:rPr>
                        <a:t>48.000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000000"/>
                          </a:solidFill>
                          <a:latin typeface="Arial"/>
                          <a:ea typeface="Calibri"/>
                          <a:cs typeface="Times New Roman"/>
                        </a:rPr>
                        <a:t>47.850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47.92</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676">
                <a:tc>
                  <a:txBody>
                    <a:bodyPr/>
                    <a:lstStyle/>
                    <a:p>
                      <a:pPr algn="ctr">
                        <a:lnSpc>
                          <a:spcPct val="115000"/>
                        </a:lnSpc>
                        <a:spcAft>
                          <a:spcPts val="0"/>
                        </a:spcAft>
                      </a:pPr>
                      <a:r>
                        <a:rPr lang="en-IN" sz="1800" b="1" dirty="0">
                          <a:latin typeface="Arial"/>
                          <a:ea typeface="Calibri"/>
                          <a:cs typeface="Times New Roman"/>
                        </a:rPr>
                        <a:t>A</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latin typeface="Arial"/>
                          <a:ea typeface="Calibri"/>
                          <a:cs typeface="Times New Roman"/>
                        </a:rPr>
                        <a:t>54.000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000000"/>
                          </a:solidFill>
                          <a:latin typeface="Arial"/>
                          <a:ea typeface="Calibri"/>
                          <a:cs typeface="Times New Roman"/>
                        </a:rPr>
                        <a:t>53.850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53.93</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676">
                <a:tc>
                  <a:txBody>
                    <a:bodyPr/>
                    <a:lstStyle/>
                    <a:p>
                      <a:pPr algn="ctr">
                        <a:lnSpc>
                          <a:spcPct val="115000"/>
                        </a:lnSpc>
                        <a:spcAft>
                          <a:spcPts val="0"/>
                        </a:spcAft>
                      </a:pPr>
                      <a:r>
                        <a:rPr lang="en-IN" sz="1800" b="1">
                          <a:latin typeface="Arial"/>
                          <a:ea typeface="Calibri"/>
                          <a:cs typeface="Times New Roman"/>
                        </a:rPr>
                        <a:t>B</a:t>
                      </a:r>
                      <a:endParaRPr lang="en-IN"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latin typeface="Arial"/>
                          <a:ea typeface="Calibri"/>
                          <a:cs typeface="Times New Roman"/>
                        </a:rPr>
                        <a:t>58.000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000000"/>
                          </a:solidFill>
                          <a:latin typeface="Arial"/>
                          <a:ea typeface="Calibri"/>
                          <a:cs typeface="Times New Roman"/>
                        </a:rPr>
                        <a:t>57.850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57.93</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676">
                <a:tc>
                  <a:txBody>
                    <a:bodyPr/>
                    <a:lstStyle/>
                    <a:p>
                      <a:pPr algn="ctr">
                        <a:lnSpc>
                          <a:spcPct val="115000"/>
                        </a:lnSpc>
                        <a:spcAft>
                          <a:spcPts val="0"/>
                        </a:spcAft>
                      </a:pPr>
                      <a:r>
                        <a:rPr lang="en-IN" sz="1800" b="1" dirty="0">
                          <a:latin typeface="Arial"/>
                          <a:ea typeface="Calibri"/>
                          <a:cs typeface="Times New Roman"/>
                        </a:rPr>
                        <a:t>a</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latin typeface="Arial"/>
                          <a:ea typeface="Calibri"/>
                          <a:cs typeface="Times New Roman"/>
                        </a:rPr>
                        <a:t>13.680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000000"/>
                          </a:solidFill>
                          <a:latin typeface="Arial"/>
                          <a:ea typeface="Calibri"/>
                          <a:cs typeface="Times New Roman"/>
                        </a:rPr>
                        <a:t>13.830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13.85</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782">
                <a:tc>
                  <a:txBody>
                    <a:bodyPr/>
                    <a:lstStyle/>
                    <a:p>
                      <a:pPr algn="ctr">
                        <a:lnSpc>
                          <a:spcPct val="115000"/>
                        </a:lnSpc>
                        <a:spcAft>
                          <a:spcPts val="0"/>
                        </a:spcAft>
                      </a:pPr>
                      <a:r>
                        <a:rPr lang="en-IN" sz="1800" b="1" dirty="0">
                          <a:latin typeface="Arial"/>
                          <a:ea typeface="Calibri"/>
                          <a:cs typeface="Times New Roman"/>
                        </a:rPr>
                        <a:t>b</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a:latin typeface="Arial"/>
                          <a:ea typeface="Calibri"/>
                          <a:cs typeface="Times New Roman"/>
                        </a:rPr>
                        <a:t>30.820</a:t>
                      </a:r>
                      <a:endParaRPr lang="en-IN"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000000"/>
                          </a:solidFill>
                          <a:latin typeface="Arial"/>
                          <a:ea typeface="Calibri"/>
                          <a:cs typeface="Times New Roman"/>
                        </a:rPr>
                        <a:t>30.970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31.01</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335">
                <a:tc>
                  <a:txBody>
                    <a:bodyPr/>
                    <a:lstStyle/>
                    <a:p>
                      <a:pPr algn="ctr">
                        <a:lnSpc>
                          <a:spcPct val="115000"/>
                        </a:lnSpc>
                        <a:spcAft>
                          <a:spcPts val="0"/>
                        </a:spcAft>
                      </a:pPr>
                      <a:r>
                        <a:rPr lang="en-US" sz="1800" b="1" dirty="0" smtClean="0">
                          <a:latin typeface="Arial"/>
                          <a:ea typeface="Calibri"/>
                          <a:cs typeface="Times New Roman"/>
                        </a:rPr>
                        <a:t>a</a:t>
                      </a:r>
                      <a:r>
                        <a:rPr lang="en-US" sz="1800" b="1" baseline="0" dirty="0" smtClean="0">
                          <a:latin typeface="Arial"/>
                          <a:ea typeface="Calibri"/>
                          <a:cs typeface="Times New Roman"/>
                        </a:rPr>
                        <a:t> </a:t>
                      </a:r>
                    </a:p>
                    <a:p>
                      <a:pPr algn="ctr">
                        <a:lnSpc>
                          <a:spcPct val="115000"/>
                        </a:lnSpc>
                        <a:spcAft>
                          <a:spcPts val="0"/>
                        </a:spcAft>
                      </a:pPr>
                      <a:r>
                        <a:rPr lang="en-US" sz="1800" b="1" baseline="0" dirty="0" smtClean="0">
                          <a:latin typeface="Arial"/>
                          <a:ea typeface="Calibri"/>
                          <a:cs typeface="Times New Roman"/>
                        </a:rPr>
                        <a:t>(for end cell)</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5000"/>
                        </a:lnSpc>
                        <a:spcAft>
                          <a:spcPts val="0"/>
                        </a:spcAft>
                      </a:pPr>
                      <a:r>
                        <a:rPr lang="en-IN" sz="1800" b="1" dirty="0" smtClean="0">
                          <a:latin typeface="Arial"/>
                          <a:ea typeface="Calibri"/>
                          <a:cs typeface="Times New Roman"/>
                        </a:rPr>
                        <a:t>10.670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5000"/>
                        </a:lnSpc>
                        <a:spcAft>
                          <a:spcPts val="0"/>
                        </a:spcAft>
                      </a:pPr>
                      <a:r>
                        <a:rPr lang="en-IN" sz="1800" b="1" dirty="0" smtClean="0">
                          <a:solidFill>
                            <a:srgbClr val="000000"/>
                          </a:solidFill>
                          <a:latin typeface="Arial"/>
                          <a:ea typeface="Calibri"/>
                          <a:cs typeface="Times New Roman"/>
                        </a:rPr>
                        <a:t>10.820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5000"/>
                        </a:lnSpc>
                        <a:spcAft>
                          <a:spcPts val="0"/>
                        </a:spcAft>
                      </a:pPr>
                      <a:r>
                        <a:rPr lang="en-IN" sz="1800" b="1" dirty="0" smtClean="0">
                          <a:solidFill>
                            <a:srgbClr val="C00000"/>
                          </a:solidFill>
                          <a:latin typeface="Arial"/>
                          <a:ea typeface="Calibri"/>
                          <a:cs typeface="Times New Roman"/>
                        </a:rPr>
                        <a:t>10.84</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09335">
                <a:tc>
                  <a:txBody>
                    <a:bodyPr/>
                    <a:lstStyle/>
                    <a:p>
                      <a:pPr algn="ctr">
                        <a:lnSpc>
                          <a:spcPct val="115000"/>
                        </a:lnSpc>
                        <a:spcAft>
                          <a:spcPts val="0"/>
                        </a:spcAft>
                      </a:pPr>
                      <a:r>
                        <a:rPr lang="en-US" sz="1800" b="1" dirty="0" smtClean="0">
                          <a:latin typeface="Arial"/>
                          <a:ea typeface="Calibri"/>
                          <a:cs typeface="Times New Roman"/>
                        </a:rPr>
                        <a:t>b</a:t>
                      </a:r>
                      <a:endParaRPr lang="en-IN" sz="1800" b="1" dirty="0" smtClean="0">
                        <a:latin typeface="Arial"/>
                        <a:ea typeface="Calibri"/>
                        <a:cs typeface="Times New Roman"/>
                      </a:endParaRPr>
                    </a:p>
                    <a:p>
                      <a:pPr algn="ctr">
                        <a:lnSpc>
                          <a:spcPct val="115000"/>
                        </a:lnSpc>
                        <a:spcAft>
                          <a:spcPts val="0"/>
                        </a:spcAft>
                      </a:pPr>
                      <a:r>
                        <a:rPr lang="en-US" sz="1800" b="1" dirty="0" smtClean="0">
                          <a:latin typeface="Arial"/>
                          <a:ea typeface="Calibri"/>
                          <a:cs typeface="Times New Roman"/>
                        </a:rPr>
                        <a:t>(for end cell)</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5000"/>
                        </a:lnSpc>
                        <a:spcAft>
                          <a:spcPts val="0"/>
                        </a:spcAft>
                      </a:pPr>
                      <a:r>
                        <a:rPr lang="en-IN" sz="1800" b="1" dirty="0" smtClean="0">
                          <a:latin typeface="Arial"/>
                          <a:ea typeface="Calibri"/>
                          <a:cs typeface="Times New Roman"/>
                        </a:rPr>
                        <a:t>24.020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5000"/>
                        </a:lnSpc>
                        <a:spcAft>
                          <a:spcPts val="0"/>
                        </a:spcAft>
                      </a:pPr>
                      <a:r>
                        <a:rPr lang="en-IN" sz="1800" b="1" dirty="0" smtClean="0">
                          <a:solidFill>
                            <a:srgbClr val="000000"/>
                          </a:solidFill>
                          <a:latin typeface="Arial"/>
                          <a:ea typeface="Calibri"/>
                          <a:cs typeface="Times New Roman"/>
                        </a:rPr>
                        <a:t>24.170</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15000"/>
                        </a:lnSpc>
                        <a:spcAft>
                          <a:spcPts val="0"/>
                        </a:spcAft>
                      </a:pPr>
                      <a:r>
                        <a:rPr lang="en-IN" sz="1800" b="1" dirty="0" smtClean="0">
                          <a:solidFill>
                            <a:srgbClr val="C00000"/>
                          </a:solidFill>
                          <a:latin typeface="Arial"/>
                          <a:ea typeface="Calibri"/>
                          <a:cs typeface="Times New Roman"/>
                        </a:rPr>
                        <a:t>24.21</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0603">
                <a:tc>
                  <a:txBody>
                    <a:bodyPr/>
                    <a:lstStyle/>
                    <a:p>
                      <a:pPr algn="ctr">
                        <a:lnSpc>
                          <a:spcPct val="115000"/>
                        </a:lnSpc>
                        <a:spcAft>
                          <a:spcPts val="0"/>
                        </a:spcAft>
                      </a:pPr>
                      <a:r>
                        <a:rPr lang="en-IN" sz="1800" b="1" dirty="0">
                          <a:latin typeface="Arial"/>
                          <a:ea typeface="Calibri"/>
                          <a:cs typeface="Times New Roman"/>
                        </a:rPr>
                        <a:t>Half </a:t>
                      </a:r>
                      <a:r>
                        <a:rPr lang="en-IN" sz="1800" b="1" dirty="0" smtClean="0">
                          <a:latin typeface="Arial"/>
                          <a:ea typeface="Calibri"/>
                          <a:cs typeface="Times New Roman"/>
                        </a:rPr>
                        <a:t>cell length </a:t>
                      </a:r>
                      <a:r>
                        <a:rPr lang="en-IN" sz="1800" b="1" dirty="0">
                          <a:latin typeface="Arial"/>
                          <a:ea typeface="Calibri"/>
                          <a:cs typeface="Times New Roman"/>
                        </a:rPr>
                        <a:t>(L/2)</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a:latin typeface="Arial"/>
                          <a:ea typeface="Calibri"/>
                          <a:cs typeface="Times New Roman"/>
                        </a:rPr>
                        <a:t>70.335</a:t>
                      </a:r>
                      <a:endParaRPr lang="en-IN"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000000"/>
                          </a:solidFill>
                          <a:latin typeface="Arial"/>
                          <a:ea typeface="Calibri"/>
                          <a:cs typeface="Times New Roman"/>
                        </a:rPr>
                        <a:t>70.335</a:t>
                      </a:r>
                      <a:endParaRPr lang="en-IN"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solidFill>
                            <a:srgbClr val="C00000"/>
                          </a:solidFill>
                          <a:latin typeface="Arial"/>
                          <a:ea typeface="Calibri"/>
                          <a:cs typeface="Times New Roman"/>
                        </a:rPr>
                        <a:t>70.44</a:t>
                      </a:r>
                      <a:endParaRPr lang="en-IN" sz="1800" dirty="0">
                        <a:solidFill>
                          <a:srgbClr val="C0000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1"/>
          <p:cNvSpPr>
            <a:spLocks noChangeArrowheads="1"/>
          </p:cNvSpPr>
          <p:nvPr/>
        </p:nvSpPr>
        <p:spPr bwMode="auto">
          <a:xfrm>
            <a:off x="228600" y="76200"/>
            <a:ext cx="8763000" cy="369332"/>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Dimensions of 650 MHz, 5-cell, </a:t>
            </a:r>
            <a:r>
              <a:rPr kumimoji="0" lang="en-US"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sym typeface="Symbol" pitchFamily="18" charset="2"/>
              </a:rPr>
              <a:t></a:t>
            </a:r>
            <a:r>
              <a:rPr kumimoji="0" lang="en-US" b="0" i="0" u="none" strike="noStrike" cap="none" normalizeH="0" baseline="0" dirty="0" smtClean="0">
                <a:ln>
                  <a:noFill/>
                </a:ln>
                <a:solidFill>
                  <a:schemeClr val="tx1"/>
                </a:solidFill>
                <a:effectLst/>
                <a:latin typeface="Arial Black" pitchFamily="34" charset="0"/>
                <a:ea typeface="Calibri" pitchFamily="34" charset="0"/>
                <a:cs typeface="Times New Roman" pitchFamily="18" charset="0"/>
              </a:rPr>
              <a:t>=0.61, Niobium Cavity</a:t>
            </a:r>
            <a:endParaRPr kumimoji="0" lang="en-US" b="0" i="0" u="none" strike="noStrike" cap="none" normalizeH="0" baseline="0" dirty="0" smtClean="0">
              <a:ln>
                <a:noFill/>
              </a:ln>
              <a:solidFill>
                <a:srgbClr val="C00000"/>
              </a:solidFill>
              <a:effectLst/>
              <a:latin typeface="Arial Black" pitchFamily="34"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152400" y="152400"/>
            <a:ext cx="8839200" cy="3810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Transverse Higher Order Mode (HOM)  </a:t>
            </a:r>
          </a:p>
        </p:txBody>
      </p:sp>
      <p:pic>
        <p:nvPicPr>
          <p:cNvPr id="12" name="Picture 2" descr="J:\ssom\XI plan SCRF LINAC CAVITY\Cavity simulation results\Fundamental andHOM\transverseHOM1\956F\956ey.bmp"/>
          <p:cNvPicPr>
            <a:picLocks noChangeAspect="1" noChangeArrowheads="1"/>
          </p:cNvPicPr>
          <p:nvPr/>
        </p:nvPicPr>
        <p:blipFill>
          <a:blip r:embed="rId2" cstate="print"/>
          <a:srcRect/>
          <a:stretch>
            <a:fillRect/>
          </a:stretch>
        </p:blipFill>
        <p:spPr bwMode="auto">
          <a:xfrm>
            <a:off x="228600" y="3276600"/>
            <a:ext cx="6934200" cy="2091267"/>
          </a:xfrm>
          <a:prstGeom prst="rect">
            <a:avLst/>
          </a:prstGeom>
          <a:noFill/>
          <a:ln>
            <a:solidFill>
              <a:schemeClr val="tx1"/>
            </a:solidFill>
          </a:ln>
        </p:spPr>
      </p:pic>
      <p:pic>
        <p:nvPicPr>
          <p:cNvPr id="13" name="Picture 3" descr="J:\ssom\XI plan SCRF LINAC CAVITY\Cavity simulation results\Fundamental andHOM\transverseHOM1\956F\956E2d.bmp"/>
          <p:cNvPicPr>
            <a:picLocks noChangeAspect="1" noChangeArrowheads="1"/>
          </p:cNvPicPr>
          <p:nvPr/>
        </p:nvPicPr>
        <p:blipFill>
          <a:blip r:embed="rId3" cstate="print"/>
          <a:srcRect/>
          <a:stretch>
            <a:fillRect/>
          </a:stretch>
        </p:blipFill>
        <p:spPr bwMode="auto">
          <a:xfrm>
            <a:off x="152400" y="762000"/>
            <a:ext cx="7010400" cy="2138044"/>
          </a:xfrm>
          <a:prstGeom prst="rect">
            <a:avLst/>
          </a:prstGeom>
          <a:noFill/>
          <a:ln>
            <a:solidFill>
              <a:schemeClr val="tx1"/>
            </a:solidFill>
          </a:ln>
        </p:spPr>
      </p:pic>
      <p:sp>
        <p:nvSpPr>
          <p:cNvPr id="14" name="TextBox 13"/>
          <p:cNvSpPr txBox="1"/>
          <p:nvPr/>
        </p:nvSpPr>
        <p:spPr>
          <a:xfrm>
            <a:off x="7315200" y="762000"/>
            <a:ext cx="1676400" cy="4801314"/>
          </a:xfrm>
          <a:prstGeom prst="rect">
            <a:avLst/>
          </a:prstGeom>
          <a:solidFill>
            <a:srgbClr val="FFFF99"/>
          </a:solidFill>
        </p:spPr>
        <p:txBody>
          <a:bodyPr wrap="square" rtlCol="0">
            <a:spAutoFit/>
          </a:bodyPr>
          <a:lstStyle/>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RESULTS</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dirty="0" smtClean="0">
              <a:solidFill>
                <a:srgbClr val="C00000"/>
              </a:solidFill>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effectLst>
                  <a:outerShdw blurRad="76200" dist="50800" dir="5400000" algn="tl" rotWithShape="0">
                    <a:srgbClr val="000000">
                      <a:alpha val="65000"/>
                    </a:srgbClr>
                  </a:outerShdw>
                </a:effectLst>
                <a:latin typeface="Eras Bold ITC" pitchFamily="34" charset="0"/>
              </a:rPr>
              <a:t>Frequency:</a:t>
            </a: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956.664 </a:t>
            </a:r>
            <a:r>
              <a:rPr lang="en-US" b="1" spc="50" dirty="0" smtClean="0">
                <a:ln w="11430"/>
                <a:effectLst>
                  <a:outerShdw blurRad="76200" dist="50800" dir="5400000" algn="tl" rotWithShape="0">
                    <a:srgbClr val="000000">
                      <a:alpha val="65000"/>
                    </a:srgbClr>
                  </a:outerShdw>
                </a:effectLst>
                <a:latin typeface="Eras Bold ITC" pitchFamily="34" charset="0"/>
              </a:rPr>
              <a:t>MHz </a:t>
            </a: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Transverse impedance: </a:t>
            </a: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0.035434 </a:t>
            </a:r>
          </a:p>
          <a:p>
            <a:pPr algn="ctr"/>
            <a:r>
              <a:rPr lang="en-US" b="1" spc="50" dirty="0" smtClean="0">
                <a:ln w="11430"/>
                <a:effectLst>
                  <a:outerShdw blurRad="76200" dist="50800" dir="5400000" algn="tl" rotWithShape="0">
                    <a:srgbClr val="000000">
                      <a:alpha val="65000"/>
                    </a:srgbClr>
                  </a:outerShdw>
                </a:effectLst>
                <a:latin typeface="Eras Bold ITC" pitchFamily="34" charset="0"/>
                <a:sym typeface="Symbol"/>
              </a:rPr>
              <a:t>.cm</a:t>
            </a:r>
            <a:r>
              <a:rPr lang="en-US" b="1" spc="50" baseline="30000" dirty="0" smtClean="0">
                <a:ln w="11430"/>
                <a:effectLst>
                  <a:outerShdw blurRad="76200" dist="50800" dir="5400000" algn="tl" rotWithShape="0">
                    <a:srgbClr val="000000">
                      <a:alpha val="65000"/>
                    </a:srgbClr>
                  </a:outerShdw>
                </a:effectLst>
                <a:latin typeface="Eras Bold ITC" pitchFamily="34" charset="0"/>
                <a:sym typeface="Symbol"/>
              </a:rPr>
              <a:t>-2</a:t>
            </a:r>
            <a:endParaRPr lang="en-US" b="1" spc="50" dirty="0" smtClean="0">
              <a:ln w="11430"/>
              <a:effectLst>
                <a:outerShdw blurRad="76200" dist="50800" dir="5400000" algn="tl" rotWithShape="0">
                  <a:srgbClr val="000000">
                    <a:alpha val="65000"/>
                  </a:srgbClr>
                </a:outerShdw>
              </a:effectLst>
              <a:latin typeface="Eras Bold ITC" pitchFamily="34" charset="0"/>
              <a:sym typeface="Symbol"/>
            </a:endParaRP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J:\ssom\XI plan SCRF LINAC CAVITY\Cavity simulation results\Fundamental andHOM\transverseHOM1\961F\961E2d.bmp"/>
          <p:cNvPicPr>
            <a:picLocks noChangeAspect="1" noChangeArrowheads="1"/>
          </p:cNvPicPr>
          <p:nvPr/>
        </p:nvPicPr>
        <p:blipFill>
          <a:blip r:embed="rId2" cstate="print"/>
          <a:srcRect/>
          <a:stretch>
            <a:fillRect/>
          </a:stretch>
        </p:blipFill>
        <p:spPr bwMode="auto">
          <a:xfrm>
            <a:off x="152400" y="685800"/>
            <a:ext cx="6705600" cy="2679051"/>
          </a:xfrm>
          <a:prstGeom prst="rect">
            <a:avLst/>
          </a:prstGeom>
          <a:noFill/>
          <a:ln>
            <a:solidFill>
              <a:schemeClr val="tx1"/>
            </a:solidFill>
          </a:ln>
        </p:spPr>
      </p:pic>
      <p:pic>
        <p:nvPicPr>
          <p:cNvPr id="3" name="Picture 3" descr="J:\ssom\XI plan SCRF LINAC CAVITY\Cavity simulation results\Fundamental andHOM\transverseHOM1\961F\961ey.bmp"/>
          <p:cNvPicPr>
            <a:picLocks noChangeAspect="1" noChangeArrowheads="1"/>
          </p:cNvPicPr>
          <p:nvPr/>
        </p:nvPicPr>
        <p:blipFill>
          <a:blip r:embed="rId3" cstate="print"/>
          <a:srcRect/>
          <a:stretch>
            <a:fillRect/>
          </a:stretch>
        </p:blipFill>
        <p:spPr bwMode="auto">
          <a:xfrm>
            <a:off x="152401" y="4007691"/>
            <a:ext cx="6705599" cy="2659808"/>
          </a:xfrm>
          <a:prstGeom prst="rect">
            <a:avLst/>
          </a:prstGeom>
          <a:noFill/>
          <a:ln>
            <a:solidFill>
              <a:schemeClr val="tx1"/>
            </a:solidFill>
          </a:ln>
        </p:spPr>
      </p:pic>
      <p:sp>
        <p:nvSpPr>
          <p:cNvPr id="4" name="TextBox 3"/>
          <p:cNvSpPr txBox="1"/>
          <p:nvPr/>
        </p:nvSpPr>
        <p:spPr>
          <a:xfrm>
            <a:off x="7010400" y="685800"/>
            <a:ext cx="1905000" cy="4801314"/>
          </a:xfrm>
          <a:prstGeom prst="rect">
            <a:avLst/>
          </a:prstGeom>
          <a:solidFill>
            <a:srgbClr val="FFFF99"/>
          </a:solidFill>
        </p:spPr>
        <p:txBody>
          <a:bodyPr wrap="square" rtlCol="0">
            <a:spAutoFit/>
          </a:bodyPr>
          <a:lstStyle/>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RESULTS</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dirty="0" smtClean="0">
              <a:solidFill>
                <a:srgbClr val="C00000"/>
              </a:solidFill>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effectLst>
                  <a:outerShdw blurRad="76200" dist="50800" dir="5400000" algn="tl" rotWithShape="0">
                    <a:srgbClr val="000000">
                      <a:alpha val="65000"/>
                    </a:srgbClr>
                  </a:outerShdw>
                </a:effectLst>
                <a:latin typeface="Eras Bold ITC" pitchFamily="34" charset="0"/>
              </a:rPr>
              <a:t>Frequency:</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961.669 </a:t>
            </a:r>
          </a:p>
          <a:p>
            <a:pPr algn="ctr"/>
            <a:r>
              <a:rPr lang="en-US" b="1" spc="50" dirty="0" smtClean="0">
                <a:ln w="11430"/>
                <a:effectLst>
                  <a:outerShdw blurRad="76200" dist="50800" dir="5400000" algn="tl" rotWithShape="0">
                    <a:srgbClr val="000000">
                      <a:alpha val="65000"/>
                    </a:srgbClr>
                  </a:outerShdw>
                </a:effectLst>
                <a:latin typeface="Eras Bold ITC" pitchFamily="34" charset="0"/>
              </a:rPr>
              <a:t>MHz </a:t>
            </a: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Transverse impedance: </a:t>
            </a: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1.02762 </a:t>
            </a:r>
          </a:p>
          <a:p>
            <a:pPr algn="ctr"/>
            <a:r>
              <a:rPr lang="en-US" b="1" spc="50" dirty="0" smtClean="0">
                <a:ln w="11430"/>
                <a:effectLst>
                  <a:outerShdw blurRad="76200" dist="50800" dir="5400000" algn="tl" rotWithShape="0">
                    <a:srgbClr val="000000">
                      <a:alpha val="65000"/>
                    </a:srgbClr>
                  </a:outerShdw>
                </a:effectLst>
                <a:latin typeface="Eras Bold ITC" pitchFamily="34" charset="0"/>
                <a:sym typeface="Symbol"/>
              </a:rPr>
              <a:t>.cm</a:t>
            </a:r>
            <a:r>
              <a:rPr lang="en-US" b="1" spc="50" baseline="30000" dirty="0" smtClean="0">
                <a:ln w="11430"/>
                <a:effectLst>
                  <a:outerShdw blurRad="76200" dist="50800" dir="5400000" algn="tl" rotWithShape="0">
                    <a:srgbClr val="000000">
                      <a:alpha val="65000"/>
                    </a:srgbClr>
                  </a:outerShdw>
                </a:effectLst>
                <a:latin typeface="Eras Bold ITC" pitchFamily="34" charset="0"/>
                <a:sym typeface="Symbol"/>
              </a:rPr>
              <a:t>-2</a:t>
            </a:r>
            <a:endParaRPr lang="en-US" b="1" spc="50" dirty="0" smtClean="0">
              <a:ln w="11430"/>
              <a:effectLst>
                <a:outerShdw blurRad="76200" dist="50800" dir="5400000" algn="tl" rotWithShape="0">
                  <a:srgbClr val="000000">
                    <a:alpha val="65000"/>
                  </a:srgbClr>
                </a:outerShdw>
              </a:effectLst>
              <a:latin typeface="Eras Bold ITC" pitchFamily="34" charset="0"/>
              <a:sym typeface="Symbol"/>
            </a:endParaRP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
        <p:nvSpPr>
          <p:cNvPr id="5" name="Rectangle 4"/>
          <p:cNvSpPr>
            <a:spLocks noChangeArrowheads="1"/>
          </p:cNvSpPr>
          <p:nvPr/>
        </p:nvSpPr>
        <p:spPr bwMode="auto">
          <a:xfrm>
            <a:off x="152400" y="152400"/>
            <a:ext cx="8839200" cy="3810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Transverse Higher Order Mode (HOM)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3810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Transverse Higher Order Mode (HOM)  </a:t>
            </a:r>
          </a:p>
        </p:txBody>
      </p:sp>
      <p:pic>
        <p:nvPicPr>
          <p:cNvPr id="3" name="Picture 2" descr="J:\ssom\XI plan SCRF LINAC CAVITY\Cavity simulation results\Fundamental andHOM\transverseHOM1\969F\969E2d.bmp"/>
          <p:cNvPicPr>
            <a:picLocks noChangeAspect="1" noChangeArrowheads="1"/>
          </p:cNvPicPr>
          <p:nvPr/>
        </p:nvPicPr>
        <p:blipFill>
          <a:blip r:embed="rId2" cstate="print"/>
          <a:srcRect/>
          <a:stretch>
            <a:fillRect/>
          </a:stretch>
        </p:blipFill>
        <p:spPr bwMode="auto">
          <a:xfrm>
            <a:off x="152400" y="778758"/>
            <a:ext cx="6781800" cy="2068325"/>
          </a:xfrm>
          <a:prstGeom prst="rect">
            <a:avLst/>
          </a:prstGeom>
          <a:noFill/>
          <a:ln>
            <a:solidFill>
              <a:schemeClr val="tx1"/>
            </a:solidFill>
          </a:ln>
        </p:spPr>
      </p:pic>
      <p:pic>
        <p:nvPicPr>
          <p:cNvPr id="4" name="Picture 3" descr="J:\ssom\XI plan SCRF LINAC CAVITY\Cavity simulation results\Fundamental andHOM\transverseHOM1\969F\969ey.bmp"/>
          <p:cNvPicPr>
            <a:picLocks noChangeAspect="1" noChangeArrowheads="1"/>
          </p:cNvPicPr>
          <p:nvPr/>
        </p:nvPicPr>
        <p:blipFill>
          <a:blip r:embed="rId3" cstate="print"/>
          <a:srcRect/>
          <a:stretch>
            <a:fillRect/>
          </a:stretch>
        </p:blipFill>
        <p:spPr bwMode="auto">
          <a:xfrm>
            <a:off x="152399" y="3962400"/>
            <a:ext cx="8085223" cy="2438400"/>
          </a:xfrm>
          <a:prstGeom prst="rect">
            <a:avLst/>
          </a:prstGeom>
          <a:noFill/>
          <a:ln>
            <a:solidFill>
              <a:schemeClr val="tx1"/>
            </a:solidFill>
          </a:ln>
        </p:spPr>
      </p:pic>
      <p:sp>
        <p:nvSpPr>
          <p:cNvPr id="5" name="TextBox 4"/>
          <p:cNvSpPr txBox="1"/>
          <p:nvPr/>
        </p:nvSpPr>
        <p:spPr>
          <a:xfrm>
            <a:off x="7086600" y="762000"/>
            <a:ext cx="2057400" cy="4801314"/>
          </a:xfrm>
          <a:prstGeom prst="rect">
            <a:avLst/>
          </a:prstGeom>
          <a:solidFill>
            <a:srgbClr val="FFFF99"/>
          </a:solidFill>
        </p:spPr>
        <p:txBody>
          <a:bodyPr wrap="square" rtlCol="0">
            <a:spAutoFit/>
          </a:bodyPr>
          <a:lstStyle/>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RESULTS</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dirty="0" smtClean="0">
              <a:solidFill>
                <a:srgbClr val="C00000"/>
              </a:solidFill>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effectLst>
                  <a:outerShdw blurRad="76200" dist="50800" dir="5400000" algn="tl" rotWithShape="0">
                    <a:srgbClr val="000000">
                      <a:alpha val="65000"/>
                    </a:srgbClr>
                  </a:outerShdw>
                </a:effectLst>
                <a:latin typeface="Eras Bold ITC" pitchFamily="34" charset="0"/>
              </a:rPr>
              <a:t>Frequency:</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969.168 </a:t>
            </a:r>
          </a:p>
          <a:p>
            <a:pPr algn="ctr"/>
            <a:r>
              <a:rPr lang="en-US" b="1" spc="50" dirty="0" smtClean="0">
                <a:ln w="11430"/>
                <a:effectLst>
                  <a:outerShdw blurRad="76200" dist="50800" dir="5400000" algn="tl" rotWithShape="0">
                    <a:srgbClr val="000000">
                      <a:alpha val="65000"/>
                    </a:srgbClr>
                  </a:outerShdw>
                </a:effectLst>
                <a:latin typeface="Eras Bold ITC" pitchFamily="34" charset="0"/>
              </a:rPr>
              <a:t>MHz </a:t>
            </a: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Transverse impedance: </a:t>
            </a: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1.915332 </a:t>
            </a:r>
          </a:p>
          <a:p>
            <a:pPr algn="ctr"/>
            <a:r>
              <a:rPr lang="en-US" b="1" spc="50" dirty="0" smtClean="0">
                <a:ln w="11430"/>
                <a:effectLst>
                  <a:outerShdw blurRad="76200" dist="50800" dir="5400000" algn="tl" rotWithShape="0">
                    <a:srgbClr val="000000">
                      <a:alpha val="65000"/>
                    </a:srgbClr>
                  </a:outerShdw>
                </a:effectLst>
                <a:latin typeface="Eras Bold ITC" pitchFamily="34" charset="0"/>
                <a:sym typeface="Symbol"/>
              </a:rPr>
              <a:t>.cm</a:t>
            </a:r>
            <a:r>
              <a:rPr lang="en-US" b="1" spc="50" baseline="30000" dirty="0" smtClean="0">
                <a:ln w="11430"/>
                <a:effectLst>
                  <a:outerShdw blurRad="76200" dist="50800" dir="5400000" algn="tl" rotWithShape="0">
                    <a:srgbClr val="000000">
                      <a:alpha val="65000"/>
                    </a:srgbClr>
                  </a:outerShdw>
                </a:effectLst>
                <a:latin typeface="Eras Bold ITC" pitchFamily="34" charset="0"/>
                <a:sym typeface="Symbol"/>
              </a:rPr>
              <a:t>-2</a:t>
            </a:r>
            <a:endParaRPr lang="en-US" b="1" spc="50" dirty="0" smtClean="0">
              <a:ln w="11430"/>
              <a:effectLst>
                <a:outerShdw blurRad="76200" dist="50800" dir="5400000" algn="tl" rotWithShape="0">
                  <a:srgbClr val="000000">
                    <a:alpha val="65000"/>
                  </a:srgbClr>
                </a:outerShdw>
              </a:effectLst>
              <a:latin typeface="Eras Bold ITC" pitchFamily="34" charset="0"/>
              <a:sym typeface="Symbol"/>
            </a:endParaRP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3810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Transverse Higher Order Mode (HOM)  </a:t>
            </a:r>
          </a:p>
        </p:txBody>
      </p:sp>
      <p:pic>
        <p:nvPicPr>
          <p:cNvPr id="3" name="Picture 2" descr="J:\ssom\XI plan SCRF LINAC CAVITY\Cavity simulation results\Fundamental andHOM\transverseHOM1\977F\977E2d.bmp"/>
          <p:cNvPicPr>
            <a:picLocks noChangeAspect="1" noChangeArrowheads="1"/>
          </p:cNvPicPr>
          <p:nvPr/>
        </p:nvPicPr>
        <p:blipFill>
          <a:blip r:embed="rId2" cstate="print"/>
          <a:srcRect/>
          <a:stretch>
            <a:fillRect/>
          </a:stretch>
        </p:blipFill>
        <p:spPr bwMode="auto">
          <a:xfrm>
            <a:off x="152401" y="898906"/>
            <a:ext cx="6477000" cy="2587719"/>
          </a:xfrm>
          <a:prstGeom prst="rect">
            <a:avLst/>
          </a:prstGeom>
          <a:noFill/>
          <a:ln>
            <a:solidFill>
              <a:schemeClr val="tx1"/>
            </a:solidFill>
          </a:ln>
        </p:spPr>
      </p:pic>
      <p:pic>
        <p:nvPicPr>
          <p:cNvPr id="4" name="Picture 3" descr="J:\ssom\XI plan SCRF LINAC CAVITY\Cavity simulation results\Fundamental andHOM\transverseHOM1\977F\977ey.bmp"/>
          <p:cNvPicPr>
            <a:picLocks noChangeAspect="1" noChangeArrowheads="1"/>
          </p:cNvPicPr>
          <p:nvPr/>
        </p:nvPicPr>
        <p:blipFill>
          <a:blip r:embed="rId3" cstate="print"/>
          <a:srcRect/>
          <a:stretch>
            <a:fillRect/>
          </a:stretch>
        </p:blipFill>
        <p:spPr bwMode="auto">
          <a:xfrm>
            <a:off x="152400" y="3657600"/>
            <a:ext cx="7696200" cy="3052734"/>
          </a:xfrm>
          <a:prstGeom prst="rect">
            <a:avLst/>
          </a:prstGeom>
          <a:noFill/>
          <a:ln>
            <a:solidFill>
              <a:schemeClr val="tx1"/>
            </a:solidFill>
          </a:ln>
        </p:spPr>
      </p:pic>
      <p:sp>
        <p:nvSpPr>
          <p:cNvPr id="5" name="TextBox 4"/>
          <p:cNvSpPr txBox="1"/>
          <p:nvPr/>
        </p:nvSpPr>
        <p:spPr>
          <a:xfrm>
            <a:off x="6781800" y="762000"/>
            <a:ext cx="2362200" cy="4801314"/>
          </a:xfrm>
          <a:prstGeom prst="rect">
            <a:avLst/>
          </a:prstGeom>
          <a:solidFill>
            <a:srgbClr val="FFFF99"/>
          </a:solidFill>
        </p:spPr>
        <p:txBody>
          <a:bodyPr wrap="square" rtlCol="0">
            <a:spAutoFit/>
          </a:bodyPr>
          <a:lstStyle/>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RESULTS</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dirty="0" smtClean="0">
              <a:solidFill>
                <a:srgbClr val="C00000"/>
              </a:solidFill>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effectLst>
                  <a:outerShdw blurRad="76200" dist="50800" dir="5400000" algn="tl" rotWithShape="0">
                    <a:srgbClr val="000000">
                      <a:alpha val="65000"/>
                    </a:srgbClr>
                  </a:outerShdw>
                </a:effectLst>
                <a:latin typeface="Eras Bold ITC" pitchFamily="34" charset="0"/>
              </a:rPr>
              <a:t>Frequency:</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977.15</a:t>
            </a:r>
          </a:p>
          <a:p>
            <a:pPr algn="ctr"/>
            <a:r>
              <a:rPr lang="en-US" b="1" spc="50" dirty="0" smtClean="0">
                <a:ln w="11430"/>
                <a:effectLst>
                  <a:outerShdw blurRad="76200" dist="50800" dir="5400000" algn="tl" rotWithShape="0">
                    <a:srgbClr val="000000">
                      <a:alpha val="65000"/>
                    </a:srgbClr>
                  </a:outerShdw>
                </a:effectLst>
                <a:latin typeface="Eras Bold ITC" pitchFamily="34" charset="0"/>
              </a:rPr>
              <a:t>MHz </a:t>
            </a: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Transverse impedance: </a:t>
            </a: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0.43999 </a:t>
            </a:r>
          </a:p>
          <a:p>
            <a:pPr algn="ctr"/>
            <a:r>
              <a:rPr lang="en-US" b="1" spc="50" dirty="0" smtClean="0">
                <a:ln w="11430"/>
                <a:effectLst>
                  <a:outerShdw blurRad="76200" dist="50800" dir="5400000" algn="tl" rotWithShape="0">
                    <a:srgbClr val="000000">
                      <a:alpha val="65000"/>
                    </a:srgbClr>
                  </a:outerShdw>
                </a:effectLst>
                <a:latin typeface="Eras Bold ITC" pitchFamily="34" charset="0"/>
                <a:sym typeface="Symbol"/>
              </a:rPr>
              <a:t>.cm</a:t>
            </a:r>
            <a:r>
              <a:rPr lang="en-US" b="1" spc="50" baseline="30000" dirty="0" smtClean="0">
                <a:ln w="11430"/>
                <a:effectLst>
                  <a:outerShdw blurRad="76200" dist="50800" dir="5400000" algn="tl" rotWithShape="0">
                    <a:srgbClr val="000000">
                      <a:alpha val="65000"/>
                    </a:srgbClr>
                  </a:outerShdw>
                </a:effectLst>
                <a:latin typeface="Eras Bold ITC" pitchFamily="34" charset="0"/>
                <a:sym typeface="Symbol"/>
              </a:rPr>
              <a:t>-2</a:t>
            </a:r>
            <a:endParaRPr lang="en-US" b="1" spc="50" dirty="0" smtClean="0">
              <a:ln w="11430"/>
              <a:effectLst>
                <a:outerShdw blurRad="76200" dist="50800" dir="5400000" algn="tl" rotWithShape="0">
                  <a:srgbClr val="000000">
                    <a:alpha val="65000"/>
                  </a:srgbClr>
                </a:outerShdw>
              </a:effectLst>
              <a:latin typeface="Eras Bold ITC" pitchFamily="34" charset="0"/>
              <a:sym typeface="Symbol"/>
            </a:endParaRP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4572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Transverse Higher Order Mode (HOM)  </a:t>
            </a:r>
          </a:p>
        </p:txBody>
      </p:sp>
      <p:pic>
        <p:nvPicPr>
          <p:cNvPr id="3" name="Picture 2" descr="J:\ssom\XI plan SCRF LINAC CAVITY\Cavity simulation results\Fundamental andHOM\transverseHOM1\982F\982E2d.bmp"/>
          <p:cNvPicPr>
            <a:picLocks noChangeAspect="1" noChangeArrowheads="1"/>
          </p:cNvPicPr>
          <p:nvPr/>
        </p:nvPicPr>
        <p:blipFill>
          <a:blip r:embed="rId2" cstate="print"/>
          <a:srcRect/>
          <a:stretch>
            <a:fillRect/>
          </a:stretch>
        </p:blipFill>
        <p:spPr bwMode="auto">
          <a:xfrm>
            <a:off x="152400" y="914400"/>
            <a:ext cx="6629400" cy="2021846"/>
          </a:xfrm>
          <a:prstGeom prst="rect">
            <a:avLst/>
          </a:prstGeom>
          <a:noFill/>
          <a:ln>
            <a:solidFill>
              <a:schemeClr val="tx1"/>
            </a:solidFill>
          </a:ln>
        </p:spPr>
      </p:pic>
      <p:pic>
        <p:nvPicPr>
          <p:cNvPr id="4" name="Picture 3" descr="J:\ssom\XI plan SCRF LINAC CAVITY\Cavity simulation results\Fundamental andHOM\transverseHOM1\982F\982ey.bmp"/>
          <p:cNvPicPr>
            <a:picLocks noChangeAspect="1" noChangeArrowheads="1"/>
          </p:cNvPicPr>
          <p:nvPr/>
        </p:nvPicPr>
        <p:blipFill>
          <a:blip r:embed="rId3" cstate="print"/>
          <a:srcRect/>
          <a:stretch>
            <a:fillRect/>
          </a:stretch>
        </p:blipFill>
        <p:spPr bwMode="auto">
          <a:xfrm>
            <a:off x="152400" y="4267200"/>
            <a:ext cx="7800975" cy="2352675"/>
          </a:xfrm>
          <a:prstGeom prst="rect">
            <a:avLst/>
          </a:prstGeom>
          <a:noFill/>
          <a:ln>
            <a:solidFill>
              <a:schemeClr val="tx1"/>
            </a:solidFill>
          </a:ln>
        </p:spPr>
      </p:pic>
      <p:sp>
        <p:nvSpPr>
          <p:cNvPr id="5" name="TextBox 4"/>
          <p:cNvSpPr txBox="1"/>
          <p:nvPr/>
        </p:nvSpPr>
        <p:spPr>
          <a:xfrm>
            <a:off x="6858000" y="762000"/>
            <a:ext cx="2286000" cy="4801314"/>
          </a:xfrm>
          <a:prstGeom prst="rect">
            <a:avLst/>
          </a:prstGeom>
          <a:solidFill>
            <a:srgbClr val="FFFF99"/>
          </a:solidFill>
        </p:spPr>
        <p:txBody>
          <a:bodyPr wrap="square" rtlCol="0">
            <a:spAutoFit/>
          </a:bodyPr>
          <a:lstStyle/>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RESULTS</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dirty="0" smtClean="0">
              <a:solidFill>
                <a:srgbClr val="C00000"/>
              </a:solidFill>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effectLst>
                  <a:outerShdw blurRad="76200" dist="50800" dir="5400000" algn="tl" rotWithShape="0">
                    <a:srgbClr val="000000">
                      <a:alpha val="65000"/>
                    </a:srgbClr>
                  </a:outerShdw>
                </a:effectLst>
                <a:latin typeface="Eras Bold ITC" pitchFamily="34" charset="0"/>
              </a:rPr>
              <a:t>Frequency:</a:t>
            </a:r>
          </a:p>
          <a:p>
            <a:pPr algn="ct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982.95</a:t>
            </a:r>
          </a:p>
          <a:p>
            <a:pPr algn="ctr"/>
            <a:r>
              <a:rPr lang="en-US" b="1" spc="50" dirty="0" smtClean="0">
                <a:ln w="11430"/>
                <a:effectLst>
                  <a:outerShdw blurRad="76200" dist="50800" dir="5400000" algn="tl" rotWithShape="0">
                    <a:srgbClr val="000000">
                      <a:alpha val="65000"/>
                    </a:srgbClr>
                  </a:outerShdw>
                </a:effectLst>
                <a:latin typeface="Eras Bold ITC" pitchFamily="34" charset="0"/>
              </a:rPr>
              <a:t>MHz </a:t>
            </a: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Transverse impedance: </a:t>
            </a:r>
            <a:r>
              <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0.018686</a:t>
            </a:r>
          </a:p>
          <a:p>
            <a:pPr algn="ctr"/>
            <a:r>
              <a:rPr lang="en-US" b="1" spc="50" dirty="0" smtClean="0">
                <a:ln w="11430"/>
                <a:effectLst>
                  <a:outerShdw blurRad="76200" dist="50800" dir="5400000" algn="tl" rotWithShape="0">
                    <a:srgbClr val="000000">
                      <a:alpha val="65000"/>
                    </a:srgbClr>
                  </a:outerShdw>
                </a:effectLst>
                <a:latin typeface="Eras Bold ITC" pitchFamily="34" charset="0"/>
                <a:sym typeface="Symbol"/>
              </a:rPr>
              <a:t>.cm</a:t>
            </a:r>
            <a:r>
              <a:rPr lang="en-US" b="1" spc="50" baseline="30000" dirty="0" smtClean="0">
                <a:ln w="11430"/>
                <a:effectLst>
                  <a:outerShdw blurRad="76200" dist="50800" dir="5400000" algn="tl" rotWithShape="0">
                    <a:srgbClr val="000000">
                      <a:alpha val="65000"/>
                    </a:srgbClr>
                  </a:outerShdw>
                </a:effectLst>
                <a:latin typeface="Eras Bold ITC" pitchFamily="34" charset="0"/>
                <a:sym typeface="Symbol"/>
              </a:rPr>
              <a:t>-2</a:t>
            </a:r>
            <a:endParaRPr lang="en-US" b="1" spc="50" dirty="0" smtClean="0">
              <a:ln w="11430"/>
              <a:effectLst>
                <a:outerShdw blurRad="76200" dist="50800" dir="5400000" algn="tl" rotWithShape="0">
                  <a:srgbClr val="000000">
                    <a:alpha val="65000"/>
                  </a:srgbClr>
                </a:outerShdw>
              </a:effectLst>
              <a:latin typeface="Eras Bold ITC" pitchFamily="34" charset="0"/>
              <a:sym typeface="Symbol"/>
            </a:endParaRP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p:nvPr/>
        </p:nvGraphicFramePr>
        <p:xfrm>
          <a:off x="152400" y="152400"/>
          <a:ext cx="8839200" cy="6477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J:\ssom\XI plan SCRF LINAC CAVITY\Cavity simulation results\Fundamental andHOM\longitudinalHOM\1619F\1619E2d.bmp"/>
          <p:cNvPicPr>
            <a:picLocks noChangeAspect="1" noChangeArrowheads="1"/>
          </p:cNvPicPr>
          <p:nvPr/>
        </p:nvPicPr>
        <p:blipFill>
          <a:blip r:embed="rId2" cstate="print"/>
          <a:srcRect/>
          <a:stretch>
            <a:fillRect/>
          </a:stretch>
        </p:blipFill>
        <p:spPr bwMode="auto">
          <a:xfrm>
            <a:off x="152400" y="762000"/>
            <a:ext cx="5682627" cy="2686050"/>
          </a:xfrm>
          <a:prstGeom prst="rect">
            <a:avLst/>
          </a:prstGeom>
          <a:noFill/>
        </p:spPr>
      </p:pic>
      <p:pic>
        <p:nvPicPr>
          <p:cNvPr id="3" name="Picture 5" descr="J:\ssom\XI plan SCRF LINAC CAVITY\Cavity simulation results\Fundamental andHOM\longitudinalHOM\1619F\1619ex.bmp"/>
          <p:cNvPicPr>
            <a:picLocks noChangeAspect="1" noChangeArrowheads="1"/>
          </p:cNvPicPr>
          <p:nvPr/>
        </p:nvPicPr>
        <p:blipFill>
          <a:blip r:embed="rId3" cstate="print"/>
          <a:srcRect/>
          <a:stretch>
            <a:fillRect/>
          </a:stretch>
        </p:blipFill>
        <p:spPr bwMode="auto">
          <a:xfrm>
            <a:off x="0" y="3429000"/>
            <a:ext cx="7162800" cy="3365712"/>
          </a:xfrm>
          <a:prstGeom prst="rect">
            <a:avLst/>
          </a:prstGeom>
          <a:noFill/>
        </p:spPr>
      </p:pic>
      <p:sp>
        <p:nvSpPr>
          <p:cNvPr id="4" name="TextBox 3"/>
          <p:cNvSpPr txBox="1"/>
          <p:nvPr/>
        </p:nvSpPr>
        <p:spPr>
          <a:xfrm>
            <a:off x="6019800" y="685800"/>
            <a:ext cx="2743200" cy="5847755"/>
          </a:xfrm>
          <a:prstGeom prst="rect">
            <a:avLst/>
          </a:prstGeom>
          <a:solidFill>
            <a:srgbClr val="FFFF99"/>
          </a:solidFill>
        </p:spPr>
        <p:txBody>
          <a:bodyPr wrap="square" rtlCol="0">
            <a:spAutoFit/>
          </a:bodyPr>
          <a:lstStyle/>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RESULTS</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sz="2000" dirty="0" smtClean="0">
              <a:solidFill>
                <a:srgbClr val="C00000"/>
              </a:solidFill>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r>
              <a:rPr lang="en-US" sz="2000" b="1" spc="50" dirty="0" smtClean="0">
                <a:ln w="11430"/>
                <a:effectLst>
                  <a:outerShdw blurRad="76200" dist="50800" dir="5400000" algn="tl" rotWithShape="0">
                    <a:srgbClr val="000000">
                      <a:alpha val="65000"/>
                    </a:srgbClr>
                  </a:outerShdw>
                </a:effectLst>
                <a:latin typeface="Eras Bold ITC" pitchFamily="34" charset="0"/>
              </a:rPr>
              <a:t>Frequency:</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1619.77</a:t>
            </a:r>
          </a:p>
          <a:p>
            <a:pPr algn="ctr"/>
            <a:r>
              <a:rPr lang="en-US" sz="2000" b="1" spc="50" dirty="0" smtClean="0">
                <a:ln w="11430"/>
                <a:effectLst>
                  <a:outerShdw blurRad="76200" dist="50800" dir="5400000" algn="tl" rotWithShape="0">
                    <a:srgbClr val="000000">
                      <a:alpha val="65000"/>
                    </a:srgbClr>
                  </a:outerShdw>
                </a:effectLst>
                <a:latin typeface="Eras Bold ITC" pitchFamily="34" charset="0"/>
              </a:rPr>
              <a:t>MHz </a:t>
            </a: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r>
              <a:rPr lang="en-US" sz="2000"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a:t>
            </a:r>
          </a:p>
          <a:p>
            <a:pPr algn="ctr"/>
            <a:r>
              <a:rPr lang="en-US" sz="2000"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Longitudinal</a:t>
            </a:r>
          </a:p>
          <a:p>
            <a:pPr algn="ctr"/>
            <a:r>
              <a:rPr lang="en-US" sz="2000"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impedance: </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1.66    </a:t>
            </a:r>
            <a:r>
              <a:rPr lang="en-US" sz="2000" b="1" spc="50" dirty="0" smtClean="0">
                <a:ln w="11430"/>
                <a:effectLst>
                  <a:outerShdw blurRad="76200" dist="50800" dir="5400000" algn="tl" rotWithShape="0">
                    <a:srgbClr val="000000">
                      <a:alpha val="65000"/>
                    </a:srgbClr>
                  </a:outerShdw>
                </a:effectLst>
                <a:latin typeface="Eras Bold ITC" pitchFamily="34" charset="0"/>
                <a:sym typeface="Symbol"/>
              </a:rPr>
              <a:t> (=0.61)</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rPr>
              <a:t>0.135</a:t>
            </a:r>
            <a:r>
              <a:rPr lang="en-US" sz="2000" b="1" spc="50" dirty="0" smtClean="0">
                <a:ln w="11430"/>
                <a:effectLst>
                  <a:outerShdw blurRad="76200" dist="50800" dir="5400000" algn="tl" rotWithShape="0">
                    <a:srgbClr val="000000">
                      <a:alpha val="65000"/>
                    </a:srgbClr>
                  </a:outerShdw>
                </a:effectLst>
                <a:latin typeface="Eras Bold ITC" pitchFamily="34" charset="0"/>
                <a:sym typeface="Symbol"/>
              </a:rPr>
              <a:t>  (=0.75)</a:t>
            </a: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
        <p:nvSpPr>
          <p:cNvPr id="5" name="Rectangle 4"/>
          <p:cNvSpPr>
            <a:spLocks noChangeArrowheads="1"/>
          </p:cNvSpPr>
          <p:nvPr/>
        </p:nvSpPr>
        <p:spPr bwMode="auto">
          <a:xfrm>
            <a:off x="152400" y="152400"/>
            <a:ext cx="8839200" cy="4572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Longitudinal Higher Order Mode (HOM)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152400" y="76200"/>
            <a:ext cx="8839200" cy="381000"/>
          </a:xfrm>
          <a:prstGeom prst="roundRect">
            <a:avLst>
              <a:gd name="adj" fmla="val 21667"/>
            </a:avLst>
          </a:prstGeom>
          <a:solidFill>
            <a:srgbClr val="CCFF99"/>
          </a:solidFill>
          <a:ln>
            <a:solidFill>
              <a:srgbClr val="000000"/>
            </a:solidFill>
          </a:ln>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solidFill>
                    <a:sysClr val="windowText" lastClr="000000"/>
                  </a:solidFill>
                </a:ln>
                <a:solidFill>
                  <a:srgbClr val="C00000"/>
                </a:solidFill>
                <a:effectLst/>
                <a:uLnTx/>
                <a:uFillTx/>
                <a:latin typeface="Arial" pitchFamily="34" charset="0"/>
                <a:ea typeface="+mj-ea"/>
                <a:cs typeface="Arial" pitchFamily="34" charset="0"/>
              </a:rPr>
              <a:t>Introduction</a:t>
            </a:r>
            <a:endParaRPr kumimoji="0" lang="en-IN" sz="2400" b="0" i="0" u="none" strike="noStrike" kern="1200" cap="none" spc="0" normalizeH="0" baseline="0" noProof="0" dirty="0">
              <a:ln>
                <a:solidFill>
                  <a:sysClr val="windowText" lastClr="000000"/>
                </a:solidFill>
              </a:ln>
              <a:solidFill>
                <a:srgbClr val="C00000"/>
              </a:solidFill>
              <a:effectLst/>
              <a:uLnTx/>
              <a:uFillTx/>
              <a:latin typeface="Arial" pitchFamily="34" charset="0"/>
              <a:ea typeface="+mj-ea"/>
              <a:cs typeface="Arial" pitchFamily="34" charset="0"/>
            </a:endParaRPr>
          </a:p>
        </p:txBody>
      </p:sp>
      <p:sp>
        <p:nvSpPr>
          <p:cNvPr id="3" name="TextBox 2"/>
          <p:cNvSpPr txBox="1"/>
          <p:nvPr/>
        </p:nvSpPr>
        <p:spPr>
          <a:xfrm>
            <a:off x="152400" y="533400"/>
            <a:ext cx="3429000" cy="5355312"/>
          </a:xfrm>
          <a:prstGeom prst="rect">
            <a:avLst/>
          </a:prstGeom>
          <a:solidFill>
            <a:srgbClr val="FFFF99"/>
          </a:solidFill>
          <a:ln>
            <a:solidFill>
              <a:srgbClr val="000000"/>
            </a:solidFill>
          </a:ln>
        </p:spPr>
        <p:txBody>
          <a:bodyPr wrap="square" rtlCol="0">
            <a:spAutoFit/>
          </a:bodyPr>
          <a:lstStyle/>
          <a:p>
            <a:pPr algn="just">
              <a:buFont typeface="Arial" pitchFamily="34" charset="0"/>
              <a:buChar char="•"/>
            </a:pPr>
            <a:r>
              <a:rPr lang="en-IN" dirty="0" smtClean="0">
                <a:latin typeface="Times New Roman" pitchFamily="18" charset="0"/>
                <a:cs typeface="Times New Roman" pitchFamily="18" charset="0"/>
              </a:rPr>
              <a:t> </a:t>
            </a:r>
            <a:r>
              <a:rPr lang="en-IN" b="1" dirty="0" smtClean="0">
                <a:ln w="12700">
                  <a:solidFill>
                    <a:sysClr val="windowText" lastClr="000000"/>
                  </a:solidFill>
                  <a:prstDash val="solid"/>
                </a:ln>
                <a:solidFill>
                  <a:sysClr val="windowText" lastClr="000000"/>
                </a:solidFill>
                <a:effectLst>
                  <a:outerShdw blurRad="41275" dist="20320" dir="1800000" algn="tl" rotWithShape="0">
                    <a:srgbClr val="000000">
                      <a:alpha val="40000"/>
                    </a:srgbClr>
                  </a:outerShdw>
                </a:effectLst>
                <a:latin typeface="Times New Roman" pitchFamily="18" charset="0"/>
                <a:cs typeface="Times New Roman" pitchFamily="18" charset="0"/>
              </a:rPr>
              <a:t>A </a:t>
            </a:r>
            <a:r>
              <a:rPr lang="en-IN" b="1" dirty="0" err="1" smtClean="0">
                <a:ln w="12700">
                  <a:solidFill>
                    <a:sysClr val="windowText" lastClr="000000"/>
                  </a:solidFill>
                  <a:prstDash val="solid"/>
                </a:ln>
                <a:solidFill>
                  <a:sysClr val="windowText" lastClr="000000"/>
                </a:solidFill>
                <a:effectLst>
                  <a:outerShdw blurRad="41275" dist="20320" dir="1800000" algn="tl" rotWithShape="0">
                    <a:srgbClr val="000000">
                      <a:alpha val="40000"/>
                    </a:srgbClr>
                  </a:outerShdw>
                </a:effectLst>
                <a:latin typeface="Times New Roman" pitchFamily="18" charset="0"/>
                <a:cs typeface="Times New Roman" pitchFamily="18" charset="0"/>
              </a:rPr>
              <a:t>GeV</a:t>
            </a:r>
            <a:r>
              <a:rPr lang="en-IN" b="1" dirty="0" smtClean="0">
                <a:ln w="12700">
                  <a:solidFill>
                    <a:sysClr val="windowText" lastClr="000000"/>
                  </a:solidFill>
                  <a:prstDash val="solid"/>
                </a:ln>
                <a:solidFill>
                  <a:sysClr val="windowText" lastClr="000000"/>
                </a:solidFill>
                <a:effectLst>
                  <a:outerShdw blurRad="41275" dist="20320" dir="1800000" algn="tl" rotWithShape="0">
                    <a:srgbClr val="000000">
                      <a:alpha val="40000"/>
                    </a:srgbClr>
                  </a:outerShdw>
                </a:effectLst>
                <a:latin typeface="Times New Roman" pitchFamily="18" charset="0"/>
                <a:cs typeface="Times New Roman" pitchFamily="18" charset="0"/>
              </a:rPr>
              <a:t> range high intensity proton linear accelerator is intended to be developed at </a:t>
            </a:r>
            <a:r>
              <a:rPr lang="en-IN" b="1" dirty="0" err="1" smtClean="0">
                <a:ln w="12700">
                  <a:solidFill>
                    <a:sysClr val="windowText" lastClr="000000"/>
                  </a:solidFill>
                  <a:prstDash val="solid"/>
                </a:ln>
                <a:solidFill>
                  <a:sysClr val="windowText" lastClr="000000"/>
                </a:solidFill>
                <a:effectLst>
                  <a:outerShdw blurRad="41275" dist="20320" dir="1800000" algn="tl" rotWithShape="0">
                    <a:srgbClr val="000000">
                      <a:alpha val="40000"/>
                    </a:srgbClr>
                  </a:outerShdw>
                </a:effectLst>
                <a:latin typeface="Times New Roman" pitchFamily="18" charset="0"/>
                <a:cs typeface="Times New Roman" pitchFamily="18" charset="0"/>
              </a:rPr>
              <a:t>Fermilab</a:t>
            </a:r>
            <a:r>
              <a:rPr lang="en-IN" b="1" dirty="0" smtClean="0">
                <a:ln w="12700">
                  <a:solidFill>
                    <a:sysClr val="windowText" lastClr="000000"/>
                  </a:solidFill>
                  <a:prstDash val="solid"/>
                </a:ln>
                <a:solidFill>
                  <a:sysClr val="windowText" lastClr="000000"/>
                </a:solidFill>
                <a:effectLst>
                  <a:outerShdw blurRad="41275" dist="20320" dir="1800000" algn="tl" rotWithShape="0">
                    <a:srgbClr val="000000">
                      <a:alpha val="40000"/>
                    </a:srgbClr>
                  </a:outerShdw>
                </a:effectLst>
                <a:latin typeface="Times New Roman" pitchFamily="18" charset="0"/>
                <a:cs typeface="Times New Roman" pitchFamily="18" charset="0"/>
              </a:rPr>
              <a:t>, USA in collaboration with various American labs and Indian laboratories as well.</a:t>
            </a:r>
            <a:endParaRPr lang="en-IN" dirty="0" smtClean="0">
              <a:ln w="12700">
                <a:solidFill>
                  <a:sysClr val="windowText" lastClr="000000"/>
                </a:solidFill>
                <a:prstDash val="solid"/>
              </a:ln>
              <a:solidFill>
                <a:sysClr val="windowText" lastClr="000000"/>
              </a:solidFill>
              <a:latin typeface="Times New Roman" pitchFamily="18" charset="0"/>
              <a:cs typeface="Times New Roman" pitchFamily="18" charset="0"/>
            </a:endParaRPr>
          </a:p>
          <a:p>
            <a:pPr algn="just"/>
            <a:endParaRPr lang="en-IN" dirty="0" smtClean="0">
              <a:ln>
                <a:solidFill>
                  <a:srgbClr val="000000"/>
                </a:solidFill>
              </a:ln>
              <a:latin typeface="Times New Roman" pitchFamily="18" charset="0"/>
              <a:cs typeface="Times New Roman" pitchFamily="18" charset="0"/>
            </a:endParaRPr>
          </a:p>
          <a:p>
            <a:pPr algn="just">
              <a:buFont typeface="Arial" pitchFamily="34" charset="0"/>
              <a:buChar char="•"/>
            </a:pPr>
            <a:r>
              <a:rPr lang="en-US" dirty="0" smtClean="0">
                <a:ln>
                  <a:solidFill>
                    <a:srgbClr val="000000"/>
                  </a:solidFill>
                </a:ln>
                <a:latin typeface="Times New Roman" pitchFamily="18" charset="0"/>
                <a:cs typeface="Times New Roman" pitchFamily="18" charset="0"/>
              </a:rPr>
              <a:t> </a:t>
            </a:r>
            <a:r>
              <a:rPr lang="en-IN" b="1" dirty="0"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In stage- I &amp; II of the project, the CW </a:t>
            </a:r>
            <a:r>
              <a:rPr lang="en-IN" b="1" dirty="0" err="1"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linac</a:t>
            </a:r>
            <a:r>
              <a:rPr lang="en-IN" b="1" dirty="0"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structures with different velocity factor (beta) accelerate proton up to 3 </a:t>
            </a:r>
            <a:r>
              <a:rPr lang="en-IN" b="1" dirty="0" err="1"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GeV</a:t>
            </a:r>
            <a:r>
              <a:rPr lang="en-IN" b="1" dirty="0"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 at an average beam current of 1 </a:t>
            </a:r>
            <a:r>
              <a:rPr lang="en-IN" b="1" dirty="0" err="1"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mA</a:t>
            </a:r>
            <a:r>
              <a:rPr lang="en-IN" b="1" dirty="0" smtClean="0">
                <a:ln w="12700">
                  <a:solidFill>
                    <a:sysClr val="windowText" lastClr="000000"/>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a:t>
            </a:r>
            <a:endParaRPr lang="en-IN" dirty="0" smtClean="0">
              <a:ln w="12700">
                <a:solidFill>
                  <a:sysClr val="windowText" lastClr="000000"/>
                </a:solidFill>
                <a:prstDash val="solid"/>
              </a:ln>
              <a:solidFill>
                <a:srgbClr val="C00000"/>
              </a:solidFill>
              <a:latin typeface="Times New Roman" pitchFamily="18" charset="0"/>
              <a:cs typeface="Times New Roman" pitchFamily="18" charset="0"/>
            </a:endParaRPr>
          </a:p>
          <a:p>
            <a:pPr algn="just"/>
            <a:endParaRPr lang="en-IN" dirty="0" smtClean="0">
              <a:ln>
                <a:solidFill>
                  <a:srgbClr val="000000"/>
                </a:solidFill>
              </a:ln>
              <a:latin typeface="Times New Roman" pitchFamily="18" charset="0"/>
              <a:cs typeface="Times New Roman" pitchFamily="18" charset="0"/>
            </a:endParaRPr>
          </a:p>
          <a:p>
            <a:pPr algn="just">
              <a:buFont typeface="Arial" pitchFamily="34" charset="0"/>
              <a:buChar char="•"/>
            </a:pPr>
            <a:r>
              <a:rPr lang="en-US" dirty="0" smtClean="0">
                <a:ln>
                  <a:solidFill>
                    <a:srgbClr val="000000"/>
                  </a:solidFill>
                </a:ln>
                <a:latin typeface="Times New Roman" pitchFamily="18" charset="0"/>
                <a:cs typeface="Times New Roman" pitchFamily="18" charset="0"/>
              </a:rPr>
              <a:t> </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Acceleration from 177 </a:t>
            </a:r>
            <a:r>
              <a:rPr lang="en-IN" b="1" dirty="0" err="1"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MeV</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 to 3 </a:t>
            </a:r>
            <a:r>
              <a:rPr lang="en-IN" b="1" dirty="0" err="1"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GeV</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 will be provided by two families  of 5-cell SRF cavities operating at 650 MHz and designed to </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sym typeface="Symbol"/>
              </a:rPr>
              <a:t></a:t>
            </a:r>
            <a:r>
              <a:rPr lang="en-IN" b="1" baseline="-25000"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sym typeface="Symbol"/>
              </a:rPr>
              <a:t>G</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sym typeface="Symbol"/>
              </a:rPr>
              <a:t>=</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0.61 and </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sym typeface="Symbol"/>
              </a:rPr>
              <a:t></a:t>
            </a:r>
            <a:r>
              <a:rPr lang="en-IN" b="1" baseline="-25000"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sym typeface="Symbol"/>
              </a:rPr>
              <a:t>G</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sym typeface="Symbol"/>
              </a:rPr>
              <a:t>=</a:t>
            </a:r>
            <a:r>
              <a:rPr lang="en-IN" b="1" dirty="0" smtClean="0">
                <a:ln w="12700">
                  <a:solidFill>
                    <a:sysClr val="windowText" lastClr="000000"/>
                  </a:solidFill>
                  <a:prstDash val="solid"/>
                </a:ln>
                <a:solidFill>
                  <a:srgbClr val="3333FF"/>
                </a:solidFill>
                <a:effectLst>
                  <a:outerShdw blurRad="41275" dist="20320" dir="1800000" algn="tl" rotWithShape="0">
                    <a:srgbClr val="000000">
                      <a:alpha val="40000"/>
                    </a:srgbClr>
                  </a:outerShdw>
                </a:effectLst>
                <a:latin typeface="Times New Roman" pitchFamily="18" charset="0"/>
                <a:cs typeface="Times New Roman" pitchFamily="18" charset="0"/>
              </a:rPr>
              <a:t>0.92.</a:t>
            </a:r>
            <a:endParaRPr lang="en-IN" dirty="0">
              <a:ln w="12700">
                <a:solidFill>
                  <a:sysClr val="windowText" lastClr="000000"/>
                </a:solidFill>
                <a:prstDash val="solid"/>
              </a:ln>
              <a:solidFill>
                <a:srgbClr val="3333FF"/>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3657600" y="533400"/>
            <a:ext cx="5321346" cy="3962400"/>
          </a:xfrm>
          <a:prstGeom prst="rect">
            <a:avLst/>
          </a:prstGeom>
          <a:noFill/>
          <a:ln w="9525">
            <a:solidFill>
              <a:srgbClr val="000000"/>
            </a:solidFill>
            <a:miter lim="800000"/>
            <a:headEnd/>
            <a:tailEnd/>
          </a:ln>
        </p:spPr>
      </p:pic>
      <p:pic>
        <p:nvPicPr>
          <p:cNvPr id="5" name="Picture 3"/>
          <p:cNvPicPr>
            <a:picLocks noChangeAspect="1" noChangeArrowheads="1"/>
          </p:cNvPicPr>
          <p:nvPr/>
        </p:nvPicPr>
        <p:blipFill>
          <a:blip r:embed="rId3" cstate="print">
            <a:lum bright="-20000" contrast="40000"/>
          </a:blip>
          <a:srcRect/>
          <a:stretch>
            <a:fillRect/>
          </a:stretch>
        </p:blipFill>
        <p:spPr bwMode="auto">
          <a:xfrm>
            <a:off x="3652007" y="4605832"/>
            <a:ext cx="5339593" cy="141396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457200"/>
          </a:xfrm>
          <a:prstGeom prst="rect">
            <a:avLst/>
          </a:prstGeom>
          <a:solidFill>
            <a:srgbClr val="CCFF66"/>
          </a:solidFill>
          <a:ln w="9525">
            <a:solidFill>
              <a:schemeClr val="tx1"/>
            </a:solid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en-US" sz="2400" b="1" spc="50" dirty="0" smtClean="0">
                <a:ln w="11430"/>
                <a:effectLst>
                  <a:outerShdw blurRad="76200" dist="50800" dir="5400000" algn="tl" rotWithShape="0">
                    <a:srgbClr val="000000">
                      <a:alpha val="65000"/>
                    </a:srgbClr>
                  </a:outerShdw>
                </a:effectLst>
                <a:latin typeface="Eras Bold ITC" pitchFamily="34" charset="0"/>
              </a:rPr>
              <a:t>Longitudinal Higher Order Mode (HOM)  </a:t>
            </a:r>
          </a:p>
        </p:txBody>
      </p:sp>
      <p:pic>
        <p:nvPicPr>
          <p:cNvPr id="3" name="Picture 2" descr="J:\ssom\XI plan SCRF LINAC CAVITY\Cavity simulation results\Fundamental andHOM\longitudinalHOM\1624F\1624E2d.bmp"/>
          <p:cNvPicPr>
            <a:picLocks noChangeAspect="1" noChangeArrowheads="1"/>
          </p:cNvPicPr>
          <p:nvPr/>
        </p:nvPicPr>
        <p:blipFill>
          <a:blip r:embed="rId2" cstate="print"/>
          <a:srcRect/>
          <a:stretch>
            <a:fillRect/>
          </a:stretch>
        </p:blipFill>
        <p:spPr bwMode="auto">
          <a:xfrm>
            <a:off x="152400" y="834036"/>
            <a:ext cx="5715000" cy="2701353"/>
          </a:xfrm>
          <a:prstGeom prst="rect">
            <a:avLst/>
          </a:prstGeom>
          <a:noFill/>
        </p:spPr>
      </p:pic>
      <p:pic>
        <p:nvPicPr>
          <p:cNvPr id="4" name="Picture 3" descr="J:\ssom\XI plan SCRF LINAC CAVITY\Cavity simulation results\Fundamental andHOM\longitudinalHOM\1624F\1624ex.bmp"/>
          <p:cNvPicPr>
            <a:picLocks noChangeAspect="1" noChangeArrowheads="1"/>
          </p:cNvPicPr>
          <p:nvPr/>
        </p:nvPicPr>
        <p:blipFill>
          <a:blip r:embed="rId3" cstate="print"/>
          <a:srcRect/>
          <a:stretch>
            <a:fillRect/>
          </a:stretch>
        </p:blipFill>
        <p:spPr bwMode="auto">
          <a:xfrm>
            <a:off x="152400" y="3564653"/>
            <a:ext cx="7010400" cy="3293347"/>
          </a:xfrm>
          <a:prstGeom prst="rect">
            <a:avLst/>
          </a:prstGeom>
          <a:noFill/>
        </p:spPr>
      </p:pic>
      <p:sp>
        <p:nvSpPr>
          <p:cNvPr id="5" name="TextBox 4"/>
          <p:cNvSpPr txBox="1"/>
          <p:nvPr/>
        </p:nvSpPr>
        <p:spPr>
          <a:xfrm>
            <a:off x="6019800" y="685800"/>
            <a:ext cx="2743200" cy="5847755"/>
          </a:xfrm>
          <a:prstGeom prst="rect">
            <a:avLst/>
          </a:prstGeom>
          <a:solidFill>
            <a:srgbClr val="FFFF99"/>
          </a:solidFill>
        </p:spPr>
        <p:txBody>
          <a:bodyPr wrap="square" rtlCol="0">
            <a:spAutoFit/>
          </a:bodyPr>
          <a:lstStyle/>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CST MWS </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RESULTS</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cs typeface="Times New Roman" pitchFamily="18" charset="0"/>
              </a:rPr>
              <a:t>-------</a:t>
            </a:r>
            <a:endParaRPr lang="en-US" sz="2000" dirty="0" smtClean="0">
              <a:solidFill>
                <a:srgbClr val="C00000"/>
              </a:solidFill>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r>
              <a:rPr lang="en-US" sz="2000" b="1" spc="50" dirty="0" smtClean="0">
                <a:ln w="11430"/>
                <a:effectLst>
                  <a:outerShdw blurRad="76200" dist="50800" dir="5400000" algn="tl" rotWithShape="0">
                    <a:srgbClr val="000000">
                      <a:alpha val="65000"/>
                    </a:srgbClr>
                  </a:outerShdw>
                </a:effectLst>
                <a:latin typeface="Eras Bold ITC" pitchFamily="34" charset="0"/>
              </a:rPr>
              <a:t>Frequency:</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1624.36</a:t>
            </a:r>
          </a:p>
          <a:p>
            <a:pPr algn="ctr"/>
            <a:r>
              <a:rPr lang="en-US" sz="2000" b="1" spc="50" dirty="0" smtClean="0">
                <a:ln w="11430"/>
                <a:effectLst>
                  <a:outerShdw blurRad="76200" dist="50800" dir="5400000" algn="tl" rotWithShape="0">
                    <a:srgbClr val="000000">
                      <a:alpha val="65000"/>
                    </a:srgbClr>
                  </a:outerShdw>
                </a:effectLst>
                <a:latin typeface="Eras Bold ITC" pitchFamily="34" charset="0"/>
              </a:rPr>
              <a:t>MHz </a:t>
            </a: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endParaRPr lang="en-US" sz="2000" dirty="0" smtClean="0">
              <a:latin typeface="Times New Roman" pitchFamily="18" charset="0"/>
              <a:cs typeface="Times New Roman" pitchFamily="18" charset="0"/>
            </a:endParaRPr>
          </a:p>
          <a:p>
            <a:pPr algn="ctr"/>
            <a:r>
              <a:rPr lang="en-US" sz="2000"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Effective </a:t>
            </a:r>
          </a:p>
          <a:p>
            <a:pPr algn="ctr"/>
            <a:r>
              <a:rPr lang="en-US" sz="2000"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Longitudinal</a:t>
            </a:r>
          </a:p>
          <a:p>
            <a:pPr algn="ctr"/>
            <a:r>
              <a:rPr lang="en-US" sz="2000" b="1" spc="50" dirty="0" smtClean="0">
                <a:ln w="11430"/>
                <a:solidFill>
                  <a:srgbClr val="3333FF"/>
                </a:solidFill>
                <a:effectLst>
                  <a:outerShdw blurRad="76200" dist="50800" dir="5400000" algn="tl" rotWithShape="0">
                    <a:srgbClr val="000000">
                      <a:alpha val="65000"/>
                    </a:srgbClr>
                  </a:outerShdw>
                </a:effectLst>
                <a:latin typeface="Eras Bold ITC" pitchFamily="34" charset="0"/>
              </a:rPr>
              <a:t>impedance: </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rPr>
              <a:t>3.370    </a:t>
            </a:r>
            <a:r>
              <a:rPr lang="en-US" sz="2000" b="1" spc="50" dirty="0" smtClean="0">
                <a:ln w="11430"/>
                <a:effectLst>
                  <a:outerShdw blurRad="76200" dist="50800" dir="5400000" algn="tl" rotWithShape="0">
                    <a:srgbClr val="000000">
                      <a:alpha val="65000"/>
                    </a:srgbClr>
                  </a:outerShdw>
                </a:effectLst>
                <a:latin typeface="Eras Bold ITC" pitchFamily="34" charset="0"/>
                <a:sym typeface="Symbol"/>
              </a:rPr>
              <a:t> (=0.61)</a:t>
            </a:r>
          </a:p>
          <a:p>
            <a:pPr algn="ctr"/>
            <a:r>
              <a:rPr lang="en-US" sz="2000"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rPr>
              <a:t>18.756</a:t>
            </a:r>
            <a:r>
              <a:rPr lang="en-US" sz="2000" b="1" spc="50" dirty="0" smtClean="0">
                <a:ln w="11430"/>
                <a:effectLst>
                  <a:outerShdw blurRad="76200" dist="50800" dir="5400000" algn="tl" rotWithShape="0">
                    <a:srgbClr val="000000">
                      <a:alpha val="65000"/>
                    </a:srgbClr>
                  </a:outerShdw>
                </a:effectLst>
                <a:latin typeface="Eras Bold ITC" pitchFamily="34" charset="0"/>
                <a:sym typeface="Symbol"/>
              </a:rPr>
              <a:t>  (=0.75)</a:t>
            </a:r>
          </a:p>
          <a:p>
            <a:pPr algn="ctr"/>
            <a:endParaRPr lang="en-US" b="1" spc="50" dirty="0" smtClean="0">
              <a:ln w="11430"/>
              <a:solidFill>
                <a:srgbClr val="C00000"/>
              </a:solidFill>
              <a:effectLst>
                <a:outerShdw blurRad="76200" dist="50800" dir="5400000" algn="tl" rotWithShape="0">
                  <a:srgbClr val="000000">
                    <a:alpha val="65000"/>
                  </a:srgbClr>
                </a:outerShdw>
              </a:effectLst>
              <a:latin typeface="Eras Bold ITC" pitchFamily="34" charset="0"/>
              <a:sym typeface="Symbol"/>
            </a:endParaRPr>
          </a:p>
          <a:p>
            <a:pPr algn="ctr"/>
            <a:endParaRPr lang="en-IN" b="1" spc="50" dirty="0" smtClean="0">
              <a:ln w="11430"/>
              <a:solidFill>
                <a:srgbClr val="C00000"/>
              </a:solidFill>
              <a:effectLst>
                <a:outerShdw blurRad="76200" dist="50800" dir="5400000" algn="tl" rotWithShape="0">
                  <a:srgbClr val="000000">
                    <a:alpha val="65000"/>
                  </a:srgbClr>
                </a:outerShdw>
              </a:effectLst>
              <a:latin typeface="Eras Bold ITC" pitchFamily="34" charset="0"/>
            </a:endParaRPr>
          </a:p>
          <a:p>
            <a:pPr algn="ct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p:nvPr/>
        </p:nvGraphicFramePr>
        <p:xfrm>
          <a:off x="152400" y="457200"/>
          <a:ext cx="8686800" cy="6019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lum bright="-20000" contrast="40000"/>
          </a:blip>
          <a:srcRect/>
          <a:stretch>
            <a:fillRect/>
          </a:stretch>
        </p:blipFill>
        <p:spPr bwMode="auto">
          <a:xfrm>
            <a:off x="4538524" y="3658228"/>
            <a:ext cx="4605476" cy="3199772"/>
          </a:xfrm>
          <a:prstGeom prst="rect">
            <a:avLst/>
          </a:prstGeom>
          <a:noFill/>
          <a:ln w="9525">
            <a:noFill/>
            <a:miter lim="800000"/>
            <a:headEnd/>
            <a:tailEnd/>
          </a:ln>
        </p:spPr>
      </p:pic>
      <p:pic>
        <p:nvPicPr>
          <p:cNvPr id="3" name="Picture 3"/>
          <p:cNvPicPr>
            <a:picLocks noChangeAspect="1" noChangeArrowheads="1"/>
          </p:cNvPicPr>
          <p:nvPr/>
        </p:nvPicPr>
        <p:blipFill>
          <a:blip r:embed="rId3" cstate="print">
            <a:lum bright="-20000" contrast="40000"/>
          </a:blip>
          <a:srcRect/>
          <a:stretch>
            <a:fillRect/>
          </a:stretch>
        </p:blipFill>
        <p:spPr bwMode="auto">
          <a:xfrm>
            <a:off x="152400" y="3650056"/>
            <a:ext cx="4293795" cy="3207944"/>
          </a:xfrm>
          <a:prstGeom prst="rect">
            <a:avLst/>
          </a:prstGeom>
          <a:noFill/>
          <a:ln w="9525">
            <a:solidFill>
              <a:srgbClr val="0000CC"/>
            </a:solidFill>
            <a:miter lim="800000"/>
            <a:headEnd/>
            <a:tailEnd/>
          </a:ln>
        </p:spPr>
      </p:pic>
      <p:sp>
        <p:nvSpPr>
          <p:cNvPr id="6" name="TextBox 5"/>
          <p:cNvSpPr txBox="1"/>
          <p:nvPr/>
        </p:nvSpPr>
        <p:spPr>
          <a:xfrm>
            <a:off x="228600" y="533400"/>
            <a:ext cx="8686800" cy="2677656"/>
          </a:xfrm>
          <a:prstGeom prst="rect">
            <a:avLst/>
          </a:prstGeom>
          <a:solidFill>
            <a:srgbClr val="CCFF99"/>
          </a:solidFill>
          <a:ln/>
        </p:spPr>
        <p:style>
          <a:lnRef idx="1">
            <a:schemeClr val="dk1"/>
          </a:lnRef>
          <a:fillRef idx="2">
            <a:schemeClr val="dk1"/>
          </a:fillRef>
          <a:effectRef idx="1">
            <a:schemeClr val="dk1"/>
          </a:effectRef>
          <a:fontRef idx="minor">
            <a:schemeClr val="dk1"/>
          </a:fontRef>
        </p:style>
        <p:txBody>
          <a:bodyPr wrap="square" rtlCol="0">
            <a:spAutoFit/>
          </a:bodyPr>
          <a:lstStyle/>
          <a:p>
            <a:pPr eaLnBrk="0" hangingPunct="0">
              <a:buFont typeface="Arial" pitchFamily="34" charset="0"/>
              <a:buChar char="•"/>
              <a:defRPr/>
            </a:pPr>
            <a:r>
              <a:rPr lang="en-US" sz="28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Arial" pitchFamily="34" charset="0"/>
                <a:cs typeface="Arial" pitchFamily="34" charset="0"/>
                <a:sym typeface="Symbol"/>
              </a:rPr>
              <a:t> Transverse and longitudinal HOMs for the cavity at</a:t>
            </a:r>
            <a:r>
              <a:rPr lang="en-US" sz="28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Arial" pitchFamily="34" charset="0"/>
                <a:cs typeface="Arial" pitchFamily="34" charset="0"/>
              </a:rPr>
              <a:t> 650 MHz, </a:t>
            </a:r>
            <a:r>
              <a:rPr lang="en-US" sz="28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Arial" pitchFamily="34" charset="0"/>
                <a:cs typeface="Arial" pitchFamily="34" charset="0"/>
                <a:sym typeface="Symbol"/>
              </a:rPr>
              <a:t>=0.61--analysis done</a:t>
            </a:r>
            <a:endParaRPr lang="en-US" sz="2800" b="1" spc="50" dirty="0" smtClean="0">
              <a:ln w="11430">
                <a:solidFill>
                  <a:sysClr val="windowText" lastClr="000000"/>
                </a:solidFill>
              </a:ln>
              <a:effectLst>
                <a:outerShdw blurRad="76200" dist="50800" dir="5400000" algn="tl" rotWithShape="0">
                  <a:srgbClr val="000000">
                    <a:alpha val="65000"/>
                  </a:srgbClr>
                </a:outerShdw>
              </a:effectLst>
              <a:latin typeface="Arial" pitchFamily="34" charset="0"/>
              <a:cs typeface="Arial" pitchFamily="34" charset="0"/>
              <a:sym typeface="Symbol"/>
            </a:endParaRPr>
          </a:p>
          <a:p>
            <a:pPr algn="just" eaLnBrk="0" hangingPunct="0">
              <a:buFont typeface="Arial" pitchFamily="34" charset="0"/>
              <a:buChar char="•"/>
              <a:defRPr/>
            </a:pPr>
            <a:r>
              <a:rPr lang="en-US" sz="28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sym typeface="Symbol"/>
              </a:rPr>
              <a:t> </a:t>
            </a:r>
            <a:r>
              <a:rPr lang="en-US" sz="2800" b="1" spc="50" dirty="0" smtClean="0">
                <a:ln w="11430">
                  <a:solidFill>
                    <a:sysClr val="windowText" lastClr="000000"/>
                  </a:solidFill>
                </a:ln>
                <a:solidFill>
                  <a:srgbClr val="7030A0"/>
                </a:solidFill>
                <a:effectLst>
                  <a:outerShdw blurRad="76200" dist="50800" dir="5400000" algn="tl" rotWithShape="0">
                    <a:srgbClr val="000000">
                      <a:alpha val="65000"/>
                    </a:srgbClr>
                  </a:outerShdw>
                </a:effectLst>
                <a:latin typeface="Arial" pitchFamily="34" charset="0"/>
                <a:cs typeface="Arial" pitchFamily="34" charset="0"/>
                <a:sym typeface="Symbol"/>
              </a:rPr>
              <a:t>No trapped mode with high effective impedance observed.</a:t>
            </a:r>
          </a:p>
          <a:p>
            <a:pPr algn="just" eaLnBrk="0" hangingPunct="0">
              <a:buFont typeface="Arial" pitchFamily="34" charset="0"/>
              <a:buChar char="•"/>
              <a:defRPr/>
            </a:pPr>
            <a:r>
              <a:rPr lang="en-US" sz="28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sym typeface="Symbol"/>
              </a:rPr>
              <a:t> HOM dampers are not necessary for required beam current (~ 1 - 2 </a:t>
            </a:r>
            <a:r>
              <a:rPr lang="en-US" sz="2800" b="1" spc="50" dirty="0" err="1"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sym typeface="Symbol"/>
              </a:rPr>
              <a:t>mA</a:t>
            </a:r>
            <a:r>
              <a:rPr lang="en-US" sz="28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sym typeface="Symbol"/>
              </a:rPr>
              <a:t>).</a:t>
            </a:r>
          </a:p>
        </p:txBody>
      </p:sp>
      <p:sp>
        <p:nvSpPr>
          <p:cNvPr id="7" name="Rectangle 4"/>
          <p:cNvSpPr>
            <a:spLocks noChangeArrowheads="1"/>
          </p:cNvSpPr>
          <p:nvPr/>
        </p:nvSpPr>
        <p:spPr bwMode="auto">
          <a:xfrm>
            <a:off x="152400" y="76200"/>
            <a:ext cx="8839200" cy="228600"/>
          </a:xfrm>
          <a:prstGeom prst="rect">
            <a:avLst/>
          </a:prstGeom>
          <a:solidFill>
            <a:srgbClr val="FFFF66"/>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rPr>
              <a:t>Higher order modes (HOMs)</a:t>
            </a:r>
            <a:endParaRPr lang="en-IN"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52400"/>
            <a:ext cx="8839200" cy="523220"/>
          </a:xfrm>
          <a:prstGeom prst="rect">
            <a:avLst/>
          </a:prstGeom>
          <a:solidFill>
            <a:srgbClr val="CCFFCC"/>
          </a:solidFill>
          <a:ln w="9525">
            <a:solidFill>
              <a:schemeClr val="tx1"/>
            </a:solid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pPr>
            <a:r>
              <a:rPr lang="en-US" sz="28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MULTIPACTING IN A CAVITY </a:t>
            </a:r>
            <a:endParaRPr lang="en-IN" sz="2800" b="1" spc="5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3" name="TextBox 2"/>
          <p:cNvSpPr txBox="1"/>
          <p:nvPr/>
        </p:nvSpPr>
        <p:spPr>
          <a:xfrm>
            <a:off x="152400" y="838200"/>
            <a:ext cx="8763000" cy="1938992"/>
          </a:xfrm>
          <a:prstGeom prst="rect">
            <a:avLst/>
          </a:prstGeom>
          <a:solidFill>
            <a:srgbClr val="FFFF99"/>
          </a:solidFill>
          <a:ln w="28575">
            <a:solidFill>
              <a:schemeClr val="tx1"/>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buFont typeface="Arial" pitchFamily="34" charset="0"/>
              <a:buChar cha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sz="2400" b="1" dirty="0" smtClean="0">
                <a:ln w="11430"/>
                <a:solidFill>
                  <a:srgbClr val="0000FF"/>
                </a:solidFill>
                <a:effectLst>
                  <a:outerShdw blurRad="50800" dist="39000" dir="5460000" algn="tl">
                    <a:srgbClr val="000000">
                      <a:alpha val="38000"/>
                    </a:srgbClr>
                  </a:outerShdw>
                </a:effectLst>
                <a:latin typeface="Arial" pitchFamily="34" charset="0"/>
                <a:cs typeface="Arial" pitchFamily="34" charset="0"/>
              </a:rPr>
              <a:t>Exponential growth in no. of electrons in a  cavity</a:t>
            </a:r>
          </a:p>
          <a:p>
            <a:pPr algn="just">
              <a:buFont typeface="Arial" pitchFamily="34" charset="0"/>
              <a:buChar cha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sz="2400" b="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Requires two conditions:</a:t>
            </a:r>
          </a:p>
          <a:p>
            <a:pPr lvl="1" algn="just">
              <a:buFont typeface="Arial" pitchFamily="34" charset="0"/>
              <a:buChar char="•"/>
            </a:pPr>
            <a:r>
              <a:rPr lang="en-US" sz="2400" b="1" dirty="0" smtClean="0">
                <a:ln w="11430"/>
                <a:effectLst>
                  <a:outerShdw blurRad="50800" dist="39000" dir="5460000" algn="tl">
                    <a:srgbClr val="000000">
                      <a:alpha val="38000"/>
                    </a:srgbClr>
                  </a:outerShdw>
                </a:effectLst>
                <a:latin typeface="Arial" pitchFamily="34" charset="0"/>
                <a:cs typeface="Arial" pitchFamily="34" charset="0"/>
              </a:rPr>
              <a:t>Electron motion is periodic (resonance condition)</a:t>
            </a:r>
          </a:p>
          <a:p>
            <a:pPr lvl="1" algn="just">
              <a:buFont typeface="Arial" pitchFamily="34" charset="0"/>
              <a:buChar char="•"/>
            </a:pPr>
            <a:r>
              <a:rPr lang="en-US" sz="2400" b="1" dirty="0" smtClean="0">
                <a:ln w="11430"/>
                <a:solidFill>
                  <a:srgbClr val="0000FF"/>
                </a:solidFill>
                <a:effectLst>
                  <a:outerShdw blurRad="50800" dist="39000" dir="5460000" algn="tl">
                    <a:srgbClr val="000000">
                      <a:alpha val="38000"/>
                    </a:srgbClr>
                  </a:outerShdw>
                </a:effectLst>
                <a:latin typeface="Arial" pitchFamily="34" charset="0"/>
                <a:cs typeface="Arial" pitchFamily="34" charset="0"/>
              </a:rPr>
              <a:t>Impact energy is such that Secondary electron emission coefficient &gt;1</a:t>
            </a:r>
          </a:p>
        </p:txBody>
      </p:sp>
      <p:pic>
        <p:nvPicPr>
          <p:cNvPr id="4" name="Picture 2"/>
          <p:cNvPicPr>
            <a:picLocks noChangeAspect="1" noChangeArrowheads="1"/>
          </p:cNvPicPr>
          <p:nvPr/>
        </p:nvPicPr>
        <p:blipFill>
          <a:blip r:embed="rId2" cstate="print"/>
          <a:srcRect/>
          <a:stretch>
            <a:fillRect/>
          </a:stretch>
        </p:blipFill>
        <p:spPr bwMode="auto">
          <a:xfrm>
            <a:off x="228600" y="3276600"/>
            <a:ext cx="5029200" cy="2211355"/>
          </a:xfrm>
          <a:prstGeom prst="rect">
            <a:avLst/>
          </a:prstGeom>
          <a:noFill/>
          <a:ln w="9525">
            <a:solidFill>
              <a:schemeClr val="tx1"/>
            </a:solid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5334000" y="3276600"/>
            <a:ext cx="3669258" cy="2209800"/>
          </a:xfrm>
          <a:prstGeom prst="rect">
            <a:avLst/>
          </a:prstGeom>
          <a:noFill/>
          <a:ln w="9525">
            <a:solidFill>
              <a:schemeClr val="tx1"/>
            </a:solidFill>
            <a:miter lim="800000"/>
            <a:headEnd/>
            <a:tailEnd/>
          </a:ln>
          <a:effectLst/>
        </p:spPr>
      </p:pic>
      <p:sp>
        <p:nvSpPr>
          <p:cNvPr id="6" name="Text Box 10"/>
          <p:cNvSpPr txBox="1">
            <a:spLocks noChangeArrowheads="1"/>
          </p:cNvSpPr>
          <p:nvPr/>
        </p:nvSpPr>
        <p:spPr bwMode="auto">
          <a:xfrm>
            <a:off x="228600" y="5562600"/>
            <a:ext cx="1562100" cy="457200"/>
          </a:xfrm>
          <a:prstGeom prst="rect">
            <a:avLst/>
          </a:prstGeom>
          <a:noFill/>
          <a:ln w="9525">
            <a:noFill/>
            <a:miter lim="800000"/>
            <a:headEnd/>
            <a:tailEnd/>
          </a:ln>
        </p:spPr>
        <p:txBody>
          <a:bodyPr wrap="none">
            <a:spAutoFit/>
          </a:bodyPr>
          <a:lstStyle/>
          <a:p>
            <a:r>
              <a:rPr lang="en-US" dirty="0">
                <a:latin typeface="Times" pitchFamily="18" charset="0"/>
              </a:rPr>
              <a:t>High Field</a:t>
            </a:r>
          </a:p>
        </p:txBody>
      </p:sp>
      <p:sp>
        <p:nvSpPr>
          <p:cNvPr id="7" name="Text Box 9"/>
          <p:cNvSpPr txBox="1">
            <a:spLocks noChangeArrowheads="1"/>
          </p:cNvSpPr>
          <p:nvPr/>
        </p:nvSpPr>
        <p:spPr bwMode="auto">
          <a:xfrm>
            <a:off x="4114800" y="5562600"/>
            <a:ext cx="1155700" cy="369332"/>
          </a:xfrm>
          <a:prstGeom prst="rect">
            <a:avLst/>
          </a:prstGeom>
          <a:noFill/>
          <a:ln w="9525">
            <a:noFill/>
            <a:miter lim="800000"/>
            <a:headEnd/>
            <a:tailEnd/>
          </a:ln>
        </p:spPr>
        <p:txBody>
          <a:bodyPr wrap="square">
            <a:spAutoFit/>
          </a:bodyPr>
          <a:lstStyle/>
          <a:p>
            <a:r>
              <a:rPr lang="en-US" dirty="0">
                <a:latin typeface="Times" pitchFamily="18" charset="0"/>
              </a:rPr>
              <a:t>Low Field</a:t>
            </a:r>
          </a:p>
        </p:txBody>
      </p:sp>
      <p:sp>
        <p:nvSpPr>
          <p:cNvPr id="8" name="Text Box 9"/>
          <p:cNvSpPr txBox="1">
            <a:spLocks noChangeArrowheads="1"/>
          </p:cNvSpPr>
          <p:nvPr/>
        </p:nvSpPr>
        <p:spPr bwMode="auto">
          <a:xfrm>
            <a:off x="6629400" y="5562600"/>
            <a:ext cx="2362200" cy="369332"/>
          </a:xfrm>
          <a:prstGeom prst="rect">
            <a:avLst/>
          </a:prstGeom>
          <a:noFill/>
          <a:ln w="9525">
            <a:noFill/>
            <a:miter lim="800000"/>
            <a:headEnd/>
            <a:tailEnd/>
          </a:ln>
        </p:spPr>
        <p:txBody>
          <a:bodyPr wrap="square">
            <a:spAutoFit/>
          </a:bodyPr>
          <a:lstStyle/>
          <a:p>
            <a:r>
              <a:rPr lang="en-US" dirty="0" smtClean="0">
                <a:latin typeface="Times" pitchFamily="18" charset="0"/>
              </a:rPr>
              <a:t>Kinetic energy</a:t>
            </a:r>
            <a:endParaRPr lang="en-US" dirty="0">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SRFBas3"/>
          <p:cNvPicPr>
            <a:picLocks noChangeAspect="1" noChangeArrowheads="1"/>
          </p:cNvPicPr>
          <p:nvPr/>
        </p:nvPicPr>
        <p:blipFill>
          <a:blip r:embed="rId2" cstate="print">
            <a:lum bright="-40000"/>
          </a:blip>
          <a:srcRect/>
          <a:stretch>
            <a:fillRect/>
          </a:stretch>
        </p:blipFill>
        <p:spPr bwMode="auto">
          <a:xfrm>
            <a:off x="152401" y="4094077"/>
            <a:ext cx="6248400" cy="2632478"/>
          </a:xfrm>
          <a:prstGeom prst="rect">
            <a:avLst/>
          </a:prstGeom>
          <a:solidFill>
            <a:srgbClr val="CCFFCC"/>
          </a:solidFill>
          <a:ln w="9525">
            <a:noFill/>
            <a:miter lim="800000"/>
            <a:headEnd/>
            <a:tailEnd/>
          </a:ln>
        </p:spPr>
      </p:pic>
      <p:sp>
        <p:nvSpPr>
          <p:cNvPr id="3" name="Text Box 6"/>
          <p:cNvSpPr txBox="1">
            <a:spLocks noChangeArrowheads="1"/>
          </p:cNvSpPr>
          <p:nvPr/>
        </p:nvSpPr>
        <p:spPr bwMode="auto">
          <a:xfrm>
            <a:off x="152400" y="152400"/>
            <a:ext cx="8839200" cy="461665"/>
          </a:xfrm>
          <a:prstGeom prst="rect">
            <a:avLst/>
          </a:prstGeom>
          <a:solidFill>
            <a:srgbClr val="66FFFF"/>
          </a:solidFill>
          <a:ln w="9525">
            <a:solidFill>
              <a:schemeClr val="tx1"/>
            </a:solid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pPr>
            <a:r>
              <a:rPr lang="en-US" sz="2400" b="1" spc="50" dirty="0" smtClean="0">
                <a:ln w="11430"/>
                <a:effectLst>
                  <a:outerShdw blurRad="76200" dist="50800" dir="5400000" algn="tl" rotWithShape="0">
                    <a:srgbClr val="000000">
                      <a:alpha val="65000"/>
                    </a:srgbClr>
                  </a:outerShdw>
                </a:effectLst>
                <a:latin typeface="Arial" pitchFamily="34" charset="0"/>
                <a:cs typeface="Arial" pitchFamily="34" charset="0"/>
              </a:rPr>
              <a:t>MULTIPACTING IN SCRF CAVITY</a:t>
            </a:r>
            <a:endParaRPr lang="en-IN" sz="2400" b="1" spc="50" dirty="0">
              <a:ln w="11430"/>
              <a:effectLst>
                <a:outerShdw blurRad="76200" dist="50800" dir="5400000" algn="tl" rotWithShape="0">
                  <a:srgbClr val="000000">
                    <a:alpha val="65000"/>
                  </a:srgbClr>
                </a:outerShdw>
              </a:effectLst>
              <a:latin typeface="Arial" pitchFamily="34" charset="0"/>
              <a:cs typeface="Arial" pitchFamily="34" charset="0"/>
            </a:endParaRPr>
          </a:p>
        </p:txBody>
      </p:sp>
      <p:sp>
        <p:nvSpPr>
          <p:cNvPr id="4" name="TextBox 3"/>
          <p:cNvSpPr txBox="1"/>
          <p:nvPr/>
        </p:nvSpPr>
        <p:spPr>
          <a:xfrm>
            <a:off x="75532" y="838200"/>
            <a:ext cx="8839868" cy="3170099"/>
          </a:xfrm>
          <a:prstGeom prst="rect">
            <a:avLst/>
          </a:prstGeom>
          <a:solidFill>
            <a:srgbClr val="FFFF99"/>
          </a:solidFill>
          <a:ln w="28575">
            <a:solidFill>
              <a:schemeClr val="tx1"/>
            </a:solidFill>
          </a:ln>
        </p:spPr>
        <p:txBody>
          <a:bodyPr wrap="square" rtlCol="0">
            <a:spAutoFit/>
          </a:bodyPr>
          <a:lstStyle/>
          <a:p>
            <a:pPr algn="just">
              <a:buFont typeface="Arial" pitchFamily="34" charset="0"/>
              <a:buChar char="•"/>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Resonant electron loading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sym typeface="Symbol"/>
              </a:rPr>
              <a:t> strongly depends on geometry</a:t>
            </a:r>
            <a:endPar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just">
              <a:buFont typeface="Arial" pitchFamily="34" charset="0"/>
              <a:buChar char="•"/>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e</a:t>
            </a:r>
            <a:r>
              <a:rPr lang="en-US" sz="2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sym typeface="Symbol"/>
              </a:rPr>
              <a:t></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emitted from the RF surface into the cavity follow a trajectory such that they impact back at the surface of the cavity an integral number of RF cycles after emission. The impacting electron then frees further electrons which repeat the cycle causing an avalanche effect, until all available power goes into this process</a:t>
            </a:r>
          </a:p>
          <a:p>
            <a:pPr algn="just">
              <a:buFont typeface="Arial" pitchFamily="34" charset="0"/>
              <a:buChar char="•"/>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key to eliminate </a:t>
            </a:r>
            <a:r>
              <a:rPr lang="en-US"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multipacting</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sym typeface="Symbol"/>
              </a:rPr>
              <a:t>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the fields should be such that emitted e</a:t>
            </a:r>
            <a:r>
              <a:rPr lang="en-US" sz="20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sym typeface="Symbol"/>
              </a:rPr>
              <a:t></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will drift towards the equator (E field not strong enough for secondary emission to recur)</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sym typeface="Symbol"/>
              </a:rPr>
              <a:t>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stops avalanche effect</a:t>
            </a:r>
          </a:p>
          <a:p>
            <a:pPr algn="just">
              <a:buFont typeface="Arial" pitchFamily="34" charset="0"/>
              <a:buChar char="•"/>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Rectangular shape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sym typeface="Symbol"/>
              </a:rPr>
              <a:t> spherical or elliptical shape</a:t>
            </a:r>
            <a:endPar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5" name="Text Box 6"/>
          <p:cNvSpPr txBox="1">
            <a:spLocks noChangeArrowheads="1"/>
          </p:cNvSpPr>
          <p:nvPr/>
        </p:nvSpPr>
        <p:spPr bwMode="auto">
          <a:xfrm>
            <a:off x="6477000" y="4114800"/>
            <a:ext cx="2438400" cy="2554545"/>
          </a:xfrm>
          <a:prstGeom prst="rect">
            <a:avLst/>
          </a:prstGeom>
          <a:noFill/>
          <a:ln w="9525">
            <a:solidFill>
              <a:schemeClr val="tx1"/>
            </a:solidFill>
            <a:miter lim="800000"/>
            <a:headEnd/>
            <a:tailEnd/>
          </a:ln>
        </p:spPr>
        <p:txBody>
          <a:bodyPr wrap="square">
            <a:spAutoFit/>
          </a:bodyPr>
          <a:lstStyle/>
          <a:p>
            <a:pPr algn="l"/>
            <a:r>
              <a:rPr lang="en-US" sz="2000" b="1" i="0" dirty="0" smtClean="0">
                <a:latin typeface="Arial" pitchFamily="34" charset="0"/>
              </a:rPr>
              <a:t>If Electrons are drifted </a:t>
            </a:r>
            <a:r>
              <a:rPr lang="en-US" sz="2000" b="1" i="0" dirty="0">
                <a:latin typeface="Arial" pitchFamily="34" charset="0"/>
              </a:rPr>
              <a:t>to </a:t>
            </a:r>
            <a:r>
              <a:rPr lang="en-US" sz="2000" b="1" i="0" dirty="0" smtClean="0">
                <a:latin typeface="Arial" pitchFamily="34" charset="0"/>
              </a:rPr>
              <a:t>equator,</a:t>
            </a:r>
            <a:endParaRPr lang="en-US" sz="2000" b="1" i="0" dirty="0">
              <a:latin typeface="Arial" pitchFamily="34" charset="0"/>
            </a:endParaRPr>
          </a:p>
          <a:p>
            <a:pPr algn="l"/>
            <a:r>
              <a:rPr lang="en-US" sz="2000" b="1" i="0" dirty="0">
                <a:latin typeface="Arial" pitchFamily="34" charset="0"/>
              </a:rPr>
              <a:t>Electric field at equator is</a:t>
            </a:r>
            <a:r>
              <a:rPr lang="en-US" sz="2000" b="1" i="0" dirty="0">
                <a:latin typeface="Arial" pitchFamily="34" charset="0"/>
                <a:sym typeface="Symbol" pitchFamily="18" charset="2"/>
              </a:rPr>
              <a:t></a:t>
            </a:r>
            <a:r>
              <a:rPr lang="en-US" sz="2000" b="1" i="0" dirty="0">
                <a:latin typeface="Arial" pitchFamily="34" charset="0"/>
              </a:rPr>
              <a:t> </a:t>
            </a:r>
            <a:r>
              <a:rPr lang="en-US" sz="2000" b="1" i="0" dirty="0" smtClean="0">
                <a:latin typeface="Arial" pitchFamily="34" charset="0"/>
              </a:rPr>
              <a:t>0</a:t>
            </a:r>
          </a:p>
          <a:p>
            <a:pPr algn="l"/>
            <a:endParaRPr lang="en-US" sz="2000" b="1" i="0" dirty="0">
              <a:latin typeface="Arial" pitchFamily="34" charset="0"/>
            </a:endParaRPr>
          </a:p>
          <a:p>
            <a:pPr algn="l">
              <a:buFont typeface="Wingdings" pitchFamily="2" charset="2"/>
              <a:buChar char="à"/>
            </a:pPr>
            <a:r>
              <a:rPr lang="en-US" sz="2000" b="1" i="0" dirty="0">
                <a:latin typeface="Arial" pitchFamily="34" charset="0"/>
                <a:sym typeface="Wingdings" pitchFamily="2" charset="2"/>
              </a:rPr>
              <a:t>MP electrons don’t gain energy</a:t>
            </a:r>
          </a:p>
          <a:p>
            <a:pPr algn="l">
              <a:buFont typeface="Wingdings" pitchFamily="2" charset="2"/>
              <a:buChar char="à"/>
            </a:pPr>
            <a:r>
              <a:rPr lang="en-US" sz="2000" b="1" i="0" dirty="0">
                <a:latin typeface="Arial" pitchFamily="34" charset="0"/>
              </a:rPr>
              <a:t>MP </a:t>
            </a:r>
            <a:r>
              <a:rPr lang="en-US" sz="2000" b="1" i="0" dirty="0" smtClean="0">
                <a:latin typeface="Arial" pitchFamily="34" charset="0"/>
              </a:rPr>
              <a:t>stops.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7010400" y="2819400"/>
            <a:ext cx="1704975" cy="533400"/>
          </a:xfrm>
          <a:prstGeom prst="rect">
            <a:avLst/>
          </a:prstGeom>
          <a:noFill/>
          <a:ln w="9525">
            <a:noFill/>
            <a:miter lim="800000"/>
            <a:headEnd/>
            <a:tailEnd/>
          </a:ln>
        </p:spPr>
      </p:pic>
      <p:sp>
        <p:nvSpPr>
          <p:cNvPr id="6" name="Rectangle 9"/>
          <p:cNvSpPr>
            <a:spLocks noChangeArrowheads="1"/>
          </p:cNvSpPr>
          <p:nvPr/>
        </p:nvSpPr>
        <p:spPr bwMode="auto">
          <a:xfrm>
            <a:off x="533400" y="1447800"/>
            <a:ext cx="2678938" cy="400110"/>
          </a:xfrm>
          <a:prstGeom prst="rect">
            <a:avLst/>
          </a:prstGeom>
          <a:noFill/>
          <a:ln w="9525">
            <a:noFill/>
            <a:miter lim="800000"/>
            <a:headEnd/>
            <a:tailEnd/>
          </a:ln>
        </p:spPr>
        <p:txBody>
          <a:bodyPr wrap="none">
            <a:spAutoFit/>
          </a:bodyPr>
          <a:lstStyle/>
          <a:p>
            <a:r>
              <a:rPr lang="en-US" sz="2000" b="1" i="0" dirty="0">
                <a:latin typeface="Arial" pitchFamily="34" charset="0"/>
              </a:rPr>
              <a:t>Cyclotron frequency</a:t>
            </a:r>
          </a:p>
        </p:txBody>
      </p:sp>
      <p:sp>
        <p:nvSpPr>
          <p:cNvPr id="7" name="Rectangle 10"/>
          <p:cNvSpPr>
            <a:spLocks noChangeArrowheads="1"/>
          </p:cNvSpPr>
          <p:nvPr/>
        </p:nvSpPr>
        <p:spPr bwMode="auto">
          <a:xfrm>
            <a:off x="533400" y="2362200"/>
            <a:ext cx="6781800" cy="861774"/>
          </a:xfrm>
          <a:prstGeom prst="rect">
            <a:avLst/>
          </a:prstGeom>
          <a:noFill/>
          <a:ln w="9525">
            <a:noFill/>
            <a:miter lim="800000"/>
            <a:headEnd/>
            <a:tailEnd/>
          </a:ln>
        </p:spPr>
        <p:txBody>
          <a:bodyPr>
            <a:spAutoFit/>
          </a:bodyPr>
          <a:lstStyle/>
          <a:p>
            <a:pPr algn="l">
              <a:spcBef>
                <a:spcPct val="50000"/>
              </a:spcBef>
            </a:pPr>
            <a:r>
              <a:rPr lang="en-US" sz="2000" b="1" i="0" dirty="0">
                <a:solidFill>
                  <a:srgbClr val="C00000"/>
                </a:solidFill>
                <a:latin typeface="Arial" pitchFamily="34" charset="0"/>
              </a:rPr>
              <a:t>Resonance condition: </a:t>
            </a:r>
          </a:p>
          <a:p>
            <a:pPr algn="l">
              <a:spcBef>
                <a:spcPct val="50000"/>
              </a:spcBef>
            </a:pPr>
            <a:r>
              <a:rPr lang="en-US" sz="2000" b="1" i="0" dirty="0">
                <a:latin typeface="Arial" pitchFamily="34" charset="0"/>
              </a:rPr>
              <a:t>Cavity frequency (</a:t>
            </a:r>
            <a:r>
              <a:rPr lang="en-US" sz="2000" b="1" dirty="0">
                <a:latin typeface="Arial" pitchFamily="34" charset="0"/>
                <a:sym typeface="Symbol" pitchFamily="18" charset="2"/>
              </a:rPr>
              <a:t></a:t>
            </a:r>
            <a:r>
              <a:rPr lang="en-US" sz="2000" b="1" i="0" baseline="-25000" dirty="0">
                <a:latin typeface="Arial" pitchFamily="34" charset="0"/>
                <a:sym typeface="Symbol" pitchFamily="18" charset="2"/>
              </a:rPr>
              <a:t>g</a:t>
            </a:r>
            <a:r>
              <a:rPr lang="en-US" sz="2000" b="1" i="0" dirty="0">
                <a:latin typeface="Arial" pitchFamily="34" charset="0"/>
                <a:sym typeface="Symbol" pitchFamily="18" charset="2"/>
              </a:rPr>
              <a:t>)</a:t>
            </a:r>
            <a:r>
              <a:rPr lang="en-US" sz="2000" b="1" i="0" dirty="0">
                <a:latin typeface="Arial" pitchFamily="34" charset="0"/>
              </a:rPr>
              <a:t> = </a:t>
            </a:r>
            <a:r>
              <a:rPr lang="en-US" sz="2000" b="1" dirty="0">
                <a:latin typeface="Arial" pitchFamily="34" charset="0"/>
              </a:rPr>
              <a:t>n</a:t>
            </a:r>
            <a:r>
              <a:rPr lang="en-US" sz="2000" b="1" i="0" dirty="0">
                <a:latin typeface="Arial" pitchFamily="34" charset="0"/>
              </a:rPr>
              <a:t> x cyclotron frequency</a:t>
            </a:r>
          </a:p>
        </p:txBody>
      </p:sp>
      <p:sp>
        <p:nvSpPr>
          <p:cNvPr id="8" name="Rectangle 11"/>
          <p:cNvSpPr>
            <a:spLocks noChangeArrowheads="1"/>
          </p:cNvSpPr>
          <p:nvPr/>
        </p:nvSpPr>
        <p:spPr bwMode="auto">
          <a:xfrm>
            <a:off x="501650" y="3505200"/>
            <a:ext cx="3889398" cy="400110"/>
          </a:xfrm>
          <a:prstGeom prst="rect">
            <a:avLst/>
          </a:prstGeom>
          <a:noFill/>
          <a:ln w="9525">
            <a:noFill/>
            <a:miter lim="800000"/>
            <a:headEnd/>
            <a:tailEnd/>
          </a:ln>
        </p:spPr>
        <p:txBody>
          <a:bodyPr wrap="none">
            <a:spAutoFit/>
          </a:bodyPr>
          <a:lstStyle/>
          <a:p>
            <a:r>
              <a:rPr lang="en-US" i="0" dirty="0" smtClean="0">
                <a:solidFill>
                  <a:srgbClr val="7030A0"/>
                </a:solidFill>
                <a:latin typeface="Arial" pitchFamily="34" charset="0"/>
                <a:sym typeface="Wingdings" pitchFamily="2" charset="2"/>
              </a:rPr>
              <a:t> </a:t>
            </a:r>
            <a:r>
              <a:rPr lang="en-US" sz="2000" b="1" i="0" dirty="0">
                <a:solidFill>
                  <a:srgbClr val="7030A0"/>
                </a:solidFill>
                <a:latin typeface="Arial" pitchFamily="34" charset="0"/>
                <a:sym typeface="Wingdings" pitchFamily="2" charset="2"/>
              </a:rPr>
              <a:t>Possible MP barriers given by</a:t>
            </a:r>
          </a:p>
        </p:txBody>
      </p:sp>
      <p:grpSp>
        <p:nvGrpSpPr>
          <p:cNvPr id="10" name="Group 17"/>
          <p:cNvGrpSpPr>
            <a:grpSpLocks/>
          </p:cNvGrpSpPr>
          <p:nvPr/>
        </p:nvGrpSpPr>
        <p:grpSpPr bwMode="auto">
          <a:xfrm>
            <a:off x="6858000" y="457200"/>
            <a:ext cx="2060575" cy="2233613"/>
            <a:chOff x="4143" y="288"/>
            <a:chExt cx="1298" cy="1407"/>
          </a:xfrm>
        </p:grpSpPr>
        <p:pic>
          <p:nvPicPr>
            <p:cNvPr id="11" name="Picture 13"/>
            <p:cNvPicPr>
              <a:picLocks noChangeAspect="1" noChangeArrowheads="1"/>
            </p:cNvPicPr>
            <p:nvPr/>
          </p:nvPicPr>
          <p:blipFill>
            <a:blip r:embed="rId3" cstate="print"/>
            <a:srcRect/>
            <a:stretch>
              <a:fillRect/>
            </a:stretch>
          </p:blipFill>
          <p:spPr bwMode="auto">
            <a:xfrm>
              <a:off x="4143" y="288"/>
              <a:ext cx="1298" cy="1407"/>
            </a:xfrm>
            <a:prstGeom prst="rect">
              <a:avLst/>
            </a:prstGeom>
            <a:noFill/>
            <a:ln w="9525">
              <a:noFill/>
              <a:miter lim="800000"/>
              <a:headEnd/>
              <a:tailEnd/>
            </a:ln>
          </p:spPr>
        </p:pic>
        <p:grpSp>
          <p:nvGrpSpPr>
            <p:cNvPr id="12" name="Group 16"/>
            <p:cNvGrpSpPr>
              <a:grpSpLocks/>
            </p:cNvGrpSpPr>
            <p:nvPr/>
          </p:nvGrpSpPr>
          <p:grpSpPr bwMode="auto">
            <a:xfrm>
              <a:off x="4656" y="576"/>
              <a:ext cx="348" cy="48"/>
              <a:chOff x="4032" y="576"/>
              <a:chExt cx="348" cy="48"/>
            </a:xfrm>
          </p:grpSpPr>
          <p:sp>
            <p:nvSpPr>
              <p:cNvPr id="13" name="Arc 14"/>
              <p:cNvSpPr>
                <a:spLocks/>
              </p:cNvSpPr>
              <p:nvPr/>
            </p:nvSpPr>
            <p:spPr bwMode="auto">
              <a:xfrm flipH="1" flipV="1">
                <a:off x="4032" y="576"/>
                <a:ext cx="156" cy="48"/>
              </a:xfrm>
              <a:custGeom>
                <a:avLst/>
                <a:gdLst>
                  <a:gd name="T0" fmla="*/ 0 w 23366"/>
                  <a:gd name="T1" fmla="*/ 0 h 21600"/>
                  <a:gd name="T2" fmla="*/ 0 w 23366"/>
                  <a:gd name="T3" fmla="*/ 0 h 21600"/>
                  <a:gd name="T4" fmla="*/ 0 w 23366"/>
                  <a:gd name="T5" fmla="*/ 0 h 21600"/>
                  <a:gd name="T6" fmla="*/ 0 60000 65536"/>
                  <a:gd name="T7" fmla="*/ 0 60000 65536"/>
                  <a:gd name="T8" fmla="*/ 0 60000 65536"/>
                  <a:gd name="T9" fmla="*/ 0 w 23366"/>
                  <a:gd name="T10" fmla="*/ 0 h 21600"/>
                  <a:gd name="T11" fmla="*/ 23366 w 23366"/>
                  <a:gd name="T12" fmla="*/ 21600 h 21600"/>
                </a:gdLst>
                <a:ahLst/>
                <a:cxnLst>
                  <a:cxn ang="T6">
                    <a:pos x="T0" y="T1"/>
                  </a:cxn>
                  <a:cxn ang="T7">
                    <a:pos x="T2" y="T3"/>
                  </a:cxn>
                  <a:cxn ang="T8">
                    <a:pos x="T4" y="T5"/>
                  </a:cxn>
                </a:cxnLst>
                <a:rect l="T9" t="T10" r="T11" b="T12"/>
                <a:pathLst>
                  <a:path w="23366" h="21600" fill="none" extrusionOk="0">
                    <a:moveTo>
                      <a:pt x="-1" y="72"/>
                    </a:moveTo>
                    <a:cubicBezTo>
                      <a:pt x="587" y="24"/>
                      <a:pt x="1176" y="-1"/>
                      <a:pt x="1766" y="0"/>
                    </a:cubicBezTo>
                    <a:cubicBezTo>
                      <a:pt x="13695" y="0"/>
                      <a:pt x="23366" y="9670"/>
                      <a:pt x="23366" y="21600"/>
                    </a:cubicBezTo>
                  </a:path>
                  <a:path w="23366" h="21600" stroke="0" extrusionOk="0">
                    <a:moveTo>
                      <a:pt x="-1" y="72"/>
                    </a:moveTo>
                    <a:cubicBezTo>
                      <a:pt x="587" y="24"/>
                      <a:pt x="1176" y="-1"/>
                      <a:pt x="1766" y="0"/>
                    </a:cubicBezTo>
                    <a:cubicBezTo>
                      <a:pt x="13695" y="0"/>
                      <a:pt x="23366" y="9670"/>
                      <a:pt x="23366" y="21600"/>
                    </a:cubicBezTo>
                    <a:lnTo>
                      <a:pt x="1766" y="21600"/>
                    </a:lnTo>
                    <a:close/>
                  </a:path>
                </a:pathLst>
              </a:custGeom>
              <a:noFill/>
              <a:ln w="9525">
                <a:solidFill>
                  <a:schemeClr val="tx1"/>
                </a:solidFill>
                <a:round/>
                <a:headEnd/>
                <a:tailEnd/>
              </a:ln>
            </p:spPr>
            <p:txBody>
              <a:bodyPr wrap="none" anchor="ctr"/>
              <a:lstStyle/>
              <a:p>
                <a:endParaRPr lang="en-US" b="1"/>
              </a:p>
            </p:txBody>
          </p:sp>
          <p:sp>
            <p:nvSpPr>
              <p:cNvPr id="14" name="Arc 15"/>
              <p:cNvSpPr>
                <a:spLocks/>
              </p:cNvSpPr>
              <p:nvPr/>
            </p:nvSpPr>
            <p:spPr bwMode="auto">
              <a:xfrm flipV="1">
                <a:off x="4224" y="576"/>
                <a:ext cx="156" cy="48"/>
              </a:xfrm>
              <a:custGeom>
                <a:avLst/>
                <a:gdLst>
                  <a:gd name="T0" fmla="*/ 0 w 23366"/>
                  <a:gd name="T1" fmla="*/ 0 h 21600"/>
                  <a:gd name="T2" fmla="*/ 0 w 23366"/>
                  <a:gd name="T3" fmla="*/ 0 h 21600"/>
                  <a:gd name="T4" fmla="*/ 0 w 23366"/>
                  <a:gd name="T5" fmla="*/ 0 h 21600"/>
                  <a:gd name="T6" fmla="*/ 0 60000 65536"/>
                  <a:gd name="T7" fmla="*/ 0 60000 65536"/>
                  <a:gd name="T8" fmla="*/ 0 60000 65536"/>
                  <a:gd name="T9" fmla="*/ 0 w 23366"/>
                  <a:gd name="T10" fmla="*/ 0 h 21600"/>
                  <a:gd name="T11" fmla="*/ 23366 w 23366"/>
                  <a:gd name="T12" fmla="*/ 21600 h 21600"/>
                </a:gdLst>
                <a:ahLst/>
                <a:cxnLst>
                  <a:cxn ang="T6">
                    <a:pos x="T0" y="T1"/>
                  </a:cxn>
                  <a:cxn ang="T7">
                    <a:pos x="T2" y="T3"/>
                  </a:cxn>
                  <a:cxn ang="T8">
                    <a:pos x="T4" y="T5"/>
                  </a:cxn>
                </a:cxnLst>
                <a:rect l="T9" t="T10" r="T11" b="T12"/>
                <a:pathLst>
                  <a:path w="23366" h="21600" fill="none" extrusionOk="0">
                    <a:moveTo>
                      <a:pt x="-1" y="72"/>
                    </a:moveTo>
                    <a:cubicBezTo>
                      <a:pt x="587" y="24"/>
                      <a:pt x="1176" y="-1"/>
                      <a:pt x="1766" y="0"/>
                    </a:cubicBezTo>
                    <a:cubicBezTo>
                      <a:pt x="13695" y="0"/>
                      <a:pt x="23366" y="9670"/>
                      <a:pt x="23366" y="21600"/>
                    </a:cubicBezTo>
                  </a:path>
                  <a:path w="23366" h="21600" stroke="0" extrusionOk="0">
                    <a:moveTo>
                      <a:pt x="-1" y="72"/>
                    </a:moveTo>
                    <a:cubicBezTo>
                      <a:pt x="587" y="24"/>
                      <a:pt x="1176" y="-1"/>
                      <a:pt x="1766" y="0"/>
                    </a:cubicBezTo>
                    <a:cubicBezTo>
                      <a:pt x="13695" y="0"/>
                      <a:pt x="23366" y="9670"/>
                      <a:pt x="23366" y="21600"/>
                    </a:cubicBezTo>
                    <a:lnTo>
                      <a:pt x="1766" y="21600"/>
                    </a:lnTo>
                    <a:close/>
                  </a:path>
                </a:pathLst>
              </a:custGeom>
              <a:noFill/>
              <a:ln w="9525">
                <a:solidFill>
                  <a:schemeClr val="tx1"/>
                </a:solidFill>
                <a:round/>
                <a:headEnd/>
                <a:tailEnd/>
              </a:ln>
            </p:spPr>
            <p:txBody>
              <a:bodyPr wrap="none" anchor="ctr"/>
              <a:lstStyle/>
              <a:p>
                <a:endParaRPr lang="en-US" b="1"/>
              </a:p>
            </p:txBody>
          </p:sp>
        </p:grpSp>
      </p:gr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1029" name="Picture 5"/>
          <p:cNvPicPr>
            <a:picLocks noChangeAspect="1" noChangeArrowheads="1"/>
          </p:cNvPicPr>
          <p:nvPr/>
        </p:nvPicPr>
        <p:blipFill>
          <a:blip r:embed="rId4" cstate="print">
            <a:clrChange>
              <a:clrFrom>
                <a:srgbClr val="FFFFFF"/>
              </a:clrFrom>
              <a:clrTo>
                <a:srgbClr val="FFFFFF">
                  <a:alpha val="0"/>
                </a:srgbClr>
              </a:clrTo>
            </a:clrChange>
            <a:lum bright="-20000" contrast="40000"/>
          </a:blip>
          <a:srcRect/>
          <a:stretch>
            <a:fillRect/>
          </a:stretch>
        </p:blipFill>
        <p:spPr bwMode="auto">
          <a:xfrm>
            <a:off x="4135967" y="1371600"/>
            <a:ext cx="1123950" cy="685800"/>
          </a:xfrm>
          <a:prstGeom prst="rect">
            <a:avLst/>
          </a:prstGeom>
          <a:noFill/>
        </p:spPr>
      </p:pic>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1033" name="Picture 9"/>
          <p:cNvPicPr>
            <a:picLocks noChangeAspect="1" noChangeArrowheads="1"/>
          </p:cNvPicPr>
          <p:nvPr/>
        </p:nvPicPr>
        <p:blipFill>
          <a:blip r:embed="rId5" cstate="print">
            <a:clrChange>
              <a:clrFrom>
                <a:srgbClr val="FFFFFF"/>
              </a:clrFrom>
              <a:clrTo>
                <a:srgbClr val="FFFFFF">
                  <a:alpha val="0"/>
                </a:srgbClr>
              </a:clrTo>
            </a:clrChange>
            <a:lum bright="-20000" contrast="40000"/>
          </a:blip>
          <a:srcRect/>
          <a:stretch>
            <a:fillRect/>
          </a:stretch>
        </p:blipFill>
        <p:spPr bwMode="auto">
          <a:xfrm>
            <a:off x="3962400" y="5029200"/>
            <a:ext cx="1219200" cy="734861"/>
          </a:xfrm>
          <a:prstGeom prst="rect">
            <a:avLst/>
          </a:prstGeom>
          <a:noFill/>
        </p:spPr>
      </p:pic>
      <p:sp>
        <p:nvSpPr>
          <p:cNvPr id="103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1035" name="Picture 11"/>
          <p:cNvPicPr>
            <a:picLocks noChangeAspect="1" noChangeArrowheads="1"/>
          </p:cNvPicPr>
          <p:nvPr/>
        </p:nvPicPr>
        <p:blipFill>
          <a:blip r:embed="rId6" cstate="print">
            <a:clrChange>
              <a:clrFrom>
                <a:srgbClr val="FFFFFF"/>
              </a:clrFrom>
              <a:clrTo>
                <a:srgbClr val="FFFFFF">
                  <a:alpha val="0"/>
                </a:srgbClr>
              </a:clrTo>
            </a:clrChange>
            <a:lum bright="-20000" contrast="40000"/>
          </a:blip>
          <a:srcRect/>
          <a:stretch>
            <a:fillRect/>
          </a:stretch>
        </p:blipFill>
        <p:spPr bwMode="auto">
          <a:xfrm>
            <a:off x="5105400" y="3429000"/>
            <a:ext cx="1219201" cy="574766"/>
          </a:xfrm>
          <a:prstGeom prst="rect">
            <a:avLst/>
          </a:prstGeom>
          <a:noFill/>
        </p:spPr>
      </p:pic>
      <p:sp>
        <p:nvSpPr>
          <p:cNvPr id="28" name="TextBox 27"/>
          <p:cNvSpPr txBox="1"/>
          <p:nvPr/>
        </p:nvSpPr>
        <p:spPr>
          <a:xfrm>
            <a:off x="457200" y="4267200"/>
            <a:ext cx="8305800" cy="2369880"/>
          </a:xfrm>
          <a:prstGeom prst="rect">
            <a:avLst/>
          </a:prstGeom>
          <a:noFill/>
        </p:spPr>
        <p:txBody>
          <a:bodyPr wrap="square" rtlCol="0">
            <a:spAutoFit/>
          </a:bodyPr>
          <a:lstStyle/>
          <a:p>
            <a:r>
              <a:rPr lang="en-US" sz="2000" b="1" dirty="0" smtClean="0">
                <a:ln>
                  <a:solidFill>
                    <a:sysClr val="windowText" lastClr="000000"/>
                  </a:solidFill>
                </a:ln>
                <a:solidFill>
                  <a:schemeClr val="accent5"/>
                </a:solidFill>
                <a:latin typeface="Arial" pitchFamily="34" charset="0"/>
                <a:cs typeface="Arial" pitchFamily="34" charset="0"/>
              </a:rPr>
              <a:t>Electrons are accelerated by the electric field while the magnetic field turns them around, their impact energy scales as</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a:t>
            </a:r>
            <a:r>
              <a:rPr lang="en-US" b="1" dirty="0" smtClean="0">
                <a:solidFill>
                  <a:schemeClr val="accent5"/>
                </a:solidFill>
                <a:latin typeface="Arial" pitchFamily="34" charset="0"/>
                <a:cs typeface="Arial" pitchFamily="34" charset="0"/>
              </a:rPr>
              <a:t>(</a:t>
            </a:r>
            <a:r>
              <a:rPr lang="en-US" dirty="0" smtClean="0">
                <a:latin typeface="Arial" pitchFamily="34" charset="0"/>
                <a:cs typeface="Arial" pitchFamily="34" charset="0"/>
              </a:rPr>
              <a:t>        </a:t>
            </a:r>
            <a:r>
              <a:rPr lang="en-US" b="1" dirty="0" smtClean="0">
                <a:solidFill>
                  <a:schemeClr val="accent5"/>
                </a:solidFill>
                <a:latin typeface="Arial" pitchFamily="34" charset="0"/>
                <a:cs typeface="Arial" pitchFamily="34" charset="0"/>
              </a:rPr>
              <a:t>is magnitude of the component of E perpendicular to the surface)</a:t>
            </a:r>
            <a:r>
              <a:rPr lang="en-US" dirty="0" smtClean="0">
                <a:latin typeface="Arial" pitchFamily="34" charset="0"/>
                <a:cs typeface="Arial" pitchFamily="34" charset="0"/>
              </a:rPr>
              <a:t>.</a:t>
            </a:r>
          </a:p>
          <a:p>
            <a:endParaRPr lang="en-IN" dirty="0">
              <a:latin typeface="Arial" pitchFamily="34" charset="0"/>
              <a:cs typeface="Arial" pitchFamily="34" charset="0"/>
            </a:endParaRPr>
          </a:p>
        </p:txBody>
      </p:sp>
      <p:sp>
        <p:nvSpPr>
          <p:cNvPr id="103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pic>
        <p:nvPicPr>
          <p:cNvPr id="1037" name="Picture 13"/>
          <p:cNvPicPr>
            <a:picLocks noChangeAspect="1" noChangeArrowheads="1"/>
          </p:cNvPicPr>
          <p:nvPr/>
        </p:nvPicPr>
        <p:blipFill>
          <a:blip r:embed="rId7" cstate="print">
            <a:clrChange>
              <a:clrFrom>
                <a:srgbClr val="FFFFFF"/>
              </a:clrFrom>
              <a:clrTo>
                <a:srgbClr val="FFFFFF">
                  <a:alpha val="0"/>
                </a:srgbClr>
              </a:clrTo>
            </a:clrChange>
            <a:lum bright="-30000" contrast="40000"/>
          </a:blip>
          <a:srcRect/>
          <a:stretch>
            <a:fillRect/>
          </a:stretch>
        </p:blipFill>
        <p:spPr bwMode="auto">
          <a:xfrm>
            <a:off x="750570" y="6019800"/>
            <a:ext cx="259080" cy="304800"/>
          </a:xfrm>
          <a:prstGeom prst="rect">
            <a:avLst/>
          </a:prstGeom>
          <a:noFill/>
        </p:spPr>
      </p:pic>
      <p:sp>
        <p:nvSpPr>
          <p:cNvPr id="31" name="Text Box 6"/>
          <p:cNvSpPr txBox="1">
            <a:spLocks noChangeArrowheads="1"/>
          </p:cNvSpPr>
          <p:nvPr/>
        </p:nvSpPr>
        <p:spPr bwMode="auto">
          <a:xfrm>
            <a:off x="533400" y="152400"/>
            <a:ext cx="6553200" cy="461665"/>
          </a:xfrm>
          <a:prstGeom prst="rect">
            <a:avLst/>
          </a:prstGeom>
          <a:solidFill>
            <a:srgbClr val="CCFFCC"/>
          </a:solidFill>
          <a:ln w="9525">
            <a:solidFill>
              <a:schemeClr val="tx1"/>
            </a:solid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pPr>
            <a:r>
              <a:rPr lang="en-US" sz="24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MULTIPACTING </a:t>
            </a:r>
            <a:endParaRPr lang="en-IN" sz="2400" b="1" spc="5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lum bright="-20000" contrast="40000"/>
          </a:blip>
          <a:srcRect/>
          <a:stretch>
            <a:fillRect/>
          </a:stretch>
        </p:blipFill>
        <p:spPr bwMode="auto">
          <a:xfrm>
            <a:off x="152400" y="1600200"/>
            <a:ext cx="3200400" cy="2662266"/>
          </a:xfrm>
          <a:prstGeom prst="rect">
            <a:avLst/>
          </a:prstGeom>
          <a:noFill/>
          <a:ln w="9525">
            <a:solidFill>
              <a:schemeClr val="accent1"/>
            </a:solidFill>
            <a:miter lim="800000"/>
            <a:headEnd/>
            <a:tailEnd/>
          </a:ln>
          <a:effectLst/>
        </p:spPr>
      </p:pic>
      <p:sp>
        <p:nvSpPr>
          <p:cNvPr id="4" name="TextBox 3"/>
          <p:cNvSpPr txBox="1"/>
          <p:nvPr/>
        </p:nvSpPr>
        <p:spPr>
          <a:xfrm>
            <a:off x="152400" y="76200"/>
            <a:ext cx="8839200" cy="523220"/>
          </a:xfrm>
          <a:prstGeom prst="rect">
            <a:avLst/>
          </a:prstGeom>
          <a:solidFill>
            <a:srgbClr val="CCFF66"/>
          </a:solidFill>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Multipacting</a:t>
            </a:r>
            <a:r>
              <a:rPr lang="en-US" sz="24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Analysis of 650MHz Cavi</a:t>
            </a:r>
            <a:r>
              <a:rPr lang="en-US" sz="28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ty</a:t>
            </a:r>
            <a:endParaRPr lang="en-IN" sz="2800" b="1" dirty="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152400" y="685800"/>
            <a:ext cx="8839200" cy="830997"/>
          </a:xfrm>
          <a:prstGeom prst="rect">
            <a:avLst/>
          </a:prstGeom>
          <a:solidFill>
            <a:srgbClr val="FFFF99"/>
          </a:solidFill>
          <a:ln>
            <a:solidFill>
              <a:schemeClr val="tx1"/>
            </a:solidFill>
          </a:ln>
        </p:spPr>
        <p:txBody>
          <a:bodyPr wrap="square" rtlCol="0">
            <a:spAutoFit/>
          </a:bodyPr>
          <a:lstStyle/>
          <a:p>
            <a:pPr>
              <a:buFont typeface="Arial" pitchFamily="34" charset="0"/>
              <a:buChar char="•"/>
            </a:pPr>
            <a:r>
              <a:rPr lang="en-US" sz="1600" dirty="0" smtClean="0">
                <a:latin typeface="Times New Roman" pitchFamily="18" charset="0"/>
                <a:cs typeface="Times New Roman" pitchFamily="18" charset="0"/>
              </a:rPr>
              <a:t> </a:t>
            </a:r>
            <a:r>
              <a:rPr lang="en-US" sz="1600" b="1" dirty="0" smtClean="0">
                <a:solidFill>
                  <a:srgbClr val="000099"/>
                </a:solidFill>
                <a:latin typeface="Times New Roman" pitchFamily="18" charset="0"/>
                <a:cs typeface="Times New Roman" pitchFamily="18" charset="0"/>
              </a:rPr>
              <a:t>A preliminary study of </a:t>
            </a:r>
            <a:r>
              <a:rPr lang="en-US" sz="1600" b="1" dirty="0" err="1" smtClean="0">
                <a:solidFill>
                  <a:srgbClr val="000099"/>
                </a:solidFill>
                <a:latin typeface="Times New Roman" pitchFamily="18" charset="0"/>
                <a:cs typeface="Times New Roman" pitchFamily="18" charset="0"/>
              </a:rPr>
              <a:t>Multipacting</a:t>
            </a:r>
            <a:r>
              <a:rPr lang="en-US" sz="1600" b="1" dirty="0" smtClean="0">
                <a:solidFill>
                  <a:srgbClr val="000099"/>
                </a:solidFill>
                <a:latin typeface="Times New Roman" pitchFamily="18" charset="0"/>
                <a:cs typeface="Times New Roman" pitchFamily="18" charset="0"/>
              </a:rPr>
              <a:t> Analysis for 650 MHz elliptical cavity has been carried out using 2D software Multipac2.1,windows version</a:t>
            </a:r>
            <a:endParaRPr lang="en-US" sz="1600" b="1" dirty="0">
              <a:solidFill>
                <a:srgbClr val="000099"/>
              </a:solidFill>
              <a:latin typeface="Times New Roman" pitchFamily="18" charset="0"/>
              <a:cs typeface="Times New Roman" pitchFamily="18" charset="0"/>
            </a:endParaRPr>
          </a:p>
          <a:p>
            <a:pPr>
              <a:buFont typeface="Arial" pitchFamily="34" charset="0"/>
              <a:buChar cha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Multipacting</a:t>
            </a:r>
            <a:r>
              <a:rPr lang="en-US" sz="1600" b="1" dirty="0" smtClean="0">
                <a:latin typeface="Times New Roman" pitchFamily="18" charset="0"/>
                <a:cs typeface="Times New Roman" pitchFamily="18" charset="0"/>
              </a:rPr>
              <a:t> analysis is done for  both Mid-cells and End -cells</a:t>
            </a:r>
            <a:endParaRPr lang="en-IN" sz="1600" b="1" dirty="0">
              <a:latin typeface="Times New Roman" pitchFamily="18" charset="0"/>
              <a:cs typeface="Times New Roman" pitchFamily="18" charset="0"/>
            </a:endParaRPr>
          </a:p>
        </p:txBody>
      </p:sp>
      <p:sp>
        <p:nvSpPr>
          <p:cNvPr id="7" name="Rectangle 6"/>
          <p:cNvSpPr/>
          <p:nvPr/>
        </p:nvSpPr>
        <p:spPr>
          <a:xfrm>
            <a:off x="152400" y="4267200"/>
            <a:ext cx="32004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Input  for  Mid-cell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Picture 5"/>
          <p:cNvPicPr>
            <a:picLocks noChangeAspect="1" noChangeArrowheads="1"/>
          </p:cNvPicPr>
          <p:nvPr/>
        </p:nvPicPr>
        <p:blipFill>
          <a:blip r:embed="rId3" cstate="print">
            <a:lum bright="-20000" contrast="40000"/>
          </a:blip>
          <a:srcRect/>
          <a:stretch>
            <a:fillRect/>
          </a:stretch>
        </p:blipFill>
        <p:spPr bwMode="auto">
          <a:xfrm>
            <a:off x="3429000" y="1600200"/>
            <a:ext cx="2819400" cy="2665615"/>
          </a:xfrm>
          <a:prstGeom prst="rect">
            <a:avLst/>
          </a:prstGeom>
          <a:solidFill>
            <a:schemeClr val="accent1"/>
          </a:solidFill>
          <a:ln w="9525">
            <a:solidFill>
              <a:schemeClr val="accent1"/>
            </a:solidFill>
            <a:miter lim="800000"/>
            <a:headEnd/>
            <a:tailEnd/>
          </a:ln>
          <a:effectLst/>
        </p:spPr>
      </p:pic>
      <p:sp>
        <p:nvSpPr>
          <p:cNvPr id="9" name="Rectangle 8"/>
          <p:cNvSpPr/>
          <p:nvPr/>
        </p:nvSpPr>
        <p:spPr>
          <a:xfrm>
            <a:off x="3429000" y="4267200"/>
            <a:ext cx="28194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Results for  Mid-cell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1" name="TextBox 30"/>
          <p:cNvSpPr txBox="1"/>
          <p:nvPr/>
        </p:nvSpPr>
        <p:spPr>
          <a:xfrm>
            <a:off x="152400" y="5257800"/>
            <a:ext cx="8839200" cy="369332"/>
          </a:xfrm>
          <a:prstGeom prst="rect">
            <a:avLst/>
          </a:prstGeom>
          <a:noFill/>
        </p:spPr>
        <p:txBody>
          <a:bodyPr wrap="square" rtlCol="0">
            <a:spAutoFit/>
          </a:bodyPr>
          <a:lstStyle/>
          <a:p>
            <a:endParaRPr lang="en-IN" dirty="0"/>
          </a:p>
        </p:txBody>
      </p:sp>
      <p:sp>
        <p:nvSpPr>
          <p:cNvPr id="35" name="TextBox 34"/>
          <p:cNvSpPr txBox="1"/>
          <p:nvPr/>
        </p:nvSpPr>
        <p:spPr>
          <a:xfrm>
            <a:off x="152400" y="4648200"/>
            <a:ext cx="8839200" cy="2092881"/>
          </a:xfrm>
          <a:prstGeom prst="rect">
            <a:avLst/>
          </a:prstGeom>
          <a:solidFill>
            <a:srgbClr val="99FF99"/>
          </a:solidFill>
          <a:ln>
            <a:solidFill>
              <a:schemeClr val="tx1"/>
            </a:solidFill>
          </a:ln>
        </p:spPr>
        <p:txBody>
          <a:bodyPr wrap="square" rtlCol="0">
            <a:spAutoFit/>
          </a:bodyPr>
          <a:lstStyle/>
          <a:p>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a:t>
            </a:r>
            <a:r>
              <a:rPr lang="en-US" b="1" baseline="-25000"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30</a:t>
            </a: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a:t>
            </a:r>
            <a:r>
              <a:rPr lang="en-US" b="1" baseline="-25000"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0</a:t>
            </a: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Counter function - ratio of # of particles after 30</a:t>
            </a:r>
            <a:r>
              <a:rPr lang="en-US" b="1" baseline="3000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th</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impact to the initial number of</a:t>
            </a:r>
          </a:p>
          <a:p>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particles (without taking into account the secondary yield);</a:t>
            </a:r>
          </a:p>
          <a:p>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a:t>
            </a:r>
            <a:r>
              <a:rPr lang="en-US" sz="2000" b="1" baseline="-25000"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30</a:t>
            </a:r>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/c</a:t>
            </a:r>
            <a:r>
              <a:rPr lang="en-US" sz="2000" b="1" baseline="-25000"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0</a:t>
            </a:r>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Enhanced counter function- </a:t>
            </a: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ratio of the number of particles after the 20</a:t>
            </a:r>
            <a:r>
              <a:rPr lang="en-US" b="1" baseline="3000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th</a:t>
            </a: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p>
          <a:p>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impact to the initial number of particles, taking into account the secondary yield</a:t>
            </a:r>
          </a:p>
          <a:p>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that depends on the impact energy)</a:t>
            </a:r>
          </a:p>
          <a:p>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Impact Energy: physical condition for </a:t>
            </a:r>
            <a:r>
              <a:rPr lang="en-US" b="1"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should be &gt; 50 </a:t>
            </a:r>
            <a:r>
              <a:rPr lang="en-US" b="1"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for the </a:t>
            </a:r>
          </a:p>
          <a:p>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secondary yield &gt; 1</a:t>
            </a:r>
          </a:p>
        </p:txBody>
      </p:sp>
      <p:pic>
        <p:nvPicPr>
          <p:cNvPr id="36" name="Picture 35"/>
          <p:cNvPicPr/>
          <p:nvPr/>
        </p:nvPicPr>
        <p:blipFill>
          <a:blip r:embed="rId4" cstate="print">
            <a:lum bright="-20000" contrast="40000"/>
          </a:blip>
          <a:srcRect/>
          <a:stretch>
            <a:fillRect/>
          </a:stretch>
        </p:blipFill>
        <p:spPr bwMode="auto">
          <a:xfrm>
            <a:off x="6400800" y="1600200"/>
            <a:ext cx="2590800" cy="2438400"/>
          </a:xfrm>
          <a:prstGeom prst="rect">
            <a:avLst/>
          </a:prstGeom>
          <a:noFill/>
          <a:ln w="9525">
            <a:solidFill>
              <a:schemeClr val="tx1"/>
            </a:solidFill>
            <a:miter lim="800000"/>
            <a:headEnd/>
            <a:tailEnd/>
          </a:ln>
          <a:effectLst/>
        </p:spPr>
      </p:pic>
      <p:sp>
        <p:nvSpPr>
          <p:cNvPr id="37" name="Rectangle 36"/>
          <p:cNvSpPr/>
          <p:nvPr/>
        </p:nvSpPr>
        <p:spPr>
          <a:xfrm>
            <a:off x="6400800" y="4038600"/>
            <a:ext cx="2590800" cy="584775"/>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Results for  Mid-cell Cavity (Equator)</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152401" y="685800"/>
            <a:ext cx="2971800" cy="2133600"/>
          </a:xfrm>
          <a:prstGeom prst="rect">
            <a:avLst/>
          </a:prstGeom>
          <a:noFill/>
          <a:ln w="9525">
            <a:solidFill>
              <a:schemeClr val="tx1"/>
            </a:solidFill>
            <a:miter lim="800000"/>
            <a:headEnd/>
            <a:tailEnd/>
          </a:ln>
          <a:effectLst/>
        </p:spPr>
      </p:pic>
      <p:pic>
        <p:nvPicPr>
          <p:cNvPr id="3" name="Picture 2"/>
          <p:cNvPicPr/>
          <p:nvPr/>
        </p:nvPicPr>
        <p:blipFill>
          <a:blip r:embed="rId3" cstate="print">
            <a:lum bright="-20000" contrast="40000"/>
          </a:blip>
          <a:srcRect/>
          <a:stretch>
            <a:fillRect/>
          </a:stretch>
        </p:blipFill>
        <p:spPr bwMode="auto">
          <a:xfrm>
            <a:off x="3352800" y="685800"/>
            <a:ext cx="3095625" cy="2105025"/>
          </a:xfrm>
          <a:prstGeom prst="rect">
            <a:avLst/>
          </a:prstGeom>
          <a:noFill/>
          <a:ln w="9525">
            <a:solidFill>
              <a:schemeClr val="tx1"/>
            </a:solidFill>
            <a:miter lim="800000"/>
            <a:headEnd/>
            <a:tailEnd/>
          </a:ln>
          <a:effectLst/>
        </p:spPr>
      </p:pic>
      <p:pic>
        <p:nvPicPr>
          <p:cNvPr id="5" name="Picture 4"/>
          <p:cNvPicPr/>
          <p:nvPr/>
        </p:nvPicPr>
        <p:blipFill>
          <a:blip r:embed="rId4" cstate="print">
            <a:lum bright="-20000" contrast="40000"/>
          </a:blip>
          <a:srcRect/>
          <a:stretch>
            <a:fillRect/>
          </a:stretch>
        </p:blipFill>
        <p:spPr bwMode="auto">
          <a:xfrm>
            <a:off x="6705600" y="685800"/>
            <a:ext cx="2286000" cy="2133600"/>
          </a:xfrm>
          <a:prstGeom prst="rect">
            <a:avLst/>
          </a:prstGeom>
          <a:noFill/>
          <a:ln w="9525">
            <a:solidFill>
              <a:schemeClr val="tx1"/>
            </a:solidFill>
            <a:miter lim="800000"/>
            <a:headEnd/>
            <a:tailEnd/>
          </a:ln>
          <a:effectLst/>
        </p:spPr>
      </p:pic>
      <p:sp>
        <p:nvSpPr>
          <p:cNvPr id="6" name="TextBox 5"/>
          <p:cNvSpPr txBox="1"/>
          <p:nvPr/>
        </p:nvSpPr>
        <p:spPr>
          <a:xfrm>
            <a:off x="152400" y="76200"/>
            <a:ext cx="8839200" cy="523220"/>
          </a:xfrm>
          <a:prstGeom prst="rect">
            <a:avLst/>
          </a:prstGeom>
          <a:solidFill>
            <a:srgbClr val="CCFF66"/>
          </a:solidFill>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Multipacting</a:t>
            </a:r>
            <a:r>
              <a:rPr lang="en-US" sz="24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Analysis of 650MHz Cavi</a:t>
            </a:r>
            <a:r>
              <a:rPr lang="en-US" sz="28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ty </a:t>
            </a:r>
            <a:r>
              <a:rPr lang="en-US"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Contd.)</a:t>
            </a:r>
            <a:endParaRPr lang="en-IN" b="1" dirty="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7" name="Rectangle 6"/>
          <p:cNvSpPr/>
          <p:nvPr/>
        </p:nvSpPr>
        <p:spPr>
          <a:xfrm>
            <a:off x="152400" y="2819400"/>
            <a:ext cx="29718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Input  for  </a:t>
            </a:r>
            <a:r>
              <a:rPr lang="en-US" sz="1600" b="1" dirty="0" smtClean="0">
                <a:latin typeface="Times New Roman" pitchFamily="18" charset="0"/>
                <a:ea typeface="Times New Roman" pitchFamily="18" charset="0"/>
                <a:cs typeface="Times New Roman" pitchFamily="18" charset="0"/>
              </a:rPr>
              <a:t>end</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3352800" y="2819400"/>
            <a:ext cx="31242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Results for  </a:t>
            </a:r>
            <a:r>
              <a:rPr lang="en-US" sz="1600" b="1" dirty="0" smtClean="0">
                <a:latin typeface="Times New Roman" pitchFamily="18" charset="0"/>
                <a:ea typeface="Times New Roman" pitchFamily="18" charset="0"/>
                <a:cs typeface="Times New Roman" pitchFamily="18" charset="0"/>
              </a:rPr>
              <a:t>end</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8"/>
          <p:cNvSpPr/>
          <p:nvPr/>
        </p:nvSpPr>
        <p:spPr>
          <a:xfrm>
            <a:off x="6705600" y="2819400"/>
            <a:ext cx="2286000" cy="307777"/>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lang="en-US" sz="1400" b="1" dirty="0" smtClean="0">
                <a:latin typeface="Times New Roman" pitchFamily="18" charset="0"/>
                <a:ea typeface="Times New Roman" pitchFamily="18" charset="0"/>
                <a:cs typeface="Times New Roman" pitchFamily="18" charset="0"/>
              </a:rPr>
              <a:t>end</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-cell Cavity (Equator)</a:t>
            </a:r>
            <a:endParaRPr kumimoji="0" lang="en-US"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 name="Rectangle 11"/>
          <p:cNvSpPr/>
          <p:nvPr/>
        </p:nvSpPr>
        <p:spPr>
          <a:xfrm>
            <a:off x="152400" y="3224748"/>
            <a:ext cx="8839200" cy="3570208"/>
          </a:xfrm>
          <a:prstGeom prst="rect">
            <a:avLst/>
          </a:prstGeom>
          <a:solidFill>
            <a:srgbClr val="CCFF99"/>
          </a:solidFill>
          <a:ln>
            <a:solidFill>
              <a:schemeClr val="tx1"/>
            </a:solidFill>
          </a:ln>
        </p:spPr>
        <p:txBody>
          <a:bodyPr wrap="square">
            <a:spAutoFit/>
          </a:bodyPr>
          <a:lstStyle/>
          <a:p>
            <a:pPr>
              <a:buFont typeface="Arial" pitchFamily="34" charset="0"/>
              <a:buChar char="•"/>
            </a:pP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It is observed that impact energy is less than 50 </a:t>
            </a:r>
            <a:r>
              <a:rPr lang="en-US" b="1" dirty="0" err="1"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for all peak electric fields except a </a:t>
            </a:r>
          </a:p>
          <a:p>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small region between 30 to 35 MV/m, where it is around 200 </a:t>
            </a:r>
            <a:r>
              <a:rPr lang="en-US" b="1" dirty="0" err="1"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a:p>
            <a:endParaRPr lang="en-US" sz="8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However, we can conclude that no </a:t>
            </a:r>
            <a:r>
              <a:rPr lang="en-US" b="1" dirty="0" err="1"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 can take place in the said cavity as the </a:t>
            </a:r>
          </a:p>
          <a:p>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   relative enhanced electron counter function is less than 1 for the whole range of peak</a:t>
            </a:r>
          </a:p>
          <a:p>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   electric field up to 60 MV/m</a:t>
            </a:r>
          </a:p>
          <a:p>
            <a:endParaRPr lang="en-US" sz="800"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It is observed for mid-cells and end-cells that even after 30 impacts of electrons at the </a:t>
            </a:r>
          </a:p>
          <a:p>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equator region (at the radius of 197 mm.) of the cavity, the final impact energy is  </a:t>
            </a:r>
          </a:p>
          <a:p>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28.4364 </a:t>
            </a:r>
            <a:r>
              <a:rPr lang="en-US" b="1" dirty="0" err="1"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which is well below 50eV </a:t>
            </a:r>
          </a:p>
          <a:p>
            <a:endParaRPr lang="en-US" sz="800"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b="1" dirty="0" smtClean="0">
                <a:ln w="1905">
                  <a:solidFill>
                    <a:schemeClr val="tx1"/>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unlikely to cross secondary electron emission yield for producing </a:t>
            </a:r>
            <a:r>
              <a:rPr lang="en-US" b="1" dirty="0" err="1" smtClean="0">
                <a:ln w="1905">
                  <a:solidFill>
                    <a:schemeClr val="tx1"/>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b="1" dirty="0" smtClean="0">
                <a:ln w="1905">
                  <a:solidFill>
                    <a:schemeClr val="tx1"/>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p>
          <a:p>
            <a:pPr>
              <a:buFont typeface="Arial" pitchFamily="34" charset="0"/>
              <a:buChar char="•"/>
            </a:pPr>
            <a:r>
              <a:rPr lang="en-US" b="1" dirty="0" smtClean="0">
                <a:ln w="1905">
                  <a:no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smtClean="0">
                <a:ln w="1905">
                  <a:no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Analysis using CST Particle Studio (3D) code is being carried out for further</a:t>
            </a:r>
          </a:p>
          <a:p>
            <a:r>
              <a:rPr lang="en-US" sz="2000" b="1" dirty="0" smtClean="0">
                <a:ln w="1905">
                  <a:no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investigation!</a:t>
            </a:r>
            <a:endParaRPr lang="en-IN" sz="2000" b="1" dirty="0" smtClean="0">
              <a:ln w="1905">
                <a:no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76200"/>
            <a:ext cx="8839200" cy="461665"/>
          </a:xfrm>
          <a:prstGeom prst="rect">
            <a:avLst/>
          </a:prstGeom>
          <a:solidFill>
            <a:srgbClr val="CCFF99"/>
          </a:solidFill>
          <a:ln>
            <a:solidFill>
              <a:schemeClr val="tx1"/>
            </a:solidFill>
          </a:ln>
        </p:spPr>
        <p:txBody>
          <a:bodyPr wrap="square" rtlCol="0">
            <a:spAutoFit/>
          </a:bodyPr>
          <a:lstStyle/>
          <a:p>
            <a:pPr algn="ctr"/>
            <a:r>
              <a:rPr lang="en-US" sz="2400" b="1" dirty="0" err="1"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Multipacting</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 simulation using 3D CST Particle Studio</a:t>
            </a:r>
            <a:endPar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endParaRPr>
          </a:p>
        </p:txBody>
      </p:sp>
      <p:sp>
        <p:nvSpPr>
          <p:cNvPr id="3" name="TextBox 2"/>
          <p:cNvSpPr txBox="1"/>
          <p:nvPr/>
        </p:nvSpPr>
        <p:spPr>
          <a:xfrm>
            <a:off x="152400" y="685800"/>
            <a:ext cx="8839200" cy="707886"/>
          </a:xfrm>
          <a:prstGeom prst="rect">
            <a:avLst/>
          </a:prstGeom>
          <a:solidFill>
            <a:srgbClr val="FFFF99"/>
          </a:solidFill>
          <a:ln>
            <a:solidFill>
              <a:schemeClr val="tx1"/>
            </a:solidFill>
          </a:ln>
        </p:spPr>
        <p:txBody>
          <a:bodyPr wrap="square" rtlCol="0">
            <a:spAutoFit/>
          </a:bodyPr>
          <a:lstStyle/>
          <a:p>
            <a:r>
              <a:rPr lang="en-US" sz="2000" b="1" dirty="0" smtClean="0">
                <a:ln w="1905">
                  <a:solidFill>
                    <a:srgbClr val="0000CC"/>
                  </a:solidFill>
                </a:ln>
                <a:solidFill>
                  <a:srgbClr val="0000CC"/>
                </a:solidFill>
                <a:effectLst>
                  <a:innerShdw blurRad="69850" dist="43180" dir="5400000">
                    <a:srgbClr val="000000">
                      <a:alpha val="65000"/>
                    </a:srgbClr>
                  </a:innerShdw>
                </a:effectLst>
                <a:latin typeface="Arial" pitchFamily="34" charset="0"/>
                <a:cs typeface="Arial" pitchFamily="34" charset="0"/>
              </a:rPr>
              <a:t>Furman Model of Secondary Electron emission (consisting of three types of scattering particles ) has been taken into account in CST code. </a:t>
            </a:r>
            <a:endParaRPr lang="en-IN" sz="2000" b="1" dirty="0">
              <a:ln w="1905">
                <a:solidFill>
                  <a:srgbClr val="0000CC"/>
                </a:solidFill>
              </a:ln>
              <a:solidFill>
                <a:srgbClr val="0000CC"/>
              </a:solidFill>
              <a:effectLst>
                <a:innerShdw blurRad="69850" dist="43180" dir="5400000">
                  <a:srgbClr val="000000">
                    <a:alpha val="65000"/>
                  </a:srgbClr>
                </a:innerShdw>
              </a:effectLst>
              <a:latin typeface="Arial" pitchFamily="34" charset="0"/>
              <a:cs typeface="Arial" pitchFamily="34" charset="0"/>
            </a:endParaRPr>
          </a:p>
        </p:txBody>
      </p:sp>
      <p:pic>
        <p:nvPicPr>
          <p:cNvPr id="4" name="Picture 2"/>
          <p:cNvPicPr>
            <a:picLocks noChangeAspect="1" noChangeArrowheads="1"/>
          </p:cNvPicPr>
          <p:nvPr/>
        </p:nvPicPr>
        <p:blipFill>
          <a:blip r:embed="rId2" cstate="print">
            <a:lum bright="-20000" contrast="40000"/>
          </a:blip>
          <a:srcRect/>
          <a:stretch>
            <a:fillRect/>
          </a:stretch>
        </p:blipFill>
        <p:spPr bwMode="auto">
          <a:xfrm>
            <a:off x="4419600" y="1524000"/>
            <a:ext cx="4546141" cy="4572000"/>
          </a:xfrm>
          <a:prstGeom prst="rect">
            <a:avLst/>
          </a:prstGeom>
          <a:noFill/>
          <a:ln w="9525">
            <a:solidFill>
              <a:srgbClr val="000000"/>
            </a:solidFill>
            <a:miter lim="800000"/>
            <a:headEnd/>
            <a:tailEnd/>
          </a:ln>
        </p:spPr>
      </p:pic>
      <p:sp>
        <p:nvSpPr>
          <p:cNvPr id="5" name="TextBox 4"/>
          <p:cNvSpPr txBox="1"/>
          <p:nvPr/>
        </p:nvSpPr>
        <p:spPr>
          <a:xfrm>
            <a:off x="152400" y="1524001"/>
            <a:ext cx="4191000" cy="4555093"/>
          </a:xfrm>
          <a:prstGeom prst="rect">
            <a:avLst/>
          </a:prstGeom>
          <a:noFill/>
          <a:ln>
            <a:solidFill>
              <a:srgbClr val="000000"/>
            </a:solidFill>
          </a:ln>
        </p:spPr>
        <p:txBody>
          <a:bodyPr wrap="square" rtlCol="0">
            <a:spAutoFit/>
          </a:bodyPr>
          <a:lstStyle/>
          <a:p>
            <a:pPr>
              <a:buFont typeface="Arial" pitchFamily="34" charset="0"/>
              <a:buChar char="•"/>
            </a:pP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Secondary emission:</a:t>
            </a:r>
          </a:p>
          <a:p>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 primary particle hitting a metal</a:t>
            </a:r>
          </a:p>
          <a:p>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surface can cause the emission of</a:t>
            </a:r>
          </a:p>
          <a:p>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so-called secondary particles.</a:t>
            </a:r>
          </a:p>
          <a:p>
            <a:endPar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lvl="1">
              <a:buFont typeface="Wingdings" pitchFamily="2" charset="2"/>
              <a:buChar char="Ø"/>
            </a:pPr>
            <a:r>
              <a:rPr lang="en-US" b="1" dirty="0" smtClean="0">
                <a:ln w="1905">
                  <a:solidFill>
                    <a:sysClr val="windowText" lastClr="000000"/>
                  </a:solidFill>
                </a:ln>
                <a:solidFill>
                  <a:srgbClr val="0000CC"/>
                </a:solidFill>
                <a:effectLst>
                  <a:innerShdw blurRad="69850" dist="43180" dir="5400000">
                    <a:srgbClr val="000000">
                      <a:alpha val="65000"/>
                    </a:srgbClr>
                  </a:innerShdw>
                </a:effectLst>
                <a:latin typeface="Arial" pitchFamily="34" charset="0"/>
                <a:cs typeface="Arial" pitchFamily="34" charset="0"/>
              </a:rPr>
              <a:t>Depends on kinetic energy and material properties</a:t>
            </a:r>
          </a:p>
          <a:p>
            <a:endPar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lvl="1">
              <a:buFont typeface="Wingdings" pitchFamily="2" charset="2"/>
              <a:buChar char="Ø"/>
            </a:pP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Self consistent model according to Furman.</a:t>
            </a:r>
          </a:p>
          <a:p>
            <a:endPar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r>
              <a:rPr lang="en-US" sz="14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a:t>
            </a:r>
            <a:r>
              <a:rPr lang="en-US" sz="14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M.A. Furman, M.T.F. </a:t>
            </a:r>
            <a:r>
              <a:rPr lang="en-US" sz="1400" b="1" i="1" dirty="0" err="1"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Pivi</a:t>
            </a:r>
            <a:r>
              <a:rPr lang="en-US" sz="14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 “Simulation of secondary electron emission based on a phenomenological probabilistic model”, </a:t>
            </a:r>
          </a:p>
          <a:p>
            <a:r>
              <a:rPr lang="en-US" sz="14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LBNL-52807, SLAC-PUB-9912</a:t>
            </a:r>
            <a:r>
              <a:rPr lang="en-US" sz="16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rPr>
              <a:t>]</a:t>
            </a:r>
          </a:p>
          <a:p>
            <a:endParaRPr lang="en-US" sz="1600" b="1" i="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lvl="1">
              <a:buFont typeface="Wingdings" pitchFamily="2" charset="2"/>
              <a:buChar char="Ø"/>
            </a:pP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Statistical </a:t>
            </a:r>
            <a:r>
              <a:rPr lang="en-US" b="1" dirty="0" err="1"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behaviour</a:t>
            </a: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3962400" y="990600"/>
            <a:ext cx="5003405" cy="2143125"/>
          </a:xfrm>
          <a:prstGeom prst="rect">
            <a:avLst/>
          </a:prstGeom>
          <a:noFill/>
          <a:ln w="9525">
            <a:solidFill>
              <a:schemeClr val="tx1"/>
            </a:solidFill>
            <a:miter lim="800000"/>
            <a:headEnd/>
            <a:tailEnd/>
          </a:ln>
        </p:spPr>
      </p:pic>
      <p:pic>
        <p:nvPicPr>
          <p:cNvPr id="3" name="Picture 2"/>
          <p:cNvPicPr/>
          <p:nvPr/>
        </p:nvPicPr>
        <p:blipFill>
          <a:blip r:embed="rId3" cstate="print"/>
          <a:srcRect/>
          <a:stretch>
            <a:fillRect/>
          </a:stretch>
        </p:blipFill>
        <p:spPr bwMode="auto">
          <a:xfrm>
            <a:off x="3962400" y="3886200"/>
            <a:ext cx="5029200" cy="2209800"/>
          </a:xfrm>
          <a:prstGeom prst="rect">
            <a:avLst/>
          </a:prstGeom>
          <a:noFill/>
          <a:ln w="9525">
            <a:solidFill>
              <a:schemeClr val="tx1"/>
            </a:solidFill>
            <a:miter lim="800000"/>
            <a:headEnd/>
            <a:tailEnd/>
          </a:ln>
        </p:spPr>
      </p:pic>
      <p:sp>
        <p:nvSpPr>
          <p:cNvPr id="4" name="TextBox 3"/>
          <p:cNvSpPr txBox="1"/>
          <p:nvPr/>
        </p:nvSpPr>
        <p:spPr>
          <a:xfrm>
            <a:off x="3962400" y="3143248"/>
            <a:ext cx="5029200" cy="369332"/>
          </a:xfrm>
          <a:prstGeom prst="rect">
            <a:avLst/>
          </a:prstGeom>
          <a:solidFill>
            <a:srgbClr val="FFFF99"/>
          </a:solidFill>
          <a:ln>
            <a:solidFill>
              <a:schemeClr val="tx1"/>
            </a:solidFill>
          </a:ln>
        </p:spPr>
        <p:txBody>
          <a:bodyPr wrap="square" rtlCol="0">
            <a:spAutoFit/>
          </a:bodyPr>
          <a:lstStyle/>
          <a:p>
            <a:pPr algn="ctr"/>
            <a:r>
              <a:rPr lang="en-US" b="1" dirty="0" smtClean="0">
                <a:latin typeface="Times New Roman" pitchFamily="18" charset="0"/>
                <a:cs typeface="Times New Roman" pitchFamily="18" charset="0"/>
              </a:rPr>
              <a:t>Particle vs. time(ns) at 5.8 MV/m</a:t>
            </a:r>
            <a:endParaRPr lang="en-IN" b="1" dirty="0">
              <a:latin typeface="Times New Roman" pitchFamily="18" charset="0"/>
              <a:cs typeface="Times New Roman" pitchFamily="18" charset="0"/>
            </a:endParaRPr>
          </a:p>
        </p:txBody>
      </p:sp>
      <p:sp>
        <p:nvSpPr>
          <p:cNvPr id="5" name="TextBox 4"/>
          <p:cNvSpPr txBox="1"/>
          <p:nvPr/>
        </p:nvSpPr>
        <p:spPr>
          <a:xfrm>
            <a:off x="3962400" y="6096000"/>
            <a:ext cx="5029200" cy="369332"/>
          </a:xfrm>
          <a:prstGeom prst="rect">
            <a:avLst/>
          </a:prstGeom>
          <a:solidFill>
            <a:srgbClr val="99FF99"/>
          </a:solidFill>
          <a:ln>
            <a:solidFill>
              <a:schemeClr val="tx1"/>
            </a:solidFill>
          </a:ln>
        </p:spPr>
        <p:txBody>
          <a:bodyPr wrap="square" rtlCol="0">
            <a:spAutoFit/>
          </a:bodyPr>
          <a:lstStyle/>
          <a:p>
            <a:pPr algn="ctr"/>
            <a:r>
              <a:rPr lang="en-US" b="1" dirty="0" smtClean="0">
                <a:solidFill>
                  <a:srgbClr val="0000CC"/>
                </a:solidFill>
                <a:latin typeface="Times New Roman" pitchFamily="18" charset="0"/>
                <a:cs typeface="Times New Roman" pitchFamily="18" charset="0"/>
              </a:rPr>
              <a:t>Particles after 7ns at 5.8 MV/m</a:t>
            </a:r>
            <a:endParaRPr lang="en-IN" b="1" dirty="0">
              <a:solidFill>
                <a:srgbClr val="0000CC"/>
              </a:solidFill>
              <a:latin typeface="Times New Roman" pitchFamily="18" charset="0"/>
              <a:cs typeface="Times New Roman" pitchFamily="18" charset="0"/>
            </a:endParaRPr>
          </a:p>
        </p:txBody>
      </p:sp>
      <p:sp>
        <p:nvSpPr>
          <p:cNvPr id="6" name="TextBox 5"/>
          <p:cNvSpPr txBox="1"/>
          <p:nvPr/>
        </p:nvSpPr>
        <p:spPr>
          <a:xfrm>
            <a:off x="152400" y="152400"/>
            <a:ext cx="8839200" cy="707886"/>
          </a:xfrm>
          <a:prstGeom prst="rect">
            <a:avLst/>
          </a:prstGeom>
          <a:solidFill>
            <a:srgbClr val="CCFF99"/>
          </a:solidFill>
          <a:ln>
            <a:solidFill>
              <a:schemeClr val="tx1"/>
            </a:solidFill>
          </a:ln>
        </p:spPr>
        <p:txBody>
          <a:bodyPr wrap="square" rtlCol="0">
            <a:spAutoFit/>
          </a:bodyPr>
          <a:lstStyle/>
          <a:p>
            <a:pPr algn="ctr"/>
            <a:r>
              <a:rPr lang="en-US" sz="20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simulation data for 650MHz,</a:t>
            </a:r>
            <a:r>
              <a:rPr lang="en-IN" sz="20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β=.61Cavity </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using CST Particle Studio</a:t>
            </a:r>
            <a:endParaRPr lang="en-IN" sz="20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TextBox 6"/>
          <p:cNvSpPr txBox="1"/>
          <p:nvPr/>
        </p:nvSpPr>
        <p:spPr>
          <a:xfrm>
            <a:off x="152400" y="990600"/>
            <a:ext cx="3733800" cy="5486400"/>
          </a:xfrm>
          <a:prstGeom prst="rect">
            <a:avLst/>
          </a:prstGeom>
          <a:solidFill>
            <a:srgbClr val="FFFF99"/>
          </a:solidFill>
          <a:ln>
            <a:solidFill>
              <a:schemeClr val="tx1"/>
            </a:solidFill>
          </a:ln>
        </p:spPr>
        <p:txBody>
          <a:bodyPr wrap="square" rtlCol="0">
            <a:spAutoFit/>
          </a:bodyPr>
          <a:lstStyle/>
          <a:p>
            <a:pPr>
              <a:buFont typeface="Arial" pitchFamily="34" charset="0"/>
              <a:buChar char="•"/>
            </a:pPr>
            <a:r>
              <a:rPr lang="en-US"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30 mm. of equator region has been simulated.</a:t>
            </a:r>
          </a:p>
          <a:p>
            <a:endParaRPr lang="en-US" sz="1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sz="22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Mesh: min 0.37 mm., max 0.74mm.</a:t>
            </a:r>
          </a:p>
          <a:p>
            <a:endParaRPr lang="en-US" sz="1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sz="2200"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a:t>
            </a:r>
            <a:r>
              <a:rPr lang="en-US" sz="2200" b="1"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sz="2200"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has been found between 5.8 MV/m to 11.5 MV/m</a:t>
            </a:r>
          </a:p>
          <a:p>
            <a:endParaRPr lang="en-US" sz="1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IN" sz="22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IN" sz="2200" b="1" dirty="0" err="1"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Multipacting</a:t>
            </a:r>
            <a:r>
              <a:rPr lang="en-IN" sz="22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rate is very high in the region of 6.8 MV/m.</a:t>
            </a:r>
          </a:p>
          <a:p>
            <a:endParaRPr lang="en-US" sz="14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IN"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11.6 MV/m, increase in </a:t>
            </a:r>
            <a:r>
              <a:rPr lang="en-IN" sz="22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partcle</a:t>
            </a:r>
            <a:r>
              <a:rPr lang="en-IN"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due to </a:t>
            </a:r>
            <a:r>
              <a:rPr lang="en-IN" sz="22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multipacting</a:t>
            </a:r>
            <a:r>
              <a:rPr lang="en-IN"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is very low.</a:t>
            </a:r>
          </a:p>
          <a:p>
            <a:endParaRPr lang="en-IN" sz="8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14400" y="533401"/>
            <a:ext cx="7391400" cy="3745195"/>
          </a:xfrm>
          <a:prstGeom prst="rect">
            <a:avLst/>
          </a:prstGeom>
          <a:noFill/>
          <a:ln w="9525">
            <a:solidFill>
              <a:srgbClr val="002060"/>
            </a:solidFill>
            <a:miter lim="800000"/>
            <a:headEnd/>
            <a:tailEnd/>
          </a:ln>
        </p:spPr>
      </p:pic>
      <p:sp>
        <p:nvSpPr>
          <p:cNvPr id="3" name="TextBox 2"/>
          <p:cNvSpPr txBox="1"/>
          <p:nvPr/>
        </p:nvSpPr>
        <p:spPr>
          <a:xfrm>
            <a:off x="152400" y="76200"/>
            <a:ext cx="8839200" cy="369332"/>
          </a:xfrm>
          <a:prstGeom prst="rect">
            <a:avLst/>
          </a:prstGeom>
          <a:solidFill>
            <a:srgbClr val="CCFF99"/>
          </a:solidFill>
          <a:ln>
            <a:solidFill>
              <a:srgbClr val="002060"/>
            </a:solidFill>
          </a:ln>
        </p:spPr>
        <p:txBody>
          <a:bodyPr wrap="square" rtlCol="0">
            <a:spAutoFit/>
          </a:bodyPr>
          <a:lstStyle/>
          <a:p>
            <a:pPr algn="ct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rPr>
              <a:t>SRF Technology map for CW Proton </a:t>
            </a:r>
            <a:r>
              <a:rPr lang="en-US" b="1" dirty="0" err="1"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rPr>
              <a:t>Linac</a:t>
            </a:r>
            <a:endParaRPr lang="en-IN" b="1" dirty="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endParaRPr>
          </a:p>
        </p:txBody>
      </p:sp>
      <p:sp>
        <p:nvSpPr>
          <p:cNvPr id="4" name="Rectangle 3"/>
          <p:cNvSpPr/>
          <p:nvPr/>
        </p:nvSpPr>
        <p:spPr>
          <a:xfrm>
            <a:off x="152400" y="4419600"/>
            <a:ext cx="8839200" cy="2308324"/>
          </a:xfrm>
          <a:prstGeom prst="rect">
            <a:avLst/>
          </a:prstGeom>
          <a:ln>
            <a:solidFill>
              <a:srgbClr val="002060"/>
            </a:solidFill>
          </a:ln>
        </p:spPr>
        <p:txBody>
          <a:bodyPr wrap="square">
            <a:spAutoFit/>
          </a:bodyPr>
          <a:lstStyle/>
          <a:p>
            <a:pPr algn="just">
              <a:buFont typeface="Arial" pitchFamily="34" charset="0"/>
              <a:buChar char="•"/>
            </a:pP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refers to the cavity optimum  for HWR, SSR1, and SSR2 and the cavity geometrical  for LB650 and HB650.</a:t>
            </a:r>
          </a:p>
          <a:p>
            <a:pPr algn="just">
              <a:buFont typeface="Arial" pitchFamily="34" charset="0"/>
              <a:buChar char="•"/>
            </a:pP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 Cavity shape is optimized to decrease the field enhancement factors (magnetic and electric) in order to improve the interaction between the beam and the cavities.</a:t>
            </a:r>
          </a:p>
          <a:p>
            <a:pPr algn="just">
              <a:buFont typeface="Arial" pitchFamily="34" charset="0"/>
              <a:buChar char="•"/>
            </a:pP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 </a:t>
            </a: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The cavity aperture should be as small as possible subject to following considerations: Field flatness, Beam losses, Mechanical stability, Reliable surface processing.</a:t>
            </a:r>
            <a:endParaRPr lang="en-IN" dirty="0">
              <a:solidFill>
                <a:srgbClr val="7030A0"/>
              </a:solidFill>
              <a:latin typeface="Arial" pitchFamily="34" charset="0"/>
              <a:cs typeface="Arial" pitchFamily="34" charset="0"/>
            </a:endParaRPr>
          </a:p>
        </p:txBody>
      </p:sp>
      <p:sp>
        <p:nvSpPr>
          <p:cNvPr id="6" name="Oval 5"/>
          <p:cNvSpPr/>
          <p:nvPr/>
        </p:nvSpPr>
        <p:spPr bwMode="auto">
          <a:xfrm>
            <a:off x="4572000" y="1066800"/>
            <a:ext cx="685800" cy="685800"/>
          </a:xfrm>
          <a:prstGeom prst="ellipse">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152400" y="1066800"/>
            <a:ext cx="4500594" cy="2357454"/>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4724400" y="1295400"/>
            <a:ext cx="4037235" cy="1928826"/>
          </a:xfrm>
          <a:prstGeom prst="rect">
            <a:avLst/>
          </a:prstGeom>
          <a:noFill/>
          <a:ln w="9525">
            <a:noFill/>
            <a:miter lim="800000"/>
            <a:headEnd/>
            <a:tailEnd/>
          </a:ln>
        </p:spPr>
      </p:pic>
      <p:pic>
        <p:nvPicPr>
          <p:cNvPr id="4" name="Picture 3"/>
          <p:cNvPicPr/>
          <p:nvPr/>
        </p:nvPicPr>
        <p:blipFill>
          <a:blip r:embed="rId4" cstate="print">
            <a:lum bright="-20000" contrast="40000"/>
          </a:blip>
          <a:srcRect/>
          <a:stretch>
            <a:fillRect/>
          </a:stretch>
        </p:blipFill>
        <p:spPr bwMode="auto">
          <a:xfrm>
            <a:off x="152400" y="4343400"/>
            <a:ext cx="4357718" cy="1928826"/>
          </a:xfrm>
          <a:prstGeom prst="rect">
            <a:avLst/>
          </a:prstGeom>
          <a:noFill/>
          <a:ln w="9525">
            <a:noFill/>
            <a:miter lim="800000"/>
            <a:headEnd/>
            <a:tailEnd/>
          </a:ln>
        </p:spPr>
      </p:pic>
      <p:pic>
        <p:nvPicPr>
          <p:cNvPr id="5" name="Picture 4"/>
          <p:cNvPicPr/>
          <p:nvPr/>
        </p:nvPicPr>
        <p:blipFill>
          <a:blip r:embed="rId5" cstate="print"/>
          <a:srcRect/>
          <a:stretch>
            <a:fillRect/>
          </a:stretch>
        </p:blipFill>
        <p:spPr bwMode="auto">
          <a:xfrm>
            <a:off x="4648200" y="4419600"/>
            <a:ext cx="4188748" cy="1798165"/>
          </a:xfrm>
          <a:prstGeom prst="rect">
            <a:avLst/>
          </a:prstGeom>
          <a:noFill/>
          <a:ln w="9525">
            <a:noFill/>
            <a:miter lim="800000"/>
            <a:headEnd/>
            <a:tailEnd/>
          </a:ln>
        </p:spPr>
      </p:pic>
      <p:sp>
        <p:nvSpPr>
          <p:cNvPr id="6" name="TextBox 5"/>
          <p:cNvSpPr txBox="1"/>
          <p:nvPr/>
        </p:nvSpPr>
        <p:spPr>
          <a:xfrm>
            <a:off x="304800" y="3505200"/>
            <a:ext cx="3943376" cy="646331"/>
          </a:xfrm>
          <a:prstGeom prst="rect">
            <a:avLst/>
          </a:prstGeom>
          <a:noFill/>
        </p:spPr>
        <p:txBody>
          <a:bodyPr wrap="square" rtlCol="0">
            <a:spAutoFit/>
          </a:bodyPr>
          <a:lstStyle/>
          <a:p>
            <a:pPr algn="ctr"/>
            <a:r>
              <a:rPr lang="en-US" b="1" dirty="0" smtClean="0">
                <a:ln>
                  <a:solidFill>
                    <a:sysClr val="windowText" lastClr="000000"/>
                  </a:solidFill>
                </a:ln>
                <a:solidFill>
                  <a:srgbClr val="C00000"/>
                </a:solidFill>
                <a:latin typeface="Times New Roman" pitchFamily="18" charset="0"/>
                <a:cs typeface="Times New Roman" pitchFamily="18" charset="0"/>
              </a:rPr>
              <a:t>Particle Vs time(ns) at 6.8MV/m</a:t>
            </a:r>
          </a:p>
          <a:p>
            <a:pPr algn="ctr"/>
            <a:r>
              <a:rPr lang="en-US" b="1" dirty="0" smtClean="0">
                <a:ln>
                  <a:solidFill>
                    <a:sysClr val="windowText" lastClr="000000"/>
                  </a:solidFill>
                </a:ln>
                <a:solidFill>
                  <a:srgbClr val="C00000"/>
                </a:solidFill>
                <a:latin typeface="Times New Roman" pitchFamily="18" charset="0"/>
                <a:cs typeface="Times New Roman" pitchFamily="18" charset="0"/>
              </a:rPr>
              <a:t>(Strong </a:t>
            </a:r>
            <a:r>
              <a:rPr lang="en-US" b="1" dirty="0" err="1" smtClean="0">
                <a:ln>
                  <a:solidFill>
                    <a:sysClr val="windowText" lastClr="000000"/>
                  </a:solidFill>
                </a:ln>
                <a:solidFill>
                  <a:srgbClr val="C00000"/>
                </a:solidFill>
                <a:latin typeface="Times New Roman" pitchFamily="18" charset="0"/>
                <a:cs typeface="Times New Roman" pitchFamily="18" charset="0"/>
              </a:rPr>
              <a:t>Multipacting</a:t>
            </a:r>
            <a:r>
              <a:rPr lang="en-US" b="1" dirty="0" smtClean="0">
                <a:ln>
                  <a:solidFill>
                    <a:sysClr val="windowText" lastClr="000000"/>
                  </a:solidFill>
                </a:ln>
                <a:solidFill>
                  <a:srgbClr val="C00000"/>
                </a:solidFill>
                <a:latin typeface="Times New Roman" pitchFamily="18" charset="0"/>
                <a:cs typeface="Times New Roman" pitchFamily="18" charset="0"/>
              </a:rPr>
              <a:t>)</a:t>
            </a:r>
            <a:endParaRPr lang="en-IN" b="1" dirty="0">
              <a:ln>
                <a:solidFill>
                  <a:sysClr val="windowText" lastClr="000000"/>
                </a:solidFill>
              </a:ln>
              <a:solidFill>
                <a:srgbClr val="C00000"/>
              </a:solidFill>
              <a:latin typeface="Times New Roman" pitchFamily="18" charset="0"/>
              <a:cs typeface="Times New Roman" pitchFamily="18" charset="0"/>
            </a:endParaRPr>
          </a:p>
        </p:txBody>
      </p:sp>
      <p:sp>
        <p:nvSpPr>
          <p:cNvPr id="7" name="TextBox 6"/>
          <p:cNvSpPr txBox="1"/>
          <p:nvPr/>
        </p:nvSpPr>
        <p:spPr>
          <a:xfrm>
            <a:off x="304800" y="6248400"/>
            <a:ext cx="3819548" cy="369332"/>
          </a:xfrm>
          <a:prstGeom prst="rect">
            <a:avLst/>
          </a:prstGeom>
          <a:noFill/>
        </p:spPr>
        <p:txBody>
          <a:bodyPr wrap="square" rtlCol="0">
            <a:spAutoFit/>
          </a:bodyPr>
          <a:lstStyle/>
          <a:p>
            <a:pPr algn="ctr"/>
            <a:r>
              <a:rPr lang="en-US" b="1" dirty="0" smtClean="0">
                <a:ln>
                  <a:solidFill>
                    <a:sysClr val="windowText" lastClr="000000"/>
                  </a:solidFill>
                </a:ln>
                <a:solidFill>
                  <a:srgbClr val="C00000"/>
                </a:solidFill>
                <a:latin typeface="Times New Roman" pitchFamily="18" charset="0"/>
                <a:cs typeface="Times New Roman" pitchFamily="18" charset="0"/>
              </a:rPr>
              <a:t>Particle Vs time(ns) at 9MV/m</a:t>
            </a:r>
            <a:endParaRPr lang="en-IN" b="1" dirty="0">
              <a:ln>
                <a:solidFill>
                  <a:sysClr val="windowText" lastClr="000000"/>
                </a:solidFill>
              </a:ln>
              <a:solidFill>
                <a:srgbClr val="C00000"/>
              </a:solidFill>
              <a:latin typeface="Times New Roman" pitchFamily="18" charset="0"/>
              <a:cs typeface="Times New Roman" pitchFamily="18" charset="0"/>
            </a:endParaRPr>
          </a:p>
        </p:txBody>
      </p:sp>
      <p:sp>
        <p:nvSpPr>
          <p:cNvPr id="8" name="TextBox 7"/>
          <p:cNvSpPr txBox="1"/>
          <p:nvPr/>
        </p:nvSpPr>
        <p:spPr>
          <a:xfrm>
            <a:off x="4800600" y="3429000"/>
            <a:ext cx="3962400" cy="369332"/>
          </a:xfrm>
          <a:prstGeom prst="rect">
            <a:avLst/>
          </a:prstGeom>
          <a:noFill/>
        </p:spPr>
        <p:txBody>
          <a:bodyPr wrap="square" rtlCol="0">
            <a:spAutoFit/>
          </a:bodyPr>
          <a:lstStyle/>
          <a:p>
            <a:pPr algn="ctr"/>
            <a:r>
              <a:rPr lang="en-US" b="1" dirty="0" smtClean="0">
                <a:ln>
                  <a:solidFill>
                    <a:sysClr val="windowText" lastClr="000000"/>
                  </a:solidFill>
                </a:ln>
                <a:solidFill>
                  <a:srgbClr val="0000CC"/>
                </a:solidFill>
                <a:latin typeface="Times New Roman" pitchFamily="18" charset="0"/>
                <a:cs typeface="Times New Roman" pitchFamily="18" charset="0"/>
              </a:rPr>
              <a:t>Particle after 6ns at 6.8MV/m</a:t>
            </a:r>
            <a:endParaRPr lang="en-IN" b="1" dirty="0">
              <a:ln>
                <a:solidFill>
                  <a:sysClr val="windowText" lastClr="000000"/>
                </a:solidFill>
              </a:ln>
              <a:solidFill>
                <a:srgbClr val="0000CC"/>
              </a:solidFill>
              <a:latin typeface="Times New Roman" pitchFamily="18" charset="0"/>
              <a:cs typeface="Times New Roman" pitchFamily="18" charset="0"/>
            </a:endParaRPr>
          </a:p>
        </p:txBody>
      </p:sp>
      <p:sp>
        <p:nvSpPr>
          <p:cNvPr id="9" name="TextBox 8"/>
          <p:cNvSpPr txBox="1"/>
          <p:nvPr/>
        </p:nvSpPr>
        <p:spPr>
          <a:xfrm>
            <a:off x="4724400" y="6248400"/>
            <a:ext cx="4114800" cy="369332"/>
          </a:xfrm>
          <a:prstGeom prst="rect">
            <a:avLst/>
          </a:prstGeom>
          <a:noFill/>
        </p:spPr>
        <p:txBody>
          <a:bodyPr wrap="square" rtlCol="0">
            <a:spAutoFit/>
          </a:bodyPr>
          <a:lstStyle/>
          <a:p>
            <a:pPr algn="ctr"/>
            <a:r>
              <a:rPr lang="en-US" b="1" dirty="0" smtClean="0">
                <a:ln>
                  <a:solidFill>
                    <a:sysClr val="windowText" lastClr="000000"/>
                  </a:solidFill>
                </a:ln>
                <a:solidFill>
                  <a:srgbClr val="7030A0"/>
                </a:solidFill>
                <a:latin typeface="Times New Roman" pitchFamily="18" charset="0"/>
                <a:cs typeface="Times New Roman" pitchFamily="18" charset="0"/>
              </a:rPr>
              <a:t>Particle after 20ns at 9MV/m</a:t>
            </a:r>
            <a:endParaRPr lang="en-IN" b="1" dirty="0">
              <a:ln>
                <a:solidFill>
                  <a:sysClr val="windowText" lastClr="000000"/>
                </a:solidFill>
              </a:ln>
              <a:solidFill>
                <a:srgbClr val="7030A0"/>
              </a:solidFill>
              <a:latin typeface="Times New Roman" pitchFamily="18" charset="0"/>
              <a:cs typeface="Times New Roman" pitchFamily="18" charset="0"/>
            </a:endParaRPr>
          </a:p>
        </p:txBody>
      </p:sp>
      <p:sp>
        <p:nvSpPr>
          <p:cNvPr id="10" name="TextBox 9"/>
          <p:cNvSpPr txBox="1"/>
          <p:nvPr/>
        </p:nvSpPr>
        <p:spPr>
          <a:xfrm>
            <a:off x="152400" y="152400"/>
            <a:ext cx="8848756" cy="830997"/>
          </a:xfrm>
          <a:prstGeom prst="rect">
            <a:avLst/>
          </a:prstGeom>
          <a:solidFill>
            <a:srgbClr val="CCFF99"/>
          </a:solidFill>
          <a:ln>
            <a:solidFill>
              <a:schemeClr val="tx1"/>
            </a:solidFill>
          </a:ln>
        </p:spPr>
        <p:txBody>
          <a:bodyPr wrap="square" rtlCol="0">
            <a:spAutoFit/>
          </a:bodyPr>
          <a:lstStyle/>
          <a:p>
            <a:pPr algn="ctr"/>
            <a:r>
              <a:rPr lang="en-US" sz="24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simulation result for 650MHz,</a:t>
            </a:r>
            <a:r>
              <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β=.61Cavity </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using </a:t>
            </a:r>
          </a:p>
          <a:p>
            <a:pPr algn="ct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CST Particle Studio</a:t>
            </a:r>
            <a:endPar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228600" y="4267200"/>
            <a:ext cx="4243202" cy="1671637"/>
          </a:xfrm>
          <a:prstGeom prst="rect">
            <a:avLst/>
          </a:prstGeom>
          <a:noFill/>
          <a:ln w="9525">
            <a:noFill/>
            <a:miter lim="800000"/>
            <a:headEnd/>
            <a:tailEnd/>
          </a:ln>
        </p:spPr>
      </p:pic>
      <p:pic>
        <p:nvPicPr>
          <p:cNvPr id="3" name="Picture 2"/>
          <p:cNvPicPr/>
          <p:nvPr/>
        </p:nvPicPr>
        <p:blipFill>
          <a:blip r:embed="rId3" cstate="print">
            <a:lum bright="-20000" contrast="40000"/>
          </a:blip>
          <a:srcRect/>
          <a:stretch>
            <a:fillRect/>
          </a:stretch>
        </p:blipFill>
        <p:spPr bwMode="auto">
          <a:xfrm>
            <a:off x="4648200" y="4191000"/>
            <a:ext cx="4243202" cy="1714512"/>
          </a:xfrm>
          <a:prstGeom prst="rect">
            <a:avLst/>
          </a:prstGeom>
          <a:noFill/>
          <a:ln w="9525">
            <a:noFill/>
            <a:miter lim="800000"/>
            <a:headEnd/>
            <a:tailEnd/>
          </a:ln>
        </p:spPr>
      </p:pic>
      <p:pic>
        <p:nvPicPr>
          <p:cNvPr id="4" name="Picture 3"/>
          <p:cNvPicPr/>
          <p:nvPr/>
        </p:nvPicPr>
        <p:blipFill>
          <a:blip r:embed="rId4" cstate="print">
            <a:lum bright="-20000" contrast="40000"/>
          </a:blip>
          <a:srcRect/>
          <a:stretch>
            <a:fillRect/>
          </a:stretch>
        </p:blipFill>
        <p:spPr bwMode="auto">
          <a:xfrm>
            <a:off x="228600" y="1447800"/>
            <a:ext cx="3950567" cy="1846610"/>
          </a:xfrm>
          <a:prstGeom prst="rect">
            <a:avLst/>
          </a:prstGeom>
          <a:noFill/>
          <a:ln w="9525">
            <a:noFill/>
            <a:miter lim="800000"/>
            <a:headEnd/>
            <a:tailEnd/>
          </a:ln>
        </p:spPr>
      </p:pic>
      <p:pic>
        <p:nvPicPr>
          <p:cNvPr id="5" name="Picture 4"/>
          <p:cNvPicPr/>
          <p:nvPr/>
        </p:nvPicPr>
        <p:blipFill>
          <a:blip r:embed="rId5" cstate="print"/>
          <a:srcRect/>
          <a:stretch>
            <a:fillRect/>
          </a:stretch>
        </p:blipFill>
        <p:spPr bwMode="auto">
          <a:xfrm>
            <a:off x="4495800" y="1752600"/>
            <a:ext cx="4200182" cy="1571636"/>
          </a:xfrm>
          <a:prstGeom prst="rect">
            <a:avLst/>
          </a:prstGeom>
          <a:noFill/>
          <a:ln w="9525">
            <a:noFill/>
            <a:miter lim="800000"/>
            <a:headEnd/>
            <a:tailEnd/>
          </a:ln>
        </p:spPr>
      </p:pic>
      <p:sp>
        <p:nvSpPr>
          <p:cNvPr id="6" name="TextBox 5"/>
          <p:cNvSpPr txBox="1"/>
          <p:nvPr/>
        </p:nvSpPr>
        <p:spPr>
          <a:xfrm>
            <a:off x="152400" y="3505200"/>
            <a:ext cx="4133848" cy="646331"/>
          </a:xfrm>
          <a:prstGeom prst="rect">
            <a:avLst/>
          </a:prstGeom>
          <a:solidFill>
            <a:srgbClr val="FFFF99"/>
          </a:solidFill>
          <a:ln>
            <a:solidFill>
              <a:schemeClr val="tx1"/>
            </a:solidFill>
          </a:ln>
        </p:spPr>
        <p:txBody>
          <a:bodyPr wrap="square" rtlCol="0">
            <a:spAutoFit/>
          </a:bodyPr>
          <a:lstStyle/>
          <a:p>
            <a:pPr algn="ctr"/>
            <a:r>
              <a:rPr lang="en-US" dirty="0" smtClean="0">
                <a:ln>
                  <a:solidFill>
                    <a:sysClr val="windowText" lastClr="000000"/>
                  </a:solidFill>
                </a:ln>
                <a:solidFill>
                  <a:srgbClr val="C00000"/>
                </a:solidFill>
                <a:latin typeface="Times New Roman" pitchFamily="18" charset="0"/>
                <a:cs typeface="Times New Roman" pitchFamily="18" charset="0"/>
              </a:rPr>
              <a:t>Particle Vs time(ns) at 11.5 MV/m</a:t>
            </a:r>
          </a:p>
          <a:p>
            <a:pPr algn="ctr"/>
            <a:r>
              <a:rPr lang="en-US" dirty="0" smtClean="0">
                <a:ln>
                  <a:solidFill>
                    <a:sysClr val="windowText" lastClr="000000"/>
                  </a:solidFill>
                </a:ln>
                <a:solidFill>
                  <a:srgbClr val="C00000"/>
                </a:solidFill>
                <a:latin typeface="Times New Roman" pitchFamily="18" charset="0"/>
                <a:cs typeface="Times New Roman" pitchFamily="18" charset="0"/>
              </a:rPr>
              <a:t>(slow </a:t>
            </a:r>
            <a:r>
              <a:rPr lang="en-US" dirty="0" err="1" smtClean="0">
                <a:ln>
                  <a:solidFill>
                    <a:sysClr val="windowText" lastClr="000000"/>
                  </a:solidFill>
                </a:ln>
                <a:solidFill>
                  <a:srgbClr val="C00000"/>
                </a:solidFill>
                <a:latin typeface="Times New Roman" pitchFamily="18" charset="0"/>
                <a:cs typeface="Times New Roman" pitchFamily="18" charset="0"/>
              </a:rPr>
              <a:t>multipacting</a:t>
            </a:r>
            <a:r>
              <a:rPr lang="en-US" dirty="0" smtClean="0">
                <a:ln>
                  <a:solidFill>
                    <a:sysClr val="windowText" lastClr="000000"/>
                  </a:solidFill>
                </a:ln>
                <a:solidFill>
                  <a:srgbClr val="C00000"/>
                </a:solidFill>
                <a:latin typeface="Times New Roman" pitchFamily="18" charset="0"/>
                <a:cs typeface="Times New Roman" pitchFamily="18" charset="0"/>
              </a:rPr>
              <a:t>)</a:t>
            </a:r>
            <a:endParaRPr lang="en-IN" dirty="0">
              <a:ln>
                <a:solidFill>
                  <a:sysClr val="windowText" lastClr="000000"/>
                </a:solidFill>
              </a:ln>
              <a:solidFill>
                <a:srgbClr val="C00000"/>
              </a:solidFill>
              <a:latin typeface="Times New Roman" pitchFamily="18" charset="0"/>
              <a:cs typeface="Times New Roman" pitchFamily="18" charset="0"/>
            </a:endParaRPr>
          </a:p>
        </p:txBody>
      </p:sp>
      <p:sp>
        <p:nvSpPr>
          <p:cNvPr id="7" name="TextBox 6"/>
          <p:cNvSpPr txBox="1"/>
          <p:nvPr/>
        </p:nvSpPr>
        <p:spPr>
          <a:xfrm>
            <a:off x="381000" y="6019800"/>
            <a:ext cx="3762372" cy="646331"/>
          </a:xfrm>
          <a:prstGeom prst="rect">
            <a:avLst/>
          </a:prstGeom>
          <a:solidFill>
            <a:srgbClr val="CCFF99"/>
          </a:solidFill>
          <a:ln>
            <a:solidFill>
              <a:schemeClr val="tx1"/>
            </a:solidFill>
          </a:ln>
        </p:spPr>
        <p:txBody>
          <a:bodyPr wrap="square" rtlCol="0">
            <a:spAutoFit/>
          </a:bodyPr>
          <a:lstStyle/>
          <a:p>
            <a:pPr algn="ctr"/>
            <a:r>
              <a:rPr lang="en-US" b="1" dirty="0" smtClean="0">
                <a:ln>
                  <a:solidFill>
                    <a:sysClr val="windowText" lastClr="000000"/>
                  </a:solidFill>
                </a:ln>
                <a:solidFill>
                  <a:srgbClr val="0000CC"/>
                </a:solidFill>
                <a:latin typeface="Times New Roman" pitchFamily="18" charset="0"/>
                <a:cs typeface="Times New Roman" pitchFamily="18" charset="0"/>
              </a:rPr>
              <a:t>Particle Vs time(ns) at 4.5MV/m</a:t>
            </a:r>
          </a:p>
          <a:p>
            <a:pPr algn="ctr"/>
            <a:r>
              <a:rPr lang="en-US" b="1" dirty="0" smtClean="0">
                <a:ln>
                  <a:solidFill>
                    <a:sysClr val="windowText" lastClr="000000"/>
                  </a:solidFill>
                </a:ln>
                <a:solidFill>
                  <a:srgbClr val="0000CC"/>
                </a:solidFill>
                <a:latin typeface="Times New Roman" pitchFamily="18" charset="0"/>
                <a:cs typeface="Times New Roman" pitchFamily="18" charset="0"/>
              </a:rPr>
              <a:t>(No </a:t>
            </a:r>
            <a:r>
              <a:rPr lang="en-US" b="1" dirty="0" err="1" smtClean="0">
                <a:ln>
                  <a:solidFill>
                    <a:sysClr val="windowText" lastClr="000000"/>
                  </a:solidFill>
                </a:ln>
                <a:solidFill>
                  <a:srgbClr val="0000CC"/>
                </a:solidFill>
                <a:latin typeface="Times New Roman" pitchFamily="18" charset="0"/>
                <a:cs typeface="Times New Roman" pitchFamily="18" charset="0"/>
              </a:rPr>
              <a:t>Multipacting</a:t>
            </a:r>
            <a:r>
              <a:rPr lang="en-US" b="1" dirty="0" smtClean="0">
                <a:ln>
                  <a:solidFill>
                    <a:sysClr val="windowText" lastClr="000000"/>
                  </a:solidFill>
                </a:ln>
                <a:solidFill>
                  <a:srgbClr val="0000CC"/>
                </a:solidFill>
                <a:latin typeface="Times New Roman" pitchFamily="18" charset="0"/>
                <a:cs typeface="Times New Roman" pitchFamily="18" charset="0"/>
              </a:rPr>
              <a:t>)</a:t>
            </a:r>
            <a:endParaRPr lang="en-IN" b="1" dirty="0">
              <a:ln>
                <a:solidFill>
                  <a:sysClr val="windowText" lastClr="000000"/>
                </a:solidFill>
              </a:ln>
              <a:solidFill>
                <a:srgbClr val="0000CC"/>
              </a:solidFill>
              <a:latin typeface="Times New Roman" pitchFamily="18" charset="0"/>
              <a:cs typeface="Times New Roman" pitchFamily="18" charset="0"/>
            </a:endParaRPr>
          </a:p>
        </p:txBody>
      </p:sp>
      <p:sp>
        <p:nvSpPr>
          <p:cNvPr id="8" name="TextBox 7"/>
          <p:cNvSpPr txBox="1"/>
          <p:nvPr/>
        </p:nvSpPr>
        <p:spPr>
          <a:xfrm>
            <a:off x="4648200" y="5943600"/>
            <a:ext cx="4267200" cy="646331"/>
          </a:xfrm>
          <a:prstGeom prst="rect">
            <a:avLst/>
          </a:prstGeom>
          <a:solidFill>
            <a:srgbClr val="FFFF99"/>
          </a:solidFill>
          <a:ln>
            <a:solidFill>
              <a:schemeClr val="tx1"/>
            </a:solidFill>
          </a:ln>
        </p:spPr>
        <p:txBody>
          <a:bodyPr wrap="square" rtlCol="0">
            <a:spAutoFit/>
          </a:bodyPr>
          <a:lstStyle/>
          <a:p>
            <a:pPr algn="ctr"/>
            <a:r>
              <a:rPr lang="en-US" b="1" dirty="0" smtClean="0">
                <a:ln>
                  <a:solidFill>
                    <a:sysClr val="windowText" lastClr="000000"/>
                  </a:solidFill>
                </a:ln>
                <a:solidFill>
                  <a:srgbClr val="7030A0"/>
                </a:solidFill>
                <a:latin typeface="Times New Roman" pitchFamily="18" charset="0"/>
                <a:cs typeface="Times New Roman" pitchFamily="18" charset="0"/>
              </a:rPr>
              <a:t>Particle Vs time(ns) at 22.5MV/m</a:t>
            </a:r>
          </a:p>
          <a:p>
            <a:pPr algn="ctr"/>
            <a:r>
              <a:rPr lang="en-US" b="1" dirty="0" smtClean="0">
                <a:ln>
                  <a:solidFill>
                    <a:sysClr val="windowText" lastClr="000000"/>
                  </a:solidFill>
                </a:ln>
                <a:solidFill>
                  <a:srgbClr val="7030A0"/>
                </a:solidFill>
                <a:latin typeface="Times New Roman" pitchFamily="18" charset="0"/>
                <a:cs typeface="Times New Roman" pitchFamily="18" charset="0"/>
              </a:rPr>
              <a:t>(No </a:t>
            </a:r>
            <a:r>
              <a:rPr lang="en-US" b="1" dirty="0" err="1" smtClean="0">
                <a:ln>
                  <a:solidFill>
                    <a:sysClr val="windowText" lastClr="000000"/>
                  </a:solidFill>
                </a:ln>
                <a:solidFill>
                  <a:srgbClr val="7030A0"/>
                </a:solidFill>
                <a:latin typeface="Times New Roman" pitchFamily="18" charset="0"/>
                <a:cs typeface="Times New Roman" pitchFamily="18" charset="0"/>
              </a:rPr>
              <a:t>Multipacting</a:t>
            </a:r>
            <a:r>
              <a:rPr lang="en-US" b="1" dirty="0" smtClean="0">
                <a:ln>
                  <a:solidFill>
                    <a:sysClr val="windowText" lastClr="000000"/>
                  </a:solidFill>
                </a:ln>
                <a:solidFill>
                  <a:srgbClr val="7030A0"/>
                </a:solidFill>
                <a:latin typeface="Times New Roman" pitchFamily="18" charset="0"/>
                <a:cs typeface="Times New Roman" pitchFamily="18" charset="0"/>
              </a:rPr>
              <a:t>)</a:t>
            </a:r>
            <a:endParaRPr lang="en-IN" b="1" dirty="0">
              <a:ln>
                <a:solidFill>
                  <a:sysClr val="windowText" lastClr="000000"/>
                </a:solidFill>
              </a:ln>
              <a:solidFill>
                <a:srgbClr val="7030A0"/>
              </a:solidFill>
              <a:latin typeface="Times New Roman" pitchFamily="18" charset="0"/>
              <a:cs typeface="Times New Roman" pitchFamily="18" charset="0"/>
            </a:endParaRPr>
          </a:p>
        </p:txBody>
      </p:sp>
      <p:sp>
        <p:nvSpPr>
          <p:cNvPr id="9" name="TextBox 8"/>
          <p:cNvSpPr txBox="1"/>
          <p:nvPr/>
        </p:nvSpPr>
        <p:spPr>
          <a:xfrm>
            <a:off x="4419600" y="3505200"/>
            <a:ext cx="4495800" cy="369332"/>
          </a:xfrm>
          <a:prstGeom prst="rect">
            <a:avLst/>
          </a:prstGeom>
          <a:solidFill>
            <a:srgbClr val="CCFF99"/>
          </a:solidFill>
          <a:ln>
            <a:solidFill>
              <a:schemeClr val="tx1"/>
            </a:solidFill>
          </a:ln>
        </p:spPr>
        <p:txBody>
          <a:bodyPr wrap="square" rtlCol="0">
            <a:spAutoFit/>
          </a:bodyPr>
          <a:lstStyle/>
          <a:p>
            <a:pPr algn="ctr"/>
            <a:r>
              <a:rPr lang="en-US" b="1" dirty="0" smtClean="0">
                <a:ln>
                  <a:solidFill>
                    <a:sysClr val="windowText" lastClr="000000"/>
                  </a:solidFill>
                </a:ln>
                <a:solidFill>
                  <a:srgbClr val="0000CC"/>
                </a:solidFill>
                <a:latin typeface="Times New Roman" pitchFamily="18" charset="0"/>
                <a:cs typeface="Times New Roman" pitchFamily="18" charset="0"/>
              </a:rPr>
              <a:t>Particle after 50ns at 11.5MV/m</a:t>
            </a:r>
            <a:endParaRPr lang="en-IN" b="1" dirty="0">
              <a:ln>
                <a:solidFill>
                  <a:sysClr val="windowText" lastClr="000000"/>
                </a:solidFill>
              </a:ln>
              <a:solidFill>
                <a:srgbClr val="0000CC"/>
              </a:solidFill>
              <a:latin typeface="Times New Roman" pitchFamily="18" charset="0"/>
              <a:cs typeface="Times New Roman" pitchFamily="18" charset="0"/>
            </a:endParaRPr>
          </a:p>
        </p:txBody>
      </p:sp>
      <p:sp>
        <p:nvSpPr>
          <p:cNvPr id="10" name="TextBox 9"/>
          <p:cNvSpPr txBox="1"/>
          <p:nvPr/>
        </p:nvSpPr>
        <p:spPr>
          <a:xfrm>
            <a:off x="152400" y="152400"/>
            <a:ext cx="8839200" cy="830997"/>
          </a:xfrm>
          <a:prstGeom prst="rect">
            <a:avLst/>
          </a:prstGeom>
          <a:solidFill>
            <a:srgbClr val="CCFF99"/>
          </a:solidFill>
          <a:ln>
            <a:solidFill>
              <a:schemeClr val="tx1"/>
            </a:solidFill>
          </a:ln>
        </p:spPr>
        <p:txBody>
          <a:bodyPr wrap="square" rtlCol="0">
            <a:spAutoFit/>
          </a:bodyPr>
          <a:lstStyle/>
          <a:p>
            <a:pPr algn="ctr"/>
            <a:r>
              <a:rPr lang="en-US" sz="24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simulation data for 650MHz,</a:t>
            </a:r>
            <a:r>
              <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β=.61 Cavity </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using CST Particle Studio</a:t>
            </a:r>
            <a:endPar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914400"/>
            <a:ext cx="8686800" cy="3293209"/>
          </a:xfrm>
          <a:prstGeom prst="rect">
            <a:avLst/>
          </a:prstGeom>
          <a:solidFill>
            <a:srgbClr val="FFFF99"/>
          </a:solidFill>
          <a:ln>
            <a:solidFill>
              <a:schemeClr val="tx1"/>
            </a:solidFill>
          </a:ln>
        </p:spPr>
        <p:txBody>
          <a:bodyPr wrap="square" rtlCol="0">
            <a:spAutoFit/>
          </a:bodyPr>
          <a:lstStyle/>
          <a:p>
            <a:pPr algn="just">
              <a:buFont typeface="Arial" pitchFamily="34" charset="0"/>
              <a:buChar char="•"/>
            </a:pPr>
            <a:r>
              <a:rPr lang="en-US" sz="2400" b="1" dirty="0" smtClean="0">
                <a:latin typeface="Arial" pitchFamily="34" charset="0"/>
                <a:cs typeface="Arial" pitchFamily="34" charset="0"/>
              </a:rPr>
              <a:t> </a:t>
            </a:r>
            <a:r>
              <a:rPr lang="en-US" sz="2400" b="1" dirty="0" smtClean="0">
                <a:solidFill>
                  <a:srgbClr val="0000CC"/>
                </a:solidFill>
                <a:latin typeface="Arial" pitchFamily="34" charset="0"/>
                <a:cs typeface="Arial" pitchFamily="34" charset="0"/>
              </a:rPr>
              <a:t>A small convexity in the equator region suppresses the </a:t>
            </a:r>
            <a:r>
              <a:rPr lang="en-US" sz="2400" b="1" dirty="0" err="1" smtClean="0">
                <a:solidFill>
                  <a:srgbClr val="0000CC"/>
                </a:solidFill>
                <a:latin typeface="Arial" pitchFamily="34" charset="0"/>
                <a:cs typeface="Arial" pitchFamily="34" charset="0"/>
              </a:rPr>
              <a:t>multipacting</a:t>
            </a:r>
            <a:r>
              <a:rPr lang="en-US" sz="2400" b="1" dirty="0" smtClean="0">
                <a:solidFill>
                  <a:srgbClr val="0000CC"/>
                </a:solidFill>
                <a:latin typeface="Arial" pitchFamily="34" charset="0"/>
                <a:cs typeface="Arial" pitchFamily="34" charset="0"/>
              </a:rPr>
              <a:t> significantly. </a:t>
            </a:r>
          </a:p>
          <a:p>
            <a:pPr algn="just">
              <a:buFont typeface="Arial" pitchFamily="34" charset="0"/>
              <a:buChar char="•"/>
            </a:pPr>
            <a:endParaRPr lang="en-US" sz="800" b="1" dirty="0" smtClean="0">
              <a:latin typeface="Arial" pitchFamily="34" charset="0"/>
              <a:cs typeface="Arial" pitchFamily="34" charset="0"/>
            </a:endParaRPr>
          </a:p>
          <a:p>
            <a:pPr algn="just">
              <a:buFont typeface="Arial" pitchFamily="34" charset="0"/>
              <a:buChar char="•"/>
            </a:pPr>
            <a:r>
              <a:rPr lang="en-US" sz="2400" b="1" dirty="0" smtClean="0">
                <a:latin typeface="Arial" pitchFamily="34" charset="0"/>
                <a:cs typeface="Arial" pitchFamily="34" charset="0"/>
              </a:rPr>
              <a:t> However, the convexity does not change the cavity parameters, like, peak surface fields, quality factor, R/Q etc. </a:t>
            </a:r>
          </a:p>
          <a:p>
            <a:pPr algn="just">
              <a:buFont typeface="Arial" pitchFamily="34" charset="0"/>
              <a:buChar char="•"/>
            </a:pPr>
            <a:endParaRPr lang="en-US" sz="800" b="1" dirty="0" smtClean="0">
              <a:latin typeface="Arial" pitchFamily="34" charset="0"/>
              <a:cs typeface="Arial" pitchFamily="34" charset="0"/>
            </a:endParaRPr>
          </a:p>
          <a:p>
            <a:pPr algn="just">
              <a:buFont typeface="Arial" pitchFamily="34" charset="0"/>
              <a:buChar char="•"/>
            </a:pPr>
            <a:r>
              <a:rPr lang="en-US" sz="2400" b="1" dirty="0" smtClean="0">
                <a:latin typeface="Arial" pitchFamily="34" charset="0"/>
                <a:cs typeface="Arial" pitchFamily="34" charset="0"/>
              </a:rPr>
              <a:t> Practically, this small convexity is gets introduced automatically during electron beam welding, which in turn may become beneficial.</a:t>
            </a:r>
            <a:endParaRPr lang="en-IN" sz="2400" b="1" dirty="0" smtClean="0">
              <a:latin typeface="Arial" pitchFamily="34" charset="0"/>
              <a:cs typeface="Arial" pitchFamily="34" charset="0"/>
            </a:endParaRPr>
          </a:p>
        </p:txBody>
      </p:sp>
      <p:pic>
        <p:nvPicPr>
          <p:cNvPr id="3" name="Picture 2" descr="convexity.bmp"/>
          <p:cNvPicPr/>
          <p:nvPr/>
        </p:nvPicPr>
        <p:blipFill>
          <a:blip r:embed="rId2" cstate="print">
            <a:lum bright="-10000" contrast="40000"/>
          </a:blip>
          <a:stretch>
            <a:fillRect/>
          </a:stretch>
        </p:blipFill>
        <p:spPr>
          <a:xfrm>
            <a:off x="1143000" y="4495800"/>
            <a:ext cx="3581400" cy="1524000"/>
          </a:xfrm>
          <a:prstGeom prst="rect">
            <a:avLst/>
          </a:prstGeom>
          <a:ln>
            <a:solidFill>
              <a:schemeClr val="tx1"/>
            </a:solidFill>
          </a:ln>
        </p:spPr>
      </p:pic>
      <p:sp>
        <p:nvSpPr>
          <p:cNvPr id="4" name="TextBox 3"/>
          <p:cNvSpPr txBox="1"/>
          <p:nvPr/>
        </p:nvSpPr>
        <p:spPr>
          <a:xfrm>
            <a:off x="152400" y="152400"/>
            <a:ext cx="8839200" cy="461665"/>
          </a:xfrm>
          <a:prstGeom prst="rect">
            <a:avLst/>
          </a:prstGeom>
          <a:solidFill>
            <a:srgbClr val="CCFF99"/>
          </a:solidFill>
          <a:ln>
            <a:solidFill>
              <a:schemeClr val="tx1"/>
            </a:solidFill>
          </a:ln>
        </p:spPr>
        <p:txBody>
          <a:bodyPr wrap="square" rtlCol="0">
            <a:spAutoFit/>
          </a:bodyPr>
          <a:lstStyle/>
          <a:p>
            <a:pPr algn="ctr"/>
            <a:r>
              <a:rPr lang="en-US" sz="24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(MP)  in 650MHz,</a:t>
            </a:r>
            <a:r>
              <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β=0.61 Cavity</a:t>
            </a:r>
            <a:endPar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685800"/>
          </a:xfrm>
          <a:prstGeom prst="rect">
            <a:avLst/>
          </a:prstGeom>
          <a:solidFill>
            <a:srgbClr val="FFFF66"/>
          </a:solidFill>
          <a:ln w="9525">
            <a:noFill/>
            <a:miter lim="800000"/>
            <a:headEnd/>
            <a:tailEnd/>
          </a:ln>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en-US" sz="3200" b="1" spc="50" dirty="0" smtClean="0">
                <a:ln w="11430"/>
                <a:effectLst>
                  <a:outerShdw blurRad="76200" dist="50800" dir="5400000" algn="tl" rotWithShape="0">
                    <a:srgbClr val="000000">
                      <a:alpha val="65000"/>
                    </a:srgbClr>
                  </a:outerShdw>
                </a:effectLst>
                <a:latin typeface="Arial" pitchFamily="34" charset="0"/>
                <a:cs typeface="Arial" pitchFamily="34" charset="0"/>
              </a:rPr>
              <a:t>MECHANICAL DESIGN OF CAVITIES</a:t>
            </a:r>
            <a:endParaRPr lang="en-IN" sz="3200" b="1" spc="50" dirty="0">
              <a:ln w="11430"/>
              <a:effectLst>
                <a:outerShdw blurRad="76200" dist="50800" dir="5400000" algn="tl" rotWithShape="0">
                  <a:srgbClr val="000000">
                    <a:alpha val="65000"/>
                  </a:srgbClr>
                </a:outerShdw>
              </a:effectLst>
              <a:latin typeface="Arial" pitchFamily="34" charset="0"/>
              <a:cs typeface="Arial" pitchFamily="34" charset="0"/>
            </a:endParaRPr>
          </a:p>
        </p:txBody>
      </p:sp>
      <p:sp>
        <p:nvSpPr>
          <p:cNvPr id="3" name="Rectangle 2"/>
          <p:cNvSpPr>
            <a:spLocks noChangeArrowheads="1"/>
          </p:cNvSpPr>
          <p:nvPr/>
        </p:nvSpPr>
        <p:spPr bwMode="auto">
          <a:xfrm>
            <a:off x="152400" y="990601"/>
            <a:ext cx="8763000" cy="2634567"/>
          </a:xfrm>
          <a:prstGeom prst="rect">
            <a:avLst/>
          </a:prstGeom>
          <a:solidFill>
            <a:srgbClr val="CCFF99"/>
          </a:solid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nSpc>
                <a:spcPct val="140000"/>
              </a:lnSpc>
            </a:pPr>
            <a:r>
              <a:rPr lang="en-US" sz="2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SC Cavity should withstand mechanical stress induced by –</a:t>
            </a:r>
          </a:p>
          <a:p>
            <a:pPr marL="800100" lvl="1" indent="-342900">
              <a:lnSpc>
                <a:spcPct val="140000"/>
              </a:lnSpc>
              <a:buFont typeface="Arial" pitchFamily="34" charset="0"/>
              <a:buChar char="•"/>
            </a:pPr>
            <a:r>
              <a:rPr lang="en-US" sz="2400" b="1" i="1" dirty="0"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Differential Pressure between beam pipe vacuum and pressure in </a:t>
            </a:r>
            <a:r>
              <a:rPr lang="en-US" sz="2400" b="1" i="1" dirty="0" err="1"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LHe</a:t>
            </a:r>
            <a:r>
              <a:rPr lang="en-US" sz="2400" b="1" i="1" dirty="0"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 vessel</a:t>
            </a:r>
          </a:p>
          <a:p>
            <a:pPr marL="800100" lvl="1" indent="-342900">
              <a:lnSpc>
                <a:spcPct val="140000"/>
              </a:lnSpc>
              <a:buFont typeface="Arial" pitchFamily="34" charset="0"/>
              <a:buChar char="•"/>
            </a:pPr>
            <a:r>
              <a:rPr lang="en-US" sz="2400" b="1" i="1" dirty="0" err="1" smtClean="0">
                <a:ln w="11430"/>
                <a:solidFill>
                  <a:srgbClr val="3333FF"/>
                </a:solidFill>
                <a:effectLst>
                  <a:outerShdw blurRad="50800" dist="39000" dir="5460000" algn="tl">
                    <a:srgbClr val="000000">
                      <a:alpha val="38000"/>
                    </a:srgbClr>
                  </a:outerShdw>
                </a:effectLst>
                <a:latin typeface="Arial" pitchFamily="34" charset="0"/>
                <a:cs typeface="Arial" pitchFamily="34" charset="0"/>
              </a:rPr>
              <a:t>Cooldown</a:t>
            </a:r>
            <a:r>
              <a:rPr lang="en-US" sz="2400" b="1" i="1" dirty="0" smtClean="0">
                <a:ln w="11430"/>
                <a:solidFill>
                  <a:srgbClr val="3333FF"/>
                </a:solidFill>
                <a:effectLst>
                  <a:outerShdw blurRad="50800" dist="39000" dir="5460000" algn="tl">
                    <a:srgbClr val="000000">
                      <a:alpha val="38000"/>
                    </a:srgbClr>
                  </a:outerShdw>
                </a:effectLst>
                <a:latin typeface="Arial" pitchFamily="34" charset="0"/>
                <a:cs typeface="Arial" pitchFamily="34" charset="0"/>
              </a:rPr>
              <a:t> from 300K to 2K</a:t>
            </a:r>
          </a:p>
          <a:p>
            <a:pPr marL="800100" lvl="1" indent="-342900">
              <a:lnSpc>
                <a:spcPct val="140000"/>
              </a:lnSpc>
              <a:buFont typeface="Arial" pitchFamily="34" charset="0"/>
              <a:buChar char="•"/>
            </a:pPr>
            <a:r>
              <a:rPr lang="en-US" sz="2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Tuner  mechanism operation</a:t>
            </a:r>
          </a:p>
        </p:txBody>
      </p:sp>
      <p:sp>
        <p:nvSpPr>
          <p:cNvPr id="4" name="Rectangle 3"/>
          <p:cNvSpPr>
            <a:spLocks noChangeArrowheads="1"/>
          </p:cNvSpPr>
          <p:nvPr/>
        </p:nvSpPr>
        <p:spPr bwMode="auto">
          <a:xfrm>
            <a:off x="5562600" y="2057400"/>
            <a:ext cx="3352800" cy="1466042"/>
          </a:xfrm>
          <a:prstGeom prst="rect">
            <a:avLst/>
          </a:prstGeom>
          <a:solidFill>
            <a:srgbClr val="66FFFF"/>
          </a:solid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nSpc>
                <a:spcPct val="140000"/>
              </a:lnSpc>
            </a:pPr>
            <a:r>
              <a:rPr lang="en-US" sz="2200" b="1" i="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 </a:t>
            </a:r>
          </a:p>
          <a:p>
            <a:pPr marL="342900" indent="-342900">
              <a:lnSpc>
                <a:spcPct val="140000"/>
              </a:lnSpc>
            </a:pPr>
            <a:r>
              <a:rPr lang="en-US" sz="2200" b="1" i="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Stress </a:t>
            </a:r>
            <a:r>
              <a:rPr lang="en-US" sz="2200" b="1" i="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sym typeface="Symbol"/>
              </a:rPr>
              <a:t> Yield Strength</a:t>
            </a:r>
          </a:p>
          <a:p>
            <a:pPr marL="342900" indent="-342900">
              <a:lnSpc>
                <a:spcPct val="140000"/>
              </a:lnSpc>
            </a:pPr>
            <a:endParaRPr lang="en-US" sz="2200" b="1" i="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endParaRPr>
          </a:p>
        </p:txBody>
      </p:sp>
      <p:sp>
        <p:nvSpPr>
          <p:cNvPr id="5" name="Rectangle 4"/>
          <p:cNvSpPr>
            <a:spLocks noChangeArrowheads="1"/>
          </p:cNvSpPr>
          <p:nvPr/>
        </p:nvSpPr>
        <p:spPr bwMode="auto">
          <a:xfrm>
            <a:off x="152400" y="3810000"/>
            <a:ext cx="8763000" cy="556755"/>
          </a:xfrm>
          <a:prstGeom prst="rect">
            <a:avLst/>
          </a:prstGeom>
          <a:solidFill>
            <a:srgbClr val="FFFF66"/>
          </a:solid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nSpc>
                <a:spcPct val="140000"/>
              </a:lnSpc>
            </a:pPr>
            <a:r>
              <a:rPr lang="en-US" sz="2400" b="1" i="1" dirty="0"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Choice of WALL THICKNESS is very important !</a:t>
            </a:r>
          </a:p>
        </p:txBody>
      </p:sp>
      <p:sp>
        <p:nvSpPr>
          <p:cNvPr id="6" name="Rectangle 5"/>
          <p:cNvSpPr>
            <a:spLocks noChangeArrowheads="1"/>
          </p:cNvSpPr>
          <p:nvPr/>
        </p:nvSpPr>
        <p:spPr bwMode="auto">
          <a:xfrm>
            <a:off x="152400" y="4495800"/>
            <a:ext cx="8763000" cy="2160591"/>
          </a:xfrm>
          <a:prstGeom prst="rect">
            <a:avLst/>
          </a:prstGeom>
          <a:solidFill>
            <a:srgbClr val="CCFF66"/>
          </a:solid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nSpc>
                <a:spcPct val="140000"/>
              </a:lnSpc>
            </a:pPr>
            <a:r>
              <a:rPr lang="en-US" sz="2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If </a:t>
            </a:r>
            <a:r>
              <a:rPr lang="en-US" sz="2400" b="1" i="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very thick </a:t>
            </a:r>
            <a:r>
              <a:rPr lang="en-US" sz="2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p>
          <a:p>
            <a:pPr marL="342900" indent="-342900">
              <a:lnSpc>
                <a:spcPct val="140000"/>
              </a:lnSpc>
              <a:buFont typeface="Arial" pitchFamily="34" charset="0"/>
              <a:buChar char="•"/>
            </a:pPr>
            <a:r>
              <a:rPr lang="en-US" sz="2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Poor heat removal from inner cavity surface</a:t>
            </a:r>
          </a:p>
          <a:p>
            <a:pPr marL="342900" indent="-342900">
              <a:lnSpc>
                <a:spcPct val="140000"/>
              </a:lnSpc>
              <a:buFont typeface="Arial" pitchFamily="34" charset="0"/>
              <a:buChar char="•"/>
            </a:pPr>
            <a:r>
              <a:rPr lang="en-US" sz="2400" b="1" i="1" dirty="0"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More parasitic heat leak from warmer parts of </a:t>
            </a:r>
            <a:r>
              <a:rPr lang="en-US" sz="2400" b="1" i="1" dirty="0" err="1"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cryo</a:t>
            </a:r>
            <a:r>
              <a:rPr lang="en-US" sz="2400" b="1" i="1" dirty="0" smtClean="0">
                <a:ln w="11430"/>
                <a:solidFill>
                  <a:schemeClr val="tx2"/>
                </a:solidFill>
                <a:effectLst>
                  <a:outerShdw blurRad="50800" dist="39000" dir="5460000" algn="tl">
                    <a:srgbClr val="000000">
                      <a:alpha val="38000"/>
                    </a:srgbClr>
                  </a:outerShdw>
                </a:effectLst>
                <a:latin typeface="Arial" pitchFamily="34" charset="0"/>
                <a:cs typeface="Arial" pitchFamily="34" charset="0"/>
              </a:rPr>
              <a:t>-module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Documents and Settings\Sutripta\Desktop\file000.bmp"/>
          <p:cNvPicPr>
            <a:picLocks noChangeAspect="1" noChangeArrowheads="1"/>
          </p:cNvPicPr>
          <p:nvPr/>
        </p:nvPicPr>
        <p:blipFill>
          <a:blip r:embed="rId2" cstate="print"/>
          <a:srcRect l="4918" t="22459" r="16393" b="21396"/>
          <a:stretch>
            <a:fillRect/>
          </a:stretch>
        </p:blipFill>
        <p:spPr bwMode="auto">
          <a:xfrm>
            <a:off x="6248401" y="4711700"/>
            <a:ext cx="2057400" cy="1071563"/>
          </a:xfrm>
          <a:prstGeom prst="rect">
            <a:avLst/>
          </a:prstGeom>
          <a:noFill/>
        </p:spPr>
      </p:pic>
      <p:sp>
        <p:nvSpPr>
          <p:cNvPr id="11" name="TextBox 10"/>
          <p:cNvSpPr txBox="1"/>
          <p:nvPr/>
        </p:nvSpPr>
        <p:spPr>
          <a:xfrm>
            <a:off x="3505200" y="2057400"/>
            <a:ext cx="5334000" cy="1015663"/>
          </a:xfrm>
          <a:prstGeom prst="rect">
            <a:avLst/>
          </a:prstGeom>
          <a:solidFill>
            <a:srgbClr val="CCFF99"/>
          </a:solidFill>
          <a:ln>
            <a:solidFill>
              <a:schemeClr val="tx1"/>
            </a:solidFill>
          </a:ln>
        </p:spPr>
        <p:txBody>
          <a:bodyPr wrap="square" rtlCol="0">
            <a:spAutoFit/>
          </a:bodyPr>
          <a:lstStyle/>
          <a:p>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Loading:</a:t>
            </a:r>
          </a:p>
          <a:p>
            <a:pPr>
              <a:buFont typeface="Wingdings" pitchFamily="2" charset="2"/>
              <a:buChar char="ü"/>
            </a:pP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Uniform Temperature=2K</a:t>
            </a:r>
          </a:p>
          <a:p>
            <a:pPr>
              <a:buFont typeface="Wingdings" pitchFamily="2" charset="2"/>
              <a:buChar char="ü"/>
            </a:pP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External Pressure=3 </a:t>
            </a:r>
            <a:r>
              <a:rPr lang="en-US" sz="2000" b="1" dirty="0" err="1"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atm</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        </a:t>
            </a:r>
          </a:p>
        </p:txBody>
      </p:sp>
      <p:pic>
        <p:nvPicPr>
          <p:cNvPr id="12" name="Picture 2" descr="untitled"/>
          <p:cNvPicPr>
            <a:picLocks noChangeAspect="1" noChangeArrowheads="1"/>
          </p:cNvPicPr>
          <p:nvPr/>
        </p:nvPicPr>
        <p:blipFill>
          <a:blip r:embed="rId3" cstate="print"/>
          <a:srcRect/>
          <a:stretch>
            <a:fillRect/>
          </a:stretch>
        </p:blipFill>
        <p:spPr bwMode="auto">
          <a:xfrm>
            <a:off x="152400" y="838200"/>
            <a:ext cx="3219450" cy="3638550"/>
          </a:xfrm>
          <a:prstGeom prst="rect">
            <a:avLst/>
          </a:prstGeom>
          <a:noFill/>
          <a:ln w="9525">
            <a:noFill/>
            <a:miter lim="800000"/>
            <a:headEnd/>
            <a:tailEnd/>
          </a:ln>
        </p:spPr>
      </p:pic>
      <p:sp>
        <p:nvSpPr>
          <p:cNvPr id="14" name="TextBox 13"/>
          <p:cNvSpPr txBox="1"/>
          <p:nvPr/>
        </p:nvSpPr>
        <p:spPr>
          <a:xfrm>
            <a:off x="3505200" y="3276600"/>
            <a:ext cx="5334000" cy="400110"/>
          </a:xfrm>
          <a:prstGeom prst="rect">
            <a:avLst/>
          </a:prstGeom>
          <a:solidFill>
            <a:srgbClr val="FFFF99"/>
          </a:solidFill>
          <a:ln>
            <a:solidFill>
              <a:schemeClr val="tx1"/>
            </a:solidFill>
          </a:ln>
        </p:spPr>
        <p:txBody>
          <a:bodyPr wrap="square" rtlCol="0">
            <a:sp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erdana" pitchFamily="34" charset="0"/>
                <a:ea typeface="Verdana" pitchFamily="34" charset="0"/>
                <a:cs typeface="Verdana" pitchFamily="34" charset="0"/>
              </a:rPr>
              <a:t>Boundary Condition: Both end fixed</a:t>
            </a:r>
          </a:p>
        </p:txBody>
      </p:sp>
      <p:pic>
        <p:nvPicPr>
          <p:cNvPr id="15" name="Picture 3" descr="untitled"/>
          <p:cNvPicPr>
            <a:picLocks noChangeAspect="1" noChangeArrowheads="1"/>
          </p:cNvPicPr>
          <p:nvPr/>
        </p:nvPicPr>
        <p:blipFill>
          <a:blip r:embed="rId4" cstate="print"/>
          <a:srcRect l="-3351" t="3499"/>
          <a:stretch>
            <a:fillRect/>
          </a:stretch>
        </p:blipFill>
        <p:spPr bwMode="auto">
          <a:xfrm>
            <a:off x="3657600" y="4114800"/>
            <a:ext cx="2057400" cy="2602407"/>
          </a:xfrm>
          <a:prstGeom prst="rect">
            <a:avLst/>
          </a:prstGeom>
          <a:noFill/>
          <a:ln w="9525">
            <a:noFill/>
            <a:miter lim="800000"/>
            <a:headEnd/>
            <a:tailEnd/>
          </a:ln>
        </p:spPr>
      </p:pic>
      <p:sp>
        <p:nvSpPr>
          <p:cNvPr id="17" name="Rectangle 4"/>
          <p:cNvSpPr>
            <a:spLocks noChangeArrowheads="1"/>
          </p:cNvSpPr>
          <p:nvPr/>
        </p:nvSpPr>
        <p:spPr bwMode="auto">
          <a:xfrm>
            <a:off x="152400" y="152400"/>
            <a:ext cx="8839200" cy="533400"/>
          </a:xfrm>
          <a:prstGeom prst="rect">
            <a:avLst/>
          </a:prstGeom>
          <a:solidFill>
            <a:srgbClr val="CCFF99"/>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sz="2400" b="1" dirty="0" smtClean="0">
                <a:ln w="1905"/>
                <a:effectLst>
                  <a:innerShdw blurRad="69850" dist="43180" dir="5400000">
                    <a:srgbClr val="000000">
                      <a:alpha val="65000"/>
                    </a:srgbClr>
                  </a:innerShdw>
                </a:effectLst>
                <a:latin typeface="Eras Bold ITC" pitchFamily="34" charset="0"/>
              </a:rPr>
              <a:t>Cavity structural analysis: formulation detail</a:t>
            </a:r>
            <a:endParaRPr lang="en-IN" sz="2400" b="1" dirty="0">
              <a:ln w="1905"/>
              <a:effectLst>
                <a:innerShdw blurRad="69850" dist="43180" dir="5400000">
                  <a:srgbClr val="000000">
                    <a:alpha val="65000"/>
                  </a:srgbClr>
                </a:innerShdw>
              </a:effectLst>
              <a:latin typeface="Eras Bold ITC" pitchFamily="34" charset="0"/>
            </a:endParaRPr>
          </a:p>
        </p:txBody>
      </p:sp>
      <p:sp>
        <p:nvSpPr>
          <p:cNvPr id="18" name="TextBox 17"/>
          <p:cNvSpPr txBox="1"/>
          <p:nvPr/>
        </p:nvSpPr>
        <p:spPr>
          <a:xfrm>
            <a:off x="3429000" y="838200"/>
            <a:ext cx="5486400" cy="1015663"/>
          </a:xfrm>
          <a:prstGeom prst="rect">
            <a:avLst/>
          </a:prstGeom>
          <a:solidFill>
            <a:srgbClr val="CCFF99"/>
          </a:solidFill>
          <a:ln>
            <a:solidFill>
              <a:schemeClr val="tx1"/>
            </a:solidFill>
          </a:ln>
        </p:spPr>
        <p:txBody>
          <a:bodyPr wrap="square" rtlCol="0">
            <a:spAutoFit/>
          </a:bodyPr>
          <a:lstStyle/>
          <a:p>
            <a:r>
              <a:rPr lang="en-US" sz="2000" b="1" dirty="0" smtClean="0">
                <a:ln w="1905">
                  <a:solidFill>
                    <a:sysClr val="windowText" lastClr="000000"/>
                  </a:solidFill>
                </a:ln>
                <a:solidFill>
                  <a:srgbClr val="0000CC"/>
                </a:solidFill>
                <a:effectLst>
                  <a:innerShdw blurRad="69850" dist="43180" dir="5400000">
                    <a:srgbClr val="000000">
                      <a:alpha val="65000"/>
                    </a:srgbClr>
                  </a:innerShdw>
                </a:effectLst>
                <a:latin typeface="Verdana" pitchFamily="34" charset="0"/>
                <a:ea typeface="Verdana" pitchFamily="34" charset="0"/>
                <a:cs typeface="Verdana" pitchFamily="34" charset="0"/>
              </a:rPr>
              <a:t>SRF Cavity is subjected to cryogenic temperature and external pressure under operating conditions</a:t>
            </a:r>
          </a:p>
        </p:txBody>
      </p:sp>
      <p:sp>
        <p:nvSpPr>
          <p:cNvPr id="19" name="TextBox 18"/>
          <p:cNvSpPr txBox="1"/>
          <p:nvPr/>
        </p:nvSpPr>
        <p:spPr>
          <a:xfrm>
            <a:off x="228600" y="4800600"/>
            <a:ext cx="3276600" cy="1323439"/>
          </a:xfrm>
          <a:prstGeom prst="rect">
            <a:avLst/>
          </a:prstGeom>
          <a:noFill/>
          <a:ln>
            <a:noFill/>
          </a:ln>
        </p:spPr>
        <p:txBody>
          <a:bodyPr wrap="square" rtlCol="0">
            <a:spAutoFit/>
          </a:bodyPr>
          <a:lstStyle/>
          <a:p>
            <a:pPr algn="ctr"/>
            <a:r>
              <a:rPr lang="en-US" sz="2000" b="1" dirty="0" smtClean="0">
                <a:ln w="1905">
                  <a:solidFill>
                    <a:sysClr val="windowText" lastClr="000000"/>
                  </a:solidFill>
                </a:ln>
                <a:effectLst>
                  <a:innerShdw blurRad="69850" dist="43180" dir="5400000">
                    <a:srgbClr val="000000">
                      <a:alpha val="65000"/>
                    </a:srgbClr>
                  </a:innerShdw>
                </a:effectLst>
                <a:latin typeface="Verdana" pitchFamily="34" charset="0"/>
                <a:ea typeface="Verdana" pitchFamily="34" charset="0"/>
                <a:cs typeface="Verdana" pitchFamily="34" charset="0"/>
              </a:rPr>
              <a:t>Finite Element </a:t>
            </a:r>
            <a:r>
              <a:rPr lang="en-US" sz="2000" b="1" dirty="0" err="1" smtClean="0">
                <a:ln w="1905">
                  <a:solidFill>
                    <a:sysClr val="windowText" lastClr="000000"/>
                  </a:solidFill>
                </a:ln>
                <a:effectLst>
                  <a:innerShdw blurRad="69850" dist="43180" dir="5400000">
                    <a:srgbClr val="000000">
                      <a:alpha val="65000"/>
                    </a:srgbClr>
                  </a:innerShdw>
                </a:effectLst>
                <a:latin typeface="Verdana" pitchFamily="34" charset="0"/>
                <a:ea typeface="Verdana" pitchFamily="34" charset="0"/>
                <a:cs typeface="Verdana" pitchFamily="34" charset="0"/>
              </a:rPr>
              <a:t>Axisymetric</a:t>
            </a:r>
            <a:r>
              <a:rPr lang="en-US" sz="2000" b="1" dirty="0" smtClean="0">
                <a:ln w="1905">
                  <a:solidFill>
                    <a:sysClr val="windowText" lastClr="000000"/>
                  </a:solidFill>
                </a:ln>
                <a:effectLst>
                  <a:innerShdw blurRad="69850" dist="43180" dir="5400000">
                    <a:srgbClr val="000000">
                      <a:alpha val="65000"/>
                    </a:srgbClr>
                  </a:innerShdw>
                </a:effectLst>
                <a:latin typeface="Verdana" pitchFamily="34" charset="0"/>
                <a:ea typeface="Verdana" pitchFamily="34" charset="0"/>
                <a:cs typeface="Verdana" pitchFamily="34" charset="0"/>
              </a:rPr>
              <a:t> modeling</a:t>
            </a:r>
          </a:p>
          <a:p>
            <a:pPr algn="ctr"/>
            <a:r>
              <a:rPr lang="en-US" sz="2000" b="1" dirty="0" smtClean="0">
                <a:ln w="1905">
                  <a:solidFill>
                    <a:sysClr val="windowText" lastClr="000000"/>
                  </a:solidFill>
                </a:ln>
                <a:effectLst>
                  <a:innerShdw blurRad="69850" dist="43180" dir="5400000">
                    <a:srgbClr val="000000">
                      <a:alpha val="65000"/>
                    </a:srgbClr>
                  </a:innerShdw>
                </a:effectLst>
                <a:latin typeface="Verdana" pitchFamily="34" charset="0"/>
                <a:ea typeface="Verdana" pitchFamily="34" charset="0"/>
                <a:cs typeface="Verdana" pitchFamily="34" charset="0"/>
              </a:rPr>
              <a:t> for 5-cell SRF cavity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untitled.JPG"/>
          <p:cNvPicPr>
            <a:picLocks noChangeArrowheads="1"/>
          </p:cNvPicPr>
          <p:nvPr/>
        </p:nvPicPr>
        <p:blipFill>
          <a:blip r:embed="rId2" cstate="print">
            <a:lum bright="-20000" contrast="40000"/>
          </a:blip>
          <a:srcRect/>
          <a:stretch>
            <a:fillRect/>
          </a:stretch>
        </p:blipFill>
        <p:spPr bwMode="auto">
          <a:xfrm>
            <a:off x="3810000" y="609600"/>
            <a:ext cx="5334000" cy="4495800"/>
          </a:xfrm>
          <a:prstGeom prst="rect">
            <a:avLst/>
          </a:prstGeom>
          <a:noFill/>
          <a:ln w="9525">
            <a:noFill/>
            <a:miter lim="800000"/>
            <a:headEnd/>
            <a:tailEnd/>
          </a:ln>
        </p:spPr>
      </p:pic>
      <p:pic>
        <p:nvPicPr>
          <p:cNvPr id="3" name="Picture 6"/>
          <p:cNvPicPr>
            <a:picLocks noChangeAspect="1" noChangeArrowheads="1"/>
          </p:cNvPicPr>
          <p:nvPr/>
        </p:nvPicPr>
        <p:blipFill>
          <a:blip r:embed="rId3" cstate="print"/>
          <a:srcRect l="35416" t="55333" r="30000" b="34000"/>
          <a:stretch>
            <a:fillRect/>
          </a:stretch>
        </p:blipFill>
        <p:spPr bwMode="auto">
          <a:xfrm>
            <a:off x="0" y="5715000"/>
            <a:ext cx="3733800" cy="990600"/>
          </a:xfrm>
          <a:prstGeom prst="rect">
            <a:avLst/>
          </a:prstGeom>
          <a:noFill/>
          <a:ln w="9525">
            <a:solidFill>
              <a:schemeClr val="tx1"/>
            </a:solidFill>
            <a:miter lim="800000"/>
            <a:headEnd/>
            <a:tailEnd/>
          </a:ln>
        </p:spPr>
      </p:pic>
      <p:sp>
        <p:nvSpPr>
          <p:cNvPr id="7" name="TextBox 6"/>
          <p:cNvSpPr txBox="1"/>
          <p:nvPr/>
        </p:nvSpPr>
        <p:spPr>
          <a:xfrm>
            <a:off x="0" y="152400"/>
            <a:ext cx="3657600" cy="5509200"/>
          </a:xfrm>
          <a:prstGeom prst="rect">
            <a:avLst/>
          </a:prstGeom>
          <a:solidFill>
            <a:srgbClr val="FFFF99"/>
          </a:solidFill>
          <a:ln>
            <a:solidFill>
              <a:schemeClr val="tx1"/>
            </a:solidFill>
          </a:ln>
        </p:spPr>
        <p:txBody>
          <a:bodyPr wrap="square" rtlCol="0">
            <a:spAutoFit/>
          </a:bodyPr>
          <a:lstStyle/>
          <a:p>
            <a:pPr>
              <a:buFont typeface="Arial" pitchFamily="34" charset="0"/>
              <a:buChar char="•"/>
            </a:pPr>
            <a:r>
              <a:rPr lang="en-US" sz="1600" b="1" dirty="0" smtClean="0">
                <a:latin typeface="Arial" pitchFamily="34" charset="0"/>
                <a:cs typeface="Arial" pitchFamily="34" charset="0"/>
              </a:rPr>
              <a:t> Primary stress linearization along the thickness of iris (where the stress intensity value is maximum)</a:t>
            </a:r>
          </a:p>
          <a:p>
            <a:pPr>
              <a:buFont typeface="Arial" pitchFamily="34" charset="0"/>
              <a:buChar char="•"/>
            </a:pPr>
            <a:r>
              <a:rPr lang="en-US" sz="1600" b="1" dirty="0" smtClean="0">
                <a:solidFill>
                  <a:srgbClr val="0000CC"/>
                </a:solidFill>
                <a:latin typeface="Arial" pitchFamily="34" charset="0"/>
                <a:cs typeface="Arial" pitchFamily="34" charset="0"/>
              </a:rPr>
              <a:t> Primary membrane stress integral intensity is 44 </a:t>
            </a:r>
            <a:r>
              <a:rPr lang="en-US" sz="1600" b="1" dirty="0" err="1" smtClean="0">
                <a:solidFill>
                  <a:srgbClr val="0000CC"/>
                </a:solidFill>
                <a:latin typeface="Arial" pitchFamily="34" charset="0"/>
                <a:cs typeface="Arial" pitchFamily="34" charset="0"/>
              </a:rPr>
              <a:t>MPa</a:t>
            </a:r>
            <a:r>
              <a:rPr lang="en-US" sz="1600" b="1" dirty="0" smtClean="0">
                <a:solidFill>
                  <a:srgbClr val="0000CC"/>
                </a:solidFill>
                <a:latin typeface="Arial" pitchFamily="34" charset="0"/>
                <a:cs typeface="Arial" pitchFamily="34" charset="0"/>
              </a:rPr>
              <a:t>, which is well within the allowable limit of 103 </a:t>
            </a:r>
            <a:r>
              <a:rPr lang="en-US" sz="1600" b="1" dirty="0" err="1" smtClean="0">
                <a:solidFill>
                  <a:srgbClr val="0000CC"/>
                </a:solidFill>
                <a:latin typeface="Arial" pitchFamily="34" charset="0"/>
                <a:cs typeface="Arial" pitchFamily="34" charset="0"/>
              </a:rPr>
              <a:t>MPa</a:t>
            </a:r>
            <a:r>
              <a:rPr lang="en-US" sz="1600" b="1" dirty="0" smtClean="0">
                <a:solidFill>
                  <a:srgbClr val="0000CC"/>
                </a:solidFill>
                <a:latin typeface="Arial" pitchFamily="34" charset="0"/>
                <a:cs typeface="Arial" pitchFamily="34" charset="0"/>
              </a:rPr>
              <a:t> . </a:t>
            </a:r>
          </a:p>
          <a:p>
            <a:pPr>
              <a:buFont typeface="Arial" pitchFamily="34" charset="0"/>
              <a:buChar char="•"/>
            </a:pPr>
            <a:r>
              <a:rPr lang="en-US" sz="1600" b="1" dirty="0" smtClean="0">
                <a:solidFill>
                  <a:srgbClr val="C00000"/>
                </a:solidFill>
                <a:latin typeface="Arial" pitchFamily="34" charset="0"/>
                <a:cs typeface="Arial" pitchFamily="34" charset="0"/>
              </a:rPr>
              <a:t> Combined stress intensity of primary membrane and bending is 120 </a:t>
            </a:r>
            <a:r>
              <a:rPr lang="en-US" sz="1600" b="1" dirty="0" err="1" smtClean="0">
                <a:solidFill>
                  <a:srgbClr val="C00000"/>
                </a:solidFill>
                <a:latin typeface="Arial" pitchFamily="34" charset="0"/>
                <a:cs typeface="Arial" pitchFamily="34" charset="0"/>
              </a:rPr>
              <a:t>MPa</a:t>
            </a:r>
            <a:r>
              <a:rPr lang="en-US" sz="1600" b="1" dirty="0" smtClean="0">
                <a:solidFill>
                  <a:srgbClr val="C00000"/>
                </a:solidFill>
                <a:latin typeface="Arial" pitchFamily="34" charset="0"/>
                <a:cs typeface="Arial" pitchFamily="34" charset="0"/>
              </a:rPr>
              <a:t>, which is well within allowable limit of 154 </a:t>
            </a:r>
            <a:r>
              <a:rPr lang="en-US" sz="1600" b="1" dirty="0" err="1" smtClean="0">
                <a:solidFill>
                  <a:srgbClr val="C00000"/>
                </a:solidFill>
                <a:latin typeface="Arial" pitchFamily="34" charset="0"/>
                <a:cs typeface="Arial" pitchFamily="34" charset="0"/>
              </a:rPr>
              <a:t>MPa</a:t>
            </a:r>
            <a:r>
              <a:rPr lang="en-US" sz="1600" b="1" dirty="0" smtClean="0">
                <a:solidFill>
                  <a:srgbClr val="C00000"/>
                </a:solidFill>
                <a:latin typeface="Arial" pitchFamily="34" charset="0"/>
                <a:cs typeface="Arial" pitchFamily="34" charset="0"/>
              </a:rPr>
              <a:t> (=1.5 x 103 </a:t>
            </a:r>
            <a:r>
              <a:rPr lang="en-US" sz="1600" b="1" dirty="0" err="1" smtClean="0">
                <a:solidFill>
                  <a:srgbClr val="C00000"/>
                </a:solidFill>
                <a:latin typeface="Arial" pitchFamily="34" charset="0"/>
                <a:cs typeface="Arial" pitchFamily="34" charset="0"/>
              </a:rPr>
              <a:t>MPa</a:t>
            </a:r>
            <a:r>
              <a:rPr lang="en-US" sz="1600" b="1" dirty="0" smtClean="0">
                <a:solidFill>
                  <a:srgbClr val="C00000"/>
                </a:solidFill>
                <a:latin typeface="Arial" pitchFamily="34" charset="0"/>
                <a:cs typeface="Arial" pitchFamily="34" charset="0"/>
              </a:rPr>
              <a:t>).</a:t>
            </a:r>
          </a:p>
          <a:p>
            <a:pPr>
              <a:buFont typeface="Arial" pitchFamily="34" charset="0"/>
              <a:buChar char="•"/>
            </a:pPr>
            <a:r>
              <a:rPr lang="en-US" sz="1600" b="1" dirty="0" smtClean="0">
                <a:latin typeface="Arial" pitchFamily="34" charset="0"/>
                <a:cs typeface="Arial" pitchFamily="34" charset="0"/>
              </a:rPr>
              <a:t> Combined stress integral intensity (=primary membrane stress +bending stress +secondary stress) of 4 mm. thick niobium sheet  is 131 </a:t>
            </a:r>
            <a:r>
              <a:rPr lang="en-US" sz="1600" b="1" dirty="0" err="1" smtClean="0">
                <a:latin typeface="Arial" pitchFamily="34" charset="0"/>
                <a:cs typeface="Arial" pitchFamily="34" charset="0"/>
              </a:rPr>
              <a:t>MPa</a:t>
            </a:r>
            <a:r>
              <a:rPr lang="en-US" sz="1600" b="1" dirty="0" smtClean="0">
                <a:latin typeface="Arial" pitchFamily="34" charset="0"/>
                <a:cs typeface="Arial" pitchFamily="34" charset="0"/>
              </a:rPr>
              <a:t>, which is well within the allowable limit of 309 </a:t>
            </a:r>
            <a:r>
              <a:rPr lang="en-US" sz="1600" b="1" dirty="0" err="1" smtClean="0">
                <a:latin typeface="Arial" pitchFamily="34" charset="0"/>
                <a:cs typeface="Arial" pitchFamily="34" charset="0"/>
              </a:rPr>
              <a:t>MPa</a:t>
            </a:r>
            <a:r>
              <a:rPr lang="en-US" sz="1600" b="1" dirty="0" smtClean="0">
                <a:latin typeface="Arial" pitchFamily="34" charset="0"/>
                <a:cs typeface="Arial" pitchFamily="34" charset="0"/>
              </a:rPr>
              <a:t> (=3 x 103 </a:t>
            </a:r>
            <a:r>
              <a:rPr lang="en-US" sz="1600" b="1" dirty="0" err="1" smtClean="0">
                <a:latin typeface="Arial" pitchFamily="34" charset="0"/>
                <a:cs typeface="Arial" pitchFamily="34" charset="0"/>
              </a:rPr>
              <a:t>MPa</a:t>
            </a:r>
            <a:r>
              <a:rPr lang="en-US" sz="1600" b="1" dirty="0" smtClean="0">
                <a:latin typeface="Arial" pitchFamily="34" charset="0"/>
                <a:cs typeface="Arial" pitchFamily="34" charset="0"/>
              </a:rPr>
              <a:t>), as per ASME code. </a:t>
            </a:r>
          </a:p>
          <a:p>
            <a:pPr>
              <a:buFont typeface="Arial" pitchFamily="34" charset="0"/>
              <a:buChar char="•"/>
            </a:pPr>
            <a:r>
              <a:rPr lang="en-US" sz="1600" b="1" dirty="0" smtClean="0">
                <a:latin typeface="Arial" pitchFamily="34" charset="0"/>
                <a:cs typeface="Arial" pitchFamily="34" charset="0"/>
              </a:rPr>
              <a:t> </a:t>
            </a:r>
            <a:r>
              <a:rPr lang="en-US" sz="1600" b="1" dirty="0" smtClean="0">
                <a:solidFill>
                  <a:srgbClr val="0000CC"/>
                </a:solidFill>
                <a:latin typeface="Arial" pitchFamily="34" charset="0"/>
                <a:cs typeface="Arial" pitchFamily="34" charset="0"/>
              </a:rPr>
              <a:t>Various stress plots indicate that they are within allowable limits. </a:t>
            </a:r>
            <a:endParaRPr lang="en-IN" sz="1600" b="1" dirty="0">
              <a:solidFill>
                <a:srgbClr val="0000CC"/>
              </a:solidFill>
              <a:latin typeface="Arial" pitchFamily="34" charset="0"/>
              <a:cs typeface="Arial" pitchFamily="34" charset="0"/>
            </a:endParaRPr>
          </a:p>
        </p:txBody>
      </p:sp>
      <p:sp>
        <p:nvSpPr>
          <p:cNvPr id="8" name="TextBox 7"/>
          <p:cNvSpPr txBox="1"/>
          <p:nvPr/>
        </p:nvSpPr>
        <p:spPr>
          <a:xfrm>
            <a:off x="3810000" y="152400"/>
            <a:ext cx="5181600" cy="400110"/>
          </a:xfrm>
          <a:prstGeom prst="rect">
            <a:avLst/>
          </a:prstGeom>
          <a:solidFill>
            <a:srgbClr val="CCFF66"/>
          </a:solidFill>
          <a:ln>
            <a:solidFill>
              <a:schemeClr val="tx1"/>
            </a:solidFill>
          </a:ln>
        </p:spPr>
        <p:txBody>
          <a:bodyPr wrap="square" rtlCol="0">
            <a:spAutoFit/>
          </a:bodyPr>
          <a:lstStyle/>
          <a:p>
            <a:pPr algn="ct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Stress Plot</a:t>
            </a:r>
            <a:endParaRPr lang="en-US" sz="2000" b="1" dirty="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endParaRPr>
          </a:p>
        </p:txBody>
      </p:sp>
      <p:graphicFrame>
        <p:nvGraphicFramePr>
          <p:cNvPr id="9" name="Table 8"/>
          <p:cNvGraphicFramePr>
            <a:graphicFrameLocks noGrp="1"/>
          </p:cNvGraphicFramePr>
          <p:nvPr/>
        </p:nvGraphicFramePr>
        <p:xfrm>
          <a:off x="3810001" y="5638800"/>
          <a:ext cx="5177790" cy="1097280"/>
        </p:xfrm>
        <a:graphic>
          <a:graphicData uri="http://schemas.openxmlformats.org/drawingml/2006/table">
            <a:tbl>
              <a:tblPr/>
              <a:tblGrid>
                <a:gridCol w="934929"/>
                <a:gridCol w="934929"/>
                <a:gridCol w="1016488"/>
                <a:gridCol w="1016488"/>
                <a:gridCol w="1274956"/>
              </a:tblGrid>
              <a:tr h="680720">
                <a:tc>
                  <a:txBody>
                    <a:bodyPr/>
                    <a:lstStyle/>
                    <a:p>
                      <a:pPr marL="179705" algn="ctr">
                        <a:spcAft>
                          <a:spcPts val="0"/>
                        </a:spcAft>
                      </a:pPr>
                      <a:r>
                        <a:rPr lang="en-US" sz="1200" b="1" dirty="0">
                          <a:latin typeface="Times New Roman"/>
                          <a:ea typeface="Times New Roman"/>
                        </a:rPr>
                        <a:t>Temperature</a:t>
                      </a:r>
                      <a:endParaRPr lang="en-IN" sz="1200" dirty="0">
                        <a:latin typeface="Times New Roman"/>
                        <a:ea typeface="Times New Roman"/>
                      </a:endParaRPr>
                    </a:p>
                    <a:p>
                      <a:pPr marL="179705" algn="ctr">
                        <a:spcAft>
                          <a:spcPts val="0"/>
                        </a:spcAft>
                      </a:pPr>
                      <a:r>
                        <a:rPr lang="en-US" sz="1200" b="1" dirty="0">
                          <a:latin typeface="Times New Roman"/>
                          <a:ea typeface="Times New Roman"/>
                        </a:rPr>
                        <a:t>(K)</a:t>
                      </a:r>
                      <a:endParaRPr lang="en-IN"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b="1">
                          <a:latin typeface="Times New Roman"/>
                          <a:ea typeface="Times New Roman"/>
                        </a:rPr>
                        <a:t>Young's </a:t>
                      </a:r>
                      <a:endParaRPr lang="en-IN" sz="1200">
                        <a:latin typeface="Times New Roman"/>
                        <a:ea typeface="Times New Roman"/>
                      </a:endParaRPr>
                    </a:p>
                    <a:p>
                      <a:pPr marL="179705" algn="ctr">
                        <a:spcAft>
                          <a:spcPts val="0"/>
                        </a:spcAft>
                      </a:pPr>
                      <a:r>
                        <a:rPr lang="en-US" sz="1200" b="1">
                          <a:latin typeface="Times New Roman"/>
                          <a:ea typeface="Times New Roman"/>
                        </a:rPr>
                        <a:t>Modulii</a:t>
                      </a:r>
                      <a:endParaRPr lang="en-IN" sz="1200">
                        <a:latin typeface="Times New Roman"/>
                        <a:ea typeface="Times New Roman"/>
                      </a:endParaRPr>
                    </a:p>
                    <a:p>
                      <a:pPr marL="179705" algn="ctr">
                        <a:spcAft>
                          <a:spcPts val="0"/>
                        </a:spcAft>
                      </a:pPr>
                      <a:r>
                        <a:rPr lang="en-US" sz="1200" b="1">
                          <a:latin typeface="Times New Roman"/>
                          <a:ea typeface="Times New Roman"/>
                        </a:rPr>
                        <a:t>(GPa)</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b="1">
                          <a:latin typeface="Times New Roman"/>
                          <a:ea typeface="Times New Roman"/>
                        </a:rPr>
                        <a:t>Yield </a:t>
                      </a:r>
                      <a:endParaRPr lang="en-IN" sz="1200">
                        <a:latin typeface="Times New Roman"/>
                        <a:ea typeface="Times New Roman"/>
                      </a:endParaRPr>
                    </a:p>
                    <a:p>
                      <a:pPr marL="179705" algn="ctr">
                        <a:spcAft>
                          <a:spcPts val="0"/>
                        </a:spcAft>
                      </a:pPr>
                      <a:r>
                        <a:rPr lang="en-US" sz="1200" b="1">
                          <a:latin typeface="Times New Roman"/>
                          <a:ea typeface="Times New Roman"/>
                        </a:rPr>
                        <a:t>Strength</a:t>
                      </a:r>
                      <a:endParaRPr lang="en-IN" sz="1200">
                        <a:latin typeface="Times New Roman"/>
                        <a:ea typeface="Times New Roman"/>
                      </a:endParaRPr>
                    </a:p>
                    <a:p>
                      <a:pPr marL="179705" algn="ctr">
                        <a:spcAft>
                          <a:spcPts val="0"/>
                        </a:spcAft>
                      </a:pPr>
                      <a:r>
                        <a:rPr lang="en-US" sz="1200" b="1">
                          <a:latin typeface="Times New Roman"/>
                          <a:ea typeface="Times New Roman"/>
                        </a:rPr>
                        <a:t>(MPa)</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b="1">
                          <a:latin typeface="Times New Roman"/>
                          <a:ea typeface="Times New Roman"/>
                        </a:rPr>
                        <a:t>Tensile Strength</a:t>
                      </a:r>
                      <a:endParaRPr lang="en-IN" sz="1200">
                        <a:latin typeface="Times New Roman"/>
                        <a:ea typeface="Times New Roman"/>
                      </a:endParaRPr>
                    </a:p>
                    <a:p>
                      <a:pPr marL="179705" algn="ctr">
                        <a:spcAft>
                          <a:spcPts val="0"/>
                        </a:spcAft>
                      </a:pPr>
                      <a:r>
                        <a:rPr lang="en-US" sz="1200" b="1">
                          <a:latin typeface="Times New Roman"/>
                          <a:ea typeface="Times New Roman"/>
                        </a:rPr>
                        <a:t>(MPa)</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b="1">
                          <a:latin typeface="Times New Roman"/>
                          <a:ea typeface="Times New Roman"/>
                        </a:rPr>
                        <a:t>Design Allowable Strength</a:t>
                      </a:r>
                      <a:endParaRPr lang="en-IN" sz="1200">
                        <a:latin typeface="Times New Roman"/>
                        <a:ea typeface="Times New Roman"/>
                      </a:endParaRPr>
                    </a:p>
                    <a:p>
                      <a:pPr marL="179705" algn="ctr">
                        <a:spcAft>
                          <a:spcPts val="0"/>
                        </a:spcAft>
                      </a:pPr>
                      <a:r>
                        <a:rPr lang="en-US" sz="1200" b="1">
                          <a:latin typeface="Times New Roman"/>
                          <a:ea typeface="Times New Roman"/>
                        </a:rPr>
                        <a:t>(MPa)</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80">
                <a:tc>
                  <a:txBody>
                    <a:bodyPr/>
                    <a:lstStyle/>
                    <a:p>
                      <a:pPr marL="179705" algn="ctr">
                        <a:spcAft>
                          <a:spcPts val="0"/>
                        </a:spcAft>
                      </a:pPr>
                      <a:r>
                        <a:rPr lang="en-US" sz="1200">
                          <a:latin typeface="Times New Roman"/>
                          <a:ea typeface="Times New Roman"/>
                        </a:rPr>
                        <a:t>295</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97.9</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50</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100</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33.33</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180">
                <a:tc>
                  <a:txBody>
                    <a:bodyPr/>
                    <a:lstStyle/>
                    <a:p>
                      <a:pPr marL="179705" algn="ctr">
                        <a:spcAft>
                          <a:spcPts val="0"/>
                        </a:spcAft>
                      </a:pPr>
                      <a:r>
                        <a:rPr lang="en-US" sz="1200" dirty="0">
                          <a:latin typeface="Times New Roman"/>
                          <a:ea typeface="Times New Roman"/>
                        </a:rPr>
                        <a:t>2</a:t>
                      </a:r>
                      <a:endParaRPr lang="en-IN"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97.9</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310</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a:latin typeface="Times New Roman"/>
                          <a:ea typeface="Times New Roman"/>
                        </a:rPr>
                        <a:t>310</a:t>
                      </a:r>
                      <a:endParaRPr lang="en-IN"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algn="ctr">
                        <a:spcAft>
                          <a:spcPts val="0"/>
                        </a:spcAft>
                      </a:pPr>
                      <a:r>
                        <a:rPr lang="en-US" sz="1200" dirty="0">
                          <a:latin typeface="Times New Roman"/>
                          <a:ea typeface="Times New Roman"/>
                        </a:rPr>
                        <a:t>103.3</a:t>
                      </a:r>
                      <a:endParaRPr lang="en-IN"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3962400" y="5334000"/>
            <a:ext cx="5181600" cy="369332"/>
          </a:xfrm>
          <a:prstGeom prst="rect">
            <a:avLst/>
          </a:prstGeom>
          <a:noFill/>
        </p:spPr>
        <p:txBody>
          <a:bodyPr wrap="square" rtlCol="0">
            <a:spAutoFit/>
          </a:bodyPr>
          <a:lstStyle/>
          <a:p>
            <a:pPr algn="ctr"/>
            <a:r>
              <a:rPr lang="en-IN" dirty="0" smtClean="0">
                <a:latin typeface="Arial" pitchFamily="34" charset="0"/>
                <a:cs typeface="Arial" pitchFamily="34" charset="0"/>
              </a:rPr>
              <a:t>Mechanical properties of niobium</a:t>
            </a:r>
            <a:endParaRPr lang="en-IN" dirty="0">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p:cNvSpPr txBox="1">
            <a:spLocks/>
          </p:cNvSpPr>
          <p:nvPr/>
        </p:nvSpPr>
        <p:spPr>
          <a:xfrm>
            <a:off x="4267200" y="6096000"/>
            <a:ext cx="4724400" cy="533400"/>
          </a:xfrm>
          <a:prstGeom prst="rect">
            <a:avLst/>
          </a:prstGeom>
        </p:spPr>
        <p:txBody>
          <a:bodyPr>
            <a:noAutofit/>
          </a:bodyPr>
          <a:lstStyle/>
          <a:p>
            <a:pPr algn="ctr"/>
            <a:r>
              <a:rPr lang="en-US" sz="1600" dirty="0" smtClean="0">
                <a:latin typeface="Arial" pitchFamily="34" charset="0"/>
                <a:cs typeface="Arial" pitchFamily="34" charset="0"/>
              </a:rPr>
              <a:t>Stress intensity (at Iris) across the thickness of </a:t>
            </a:r>
          </a:p>
          <a:p>
            <a:pPr algn="ctr"/>
            <a:r>
              <a:rPr lang="en-US" sz="1600" dirty="0" smtClean="0">
                <a:latin typeface="Arial" pitchFamily="34" charset="0"/>
                <a:cs typeface="Arial" pitchFamily="34" charset="0"/>
              </a:rPr>
              <a:t>5-cell, 650 MHz, </a:t>
            </a:r>
            <a:r>
              <a:rPr lang="en-US" sz="1600" dirty="0" smtClean="0">
                <a:latin typeface="Arial" pitchFamily="34" charset="0"/>
                <a:cs typeface="Arial" pitchFamily="34" charset="0"/>
                <a:sym typeface="Symbol"/>
              </a:rPr>
              <a:t></a:t>
            </a:r>
            <a:r>
              <a:rPr lang="en-US" sz="1600" dirty="0" smtClean="0">
                <a:latin typeface="Arial" pitchFamily="34" charset="0"/>
                <a:cs typeface="Arial" pitchFamily="34" charset="0"/>
              </a:rPr>
              <a:t>=0.61, cavity</a:t>
            </a:r>
            <a:endParaRPr lang="en-IN" sz="1600" dirty="0">
              <a:latin typeface="Arial" pitchFamily="34" charset="0"/>
              <a:cs typeface="Arial" pitchFamily="34" charset="0"/>
            </a:endParaRPr>
          </a:p>
        </p:txBody>
      </p:sp>
      <p:sp>
        <p:nvSpPr>
          <p:cNvPr id="5" name="TextBox 4"/>
          <p:cNvSpPr txBox="1"/>
          <p:nvPr/>
        </p:nvSpPr>
        <p:spPr>
          <a:xfrm>
            <a:off x="76200" y="152400"/>
            <a:ext cx="4038600" cy="707886"/>
          </a:xfrm>
          <a:prstGeom prst="rect">
            <a:avLst/>
          </a:prstGeom>
          <a:solidFill>
            <a:srgbClr val="CCFF66"/>
          </a:solidFill>
          <a:ln>
            <a:solidFill>
              <a:schemeClr val="tx1"/>
            </a:solidFill>
          </a:ln>
        </p:spPr>
        <p:txBody>
          <a:bodyPr wrap="square" rtlCol="0">
            <a:spAutoFit/>
          </a:bodyPr>
          <a:lstStyle/>
          <a:p>
            <a:pPr algn="ct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Results :Different Stress Plot</a:t>
            </a:r>
            <a:endParaRPr lang="en-US" sz="2000" b="1" dirty="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endParaRPr>
          </a:p>
        </p:txBody>
      </p:sp>
      <p:sp>
        <p:nvSpPr>
          <p:cNvPr id="9" name="TextBox 8"/>
          <p:cNvSpPr txBox="1"/>
          <p:nvPr/>
        </p:nvSpPr>
        <p:spPr>
          <a:xfrm>
            <a:off x="152400" y="990600"/>
            <a:ext cx="3886200" cy="1015663"/>
          </a:xfrm>
          <a:prstGeom prst="rect">
            <a:avLst/>
          </a:prstGeom>
          <a:noFill/>
          <a:ln>
            <a:solidFill>
              <a:schemeClr val="tx1"/>
            </a:solidFill>
          </a:ln>
        </p:spPr>
        <p:txBody>
          <a:bodyPr wrap="square" rtlCol="0">
            <a:spAutoFit/>
          </a:bodyPr>
          <a:lstStyle/>
          <a:p>
            <a:pPr algn="just"/>
            <a:r>
              <a:rPr lang="en-US" sz="2000" b="1" dirty="0" smtClean="0">
                <a:latin typeface="Arial" pitchFamily="34" charset="0"/>
                <a:cs typeface="Arial" pitchFamily="34" charset="0"/>
              </a:rPr>
              <a:t>Stress calculations as per ASME Pressure Vessel Code Section-III for niobium </a:t>
            </a:r>
            <a:endParaRPr lang="en-IN" sz="2000" b="1" dirty="0">
              <a:latin typeface="Arial" pitchFamily="34" charset="0"/>
              <a:cs typeface="Arial" pitchFamily="34" charset="0"/>
            </a:endParaRPr>
          </a:p>
        </p:txBody>
      </p:sp>
      <p:pic>
        <p:nvPicPr>
          <p:cNvPr id="10" name="Picture 9" descr="C:\Documents and Settings\Sutripta\Desktop\19sep2000.emf"/>
          <p:cNvPicPr/>
          <p:nvPr/>
        </p:nvPicPr>
        <p:blipFill>
          <a:blip r:embed="rId2" cstate="print"/>
          <a:srcRect r="3994"/>
          <a:stretch>
            <a:fillRect/>
          </a:stretch>
        </p:blipFill>
        <p:spPr bwMode="auto">
          <a:xfrm>
            <a:off x="4114800" y="0"/>
            <a:ext cx="50292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1"/>
          <p:cNvPicPr>
            <a:picLocks noChangeArrowheads="1"/>
          </p:cNvPicPr>
          <p:nvPr/>
        </p:nvPicPr>
        <p:blipFill>
          <a:blip r:embed="rId2" cstate="print">
            <a:lum bright="-20000" contrast="40000"/>
          </a:blip>
          <a:srcRect/>
          <a:stretch>
            <a:fillRect/>
          </a:stretch>
        </p:blipFill>
        <p:spPr bwMode="auto">
          <a:xfrm>
            <a:off x="152400" y="0"/>
            <a:ext cx="4495800" cy="6858000"/>
          </a:xfrm>
          <a:prstGeom prst="rect">
            <a:avLst/>
          </a:prstGeom>
          <a:noFill/>
          <a:ln w="9525">
            <a:noFill/>
            <a:miter lim="800000"/>
            <a:headEnd/>
            <a:tailEnd/>
          </a:ln>
        </p:spPr>
      </p:pic>
      <p:sp>
        <p:nvSpPr>
          <p:cNvPr id="3" name="TextBox 2"/>
          <p:cNvSpPr txBox="1"/>
          <p:nvPr/>
        </p:nvSpPr>
        <p:spPr>
          <a:xfrm>
            <a:off x="4724400" y="6019800"/>
            <a:ext cx="3276600" cy="646331"/>
          </a:xfrm>
          <a:prstGeom prst="rect">
            <a:avLst/>
          </a:prstGeom>
          <a:noFill/>
        </p:spPr>
        <p:txBody>
          <a:bodyPr wrap="square" rtlCol="0">
            <a:spAutoFit/>
          </a:bodyPr>
          <a:lstStyle/>
          <a:p>
            <a:pPr algn="just"/>
            <a:r>
              <a:rPr lang="en-US" dirty="0" smtClean="0">
                <a:latin typeface="Arial" pitchFamily="34" charset="0"/>
                <a:cs typeface="Arial" pitchFamily="34" charset="0"/>
              </a:rPr>
              <a:t>Plot of deformation for </a:t>
            </a:r>
          </a:p>
          <a:p>
            <a:pPr algn="just"/>
            <a:r>
              <a:rPr lang="en-US" dirty="0" smtClean="0">
                <a:latin typeface="Arial" pitchFamily="34" charset="0"/>
                <a:cs typeface="Arial" pitchFamily="34" charset="0"/>
              </a:rPr>
              <a:t>5-cell, 650 MHz, </a:t>
            </a:r>
            <a:r>
              <a:rPr lang="en-US" dirty="0" smtClean="0">
                <a:latin typeface="Arial" pitchFamily="34" charset="0"/>
                <a:cs typeface="Arial" pitchFamily="34" charset="0"/>
                <a:sym typeface="Symbol"/>
              </a:rPr>
              <a:t></a:t>
            </a:r>
            <a:r>
              <a:rPr lang="en-US" dirty="0" smtClean="0">
                <a:latin typeface="Arial" pitchFamily="34" charset="0"/>
                <a:cs typeface="Arial" pitchFamily="34" charset="0"/>
              </a:rPr>
              <a:t>=0.61 cavity</a:t>
            </a:r>
            <a:endParaRPr lang="en-US" dirty="0">
              <a:latin typeface="Arial" pitchFamily="34" charset="0"/>
              <a:cs typeface="Arial" pitchFamily="34" charset="0"/>
            </a:endParaRPr>
          </a:p>
        </p:txBody>
      </p:sp>
      <p:sp>
        <p:nvSpPr>
          <p:cNvPr id="6" name="TextBox 5"/>
          <p:cNvSpPr txBox="1"/>
          <p:nvPr/>
        </p:nvSpPr>
        <p:spPr>
          <a:xfrm>
            <a:off x="4724400" y="152400"/>
            <a:ext cx="4267200" cy="461665"/>
          </a:xfrm>
          <a:prstGeom prst="rect">
            <a:avLst/>
          </a:prstGeom>
          <a:solidFill>
            <a:srgbClr val="CCFF99"/>
          </a:solidFill>
          <a:ln>
            <a:solidFill>
              <a:schemeClr val="tx1"/>
            </a:solidFill>
          </a:ln>
        </p:spPr>
        <p:txBody>
          <a:bodyPr wrap="square" rtlCol="0">
            <a:spAutoFit/>
          </a:bodyPr>
          <a:lstStyle/>
          <a:p>
            <a:pPr algn="ctr"/>
            <a:r>
              <a:rPr lang="en-US"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Deformation</a:t>
            </a:r>
            <a:endParaRPr lang="en-US" sz="24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8" name="TextBox 7"/>
          <p:cNvSpPr txBox="1"/>
          <p:nvPr/>
        </p:nvSpPr>
        <p:spPr>
          <a:xfrm>
            <a:off x="4800600" y="1219200"/>
            <a:ext cx="4114800" cy="1200329"/>
          </a:xfrm>
          <a:prstGeom prst="rect">
            <a:avLst/>
          </a:prstGeom>
          <a:noFill/>
          <a:ln>
            <a:solidFill>
              <a:schemeClr val="tx1"/>
            </a:solidFill>
          </a:ln>
        </p:spPr>
        <p:txBody>
          <a:bodyPr wrap="square" rtlCol="0">
            <a:spAutoFit/>
          </a:bodyPr>
          <a:lstStyle/>
          <a:p>
            <a:pPr algn="just"/>
            <a:r>
              <a:rPr lang="en-US" sz="2400" b="1" dirty="0" smtClean="0">
                <a:latin typeface="Arial" pitchFamily="34" charset="0"/>
                <a:cs typeface="Arial" pitchFamily="34" charset="0"/>
              </a:rPr>
              <a:t>The maximum deformation due to combined loading is obtained as 0.465 mm.</a:t>
            </a:r>
            <a:endParaRPr lang="en-IN"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191000" y="762000"/>
            <a:ext cx="4765354" cy="3691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4"/>
          <p:cNvSpPr>
            <a:spLocks noChangeArrowheads="1"/>
          </p:cNvSpPr>
          <p:nvPr/>
        </p:nvSpPr>
        <p:spPr bwMode="auto">
          <a:xfrm>
            <a:off x="152400" y="152400"/>
            <a:ext cx="8763000" cy="461665"/>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2" algn="ctr" fontAlgn="base">
              <a:spcBef>
                <a:spcPct val="0"/>
              </a:spcBef>
              <a:spcAft>
                <a:spcPct val="0"/>
              </a:spcAft>
            </a:pPr>
            <a:r>
              <a:rPr kumimoji="0" lang="en-GB" sz="2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LIMIT LOAD ANALYSIS OF THE CAVITY</a:t>
            </a:r>
            <a:endParaRPr kumimoji="0" lang="en-GB" sz="2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6" name="TextBox 5"/>
          <p:cNvSpPr txBox="1"/>
          <p:nvPr/>
        </p:nvSpPr>
        <p:spPr>
          <a:xfrm>
            <a:off x="152400" y="762000"/>
            <a:ext cx="3962400" cy="5716950"/>
          </a:xfrm>
          <a:prstGeom prst="rect">
            <a:avLst/>
          </a:prstGeom>
          <a:solidFill>
            <a:srgbClr val="FFFFCC"/>
          </a:solidFill>
          <a:ln>
            <a:solidFill>
              <a:schemeClr val="tx1"/>
            </a:solidFill>
          </a:ln>
        </p:spPr>
        <p:txBody>
          <a:bodyPr wrap="square" rtlCol="0">
            <a:spAutoFit/>
          </a:bodyPr>
          <a:lstStyle/>
          <a:p>
            <a:pPr algn="just">
              <a:buFont typeface="Arial" pitchFamily="34" charset="0"/>
              <a:buChar char="•"/>
            </a:pPr>
            <a:r>
              <a:rPr lang="en-US" sz="2150" b="1" dirty="0" smtClean="0">
                <a:latin typeface="Arial" pitchFamily="34" charset="0"/>
                <a:cs typeface="Arial" pitchFamily="34" charset="0"/>
              </a:rPr>
              <a:t> Non-Linear axis symmetric analysis of the cavity half-cell (with and without stiffener) is performed using Bilinear Kinematic Hardening Model</a:t>
            </a:r>
          </a:p>
          <a:p>
            <a:pPr algn="just">
              <a:buFont typeface="Arial" pitchFamily="34" charset="0"/>
              <a:buChar char="•"/>
            </a:pPr>
            <a:r>
              <a:rPr lang="en-US" sz="2150" b="1" dirty="0" smtClean="0">
                <a:latin typeface="Arial" pitchFamily="34" charset="0"/>
                <a:cs typeface="Arial" pitchFamily="34" charset="0"/>
              </a:rPr>
              <a:t> </a:t>
            </a:r>
            <a:r>
              <a:rPr lang="en-GB" sz="2150" b="1" dirty="0" smtClean="0">
                <a:ln w="1905"/>
                <a:solidFill>
                  <a:srgbClr val="C00000"/>
                </a:solidFill>
                <a:effectLst>
                  <a:innerShdw blurRad="69850" dist="43180" dir="5400000">
                    <a:srgbClr val="000000">
                      <a:alpha val="65000"/>
                    </a:srgbClr>
                  </a:innerShdw>
                </a:effectLst>
                <a:latin typeface="Arial" pitchFamily="34" charset="0"/>
                <a:ea typeface="Times New Roman" pitchFamily="18" charset="0"/>
                <a:cs typeface="Arial" pitchFamily="34" charset="0"/>
              </a:rPr>
              <a:t>Young Modulus = 80000 </a:t>
            </a:r>
            <a:r>
              <a:rPr lang="en-GB" sz="2150" b="1" dirty="0" err="1" smtClean="0">
                <a:ln w="1905"/>
                <a:solidFill>
                  <a:srgbClr val="C00000"/>
                </a:solidFill>
                <a:effectLst>
                  <a:innerShdw blurRad="69850" dist="43180" dir="5400000">
                    <a:srgbClr val="000000">
                      <a:alpha val="65000"/>
                    </a:srgbClr>
                  </a:innerShdw>
                </a:effectLst>
                <a:latin typeface="Arial" pitchFamily="34" charset="0"/>
                <a:ea typeface="Times New Roman" pitchFamily="18" charset="0"/>
                <a:cs typeface="Arial" pitchFamily="34" charset="0"/>
              </a:rPr>
              <a:t>Mpa</a:t>
            </a:r>
            <a:endParaRPr lang="en-GB" sz="2150" b="1" dirty="0" smtClean="0">
              <a:ln w="1905"/>
              <a:solidFill>
                <a:srgbClr val="C00000"/>
              </a:solidFill>
              <a:effectLst>
                <a:innerShdw blurRad="69850" dist="43180" dir="5400000">
                  <a:srgbClr val="000000">
                    <a:alpha val="65000"/>
                  </a:srgbClr>
                </a:innerShdw>
              </a:effectLst>
              <a:latin typeface="Arial" pitchFamily="34" charset="0"/>
              <a:ea typeface="Times New Roman" pitchFamily="18" charset="0"/>
              <a:cs typeface="Arial" pitchFamily="34" charset="0"/>
            </a:endParaRPr>
          </a:p>
          <a:p>
            <a:pPr algn="just">
              <a:buFont typeface="Arial" pitchFamily="34" charset="0"/>
              <a:buChar char="•"/>
            </a:pPr>
            <a:r>
              <a:rPr lang="en-GB" sz="2150" b="1" dirty="0" smtClean="0">
                <a:ln w="1905"/>
                <a:solidFill>
                  <a:srgbClr val="C00000"/>
                </a:solidFill>
                <a:effectLst>
                  <a:innerShdw blurRad="69850" dist="43180" dir="5400000">
                    <a:srgbClr val="000000">
                      <a:alpha val="65000"/>
                    </a:srgbClr>
                  </a:innerShdw>
                </a:effectLst>
                <a:latin typeface="Arial" pitchFamily="34" charset="0"/>
                <a:cs typeface="Arial" pitchFamily="34" charset="0"/>
              </a:rPr>
              <a:t> </a:t>
            </a:r>
            <a:r>
              <a:rPr lang="en-GB" sz="2150" b="1" dirty="0" smtClean="0">
                <a:ln w="1905"/>
                <a:solidFill>
                  <a:srgbClr val="0000CC"/>
                </a:solidFill>
                <a:effectLst>
                  <a:innerShdw blurRad="69850" dist="43180" dir="5400000">
                    <a:srgbClr val="000000">
                      <a:alpha val="65000"/>
                    </a:srgbClr>
                  </a:innerShdw>
                </a:effectLst>
                <a:latin typeface="Arial" pitchFamily="34" charset="0"/>
                <a:ea typeface="Times New Roman" pitchFamily="18" charset="0"/>
                <a:cs typeface="Arial" pitchFamily="34" charset="0"/>
              </a:rPr>
              <a:t>Tangent Modulus= 166.67 </a:t>
            </a:r>
            <a:r>
              <a:rPr lang="en-GB" sz="2150" b="1" dirty="0" err="1" smtClean="0">
                <a:ln w="1905"/>
                <a:solidFill>
                  <a:srgbClr val="0000CC"/>
                </a:solidFill>
                <a:effectLst>
                  <a:innerShdw blurRad="69850" dist="43180" dir="5400000">
                    <a:srgbClr val="000000">
                      <a:alpha val="65000"/>
                    </a:srgbClr>
                  </a:innerShdw>
                </a:effectLst>
                <a:latin typeface="Arial" pitchFamily="34" charset="0"/>
                <a:ea typeface="Times New Roman" pitchFamily="18" charset="0"/>
                <a:cs typeface="Arial" pitchFamily="34" charset="0"/>
              </a:rPr>
              <a:t>Mpa</a:t>
            </a:r>
            <a:endParaRPr lang="en-GB" sz="2150" b="1" dirty="0" smtClean="0">
              <a:ln w="1905"/>
              <a:solidFill>
                <a:srgbClr val="0000CC"/>
              </a:solidFill>
              <a:effectLst>
                <a:innerShdw blurRad="69850" dist="43180" dir="5400000">
                  <a:srgbClr val="000000">
                    <a:alpha val="65000"/>
                  </a:srgbClr>
                </a:innerShdw>
              </a:effectLst>
              <a:latin typeface="Arial" pitchFamily="34" charset="0"/>
              <a:ea typeface="Times New Roman" pitchFamily="18" charset="0"/>
              <a:cs typeface="Arial" pitchFamily="34" charset="0"/>
            </a:endParaRPr>
          </a:p>
          <a:p>
            <a:pPr algn="just">
              <a:buFont typeface="Arial" pitchFamily="34" charset="0"/>
              <a:buChar char="•"/>
            </a:pPr>
            <a:r>
              <a:rPr lang="en-GB" sz="2150" b="1" dirty="0" smtClean="0">
                <a:ln w="1905"/>
                <a:effectLst>
                  <a:innerShdw blurRad="69850" dist="43180" dir="5400000">
                    <a:srgbClr val="000000">
                      <a:alpha val="65000"/>
                    </a:srgbClr>
                  </a:innerShdw>
                </a:effectLst>
                <a:latin typeface="Arial" pitchFamily="34" charset="0"/>
                <a:cs typeface="Arial" pitchFamily="34" charset="0"/>
              </a:rPr>
              <a:t> </a:t>
            </a:r>
            <a:r>
              <a:rPr lang="en-US" sz="2150" b="1" dirty="0" smtClean="0">
                <a:ln w="1905"/>
                <a:solidFill>
                  <a:srgbClr val="D60093"/>
                </a:solidFill>
                <a:effectLst>
                  <a:innerShdw blurRad="69850" dist="43180" dir="5400000">
                    <a:srgbClr val="000000">
                      <a:alpha val="65000"/>
                    </a:srgbClr>
                  </a:innerShdw>
                </a:effectLst>
                <a:latin typeface="Arial" pitchFamily="34" charset="0"/>
                <a:cs typeface="Arial" pitchFamily="34" charset="0"/>
              </a:rPr>
              <a:t>P</a:t>
            </a:r>
            <a:r>
              <a:rPr lang="en-US" sz="2150" b="1" dirty="0" smtClean="0">
                <a:solidFill>
                  <a:srgbClr val="D60093"/>
                </a:solidFill>
                <a:latin typeface="Arial" pitchFamily="34" charset="0"/>
                <a:cs typeface="Arial" pitchFamily="34" charset="0"/>
              </a:rPr>
              <a:t>lastic deformation without stiffener starts at 0.14 </a:t>
            </a:r>
            <a:r>
              <a:rPr lang="en-US" sz="2150" b="1" dirty="0" err="1" smtClean="0">
                <a:solidFill>
                  <a:srgbClr val="D60093"/>
                </a:solidFill>
                <a:latin typeface="Arial" pitchFamily="34" charset="0"/>
                <a:cs typeface="Arial" pitchFamily="34" charset="0"/>
              </a:rPr>
              <a:t>Mpa</a:t>
            </a:r>
            <a:r>
              <a:rPr lang="en-US" sz="2150" b="1" dirty="0" smtClean="0">
                <a:solidFill>
                  <a:srgbClr val="D60093"/>
                </a:solidFill>
                <a:latin typeface="Arial" pitchFamily="34" charset="0"/>
                <a:cs typeface="Arial" pitchFamily="34" charset="0"/>
              </a:rPr>
              <a:t>.</a:t>
            </a:r>
          </a:p>
          <a:p>
            <a:pPr algn="just">
              <a:buFont typeface="Arial" pitchFamily="34" charset="0"/>
              <a:buChar char="•"/>
            </a:pPr>
            <a:r>
              <a:rPr lang="en-US" sz="2150" b="1" dirty="0" smtClean="0">
                <a:latin typeface="Arial" pitchFamily="34" charset="0"/>
                <a:cs typeface="Arial" pitchFamily="34" charset="0"/>
              </a:rPr>
              <a:t> Plastic deformation for the cavity with stiffener starts at 0.25 </a:t>
            </a:r>
            <a:r>
              <a:rPr lang="en-US" sz="2150" b="1" dirty="0" err="1" smtClean="0">
                <a:latin typeface="Arial" pitchFamily="34" charset="0"/>
                <a:cs typeface="Arial" pitchFamily="34" charset="0"/>
              </a:rPr>
              <a:t>MPa</a:t>
            </a:r>
            <a:r>
              <a:rPr lang="en-US" sz="2150" b="1" dirty="0" smtClean="0">
                <a:latin typeface="Arial" pitchFamily="34" charset="0"/>
                <a:cs typeface="Arial" pitchFamily="34" charset="0"/>
              </a:rPr>
              <a:t>.</a:t>
            </a:r>
          </a:p>
          <a:p>
            <a:pPr lvl="0" algn="just" eaLnBrk="0" hangingPunct="0">
              <a:spcAft>
                <a:spcPts val="1200"/>
              </a:spcAft>
              <a:buFontTx/>
              <a:buChar char="•"/>
              <a:tabLst>
                <a:tab pos="457200" algn="l"/>
              </a:tabLst>
            </a:pPr>
            <a:r>
              <a:rPr lang="en-US" sz="2150" b="1" dirty="0" smtClean="0">
                <a:latin typeface="Arial" pitchFamily="34" charset="0"/>
                <a:cs typeface="Arial" pitchFamily="34" charset="0"/>
              </a:rPr>
              <a:t> </a:t>
            </a:r>
            <a:r>
              <a:rPr lang="en-GB" sz="2150" b="1" dirty="0" smtClean="0">
                <a:ln w="1905"/>
                <a:solidFill>
                  <a:srgbClr val="0000CC"/>
                </a:solidFill>
                <a:effectLst>
                  <a:innerShdw blurRad="69850" dist="43180" dir="5400000">
                    <a:srgbClr val="000000">
                      <a:alpha val="65000"/>
                    </a:srgbClr>
                  </a:innerShdw>
                </a:effectLst>
                <a:latin typeface="Arial" pitchFamily="34" charset="0"/>
                <a:ea typeface="Times New Roman" pitchFamily="18" charset="0"/>
                <a:cs typeface="Arial" pitchFamily="34" charset="0"/>
              </a:rPr>
              <a:t>Significant Collapse Starts only after 3 bar.</a:t>
            </a:r>
            <a:endParaRPr lang="en-GB" sz="2150" b="1" dirty="0" smtClean="0">
              <a:ln w="1905"/>
              <a:solidFill>
                <a:srgbClr val="0000CC"/>
              </a:soli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76201" y="2271358"/>
            <a:ext cx="6858000" cy="4478306"/>
          </a:xfrm>
          <a:prstGeom prst="rect">
            <a:avLst/>
          </a:prstGeom>
          <a:noFill/>
          <a:ln w="9525">
            <a:solidFill>
              <a:schemeClr val="tx1"/>
            </a:solidFill>
            <a:miter lim="800000"/>
            <a:headEnd/>
            <a:tailEnd/>
          </a:ln>
          <a:effectLst/>
        </p:spPr>
      </p:pic>
      <p:sp>
        <p:nvSpPr>
          <p:cNvPr id="3" name="TextBox 2"/>
          <p:cNvSpPr txBox="1"/>
          <p:nvPr/>
        </p:nvSpPr>
        <p:spPr>
          <a:xfrm>
            <a:off x="7086600" y="2590800"/>
            <a:ext cx="1905000" cy="1200329"/>
          </a:xfrm>
          <a:prstGeom prst="rect">
            <a:avLst/>
          </a:prstGeom>
          <a:solidFill>
            <a:srgbClr val="CCFF66"/>
          </a:solidFill>
          <a:ln>
            <a:solidFill>
              <a:schemeClr val="tx1"/>
            </a:solidFill>
          </a:ln>
        </p:spPr>
        <p:txBody>
          <a:bodyPr wrap="square" rtlCol="0">
            <a:spAutoFit/>
          </a:bodyPr>
          <a:lstStyle/>
          <a:p>
            <a:pPr algn="ctr"/>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Mechanical modal analysis </a:t>
            </a:r>
          </a:p>
          <a:p>
            <a:pPr algn="ctr"/>
            <a:r>
              <a:rPr lang="en-US" b="1" dirty="0" smtClean="0">
                <a:ln w="1905">
                  <a:solidFill>
                    <a:schemeClr val="tx1"/>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rPr>
              <a:t>(without  stiffener)</a:t>
            </a:r>
            <a:endParaRPr lang="en-IN" dirty="0">
              <a:ln w="1905">
                <a:solidFill>
                  <a:schemeClr val="tx1"/>
                </a:solidFill>
              </a:ln>
              <a:solidFill>
                <a:srgbClr val="FF0000"/>
              </a:solidFill>
              <a:latin typeface="Times New Roman" pitchFamily="18" charset="0"/>
              <a:cs typeface="Times New Roman" pitchFamily="18" charset="0"/>
            </a:endParaRPr>
          </a:p>
        </p:txBody>
      </p:sp>
      <p:sp>
        <p:nvSpPr>
          <p:cNvPr id="4" name="TextBox 3"/>
          <p:cNvSpPr txBox="1"/>
          <p:nvPr/>
        </p:nvSpPr>
        <p:spPr>
          <a:xfrm>
            <a:off x="76200" y="609600"/>
            <a:ext cx="8915400" cy="1169551"/>
          </a:xfrm>
          <a:prstGeom prst="rect">
            <a:avLst/>
          </a:prstGeom>
          <a:solidFill>
            <a:srgbClr val="FFFF99"/>
          </a:solidFill>
          <a:ln>
            <a:solidFill>
              <a:schemeClr val="tx1"/>
            </a:solidFill>
          </a:ln>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buFont typeface="Arial" pitchFamily="34" charset="0"/>
              <a:buChar char="•"/>
            </a:pPr>
            <a:r>
              <a:rPr lang="en-US" b="1" dirty="0" smtClean="0">
                <a:ln w="1905"/>
                <a:solidFill>
                  <a:schemeClr val="tx1"/>
                </a:solidFill>
                <a:effectLst>
                  <a:innerShdw blurRad="69850" dist="43180" dir="5400000">
                    <a:srgbClr val="000000">
                      <a:alpha val="65000"/>
                    </a:srgbClr>
                  </a:innerShdw>
                </a:effectLst>
                <a:latin typeface="Arial" pitchFamily="34" charset="0"/>
                <a:cs typeface="Arial" pitchFamily="34" charset="0"/>
              </a:rPr>
              <a:t> </a:t>
            </a:r>
            <a:r>
              <a:rPr lang="en-US" b="1" dirty="0" smtClean="0">
                <a:ln w="1905">
                  <a:solidFill>
                    <a:schemeClr val="tx1"/>
                  </a:solidFill>
                </a:ln>
                <a:solidFill>
                  <a:schemeClr val="tx1"/>
                </a:solidFill>
                <a:effectLst>
                  <a:innerShdw blurRad="69850" dist="43180" dir="5400000">
                    <a:srgbClr val="000000">
                      <a:alpha val="65000"/>
                    </a:srgbClr>
                  </a:innerShdw>
                </a:effectLst>
                <a:latin typeface="Times New Roman" pitchFamily="18" charset="0"/>
                <a:cs typeface="Times New Roman" pitchFamily="18" charset="0"/>
              </a:rPr>
              <a:t>Structural analysis  carried out using ANSYS 3D code</a:t>
            </a: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a:p>
            <a:pPr algn="just">
              <a:buFont typeface="Arial" pitchFamily="34" charset="0"/>
              <a:buChar char="•"/>
            </a:pPr>
            <a:endParaRPr lang="en-US" sz="8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lgn="just">
              <a:buFont typeface="Arial" pitchFamily="34" charset="0"/>
              <a:buChar char="•"/>
            </a:pP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solidFill>
                  <a:srgbClr val="66FFFF"/>
                </a:solidFill>
                <a:effectLst>
                  <a:innerShdw blurRad="69850" dist="43180" dir="5400000">
                    <a:srgbClr val="000000">
                      <a:alpha val="65000"/>
                    </a:srgbClr>
                  </a:innerShdw>
                </a:effectLst>
                <a:latin typeface="Times New Roman" pitchFamily="18" charset="0"/>
                <a:cs typeface="Times New Roman" pitchFamily="18" charset="0"/>
              </a:rPr>
              <a:t>Stresses are within the allowable limit.</a:t>
            </a:r>
          </a:p>
          <a:p>
            <a:pPr algn="just"/>
            <a:endParaRPr lang="en-US" sz="8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lgn="just">
              <a:buFont typeface="Arial" pitchFamily="34" charset="0"/>
              <a:buChar char="•"/>
            </a:pP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Mechanical modal analysis (without stiffener) shows frequency within 100 Hz.</a:t>
            </a:r>
          </a:p>
        </p:txBody>
      </p:sp>
      <p:sp>
        <p:nvSpPr>
          <p:cNvPr id="5" name="TextBox 4"/>
          <p:cNvSpPr txBox="1"/>
          <p:nvPr/>
        </p:nvSpPr>
        <p:spPr>
          <a:xfrm>
            <a:off x="76200" y="762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Mechanical modal analysis of 650 MHz  SCRF Cavity</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19200" y="6324600"/>
            <a:ext cx="6553200" cy="369332"/>
          </a:xfrm>
          <a:prstGeom prst="rect">
            <a:avLst/>
          </a:prstGeom>
          <a:ln>
            <a:noFill/>
          </a:ln>
        </p:spPr>
        <p:txBody>
          <a:bodyPr wrap="square">
            <a:spAutoFit/>
          </a:bodyPr>
          <a:lstStyle/>
          <a:p>
            <a:pPr algn="ctr"/>
            <a:r>
              <a:rPr lang="en-US"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sym typeface="Symbol"/>
              </a:rPr>
              <a:t>High-field Q-slope vs. Frequency</a:t>
            </a:r>
            <a:endParaRPr lang="en-IN" dirty="0">
              <a:ln w="1905">
                <a:solidFill>
                  <a:sysClr val="windowText" lastClr="000000"/>
                </a:solidFill>
              </a:ln>
              <a:solidFill>
                <a:srgbClr val="000000"/>
              </a:solidFill>
              <a:latin typeface="Arial" pitchFamily="34" charset="0"/>
              <a:cs typeface="Arial" pitchFamily="34" charset="0"/>
            </a:endParaRPr>
          </a:p>
        </p:txBody>
      </p:sp>
      <p:pic>
        <p:nvPicPr>
          <p:cNvPr id="3" name="Picture 2"/>
          <p:cNvPicPr>
            <a:picLocks noChangeAspect="1" noChangeArrowheads="1"/>
          </p:cNvPicPr>
          <p:nvPr/>
        </p:nvPicPr>
        <p:blipFill>
          <a:blip r:embed="rId2" cstate="print">
            <a:lum bright="-20000" contrast="40000"/>
          </a:blip>
          <a:srcRect/>
          <a:stretch>
            <a:fillRect/>
          </a:stretch>
        </p:blipFill>
        <p:spPr bwMode="auto">
          <a:xfrm>
            <a:off x="1676400" y="2428461"/>
            <a:ext cx="6115050" cy="3943764"/>
          </a:xfrm>
          <a:prstGeom prst="rect">
            <a:avLst/>
          </a:prstGeom>
          <a:noFill/>
          <a:ln w="9525">
            <a:solidFill>
              <a:srgbClr val="3333FF"/>
            </a:solidFill>
            <a:miter lim="800000"/>
            <a:headEnd/>
            <a:tailEnd/>
          </a:ln>
        </p:spPr>
      </p:pic>
      <p:sp>
        <p:nvSpPr>
          <p:cNvPr id="4" name="Rectangle 3"/>
          <p:cNvSpPr/>
          <p:nvPr/>
        </p:nvSpPr>
        <p:spPr>
          <a:xfrm>
            <a:off x="152400" y="533400"/>
            <a:ext cx="8839200" cy="1754326"/>
          </a:xfrm>
          <a:prstGeom prst="rect">
            <a:avLst/>
          </a:prstGeom>
          <a:solidFill>
            <a:srgbClr val="FFFF99"/>
          </a:solidFill>
          <a:ln>
            <a:solidFill>
              <a:srgbClr val="002060"/>
            </a:solidFill>
          </a:ln>
        </p:spPr>
        <p:txBody>
          <a:bodyPr wrap="square">
            <a:spAutoFit/>
          </a:bodyPr>
          <a:lstStyle/>
          <a:p>
            <a:pPr algn="just">
              <a:lnSpc>
                <a:spcPct val="150000"/>
              </a:lnSpc>
              <a:buFont typeface="Arial" pitchFamily="34" charset="0"/>
              <a:buChar char="•"/>
            </a:pP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Working gradient chosen as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17 MV/m</a:t>
            </a: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to provide the peak surface magnetic field (B</a:t>
            </a:r>
            <a:r>
              <a:rPr lang="en-US" b="1" baseline="-25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p</a:t>
            </a: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that allows operation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below</a:t>
            </a: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high-field Q-slope;</a:t>
            </a:r>
          </a:p>
          <a:p>
            <a:pPr algn="just">
              <a:lnSpc>
                <a:spcPct val="150000"/>
              </a:lnSpc>
              <a:buFont typeface="Arial" pitchFamily="34" charset="0"/>
              <a:buChar char="•"/>
            </a:pPr>
            <a:r>
              <a:rPr lang="en-US"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sym typeface="Symbol"/>
              </a:rPr>
              <a:t> For frequency of 650 MHz</a:t>
            </a: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B</a:t>
            </a:r>
            <a:r>
              <a:rPr lang="en-US" b="1" baseline="-25000"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p</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 80 </a:t>
            </a:r>
            <a:r>
              <a:rPr lang="en-US" b="1" dirty="0" err="1"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mT</a:t>
            </a: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a:t>
            </a:r>
          </a:p>
          <a:p>
            <a:pPr algn="just">
              <a:lnSpc>
                <a:spcPct val="150000"/>
              </a:lnSpc>
              <a:buFont typeface="Arial" pitchFamily="34" charset="0"/>
              <a:buChar char="•"/>
            </a:pP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a:t>
            </a:r>
            <a:r>
              <a:rPr lang="en-US" b="1" dirty="0" err="1"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E</a:t>
            </a:r>
            <a:r>
              <a:rPr lang="en-US" b="1" baseline="-25000" dirty="0" err="1"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p</a:t>
            </a:r>
            <a:r>
              <a:rPr lang="en-US" b="1" baseline="-25000"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55 MV/m, </a:t>
            </a: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in order to avoid the risk of strong field emission.</a:t>
            </a:r>
            <a:endParaRPr lang="en-IN" dirty="0">
              <a:ln w="1905">
                <a:solidFill>
                  <a:sysClr val="windowText" lastClr="000000"/>
                </a:solidFill>
              </a:ln>
              <a:solidFill>
                <a:srgbClr val="C00000"/>
              </a:solidFill>
              <a:latin typeface="Arial" pitchFamily="34" charset="0"/>
              <a:cs typeface="Arial" pitchFamily="34" charset="0"/>
            </a:endParaRPr>
          </a:p>
        </p:txBody>
      </p:sp>
      <p:sp>
        <p:nvSpPr>
          <p:cNvPr id="5" name="TextBox 4"/>
          <p:cNvSpPr txBox="1"/>
          <p:nvPr/>
        </p:nvSpPr>
        <p:spPr>
          <a:xfrm>
            <a:off x="152400" y="76200"/>
            <a:ext cx="8839200" cy="369332"/>
          </a:xfrm>
          <a:prstGeom prst="rect">
            <a:avLst/>
          </a:prstGeom>
          <a:solidFill>
            <a:srgbClr val="CCFF99"/>
          </a:solidFill>
          <a:ln>
            <a:solidFill>
              <a:srgbClr val="002060"/>
            </a:solidFill>
          </a:ln>
        </p:spPr>
        <p:txBody>
          <a:bodyPr wrap="square" rtlCol="0">
            <a:spAutoFit/>
          </a:bodyPr>
          <a:lstStyle/>
          <a:p>
            <a:pPr algn="ctr"/>
            <a:r>
              <a:rPr lang="en-US"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rPr>
              <a:t>LB650 Cavity parameters</a:t>
            </a:r>
            <a:endParaRPr lang="en-IN" b="1" dirty="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924800" y="1371600"/>
            <a:ext cx="838200" cy="923330"/>
          </a:xfrm>
          <a:prstGeom prst="rect">
            <a:avLst/>
          </a:prstGeom>
        </p:spPr>
        <p:txBody>
          <a:bodyPr wrap="square">
            <a:spAutoFit/>
          </a:bodyPr>
          <a:lstStyle/>
          <a:p>
            <a:endParaRPr lang="en-US" dirty="0" smtClean="0"/>
          </a:p>
          <a:p>
            <a:r>
              <a:rPr lang="en-US" dirty="0" smtClean="0"/>
              <a:t>   </a:t>
            </a:r>
          </a:p>
          <a:p>
            <a:endParaRPr lang="en-US" dirty="0" smtClean="0"/>
          </a:p>
        </p:txBody>
      </p:sp>
      <p:sp>
        <p:nvSpPr>
          <p:cNvPr id="4" name="Rectangle 1"/>
          <p:cNvSpPr>
            <a:spLocks noChangeArrowheads="1"/>
          </p:cNvSpPr>
          <p:nvPr/>
        </p:nvSpPr>
        <p:spPr bwMode="auto">
          <a:xfrm>
            <a:off x="76200" y="685800"/>
            <a:ext cx="8915400" cy="707886"/>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The natural frequencies and mode shapes are determined for the 5-cell cavity alone for different</a:t>
            </a:r>
            <a:r>
              <a:rPr kumimoji="0" lang="en-US" sz="2000" b="1" i="0" u="none" strike="noStrike" normalizeH="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US" sz="20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end support condition.</a:t>
            </a:r>
            <a:endParaRPr kumimoji="0" lang="en-US" sz="4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endParaRPr>
          </a:p>
        </p:txBody>
      </p:sp>
      <p:pic>
        <p:nvPicPr>
          <p:cNvPr id="5" name="Picture 1"/>
          <p:cNvPicPr>
            <a:picLocks noChangeArrowheads="1"/>
          </p:cNvPicPr>
          <p:nvPr/>
        </p:nvPicPr>
        <p:blipFill>
          <a:blip r:embed="rId2" cstate="print"/>
          <a:srcRect/>
          <a:stretch>
            <a:fillRect/>
          </a:stretch>
        </p:blipFill>
        <p:spPr bwMode="auto">
          <a:xfrm>
            <a:off x="76200" y="1752600"/>
            <a:ext cx="3657600" cy="3581400"/>
          </a:xfrm>
          <a:prstGeom prst="rect">
            <a:avLst/>
          </a:prstGeom>
          <a:noFill/>
          <a:ln w="9525">
            <a:solidFill>
              <a:schemeClr val="tx1"/>
            </a:solidFill>
            <a:miter lim="800000"/>
            <a:headEnd/>
            <a:tailEnd/>
          </a:ln>
        </p:spPr>
      </p:pic>
      <p:pic>
        <p:nvPicPr>
          <p:cNvPr id="6" name="Picture 10"/>
          <p:cNvPicPr>
            <a:picLocks noChangeArrowheads="1"/>
          </p:cNvPicPr>
          <p:nvPr/>
        </p:nvPicPr>
        <p:blipFill>
          <a:blip r:embed="rId3" cstate="print"/>
          <a:srcRect/>
          <a:stretch>
            <a:fillRect/>
          </a:stretch>
        </p:blipFill>
        <p:spPr bwMode="auto">
          <a:xfrm>
            <a:off x="3886200" y="1752600"/>
            <a:ext cx="5257800" cy="5105400"/>
          </a:xfrm>
          <a:prstGeom prst="rect">
            <a:avLst/>
          </a:prstGeom>
          <a:noFill/>
          <a:ln w="9525">
            <a:noFill/>
            <a:miter lim="800000"/>
            <a:headEnd/>
            <a:tailEnd/>
          </a:ln>
        </p:spPr>
      </p:pic>
      <p:sp>
        <p:nvSpPr>
          <p:cNvPr id="7" name="TextBox 6"/>
          <p:cNvSpPr txBox="1"/>
          <p:nvPr/>
        </p:nvSpPr>
        <p:spPr>
          <a:xfrm>
            <a:off x="76200" y="762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Mechanical modal analysis of 650 MHz  SCRF Cavity</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untitl.JPG"/>
          <p:cNvPicPr>
            <a:picLocks noChangeArrowheads="1"/>
          </p:cNvPicPr>
          <p:nvPr/>
        </p:nvPicPr>
        <p:blipFill>
          <a:blip r:embed="rId2" cstate="print"/>
          <a:srcRect/>
          <a:stretch>
            <a:fillRect/>
          </a:stretch>
        </p:blipFill>
        <p:spPr bwMode="auto">
          <a:xfrm>
            <a:off x="152400" y="1219200"/>
            <a:ext cx="5181600" cy="4267200"/>
          </a:xfrm>
          <a:prstGeom prst="rect">
            <a:avLst/>
          </a:prstGeom>
          <a:noFill/>
          <a:ln w="9525">
            <a:noFill/>
            <a:miter lim="800000"/>
            <a:headEnd/>
            <a:tailEnd/>
          </a:ln>
        </p:spPr>
      </p:pic>
      <p:pic>
        <p:nvPicPr>
          <p:cNvPr id="3" name="Picture 3" descr="1"/>
          <p:cNvPicPr>
            <a:picLocks noChangeArrowheads="1"/>
          </p:cNvPicPr>
          <p:nvPr/>
        </p:nvPicPr>
        <p:blipFill>
          <a:blip r:embed="rId3" cstate="print"/>
          <a:srcRect/>
          <a:stretch>
            <a:fillRect/>
          </a:stretch>
        </p:blipFill>
        <p:spPr bwMode="auto">
          <a:xfrm>
            <a:off x="5410200" y="1219200"/>
            <a:ext cx="3657600" cy="3124200"/>
          </a:xfrm>
          <a:prstGeom prst="rect">
            <a:avLst/>
          </a:prstGeom>
          <a:noFill/>
          <a:ln w="9525">
            <a:noFill/>
            <a:miter lim="800000"/>
            <a:headEnd/>
            <a:tailEnd/>
          </a:ln>
        </p:spPr>
      </p:pic>
      <p:sp>
        <p:nvSpPr>
          <p:cNvPr id="4" name="Rectangle 4"/>
          <p:cNvSpPr>
            <a:spLocks noChangeArrowheads="1"/>
          </p:cNvSpPr>
          <p:nvPr/>
        </p:nvSpPr>
        <p:spPr bwMode="auto">
          <a:xfrm>
            <a:off x="152400" y="457200"/>
            <a:ext cx="8839200" cy="461665"/>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2" algn="ctr" fontAlgn="base">
              <a:spcBef>
                <a:spcPct val="0"/>
              </a:spcBef>
              <a:spcAft>
                <a:spcPct val="0"/>
              </a:spcAft>
            </a:pPr>
            <a:r>
              <a:rPr kumimoji="0" lang="en-US" sz="2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Stiffened cavity modal analysis</a:t>
            </a:r>
            <a:endParaRPr kumimoji="0" lang="en-US" sz="40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ingle cavity drg.jpg"/>
          <p:cNvPicPr>
            <a:picLocks noChangeAspect="1"/>
          </p:cNvPicPr>
          <p:nvPr/>
        </p:nvPicPr>
        <p:blipFill>
          <a:blip r:embed="rId2" cstate="print">
            <a:lum bright="-20000" contrast="40000"/>
          </a:blip>
          <a:stretch>
            <a:fillRect/>
          </a:stretch>
        </p:blipFill>
        <p:spPr>
          <a:xfrm>
            <a:off x="533400" y="838200"/>
            <a:ext cx="8267728" cy="5811328"/>
          </a:xfrm>
          <a:prstGeom prst="rect">
            <a:avLst/>
          </a:prstGeom>
          <a:ln>
            <a:solidFill>
              <a:schemeClr val="tx1"/>
            </a:solidFill>
          </a:ln>
        </p:spPr>
      </p:pic>
      <p:sp>
        <p:nvSpPr>
          <p:cNvPr id="3" name="TextBox 2"/>
          <p:cNvSpPr txBox="1"/>
          <p:nvPr/>
        </p:nvSpPr>
        <p:spPr>
          <a:xfrm>
            <a:off x="1143000" y="228600"/>
            <a:ext cx="7162800" cy="461665"/>
          </a:xfrm>
          <a:prstGeom prst="rect">
            <a:avLst/>
          </a:prstGeom>
          <a:noFill/>
        </p:spPr>
        <p:txBody>
          <a:bodyPr wrap="square" rtlCol="0">
            <a:spAutoFit/>
          </a:bodyPr>
          <a:lstStyle/>
          <a:p>
            <a:pPr algn="ctr"/>
            <a:r>
              <a:rPr lang="en-IN" b="1" dirty="0" smtClean="0">
                <a:solidFill>
                  <a:srgbClr val="0000CC"/>
                </a:solidFill>
                <a:latin typeface="Arial" pitchFamily="34" charset="0"/>
                <a:cs typeface="Arial" pitchFamily="34" charset="0"/>
              </a:rPr>
              <a:t> </a:t>
            </a:r>
            <a:r>
              <a:rPr lang="en-US" sz="2400" b="1" dirty="0" smtClean="0">
                <a:solidFill>
                  <a:srgbClr val="0000CC"/>
                </a:solidFill>
                <a:latin typeface="Arial" pitchFamily="34" charset="0"/>
                <a:cs typeface="Arial" pitchFamily="34" charset="0"/>
              </a:rPr>
              <a:t>Engineering drawing for half-cell (mid-cell)</a:t>
            </a:r>
            <a:endParaRPr lang="en-IN" sz="2400" b="1" dirty="0">
              <a:solidFill>
                <a:srgbClr val="0000CC"/>
              </a:solidFill>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l="4507" r="6854"/>
          <a:stretch>
            <a:fillRect/>
          </a:stretch>
        </p:blipFill>
        <p:spPr bwMode="auto">
          <a:xfrm>
            <a:off x="228600" y="1066800"/>
            <a:ext cx="8610600" cy="5029200"/>
          </a:xfrm>
          <a:prstGeom prst="rect">
            <a:avLst/>
          </a:prstGeom>
          <a:noFill/>
          <a:ln w="9525">
            <a:solidFill>
              <a:schemeClr val="tx1"/>
            </a:solidFill>
            <a:miter lim="800000"/>
            <a:headEnd/>
            <a:tailEnd/>
          </a:ln>
          <a:effectLst/>
        </p:spPr>
      </p:pic>
      <p:sp>
        <p:nvSpPr>
          <p:cNvPr id="3" name="TextBox 2"/>
          <p:cNvSpPr txBox="1"/>
          <p:nvPr/>
        </p:nvSpPr>
        <p:spPr>
          <a:xfrm>
            <a:off x="1143000" y="228600"/>
            <a:ext cx="7162800" cy="461665"/>
          </a:xfrm>
          <a:prstGeom prst="rect">
            <a:avLst/>
          </a:prstGeom>
          <a:noFill/>
        </p:spPr>
        <p:txBody>
          <a:bodyPr wrap="square" rtlCol="0">
            <a:spAutoFit/>
          </a:bodyPr>
          <a:lstStyle/>
          <a:p>
            <a:pPr algn="ctr"/>
            <a:r>
              <a:rPr lang="en-IN" sz="2400" b="1" dirty="0" smtClean="0">
                <a:solidFill>
                  <a:srgbClr val="0000CC"/>
                </a:solidFill>
                <a:latin typeface="Arial" pitchFamily="34" charset="0"/>
                <a:cs typeface="Arial" pitchFamily="34" charset="0"/>
              </a:rPr>
              <a:t> </a:t>
            </a:r>
            <a:r>
              <a:rPr lang="en-US" sz="2400" b="1" dirty="0" smtClean="0">
                <a:solidFill>
                  <a:srgbClr val="0000CC"/>
                </a:solidFill>
                <a:latin typeface="Arial" pitchFamily="34" charset="0"/>
                <a:cs typeface="Arial" pitchFamily="34" charset="0"/>
              </a:rPr>
              <a:t>Engineering drawing for half-cell (</a:t>
            </a:r>
            <a:r>
              <a:rPr lang="en-IN" sz="2400" b="1" dirty="0" smtClean="0">
                <a:solidFill>
                  <a:srgbClr val="0000CC"/>
                </a:solidFill>
                <a:latin typeface="Arial" pitchFamily="34" charset="0"/>
                <a:cs typeface="Arial" pitchFamily="34" charset="0"/>
              </a:rPr>
              <a:t>End-cell)</a:t>
            </a:r>
            <a:endParaRPr lang="en-IN" sz="2400" b="1" dirty="0">
              <a:solidFill>
                <a:srgbClr val="0000CC"/>
              </a:solidFill>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667000" y="1821506"/>
            <a:ext cx="6310312" cy="4914963"/>
          </a:xfrm>
          <a:prstGeom prst="rect">
            <a:avLst/>
          </a:prstGeom>
          <a:noFill/>
          <a:ln w="9525">
            <a:noFill/>
            <a:miter lim="800000"/>
            <a:headEnd/>
            <a:tailEnd/>
          </a:ln>
        </p:spPr>
      </p:pic>
      <p:pic>
        <p:nvPicPr>
          <p:cNvPr id="4" name="Picture 3" descr="DSC00068.jpg"/>
          <p:cNvPicPr>
            <a:picLocks noChangeAspect="1"/>
          </p:cNvPicPr>
          <p:nvPr/>
        </p:nvPicPr>
        <p:blipFill>
          <a:blip r:embed="rId3" cstate="print"/>
          <a:stretch>
            <a:fillRect/>
          </a:stretch>
        </p:blipFill>
        <p:spPr>
          <a:xfrm rot="16200000">
            <a:off x="-823912" y="2728912"/>
            <a:ext cx="4114799" cy="2314574"/>
          </a:xfrm>
          <a:prstGeom prst="rect">
            <a:avLst/>
          </a:prstGeom>
        </p:spPr>
      </p:pic>
      <p:sp>
        <p:nvSpPr>
          <p:cNvPr id="5" name="TextBox 4"/>
          <p:cNvSpPr txBox="1"/>
          <p:nvPr/>
        </p:nvSpPr>
        <p:spPr>
          <a:xfrm>
            <a:off x="76200" y="5943600"/>
            <a:ext cx="2362200" cy="523220"/>
          </a:xfrm>
          <a:prstGeom prst="rect">
            <a:avLst/>
          </a:prstGeom>
          <a:solidFill>
            <a:srgbClr val="CCFF99"/>
          </a:solidFill>
          <a:ln>
            <a:solidFill>
              <a:schemeClr val="tx1"/>
            </a:solidFill>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400" dirty="0" smtClean="0">
                <a:ln w="11430">
                  <a:solidFill>
                    <a:sysClr val="windowText" lastClr="000000"/>
                  </a:solidFill>
                </a:ln>
                <a:solidFill>
                  <a:srgbClr val="000000"/>
                </a:solidFill>
                <a:effectLst>
                  <a:outerShdw blurRad="80000" dist="40000" dir="5040000" algn="tl">
                    <a:srgbClr val="000000">
                      <a:alpha val="30000"/>
                    </a:srgbClr>
                  </a:outerShdw>
                </a:effectLst>
                <a:latin typeface="Arial Black" pitchFamily="34" charset="0"/>
                <a:cs typeface="Arial" pitchFamily="34" charset="0"/>
              </a:rPr>
              <a:t>RF Test on Half Cell using VNA </a:t>
            </a:r>
          </a:p>
        </p:txBody>
      </p:sp>
      <p:sp>
        <p:nvSpPr>
          <p:cNvPr id="6" name="TextBox 5"/>
          <p:cNvSpPr txBox="1"/>
          <p:nvPr/>
        </p:nvSpPr>
        <p:spPr>
          <a:xfrm>
            <a:off x="76200" y="381001"/>
            <a:ext cx="8915400" cy="1384995"/>
          </a:xfrm>
          <a:prstGeom prst="rect">
            <a:avLst/>
          </a:prstGeom>
          <a:noFill/>
          <a:ln>
            <a:solidFill>
              <a:schemeClr val="tx1"/>
            </a:solidFill>
          </a:ln>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en-US" sz="2000" b="1" dirty="0" smtClean="0">
                <a:ln w="1905"/>
                <a:solidFill>
                  <a:srgbClr val="7030A0"/>
                </a:solidFill>
                <a:effectLst>
                  <a:innerShdw blurRad="69850" dist="43180" dir="5400000">
                    <a:srgbClr val="000000">
                      <a:alpha val="65000"/>
                    </a:srgbClr>
                  </a:innerShdw>
                </a:effectLst>
                <a:latin typeface="Arial" pitchFamily="34" charset="0"/>
                <a:cs typeface="Arial" pitchFamily="34" charset="0"/>
              </a:rPr>
              <a:t> </a:t>
            </a:r>
            <a:r>
              <a:rPr lang="en-US" sz="1600" b="1" dirty="0" smtClean="0">
                <a:ln w="1905">
                  <a:solidFill>
                    <a:srgbClr val="000000"/>
                  </a:solidFill>
                </a:ln>
                <a:solidFill>
                  <a:srgbClr val="7030A0"/>
                </a:solidFill>
                <a:effectLst>
                  <a:innerShdw blurRad="69850" dist="43180" dir="5400000">
                    <a:srgbClr val="000000">
                      <a:alpha val="65000"/>
                    </a:srgbClr>
                  </a:innerShdw>
                </a:effectLst>
                <a:latin typeface="Arial" pitchFamily="34" charset="0"/>
                <a:cs typeface="Arial" pitchFamily="34" charset="0"/>
              </a:rPr>
              <a:t>Fabrication of prototype aluminum cavity half-cells for 1-cell &amp; 5-cell  (Full scale) done</a:t>
            </a:r>
          </a:p>
          <a:p>
            <a:pPr>
              <a:buFont typeface="Arial" pitchFamily="34" charset="0"/>
              <a:buChar char="•"/>
            </a:pPr>
            <a:r>
              <a:rPr lang="en-US" sz="1600" b="1" dirty="0" smtClean="0">
                <a:ln w="1905"/>
                <a:solidFill>
                  <a:schemeClr val="tx1"/>
                </a:solidFill>
                <a:effectLst>
                  <a:innerShdw blurRad="69850" dist="43180" dir="5400000">
                    <a:srgbClr val="000000">
                      <a:alpha val="65000"/>
                    </a:srgbClr>
                  </a:innerShdw>
                </a:effectLst>
                <a:latin typeface="Arial" pitchFamily="34" charset="0"/>
                <a:cs typeface="Arial" pitchFamily="34" charset="0"/>
              </a:rPr>
              <a:t> </a:t>
            </a:r>
            <a:r>
              <a:rPr lang="en-US" sz="1600" b="1" dirty="0" smtClean="0">
                <a:ln w="1905">
                  <a:solidFill>
                    <a:srgbClr val="000000"/>
                  </a:solidFill>
                </a:ln>
                <a:solidFill>
                  <a:schemeClr val="tx1"/>
                </a:solidFill>
                <a:effectLst>
                  <a:innerShdw blurRad="69850" dist="43180" dir="5400000">
                    <a:srgbClr val="000000">
                      <a:alpha val="65000"/>
                    </a:srgbClr>
                  </a:innerShdw>
                </a:effectLst>
                <a:latin typeface="Arial" pitchFamily="34" charset="0"/>
                <a:cs typeface="Arial" pitchFamily="34" charset="0"/>
              </a:rPr>
              <a:t>Die/Punch assembly developed. </a:t>
            </a:r>
          </a:p>
          <a:p>
            <a:pPr>
              <a:buFont typeface="Arial" pitchFamily="34" charset="0"/>
              <a:buChar char="•"/>
            </a:pPr>
            <a:r>
              <a:rPr lang="en-US" sz="1600" b="1" dirty="0" smtClean="0">
                <a:ln w="1905">
                  <a:solidFill>
                    <a:srgbClr val="0000CC"/>
                  </a:solidFill>
                </a:ln>
                <a:solidFill>
                  <a:srgbClr val="0000CC"/>
                </a:solidFill>
                <a:effectLst>
                  <a:innerShdw blurRad="69850" dist="43180" dir="5400000">
                    <a:srgbClr val="000000">
                      <a:alpha val="65000"/>
                    </a:srgbClr>
                  </a:innerShdw>
                </a:effectLst>
                <a:latin typeface="Arial" pitchFamily="34" charset="0"/>
                <a:cs typeface="Arial" pitchFamily="34" charset="0"/>
              </a:rPr>
              <a:t> </a:t>
            </a:r>
            <a:r>
              <a:rPr lang="en-US" sz="1600" b="1" dirty="0" smtClean="0">
                <a:ln w="1905">
                  <a:solidFill>
                    <a:srgbClr val="000000"/>
                  </a:solidFill>
                </a:ln>
                <a:solidFill>
                  <a:srgbClr val="0000CC"/>
                </a:solidFill>
                <a:effectLst>
                  <a:innerShdw blurRad="69850" dist="43180" dir="5400000">
                    <a:srgbClr val="000000">
                      <a:alpha val="65000"/>
                    </a:srgbClr>
                  </a:innerShdw>
                </a:effectLst>
                <a:latin typeface="Arial" pitchFamily="34" charset="0"/>
                <a:cs typeface="Arial" pitchFamily="34" charset="0"/>
              </a:rPr>
              <a:t>CMM (laser Faro) inspection successfully done.</a:t>
            </a:r>
          </a:p>
          <a:p>
            <a:pPr>
              <a:buFont typeface="Arial" pitchFamily="34" charset="0"/>
              <a:buChar char="•"/>
            </a:pPr>
            <a:r>
              <a:rPr lang="en-US" sz="1600" b="1" dirty="0" smtClean="0">
                <a:ln w="1905">
                  <a:solidFill>
                    <a:srgbClr val="0000CC"/>
                  </a:solidFill>
                </a:ln>
                <a:solidFill>
                  <a:srgbClr val="0000CC"/>
                </a:solidFill>
                <a:effectLst>
                  <a:innerShdw blurRad="69850" dist="43180" dir="5400000">
                    <a:srgbClr val="000000">
                      <a:alpha val="65000"/>
                    </a:srgbClr>
                  </a:innerShdw>
                </a:effectLst>
                <a:latin typeface="Arial" pitchFamily="34" charset="0"/>
                <a:cs typeface="Arial" pitchFamily="34" charset="0"/>
              </a:rPr>
              <a:t> </a:t>
            </a:r>
            <a:r>
              <a:rPr lang="en-US" sz="1600" b="1" dirty="0" smtClean="0">
                <a:ln w="1905">
                  <a:solidFill>
                    <a:srgbClr val="000000"/>
                  </a:solidFill>
                </a:ln>
                <a:solidFill>
                  <a:srgbClr val="C00000"/>
                </a:solidFill>
                <a:effectLst>
                  <a:innerShdw blurRad="69850" dist="43180" dir="5400000">
                    <a:srgbClr val="000000">
                      <a:alpha val="65000"/>
                    </a:srgbClr>
                  </a:innerShdw>
                </a:effectLst>
                <a:latin typeface="Arial" pitchFamily="34" charset="0"/>
                <a:cs typeface="Arial" pitchFamily="34" charset="0"/>
              </a:rPr>
              <a:t>Low power RF test on half-cell using VNA done &amp; Bead-pull measurement on single-cell and five-cell prototype cavities carried out.</a:t>
            </a:r>
          </a:p>
        </p:txBody>
      </p:sp>
      <p:sp>
        <p:nvSpPr>
          <p:cNvPr id="7" name="Rectangle 4"/>
          <p:cNvSpPr>
            <a:spLocks noChangeArrowheads="1"/>
          </p:cNvSpPr>
          <p:nvPr/>
        </p:nvSpPr>
        <p:spPr bwMode="auto">
          <a:xfrm>
            <a:off x="76200" y="-6980"/>
            <a:ext cx="8915400" cy="369332"/>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2" algn="ctr" fontAlgn="base">
              <a:spcBef>
                <a:spcPct val="0"/>
              </a:spcBef>
              <a:spcAft>
                <a:spcPct val="0"/>
              </a:spcAft>
            </a:pPr>
            <a:r>
              <a:rPr kumimoji="0" lang="en-GB"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mn-lt"/>
                <a:ea typeface="Times New Roman" pitchFamily="18" charset="0"/>
                <a:cs typeface="Times New Roman" pitchFamily="18" charset="0"/>
              </a:rPr>
              <a:t>PROTOTYPE CAVITY FABRICATION &amp; CMM</a:t>
            </a:r>
            <a:r>
              <a:rPr kumimoji="0" lang="en-GB" b="1" i="0" u="none" strike="noStrike" normalizeH="0" dirty="0" smtClean="0">
                <a:ln w="1905">
                  <a:solidFill>
                    <a:sysClr val="windowText" lastClr="000000"/>
                  </a:solidFill>
                </a:ln>
                <a:solidFill>
                  <a:srgbClr val="C00000"/>
                </a:solidFill>
                <a:effectLst>
                  <a:innerShdw blurRad="69850" dist="43180" dir="5400000">
                    <a:srgbClr val="000000">
                      <a:alpha val="65000"/>
                    </a:srgbClr>
                  </a:innerShdw>
                </a:effectLst>
                <a:latin typeface="+mn-lt"/>
                <a:ea typeface="Times New Roman" pitchFamily="18" charset="0"/>
                <a:cs typeface="Times New Roman" pitchFamily="18" charset="0"/>
              </a:rPr>
              <a:t> MEASUREMENT</a:t>
            </a:r>
            <a:endParaRPr kumimoji="0" lang="en-GB"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mn-lt"/>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G:\ssom\XI plan SCRF LINAC CAVITY\Cavity Fabrication-mechanical\SRF\DSC09592.JPG"/>
          <p:cNvPicPr>
            <a:picLocks noChangeAspect="1" noChangeArrowheads="1"/>
          </p:cNvPicPr>
          <p:nvPr/>
        </p:nvPicPr>
        <p:blipFill>
          <a:blip r:embed="rId2" cstate="print"/>
          <a:srcRect/>
          <a:stretch>
            <a:fillRect/>
          </a:stretch>
        </p:blipFill>
        <p:spPr bwMode="auto">
          <a:xfrm>
            <a:off x="4953000" y="4114800"/>
            <a:ext cx="3022600" cy="2266950"/>
          </a:xfrm>
          <a:prstGeom prst="rect">
            <a:avLst/>
          </a:prstGeom>
          <a:noFill/>
        </p:spPr>
      </p:pic>
      <p:sp>
        <p:nvSpPr>
          <p:cNvPr id="3" name="TextBox 2"/>
          <p:cNvSpPr txBox="1"/>
          <p:nvPr/>
        </p:nvSpPr>
        <p:spPr>
          <a:xfrm>
            <a:off x="76200" y="762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Fabrication of 650 MHz Aluminum prototype Cavity</a:t>
            </a:r>
            <a:endParaRPr lang="en-IN"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5" name="Picture 3" descr="G:\ssom\XI plan SCRF LINAC CAVITY\Cavity Fabrication-mechanical\SRF\DSC09616.JPG"/>
          <p:cNvPicPr>
            <a:picLocks noChangeAspect="1" noChangeArrowheads="1"/>
          </p:cNvPicPr>
          <p:nvPr/>
        </p:nvPicPr>
        <p:blipFill>
          <a:blip r:embed="rId3" cstate="print"/>
          <a:srcRect/>
          <a:stretch>
            <a:fillRect/>
          </a:stretch>
        </p:blipFill>
        <p:spPr bwMode="auto">
          <a:xfrm>
            <a:off x="4953000" y="685800"/>
            <a:ext cx="3054350" cy="3048000"/>
          </a:xfrm>
          <a:prstGeom prst="rect">
            <a:avLst/>
          </a:prstGeom>
          <a:noFill/>
        </p:spPr>
      </p:pic>
      <p:pic>
        <p:nvPicPr>
          <p:cNvPr id="6" name="Picture 5" descr="DSC09989-1.jpg"/>
          <p:cNvPicPr>
            <a:picLocks noChangeAspect="1"/>
          </p:cNvPicPr>
          <p:nvPr/>
        </p:nvPicPr>
        <p:blipFill>
          <a:blip r:embed="rId4" cstate="print"/>
          <a:stretch>
            <a:fillRect/>
          </a:stretch>
        </p:blipFill>
        <p:spPr>
          <a:xfrm>
            <a:off x="685800" y="762000"/>
            <a:ext cx="3200400" cy="2668696"/>
          </a:xfrm>
          <a:prstGeom prst="rect">
            <a:avLst/>
          </a:prstGeom>
        </p:spPr>
      </p:pic>
      <p:pic>
        <p:nvPicPr>
          <p:cNvPr id="7" name="Picture 6" descr="DSC00003-1.jpg"/>
          <p:cNvPicPr>
            <a:picLocks noChangeAspect="1"/>
          </p:cNvPicPr>
          <p:nvPr/>
        </p:nvPicPr>
        <p:blipFill>
          <a:blip r:embed="rId5" cstate="print"/>
          <a:stretch>
            <a:fillRect/>
          </a:stretch>
        </p:blipFill>
        <p:spPr>
          <a:xfrm>
            <a:off x="1143000" y="3733800"/>
            <a:ext cx="2089311" cy="28956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733800" y="3200400"/>
            <a:ext cx="5280170" cy="3467100"/>
          </a:xfrm>
          <a:prstGeom prst="rect">
            <a:avLst/>
          </a:prstGeom>
          <a:noFill/>
          <a:ln w="9525">
            <a:solidFill>
              <a:schemeClr val="tx1"/>
            </a:solidFill>
            <a:miter lim="800000"/>
            <a:headEnd/>
            <a:tailEnd/>
          </a:ln>
        </p:spPr>
      </p:pic>
      <p:pic>
        <p:nvPicPr>
          <p:cNvPr id="3" name="Picture 2" descr="DSC00068.jpg"/>
          <p:cNvPicPr>
            <a:picLocks noChangeAspect="1"/>
          </p:cNvPicPr>
          <p:nvPr/>
        </p:nvPicPr>
        <p:blipFill>
          <a:blip r:embed="rId3" cstate="print"/>
          <a:stretch>
            <a:fillRect/>
          </a:stretch>
        </p:blipFill>
        <p:spPr>
          <a:xfrm rot="16200000">
            <a:off x="-1181100" y="2019300"/>
            <a:ext cx="6095999" cy="3428999"/>
          </a:xfrm>
          <a:prstGeom prst="rect">
            <a:avLst/>
          </a:prstGeom>
        </p:spPr>
      </p:pic>
      <p:sp>
        <p:nvSpPr>
          <p:cNvPr id="4" name="TextBox 3"/>
          <p:cNvSpPr txBox="1"/>
          <p:nvPr/>
        </p:nvSpPr>
        <p:spPr>
          <a:xfrm>
            <a:off x="152400" y="152400"/>
            <a:ext cx="3657600" cy="369332"/>
          </a:xfrm>
          <a:prstGeom prst="rect">
            <a:avLst/>
          </a:prstGeom>
          <a:solidFill>
            <a:srgbClr val="CCFF66"/>
          </a:solidFill>
          <a:ln>
            <a:solidFill>
              <a:schemeClr val="tx1"/>
            </a:solidFill>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dirty="0" smtClean="0">
                <a:ln w="11430">
                  <a:solidFill>
                    <a:schemeClr val="tx1"/>
                  </a:solidFill>
                </a:ln>
                <a:effectLst>
                  <a:outerShdw blurRad="80000" dist="40000" dir="5040000" algn="tl">
                    <a:srgbClr val="000000">
                      <a:alpha val="30000"/>
                    </a:srgbClr>
                  </a:outerShdw>
                </a:effectLst>
                <a:latin typeface="Arial" pitchFamily="34" charset="0"/>
                <a:cs typeface="Arial" pitchFamily="34" charset="0"/>
              </a:rPr>
              <a:t>RF Test on Half Cell using VNA </a:t>
            </a:r>
            <a:endParaRPr lang="en-IN" b="1" dirty="0">
              <a:ln w="11430">
                <a:solidFill>
                  <a:schemeClr val="tx1"/>
                </a:solidFill>
              </a:ln>
              <a:effectLst>
                <a:outerShdw blurRad="80000" dist="40000" dir="5040000" algn="tl">
                  <a:srgbClr val="000000">
                    <a:alpha val="30000"/>
                  </a:srgbClr>
                </a:outerShdw>
              </a:effectLst>
              <a:latin typeface="Arial" pitchFamily="34" charset="0"/>
              <a:cs typeface="Arial" pitchFamily="34" charset="0"/>
            </a:endParaRPr>
          </a:p>
        </p:txBody>
      </p:sp>
      <p:sp>
        <p:nvSpPr>
          <p:cNvPr id="5" name="TextBox 4"/>
          <p:cNvSpPr txBox="1"/>
          <p:nvPr/>
        </p:nvSpPr>
        <p:spPr>
          <a:xfrm>
            <a:off x="3733800" y="2743200"/>
            <a:ext cx="5257800" cy="369332"/>
          </a:xfrm>
          <a:prstGeom prst="rect">
            <a:avLst/>
          </a:prstGeom>
          <a:solidFill>
            <a:srgbClr val="FFFF99"/>
          </a:solidFill>
          <a:ln>
            <a:solidFill>
              <a:schemeClr val="tx1"/>
            </a:solidFill>
          </a:ln>
        </p:spPr>
        <p:txBody>
          <a:bodyPr wrap="square" rtlCol="0">
            <a:spAutoFit/>
          </a:bodyPr>
          <a:lstStyle/>
          <a:p>
            <a:pPr algn="ct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Dimensional measurement using CMM (Laser)</a:t>
            </a:r>
            <a:endParaRPr lang="en-IN"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6" name="TextBox 5"/>
          <p:cNvSpPr txBox="1"/>
          <p:nvPr/>
        </p:nvSpPr>
        <p:spPr>
          <a:xfrm>
            <a:off x="3810000" y="685800"/>
            <a:ext cx="5181600" cy="1508105"/>
          </a:xfrm>
          <a:prstGeom prst="rect">
            <a:avLst/>
          </a:prstGeom>
          <a:solidFill>
            <a:srgbClr val="FFFF99"/>
          </a:solidFill>
          <a:ln>
            <a:solidFill>
              <a:schemeClr val="tx1"/>
            </a:solidFill>
          </a:ln>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en-US" sz="2000" b="1" dirty="0" smtClean="0">
                <a:ln w="1905"/>
                <a:solidFill>
                  <a:srgbClr val="7030A0"/>
                </a:solidFill>
                <a:effectLst>
                  <a:innerShdw blurRad="69850" dist="43180" dir="5400000">
                    <a:srgbClr val="000000">
                      <a:alpha val="65000"/>
                    </a:srgbClr>
                  </a:innerShdw>
                </a:effectLst>
                <a:latin typeface="Arial" pitchFamily="34" charset="0"/>
                <a:cs typeface="Arial" pitchFamily="34" charset="0"/>
              </a:rPr>
              <a:t> Fixtures drawings required for EB welding process has been prepared in consultation with IUAC, New Delhi and those fixtures are fabricated at VECC.</a:t>
            </a:r>
            <a:r>
              <a:rPr lang="en-US" sz="2000" b="1" dirty="0" smtClean="0">
                <a:ln w="1905">
                  <a:solidFill>
                    <a:srgbClr val="C00000"/>
                  </a:solidFill>
                </a:ln>
                <a:solidFill>
                  <a:srgbClr val="C00000"/>
                </a:solidFill>
                <a:effectLst>
                  <a:innerShdw blurRad="69850" dist="43180" dir="5400000">
                    <a:srgbClr val="000000">
                      <a:alpha val="65000"/>
                    </a:srgbClr>
                  </a:innerShdw>
                </a:effectLst>
                <a:latin typeface="Arial" pitchFamily="34" charset="0"/>
                <a:cs typeface="Arial" pitchFamily="34" charset="0"/>
              </a:rPr>
              <a:t> </a:t>
            </a:r>
          </a:p>
          <a:p>
            <a:endParaRPr lang="en-US" sz="1200" b="1" dirty="0" smtClean="0">
              <a:ln w="1905">
                <a:solidFill>
                  <a:srgbClr val="C00000"/>
                </a:solidFill>
              </a:ln>
              <a:solidFill>
                <a:srgbClr val="C00000"/>
              </a:soli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52400"/>
            <a:ext cx="8763000" cy="603958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28599" y="457200"/>
            <a:ext cx="8769113" cy="6096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SC03028.JPG"/>
          <p:cNvPicPr>
            <a:picLocks noChangeAspect="1"/>
          </p:cNvPicPr>
          <p:nvPr/>
        </p:nvPicPr>
        <p:blipFill>
          <a:blip r:embed="rId2" cstate="print">
            <a:lum bright="10000" contrast="10000"/>
          </a:blip>
          <a:stretch>
            <a:fillRect/>
          </a:stretch>
        </p:blipFill>
        <p:spPr>
          <a:xfrm>
            <a:off x="152400" y="609600"/>
            <a:ext cx="3376127" cy="3356738"/>
          </a:xfrm>
          <a:prstGeom prst="rect">
            <a:avLst/>
          </a:prstGeom>
        </p:spPr>
      </p:pic>
      <p:sp>
        <p:nvSpPr>
          <p:cNvPr id="3" name="Rectangle 4"/>
          <p:cNvSpPr>
            <a:spLocks noChangeArrowheads="1"/>
          </p:cNvSpPr>
          <p:nvPr/>
        </p:nvSpPr>
        <p:spPr bwMode="auto">
          <a:xfrm>
            <a:off x="152400" y="76201"/>
            <a:ext cx="8839200" cy="381000"/>
          </a:xfrm>
          <a:prstGeom prst="rect">
            <a:avLst/>
          </a:prstGeom>
          <a:solidFill>
            <a:srgbClr val="CCFF99"/>
          </a:solidFill>
          <a:ln w="9525">
            <a:solidFill>
              <a:srgbClr val="000000"/>
            </a:solidFill>
            <a:miter lim="800000"/>
            <a:headEnd/>
            <a:tailEnd/>
          </a:ln>
        </p:spPr>
        <p:txBody>
          <a:bodyPr anchor="ctr"/>
          <a:lstStyle/>
          <a:p>
            <a:pPr algn="ctr" eaLnBrk="0" hangingPunct="0"/>
            <a:r>
              <a:rPr lang="en-US"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rPr>
              <a:t>S</a:t>
            </a:r>
            <a:r>
              <a:rPr lang="en-US" sz="2400" b="1"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rPr>
              <a:t>ingle cell prototype cavity-- VNA measurement </a:t>
            </a:r>
            <a:endParaRPr lang="en-IN"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endParaRPr>
          </a:p>
        </p:txBody>
      </p:sp>
      <p:pic>
        <p:nvPicPr>
          <p:cNvPr id="4" name="Picture 3" descr="1-cell-cavity-VNA test-09-09-2013.jpg"/>
          <p:cNvPicPr>
            <a:picLocks noChangeAspect="1"/>
          </p:cNvPicPr>
          <p:nvPr/>
        </p:nvPicPr>
        <p:blipFill>
          <a:blip r:embed="rId3" cstate="print"/>
          <a:stretch>
            <a:fillRect/>
          </a:stretch>
        </p:blipFill>
        <p:spPr>
          <a:xfrm>
            <a:off x="3733800" y="1524000"/>
            <a:ext cx="5280660" cy="4655820"/>
          </a:xfrm>
          <a:prstGeom prst="rect">
            <a:avLst/>
          </a:prstGeom>
          <a:ln>
            <a:solidFill>
              <a:schemeClr val="accent4"/>
            </a:solidFill>
          </a:ln>
        </p:spPr>
      </p:pic>
      <p:sp>
        <p:nvSpPr>
          <p:cNvPr id="5" name="TextBox 4"/>
          <p:cNvSpPr txBox="1"/>
          <p:nvPr/>
        </p:nvSpPr>
        <p:spPr>
          <a:xfrm>
            <a:off x="7543800" y="3200400"/>
            <a:ext cx="838200" cy="276999"/>
          </a:xfrm>
          <a:prstGeom prst="rect">
            <a:avLst/>
          </a:prstGeom>
          <a:solidFill>
            <a:schemeClr val="bg1"/>
          </a:solidFill>
        </p:spPr>
        <p:txBody>
          <a:bodyPr wrap="square" rtlCol="0">
            <a:spAutoFit/>
          </a:bodyPr>
          <a:lstStyle/>
          <a:p>
            <a:r>
              <a:rPr lang="en-US" sz="1200" b="1" dirty="0" smtClean="0">
                <a:solidFill>
                  <a:srgbClr val="008000"/>
                </a:solidFill>
                <a:latin typeface="Arial" pitchFamily="34" charset="0"/>
                <a:cs typeface="Arial" pitchFamily="34" charset="0"/>
              </a:rPr>
              <a:t>Q=20700</a:t>
            </a:r>
            <a:endParaRPr lang="en-IN" sz="1200" b="1" dirty="0">
              <a:solidFill>
                <a:srgbClr val="008000"/>
              </a:solidFill>
              <a:latin typeface="Arial" pitchFamily="34" charset="0"/>
              <a:cs typeface="Arial" pitchFamily="34" charset="0"/>
            </a:endParaRPr>
          </a:p>
        </p:txBody>
      </p:sp>
      <p:sp>
        <p:nvSpPr>
          <p:cNvPr id="6" name="TextBox 5"/>
          <p:cNvSpPr txBox="1"/>
          <p:nvPr/>
        </p:nvSpPr>
        <p:spPr>
          <a:xfrm>
            <a:off x="3733800" y="609600"/>
            <a:ext cx="5257800" cy="369332"/>
          </a:xfrm>
          <a:prstGeom prst="rect">
            <a:avLst/>
          </a:prstGeom>
          <a:noFill/>
          <a:ln>
            <a:solidFill>
              <a:schemeClr val="accent4"/>
            </a:solidFill>
          </a:ln>
        </p:spPr>
        <p:txBody>
          <a:bodyPr wrap="square" rtlCol="0">
            <a:spAutoFit/>
          </a:bodyPr>
          <a:lstStyle/>
          <a:p>
            <a:pPr algn="ct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Resonant frequency, </a:t>
            </a:r>
            <a:r>
              <a:rPr lang="en-US" b="1" i="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f</a:t>
            </a:r>
            <a:r>
              <a:rPr lang="en-US" b="1" i="1" baseline="-2500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0</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 645.86350 MHz</a:t>
            </a:r>
            <a:endParaRPr lang="en-IN"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7" name="TextBox 6"/>
          <p:cNvSpPr txBox="1"/>
          <p:nvPr/>
        </p:nvSpPr>
        <p:spPr>
          <a:xfrm>
            <a:off x="152400" y="4114800"/>
            <a:ext cx="3505200" cy="2062103"/>
          </a:xfrm>
          <a:prstGeom prst="rect">
            <a:avLst/>
          </a:prstGeom>
          <a:noFill/>
          <a:ln>
            <a:solidFill>
              <a:schemeClr val="accent4"/>
            </a:solidFill>
          </a:ln>
        </p:spPr>
        <p:txBody>
          <a:bodyPr wrap="square" rtlCol="0">
            <a:spAutoFit/>
          </a:bodyPr>
          <a:lstStyle/>
          <a:p>
            <a:pPr algn="ct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Half power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rPr>
              <a:t>3dB) Bandwidth, </a:t>
            </a:r>
          </a:p>
          <a:p>
            <a:pPr algn="ct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a:t>
            </a:r>
            <a:r>
              <a:rPr lang="en-US" b="1" i="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f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a:t>
            </a:r>
            <a:r>
              <a:rPr lang="en-US" b="1" i="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f</a:t>
            </a:r>
            <a:r>
              <a:rPr lang="en-US" b="1" i="1" baseline="-25000"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2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a:t>
            </a:r>
            <a:r>
              <a:rPr lang="en-US" b="1" i="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f</a:t>
            </a:r>
            <a:r>
              <a:rPr lang="en-US" b="1" i="1" baseline="-25000"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1 </a:t>
            </a:r>
            <a:r>
              <a:rPr lang="en-US"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31.2  kHz.</a:t>
            </a:r>
          </a:p>
          <a:p>
            <a:pPr algn="ctr"/>
            <a:endPar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en-US" b="1" i="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f</a:t>
            </a:r>
            <a:r>
              <a:rPr lang="en-US" b="1" i="1" baseline="-2500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1</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 645.84860 MHz;</a:t>
            </a:r>
          </a:p>
          <a:p>
            <a:pPr algn="ctr"/>
            <a:r>
              <a:rPr lang="en-US" b="1" i="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f</a:t>
            </a:r>
            <a:r>
              <a:rPr lang="en-US" b="1" i="1" baseline="-2500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2</a:t>
            </a:r>
            <a:r>
              <a:rPr lang="en-US" b="1" i="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645.87980 MHz ]</a:t>
            </a:r>
          </a:p>
          <a:p>
            <a:pPr algn="ctr"/>
            <a:endPar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ct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Q = </a:t>
            </a:r>
            <a:r>
              <a:rPr lang="en-US" sz="2000" b="1" i="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f</a:t>
            </a:r>
            <a:r>
              <a:rPr lang="en-US" sz="2000" b="1" i="1" baseline="-25000"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0</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rPr>
              <a:t> / </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a:t>
            </a:r>
            <a:r>
              <a:rPr lang="en-US" sz="2000" b="1" i="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f  </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 20700.</a:t>
            </a:r>
            <a:endParaRPr lang="en-IN" sz="2000" b="1" dirty="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76200"/>
            <a:ext cx="8839200" cy="369332"/>
          </a:xfrm>
          <a:prstGeom prst="rect">
            <a:avLst/>
          </a:prstGeom>
          <a:solidFill>
            <a:srgbClr val="CCFF99"/>
          </a:solidFill>
          <a:ln>
            <a:solidFill>
              <a:srgbClr val="002060"/>
            </a:solidFill>
          </a:ln>
        </p:spPr>
        <p:txBody>
          <a:bodyPr wrap="square" rtlCol="0">
            <a:spAutoFit/>
          </a:bodyPr>
          <a:lstStyle/>
          <a:p>
            <a:pPr algn="ctr"/>
            <a:r>
              <a:rPr lang="en-US"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rPr>
              <a:t>LB650 Cavity parameters</a:t>
            </a:r>
            <a:endParaRPr lang="en-IN" b="1" dirty="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endParaRPr>
          </a:p>
        </p:txBody>
      </p:sp>
      <p:sp>
        <p:nvSpPr>
          <p:cNvPr id="3" name="Rectangle 2"/>
          <p:cNvSpPr/>
          <p:nvPr/>
        </p:nvSpPr>
        <p:spPr>
          <a:xfrm>
            <a:off x="152400" y="533400"/>
            <a:ext cx="8839200" cy="5355312"/>
          </a:xfrm>
          <a:prstGeom prst="rect">
            <a:avLst/>
          </a:prstGeom>
          <a:solidFill>
            <a:srgbClr val="FFFF99"/>
          </a:solidFill>
          <a:ln>
            <a:solidFill>
              <a:srgbClr val="002060"/>
            </a:solidFill>
          </a:ln>
        </p:spPr>
        <p:txBody>
          <a:bodyPr wrap="square">
            <a:spAutoFit/>
          </a:bodyPr>
          <a:lstStyle/>
          <a:p>
            <a:pPr algn="just">
              <a:lnSpc>
                <a:spcPct val="150000"/>
              </a:lnSpc>
              <a:buFont typeface="Arial" pitchFamily="34" charset="0"/>
              <a:buChar char="•"/>
            </a:pPr>
            <a:r>
              <a:rPr lang="en-US"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According to Linear perturbation theory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for a given relative error in the frequencies of the cavity cells the field flatness is determined by </a:t>
            </a:r>
            <a:r>
              <a:rPr lang="en-US" sz="1900" b="1" i="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f, </a:t>
            </a:r>
            <a:r>
              <a:rPr lang="en-US" sz="1900"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between the operating frequencies (f</a:t>
            </a:r>
            <a:r>
              <a:rPr lang="en-US" sz="1900" b="1" baseline="-25000"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a:t>
            </a:r>
            <a:r>
              <a:rPr lang="en-US" sz="1900"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of the </a:t>
            </a:r>
            <a:r>
              <a:rPr lang="en-US" sz="1900" b="1" dirty="0" err="1"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neighbouring</a:t>
            </a:r>
            <a:r>
              <a:rPr lang="en-US" sz="1900"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 cells.</a:t>
            </a:r>
          </a:p>
          <a:p>
            <a:pPr algn="just">
              <a:lnSpc>
                <a:spcPct val="150000"/>
              </a:lnSpc>
              <a:buFont typeface="Arial" pitchFamily="34" charset="0"/>
              <a:buChar char="•"/>
            </a:pP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Field flatness factor,</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f</a:t>
            </a:r>
            <a:r>
              <a:rPr lang="en-US" sz="1900" b="1" i="1" baseline="-25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a:t>
            </a: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/f </a:t>
            </a:r>
            <a:r>
              <a:rPr lang="en-US" sz="1900" b="1" i="1" baseline="-25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N</a:t>
            </a:r>
            <a:r>
              <a:rPr lang="en-US" sz="1900" b="1" baseline="30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2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k </a:t>
            </a:r>
            <a:r>
              <a:rPr lang="en-US"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k = cell to cell coupling, N = no. of cell ]</a:t>
            </a:r>
          </a:p>
          <a:p>
            <a:pPr algn="just">
              <a:lnSpc>
                <a:spcPct val="150000"/>
              </a:lnSpc>
              <a:buFont typeface="Arial" pitchFamily="34" charset="0"/>
              <a:buChar char="•"/>
            </a:pPr>
            <a:r>
              <a:rPr lang="en-US" sz="1900"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Cavity with </a:t>
            </a:r>
            <a:r>
              <a:rPr lang="en-US" sz="19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fewer cells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shows a </a:t>
            </a:r>
            <a:r>
              <a:rPr lang="en-US" sz="1900" b="1" dirty="0" smtClean="0">
                <a:ln w="1905">
                  <a:solidFill>
                    <a:sysClr val="windowText" lastClr="000000"/>
                  </a:solidFill>
                </a:ln>
                <a:solidFill>
                  <a:srgbClr val="3333FF"/>
                </a:solidFill>
                <a:effectLst>
                  <a:innerShdw blurRad="69850" dist="43180" dir="5400000">
                    <a:srgbClr val="000000">
                      <a:alpha val="65000"/>
                    </a:srgbClr>
                  </a:innerShdw>
                </a:effectLst>
                <a:latin typeface="Arial" pitchFamily="34" charset="0"/>
                <a:cs typeface="Arial" pitchFamily="34" charset="0"/>
                <a:sym typeface="Symbol"/>
              </a:rPr>
              <a:t>smaller coupling coefficient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for a given field flatness</a:t>
            </a:r>
          </a:p>
          <a:p>
            <a:pPr algn="just">
              <a:lnSpc>
                <a:spcPct val="150000"/>
              </a:lnSpc>
              <a:buFont typeface="Arial" pitchFamily="34" charset="0"/>
              <a:buChar char="•"/>
            </a:pP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For 650 MHz cavity, </a:t>
            </a: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f /</a:t>
            </a:r>
            <a:r>
              <a:rPr lang="en-US" sz="1900" b="1" i="1" baseline="-25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f</a:t>
            </a:r>
            <a:r>
              <a:rPr lang="en-US" sz="1900" b="1" i="1" baseline="-25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a:t>
            </a:r>
            <a:r>
              <a:rPr lang="en-US" sz="1900" b="1" i="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=5 x 10</a:t>
            </a:r>
            <a:r>
              <a:rPr lang="en-US" sz="1900" b="1" baseline="30000"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-4</a:t>
            </a:r>
            <a:r>
              <a:rPr lang="en-US" sz="1900" b="1" dirty="0" smtClean="0">
                <a:ln w="1905">
                  <a:solidFill>
                    <a:sysClr val="windowText" lastClr="000000"/>
                  </a:solidFill>
                </a:ln>
                <a:solidFill>
                  <a:srgbClr val="7030A0"/>
                </a:solidFill>
                <a:effectLst>
                  <a:innerShdw blurRad="69850" dist="43180" dir="5400000">
                    <a:srgbClr val="000000">
                      <a:alpha val="65000"/>
                    </a:srgbClr>
                  </a:innerShdw>
                </a:effectLst>
                <a:latin typeface="Arial" pitchFamily="34" charset="0"/>
                <a:cs typeface="Arial" pitchFamily="34" charset="0"/>
                <a:sym typeface="Symbol"/>
              </a:rPr>
              <a:t>      </a:t>
            </a:r>
            <a:r>
              <a:rPr lang="en-US" sz="19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k  1.25%</a:t>
            </a:r>
          </a:p>
          <a:p>
            <a:pPr algn="just">
              <a:lnSpc>
                <a:spcPct val="150000"/>
              </a:lnSpc>
              <a:buFont typeface="Arial" pitchFamily="34" charset="0"/>
              <a:buChar char="•"/>
            </a:pPr>
            <a:r>
              <a:rPr lang="en-US" sz="19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 </a:t>
            </a:r>
            <a:r>
              <a:rPr lang="en-US" sz="1900"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sym typeface="Symbol"/>
              </a:rPr>
              <a:t>The aperture selected for the cavity represents a trade-off between requirements related to the cell-to-cell coupling and  beam loss. The experiences with other labs determine that these cavities can operate with tolerable beam loss within 100 mm. aperture. So, we have adopted </a:t>
            </a:r>
            <a:r>
              <a:rPr lang="en-US" sz="1900" b="1"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cs typeface="Arial" pitchFamily="34" charset="0"/>
                <a:sym typeface="Symbol"/>
              </a:rPr>
              <a:t>96 mm. </a:t>
            </a:r>
            <a:r>
              <a:rPr lang="en-US" sz="1900" b="1" dirty="0" smtClean="0">
                <a:ln w="1905">
                  <a:solidFill>
                    <a:sysClr val="windowText" lastClr="000000"/>
                  </a:solidFill>
                </a:ln>
                <a:solidFill>
                  <a:srgbClr val="000000"/>
                </a:solidFill>
                <a:effectLst>
                  <a:innerShdw blurRad="69850" dist="43180" dir="5400000">
                    <a:srgbClr val="000000">
                      <a:alpha val="65000"/>
                    </a:srgbClr>
                  </a:innerShdw>
                </a:effectLst>
                <a:latin typeface="Arial" pitchFamily="34" charset="0"/>
                <a:cs typeface="Arial" pitchFamily="34" charset="0"/>
                <a:sym typeface="Symbol"/>
              </a:rPr>
              <a:t>aperture for 650 MHz, =0.61 cavity.</a:t>
            </a:r>
            <a:endParaRPr lang="en-IN" sz="1900" dirty="0">
              <a:ln w="1905">
                <a:solidFill>
                  <a:sysClr val="windowText" lastClr="000000"/>
                </a:solidFill>
              </a:ln>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52400"/>
            <a:ext cx="8763000" cy="685800"/>
          </a:xfrm>
          <a:prstGeom prst="rect">
            <a:avLst/>
          </a:prstGeom>
          <a:solidFill>
            <a:srgbClr val="CCFF99"/>
          </a:solidFill>
          <a:ln>
            <a:solidFill>
              <a:schemeClr val="tx1"/>
            </a:solidFill>
          </a:ln>
        </p:spPr>
        <p:txBody>
          <a:bodyPr/>
          <a:lstStyle/>
          <a:p>
            <a:pPr algn="ctr">
              <a:defRPr/>
            </a:pPr>
            <a:r>
              <a:rPr lang="en-US" sz="2000" b="1" kern="0" dirty="0">
                <a:solidFill>
                  <a:srgbClr val="3333FF"/>
                </a:solidFill>
                <a:latin typeface="Eras Bold ITC" pitchFamily="34" charset="0"/>
                <a:ea typeface="+mj-ea"/>
                <a:cs typeface="+mj-cs"/>
              </a:rPr>
              <a:t>Bead-pull measurement </a:t>
            </a:r>
            <a:r>
              <a:rPr lang="en-US" sz="2000" b="1" kern="0" dirty="0" smtClean="0">
                <a:solidFill>
                  <a:srgbClr val="3333FF"/>
                </a:solidFill>
                <a:latin typeface="Eras Bold ITC" pitchFamily="34" charset="0"/>
                <a:ea typeface="+mj-ea"/>
                <a:cs typeface="+mj-cs"/>
              </a:rPr>
              <a:t> set-up </a:t>
            </a:r>
            <a:endParaRPr lang="en-US" sz="2000" b="1" kern="0" dirty="0">
              <a:solidFill>
                <a:srgbClr val="3333FF"/>
              </a:solidFill>
              <a:latin typeface="Eras Bold ITC" pitchFamily="34" charset="0"/>
              <a:ea typeface="+mj-ea"/>
              <a:cs typeface="+mj-cs"/>
            </a:endParaRPr>
          </a:p>
          <a:p>
            <a:pPr algn="ctr">
              <a:defRPr/>
            </a:pPr>
            <a:r>
              <a:rPr lang="en-US" sz="2000" kern="0" dirty="0">
                <a:solidFill>
                  <a:srgbClr val="7030A0"/>
                </a:solidFill>
                <a:latin typeface="Eras Bold ITC" pitchFamily="34" charset="0"/>
                <a:ea typeface="+mj-ea"/>
                <a:cs typeface="+mj-cs"/>
              </a:rPr>
              <a:t>Using Phase-shift technique instead of frequency-shift</a:t>
            </a:r>
          </a:p>
          <a:p>
            <a:pPr algn="ctr">
              <a:defRPr/>
            </a:pPr>
            <a:endParaRPr lang="en-US" sz="2000" b="1" kern="0" dirty="0">
              <a:solidFill>
                <a:srgbClr val="3333FF"/>
              </a:solidFill>
              <a:latin typeface="Eras Bold ITC" pitchFamily="34" charset="0"/>
              <a:ea typeface="+mj-ea"/>
              <a:cs typeface="+mj-cs"/>
            </a:endParaRPr>
          </a:p>
        </p:txBody>
      </p:sp>
      <p:sp>
        <p:nvSpPr>
          <p:cNvPr id="3" name="Text Box 3"/>
          <p:cNvSpPr txBox="1">
            <a:spLocks noChangeArrowheads="1"/>
          </p:cNvSpPr>
          <p:nvPr/>
        </p:nvSpPr>
        <p:spPr bwMode="auto">
          <a:xfrm>
            <a:off x="152400" y="914400"/>
            <a:ext cx="5715000" cy="4114800"/>
          </a:xfrm>
          <a:prstGeom prst="rect">
            <a:avLst/>
          </a:prstGeom>
          <a:solidFill>
            <a:srgbClr val="FFFF99"/>
          </a:solidFill>
          <a:ln w="9525">
            <a:solidFill>
              <a:srgbClr val="000000"/>
            </a:solidFill>
            <a:miter lim="800000"/>
            <a:headEnd/>
            <a:tailEnd/>
          </a:ln>
        </p:spPr>
        <p:txBody>
          <a:bodyPr/>
          <a:lstStyle/>
          <a:p>
            <a:pPr marL="0" lvl="1"/>
            <a:r>
              <a:rPr lang="en-US" sz="2200" dirty="0">
                <a:latin typeface="Eras Bold ITC" pitchFamily="34" charset="0"/>
              </a:rPr>
              <a:t> </a:t>
            </a:r>
            <a:r>
              <a:rPr lang="en-US" sz="2000" dirty="0">
                <a:solidFill>
                  <a:srgbClr val="C00000"/>
                </a:solidFill>
                <a:latin typeface="Eras Bold ITC" pitchFamily="34" charset="0"/>
              </a:rPr>
              <a:t>In manufacturing or tuning multi-cell cavity, it is required to investigate the field profile inside the cavity</a:t>
            </a:r>
          </a:p>
          <a:p>
            <a:pPr marL="0" lvl="1"/>
            <a:r>
              <a:rPr lang="en-US" sz="2000" dirty="0">
                <a:latin typeface="Eras Bold ITC" pitchFamily="34" charset="0"/>
              </a:rPr>
              <a:t>The Field can be sampled by introducing a perturbing object and measuring its change in f</a:t>
            </a:r>
            <a:r>
              <a:rPr lang="en-US" sz="2000" baseline="-25000" dirty="0">
                <a:latin typeface="Eras Bold ITC" pitchFamily="34" charset="0"/>
              </a:rPr>
              <a:t>0</a:t>
            </a:r>
          </a:p>
          <a:p>
            <a:pPr marL="0" lvl="1"/>
            <a:r>
              <a:rPr lang="en-US" sz="2000" dirty="0">
                <a:solidFill>
                  <a:srgbClr val="3333FF"/>
                </a:solidFill>
                <a:latin typeface="Eras Bold ITC" pitchFamily="34" charset="0"/>
              </a:rPr>
              <a:t>The object must be very small so that the field does not vary significantly over its largest linear dimension: it is a perturbation method</a:t>
            </a:r>
          </a:p>
          <a:p>
            <a:pPr marL="0" lvl="1"/>
            <a:r>
              <a:rPr lang="en-US" sz="2000" dirty="0">
                <a:latin typeface="Eras Bold ITC" pitchFamily="34" charset="0"/>
              </a:rPr>
              <a:t>Phase deviation is much easier to observe than frequency change especially for small perturbation.</a:t>
            </a:r>
          </a:p>
        </p:txBody>
      </p:sp>
      <p:pic>
        <p:nvPicPr>
          <p:cNvPr id="4" name="Picture 2"/>
          <p:cNvPicPr>
            <a:picLocks noChangeAspect="1" noChangeArrowheads="1"/>
          </p:cNvPicPr>
          <p:nvPr/>
        </p:nvPicPr>
        <p:blipFill>
          <a:blip r:embed="rId2" cstate="print"/>
          <a:srcRect/>
          <a:stretch>
            <a:fillRect/>
          </a:stretch>
        </p:blipFill>
        <p:spPr bwMode="auto">
          <a:xfrm>
            <a:off x="457200" y="5029200"/>
            <a:ext cx="2070100" cy="1457325"/>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85800" y="6477000"/>
            <a:ext cx="1709738" cy="381000"/>
          </a:xfrm>
          <a:prstGeom prst="rect">
            <a:avLst/>
          </a:prstGeom>
          <a:noFill/>
          <a:ln w="9525">
            <a:noFill/>
            <a:miter lim="800000"/>
            <a:headEnd/>
            <a:tailEnd/>
          </a:ln>
        </p:spPr>
      </p:pic>
      <p:sp>
        <p:nvSpPr>
          <p:cNvPr id="6" name="TextBox 5"/>
          <p:cNvSpPr txBox="1"/>
          <p:nvPr/>
        </p:nvSpPr>
        <p:spPr>
          <a:xfrm rot="16200000">
            <a:off x="-495300" y="5737225"/>
            <a:ext cx="1524000" cy="260350"/>
          </a:xfrm>
          <a:prstGeom prst="rect">
            <a:avLst/>
          </a:prstGeom>
          <a:noFill/>
        </p:spPr>
        <p:txBody>
          <a:bodyPr>
            <a:spAutoFit/>
          </a:bodyPr>
          <a:lstStyle/>
          <a:p>
            <a:pPr algn="ctr">
              <a:defRPr/>
            </a:pPr>
            <a:r>
              <a:rPr lang="en-US" sz="1100" dirty="0">
                <a:latin typeface="+mj-lt"/>
              </a:rPr>
              <a:t>PHASE  (Degrees)</a:t>
            </a:r>
          </a:p>
        </p:txBody>
      </p:sp>
      <p:pic>
        <p:nvPicPr>
          <p:cNvPr id="7" name="Picture 4"/>
          <p:cNvPicPr>
            <a:picLocks noChangeAspect="1" noChangeArrowheads="1"/>
          </p:cNvPicPr>
          <p:nvPr/>
        </p:nvPicPr>
        <p:blipFill>
          <a:blip r:embed="rId4" cstate="print"/>
          <a:srcRect/>
          <a:stretch>
            <a:fillRect/>
          </a:stretch>
        </p:blipFill>
        <p:spPr bwMode="auto">
          <a:xfrm>
            <a:off x="3733800" y="4986338"/>
            <a:ext cx="2157413" cy="1871662"/>
          </a:xfrm>
          <a:prstGeom prst="rect">
            <a:avLst/>
          </a:prstGeom>
          <a:noFill/>
          <a:ln w="9525">
            <a:noFill/>
            <a:miter lim="800000"/>
            <a:headEnd/>
            <a:tailEnd/>
          </a:ln>
        </p:spPr>
      </p:pic>
      <p:sp>
        <p:nvSpPr>
          <p:cNvPr id="8" name="TextBox 7"/>
          <p:cNvSpPr txBox="1"/>
          <p:nvPr/>
        </p:nvSpPr>
        <p:spPr>
          <a:xfrm rot="16200000">
            <a:off x="2683669" y="5698331"/>
            <a:ext cx="1600200" cy="261938"/>
          </a:xfrm>
          <a:prstGeom prst="rect">
            <a:avLst/>
          </a:prstGeom>
          <a:noFill/>
        </p:spPr>
        <p:txBody>
          <a:bodyPr>
            <a:spAutoFit/>
          </a:bodyPr>
          <a:lstStyle/>
          <a:p>
            <a:pPr algn="ctr">
              <a:defRPr/>
            </a:pPr>
            <a:r>
              <a:rPr lang="en-US" sz="1100" dirty="0">
                <a:latin typeface="+mj-lt"/>
              </a:rPr>
              <a:t>IMPEDANCE</a:t>
            </a:r>
          </a:p>
        </p:txBody>
      </p:sp>
      <p:sp>
        <p:nvSpPr>
          <p:cNvPr id="9" name="Rectangle 8"/>
          <p:cNvSpPr/>
          <p:nvPr/>
        </p:nvSpPr>
        <p:spPr>
          <a:xfrm>
            <a:off x="228600" y="4038600"/>
            <a:ext cx="2057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838200" y="4343400"/>
            <a:ext cx="2438400"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 descr="J:\ssom\XI plan SCRF LINAC CAVITY\copper cavity measurement data\Picture Bead Pull\DSC06884.JPG"/>
          <p:cNvPicPr>
            <a:picLocks noChangeAspect="1" noChangeArrowheads="1"/>
          </p:cNvPicPr>
          <p:nvPr/>
        </p:nvPicPr>
        <p:blipFill>
          <a:blip r:embed="rId5" cstate="print">
            <a:lum bright="10000"/>
          </a:blip>
          <a:srcRect/>
          <a:stretch>
            <a:fillRect/>
          </a:stretch>
        </p:blipFill>
        <p:spPr bwMode="auto">
          <a:xfrm>
            <a:off x="5994400" y="914400"/>
            <a:ext cx="2997200" cy="2247900"/>
          </a:xfrm>
          <a:prstGeom prst="rect">
            <a:avLst/>
          </a:prstGeom>
          <a:noFill/>
          <a:ln w="9525">
            <a:noFill/>
            <a:miter lim="800000"/>
            <a:headEnd/>
            <a:tailEnd/>
          </a:ln>
        </p:spPr>
      </p:pic>
      <p:cxnSp>
        <p:nvCxnSpPr>
          <p:cNvPr id="12" name="Straight Arrow Connector 11"/>
          <p:cNvCxnSpPr/>
          <p:nvPr/>
        </p:nvCxnSpPr>
        <p:spPr>
          <a:xfrm rot="16200000" flipH="1">
            <a:off x="1485900" y="4686300"/>
            <a:ext cx="10668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00400" y="4648200"/>
            <a:ext cx="1066800" cy="60960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6" cstate="print"/>
          <a:srcRect/>
          <a:stretch>
            <a:fillRect/>
          </a:stretch>
        </p:blipFill>
        <p:spPr bwMode="auto">
          <a:xfrm>
            <a:off x="6172200" y="5486400"/>
            <a:ext cx="2786063" cy="1371600"/>
          </a:xfrm>
          <a:prstGeom prst="rect">
            <a:avLst/>
          </a:prstGeom>
          <a:noFill/>
          <a:ln w="9525">
            <a:noFill/>
            <a:miter lim="800000"/>
            <a:headEnd/>
            <a:tailEnd/>
          </a:ln>
        </p:spPr>
      </p:pic>
      <p:pic>
        <p:nvPicPr>
          <p:cNvPr id="15" name="Picture 11" descr="QKPLOT_FIELD-VS-BEADPOSITION01.PNG"/>
          <p:cNvPicPr>
            <a:picLocks noChangeAspect="1"/>
          </p:cNvPicPr>
          <p:nvPr/>
        </p:nvPicPr>
        <p:blipFill>
          <a:blip r:embed="rId7" cstate="print">
            <a:lum bright="-20000" contrast="40000"/>
          </a:blip>
          <a:srcRect/>
          <a:stretch>
            <a:fillRect/>
          </a:stretch>
        </p:blipFill>
        <p:spPr bwMode="auto">
          <a:xfrm>
            <a:off x="5867400" y="3276600"/>
            <a:ext cx="3106738" cy="2120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243 - Copy.jpg"/>
          <p:cNvPicPr>
            <a:picLocks noChangeAspect="1"/>
          </p:cNvPicPr>
          <p:nvPr/>
        </p:nvPicPr>
        <p:blipFill>
          <a:blip r:embed="rId2" cstate="print">
            <a:lum bright="-10000" contrast="20000"/>
          </a:blip>
          <a:stretch>
            <a:fillRect/>
          </a:stretch>
        </p:blipFill>
        <p:spPr>
          <a:xfrm>
            <a:off x="228600" y="1066800"/>
            <a:ext cx="4038599" cy="2824639"/>
          </a:xfrm>
          <a:prstGeom prst="rect">
            <a:avLst/>
          </a:prstGeom>
        </p:spPr>
      </p:pic>
      <p:sp>
        <p:nvSpPr>
          <p:cNvPr id="3" name="TextBox 2"/>
          <p:cNvSpPr txBox="1"/>
          <p:nvPr/>
        </p:nvSpPr>
        <p:spPr>
          <a:xfrm>
            <a:off x="152400" y="152400"/>
            <a:ext cx="8839200" cy="584775"/>
          </a:xfrm>
          <a:prstGeom prst="rect">
            <a:avLst/>
          </a:prstGeom>
          <a:noFill/>
          <a:ln>
            <a:solidFill>
              <a:schemeClr val="accent4"/>
            </a:solidFill>
          </a:ln>
        </p:spPr>
        <p:txBody>
          <a:bodyPr wrap="square" rtlCol="0">
            <a:spAutoFit/>
          </a:bodyPr>
          <a:lstStyle/>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5-cell, 650 MHz,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sym typeface="Symbol"/>
              </a:rPr>
              <a:t>=0.61, Prototype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Copper cavity</a:t>
            </a:r>
          </a:p>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Bead-pull measurement</a:t>
            </a:r>
          </a:p>
        </p:txBody>
      </p:sp>
      <p:graphicFrame>
        <p:nvGraphicFramePr>
          <p:cNvPr id="4" name="Chart 3"/>
          <p:cNvGraphicFramePr/>
          <p:nvPr/>
        </p:nvGraphicFramePr>
        <p:xfrm>
          <a:off x="3657600" y="3581400"/>
          <a:ext cx="5486400" cy="3276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0" y="1143000"/>
            <a:ext cx="9144000" cy="4191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 y="838200"/>
          <a:ext cx="4343400"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nvGraphicFramePr>
        <p:xfrm>
          <a:off x="4648200" y="838200"/>
          <a:ext cx="4267200" cy="2590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nvGraphicFramePr>
        <p:xfrm>
          <a:off x="152400" y="3810000"/>
          <a:ext cx="4343400" cy="259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nvGraphicFramePr>
        <p:xfrm>
          <a:off x="4648200" y="3810000"/>
          <a:ext cx="4343400" cy="25908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152400" y="152400"/>
            <a:ext cx="8839200" cy="584775"/>
          </a:xfrm>
          <a:prstGeom prst="rect">
            <a:avLst/>
          </a:prstGeom>
          <a:noFill/>
          <a:ln>
            <a:solidFill>
              <a:schemeClr val="accent4"/>
            </a:solidFill>
          </a:ln>
        </p:spPr>
        <p:txBody>
          <a:bodyPr wrap="square" rtlCol="0">
            <a:spAutoFit/>
          </a:bodyPr>
          <a:lstStyle/>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5-cell, 650 MHz,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sym typeface="Symbol"/>
              </a:rPr>
              <a:t>=0.61, Prototype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Copper cavity</a:t>
            </a:r>
          </a:p>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Bead-pull measurement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2209" t="30232" r="12791" b="30232"/>
          <a:stretch>
            <a:fillRect/>
          </a:stretch>
        </p:blipFill>
        <p:spPr bwMode="auto">
          <a:xfrm>
            <a:off x="4648200" y="3276600"/>
            <a:ext cx="3276600" cy="1295400"/>
          </a:xfrm>
          <a:prstGeom prst="rect">
            <a:avLst/>
          </a:prstGeom>
          <a:noFill/>
          <a:ln w="9525">
            <a:noFill/>
            <a:miter lim="800000"/>
            <a:headEnd/>
            <a:tailEnd/>
          </a:ln>
        </p:spPr>
      </p:pic>
      <p:sp>
        <p:nvSpPr>
          <p:cNvPr id="3" name="Rectangle 2"/>
          <p:cNvSpPr>
            <a:spLocks noChangeArrowheads="1"/>
          </p:cNvSpPr>
          <p:nvPr/>
        </p:nvSpPr>
        <p:spPr bwMode="auto">
          <a:xfrm>
            <a:off x="152400" y="76200"/>
            <a:ext cx="8839200" cy="1447800"/>
          </a:xfrm>
          <a:prstGeom prst="rect">
            <a:avLst/>
          </a:prstGeom>
          <a:solidFill>
            <a:srgbClr val="CCFF99"/>
          </a:solidFill>
          <a:ln w="9525">
            <a:solidFill>
              <a:srgbClr val="000000"/>
            </a:solidFill>
            <a:miter lim="800000"/>
            <a:headEnd/>
            <a:tailEnd/>
          </a:ln>
        </p:spPr>
        <p:txBody>
          <a:bodyPr anchor="ctr"/>
          <a:lstStyle/>
          <a:p>
            <a:pPr algn="ctr" eaLnBrk="0" hangingPunct="0"/>
            <a:r>
              <a:rPr lang="en-US"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rPr>
              <a:t>Niobium sheet (600 </a:t>
            </a:r>
            <a:r>
              <a:rPr lang="en-US" sz="2400" b="1"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rPr>
              <a:t>mm. x 600 mm. x 4 mm.) </a:t>
            </a:r>
          </a:p>
          <a:p>
            <a:pPr algn="ctr" eaLnBrk="0" hangingPunct="0"/>
            <a:r>
              <a:rPr lang="en-US"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rPr>
              <a:t>machining at VECC workshop </a:t>
            </a:r>
          </a:p>
          <a:p>
            <a:pPr algn="ctr" eaLnBrk="0" hangingPunct="0"/>
            <a:r>
              <a:rPr lang="en-US" sz="2400" b="1" cap="all" dirty="0" smtClean="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rPr>
              <a:t>before deep drawing</a:t>
            </a:r>
            <a:endParaRPr lang="en-IN" sz="2400" b="1" cap="all" dirty="0">
              <a:ln w="9000" cmpd="sng">
                <a:solidFill>
                  <a:schemeClr val="accent4">
                    <a:shade val="50000"/>
                    <a:satMod val="120000"/>
                  </a:schemeClr>
                </a:solidFill>
                <a:prstDash val="solid"/>
              </a:ln>
              <a:solidFill>
                <a:srgbClr val="000000"/>
              </a:solidFill>
              <a:effectLst>
                <a:reflection blurRad="12700" stA="28000" endPos="45000" dist="1000" dir="5400000" sy="-100000" algn="bl" rotWithShape="0"/>
              </a:effectLst>
              <a:latin typeface="Arial" pitchFamily="34" charset="0"/>
              <a:cs typeface="Arial"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304800" y="1905000"/>
            <a:ext cx="3657600" cy="4037408"/>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2438400"/>
            <a:ext cx="2971800" cy="461665"/>
          </a:xfrm>
          <a:prstGeom prst="rect">
            <a:avLst/>
          </a:prstGeom>
          <a:noFill/>
          <a:ln>
            <a:solidFill>
              <a:schemeClr val="accent4"/>
            </a:solidFill>
          </a:ln>
        </p:spPr>
        <p:txBody>
          <a:bodyPr wrap="square" rtlCol="0">
            <a:spAutoFit/>
          </a:bodyPr>
          <a:lstStyle/>
          <a:p>
            <a:pPr algn="ctr"/>
            <a:r>
              <a:rPr lang="en-US" sz="1200" dirty="0" smtClean="0">
                <a:latin typeface="Arial" pitchFamily="34" charset="0"/>
                <a:cs typeface="Arial" pitchFamily="34" charset="0"/>
              </a:rPr>
              <a:t>Niobium half-cell formed at Kolkata</a:t>
            </a:r>
          </a:p>
          <a:p>
            <a:pPr algn="ctr"/>
            <a:r>
              <a:rPr lang="en-US" sz="1200" dirty="0" smtClean="0">
                <a:latin typeface="Arial" pitchFamily="34" charset="0"/>
                <a:cs typeface="Arial" pitchFamily="34" charset="0"/>
              </a:rPr>
              <a:t>(for 650 MHz, </a:t>
            </a:r>
            <a:r>
              <a:rPr lang="en-US" sz="1200" dirty="0" smtClean="0">
                <a:latin typeface="Arial" pitchFamily="34" charset="0"/>
                <a:cs typeface="Arial" pitchFamily="34" charset="0"/>
                <a:sym typeface="Symbol"/>
              </a:rPr>
              <a:t>=0.61 cavity)</a:t>
            </a:r>
            <a:endParaRPr lang="en-IN" sz="1200" dirty="0">
              <a:latin typeface="Arial" pitchFamily="34" charset="0"/>
              <a:cs typeface="Arial" pitchFamily="34" charset="0"/>
            </a:endParaRPr>
          </a:p>
        </p:txBody>
      </p:sp>
      <p:pic>
        <p:nvPicPr>
          <p:cNvPr id="3" name="Picture 2" descr="DSC09941 - Copy.JPG"/>
          <p:cNvPicPr>
            <a:picLocks noChangeAspect="1"/>
          </p:cNvPicPr>
          <p:nvPr/>
        </p:nvPicPr>
        <p:blipFill>
          <a:blip r:embed="rId2" cstate="print"/>
          <a:stretch>
            <a:fillRect/>
          </a:stretch>
        </p:blipFill>
        <p:spPr>
          <a:xfrm>
            <a:off x="3886200" y="152400"/>
            <a:ext cx="4985752" cy="2154299"/>
          </a:xfrm>
          <a:prstGeom prst="rect">
            <a:avLst/>
          </a:prstGeom>
        </p:spPr>
      </p:pic>
      <p:sp>
        <p:nvSpPr>
          <p:cNvPr id="4" name="TextBox 3"/>
          <p:cNvSpPr txBox="1"/>
          <p:nvPr/>
        </p:nvSpPr>
        <p:spPr>
          <a:xfrm>
            <a:off x="3429000" y="2362200"/>
            <a:ext cx="5562600" cy="276999"/>
          </a:xfrm>
          <a:prstGeom prst="rect">
            <a:avLst/>
          </a:prstGeom>
          <a:noFill/>
          <a:ln>
            <a:solidFill>
              <a:schemeClr val="accent4"/>
            </a:solidFill>
          </a:ln>
        </p:spPr>
        <p:txBody>
          <a:bodyPr wrap="square" rtlCol="0">
            <a:spAutoFit/>
          </a:bodyPr>
          <a:lstStyle/>
          <a:p>
            <a:pPr algn="ctr"/>
            <a:r>
              <a:rPr lang="en-US" sz="1200" dirty="0" smtClean="0">
                <a:latin typeface="Arial" pitchFamily="34" charset="0"/>
                <a:cs typeface="Arial" pitchFamily="34" charset="0"/>
              </a:rPr>
              <a:t>Dimensional measurement of  </a:t>
            </a:r>
            <a:r>
              <a:rPr lang="en-US" sz="1200" dirty="0" err="1" smtClean="0">
                <a:latin typeface="Arial" pitchFamily="34" charset="0"/>
                <a:cs typeface="Arial" pitchFamily="34" charset="0"/>
              </a:rPr>
              <a:t>Aluminium</a:t>
            </a:r>
            <a:r>
              <a:rPr lang="en-US" sz="1200" dirty="0" smtClean="0">
                <a:latin typeface="Arial" pitchFamily="34" charset="0"/>
                <a:cs typeface="Arial" pitchFamily="34" charset="0"/>
              </a:rPr>
              <a:t> half-cell using Laser FARO</a:t>
            </a:r>
          </a:p>
        </p:txBody>
      </p:sp>
      <p:pic>
        <p:nvPicPr>
          <p:cNvPr id="5" name="Picture 4" descr="IMG_0852.JPG"/>
          <p:cNvPicPr>
            <a:picLocks noChangeAspect="1"/>
          </p:cNvPicPr>
          <p:nvPr/>
        </p:nvPicPr>
        <p:blipFill>
          <a:blip r:embed="rId3" cstate="print"/>
          <a:stretch>
            <a:fillRect/>
          </a:stretch>
        </p:blipFill>
        <p:spPr>
          <a:xfrm>
            <a:off x="5562600" y="2743200"/>
            <a:ext cx="2743200" cy="3657600"/>
          </a:xfrm>
          <a:prstGeom prst="rect">
            <a:avLst/>
          </a:prstGeom>
        </p:spPr>
      </p:pic>
      <p:pic>
        <p:nvPicPr>
          <p:cNvPr id="6" name="Picture 5" descr="IMG_0846.JPG"/>
          <p:cNvPicPr>
            <a:picLocks noChangeAspect="1"/>
          </p:cNvPicPr>
          <p:nvPr/>
        </p:nvPicPr>
        <p:blipFill>
          <a:blip r:embed="rId4" cstate="print"/>
          <a:stretch>
            <a:fillRect/>
          </a:stretch>
        </p:blipFill>
        <p:spPr>
          <a:xfrm>
            <a:off x="152400" y="152400"/>
            <a:ext cx="2971800" cy="2228850"/>
          </a:xfrm>
          <a:prstGeom prst="rect">
            <a:avLst/>
          </a:prstGeom>
        </p:spPr>
      </p:pic>
      <p:sp>
        <p:nvSpPr>
          <p:cNvPr id="7" name="TextBox 6"/>
          <p:cNvSpPr txBox="1"/>
          <p:nvPr/>
        </p:nvSpPr>
        <p:spPr>
          <a:xfrm>
            <a:off x="4876800" y="6396335"/>
            <a:ext cx="4114800" cy="461665"/>
          </a:xfrm>
          <a:prstGeom prst="rect">
            <a:avLst/>
          </a:prstGeom>
          <a:noFill/>
          <a:ln>
            <a:solidFill>
              <a:schemeClr val="accent4"/>
            </a:solidFill>
          </a:ln>
        </p:spPr>
        <p:txBody>
          <a:bodyPr wrap="square" rtlCol="0">
            <a:spAutoFit/>
          </a:bodyPr>
          <a:lstStyle/>
          <a:p>
            <a:pPr algn="ctr"/>
            <a:r>
              <a:rPr lang="en-US" sz="1200" dirty="0" smtClean="0">
                <a:latin typeface="Arial" pitchFamily="34" charset="0"/>
                <a:cs typeface="Arial" pitchFamily="34" charset="0"/>
              </a:rPr>
              <a:t>CMM measurement of  Niobium </a:t>
            </a:r>
          </a:p>
          <a:p>
            <a:pPr algn="ctr"/>
            <a:r>
              <a:rPr lang="en-US" sz="1200" dirty="0" smtClean="0">
                <a:latin typeface="Arial" pitchFamily="34" charset="0"/>
                <a:cs typeface="Arial" pitchFamily="34" charset="0"/>
              </a:rPr>
              <a:t>half-cell using CMM</a:t>
            </a:r>
          </a:p>
        </p:txBody>
      </p:sp>
      <p:pic>
        <p:nvPicPr>
          <p:cNvPr id="8" name="Picture 7" descr="Single cell cavity with Nb pipe.JPG"/>
          <p:cNvPicPr>
            <a:picLocks noChangeAspect="1"/>
          </p:cNvPicPr>
          <p:nvPr/>
        </p:nvPicPr>
        <p:blipFill>
          <a:blip r:embed="rId5" cstate="print"/>
          <a:srcRect l="16406" t="5158" r="54688" b="55275"/>
          <a:stretch>
            <a:fillRect/>
          </a:stretch>
        </p:blipFill>
        <p:spPr>
          <a:xfrm>
            <a:off x="152400" y="2971800"/>
            <a:ext cx="4495800" cy="3645244"/>
          </a:xfrm>
          <a:prstGeom prst="rect">
            <a:avLst/>
          </a:prstGeom>
          <a:ln>
            <a:solidFill>
              <a:schemeClr val="tx1"/>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2400" y="762000"/>
            <a:ext cx="4572000" cy="3670361"/>
          </a:xfrm>
          <a:prstGeom prst="rect">
            <a:avLst/>
          </a:prstGeom>
          <a:noFill/>
          <a:ln w="9525">
            <a:no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a:off x="4876800" y="1828800"/>
            <a:ext cx="4090988" cy="3798888"/>
          </a:xfrm>
          <a:prstGeom prst="rect">
            <a:avLst/>
          </a:prstGeom>
          <a:noFill/>
          <a:ln w="9525">
            <a:noFill/>
            <a:miter lim="800000"/>
            <a:headEnd/>
            <a:tailEnd/>
          </a:ln>
          <a:effectLst/>
        </p:spPr>
      </p:pic>
      <p:sp>
        <p:nvSpPr>
          <p:cNvPr id="4" name="TextBox 3"/>
          <p:cNvSpPr txBox="1"/>
          <p:nvPr/>
        </p:nvSpPr>
        <p:spPr>
          <a:xfrm>
            <a:off x="152400" y="152400"/>
            <a:ext cx="8839200" cy="338554"/>
          </a:xfrm>
          <a:prstGeom prst="rect">
            <a:avLst/>
          </a:prstGeom>
          <a:noFill/>
          <a:ln>
            <a:solidFill>
              <a:schemeClr val="accent4"/>
            </a:solidFill>
          </a:ln>
        </p:spPr>
        <p:txBody>
          <a:bodyPr wrap="square" rtlCol="0">
            <a:spAutoFit/>
          </a:bodyPr>
          <a:lstStyle/>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650 MHz,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sym typeface="Symbol"/>
              </a:rPr>
              <a:t>=0.61, Niobium </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cavity</a:t>
            </a:r>
          </a:p>
        </p:txBody>
      </p:sp>
      <p:sp>
        <p:nvSpPr>
          <p:cNvPr id="5" name="TextBox 4"/>
          <p:cNvSpPr txBox="1"/>
          <p:nvPr/>
        </p:nvSpPr>
        <p:spPr>
          <a:xfrm>
            <a:off x="152400" y="5029200"/>
            <a:ext cx="4572000" cy="584775"/>
          </a:xfrm>
          <a:prstGeom prst="rect">
            <a:avLst/>
          </a:prstGeom>
          <a:noFill/>
          <a:ln>
            <a:solidFill>
              <a:schemeClr val="accent4"/>
            </a:solidFill>
          </a:ln>
        </p:spPr>
        <p:txBody>
          <a:bodyPr wrap="square" rtlCol="0">
            <a:spAutoFit/>
          </a:bodyPr>
          <a:lstStyle/>
          <a:p>
            <a:pPr algn="ctr"/>
            <a:r>
              <a:rPr lang="en-US" sz="1600" b="1" cap="all" dirty="0" smtClean="0">
                <a:ln w="9000" cmpd="sng">
                  <a:solidFill>
                    <a:schemeClr val="tx1"/>
                  </a:solidFill>
                  <a:prstDash val="solid"/>
                </a:ln>
                <a:solidFill>
                  <a:srgbClr val="3333FF"/>
                </a:solidFill>
                <a:effectLst>
                  <a:reflection blurRad="12700" stA="28000" endPos="45000" dist="1000" dir="5400000" sy="-100000" algn="bl" rotWithShape="0"/>
                </a:effectLst>
                <a:latin typeface="Arial" pitchFamily="34" charset="0"/>
                <a:cs typeface="Arial" pitchFamily="34" charset="0"/>
              </a:rPr>
              <a:t>Niobium Half cells , beam pipes and necessary fixtures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MG_0874.JPG"/>
          <p:cNvPicPr>
            <a:picLocks noChangeAspect="1"/>
          </p:cNvPicPr>
          <p:nvPr/>
        </p:nvPicPr>
        <p:blipFill>
          <a:blip r:embed="rId2" cstate="print"/>
          <a:stretch>
            <a:fillRect/>
          </a:stretch>
        </p:blipFill>
        <p:spPr>
          <a:xfrm>
            <a:off x="1447800" y="381000"/>
            <a:ext cx="4648200" cy="2911321"/>
          </a:xfrm>
          <a:prstGeom prst="rect">
            <a:avLst/>
          </a:prstGeom>
        </p:spPr>
      </p:pic>
      <p:pic>
        <p:nvPicPr>
          <p:cNvPr id="4" name="Picture 3" descr="IMG_0866.JPG"/>
          <p:cNvPicPr>
            <a:picLocks noChangeAspect="1"/>
          </p:cNvPicPr>
          <p:nvPr/>
        </p:nvPicPr>
        <p:blipFill>
          <a:blip r:embed="rId3" cstate="print"/>
          <a:stretch>
            <a:fillRect/>
          </a:stretch>
        </p:blipFill>
        <p:spPr>
          <a:xfrm>
            <a:off x="533400" y="3810000"/>
            <a:ext cx="3733800" cy="2739264"/>
          </a:xfrm>
          <a:prstGeom prst="rect">
            <a:avLst/>
          </a:prstGeom>
        </p:spPr>
      </p:pic>
      <p:pic>
        <p:nvPicPr>
          <p:cNvPr id="5" name="Picture 4" descr="IMG_0876.JPG"/>
          <p:cNvPicPr>
            <a:picLocks noChangeAspect="1"/>
          </p:cNvPicPr>
          <p:nvPr/>
        </p:nvPicPr>
        <p:blipFill>
          <a:blip r:embed="rId4" cstate="print"/>
          <a:stretch>
            <a:fillRect/>
          </a:stretch>
        </p:blipFill>
        <p:spPr>
          <a:xfrm>
            <a:off x="4953000" y="3422528"/>
            <a:ext cx="3429000" cy="328341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1279.JPG"/>
          <p:cNvPicPr>
            <a:picLocks noChangeAspect="1"/>
          </p:cNvPicPr>
          <p:nvPr/>
        </p:nvPicPr>
        <p:blipFill>
          <a:blip r:embed="rId2" cstate="print"/>
          <a:stretch>
            <a:fillRect/>
          </a:stretch>
        </p:blipFill>
        <p:spPr>
          <a:xfrm>
            <a:off x="1115616" y="332656"/>
            <a:ext cx="6396203" cy="4797152"/>
          </a:xfrm>
          <a:prstGeom prst="rect">
            <a:avLst/>
          </a:prstGeom>
        </p:spPr>
      </p:pic>
      <p:sp>
        <p:nvSpPr>
          <p:cNvPr id="3" name="TextBox 2"/>
          <p:cNvSpPr txBox="1"/>
          <p:nvPr/>
        </p:nvSpPr>
        <p:spPr>
          <a:xfrm>
            <a:off x="2857488" y="5214950"/>
            <a:ext cx="3929090" cy="369332"/>
          </a:xfrm>
          <a:prstGeom prst="rect">
            <a:avLst/>
          </a:prstGeom>
          <a:noFill/>
        </p:spPr>
        <p:txBody>
          <a:bodyPr wrap="square" rtlCol="0">
            <a:spAutoFit/>
          </a:bodyPr>
          <a:lstStyle/>
          <a:p>
            <a:r>
              <a:rPr lang="en-US" b="1" dirty="0" smtClean="0">
                <a:latin typeface="Arial" pitchFamily="34" charset="0"/>
                <a:cs typeface="Arial" pitchFamily="34" charset="0"/>
              </a:rPr>
              <a:t>Fixtures for EBW of Cavity</a:t>
            </a:r>
            <a:endParaRPr lang="en-US" b="1" dirty="0">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1284.JPG"/>
          <p:cNvPicPr>
            <a:picLocks noChangeAspect="1"/>
          </p:cNvPicPr>
          <p:nvPr/>
        </p:nvPicPr>
        <p:blipFill>
          <a:blip r:embed="rId2" cstate="print"/>
          <a:stretch>
            <a:fillRect/>
          </a:stretch>
        </p:blipFill>
        <p:spPr>
          <a:xfrm>
            <a:off x="685800" y="457200"/>
            <a:ext cx="6908800" cy="5181600"/>
          </a:xfrm>
          <a:prstGeom prst="rect">
            <a:avLst/>
          </a:prstGeom>
        </p:spPr>
      </p:pic>
      <p:sp>
        <p:nvSpPr>
          <p:cNvPr id="3" name="TextBox 2"/>
          <p:cNvSpPr txBox="1"/>
          <p:nvPr/>
        </p:nvSpPr>
        <p:spPr>
          <a:xfrm>
            <a:off x="838200" y="5867400"/>
            <a:ext cx="6858000" cy="369332"/>
          </a:xfrm>
          <a:prstGeom prst="rect">
            <a:avLst/>
          </a:prstGeom>
          <a:noFill/>
        </p:spPr>
        <p:txBody>
          <a:bodyPr wrap="square" rtlCol="0">
            <a:spAutoFit/>
          </a:bodyPr>
          <a:lstStyle/>
          <a:p>
            <a:pPr algn="ctr"/>
            <a:r>
              <a:rPr lang="en-US" b="1" dirty="0" smtClean="0">
                <a:latin typeface="Arial" pitchFamily="34" charset="0"/>
                <a:cs typeface="Arial" pitchFamily="34" charset="0"/>
              </a:rPr>
              <a:t>Mock assembly of single cell </a:t>
            </a:r>
            <a:r>
              <a:rPr lang="en-US" b="1" dirty="0" err="1" smtClean="0">
                <a:latin typeface="Arial" pitchFamily="34" charset="0"/>
                <a:cs typeface="Arial" pitchFamily="34" charset="0"/>
              </a:rPr>
              <a:t>Nb</a:t>
            </a:r>
            <a:r>
              <a:rPr lang="en-US" b="1" dirty="0" smtClean="0">
                <a:latin typeface="Arial" pitchFamily="34" charset="0"/>
                <a:cs typeface="Arial" pitchFamily="34" charset="0"/>
              </a:rPr>
              <a:t> cavity with welding fixtures</a:t>
            </a:r>
            <a:endParaRPr lang="en-US" b="1"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10000" contrast="40000"/>
          </a:blip>
          <a:srcRect/>
          <a:stretch>
            <a:fillRect/>
          </a:stretch>
        </p:blipFill>
        <p:spPr bwMode="auto">
          <a:xfrm>
            <a:off x="228600" y="152401"/>
            <a:ext cx="6400800" cy="4724399"/>
          </a:xfrm>
          <a:prstGeom prst="rect">
            <a:avLst/>
          </a:prstGeom>
          <a:noFill/>
          <a:ln w="9525">
            <a:solidFill>
              <a:schemeClr val="tx1"/>
            </a:solidFill>
            <a:miter lim="800000"/>
            <a:headEnd/>
            <a:tailEnd/>
          </a:ln>
        </p:spPr>
      </p:pic>
      <p:sp>
        <p:nvSpPr>
          <p:cNvPr id="3" name="TextBox 2"/>
          <p:cNvSpPr txBox="1"/>
          <p:nvPr/>
        </p:nvSpPr>
        <p:spPr>
          <a:xfrm>
            <a:off x="6858000" y="152400"/>
            <a:ext cx="2133600" cy="6463308"/>
          </a:xfrm>
          <a:prstGeom prst="rect">
            <a:avLst/>
          </a:prstGeom>
          <a:noFill/>
          <a:ln>
            <a:solidFill>
              <a:schemeClr val="tx1"/>
            </a:solidFill>
          </a:ln>
        </p:spPr>
        <p:txBody>
          <a:bodyPr wrap="square" rtlCol="0">
            <a:spAutoFit/>
          </a:bodyPr>
          <a:lstStyle/>
          <a:p>
            <a:r>
              <a:rPr lang="en-US" b="1" dirty="0" smtClean="0">
                <a:latin typeface="Arial" pitchFamily="34" charset="0"/>
                <a:cs typeface="Arial" pitchFamily="34" charset="0"/>
                <a:sym typeface="Symbol"/>
              </a:rPr>
              <a:t></a:t>
            </a:r>
            <a:r>
              <a:rPr lang="en-US" b="1" baseline="-25000" dirty="0" smtClean="0">
                <a:latin typeface="Arial" pitchFamily="34" charset="0"/>
                <a:cs typeface="Arial" pitchFamily="34" charset="0"/>
                <a:sym typeface="Symbol"/>
              </a:rPr>
              <a:t>G</a:t>
            </a:r>
            <a:r>
              <a:rPr lang="en-US" b="1" dirty="0" smtClean="0">
                <a:latin typeface="Arial" pitchFamily="34" charset="0"/>
                <a:cs typeface="Arial" pitchFamily="34" charset="0"/>
                <a:sym typeface="Symbol"/>
              </a:rPr>
              <a:t>=0.61</a:t>
            </a:r>
          </a:p>
          <a:p>
            <a:endParaRPr lang="en-US" dirty="0" smtClean="0">
              <a:latin typeface="Arial" pitchFamily="34" charset="0"/>
              <a:cs typeface="Arial" pitchFamily="34" charset="0"/>
              <a:sym typeface="Symbol"/>
            </a:endParaRPr>
          </a:p>
          <a:p>
            <a:r>
              <a:rPr lang="en-US" b="1" dirty="0" smtClean="0">
                <a:latin typeface="Arial" pitchFamily="34" charset="0"/>
                <a:cs typeface="Arial" pitchFamily="34" charset="0"/>
                <a:sym typeface="Symbol"/>
              </a:rPr>
              <a:t>If this cavity is to be operated for the beam with velocity factor,  ranging from </a:t>
            </a:r>
            <a:r>
              <a:rPr lang="en-US" b="1" dirty="0" smtClean="0">
                <a:solidFill>
                  <a:srgbClr val="0000CC"/>
                </a:solidFill>
                <a:latin typeface="Arial" pitchFamily="34" charset="0"/>
                <a:cs typeface="Arial" pitchFamily="34" charset="0"/>
                <a:sym typeface="Symbol"/>
              </a:rPr>
              <a:t>0.55</a:t>
            </a:r>
            <a:r>
              <a:rPr lang="en-US" b="1" dirty="0" smtClean="0">
                <a:latin typeface="Arial" pitchFamily="34" charset="0"/>
                <a:cs typeface="Arial" pitchFamily="34" charset="0"/>
                <a:sym typeface="Symbol"/>
              </a:rPr>
              <a:t> to </a:t>
            </a:r>
            <a:r>
              <a:rPr lang="en-US" b="1" dirty="0" smtClean="0">
                <a:solidFill>
                  <a:srgbClr val="C00000"/>
                </a:solidFill>
                <a:latin typeface="Arial" pitchFamily="34" charset="0"/>
                <a:cs typeface="Arial" pitchFamily="34" charset="0"/>
                <a:sym typeface="Symbol"/>
              </a:rPr>
              <a:t>0.75</a:t>
            </a:r>
            <a:r>
              <a:rPr lang="en-US" b="1" dirty="0" smtClean="0">
                <a:latin typeface="Arial" pitchFamily="34" charset="0"/>
                <a:cs typeface="Arial" pitchFamily="34" charset="0"/>
                <a:sym typeface="Symbol"/>
              </a:rPr>
              <a:t> (</a:t>
            </a:r>
            <a:r>
              <a:rPr lang="en-US" b="1" dirty="0" smtClean="0">
                <a:solidFill>
                  <a:srgbClr val="0000CC"/>
                </a:solidFill>
                <a:latin typeface="Arial" pitchFamily="34" charset="0"/>
                <a:cs typeface="Arial" pitchFamily="34" charset="0"/>
                <a:sym typeface="Symbol"/>
              </a:rPr>
              <a:t>177 </a:t>
            </a:r>
            <a:r>
              <a:rPr lang="en-US" b="1" dirty="0" err="1" smtClean="0">
                <a:solidFill>
                  <a:srgbClr val="0000CC"/>
                </a:solidFill>
                <a:latin typeface="Arial" pitchFamily="34" charset="0"/>
                <a:cs typeface="Arial" pitchFamily="34" charset="0"/>
                <a:sym typeface="Symbol"/>
              </a:rPr>
              <a:t>MeV</a:t>
            </a:r>
            <a:r>
              <a:rPr lang="en-US" b="1" dirty="0" smtClean="0">
                <a:solidFill>
                  <a:srgbClr val="0000CC"/>
                </a:solidFill>
                <a:latin typeface="Arial" pitchFamily="34" charset="0"/>
                <a:cs typeface="Arial" pitchFamily="34" charset="0"/>
                <a:sym typeface="Symbol"/>
              </a:rPr>
              <a:t> </a:t>
            </a:r>
            <a:r>
              <a:rPr lang="en-US" b="1" dirty="0" smtClean="0">
                <a:latin typeface="Arial" pitchFamily="34" charset="0"/>
                <a:cs typeface="Arial" pitchFamily="34" charset="0"/>
                <a:sym typeface="Symbol"/>
              </a:rPr>
              <a:t>to</a:t>
            </a:r>
            <a:r>
              <a:rPr lang="en-US" b="1" dirty="0" smtClean="0">
                <a:solidFill>
                  <a:srgbClr val="C00000"/>
                </a:solidFill>
                <a:latin typeface="Arial" pitchFamily="34" charset="0"/>
                <a:cs typeface="Arial" pitchFamily="34" charset="0"/>
                <a:sym typeface="Symbol"/>
              </a:rPr>
              <a:t> 480 </a:t>
            </a:r>
            <a:r>
              <a:rPr lang="en-US" b="1" dirty="0" err="1" smtClean="0">
                <a:solidFill>
                  <a:srgbClr val="C00000"/>
                </a:solidFill>
                <a:latin typeface="Arial" pitchFamily="34" charset="0"/>
                <a:cs typeface="Arial" pitchFamily="34" charset="0"/>
                <a:sym typeface="Symbol"/>
              </a:rPr>
              <a:t>MeV</a:t>
            </a:r>
            <a:r>
              <a:rPr lang="en-US" b="1" dirty="0" smtClean="0">
                <a:latin typeface="Arial" pitchFamily="34" charset="0"/>
                <a:cs typeface="Arial" pitchFamily="34" charset="0"/>
                <a:sym typeface="Symbol"/>
              </a:rPr>
              <a:t>), </a:t>
            </a:r>
          </a:p>
          <a:p>
            <a:endParaRPr lang="en-US" b="1" dirty="0" smtClean="0">
              <a:latin typeface="Arial" pitchFamily="34" charset="0"/>
              <a:cs typeface="Arial" pitchFamily="34" charset="0"/>
              <a:sym typeface="Symbol"/>
            </a:endParaRPr>
          </a:p>
          <a:p>
            <a:r>
              <a:rPr lang="en-US" b="1" dirty="0" smtClean="0">
                <a:ln>
                  <a:solidFill>
                    <a:sysClr val="windowText" lastClr="000000"/>
                  </a:solidFill>
                </a:ln>
                <a:solidFill>
                  <a:srgbClr val="C00000"/>
                </a:solidFill>
                <a:latin typeface="Arial" pitchFamily="34" charset="0"/>
                <a:cs typeface="Arial" pitchFamily="34" charset="0"/>
                <a:sym typeface="Symbol"/>
              </a:rPr>
              <a:t>Transit time factor : (</a:t>
            </a:r>
            <a:r>
              <a:rPr lang="en-US" b="1" i="1" dirty="0" smtClean="0">
                <a:ln>
                  <a:solidFill>
                    <a:sysClr val="windowText" lastClr="000000"/>
                  </a:solidFill>
                </a:ln>
                <a:solidFill>
                  <a:srgbClr val="C00000"/>
                </a:solidFill>
                <a:latin typeface="Arial" pitchFamily="34" charset="0"/>
                <a:cs typeface="Arial" pitchFamily="34" charset="0"/>
                <a:sym typeface="Symbol"/>
              </a:rPr>
              <a:t>end cells tuning</a:t>
            </a:r>
            <a:r>
              <a:rPr lang="en-US" b="1" dirty="0" smtClean="0">
                <a:ln>
                  <a:solidFill>
                    <a:sysClr val="windowText" lastClr="000000"/>
                  </a:solidFill>
                </a:ln>
                <a:solidFill>
                  <a:srgbClr val="C00000"/>
                </a:solidFill>
                <a:latin typeface="Arial" pitchFamily="34" charset="0"/>
                <a:cs typeface="Arial" pitchFamily="34" charset="0"/>
                <a:sym typeface="Symbol"/>
              </a:rPr>
              <a:t>)</a:t>
            </a:r>
          </a:p>
          <a:p>
            <a:r>
              <a:rPr lang="en-US" b="1" dirty="0" smtClean="0">
                <a:solidFill>
                  <a:srgbClr val="C00000"/>
                </a:solidFill>
                <a:latin typeface="Arial" pitchFamily="34" charset="0"/>
                <a:cs typeface="Arial" pitchFamily="34" charset="0"/>
                <a:sym typeface="Symbol"/>
              </a:rPr>
              <a:t>0.55  (at =0.55)</a:t>
            </a:r>
          </a:p>
          <a:p>
            <a:r>
              <a:rPr lang="en-US" b="1" dirty="0" smtClean="0">
                <a:solidFill>
                  <a:srgbClr val="C00000"/>
                </a:solidFill>
                <a:latin typeface="Arial" pitchFamily="34" charset="0"/>
                <a:cs typeface="Arial" pitchFamily="34" charset="0"/>
                <a:sym typeface="Symbol"/>
              </a:rPr>
              <a:t>0.55  (at =0.75)</a:t>
            </a:r>
          </a:p>
          <a:p>
            <a:r>
              <a:rPr lang="en-US" b="1" dirty="0" smtClean="0">
                <a:solidFill>
                  <a:srgbClr val="C00000"/>
                </a:solidFill>
                <a:latin typeface="Arial" pitchFamily="34" charset="0"/>
                <a:cs typeface="Arial" pitchFamily="34" charset="0"/>
                <a:sym typeface="Symbol"/>
              </a:rPr>
              <a:t>0.70  (at =0.61)</a:t>
            </a:r>
          </a:p>
          <a:p>
            <a:endParaRPr lang="en-US" b="1" dirty="0" smtClean="0">
              <a:solidFill>
                <a:srgbClr val="C00000"/>
              </a:solidFill>
              <a:latin typeface="Arial" pitchFamily="34" charset="0"/>
              <a:cs typeface="Arial" pitchFamily="34" charset="0"/>
              <a:sym typeface="Symbol"/>
            </a:endParaRPr>
          </a:p>
          <a:p>
            <a:r>
              <a:rPr lang="en-US" b="1" dirty="0" smtClean="0">
                <a:ln>
                  <a:solidFill>
                    <a:sysClr val="windowText" lastClr="000000"/>
                  </a:solidFill>
                </a:ln>
                <a:solidFill>
                  <a:srgbClr val="009900"/>
                </a:solidFill>
                <a:latin typeface="Arial" pitchFamily="34" charset="0"/>
                <a:cs typeface="Arial" pitchFamily="34" charset="0"/>
                <a:sym typeface="Symbol"/>
              </a:rPr>
              <a:t>Transit time factor : (</a:t>
            </a:r>
            <a:r>
              <a:rPr lang="en-US" b="1" i="1" dirty="0" smtClean="0">
                <a:ln>
                  <a:solidFill>
                    <a:sysClr val="windowText" lastClr="000000"/>
                  </a:solidFill>
                </a:ln>
                <a:solidFill>
                  <a:srgbClr val="009900"/>
                </a:solidFill>
                <a:latin typeface="Arial" pitchFamily="34" charset="0"/>
                <a:cs typeface="Arial" pitchFamily="34" charset="0"/>
                <a:sym typeface="Symbol"/>
              </a:rPr>
              <a:t>no end cells tuning</a:t>
            </a:r>
            <a:r>
              <a:rPr lang="en-US" b="1" dirty="0" smtClean="0">
                <a:ln>
                  <a:solidFill>
                    <a:sysClr val="windowText" lastClr="000000"/>
                  </a:solidFill>
                </a:ln>
                <a:solidFill>
                  <a:srgbClr val="009900"/>
                </a:solidFill>
                <a:latin typeface="Arial" pitchFamily="34" charset="0"/>
                <a:cs typeface="Arial" pitchFamily="34" charset="0"/>
                <a:sym typeface="Symbol"/>
              </a:rPr>
              <a:t>)</a:t>
            </a:r>
          </a:p>
          <a:p>
            <a:r>
              <a:rPr lang="en-US" b="1" dirty="0" smtClean="0">
                <a:solidFill>
                  <a:srgbClr val="009900"/>
                </a:solidFill>
                <a:latin typeface="Arial" pitchFamily="34" charset="0"/>
                <a:cs typeface="Arial" pitchFamily="34" charset="0"/>
                <a:sym typeface="Symbol"/>
              </a:rPr>
              <a:t>0.60  (at =0.55)</a:t>
            </a:r>
          </a:p>
          <a:p>
            <a:r>
              <a:rPr lang="en-US" b="1" dirty="0" smtClean="0">
                <a:solidFill>
                  <a:srgbClr val="009900"/>
                </a:solidFill>
                <a:latin typeface="Arial" pitchFamily="34" charset="0"/>
                <a:cs typeface="Arial" pitchFamily="34" charset="0"/>
                <a:sym typeface="Symbol"/>
              </a:rPr>
              <a:t>0.65  (at =0.75)</a:t>
            </a:r>
          </a:p>
          <a:p>
            <a:r>
              <a:rPr lang="en-US" b="1" dirty="0" smtClean="0">
                <a:solidFill>
                  <a:srgbClr val="009900"/>
                </a:solidFill>
                <a:latin typeface="Arial" pitchFamily="34" charset="0"/>
                <a:cs typeface="Arial" pitchFamily="34" charset="0"/>
                <a:sym typeface="Symbol"/>
              </a:rPr>
              <a:t>0.72  (at =0.61)</a:t>
            </a:r>
            <a:endParaRPr lang="en-US" dirty="0" smtClean="0">
              <a:solidFill>
                <a:srgbClr val="C00000"/>
              </a:solidFill>
              <a:latin typeface="Arial" pitchFamily="34" charset="0"/>
              <a:cs typeface="Arial" pitchFamily="34" charset="0"/>
              <a:sym typeface="Symbol"/>
            </a:endParaRPr>
          </a:p>
        </p:txBody>
      </p:sp>
      <p:sp>
        <p:nvSpPr>
          <p:cNvPr id="4" name="TextBox 3"/>
          <p:cNvSpPr txBox="1"/>
          <p:nvPr/>
        </p:nvSpPr>
        <p:spPr>
          <a:xfrm>
            <a:off x="609600" y="5562600"/>
            <a:ext cx="5943600" cy="646331"/>
          </a:xfrm>
          <a:prstGeom prst="rect">
            <a:avLst/>
          </a:prstGeom>
          <a:noFill/>
        </p:spPr>
        <p:txBody>
          <a:bodyPr wrap="square" rtlCol="0">
            <a:spAutoFit/>
          </a:bodyPr>
          <a:lstStyle/>
          <a:p>
            <a:r>
              <a:rPr lang="en-US" b="1" dirty="0" smtClean="0">
                <a:solidFill>
                  <a:srgbClr val="7030A0"/>
                </a:solidFill>
                <a:latin typeface="Arial" pitchFamily="34" charset="0"/>
                <a:cs typeface="Arial" pitchFamily="34" charset="0"/>
              </a:rPr>
              <a:t>However, end cell tuning is required to achieve good field flatness !</a:t>
            </a:r>
            <a:endParaRPr lang="en-IN" b="1" dirty="0">
              <a:solidFill>
                <a:srgbClr val="7030A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1307.JPG"/>
          <p:cNvPicPr>
            <a:picLocks noChangeAspect="1"/>
          </p:cNvPicPr>
          <p:nvPr/>
        </p:nvPicPr>
        <p:blipFill>
          <a:blip r:embed="rId2" cstate="print">
            <a:lum bright="10000"/>
          </a:blip>
          <a:stretch>
            <a:fillRect/>
          </a:stretch>
        </p:blipFill>
        <p:spPr>
          <a:xfrm>
            <a:off x="762000" y="228600"/>
            <a:ext cx="7315200" cy="5486400"/>
          </a:xfrm>
          <a:prstGeom prst="rect">
            <a:avLst/>
          </a:prstGeom>
        </p:spPr>
      </p:pic>
      <p:sp>
        <p:nvSpPr>
          <p:cNvPr id="3" name="TextBox 2"/>
          <p:cNvSpPr txBox="1"/>
          <p:nvPr/>
        </p:nvSpPr>
        <p:spPr>
          <a:xfrm>
            <a:off x="838200" y="5867400"/>
            <a:ext cx="6858000" cy="369332"/>
          </a:xfrm>
          <a:prstGeom prst="rect">
            <a:avLst/>
          </a:prstGeom>
          <a:noFill/>
        </p:spPr>
        <p:txBody>
          <a:bodyPr wrap="square" rtlCol="0">
            <a:spAutoFit/>
          </a:bodyPr>
          <a:lstStyle/>
          <a:p>
            <a:pPr algn="ctr"/>
            <a:r>
              <a:rPr lang="en-US" b="1" dirty="0" smtClean="0">
                <a:latin typeface="Arial" pitchFamily="34" charset="0"/>
                <a:cs typeface="Arial" pitchFamily="34" charset="0"/>
              </a:rPr>
              <a:t>Mock assembly of single cell </a:t>
            </a:r>
            <a:r>
              <a:rPr lang="en-US" b="1" dirty="0" err="1" smtClean="0">
                <a:latin typeface="Arial" pitchFamily="34" charset="0"/>
                <a:cs typeface="Arial" pitchFamily="34" charset="0"/>
              </a:rPr>
              <a:t>Nb</a:t>
            </a:r>
            <a:r>
              <a:rPr lang="en-US" b="1" dirty="0" smtClean="0">
                <a:latin typeface="Arial" pitchFamily="34" charset="0"/>
                <a:cs typeface="Arial" pitchFamily="34" charset="0"/>
              </a:rPr>
              <a:t> cavity with welding fixtures</a:t>
            </a:r>
            <a:endParaRPr lang="en-US" b="1" dirty="0">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1276.JPG"/>
          <p:cNvPicPr>
            <a:picLocks noChangeAspect="1"/>
          </p:cNvPicPr>
          <p:nvPr/>
        </p:nvPicPr>
        <p:blipFill>
          <a:blip r:embed="rId2" cstate="print"/>
          <a:stretch>
            <a:fillRect/>
          </a:stretch>
        </p:blipFill>
        <p:spPr>
          <a:xfrm>
            <a:off x="1187624" y="404664"/>
            <a:ext cx="6300192" cy="4725144"/>
          </a:xfrm>
          <a:prstGeom prst="rect">
            <a:avLst/>
          </a:prstGeom>
        </p:spPr>
      </p:pic>
      <p:sp>
        <p:nvSpPr>
          <p:cNvPr id="3" name="TextBox 2"/>
          <p:cNvSpPr txBox="1"/>
          <p:nvPr/>
        </p:nvSpPr>
        <p:spPr>
          <a:xfrm>
            <a:off x="1752600" y="5214950"/>
            <a:ext cx="5033978" cy="369332"/>
          </a:xfrm>
          <a:prstGeom prst="rect">
            <a:avLst/>
          </a:prstGeom>
          <a:noFill/>
        </p:spPr>
        <p:txBody>
          <a:bodyPr wrap="square" rtlCol="0">
            <a:spAutoFit/>
          </a:bodyPr>
          <a:lstStyle/>
          <a:p>
            <a:pPr algn="ctr"/>
            <a:r>
              <a:rPr lang="en-US" b="1" dirty="0" smtClean="0">
                <a:latin typeface="Arial" pitchFamily="34" charset="0"/>
                <a:cs typeface="Arial" pitchFamily="34" charset="0"/>
              </a:rPr>
              <a:t>Machining of formed </a:t>
            </a:r>
            <a:r>
              <a:rPr lang="en-US" b="1" dirty="0" err="1" smtClean="0">
                <a:latin typeface="Arial" pitchFamily="34" charset="0"/>
                <a:cs typeface="Arial" pitchFamily="34" charset="0"/>
              </a:rPr>
              <a:t>Nb</a:t>
            </a:r>
            <a:r>
              <a:rPr lang="en-US" b="1" dirty="0" smtClean="0">
                <a:latin typeface="Arial" pitchFamily="34" charset="0"/>
                <a:cs typeface="Arial" pitchFamily="34" charset="0"/>
              </a:rPr>
              <a:t> half-cell on fixture</a:t>
            </a:r>
            <a:endParaRPr lang="en-US" b="1" dirty="0">
              <a:latin typeface="Arial" pitchFamily="34" charset="0"/>
              <a:cs typeface="Arial" pitchFamily="34" charset="0"/>
            </a:endParaRPr>
          </a:p>
        </p:txBody>
      </p:sp>
      <p:pic>
        <p:nvPicPr>
          <p:cNvPr id="4" name="Picture 3" descr="C:\Documents and Settings\Sutripta\Local Settings\Temp\Assembly 1.JPG"/>
          <p:cNvPicPr/>
          <p:nvPr/>
        </p:nvPicPr>
        <p:blipFill>
          <a:blip r:embed="rId3" cstate="print"/>
          <a:srcRect/>
          <a:stretch>
            <a:fillRect/>
          </a:stretch>
        </p:blipFill>
        <p:spPr bwMode="auto">
          <a:xfrm>
            <a:off x="5715008" y="357166"/>
            <a:ext cx="1785950" cy="2500329"/>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1447800" y="304800"/>
            <a:ext cx="5600720" cy="4619644"/>
          </a:xfrm>
          <a:prstGeom prst="rect">
            <a:avLst/>
          </a:prstGeom>
          <a:noFill/>
          <a:ln w="9525">
            <a:noFill/>
            <a:miter lim="800000"/>
            <a:headEnd/>
            <a:tailEnd/>
          </a:ln>
        </p:spPr>
      </p:pic>
      <p:sp>
        <p:nvSpPr>
          <p:cNvPr id="3" name="TextBox 2"/>
          <p:cNvSpPr txBox="1"/>
          <p:nvPr/>
        </p:nvSpPr>
        <p:spPr>
          <a:xfrm>
            <a:off x="1219200" y="5105400"/>
            <a:ext cx="6019800" cy="369332"/>
          </a:xfrm>
          <a:prstGeom prst="rect">
            <a:avLst/>
          </a:prstGeom>
          <a:noFill/>
        </p:spPr>
        <p:txBody>
          <a:bodyPr wrap="square" rtlCol="0">
            <a:spAutoFit/>
          </a:bodyPr>
          <a:lstStyle/>
          <a:p>
            <a:pPr algn="ctr"/>
            <a:r>
              <a:rPr lang="en-US" b="1" dirty="0" smtClean="0">
                <a:latin typeface="Arial" pitchFamily="34" charset="0"/>
                <a:cs typeface="Arial" pitchFamily="34" charset="0"/>
              </a:rPr>
              <a:t>Rolled beam tube , formed </a:t>
            </a:r>
            <a:r>
              <a:rPr lang="en-US" b="1" dirty="0" err="1" smtClean="0">
                <a:latin typeface="Arial" pitchFamily="34" charset="0"/>
                <a:cs typeface="Arial" pitchFamily="34" charset="0"/>
              </a:rPr>
              <a:t>Nb</a:t>
            </a:r>
            <a:r>
              <a:rPr lang="en-US" b="1" dirty="0" smtClean="0">
                <a:latin typeface="Arial" pitchFamily="34" charset="0"/>
                <a:cs typeface="Arial" pitchFamily="34" charset="0"/>
              </a:rPr>
              <a:t> half cell with fixtures</a:t>
            </a:r>
            <a:endParaRPr lang="en-US" b="1" dirty="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878.JPG"/>
          <p:cNvPicPr>
            <a:picLocks noChangeAspect="1"/>
          </p:cNvPicPr>
          <p:nvPr/>
        </p:nvPicPr>
        <p:blipFill>
          <a:blip r:embed="rId2" cstate="print"/>
          <a:stretch>
            <a:fillRect/>
          </a:stretch>
        </p:blipFill>
        <p:spPr>
          <a:xfrm>
            <a:off x="1475656" y="116632"/>
            <a:ext cx="6342807" cy="5291126"/>
          </a:xfrm>
          <a:prstGeom prst="rect">
            <a:avLst/>
          </a:prstGeom>
        </p:spPr>
      </p:pic>
      <p:sp>
        <p:nvSpPr>
          <p:cNvPr id="3" name="TextBox 2"/>
          <p:cNvSpPr txBox="1"/>
          <p:nvPr/>
        </p:nvSpPr>
        <p:spPr>
          <a:xfrm>
            <a:off x="1371600" y="5643578"/>
            <a:ext cx="6553200" cy="369332"/>
          </a:xfrm>
          <a:prstGeom prst="rect">
            <a:avLst/>
          </a:prstGeom>
          <a:noFill/>
        </p:spPr>
        <p:txBody>
          <a:bodyPr wrap="square" rtlCol="0">
            <a:spAutoFit/>
          </a:bodyPr>
          <a:lstStyle/>
          <a:p>
            <a:pPr algn="ctr"/>
            <a:r>
              <a:rPr lang="en-US" b="1" dirty="0" smtClean="0">
                <a:latin typeface="Arial" pitchFamily="34" charset="0"/>
                <a:cs typeface="Arial" pitchFamily="34" charset="0"/>
              </a:rPr>
              <a:t>Rolled beam tube , formed </a:t>
            </a:r>
            <a:r>
              <a:rPr lang="en-US" b="1" dirty="0" err="1" smtClean="0">
                <a:latin typeface="Arial" pitchFamily="34" charset="0"/>
                <a:cs typeface="Arial" pitchFamily="34" charset="0"/>
              </a:rPr>
              <a:t>Nb</a:t>
            </a:r>
            <a:r>
              <a:rPr lang="en-US" b="1" dirty="0" smtClean="0">
                <a:latin typeface="Arial" pitchFamily="34" charset="0"/>
                <a:cs typeface="Arial" pitchFamily="34" charset="0"/>
              </a:rPr>
              <a:t> half cell with fixtures</a:t>
            </a:r>
            <a:endParaRPr lang="en-US" b="1" dirty="0">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MG_0869.JPG"/>
          <p:cNvPicPr>
            <a:picLocks noChangeAspect="1"/>
          </p:cNvPicPr>
          <p:nvPr/>
        </p:nvPicPr>
        <p:blipFill>
          <a:blip r:embed="rId2" cstate="print"/>
          <a:stretch>
            <a:fillRect/>
          </a:stretch>
        </p:blipFill>
        <p:spPr>
          <a:xfrm>
            <a:off x="1835696" y="332656"/>
            <a:ext cx="5428976" cy="4841854"/>
          </a:xfrm>
          <a:prstGeom prst="rect">
            <a:avLst/>
          </a:prstGeom>
        </p:spPr>
      </p:pic>
      <p:sp>
        <p:nvSpPr>
          <p:cNvPr id="3" name="TextBox 2"/>
          <p:cNvSpPr txBox="1"/>
          <p:nvPr/>
        </p:nvSpPr>
        <p:spPr>
          <a:xfrm>
            <a:off x="1219200" y="5357826"/>
            <a:ext cx="6324600" cy="646331"/>
          </a:xfrm>
          <a:prstGeom prst="rect">
            <a:avLst/>
          </a:prstGeom>
          <a:noFill/>
        </p:spPr>
        <p:txBody>
          <a:bodyPr wrap="square" rtlCol="0">
            <a:spAutoFit/>
          </a:bodyPr>
          <a:lstStyle/>
          <a:p>
            <a:pPr algn="ctr"/>
            <a:r>
              <a:rPr lang="en-US" b="1" dirty="0" smtClean="0">
                <a:latin typeface="Arial" pitchFamily="34" charset="0"/>
                <a:cs typeface="Arial" pitchFamily="34" charset="0"/>
              </a:rPr>
              <a:t>beam tube on formed </a:t>
            </a:r>
            <a:r>
              <a:rPr lang="en-US" b="1" dirty="0" err="1" smtClean="0">
                <a:latin typeface="Arial" pitchFamily="34" charset="0"/>
                <a:cs typeface="Arial" pitchFamily="34" charset="0"/>
              </a:rPr>
              <a:t>Nb</a:t>
            </a:r>
            <a:r>
              <a:rPr lang="en-US" b="1" dirty="0" smtClean="0">
                <a:latin typeface="Arial" pitchFamily="34" charset="0"/>
                <a:cs typeface="Arial" pitchFamily="34" charset="0"/>
              </a:rPr>
              <a:t> half cell (not welded yet, trial positioning only)</a:t>
            </a:r>
            <a:endParaRPr lang="en-US" b="1" dirty="0">
              <a:latin typeface="Arial" pitchFamily="34" charset="0"/>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399" y="1447800"/>
            <a:ext cx="8783287" cy="18288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52400"/>
            <a:ext cx="8839200" cy="338554"/>
          </a:xfrm>
          <a:prstGeom prst="rect">
            <a:avLst/>
          </a:prstGeom>
          <a:noFill/>
          <a:ln>
            <a:noFill/>
          </a:ln>
        </p:spPr>
        <p:txBody>
          <a:bodyPr wrap="square" rtlCol="0">
            <a:spAutoFit/>
          </a:bodyPr>
          <a:lstStyle/>
          <a:p>
            <a:pPr algn="ctr"/>
            <a:r>
              <a:rPr lang="en-US" sz="1600" b="1" cap="all" dirty="0" smtClean="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Publications:</a:t>
            </a:r>
          </a:p>
        </p:txBody>
      </p:sp>
      <p:sp>
        <p:nvSpPr>
          <p:cNvPr id="3" name="TextBox 2"/>
          <p:cNvSpPr txBox="1"/>
          <p:nvPr/>
        </p:nvSpPr>
        <p:spPr>
          <a:xfrm>
            <a:off x="152400" y="457201"/>
            <a:ext cx="8839200" cy="6340197"/>
          </a:xfrm>
          <a:prstGeom prst="rect">
            <a:avLst/>
          </a:prstGeom>
          <a:solidFill>
            <a:srgbClr val="FFFFCC"/>
          </a:solidFill>
          <a:ln>
            <a:solidFill>
              <a:schemeClr val="tx1"/>
            </a:solidFill>
          </a:ln>
        </p:spPr>
        <p:txBody>
          <a:bodyPr wrap="square" rtlCol="0">
            <a:spAutoFit/>
          </a:bodyPr>
          <a:lstStyle/>
          <a:p>
            <a:pPr marL="342900" lvl="0" indent="-342900" algn="just">
              <a:buAutoNum type="arabicPeriod"/>
            </a:pPr>
            <a:r>
              <a:rPr lang="en-US" sz="1400" dirty="0" smtClean="0">
                <a:latin typeface="Times New Roman" pitchFamily="18" charset="0"/>
                <a:cs typeface="Times New Roman" pitchFamily="18" charset="0"/>
              </a:rPr>
              <a:t>"RF Design, Analysis and </a:t>
            </a:r>
            <a:r>
              <a:rPr lang="en-US" sz="1400" dirty="0" err="1" smtClean="0">
                <a:latin typeface="Times New Roman" pitchFamily="18" charset="0"/>
                <a:cs typeface="Times New Roman" pitchFamily="18" charset="0"/>
              </a:rPr>
              <a:t>Multipacting</a:t>
            </a:r>
            <a:r>
              <a:rPr lang="en-US" sz="1400" dirty="0" smtClean="0">
                <a:latin typeface="Times New Roman" pitchFamily="18" charset="0"/>
                <a:cs typeface="Times New Roman" pitchFamily="18" charset="0"/>
              </a:rPr>
              <a:t> Studies of 650 MHz, </a:t>
            </a:r>
            <a:r>
              <a:rPr lang="en-US" sz="1400" dirty="0" smtClean="0">
                <a:latin typeface="Times New Roman" pitchFamily="18" charset="0"/>
                <a:cs typeface="Times New Roman" pitchFamily="18" charset="0"/>
                <a:sym typeface="Symbol"/>
              </a:rPr>
              <a:t></a:t>
            </a:r>
            <a:r>
              <a:rPr lang="en-US" sz="1400" dirty="0" smtClean="0">
                <a:latin typeface="Times New Roman" pitchFamily="18" charset="0"/>
                <a:cs typeface="Times New Roman" pitchFamily="18" charset="0"/>
              </a:rPr>
              <a:t>=0.61 SCRF Cavity",  by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Sudeshna</a:t>
            </a:r>
            <a:r>
              <a:rPr lang="en-US" sz="1400" dirty="0" smtClean="0">
                <a:latin typeface="Times New Roman" pitchFamily="18" charset="0"/>
                <a:cs typeface="Times New Roman" pitchFamily="18" charset="0"/>
              </a:rPr>
              <a:t> Seth, </a:t>
            </a:r>
            <a:r>
              <a:rPr lang="en-US" sz="1400" dirty="0" err="1" smtClean="0">
                <a:latin typeface="Times New Roman" pitchFamily="18" charset="0"/>
                <a:cs typeface="Times New Roman" pitchFamily="18" charset="0"/>
              </a:rPr>
              <a:t>Aditya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Surajit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Ghosh</a:t>
            </a:r>
            <a:r>
              <a:rPr lang="en-US" sz="1400" dirty="0" smtClean="0">
                <a:latin typeface="Times New Roman" pitchFamily="18" charset="0"/>
                <a:cs typeface="Times New Roman" pitchFamily="18" charset="0"/>
              </a:rPr>
              <a:t>, </a:t>
            </a:r>
            <a:r>
              <a:rPr lang="en-US" sz="1400" b="1" i="1" dirty="0" smtClean="0">
                <a:latin typeface="Times New Roman" pitchFamily="18" charset="0"/>
                <a:cs typeface="Times New Roman" pitchFamily="18" charset="0"/>
              </a:rPr>
              <a:t>Indian Journal of Pure and Applied Physics</a:t>
            </a:r>
            <a:r>
              <a:rPr lang="en-US" sz="1400" b="1" dirty="0" smtClean="0">
                <a:latin typeface="Times New Roman" pitchFamily="18" charset="0"/>
                <a:cs typeface="Times New Roman" pitchFamily="18" charset="0"/>
              </a:rPr>
              <a:t>. </a:t>
            </a:r>
            <a:r>
              <a:rPr lang="en-US" sz="1400" dirty="0" smtClean="0">
                <a:solidFill>
                  <a:srgbClr val="0000CC"/>
                </a:solidFill>
                <a:latin typeface="Times New Roman" pitchFamily="18" charset="0"/>
                <a:cs typeface="Times New Roman" pitchFamily="18" charset="0"/>
              </a:rPr>
              <a:t>(</a:t>
            </a:r>
            <a:r>
              <a:rPr lang="en-US" sz="1400" i="1" dirty="0" smtClean="0">
                <a:solidFill>
                  <a:srgbClr val="0000CC"/>
                </a:solidFill>
                <a:latin typeface="Times New Roman" pitchFamily="18" charset="0"/>
                <a:cs typeface="Times New Roman" pitchFamily="18" charset="0"/>
              </a:rPr>
              <a:t>accepted and to be published soon!</a:t>
            </a:r>
            <a:r>
              <a:rPr lang="en-US" sz="1400" dirty="0" smtClean="0">
                <a:solidFill>
                  <a:srgbClr val="0000CC"/>
                </a:solidFill>
                <a:latin typeface="Times New Roman" pitchFamily="18" charset="0"/>
                <a:cs typeface="Times New Roman" pitchFamily="18" charset="0"/>
              </a:rPr>
              <a:t>)</a:t>
            </a:r>
          </a:p>
          <a:p>
            <a:pPr marL="342900" lvl="0" indent="-342900" algn="just">
              <a:buAutoNum type="arabicPeriod"/>
            </a:pPr>
            <a:endParaRPr lang="en-IN" sz="400" dirty="0" smtClean="0">
              <a:solidFill>
                <a:srgbClr val="0000CC"/>
              </a:solidFill>
              <a:latin typeface="Times New Roman" pitchFamily="18" charset="0"/>
              <a:cs typeface="Times New Roman" pitchFamily="18" charset="0"/>
            </a:endParaRPr>
          </a:p>
          <a:p>
            <a:pPr marL="342900" indent="-342900" algn="just">
              <a:buFontTx/>
              <a:buAutoNum type="arabicPeriod"/>
            </a:pPr>
            <a:r>
              <a:rPr lang="en-US" sz="1400" dirty="0" smtClean="0">
                <a:latin typeface="Times New Roman" pitchFamily="18" charset="0"/>
                <a:cs typeface="Times New Roman" pitchFamily="18" charset="0"/>
              </a:rPr>
              <a:t> "Development of 650 MHz Cavities for the </a:t>
            </a:r>
            <a:r>
              <a:rPr lang="en-US" sz="1400" dirty="0" err="1" smtClean="0">
                <a:latin typeface="Times New Roman" pitchFamily="18" charset="0"/>
                <a:cs typeface="Times New Roman" pitchFamily="18" charset="0"/>
              </a:rPr>
              <a:t>GeV</a:t>
            </a:r>
            <a:r>
              <a:rPr lang="en-US" sz="1400" dirty="0" smtClean="0">
                <a:latin typeface="Times New Roman" pitchFamily="18" charset="0"/>
                <a:cs typeface="Times New Roman" pitchFamily="18" charset="0"/>
              </a:rPr>
              <a:t> Proton Accelerator in Project-X", by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Proceedings of the</a:t>
            </a:r>
            <a:r>
              <a:rPr lang="en-US" sz="1400" dirty="0" smtClean="0">
                <a:latin typeface="Times New Roman" pitchFamily="18" charset="0"/>
                <a:cs typeface="Times New Roman" pitchFamily="18" charset="0"/>
              </a:rPr>
              <a:t> </a:t>
            </a:r>
            <a:r>
              <a:rPr lang="en-US" sz="1400" b="1" i="1" dirty="0" smtClean="0">
                <a:solidFill>
                  <a:srgbClr val="0000CC"/>
                </a:solidFill>
                <a:latin typeface="Times New Roman" pitchFamily="18" charset="0"/>
                <a:cs typeface="Times New Roman" pitchFamily="18" charset="0"/>
              </a:rPr>
              <a:t>16</a:t>
            </a:r>
            <a:r>
              <a:rPr lang="en-US" sz="1400" b="1" i="1" baseline="30000" dirty="0" smtClean="0">
                <a:solidFill>
                  <a:srgbClr val="0000CC"/>
                </a:solidFill>
                <a:latin typeface="Times New Roman" pitchFamily="18" charset="0"/>
                <a:cs typeface="Times New Roman" pitchFamily="18" charset="0"/>
              </a:rPr>
              <a:t>th</a:t>
            </a:r>
            <a:r>
              <a:rPr lang="en-US" sz="1400" b="1" i="1" dirty="0" smtClean="0">
                <a:solidFill>
                  <a:srgbClr val="0000CC"/>
                </a:solidFill>
                <a:latin typeface="Times New Roman" pitchFamily="18" charset="0"/>
                <a:cs typeface="Times New Roman" pitchFamily="18" charset="0"/>
              </a:rPr>
              <a:t> International Conference on RF Superconductivity (SRF-2013</a:t>
            </a:r>
            <a:r>
              <a:rPr lang="en-US" sz="1400" b="1" i="1"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 held in Paris, France during 23</a:t>
            </a:r>
            <a:r>
              <a:rPr lang="en-US" sz="1400" dirty="0" smtClean="0">
                <a:latin typeface="Times New Roman" pitchFamily="18" charset="0"/>
                <a:cs typeface="Times New Roman" pitchFamily="18" charset="0"/>
                <a:sym typeface="Symbol"/>
              </a:rPr>
              <a:t></a:t>
            </a:r>
            <a:r>
              <a:rPr lang="en-US" sz="1400" dirty="0" smtClean="0">
                <a:latin typeface="Times New Roman" pitchFamily="18" charset="0"/>
                <a:cs typeface="Times New Roman" pitchFamily="18" charset="0"/>
              </a:rPr>
              <a:t>27 September, 2013 (</a:t>
            </a:r>
            <a:r>
              <a:rPr lang="en-US" sz="1400" i="1" dirty="0" smtClean="0">
                <a:latin typeface="Times New Roman" pitchFamily="18" charset="0"/>
                <a:cs typeface="Times New Roman" pitchFamily="18" charset="0"/>
              </a:rPr>
              <a:t>p.1193</a:t>
            </a:r>
            <a:r>
              <a:rPr lang="en-US" sz="1400" dirty="0" smtClean="0">
                <a:latin typeface="Times New Roman" pitchFamily="18" charset="0"/>
                <a:cs typeface="Times New Roman" pitchFamily="18" charset="0"/>
              </a:rPr>
              <a:t>).</a:t>
            </a:r>
          </a:p>
          <a:p>
            <a:pPr marL="342900" indent="-342900" algn="just">
              <a:buFontTx/>
              <a:buAutoNum type="arabicPeriod"/>
            </a:pPr>
            <a:endParaRPr lang="en-IN" sz="400" dirty="0" smtClean="0">
              <a:latin typeface="Times New Roman" pitchFamily="18" charset="0"/>
              <a:cs typeface="Times New Roman" pitchFamily="18" charset="0"/>
            </a:endParaRPr>
          </a:p>
          <a:p>
            <a:pPr marL="342900" indent="-342900" algn="just">
              <a:buFontTx/>
              <a:buAutoNum type="arabicPeriod"/>
            </a:pPr>
            <a:r>
              <a:rPr lang="en-US" sz="1400" dirty="0" smtClean="0">
                <a:latin typeface="Times New Roman" pitchFamily="18" charset="0"/>
                <a:cs typeface="Times New Roman" pitchFamily="18" charset="0"/>
              </a:rPr>
              <a:t>"</a:t>
            </a:r>
            <a:r>
              <a:rPr lang="en-US" sz="1400" dirty="0" err="1" smtClean="0">
                <a:latin typeface="Times New Roman" pitchFamily="18" charset="0"/>
                <a:cs typeface="Times New Roman" pitchFamily="18" charset="0"/>
              </a:rPr>
              <a:t>Multipacting</a:t>
            </a:r>
            <a:r>
              <a:rPr lang="en-US" sz="1400" dirty="0" smtClean="0">
                <a:latin typeface="Times New Roman" pitchFamily="18" charset="0"/>
                <a:cs typeface="Times New Roman" pitchFamily="18" charset="0"/>
              </a:rPr>
              <a:t> Analysis on 650 MHz, beta=0.61 Superconducting RF </a:t>
            </a:r>
            <a:r>
              <a:rPr lang="en-US" sz="1400" dirty="0" err="1" smtClean="0">
                <a:latin typeface="Times New Roman" pitchFamily="18" charset="0"/>
                <a:cs typeface="Times New Roman" pitchFamily="18" charset="0"/>
              </a:rPr>
              <a:t>Linac</a:t>
            </a:r>
            <a:r>
              <a:rPr lang="en-US" sz="1400" dirty="0" smtClean="0">
                <a:latin typeface="Times New Roman" pitchFamily="18" charset="0"/>
                <a:cs typeface="Times New Roman" pitchFamily="18" charset="0"/>
              </a:rPr>
              <a:t> Cavity", by </a:t>
            </a:r>
            <a:r>
              <a:rPr lang="en-US" sz="1400" dirty="0" err="1" smtClean="0">
                <a:latin typeface="Times New Roman" pitchFamily="18" charset="0"/>
                <a:cs typeface="Times New Roman" pitchFamily="18" charset="0"/>
              </a:rPr>
              <a:t>Sudeshna</a:t>
            </a:r>
            <a:r>
              <a:rPr lang="en-US" sz="1400" dirty="0" smtClean="0">
                <a:latin typeface="Times New Roman" pitchFamily="18" charset="0"/>
                <a:cs typeface="Times New Roman" pitchFamily="18" charset="0"/>
              </a:rPr>
              <a:t> Seth,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S. </a:t>
            </a:r>
            <a:r>
              <a:rPr lang="en-US" sz="1400" dirty="0" err="1" smtClean="0">
                <a:latin typeface="Times New Roman" pitchFamily="18" charset="0"/>
                <a:cs typeface="Times New Roman" pitchFamily="18" charset="0"/>
              </a:rPr>
              <a:t>Ghosh</a:t>
            </a:r>
            <a:r>
              <a:rPr lang="en-US" sz="1400" dirty="0" smtClean="0">
                <a:latin typeface="Times New Roman" pitchFamily="18" charset="0"/>
                <a:cs typeface="Times New Roman" pitchFamily="18" charset="0"/>
              </a:rPr>
              <a:t>, S. </a:t>
            </a:r>
            <a:r>
              <a:rPr lang="en-US" sz="1400" dirty="0" err="1" smtClean="0">
                <a:latin typeface="Times New Roman" pitchFamily="18" charset="0"/>
                <a:cs typeface="Times New Roman" pitchFamily="18" charset="0"/>
              </a:rPr>
              <a:t>Saha</a:t>
            </a:r>
            <a:r>
              <a:rPr lang="en-US" sz="1400"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Proceedings of</a:t>
            </a:r>
            <a:r>
              <a:rPr lang="en-US" sz="1400" b="1" i="1" dirty="0" smtClean="0">
                <a:latin typeface="Times New Roman" pitchFamily="18" charset="0"/>
                <a:cs typeface="Times New Roman" pitchFamily="18" charset="0"/>
              </a:rPr>
              <a:t> DAE-BRNS Indian Particle Accelerator Conference (InPac-2013)</a:t>
            </a:r>
            <a:r>
              <a:rPr lang="en-US" sz="1400" dirty="0" smtClean="0">
                <a:latin typeface="Times New Roman" pitchFamily="18" charset="0"/>
                <a:cs typeface="Times New Roman" pitchFamily="18" charset="0"/>
              </a:rPr>
              <a:t> held at VECC, Kolkata during Nov 19-22, 2013 (</a:t>
            </a:r>
            <a:r>
              <a:rPr lang="en-US" sz="1400" i="1" dirty="0" smtClean="0">
                <a:latin typeface="Times New Roman" pitchFamily="18" charset="0"/>
                <a:cs typeface="Times New Roman" pitchFamily="18" charset="0"/>
              </a:rPr>
              <a:t>p.246</a:t>
            </a:r>
            <a:r>
              <a:rPr lang="en-US" sz="1400" dirty="0" smtClean="0">
                <a:latin typeface="Times New Roman" pitchFamily="18" charset="0"/>
                <a:cs typeface="Times New Roman" pitchFamily="18" charset="0"/>
              </a:rPr>
              <a:t>).</a:t>
            </a:r>
          </a:p>
          <a:p>
            <a:pPr marL="342900" indent="-342900" algn="just">
              <a:buFontTx/>
              <a:buAutoNum type="arabicPeriod"/>
            </a:pPr>
            <a:endParaRPr lang="en-IN" sz="400" dirty="0" smtClean="0">
              <a:latin typeface="Times New Roman" pitchFamily="18" charset="0"/>
              <a:cs typeface="Times New Roman" pitchFamily="18" charset="0"/>
            </a:endParaRPr>
          </a:p>
          <a:p>
            <a:pPr marL="342900" indent="-342900" algn="just">
              <a:buFontTx/>
              <a:buAutoNum type="arabicPeriod"/>
            </a:pPr>
            <a:r>
              <a:rPr lang="en-US" sz="1400" i="1" dirty="0" smtClean="0">
                <a:latin typeface="Times New Roman" pitchFamily="18" charset="0"/>
                <a:cs typeface="Times New Roman" pitchFamily="18" charset="0"/>
              </a:rPr>
              <a:t>"Structural Design of 650MHz β=0.6 Superconducting Radio-Frequency Cavity</a:t>
            </a:r>
            <a:r>
              <a:rPr lang="en-US" sz="1400" dirty="0" smtClean="0">
                <a:latin typeface="Times New Roman" pitchFamily="18" charset="0"/>
                <a:cs typeface="Times New Roman" pitchFamily="18" charset="0"/>
              </a:rPr>
              <a:t>" , by </a:t>
            </a:r>
            <a:r>
              <a:rPr lang="en-US" sz="1400" dirty="0" err="1" smtClean="0">
                <a:latin typeface="Times New Roman" pitchFamily="18" charset="0"/>
                <a:cs typeface="Times New Roman" pitchFamily="18" charset="0"/>
              </a:rPr>
              <a:t>Pranab</a:t>
            </a:r>
            <a:r>
              <a:rPr lang="en-US" sz="1400" dirty="0" smtClean="0">
                <a:latin typeface="Times New Roman" pitchFamily="18" charset="0"/>
                <a:cs typeface="Times New Roman" pitchFamily="18" charset="0"/>
              </a:rPr>
              <a:t> Bhattacharyya, </a:t>
            </a:r>
            <a:r>
              <a:rPr lang="en-US" sz="1400" dirty="0" err="1" smtClean="0">
                <a:latin typeface="Times New Roman" pitchFamily="18" charset="0"/>
                <a:cs typeface="Times New Roman" pitchFamily="18" charset="0"/>
              </a:rPr>
              <a:t>Javed</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Akhtar</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Chinmay</a:t>
            </a:r>
            <a:r>
              <a:rPr lang="en-US" sz="1400" dirty="0" smtClean="0">
                <a:latin typeface="Times New Roman" pitchFamily="18" charset="0"/>
                <a:cs typeface="Times New Roman" pitchFamily="18" charset="0"/>
              </a:rPr>
              <a:t> Nandi, </a:t>
            </a:r>
            <a:r>
              <a:rPr lang="en-US" sz="1400" dirty="0" err="1" smtClean="0">
                <a:latin typeface="Times New Roman" pitchFamily="18" charset="0"/>
                <a:cs typeface="Times New Roman" pitchFamily="18" charset="0"/>
              </a:rPr>
              <a:t>Anjan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Duttagupta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Gautam</a:t>
            </a:r>
            <a:r>
              <a:rPr lang="en-US" sz="1400" dirty="0" smtClean="0">
                <a:latin typeface="Times New Roman" pitchFamily="18" charset="0"/>
                <a:cs typeface="Times New Roman" pitchFamily="18" charset="0"/>
              </a:rPr>
              <a:t> Pal, </a:t>
            </a:r>
            <a:r>
              <a:rPr lang="en-US" sz="1400" dirty="0" err="1" smtClean="0">
                <a:latin typeface="Times New Roman" pitchFamily="18" charset="0"/>
                <a:cs typeface="Times New Roman" pitchFamily="18" charset="0"/>
              </a:rPr>
              <a:t>Alok</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Chakraborty</a:t>
            </a:r>
            <a:r>
              <a:rPr lang="en-US" sz="1400"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Proceedings of</a:t>
            </a:r>
            <a:r>
              <a:rPr lang="en-US" sz="1400" b="1" i="1" dirty="0" smtClean="0">
                <a:latin typeface="Times New Roman" pitchFamily="18" charset="0"/>
                <a:cs typeface="Times New Roman" pitchFamily="18" charset="0"/>
              </a:rPr>
              <a:t> National Symposium on Cryogenics</a:t>
            </a:r>
            <a:r>
              <a:rPr lang="en-US" sz="1400" b="1"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held at IPR, </a:t>
            </a:r>
            <a:r>
              <a:rPr lang="en-US" sz="1400" dirty="0" err="1" smtClean="0">
                <a:latin typeface="Times New Roman" pitchFamily="18" charset="0"/>
                <a:cs typeface="Times New Roman" pitchFamily="18" charset="0"/>
              </a:rPr>
              <a:t>Ahmedabad</a:t>
            </a:r>
            <a:r>
              <a:rPr lang="en-US" sz="1400" dirty="0" smtClean="0">
                <a:latin typeface="Times New Roman" pitchFamily="18" charset="0"/>
                <a:cs typeface="Times New Roman" pitchFamily="18" charset="0"/>
              </a:rPr>
              <a:t>, during January 21-24, 2013.</a:t>
            </a:r>
          </a:p>
          <a:p>
            <a:pPr marL="342900" indent="-342900" algn="just">
              <a:buFontTx/>
              <a:buAutoNum type="arabicPeriod"/>
            </a:pPr>
            <a:endParaRPr lang="en-IN" sz="400" dirty="0" smtClean="0">
              <a:latin typeface="Times New Roman" pitchFamily="18" charset="0"/>
              <a:cs typeface="Times New Roman" pitchFamily="18" charset="0"/>
            </a:endParaRPr>
          </a:p>
          <a:p>
            <a:pPr marL="342900" indent="-342900" algn="just">
              <a:buFontTx/>
              <a:buAutoNum type="arabicPeriod"/>
            </a:pPr>
            <a:r>
              <a:rPr lang="en-US" sz="1400" dirty="0" smtClean="0">
                <a:latin typeface="Times New Roman" pitchFamily="18" charset="0"/>
                <a:cs typeface="Times New Roman" pitchFamily="18" charset="0"/>
              </a:rPr>
              <a:t>"Bead-pull measurement using phase-shift technique in multi-cell elliptical cavity", by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Sudeshna</a:t>
            </a:r>
            <a:r>
              <a:rPr lang="en-US" sz="1400" dirty="0" smtClean="0">
                <a:latin typeface="Times New Roman" pitchFamily="18" charset="0"/>
                <a:cs typeface="Times New Roman" pitchFamily="18" charset="0"/>
              </a:rPr>
              <a:t> Seth, </a:t>
            </a:r>
            <a:r>
              <a:rPr lang="en-US" sz="1400" dirty="0" err="1" smtClean="0">
                <a:latin typeface="Times New Roman" pitchFamily="18" charset="0"/>
                <a:cs typeface="Times New Roman" pitchFamily="18" charset="0"/>
              </a:rPr>
              <a:t>Aditya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Surajit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Ghosh</a:t>
            </a:r>
            <a:r>
              <a:rPr lang="en-US" sz="1400" b="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Proceedings of</a:t>
            </a:r>
            <a:r>
              <a:rPr lang="en-US" sz="1400" b="1" i="1" dirty="0" smtClean="0">
                <a:latin typeface="Times New Roman" pitchFamily="18" charset="0"/>
                <a:cs typeface="Times New Roman" pitchFamily="18" charset="0"/>
              </a:rPr>
              <a:t> 2</a:t>
            </a:r>
            <a:r>
              <a:rPr lang="en-US" sz="1400" b="1" i="1" baseline="30000" dirty="0" smtClean="0">
                <a:latin typeface="Times New Roman" pitchFamily="18" charset="0"/>
                <a:cs typeface="Times New Roman" pitchFamily="18" charset="0"/>
              </a:rPr>
              <a:t>nd</a:t>
            </a:r>
            <a:r>
              <a:rPr lang="en-US" sz="1400" b="1" i="1" dirty="0" smtClean="0">
                <a:latin typeface="Times New Roman" pitchFamily="18" charset="0"/>
                <a:cs typeface="Times New Roman" pitchFamily="18" charset="0"/>
              </a:rPr>
              <a:t> International Particle Accelerator Conference (IPAC-2011)</a:t>
            </a:r>
            <a:r>
              <a:rPr lang="en-US" sz="1400" dirty="0" smtClean="0">
                <a:latin typeface="Times New Roman" pitchFamily="18" charset="0"/>
                <a:cs typeface="Times New Roman" pitchFamily="18" charset="0"/>
              </a:rPr>
              <a:t> held at </a:t>
            </a:r>
            <a:r>
              <a:rPr lang="en-US" sz="1400" dirty="0" err="1" smtClean="0">
                <a:latin typeface="Times New Roman" pitchFamily="18" charset="0"/>
                <a:cs typeface="Times New Roman" pitchFamily="18" charset="0"/>
              </a:rPr>
              <a:t>Kursaal</a:t>
            </a:r>
            <a:r>
              <a:rPr lang="en-US" sz="1400" dirty="0" smtClean="0">
                <a:latin typeface="Times New Roman" pitchFamily="18" charset="0"/>
                <a:cs typeface="Times New Roman" pitchFamily="18" charset="0"/>
              </a:rPr>
              <a:t>, San Sebastian, Spain, during September 4-9, 2011 (</a:t>
            </a:r>
            <a:r>
              <a:rPr lang="en-US" sz="1400" i="1" dirty="0" smtClean="0">
                <a:latin typeface="Times New Roman" pitchFamily="18" charset="0"/>
                <a:cs typeface="Times New Roman" pitchFamily="18" charset="0"/>
              </a:rPr>
              <a:t>p.280</a:t>
            </a:r>
            <a:r>
              <a:rPr lang="en-US" sz="1400" dirty="0" smtClean="0">
                <a:latin typeface="Times New Roman" pitchFamily="18" charset="0"/>
                <a:cs typeface="Times New Roman" pitchFamily="18" charset="0"/>
              </a:rPr>
              <a:t>).</a:t>
            </a:r>
          </a:p>
          <a:p>
            <a:pPr marL="342900" indent="-342900" algn="just">
              <a:buFontTx/>
              <a:buAutoNum type="arabicPeriod"/>
            </a:pPr>
            <a:endParaRPr lang="en-IN" sz="400" dirty="0" smtClean="0">
              <a:latin typeface="Times New Roman" pitchFamily="18" charset="0"/>
              <a:cs typeface="Times New Roman" pitchFamily="18" charset="0"/>
            </a:endParaRPr>
          </a:p>
          <a:p>
            <a:pPr marL="342900" indent="-342900" algn="just">
              <a:buFontTx/>
              <a:buAutoNum type="arabicPeriod"/>
            </a:pPr>
            <a:r>
              <a:rPr lang="en-US" sz="1400" dirty="0" smtClean="0">
                <a:latin typeface="Times New Roman" pitchFamily="18" charset="0"/>
                <a:cs typeface="Times New Roman" pitchFamily="18" charset="0"/>
              </a:rPr>
              <a:t>“RF characterization and measurement of a full scale copper prototype of 5-cell elliptical shape Superconducting RF </a:t>
            </a:r>
            <a:r>
              <a:rPr lang="en-US" sz="1400" dirty="0" err="1" smtClean="0">
                <a:latin typeface="Times New Roman" pitchFamily="18" charset="0"/>
                <a:cs typeface="Times New Roman" pitchFamily="18" charset="0"/>
              </a:rPr>
              <a:t>linac</a:t>
            </a:r>
            <a:r>
              <a:rPr lang="en-US" sz="1400" dirty="0" smtClean="0">
                <a:latin typeface="Times New Roman" pitchFamily="18" charset="0"/>
                <a:cs typeface="Times New Roman" pitchFamily="18" charset="0"/>
              </a:rPr>
              <a:t> cavity", by S. Seth,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Aditya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Proceedings of</a:t>
            </a:r>
            <a:r>
              <a:rPr lang="en-US" sz="1400" b="1" i="1" dirty="0" smtClean="0">
                <a:latin typeface="Times New Roman" pitchFamily="18" charset="0"/>
                <a:cs typeface="Times New Roman" pitchFamily="18" charset="0"/>
              </a:rPr>
              <a:t> Indian Particle Accelerator Conference (InPac-2011)</a:t>
            </a:r>
            <a:r>
              <a:rPr lang="en-US" sz="1400" dirty="0" smtClean="0">
                <a:latin typeface="Times New Roman" pitchFamily="18" charset="0"/>
                <a:cs typeface="Times New Roman" pitchFamily="18" charset="0"/>
              </a:rPr>
              <a:t> held at IUAC, New Delhi during Feb 15-18, 2011 (</a:t>
            </a:r>
            <a:r>
              <a:rPr lang="en-US" sz="1400" i="1" dirty="0" smtClean="0">
                <a:latin typeface="Times New Roman" pitchFamily="18" charset="0"/>
                <a:cs typeface="Times New Roman" pitchFamily="18" charset="0"/>
              </a:rPr>
              <a:t>paper id: 207</a:t>
            </a:r>
            <a:r>
              <a:rPr lang="en-US" sz="1400" dirty="0" smtClean="0">
                <a:latin typeface="Times New Roman" pitchFamily="18" charset="0"/>
                <a:cs typeface="Times New Roman" pitchFamily="18" charset="0"/>
              </a:rPr>
              <a:t>).</a:t>
            </a:r>
          </a:p>
          <a:p>
            <a:pPr marL="342900" indent="-342900" algn="just">
              <a:buFontTx/>
              <a:buAutoNum type="arabicPeriod"/>
            </a:pPr>
            <a:endParaRPr lang="en-IN" sz="400" dirty="0" smtClean="0">
              <a:latin typeface="Times New Roman" pitchFamily="18" charset="0"/>
              <a:cs typeface="Times New Roman" pitchFamily="18" charset="0"/>
            </a:endParaRPr>
          </a:p>
          <a:p>
            <a:pPr marL="342900" indent="-342900" algn="just">
              <a:buFontTx/>
              <a:buAutoNum type="arabicPeriod"/>
            </a:pPr>
            <a:r>
              <a:rPr lang="en-US" sz="1400" dirty="0" smtClean="0">
                <a:latin typeface="Times New Roman" pitchFamily="18" charset="0"/>
                <a:cs typeface="Times New Roman" pitchFamily="18" charset="0"/>
              </a:rPr>
              <a:t>“Design study on 650 MHz, high-</a:t>
            </a:r>
            <a:r>
              <a:rPr lang="en-US" sz="1400" dirty="0" smtClean="0">
                <a:latin typeface="Times New Roman" pitchFamily="18" charset="0"/>
                <a:cs typeface="Times New Roman" pitchFamily="18" charset="0"/>
                <a:sym typeface="Symbol"/>
              </a:rPr>
              <a:t></a:t>
            </a:r>
            <a:r>
              <a:rPr lang="en-US" sz="1400" dirty="0" smtClean="0">
                <a:latin typeface="Times New Roman" pitchFamily="18" charset="0"/>
                <a:cs typeface="Times New Roman" pitchFamily="18" charset="0"/>
              </a:rPr>
              <a:t> multi-cell elliptical shape superconducting RF </a:t>
            </a:r>
            <a:r>
              <a:rPr lang="en-US" sz="1400" dirty="0" err="1" smtClean="0">
                <a:latin typeface="Times New Roman" pitchFamily="18" charset="0"/>
                <a:cs typeface="Times New Roman" pitchFamily="18" charset="0"/>
              </a:rPr>
              <a:t>linac</a:t>
            </a:r>
            <a:r>
              <a:rPr lang="en-US" sz="1400" dirty="0" smtClean="0">
                <a:latin typeface="Times New Roman" pitchFamily="18" charset="0"/>
                <a:cs typeface="Times New Roman" pitchFamily="18" charset="0"/>
              </a:rPr>
              <a:t> cavity”, by S. Seth,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Aditya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Proceedings of</a:t>
            </a:r>
            <a:r>
              <a:rPr lang="en-US" sz="1400" b="1" i="1" dirty="0" smtClean="0">
                <a:latin typeface="Times New Roman" pitchFamily="18" charset="0"/>
                <a:cs typeface="Times New Roman" pitchFamily="18" charset="0"/>
              </a:rPr>
              <a:t> Indian Particle Accelerator Conference (InPac-2011)</a:t>
            </a:r>
            <a:r>
              <a:rPr lang="en-US" sz="1400" dirty="0" smtClean="0">
                <a:latin typeface="Times New Roman" pitchFamily="18" charset="0"/>
                <a:cs typeface="Times New Roman" pitchFamily="18" charset="0"/>
              </a:rPr>
              <a:t> held at IUAC, New Delhi during Feb 15-18, 2011 (</a:t>
            </a:r>
            <a:r>
              <a:rPr lang="en-US" sz="1400" i="1" dirty="0" smtClean="0">
                <a:latin typeface="Times New Roman" pitchFamily="18" charset="0"/>
                <a:cs typeface="Times New Roman" pitchFamily="18" charset="0"/>
              </a:rPr>
              <a:t>paper id: 208</a:t>
            </a:r>
            <a:r>
              <a:rPr lang="en-US" sz="1400" dirty="0" smtClean="0">
                <a:latin typeface="Times New Roman" pitchFamily="18" charset="0"/>
                <a:cs typeface="Times New Roman" pitchFamily="18" charset="0"/>
              </a:rPr>
              <a:t>).</a:t>
            </a:r>
          </a:p>
          <a:p>
            <a:pPr marL="342900" indent="-342900" algn="just">
              <a:buFontTx/>
              <a:buAutoNum type="arabicPeriod"/>
            </a:pPr>
            <a:endParaRPr lang="en-US" sz="400" dirty="0" smtClean="0">
              <a:latin typeface="Times New Roman" pitchFamily="18" charset="0"/>
              <a:cs typeface="Times New Roman" pitchFamily="18" charset="0"/>
            </a:endParaRPr>
          </a:p>
          <a:p>
            <a:pPr marL="342900" lvl="0" indent="-342900" algn="just">
              <a:buFontTx/>
              <a:buAutoNum type="arabicPeriod"/>
            </a:pPr>
            <a:r>
              <a:rPr lang="en-US" sz="1400" dirty="0" smtClean="0">
                <a:latin typeface="Times New Roman" pitchFamily="18" charset="0"/>
                <a:cs typeface="Times New Roman" pitchFamily="18" charset="0"/>
              </a:rPr>
              <a:t>“Testing of inductive output tube based RF amplifier for 650 MHz SRF cavities”, </a:t>
            </a:r>
            <a:r>
              <a:rPr lang="en-US" sz="1400" dirty="0" err="1" smtClean="0">
                <a:latin typeface="Times New Roman" pitchFamily="18" charset="0"/>
                <a:cs typeface="Times New Roman" pitchFamily="18" charset="0"/>
              </a:rPr>
              <a:t>Aditya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dirty="0" smtClean="0">
                <a:latin typeface="Times New Roman" pitchFamily="18" charset="0"/>
                <a:cs typeface="Times New Roman" pitchFamily="18" charset="0"/>
              </a:rPr>
              <a:t>, S.K. Manna, </a:t>
            </a:r>
            <a:r>
              <a:rPr lang="en-US" sz="1400" dirty="0" err="1" smtClean="0">
                <a:latin typeface="Times New Roman" pitchFamily="18" charset="0"/>
                <a:cs typeface="Times New Roman" pitchFamily="18" charset="0"/>
              </a:rPr>
              <a:t>Surajit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Ghosh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Sudeshna</a:t>
            </a:r>
            <a:r>
              <a:rPr lang="en-US" sz="1400" dirty="0" smtClean="0">
                <a:latin typeface="Times New Roman" pitchFamily="18" charset="0"/>
                <a:cs typeface="Times New Roman" pitchFamily="18" charset="0"/>
              </a:rPr>
              <a:t> Seth, S.K. </a:t>
            </a:r>
            <a:r>
              <a:rPr lang="en-US" sz="1400" dirty="0" err="1" smtClean="0">
                <a:latin typeface="Times New Roman" pitchFamily="18" charset="0"/>
                <a:cs typeface="Times New Roman" pitchFamily="18" charset="0"/>
              </a:rPr>
              <a:t>Thakur</a:t>
            </a:r>
            <a:r>
              <a:rPr lang="en-US" sz="1400" dirty="0" smtClean="0">
                <a:latin typeface="Times New Roman" pitchFamily="18" charset="0"/>
                <a:cs typeface="Times New Roman" pitchFamily="18" charset="0"/>
              </a:rPr>
              <a:t>, S. </a:t>
            </a:r>
            <a:r>
              <a:rPr lang="en-US" sz="1400" dirty="0" err="1" smtClean="0">
                <a:latin typeface="Times New Roman" pitchFamily="18" charset="0"/>
                <a:cs typeface="Times New Roman" pitchFamily="18" charset="0"/>
              </a:rPr>
              <a:t>Saha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Uma</a:t>
            </a:r>
            <a:r>
              <a:rPr lang="en-US" sz="1400" dirty="0" smtClean="0">
                <a:latin typeface="Times New Roman" pitchFamily="18" charset="0"/>
                <a:cs typeface="Times New Roman" pitchFamily="18" charset="0"/>
              </a:rPr>
              <a:t> Shankar Panda, </a:t>
            </a:r>
            <a:r>
              <a:rPr lang="en-US" sz="1400" b="1" i="1" dirty="0" smtClean="0">
                <a:latin typeface="Times New Roman" pitchFamily="18" charset="0"/>
                <a:cs typeface="Times New Roman" pitchFamily="18" charset="0"/>
              </a:rPr>
              <a:t>9</a:t>
            </a:r>
            <a:r>
              <a:rPr lang="en-US" sz="1400" b="1" i="1" baseline="30000" dirty="0" smtClean="0">
                <a:latin typeface="Times New Roman" pitchFamily="18" charset="0"/>
                <a:cs typeface="Times New Roman" pitchFamily="18" charset="0"/>
              </a:rPr>
              <a:t>th</a:t>
            </a:r>
            <a:r>
              <a:rPr lang="en-US" sz="1400" b="1" i="1" dirty="0" smtClean="0">
                <a:latin typeface="Times New Roman" pitchFamily="18" charset="0"/>
                <a:cs typeface="Times New Roman" pitchFamily="18" charset="0"/>
              </a:rPr>
              <a:t> International Workshop on Personal Computers and Particle Accelerator Controls (PCaPAC2012)</a:t>
            </a:r>
            <a:r>
              <a:rPr lang="en-US" sz="1400" dirty="0" smtClean="0">
                <a:latin typeface="Times New Roman" pitchFamily="18" charset="0"/>
                <a:cs typeface="Times New Roman" pitchFamily="18" charset="0"/>
              </a:rPr>
              <a:t> held at VECC from December 4-7, 2012.</a:t>
            </a:r>
          </a:p>
          <a:p>
            <a:pPr marL="342900" lvl="0" indent="-342900" algn="just">
              <a:buFontTx/>
              <a:buAutoNum type="arabicPeriod"/>
            </a:pPr>
            <a:endParaRPr lang="en-IN" sz="400" dirty="0" smtClean="0">
              <a:latin typeface="Times New Roman" pitchFamily="18" charset="0"/>
              <a:cs typeface="Times New Roman" pitchFamily="18" charset="0"/>
            </a:endParaRPr>
          </a:p>
          <a:p>
            <a:pPr marL="342900" lvl="0" indent="-342900" algn="just">
              <a:buFontTx/>
              <a:buAutoNum type="arabicPeriod"/>
            </a:pPr>
            <a:r>
              <a:rPr lang="en-US" sz="1400" dirty="0" smtClean="0">
                <a:latin typeface="Times New Roman" pitchFamily="18" charset="0"/>
                <a:cs typeface="Times New Roman" pitchFamily="18" charset="0"/>
              </a:rPr>
              <a:t>"Comparative Design study and Analysis of 650 MHz, beta=0.61 SCRF Cavity", </a:t>
            </a:r>
            <a:r>
              <a:rPr lang="en-US" sz="1400" dirty="0" err="1" smtClean="0">
                <a:latin typeface="Times New Roman" pitchFamily="18" charset="0"/>
                <a:cs typeface="Times New Roman" pitchFamily="18" charset="0"/>
              </a:rPr>
              <a:t>Sumit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Som</a:t>
            </a:r>
            <a:r>
              <a:rPr lang="en-US" sz="1400" b="1"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Sudeshna</a:t>
            </a:r>
            <a:r>
              <a:rPr lang="en-US" sz="1400" dirty="0" smtClean="0">
                <a:latin typeface="Times New Roman" pitchFamily="18" charset="0"/>
                <a:cs typeface="Times New Roman" pitchFamily="18" charset="0"/>
              </a:rPr>
              <a:t> Seth, </a:t>
            </a:r>
            <a:r>
              <a:rPr lang="en-US" sz="1400" dirty="0" err="1" smtClean="0">
                <a:latin typeface="Times New Roman" pitchFamily="18" charset="0"/>
                <a:cs typeface="Times New Roman" pitchFamily="18" charset="0"/>
              </a:rPr>
              <a:t>Aditya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Mandal</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Surajit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Ghosh</a:t>
            </a:r>
            <a:r>
              <a:rPr lang="en-US" sz="1400" b="1" dirty="0" smtClean="0">
                <a:latin typeface="Times New Roman" pitchFamily="18" charset="0"/>
                <a:cs typeface="Times New Roman" pitchFamily="18" charset="0"/>
              </a:rPr>
              <a:t>, </a:t>
            </a:r>
            <a:r>
              <a:rPr lang="en-US" sz="1400" b="1" i="1" dirty="0" smtClean="0">
                <a:latin typeface="Times New Roman" pitchFamily="18" charset="0"/>
                <a:cs typeface="Times New Roman" pitchFamily="18" charset="0"/>
              </a:rPr>
              <a:t>2</a:t>
            </a:r>
            <a:r>
              <a:rPr lang="en-US" sz="1400" b="1" i="1" baseline="30000" dirty="0" smtClean="0">
                <a:latin typeface="Times New Roman" pitchFamily="18" charset="0"/>
                <a:cs typeface="Times New Roman" pitchFamily="18" charset="0"/>
              </a:rPr>
              <a:t>nd</a:t>
            </a:r>
            <a:r>
              <a:rPr lang="en-US" sz="1400" b="1" i="1" dirty="0" smtClean="0">
                <a:latin typeface="Times New Roman" pitchFamily="18" charset="0"/>
                <a:cs typeface="Times New Roman" pitchFamily="18" charset="0"/>
              </a:rPr>
              <a:t> International Workshop on Accelerator Driven Sub-critical Systems &amp; thorium Utilization</a:t>
            </a:r>
            <a:r>
              <a:rPr lang="en-US" sz="1400" b="1"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 held at BARC, Mumbai during December 11</a:t>
            </a:r>
            <a:r>
              <a:rPr lang="en-US" sz="1400" dirty="0" smtClean="0">
                <a:latin typeface="Times New Roman" pitchFamily="18" charset="0"/>
                <a:cs typeface="Times New Roman" pitchFamily="18" charset="0"/>
                <a:sym typeface="Symbol"/>
              </a:rPr>
              <a:t></a:t>
            </a:r>
            <a:r>
              <a:rPr lang="en-US" sz="1400" dirty="0" smtClean="0">
                <a:latin typeface="Times New Roman" pitchFamily="18" charset="0"/>
                <a:cs typeface="Times New Roman" pitchFamily="18" charset="0"/>
              </a:rPr>
              <a:t>14, 2011.</a:t>
            </a:r>
            <a:endParaRPr lang="en-IN" sz="1400" dirty="0" smtClean="0">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52400"/>
            <a:ext cx="8839200" cy="338554"/>
          </a:xfrm>
          <a:prstGeom prst="rect">
            <a:avLst/>
          </a:prstGeom>
          <a:noFill/>
          <a:ln>
            <a:solidFill>
              <a:schemeClr val="accent4"/>
            </a:solidFill>
          </a:ln>
        </p:spPr>
        <p:txBody>
          <a:bodyPr wrap="square" rtlCol="0">
            <a:spAutoFit/>
          </a:bodyPr>
          <a:lstStyle/>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Infrastructure Development: </a:t>
            </a:r>
            <a:r>
              <a:rPr lang="en-US" sz="1600" b="1" cap="all" dirty="0" smtClean="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latin typeface="Arial" pitchFamily="34" charset="0"/>
                <a:cs typeface="Arial" pitchFamily="34" charset="0"/>
              </a:rPr>
              <a:t>Vertical test cryostat </a:t>
            </a:r>
          </a:p>
        </p:txBody>
      </p:sp>
      <p:pic>
        <p:nvPicPr>
          <p:cNvPr id="3" name="Picture 3"/>
          <p:cNvPicPr>
            <a:picLocks noChangeAspect="1" noChangeArrowheads="1"/>
          </p:cNvPicPr>
          <p:nvPr/>
        </p:nvPicPr>
        <p:blipFill>
          <a:blip r:embed="rId2" cstate="print"/>
          <a:srcRect/>
          <a:stretch>
            <a:fillRect/>
          </a:stretch>
        </p:blipFill>
        <p:spPr bwMode="auto">
          <a:xfrm rot="5400000">
            <a:off x="1465547" y="-703548"/>
            <a:ext cx="6248399" cy="8874696"/>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lean room -LAB1.jpeg"/>
          <p:cNvPicPr>
            <a:picLocks noChangeAspect="1"/>
          </p:cNvPicPr>
          <p:nvPr/>
        </p:nvPicPr>
        <p:blipFill>
          <a:blip r:embed="rId2" cstate="print"/>
          <a:stretch>
            <a:fillRect/>
          </a:stretch>
        </p:blipFill>
        <p:spPr>
          <a:xfrm rot="16200000">
            <a:off x="1633356" y="-404470"/>
            <a:ext cx="6152324" cy="8106969"/>
          </a:xfrm>
          <a:prstGeom prst="rect">
            <a:avLst/>
          </a:prstGeom>
          <a:ln>
            <a:solidFill>
              <a:schemeClr val="tx1"/>
            </a:solidFill>
          </a:ln>
        </p:spPr>
      </p:pic>
      <p:sp>
        <p:nvSpPr>
          <p:cNvPr id="5" name="TextBox 4"/>
          <p:cNvSpPr txBox="1"/>
          <p:nvPr/>
        </p:nvSpPr>
        <p:spPr>
          <a:xfrm>
            <a:off x="152400" y="152400"/>
            <a:ext cx="8839200" cy="338554"/>
          </a:xfrm>
          <a:prstGeom prst="rect">
            <a:avLst/>
          </a:prstGeom>
          <a:noFill/>
          <a:ln>
            <a:solidFill>
              <a:schemeClr val="accent4"/>
            </a:solidFill>
          </a:ln>
        </p:spPr>
        <p:txBody>
          <a:bodyPr wrap="square" rtlCol="0">
            <a:spAutoFit/>
          </a:bodyPr>
          <a:lstStyle/>
          <a:p>
            <a:pPr algn="ct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PROPOSED CLEAN-ROOM FACILITY AT VECC (</a:t>
            </a:r>
            <a:r>
              <a:rPr lang="en-US" sz="1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R</a:t>
            </a:r>
            <a:r>
              <a:rPr lang="en-US" sz="16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ajarhat</a:t>
            </a:r>
            <a:r>
              <a:rPr lang="en-US" sz="16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campus</a:t>
            </a:r>
            <a:r>
              <a:rPr lang="en-US"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47800" y="2895600"/>
            <a:ext cx="6324600" cy="584775"/>
          </a:xfrm>
          <a:prstGeom prst="rect">
            <a:avLst/>
          </a:prstGeom>
          <a:solidFill>
            <a:schemeClr val="tx2">
              <a:lumMod val="20000"/>
              <a:lumOff val="80000"/>
            </a:schemeClr>
          </a:solidFill>
          <a:ln/>
          <a:effectLst>
            <a:innerShdw blurRad="63500" dist="50800" dir="81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smtClean="0">
                <a:ln>
                  <a:solidFill>
                    <a:sysClr val="windowText" lastClr="000000"/>
                  </a:solidFill>
                </a:ln>
                <a:solidFill>
                  <a:srgbClr val="0000CC"/>
                </a:solidFill>
                <a:latin typeface="Times New Roman" pitchFamily="18" charset="0"/>
                <a:cs typeface="Times New Roman" pitchFamily="18" charset="0"/>
              </a:rPr>
              <a:t>SSR1 </a:t>
            </a:r>
            <a:r>
              <a:rPr lang="en-US" sz="3200" dirty="0" err="1" smtClean="0">
                <a:ln>
                  <a:solidFill>
                    <a:sysClr val="windowText" lastClr="000000"/>
                  </a:solidFill>
                </a:ln>
                <a:solidFill>
                  <a:srgbClr val="0000CC"/>
                </a:solidFill>
                <a:latin typeface="Times New Roman" pitchFamily="18" charset="0"/>
                <a:cs typeface="Times New Roman" pitchFamily="18" charset="0"/>
              </a:rPr>
              <a:t>Cryomodule</a:t>
            </a:r>
            <a:r>
              <a:rPr lang="en-US" sz="3200" dirty="0" smtClean="0">
                <a:ln>
                  <a:solidFill>
                    <a:sysClr val="windowText" lastClr="000000"/>
                  </a:solidFill>
                </a:ln>
                <a:solidFill>
                  <a:srgbClr val="0000CC"/>
                </a:solidFill>
                <a:latin typeface="Times New Roman" pitchFamily="18" charset="0"/>
                <a:cs typeface="Times New Roman" pitchFamily="18" charset="0"/>
              </a:rPr>
              <a:t>: </a:t>
            </a:r>
            <a:r>
              <a:rPr lang="en-US" sz="3200" dirty="0" err="1" smtClean="0">
                <a:ln>
                  <a:solidFill>
                    <a:sysClr val="windowText" lastClr="000000"/>
                  </a:solidFill>
                </a:ln>
                <a:solidFill>
                  <a:srgbClr val="0000CC"/>
                </a:solidFill>
                <a:latin typeface="Times New Roman" pitchFamily="18" charset="0"/>
                <a:cs typeface="Times New Roman" pitchFamily="18" charset="0"/>
              </a:rPr>
              <a:t>Strongback</a:t>
            </a:r>
            <a:endParaRPr lang="en-US" sz="3200" dirty="0">
              <a:ln>
                <a:solidFill>
                  <a:sysClr val="windowText" lastClr="000000"/>
                </a:solidFill>
              </a:ln>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76200"/>
            <a:ext cx="8839200" cy="381000"/>
          </a:xfrm>
          <a:prstGeom prst="rect">
            <a:avLst/>
          </a:prstGeom>
          <a:solidFill>
            <a:srgbClr val="FFFF66"/>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b="1" cap="all" dirty="0" smtClean="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Eras Bold ITC" pitchFamily="34" charset="0"/>
              </a:rPr>
              <a:t>650 MHz, </a:t>
            </a:r>
            <a:r>
              <a:rPr lang="en-US" b="1" cap="all" dirty="0" smtClean="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Eras Bold ITC" pitchFamily="34" charset="0"/>
                <a:sym typeface="Symbol"/>
              </a:rPr>
              <a:t>=0.61, elliptical cavity simulation</a:t>
            </a:r>
            <a:endParaRPr lang="en-IN" b="1" cap="all"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Eras Bold ITC" pitchFamily="34" charset="0"/>
            </a:endParaRPr>
          </a:p>
        </p:txBody>
      </p:sp>
      <p:sp>
        <p:nvSpPr>
          <p:cNvPr id="3" name="TextBox 2"/>
          <p:cNvSpPr txBox="1"/>
          <p:nvPr/>
        </p:nvSpPr>
        <p:spPr>
          <a:xfrm>
            <a:off x="7162800" y="533401"/>
            <a:ext cx="1828800" cy="923330"/>
          </a:xfrm>
          <a:prstGeom prst="rect">
            <a:avLst/>
          </a:prstGeom>
          <a:solidFill>
            <a:srgbClr val="FFC000"/>
          </a:solidFill>
          <a:ln>
            <a:solidFill>
              <a:srgbClr val="00B0F0"/>
            </a:solidFill>
          </a:ln>
          <a:effectLst>
            <a:innerShdw blurRad="63500" dist="50800" dir="8100000">
              <a:prstClr val="black">
                <a:alpha val="50000"/>
              </a:prstClr>
            </a:innerShdw>
          </a:effectLst>
        </p:spPr>
        <p:txBody>
          <a:bodyPr wrap="square" rtlCol="0">
            <a:spAutoFit/>
          </a:bodyPr>
          <a:lstStyle/>
          <a:p>
            <a:pPr algn="ctr"/>
            <a:r>
              <a:rPr lang="en-US" b="1" dirty="0" smtClean="0">
                <a:solidFill>
                  <a:srgbClr val="C00000"/>
                </a:solidFill>
                <a:latin typeface="Times New Roman" pitchFamily="18" charset="0"/>
                <a:cs typeface="Times New Roman" pitchFamily="18" charset="0"/>
              </a:rPr>
              <a:t>Data: </a:t>
            </a:r>
          </a:p>
          <a:p>
            <a:pPr algn="ctr"/>
            <a:r>
              <a:rPr lang="en-US" b="1" dirty="0" smtClean="0">
                <a:latin typeface="Times New Roman" pitchFamily="18" charset="0"/>
                <a:cs typeface="Times New Roman" pitchFamily="18" charset="0"/>
              </a:rPr>
              <a:t>Generated by VECC</a:t>
            </a:r>
            <a:endParaRPr lang="en-US" b="1" dirty="0">
              <a:latin typeface="Times New Roman" pitchFamily="18" charset="0"/>
              <a:cs typeface="Times New Roman" pitchFamily="18" charset="0"/>
            </a:endParaRPr>
          </a:p>
        </p:txBody>
      </p:sp>
      <p:sp>
        <p:nvSpPr>
          <p:cNvPr id="4" name="TextBox 3"/>
          <p:cNvSpPr txBox="1"/>
          <p:nvPr/>
        </p:nvSpPr>
        <p:spPr>
          <a:xfrm>
            <a:off x="7162800" y="1524001"/>
            <a:ext cx="1828800" cy="646331"/>
          </a:xfrm>
          <a:prstGeom prst="rect">
            <a:avLst/>
          </a:prstGeom>
          <a:solidFill>
            <a:srgbClr val="CCFF66"/>
          </a:solidFill>
          <a:ln>
            <a:solidFill>
              <a:srgbClr val="3333FF"/>
            </a:solidFill>
          </a:ln>
          <a:effectLst>
            <a:innerShdw blurRad="63500" dist="50800" dir="10800000">
              <a:prstClr val="black">
                <a:alpha val="50000"/>
              </a:prstClr>
            </a:innerShdw>
          </a:effectLst>
        </p:spPr>
        <p:txBody>
          <a:bodyPr wrap="square" rtlCol="0">
            <a:spAutoFit/>
          </a:bodyPr>
          <a:lstStyle/>
          <a:p>
            <a:pPr algn="ctr"/>
            <a:r>
              <a:rPr lang="en-US" b="1" dirty="0" smtClean="0">
                <a:solidFill>
                  <a:srgbClr val="C00000"/>
                </a:solidFill>
                <a:latin typeface="Times New Roman" pitchFamily="18" charset="0"/>
                <a:cs typeface="Times New Roman" pitchFamily="18" charset="0"/>
              </a:rPr>
              <a:t>Results:</a:t>
            </a:r>
          </a:p>
          <a:p>
            <a:pPr algn="ctr"/>
            <a:r>
              <a:rPr lang="en-US" b="1" dirty="0" smtClean="0">
                <a:latin typeface="Times New Roman" pitchFamily="18" charset="0"/>
                <a:cs typeface="Times New Roman" pitchFamily="18" charset="0"/>
              </a:rPr>
              <a:t>Very good!</a:t>
            </a:r>
          </a:p>
        </p:txBody>
      </p:sp>
      <p:pic>
        <p:nvPicPr>
          <p:cNvPr id="5" name="Picture 3" descr="J:\ssom\XI plan SCRF LINAC CAVITY\Cavity simulation results\Fundamental andHOM\Fundamental\Mode5-accelerating mode\Efieldprofile.bmp"/>
          <p:cNvPicPr>
            <a:picLocks noChangeAspect="1" noChangeArrowheads="1"/>
          </p:cNvPicPr>
          <p:nvPr/>
        </p:nvPicPr>
        <p:blipFill>
          <a:blip r:embed="rId2" cstate="print"/>
          <a:srcRect/>
          <a:stretch>
            <a:fillRect/>
          </a:stretch>
        </p:blipFill>
        <p:spPr bwMode="auto">
          <a:xfrm>
            <a:off x="0" y="1066801"/>
            <a:ext cx="4495799" cy="1941368"/>
          </a:xfrm>
          <a:prstGeom prst="rect">
            <a:avLst/>
          </a:prstGeom>
          <a:noFill/>
        </p:spPr>
      </p:pic>
      <p:sp>
        <p:nvSpPr>
          <p:cNvPr id="6" name="TextBox 5"/>
          <p:cNvSpPr txBox="1"/>
          <p:nvPr/>
        </p:nvSpPr>
        <p:spPr>
          <a:xfrm>
            <a:off x="3048000" y="533402"/>
            <a:ext cx="1828800" cy="646331"/>
          </a:xfrm>
          <a:prstGeom prst="rect">
            <a:avLst/>
          </a:prstGeom>
          <a:solidFill>
            <a:srgbClr val="CCFFFF"/>
          </a:solidFill>
          <a:ln>
            <a:solidFill>
              <a:srgbClr val="00B050"/>
            </a:solidFill>
          </a:ln>
          <a:effectLst>
            <a:innerShdw blurRad="114300">
              <a:prstClr val="black"/>
            </a:innerShdw>
          </a:effectLst>
        </p:spPr>
        <p:txBody>
          <a:bodyPr wrap="square" rtlCol="0">
            <a:spAutoFit/>
          </a:bodyPr>
          <a:lstStyle/>
          <a:p>
            <a:pPr algn="ctr"/>
            <a:r>
              <a:rPr lang="en-US" b="1" dirty="0" smtClean="0">
                <a:latin typeface="Times New Roman" pitchFamily="18" charset="0"/>
                <a:cs typeface="Times New Roman" pitchFamily="18" charset="0"/>
              </a:rPr>
              <a:t>Field flatness:</a:t>
            </a:r>
          </a:p>
          <a:p>
            <a:pPr algn="ctr"/>
            <a:r>
              <a:rPr lang="en-US" b="1" dirty="0" smtClean="0">
                <a:solidFill>
                  <a:srgbClr val="C00000"/>
                </a:solidFill>
                <a:latin typeface="Times New Roman" pitchFamily="18" charset="0"/>
                <a:cs typeface="Times New Roman" pitchFamily="18" charset="0"/>
              </a:rPr>
              <a:t>Very good! </a:t>
            </a:r>
          </a:p>
        </p:txBody>
      </p:sp>
      <p:sp>
        <p:nvSpPr>
          <p:cNvPr id="7" name="TextBox 6"/>
          <p:cNvSpPr txBox="1"/>
          <p:nvPr/>
        </p:nvSpPr>
        <p:spPr>
          <a:xfrm>
            <a:off x="457200" y="533401"/>
            <a:ext cx="2438400" cy="369332"/>
          </a:xfrm>
          <a:prstGeom prst="rect">
            <a:avLst/>
          </a:prstGeom>
          <a:solidFill>
            <a:srgbClr val="FFFF00"/>
          </a:solidFill>
          <a:ln>
            <a:solidFill>
              <a:schemeClr val="tx1"/>
            </a:solidFill>
          </a:ln>
          <a:effectLst>
            <a:innerShdw blurRad="114300">
              <a:prstClr val="black"/>
            </a:innerShdw>
          </a:effectLst>
        </p:spPr>
        <p:txBody>
          <a:bodyPr wrap="square" rtlCol="0">
            <a:spAutoFit/>
          </a:bodyPr>
          <a:lstStyle/>
          <a:p>
            <a:pPr algn="ctr"/>
            <a:r>
              <a:rPr lang="en-US" b="1" dirty="0" smtClean="0">
                <a:latin typeface="Times New Roman" pitchFamily="18" charset="0"/>
                <a:cs typeface="Times New Roman" pitchFamily="18" charset="0"/>
              </a:rPr>
              <a:t>Accelerating mode</a:t>
            </a:r>
          </a:p>
        </p:txBody>
      </p:sp>
      <p:sp>
        <p:nvSpPr>
          <p:cNvPr id="8" name="TextBox 7"/>
          <p:cNvSpPr txBox="1"/>
          <p:nvPr/>
        </p:nvSpPr>
        <p:spPr>
          <a:xfrm>
            <a:off x="7162800" y="2362201"/>
            <a:ext cx="1828800" cy="646331"/>
          </a:xfrm>
          <a:prstGeom prst="rect">
            <a:avLst/>
          </a:prstGeom>
          <a:solidFill>
            <a:srgbClr val="FFFF99"/>
          </a:solidFill>
          <a:ln>
            <a:solidFill>
              <a:srgbClr val="3333FF"/>
            </a:solidFill>
          </a:ln>
          <a:effectLst>
            <a:innerShdw blurRad="63500" dist="50800" dir="8100000">
              <a:prstClr val="black">
                <a:alpha val="50000"/>
              </a:prstClr>
            </a:innerShdw>
          </a:effectLst>
        </p:spPr>
        <p:txBody>
          <a:bodyPr wrap="square" rtlCol="0">
            <a:spAutoFit/>
          </a:bodyPr>
          <a:lstStyle/>
          <a:p>
            <a:r>
              <a:rPr lang="en-US" dirty="0" err="1" smtClean="0">
                <a:latin typeface="Times New Roman" pitchFamily="18" charset="0"/>
                <a:cs typeface="Times New Roman" pitchFamily="18" charset="0"/>
              </a:rPr>
              <a:t>kc</a:t>
            </a:r>
            <a:r>
              <a:rPr lang="en-US" dirty="0" smtClean="0">
                <a:latin typeface="Times New Roman" pitchFamily="18" charset="0"/>
                <a:cs typeface="Times New Roman" pitchFamily="18" charset="0"/>
              </a:rPr>
              <a:t> </a:t>
            </a:r>
            <a:r>
              <a:rPr lang="en-US" b="1" dirty="0" smtClean="0">
                <a:solidFill>
                  <a:srgbClr val="3333FF"/>
                </a:solidFill>
                <a:latin typeface="Times New Roman" pitchFamily="18" charset="0"/>
                <a:cs typeface="Times New Roman" pitchFamily="18" charset="0"/>
              </a:rPr>
              <a:t>= 1.24%</a:t>
            </a:r>
          </a:p>
          <a:p>
            <a:r>
              <a:rPr lang="en-US" b="1" dirty="0" smtClean="0">
                <a:solidFill>
                  <a:srgbClr val="3333FF"/>
                </a:solidFill>
                <a:latin typeface="Times New Roman" pitchFamily="18" charset="0"/>
                <a:cs typeface="Times New Roman" pitchFamily="18" charset="0"/>
              </a:rPr>
              <a:t>( </a:t>
            </a:r>
            <a:r>
              <a:rPr lang="en-US" b="1" dirty="0" err="1" smtClean="0">
                <a:solidFill>
                  <a:srgbClr val="3333FF"/>
                </a:solidFill>
                <a:latin typeface="Times New Roman" pitchFamily="18" charset="0"/>
                <a:cs typeface="Times New Roman" pitchFamily="18" charset="0"/>
              </a:rPr>
              <a:t>R</a:t>
            </a:r>
            <a:r>
              <a:rPr lang="en-US" b="1" baseline="-25000" dirty="0" err="1" smtClean="0">
                <a:solidFill>
                  <a:srgbClr val="3333FF"/>
                </a:solidFill>
                <a:latin typeface="Times New Roman" pitchFamily="18" charset="0"/>
                <a:cs typeface="Times New Roman" pitchFamily="18" charset="0"/>
              </a:rPr>
              <a:t>iris</a:t>
            </a:r>
            <a:r>
              <a:rPr lang="en-US" b="1" dirty="0" smtClean="0">
                <a:solidFill>
                  <a:srgbClr val="3333FF"/>
                </a:solidFill>
                <a:latin typeface="Times New Roman" pitchFamily="18" charset="0"/>
                <a:cs typeface="Times New Roman" pitchFamily="18" charset="0"/>
              </a:rPr>
              <a:t>=48 mm.) </a:t>
            </a:r>
          </a:p>
        </p:txBody>
      </p:sp>
      <p:pic>
        <p:nvPicPr>
          <p:cNvPr id="9" name="Picture 2"/>
          <p:cNvPicPr>
            <a:picLocks noChangeAspect="1" noChangeArrowheads="1"/>
          </p:cNvPicPr>
          <p:nvPr/>
        </p:nvPicPr>
        <p:blipFill>
          <a:blip r:embed="rId3" cstate="print"/>
          <a:srcRect/>
          <a:stretch>
            <a:fillRect/>
          </a:stretch>
        </p:blipFill>
        <p:spPr bwMode="auto">
          <a:xfrm>
            <a:off x="152400" y="3124200"/>
            <a:ext cx="8839200" cy="3388360"/>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3509602" y="1219200"/>
            <a:ext cx="3653198" cy="1775337"/>
          </a:xfrm>
          <a:prstGeom prst="rect">
            <a:avLst/>
          </a:prstGeom>
          <a:ln>
            <a:noFill/>
          </a:ln>
          <a:effectLst>
            <a:softEdge rad="112500"/>
          </a:effectLst>
        </p:spPr>
      </p:pic>
      <p:sp>
        <p:nvSpPr>
          <p:cNvPr id="11" name="Oval 10"/>
          <p:cNvSpPr/>
          <p:nvPr/>
        </p:nvSpPr>
        <p:spPr bwMode="auto">
          <a:xfrm>
            <a:off x="228600" y="5334000"/>
            <a:ext cx="838200" cy="838200"/>
          </a:xfrm>
          <a:prstGeom prst="ellipse">
            <a:avLst/>
          </a:prstGeom>
          <a:noFill/>
          <a:ln w="38100" cap="flat" cmpd="sng" algn="ctr">
            <a:solidFill>
              <a:srgbClr val="00FF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l="1724" t="1613" b="6452"/>
          <a:stretch>
            <a:fillRect/>
          </a:stretch>
        </p:blipFill>
        <p:spPr bwMode="auto">
          <a:xfrm>
            <a:off x="152400" y="609600"/>
            <a:ext cx="4800600" cy="6096000"/>
          </a:xfrm>
          <a:prstGeom prst="rect">
            <a:avLst/>
          </a:prstGeom>
          <a:noFill/>
          <a:ln w="9525">
            <a:solidFill>
              <a:schemeClr val="tx1"/>
            </a:solidFill>
            <a:miter lim="800000"/>
            <a:headEnd/>
            <a:tailEnd/>
          </a:ln>
        </p:spPr>
      </p:pic>
      <p:pic>
        <p:nvPicPr>
          <p:cNvPr id="3" name="Picture 2" descr="H:\equivalinet.JPG"/>
          <p:cNvPicPr>
            <a:picLocks noChangeAspect="1" noChangeArrowheads="1"/>
          </p:cNvPicPr>
          <p:nvPr/>
        </p:nvPicPr>
        <p:blipFill>
          <a:blip r:embed="rId3" cstate="print"/>
          <a:srcRect r="7272" b="6538"/>
          <a:stretch>
            <a:fillRect/>
          </a:stretch>
        </p:blipFill>
        <p:spPr bwMode="auto">
          <a:xfrm>
            <a:off x="5029200" y="914400"/>
            <a:ext cx="3962400" cy="2895600"/>
          </a:xfrm>
          <a:prstGeom prst="rect">
            <a:avLst/>
          </a:prstGeom>
          <a:noFill/>
          <a:ln>
            <a:solidFill>
              <a:schemeClr val="tx1"/>
            </a:solidFill>
          </a:ln>
        </p:spPr>
      </p:pic>
      <p:sp>
        <p:nvSpPr>
          <p:cNvPr id="4" name="TextBox 3"/>
          <p:cNvSpPr txBox="1"/>
          <p:nvPr/>
        </p:nvSpPr>
        <p:spPr>
          <a:xfrm>
            <a:off x="152400" y="152400"/>
            <a:ext cx="8915400" cy="369332"/>
          </a:xfrm>
          <a:prstGeom prst="rect">
            <a:avLst/>
          </a:prstGeom>
          <a:solidFill>
            <a:srgbClr val="CCFF66"/>
          </a:solidFill>
          <a:ln>
            <a:solidFill>
              <a:schemeClr val="tx1"/>
            </a:solidFill>
          </a:ln>
        </p:spPr>
        <p:txBody>
          <a:bodyPr wrap="square" rtlCol="0">
            <a:spAutoFit/>
          </a:bodyPr>
          <a:lstStyle/>
          <a:p>
            <a:pPr algn="ct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Equivalent  Emissivity including the resistance of MLI</a:t>
            </a:r>
            <a:endParaRPr lang="en-US"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Box 4"/>
          <p:cNvSpPr txBox="1"/>
          <p:nvPr/>
        </p:nvSpPr>
        <p:spPr>
          <a:xfrm>
            <a:off x="1524000" y="3429000"/>
            <a:ext cx="1048685" cy="307777"/>
          </a:xfrm>
          <a:prstGeom prst="rect">
            <a:avLst/>
          </a:prstGeom>
          <a:noFill/>
        </p:spPr>
        <p:txBody>
          <a:bodyPr wrap="none" rtlCol="0">
            <a:spAutoFit/>
          </a:bodyPr>
          <a:lstStyle/>
          <a:p>
            <a:r>
              <a:rPr lang="en-US" sz="1100" dirty="0" smtClean="0"/>
              <a:t> , if </a:t>
            </a:r>
            <a:r>
              <a:rPr lang="en-US" sz="1400" dirty="0" smtClean="0">
                <a:latin typeface="Times New Roman" pitchFamily="18" charset="0"/>
                <a:cs typeface="Times New Roman" pitchFamily="18" charset="0"/>
              </a:rPr>
              <a:t>assumed</a:t>
            </a:r>
            <a:endParaRPr lang="en-US" sz="1400" dirty="0">
              <a:latin typeface="Times New Roman" pitchFamily="18" charset="0"/>
              <a:cs typeface="Times New Roman" pitchFamily="18" charset="0"/>
            </a:endParaRPr>
          </a:p>
        </p:txBody>
      </p:sp>
      <p:sp>
        <p:nvSpPr>
          <p:cNvPr id="6" name="Rectangle 5"/>
          <p:cNvSpPr/>
          <p:nvPr/>
        </p:nvSpPr>
        <p:spPr>
          <a:xfrm>
            <a:off x="5029200" y="914400"/>
            <a:ext cx="39624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b="5952"/>
          <a:stretch>
            <a:fillRect/>
          </a:stretch>
        </p:blipFill>
        <p:spPr bwMode="auto">
          <a:xfrm>
            <a:off x="1295400" y="0"/>
            <a:ext cx="6172200" cy="6705600"/>
          </a:xfrm>
          <a:prstGeom prst="rect">
            <a:avLst/>
          </a:prstGeom>
          <a:noFill/>
          <a:ln w="9525">
            <a:noFill/>
            <a:miter lim="800000"/>
            <a:headEnd/>
            <a:tailEnd/>
          </a:ln>
        </p:spPr>
      </p:pic>
      <p:cxnSp>
        <p:nvCxnSpPr>
          <p:cNvPr id="3" name="Straight Arrow Connector 2"/>
          <p:cNvCxnSpPr/>
          <p:nvPr/>
        </p:nvCxnSpPr>
        <p:spPr>
          <a:xfrm flipH="1">
            <a:off x="6934200" y="6248400"/>
            <a:ext cx="685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620000" y="5791200"/>
            <a:ext cx="1371600" cy="738664"/>
          </a:xfrm>
          <a:prstGeom prst="rect">
            <a:avLst/>
          </a:prstGeom>
          <a:noFill/>
        </p:spPr>
        <p:txBody>
          <a:bodyPr wrap="square" rtlCol="0">
            <a:spAutoFit/>
          </a:bodyPr>
          <a:lstStyle/>
          <a:p>
            <a:r>
              <a:rPr lang="en-US" sz="1400" dirty="0" smtClean="0">
                <a:latin typeface="Times New Roman" pitchFamily="18" charset="0"/>
                <a:cs typeface="Times New Roman" pitchFamily="18" charset="0"/>
              </a:rPr>
              <a:t>i.e. Z-direction temp. variation not included</a:t>
            </a:r>
            <a:endParaRPr lang="en-US"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5029200" y="4343400"/>
            <a:ext cx="5334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descr="ttt.JPG"/>
          <p:cNvPicPr>
            <a:picLocks noChangeAspect="1"/>
          </p:cNvPicPr>
          <p:nvPr/>
        </p:nvPicPr>
        <p:blipFill>
          <a:blip r:embed="rId2" cstate="print"/>
          <a:srcRect l="26531" t="19718" r="10204" b="4225"/>
          <a:stretch>
            <a:fillRect/>
          </a:stretch>
        </p:blipFill>
        <p:spPr>
          <a:xfrm>
            <a:off x="1143000" y="762000"/>
            <a:ext cx="6561667" cy="5715000"/>
          </a:xfrm>
          <a:prstGeom prst="rect">
            <a:avLst/>
          </a:prstGeom>
        </p:spPr>
      </p:pic>
      <p:sp>
        <p:nvSpPr>
          <p:cNvPr id="4" name="Oval 3"/>
          <p:cNvSpPr/>
          <p:nvPr/>
        </p:nvSpPr>
        <p:spPr>
          <a:xfrm>
            <a:off x="3733800" y="4876800"/>
            <a:ext cx="762000" cy="381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p:cNvSpPr txBox="1"/>
          <p:nvPr/>
        </p:nvSpPr>
        <p:spPr>
          <a:xfrm>
            <a:off x="1143000" y="228600"/>
            <a:ext cx="6553200" cy="369332"/>
          </a:xfrm>
          <a:prstGeom prst="rect">
            <a:avLst/>
          </a:prstGeom>
          <a:solidFill>
            <a:srgbClr val="CCFF66"/>
          </a:solidFill>
          <a:ln>
            <a:solidFill>
              <a:schemeClr val="tx1"/>
            </a:solidFill>
          </a:ln>
        </p:spPr>
        <p:txBody>
          <a:bodyPr wrap="square" rtlCol="0">
            <a:spAutoFit/>
          </a:bodyPr>
          <a:lstStyle/>
          <a:p>
            <a:pPr algn="ctr"/>
            <a:r>
              <a:rPr lang="en-US" b="1" dirty="0" smtClean="0">
                <a:ln w="1905">
                  <a:solidFill>
                    <a:sysClr val="windowText" lastClr="000000"/>
                  </a:solidFill>
                </a:ln>
                <a:solidFill>
                  <a:sysClr val="windowText" lastClr="000000"/>
                </a:solidFill>
                <a:effectLst>
                  <a:innerShdw blurRad="69850" dist="43180" dir="5400000">
                    <a:srgbClr val="000000">
                      <a:alpha val="65000"/>
                    </a:srgbClr>
                  </a:innerShdw>
                </a:effectLst>
                <a:latin typeface="Times New Roman" pitchFamily="18" charset="0"/>
                <a:cs typeface="Times New Roman" pitchFamily="18" charset="0"/>
              </a:rPr>
              <a:t>Result of the analysis using ANSYS</a:t>
            </a:r>
            <a:endParaRPr lang="en-US" b="1" dirty="0">
              <a:ln w="1905">
                <a:solidFill>
                  <a:sysClr val="windowText" lastClr="000000"/>
                </a:solidFill>
              </a:ln>
              <a:solidFill>
                <a:sysClr val="windowText" lastClr="000000"/>
              </a:solidFill>
              <a:effectLst>
                <a:innerShdw blurRad="69850" dist="43180" dir="5400000">
                  <a:srgbClr val="000000">
                    <a:alpha val="65000"/>
                  </a:srgbClr>
                </a:innerShdw>
              </a:effectLst>
              <a:latin typeface="Times New Roman" pitchFamily="18" charset="0"/>
              <a:cs typeface="Times New Roman" pitchFamily="18" charset="0"/>
            </a:endParaRPr>
          </a:p>
        </p:txBody>
      </p:sp>
      <p:cxnSp>
        <p:nvCxnSpPr>
          <p:cNvPr id="6" name="Straight Arrow Connector 5"/>
          <p:cNvCxnSpPr>
            <a:endCxn id="4" idx="6"/>
          </p:cNvCxnSpPr>
          <p:nvPr/>
        </p:nvCxnSpPr>
        <p:spPr>
          <a:xfrm rot="10800000">
            <a:off x="4495800" y="5067300"/>
            <a:ext cx="2438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10400" y="5334000"/>
            <a:ext cx="2134367" cy="369332"/>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Temp. of strong back</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76800" y="2590800"/>
            <a:ext cx="4038600" cy="3416320"/>
          </a:xfrm>
          <a:prstGeom prst="rect">
            <a:avLst/>
          </a:prstGeom>
          <a:noFill/>
        </p:spPr>
        <p:txBody>
          <a:bodyPr wrap="square" rtlCol="0">
            <a:spAutoFit/>
          </a:bodyPr>
          <a:lstStyle/>
          <a:p>
            <a:pPr>
              <a:buFont typeface="Arial" pitchFamily="34" charset="0"/>
              <a:buChar char="•"/>
            </a:pPr>
            <a:r>
              <a:rPr lang="en-US" b="1" dirty="0" smtClean="0">
                <a:latin typeface="Times New Roman" pitchFamily="18" charset="0"/>
                <a:cs typeface="Times New Roman" pitchFamily="18" charset="0"/>
              </a:rPr>
              <a:t> First started with assumed  T, accordingly Chosen </a:t>
            </a:r>
          </a:p>
          <a:p>
            <a:r>
              <a:rPr lang="en-US" b="1" dirty="0" smtClean="0">
                <a:latin typeface="Times New Roman" pitchFamily="18" charset="0"/>
                <a:cs typeface="Times New Roman" pitchFamily="18" charset="0"/>
              </a:rPr>
              <a:t>Kss_DT &amp; KG11_DT;</a:t>
            </a:r>
          </a:p>
          <a:p>
            <a:r>
              <a:rPr lang="en-US" b="1" dirty="0" smtClean="0">
                <a:latin typeface="Times New Roman" pitchFamily="18" charset="0"/>
                <a:cs typeface="Times New Roman" pitchFamily="18" charset="0"/>
              </a:rPr>
              <a:t> </a:t>
            </a:r>
          </a:p>
          <a:p>
            <a:endParaRPr lang="en-US" b="1" dirty="0" smtClean="0">
              <a:latin typeface="Times New Roman" pitchFamily="18" charset="0"/>
              <a:cs typeface="Times New Roman" pitchFamily="18" charset="0"/>
            </a:endParaRPr>
          </a:p>
          <a:p>
            <a:pPr>
              <a:buFont typeface="Arial" pitchFamily="34" charset="0"/>
              <a:buChar char="•"/>
            </a:pPr>
            <a:r>
              <a:rPr lang="en-US" b="1" dirty="0" smtClean="0">
                <a:latin typeface="Times New Roman" pitchFamily="18" charset="0"/>
                <a:cs typeface="Times New Roman" pitchFamily="18" charset="0"/>
              </a:rPr>
              <a:t> Finally aimed to match the heat in &amp; Heat out Value for certain T</a:t>
            </a: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
        <p:nvSpPr>
          <p:cNvPr id="3" name="Oval 2"/>
          <p:cNvSpPr/>
          <p:nvPr/>
        </p:nvSpPr>
        <p:spPr>
          <a:xfrm>
            <a:off x="3124200" y="51054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 name="Oval 3"/>
          <p:cNvSpPr/>
          <p:nvPr/>
        </p:nvSpPr>
        <p:spPr>
          <a:xfrm>
            <a:off x="1676400" y="12192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Oval 4"/>
          <p:cNvSpPr/>
          <p:nvPr/>
        </p:nvSpPr>
        <p:spPr>
          <a:xfrm>
            <a:off x="1295400" y="1752600"/>
            <a:ext cx="6858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Oval 5"/>
          <p:cNvSpPr/>
          <p:nvPr/>
        </p:nvSpPr>
        <p:spPr>
          <a:xfrm>
            <a:off x="2286000" y="4038600"/>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Oval 6"/>
          <p:cNvSpPr/>
          <p:nvPr/>
        </p:nvSpPr>
        <p:spPr>
          <a:xfrm>
            <a:off x="2362200" y="5181600"/>
            <a:ext cx="1524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cxnSp>
        <p:nvCxnSpPr>
          <p:cNvPr id="8" name="Straight Arrow Connector 7"/>
          <p:cNvCxnSpPr/>
          <p:nvPr/>
        </p:nvCxnSpPr>
        <p:spPr>
          <a:xfrm rot="10800000" flipV="1">
            <a:off x="2514600" y="5105399"/>
            <a:ext cx="381000" cy="120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953001"/>
            <a:ext cx="12192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15 No MLI </a:t>
            </a:r>
            <a:endParaRPr lang="en-US" sz="1200" dirty="0">
              <a:latin typeface="Times New Roman" pitchFamily="18" charset="0"/>
              <a:cs typeface="Times New Roman" pitchFamily="18" charset="0"/>
            </a:endParaRPr>
          </a:p>
        </p:txBody>
      </p:sp>
      <p:sp>
        <p:nvSpPr>
          <p:cNvPr id="10" name="Rectangular Callout 9"/>
          <p:cNvSpPr/>
          <p:nvPr/>
        </p:nvSpPr>
        <p:spPr>
          <a:xfrm>
            <a:off x="3581400" y="4876800"/>
            <a:ext cx="762000" cy="685800"/>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TextBox 10"/>
          <p:cNvSpPr txBox="1"/>
          <p:nvPr/>
        </p:nvSpPr>
        <p:spPr>
          <a:xfrm>
            <a:off x="3581400" y="5029200"/>
            <a:ext cx="1600200" cy="415498"/>
          </a:xfrm>
          <a:prstGeom prst="rect">
            <a:avLst/>
          </a:prstGeom>
          <a:noFill/>
        </p:spPr>
        <p:txBody>
          <a:bodyPr wrap="square" rtlCol="0">
            <a:spAutoFit/>
          </a:bodyPr>
          <a:lstStyle/>
          <a:p>
            <a:r>
              <a:rPr lang="en-US" sz="700" dirty="0" smtClean="0">
                <a:latin typeface="Times New Roman" pitchFamily="18" charset="0"/>
                <a:cs typeface="Times New Roman" pitchFamily="18" charset="0"/>
              </a:rPr>
              <a:t>Now heat flux</a:t>
            </a:r>
          </a:p>
          <a:p>
            <a:r>
              <a:rPr lang="en-US" sz="700" dirty="0" smtClean="0">
                <a:latin typeface="Times New Roman" pitchFamily="18" charset="0"/>
                <a:cs typeface="Times New Roman" pitchFamily="18" charset="0"/>
              </a:rPr>
              <a:t> is coming around</a:t>
            </a:r>
          </a:p>
          <a:p>
            <a:r>
              <a:rPr lang="en-US" sz="700" dirty="0" smtClean="0">
                <a:latin typeface="Times New Roman" pitchFamily="18" charset="0"/>
                <a:cs typeface="Times New Roman" pitchFamily="18" charset="0"/>
              </a:rPr>
              <a:t> 1.478W/</a:t>
            </a:r>
            <a:r>
              <a:rPr lang="en-US" sz="700" dirty="0" err="1" smtClean="0">
                <a:latin typeface="Times New Roman" pitchFamily="18" charset="0"/>
                <a:cs typeface="Times New Roman" pitchFamily="18" charset="0"/>
              </a:rPr>
              <a:t>sqm</a:t>
            </a:r>
            <a:r>
              <a:rPr lang="en-US" sz="700" dirty="0" smtClean="0">
                <a:latin typeface="Times New Roman" pitchFamily="18" charset="0"/>
                <a:cs typeface="Times New Roman" pitchFamily="18" charset="0"/>
              </a:rPr>
              <a:t> </a:t>
            </a:r>
            <a:endParaRPr lang="en-US" sz="700" dirty="0">
              <a:latin typeface="Times New Roman" pitchFamily="18" charset="0"/>
              <a:cs typeface="Times New Roman" pitchFamily="18" charset="0"/>
            </a:endParaRPr>
          </a:p>
        </p:txBody>
      </p:sp>
      <p:sp>
        <p:nvSpPr>
          <p:cNvPr id="12" name="Oval 11"/>
          <p:cNvSpPr/>
          <p:nvPr/>
        </p:nvSpPr>
        <p:spPr>
          <a:xfrm>
            <a:off x="1676400" y="1143000"/>
            <a:ext cx="5334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TextBox 12"/>
          <p:cNvSpPr txBox="1"/>
          <p:nvPr/>
        </p:nvSpPr>
        <p:spPr>
          <a:xfrm>
            <a:off x="4876800" y="838200"/>
            <a:ext cx="2895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atin typeface="Times New Roman" pitchFamily="18" charset="0"/>
                <a:cs typeface="Times New Roman" pitchFamily="18" charset="0"/>
              </a:rPr>
              <a:t>Analytical solution ! </a:t>
            </a:r>
            <a:endParaRPr lang="en-US" b="1" dirty="0">
              <a:latin typeface="Times New Roman" pitchFamily="18" charset="0"/>
              <a:cs typeface="Times New Roman" pitchFamily="18" charset="0"/>
            </a:endParaRPr>
          </a:p>
        </p:txBody>
      </p:sp>
      <p:cxnSp>
        <p:nvCxnSpPr>
          <p:cNvPr id="14" name="Straight Arrow Connector 13"/>
          <p:cNvCxnSpPr>
            <a:endCxn id="5" idx="5"/>
          </p:cNvCxnSpPr>
          <p:nvPr/>
        </p:nvCxnSpPr>
        <p:spPr>
          <a:xfrm rot="10800000">
            <a:off x="1880768" y="1882682"/>
            <a:ext cx="1243433" cy="3271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7"/>
          </p:cNvCxnSpPr>
          <p:nvPr/>
        </p:nvCxnSpPr>
        <p:spPr>
          <a:xfrm rot="5400000">
            <a:off x="2800747" y="2986625"/>
            <a:ext cx="1481278" cy="689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3200400" y="4495800"/>
            <a:ext cx="762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2" cstate="print">
            <a:lum bright="-20000" contrast="40000"/>
          </a:blip>
          <a:srcRect/>
          <a:stretch>
            <a:fillRect/>
          </a:stretch>
        </p:blipFill>
        <p:spPr bwMode="auto">
          <a:xfrm>
            <a:off x="381000" y="0"/>
            <a:ext cx="4177635" cy="6705600"/>
          </a:xfrm>
          <a:prstGeom prst="rect">
            <a:avLst/>
          </a:prstGeom>
          <a:noFill/>
          <a:ln w="9525">
            <a:noFill/>
            <a:miter lim="800000"/>
            <a:headEnd/>
            <a:tailEnd/>
          </a:ln>
          <a:effectLst/>
        </p:spPr>
      </p:pic>
      <p:sp>
        <p:nvSpPr>
          <p:cNvPr id="18" name="TextBox 17"/>
          <p:cNvSpPr txBox="1"/>
          <p:nvPr/>
        </p:nvSpPr>
        <p:spPr>
          <a:xfrm>
            <a:off x="4800600" y="1524000"/>
            <a:ext cx="3059492"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integral </a:t>
            </a:r>
            <a:r>
              <a:rPr lang="en-US" b="1" dirty="0" err="1" smtClean="0">
                <a:solidFill>
                  <a:srgbClr val="FF0000"/>
                </a:solidFill>
                <a:latin typeface="Times New Roman" pitchFamily="18" charset="0"/>
                <a:cs typeface="Times New Roman" pitchFamily="18" charset="0"/>
              </a:rPr>
              <a:t>Kdt</a:t>
            </a:r>
            <a:r>
              <a:rPr lang="en-US" b="1" dirty="0" smtClean="0">
                <a:solidFill>
                  <a:srgbClr val="FF0000"/>
                </a:solidFill>
                <a:latin typeface="Times New Roman" pitchFamily="18" charset="0"/>
                <a:cs typeface="Times New Roman" pitchFamily="18" charset="0"/>
              </a:rPr>
              <a:t> from 300-294 K </a:t>
            </a:r>
            <a:endParaRPr lang="en-US" b="1" dirty="0">
              <a:solidFill>
                <a:srgbClr val="FF0000"/>
              </a:solidFill>
              <a:latin typeface="Times New Roman" pitchFamily="18" charset="0"/>
              <a:cs typeface="Times New Roman" pitchFamily="18" charset="0"/>
            </a:endParaRPr>
          </a:p>
        </p:txBody>
      </p:sp>
      <p:cxnSp>
        <p:nvCxnSpPr>
          <p:cNvPr id="19" name="Straight Arrow Connector 18"/>
          <p:cNvCxnSpPr>
            <a:stCxn id="18" idx="1"/>
          </p:cNvCxnSpPr>
          <p:nvPr/>
        </p:nvCxnSpPr>
        <p:spPr>
          <a:xfrm flipH="1" flipV="1">
            <a:off x="2209800" y="914400"/>
            <a:ext cx="2590800" cy="794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00600" y="1981200"/>
            <a:ext cx="2944076"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integral </a:t>
            </a:r>
            <a:r>
              <a:rPr lang="en-US" b="1" dirty="0" err="1" smtClean="0">
                <a:solidFill>
                  <a:srgbClr val="FF0000"/>
                </a:solidFill>
                <a:latin typeface="Times New Roman" pitchFamily="18" charset="0"/>
                <a:cs typeface="Times New Roman" pitchFamily="18" charset="0"/>
              </a:rPr>
              <a:t>Kdt</a:t>
            </a:r>
            <a:r>
              <a:rPr lang="en-US" b="1" dirty="0" smtClean="0">
                <a:solidFill>
                  <a:srgbClr val="FF0000"/>
                </a:solidFill>
                <a:latin typeface="Times New Roman" pitchFamily="18" charset="0"/>
                <a:cs typeface="Times New Roman" pitchFamily="18" charset="0"/>
              </a:rPr>
              <a:t> from 294 -80 K</a:t>
            </a:r>
            <a:endParaRPr lang="en-US" b="1" dirty="0">
              <a:solidFill>
                <a:srgbClr val="FF0000"/>
              </a:solidFill>
              <a:latin typeface="Times New Roman" pitchFamily="18" charset="0"/>
              <a:cs typeface="Times New Roman" pitchFamily="18" charset="0"/>
            </a:endParaRPr>
          </a:p>
        </p:txBody>
      </p:sp>
      <p:cxnSp>
        <p:nvCxnSpPr>
          <p:cNvPr id="21" name="Straight Arrow Connector 20"/>
          <p:cNvCxnSpPr>
            <a:stCxn id="20" idx="1"/>
          </p:cNvCxnSpPr>
          <p:nvPr/>
        </p:nvCxnSpPr>
        <p:spPr>
          <a:xfrm flipH="1">
            <a:off x="3581400" y="2165866"/>
            <a:ext cx="1219200" cy="1491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39433" y="196701"/>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2400" y="609600"/>
            <a:ext cx="2590800" cy="1600200"/>
          </a:xfrm>
          <a:prstGeom prst="rect">
            <a:avLst/>
          </a:prstGeom>
          <a:noFill/>
          <a:ln w="9525">
            <a:solidFill>
              <a:schemeClr val="tx1"/>
            </a:solid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a:off x="2819399" y="1143000"/>
            <a:ext cx="6213493" cy="4495800"/>
          </a:xfrm>
          <a:prstGeom prst="rect">
            <a:avLst/>
          </a:prstGeom>
          <a:noFill/>
          <a:ln w="9525">
            <a:solidFill>
              <a:schemeClr val="tx1"/>
            </a:solidFill>
            <a:miter lim="800000"/>
            <a:headEnd/>
            <a:tailEnd/>
          </a:ln>
          <a:effectLst/>
        </p:spPr>
      </p:pic>
      <p:sp>
        <p:nvSpPr>
          <p:cNvPr id="4" name="TextBox 3"/>
          <p:cNvSpPr txBox="1"/>
          <p:nvPr/>
        </p:nvSpPr>
        <p:spPr>
          <a:xfrm>
            <a:off x="2819400" y="609600"/>
            <a:ext cx="6172200" cy="461665"/>
          </a:xfrm>
          <a:prstGeom prst="rect">
            <a:avLst/>
          </a:prstGeom>
          <a:solidFill>
            <a:srgbClr val="FFFF99"/>
          </a:solidFill>
          <a:ln>
            <a:noFill/>
          </a:ln>
        </p:spPr>
        <p:txBody>
          <a:bodyPr wrap="square" rtlCol="0">
            <a:spAutoFit/>
          </a:bodyPr>
          <a:lstStyle/>
          <a:p>
            <a:pPr algn="ctr"/>
            <a:r>
              <a:rPr lang="en-US" sz="2400" dirty="0" smtClean="0">
                <a:latin typeface="Britannic Bold" pitchFamily="34" charset="0"/>
                <a:ea typeface="Verdana" pitchFamily="34" charset="0"/>
                <a:cs typeface="Verdana" pitchFamily="34" charset="0"/>
              </a:rPr>
              <a:t>Loading Details</a:t>
            </a:r>
            <a:endParaRPr lang="en-US" sz="2400" dirty="0">
              <a:latin typeface="Britannic Bold" pitchFamily="34" charset="0"/>
              <a:ea typeface="Verdana" pitchFamily="34" charset="0"/>
              <a:cs typeface="Verdana" pitchFamily="34" charset="0"/>
            </a:endParaRPr>
          </a:p>
        </p:txBody>
      </p:sp>
      <p:sp>
        <p:nvSpPr>
          <p:cNvPr id="5" name="TextBox 4"/>
          <p:cNvSpPr txBox="1"/>
          <p:nvPr/>
        </p:nvSpPr>
        <p:spPr>
          <a:xfrm>
            <a:off x="152400" y="2286000"/>
            <a:ext cx="2590800" cy="4503797"/>
          </a:xfrm>
          <a:prstGeom prst="rect">
            <a:avLst/>
          </a:prstGeom>
          <a:solidFill>
            <a:srgbClr val="CCFF99"/>
          </a:solidFill>
          <a:ln>
            <a:solidFill>
              <a:schemeClr val="tx1"/>
            </a:solidFill>
          </a:ln>
        </p:spPr>
        <p:txBody>
          <a:bodyPr wrap="square" rtlCol="0">
            <a:spAutoFit/>
          </a:bodyPr>
          <a:lstStyle/>
          <a:p>
            <a:pPr marL="342900" indent="-342900">
              <a:spcAft>
                <a:spcPts val="2000"/>
              </a:spcAft>
              <a:buFont typeface="Wingdings" pitchFamily="2" charset="2"/>
              <a:buChar char="ü"/>
            </a:pPr>
            <a:r>
              <a:rPr lang="en-US" dirty="0" smtClean="0">
                <a:latin typeface="Rockwell" pitchFamily="18" charset="0"/>
              </a:rPr>
              <a:t>Radiation-conduction boundary conditions are applied</a:t>
            </a:r>
          </a:p>
          <a:p>
            <a:pPr marL="342900" indent="-342900">
              <a:buFont typeface="Wingdings" pitchFamily="2" charset="2"/>
              <a:buChar char="ü"/>
            </a:pPr>
            <a:r>
              <a:rPr lang="en-US" dirty="0" smtClean="0">
                <a:latin typeface="Rockwell" pitchFamily="18" charset="0"/>
              </a:rPr>
              <a:t>Equivalent emissivity  between the surfaces are used to include the effect of multilayer insulations.</a:t>
            </a:r>
          </a:p>
          <a:p>
            <a:pPr marL="342900" indent="-342900">
              <a:buFont typeface="Wingdings" pitchFamily="2" charset="2"/>
              <a:buChar char="ü"/>
            </a:pPr>
            <a:r>
              <a:rPr lang="en-US" dirty="0" smtClean="0">
                <a:latin typeface="Rockwell" pitchFamily="18" charset="0"/>
              </a:rPr>
              <a:t>Average thermal conductivities are used</a:t>
            </a:r>
            <a:endParaRPr lang="en-US" dirty="0">
              <a:latin typeface="Rockwell" pitchFamily="18" charset="0"/>
            </a:endParaRPr>
          </a:p>
        </p:txBody>
      </p:sp>
      <p:sp>
        <p:nvSpPr>
          <p:cNvPr id="6" name="TextBox 5"/>
          <p:cNvSpPr txBox="1"/>
          <p:nvPr/>
        </p:nvSpPr>
        <p:spPr>
          <a:xfrm>
            <a:off x="152400" y="152400"/>
            <a:ext cx="88392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Strong Back Temperature distribution: 3D Analysis</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TextBox 6"/>
          <p:cNvSpPr txBox="1"/>
          <p:nvPr/>
        </p:nvSpPr>
        <p:spPr>
          <a:xfrm>
            <a:off x="2819400" y="6096000"/>
            <a:ext cx="6172200" cy="646331"/>
          </a:xfrm>
          <a:prstGeom prst="rect">
            <a:avLst/>
          </a:prstGeom>
          <a:solidFill>
            <a:srgbClr val="CCFF99"/>
          </a:solidFill>
          <a:ln>
            <a:solidFill>
              <a:schemeClr val="tx1"/>
            </a:solidFill>
          </a:ln>
        </p:spPr>
        <p:txBody>
          <a:bodyPr wrap="square" rtlCol="0">
            <a:spAutoFit/>
          </a:bodyPr>
          <a:lstStyle/>
          <a:p>
            <a:pPr marL="342900" indent="-342900">
              <a:spcAft>
                <a:spcPts val="2000"/>
              </a:spcAft>
              <a:buFont typeface="Wingdings" pitchFamily="2" charset="2"/>
              <a:buChar char="ü"/>
            </a:pPr>
            <a:r>
              <a:rPr lang="en-US" dirty="0" smtClean="0">
                <a:latin typeface="Rockwell" pitchFamily="18" charset="0"/>
              </a:rPr>
              <a:t>Non-linear material properties will be included in further analysis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4953000"/>
            <a:ext cx="8763000" cy="1456809"/>
          </a:xfrm>
          <a:prstGeom prst="rect">
            <a:avLst/>
          </a:prstGeom>
          <a:solidFill>
            <a:srgbClr val="FFFF99"/>
          </a:solidFill>
          <a:ln>
            <a:solidFill>
              <a:schemeClr val="tx1"/>
            </a:solidFill>
          </a:ln>
        </p:spPr>
        <p:txBody>
          <a:bodyPr wrap="square" rtlCol="0">
            <a:spAutoFit/>
          </a:bodyPr>
          <a:lstStyle/>
          <a:p>
            <a:pPr>
              <a:spcAft>
                <a:spcPts val="2000"/>
              </a:spcAft>
              <a:buFont typeface="Wingdings" pitchFamily="2" charset="2"/>
              <a:buChar char="ü"/>
            </a:pPr>
            <a:r>
              <a:rPr lang="en-US" sz="2400" dirty="0" smtClean="0">
                <a:latin typeface="Britannic Bold" pitchFamily="34" charset="0"/>
              </a:rPr>
              <a:t> Details analysis is being done to find out the temperature</a:t>
            </a:r>
          </a:p>
          <a:p>
            <a:pPr>
              <a:spcAft>
                <a:spcPts val="2000"/>
              </a:spcAft>
              <a:buFont typeface="Wingdings" pitchFamily="2" charset="2"/>
              <a:buChar char="ü"/>
            </a:pPr>
            <a:r>
              <a:rPr lang="en-US" sz="2400" dirty="0" smtClean="0">
                <a:latin typeface="Britannic Bold" pitchFamily="34" charset="0"/>
              </a:rPr>
              <a:t> Temperature plot shows that the maximum thermal gradient is at the support posts</a:t>
            </a:r>
          </a:p>
        </p:txBody>
      </p:sp>
      <p:pic>
        <p:nvPicPr>
          <p:cNvPr id="3" name="Picture 2"/>
          <p:cNvPicPr>
            <a:picLocks noChangeAspect="1" noChangeArrowheads="1"/>
          </p:cNvPicPr>
          <p:nvPr/>
        </p:nvPicPr>
        <p:blipFill>
          <a:blip r:embed="rId2" cstate="print"/>
          <a:srcRect r="11111" b="14893"/>
          <a:stretch>
            <a:fillRect/>
          </a:stretch>
        </p:blipFill>
        <p:spPr bwMode="auto">
          <a:xfrm>
            <a:off x="4343400" y="762000"/>
            <a:ext cx="4648200" cy="3569154"/>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l="11864" t="10867" r="10170" b="16683"/>
          <a:stretch>
            <a:fillRect/>
          </a:stretch>
        </p:blipFill>
        <p:spPr bwMode="auto">
          <a:xfrm>
            <a:off x="152400" y="762000"/>
            <a:ext cx="3505200" cy="3048000"/>
          </a:xfrm>
          <a:prstGeom prst="rect">
            <a:avLst/>
          </a:prstGeom>
          <a:noFill/>
          <a:ln w="9525">
            <a:noFill/>
            <a:miter lim="800000"/>
            <a:headEnd/>
            <a:tailEnd/>
          </a:ln>
          <a:effectLst/>
        </p:spPr>
      </p:pic>
      <p:sp>
        <p:nvSpPr>
          <p:cNvPr id="5" name="TextBox 4"/>
          <p:cNvSpPr txBox="1"/>
          <p:nvPr/>
        </p:nvSpPr>
        <p:spPr>
          <a:xfrm>
            <a:off x="152400" y="152400"/>
            <a:ext cx="87630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Strong Back Temperature distribution</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2400" y="685800"/>
            <a:ext cx="6553200" cy="5802354"/>
          </a:xfrm>
          <a:prstGeom prst="rect">
            <a:avLst/>
          </a:prstGeom>
          <a:noFill/>
          <a:ln w="9525">
            <a:noFill/>
            <a:miter lim="800000"/>
            <a:headEnd/>
            <a:tailEnd/>
          </a:ln>
          <a:effectLst/>
        </p:spPr>
      </p:pic>
      <p:sp>
        <p:nvSpPr>
          <p:cNvPr id="3" name="TextBox 2"/>
          <p:cNvSpPr txBox="1"/>
          <p:nvPr/>
        </p:nvSpPr>
        <p:spPr>
          <a:xfrm>
            <a:off x="6781800" y="685800"/>
            <a:ext cx="2286000" cy="2544286"/>
          </a:xfrm>
          <a:prstGeom prst="rect">
            <a:avLst/>
          </a:prstGeom>
          <a:solidFill>
            <a:srgbClr val="FFFF99"/>
          </a:solidFill>
          <a:ln>
            <a:solidFill>
              <a:schemeClr val="tx1"/>
            </a:solidFill>
          </a:ln>
        </p:spPr>
        <p:txBody>
          <a:bodyPr wrap="square" rtlCol="0">
            <a:spAutoFit/>
          </a:bodyPr>
          <a:lstStyle/>
          <a:p>
            <a:pPr>
              <a:spcAft>
                <a:spcPts val="2000"/>
              </a:spcAft>
              <a:buFont typeface="Wingdings" pitchFamily="2" charset="2"/>
              <a:buChar char="ü"/>
            </a:pPr>
            <a:r>
              <a:rPr lang="en-US" dirty="0" smtClean="0">
                <a:latin typeface="Britannic Bold" pitchFamily="34" charset="0"/>
              </a:rPr>
              <a:t>Strong back  material is taken as Stainless steel</a:t>
            </a:r>
          </a:p>
          <a:p>
            <a:pPr>
              <a:spcAft>
                <a:spcPts val="2000"/>
              </a:spcAft>
              <a:buFont typeface="Wingdings" pitchFamily="2" charset="2"/>
              <a:buChar char="ü"/>
            </a:pPr>
            <a:r>
              <a:rPr lang="en-US" dirty="0" smtClean="0">
                <a:latin typeface="Britannic Bold" pitchFamily="34" charset="0"/>
              </a:rPr>
              <a:t> Maximum temperature : 298 K</a:t>
            </a:r>
          </a:p>
          <a:p>
            <a:pPr>
              <a:spcAft>
                <a:spcPts val="2000"/>
              </a:spcAft>
              <a:buFont typeface="Wingdings" pitchFamily="2" charset="2"/>
              <a:buChar char="ü"/>
            </a:pPr>
            <a:r>
              <a:rPr lang="en-US" dirty="0" smtClean="0">
                <a:latin typeface="Britannic Bold" pitchFamily="34" charset="0"/>
              </a:rPr>
              <a:t> Minimum temperature : 296 K</a:t>
            </a:r>
          </a:p>
        </p:txBody>
      </p:sp>
      <p:sp>
        <p:nvSpPr>
          <p:cNvPr id="4" name="TextBox 3"/>
          <p:cNvSpPr txBox="1"/>
          <p:nvPr/>
        </p:nvSpPr>
        <p:spPr>
          <a:xfrm>
            <a:off x="152400" y="1524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Strong Back Temperature distribution</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pr2"/>
          <p:cNvPicPr>
            <a:picLocks noChangeAspect="1" noChangeArrowheads="1"/>
          </p:cNvPicPr>
          <p:nvPr/>
        </p:nvPicPr>
        <p:blipFill>
          <a:blip r:embed="rId2" cstate="print"/>
          <a:srcRect/>
          <a:stretch>
            <a:fillRect/>
          </a:stretch>
        </p:blipFill>
        <p:spPr bwMode="auto">
          <a:xfrm>
            <a:off x="152400" y="914400"/>
            <a:ext cx="6074252" cy="3483915"/>
          </a:xfrm>
          <a:prstGeom prst="rect">
            <a:avLst/>
          </a:prstGeom>
          <a:noFill/>
          <a:ln w="9525">
            <a:noFill/>
            <a:miter lim="800000"/>
            <a:headEnd/>
            <a:tailEnd/>
          </a:ln>
        </p:spPr>
      </p:pic>
      <p:sp>
        <p:nvSpPr>
          <p:cNvPr id="3" name="Rectangle 2"/>
          <p:cNvSpPr/>
          <p:nvPr/>
        </p:nvSpPr>
        <p:spPr>
          <a:xfrm>
            <a:off x="6248400" y="990600"/>
            <a:ext cx="2667000" cy="4953000"/>
          </a:xfrm>
          <a:prstGeom prst="rect">
            <a:avLst/>
          </a:prstGeom>
          <a:solidFill>
            <a:srgbClr val="FFFF99"/>
          </a:solidFill>
          <a:ln>
            <a:solidFill>
              <a:schemeClr val="tx1"/>
            </a:solidFill>
          </a:ln>
        </p:spPr>
        <p:txBody>
          <a:bodyPr wrap="square">
            <a:spAutoFit/>
          </a:bodyPr>
          <a:lstStyle/>
          <a:p>
            <a:pPr>
              <a:buFont typeface="Arial" pitchFamily="34" charset="0"/>
              <a:buChar char="•"/>
            </a:pPr>
            <a:r>
              <a:rPr lang="en-GB"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GB"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Thermal conductivity of Aluminium is higher than SS. </a:t>
            </a:r>
          </a:p>
          <a:p>
            <a:endParaRPr lang="en-GB"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GB"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Hence Al has more uniform temperature distribution. </a:t>
            </a:r>
          </a:p>
          <a:p>
            <a:endParaRPr lang="en-GB"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the same reason, steady state temperature of Aluminium is very nearer to room temperature.</a:t>
            </a:r>
          </a:p>
          <a:p>
            <a:endParaRPr lang="en-US" sz="1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 name="Picture 1" descr="C:\Documents and Settings\Sutripta\Desktop\pr4.jpg"/>
          <p:cNvPicPr>
            <a:picLocks noChangeArrowheads="1"/>
          </p:cNvPicPr>
          <p:nvPr/>
        </p:nvPicPr>
        <p:blipFill>
          <a:blip r:embed="rId3" cstate="print"/>
          <a:srcRect/>
          <a:stretch>
            <a:fillRect/>
          </a:stretch>
        </p:blipFill>
        <p:spPr bwMode="auto">
          <a:xfrm>
            <a:off x="152400" y="4572000"/>
            <a:ext cx="6096000" cy="1401763"/>
          </a:xfrm>
          <a:prstGeom prst="rect">
            <a:avLst/>
          </a:prstGeom>
          <a:noFill/>
          <a:ln w="9525">
            <a:noFill/>
            <a:miter lim="800000"/>
            <a:headEnd/>
            <a:tailEnd/>
          </a:ln>
        </p:spPr>
      </p:pic>
      <p:sp>
        <p:nvSpPr>
          <p:cNvPr id="5" name="TextBox 4"/>
          <p:cNvSpPr txBox="1"/>
          <p:nvPr/>
        </p:nvSpPr>
        <p:spPr>
          <a:xfrm>
            <a:off x="152400" y="152400"/>
            <a:ext cx="8763000" cy="461665"/>
          </a:xfrm>
          <a:prstGeom prst="rect">
            <a:avLst/>
          </a:prstGeom>
          <a:solidFill>
            <a:srgbClr val="CCFF66"/>
          </a:solidFill>
          <a:ln>
            <a:solidFill>
              <a:schemeClr val="tx1"/>
            </a:solidFill>
          </a:ln>
        </p:spPr>
        <p:txBody>
          <a:bodyPr wrap="square" rtlCol="0">
            <a:spAutoFit/>
          </a:bodyPr>
          <a:lstStyle/>
          <a:p>
            <a:pPr algn="ct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STRONG BACK Al Vs. SS</a:t>
            </a:r>
            <a:endParaRPr lang="en-US"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52400" y="744379"/>
            <a:ext cx="4648200" cy="5816977"/>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The temperature distribution result of the model has been transported to structural analysis platform for subsequent coupled analysis.</a:t>
            </a:r>
          </a:p>
          <a:p>
            <a:pPr marL="0" marR="0" lvl="0" indent="0" algn="just" defTabSz="914400" rtl="0" eaLnBrk="1" fontAlgn="base" latinLnBrk="0" hangingPunct="1">
              <a:lnSpc>
                <a:spcPct val="100000"/>
              </a:lnSpc>
              <a:spcBef>
                <a:spcPct val="0"/>
              </a:spcBef>
              <a:spcAft>
                <a:spcPct val="0"/>
              </a:spcAft>
              <a:buClrTx/>
              <a:buSzTx/>
              <a:tabLst/>
            </a:pPr>
            <a:endPar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sz="2000" b="1" i="0" u="none" strike="noStrike" normalizeH="0" baseline="0"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OVC end of the SS support pin is assumed to be fixed.</a:t>
            </a:r>
          </a:p>
          <a:p>
            <a:pPr marL="0" marR="0" lvl="0" indent="0" algn="just" defTabSz="914400" rtl="0" eaLnBrk="1" fontAlgn="base" latinLnBrk="0" hangingPunct="1">
              <a:lnSpc>
                <a:spcPct val="100000"/>
              </a:lnSpc>
              <a:spcBef>
                <a:spcPct val="0"/>
              </a:spcBef>
              <a:spcAft>
                <a:spcPct val="0"/>
              </a:spcAft>
              <a:buClrTx/>
              <a:buSzTx/>
              <a:tabLst/>
            </a:pPr>
            <a:endParaRPr kumimoji="0" lang="en-US" sz="1200" b="1" i="0" u="none" strike="noStrike" normalizeH="0" baseline="0"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sz="20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Conservative approximation of dead load of helium vessel, helium, cavity, solenoid, thermal shield, associated cryogenic piping has been considered for structural analysis. Total approximate load of 24000N will act on 12 nos. of G11 support post having cross section area of 1551 mm</a:t>
            </a:r>
            <a:r>
              <a:rPr kumimoji="0" lang="en-GB" sz="2000" b="1" i="0" u="none" strike="noStrike" normalizeH="0" baseline="3000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2</a:t>
            </a:r>
            <a:r>
              <a:rPr kumimoji="0" lang="en-GB" sz="20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The whole load is converted to equivalent pressure load on each G11 support post and amounts to 1.3 </a:t>
            </a:r>
            <a:r>
              <a:rPr kumimoji="0" lang="en-GB" sz="2000" b="1" i="0" u="none" strike="noStrike" normalizeH="0" baseline="0" dirty="0" err="1"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MPa</a:t>
            </a:r>
            <a:r>
              <a:rPr kumimoji="0" lang="en-GB" sz="20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a:t>
            </a:r>
            <a:endParaRPr kumimoji="0" lang="en-GB" sz="44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endParaRPr>
          </a:p>
        </p:txBody>
      </p:sp>
      <p:pic>
        <p:nvPicPr>
          <p:cNvPr id="7" name="Picture 3" descr="ssdf.jpg"/>
          <p:cNvPicPr>
            <a:picLocks noChangeArrowheads="1"/>
          </p:cNvPicPr>
          <p:nvPr/>
        </p:nvPicPr>
        <p:blipFill>
          <a:blip r:embed="rId2" cstate="print"/>
          <a:srcRect/>
          <a:stretch>
            <a:fillRect/>
          </a:stretch>
        </p:blipFill>
        <p:spPr bwMode="auto">
          <a:xfrm>
            <a:off x="4876800" y="990600"/>
            <a:ext cx="4267200" cy="4953000"/>
          </a:xfrm>
          <a:prstGeom prst="rect">
            <a:avLst/>
          </a:prstGeom>
          <a:noFill/>
          <a:ln w="9525">
            <a:noFill/>
            <a:miter lim="800000"/>
            <a:headEnd/>
            <a:tailEnd/>
          </a:ln>
        </p:spPr>
      </p:pic>
      <p:sp>
        <p:nvSpPr>
          <p:cNvPr id="8" name="TextBox 7"/>
          <p:cNvSpPr txBox="1"/>
          <p:nvPr/>
        </p:nvSpPr>
        <p:spPr>
          <a:xfrm>
            <a:off x="152400" y="152400"/>
            <a:ext cx="8763000" cy="523220"/>
          </a:xfrm>
          <a:prstGeom prst="rect">
            <a:avLst/>
          </a:prstGeom>
          <a:solidFill>
            <a:srgbClr val="CCFF66"/>
          </a:solidFill>
          <a:ln>
            <a:solidFill>
              <a:schemeClr val="tx1"/>
            </a:solidFill>
          </a:ln>
        </p:spPr>
        <p:txBody>
          <a:bodyPr wrap="square" rtlCol="0">
            <a:spAutoFit/>
          </a:bodyPr>
          <a:lstStyle/>
          <a:p>
            <a:pPr algn="ctr"/>
            <a:r>
              <a:rPr lang="en-US" sz="28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Structural Analysis</a:t>
            </a:r>
            <a:endParaRPr lang="en-US" sz="28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pppp"/>
          <p:cNvPicPr>
            <a:picLocks noChangeAspect="1" noChangeArrowheads="1"/>
          </p:cNvPicPr>
          <p:nvPr/>
        </p:nvPicPr>
        <p:blipFill>
          <a:blip r:embed="rId2" cstate="print"/>
          <a:srcRect/>
          <a:stretch>
            <a:fillRect/>
          </a:stretch>
        </p:blipFill>
        <p:spPr bwMode="auto">
          <a:xfrm>
            <a:off x="0" y="1143000"/>
            <a:ext cx="5720292" cy="3581400"/>
          </a:xfrm>
          <a:prstGeom prst="rect">
            <a:avLst/>
          </a:prstGeom>
          <a:noFill/>
          <a:ln w="9525">
            <a:noFill/>
            <a:miter lim="800000"/>
            <a:headEnd/>
            <a:tailEnd/>
          </a:ln>
        </p:spPr>
      </p:pic>
      <p:sp>
        <p:nvSpPr>
          <p:cNvPr id="9" name="Rectangle 8"/>
          <p:cNvSpPr/>
          <p:nvPr/>
        </p:nvSpPr>
        <p:spPr>
          <a:xfrm>
            <a:off x="5867400" y="1143000"/>
            <a:ext cx="3124200" cy="5078313"/>
          </a:xfrm>
          <a:prstGeom prst="rect">
            <a:avLst/>
          </a:prstGeom>
          <a:solidFill>
            <a:srgbClr val="FFFF99"/>
          </a:solidFill>
          <a:ln>
            <a:solidFill>
              <a:schemeClr val="tx1"/>
            </a:solidFill>
          </a:ln>
        </p:spPr>
        <p:txBody>
          <a:bodyPr wrap="square">
            <a:spAutoFit/>
          </a:bodyPr>
          <a:lstStyle/>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Deformation is inversely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proportional to Young's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modulus for mechanical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loading. </a:t>
            </a:r>
          </a:p>
          <a:p>
            <a:endPar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Aluminium 'E' Value is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less than SS. </a:t>
            </a:r>
          </a:p>
          <a:p>
            <a:endPar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thermal loading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deformation is proportional</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to thermal expansion co-</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efficient, which is high for Al</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in comparison to SS. </a:t>
            </a:r>
          </a:p>
          <a:p>
            <a:endPar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Hence Aluminium shows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higher total deformation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even though the ∆T is less</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a:t>
            </a:r>
            <a:r>
              <a:rPr lang="en-GB"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Aluminum</a:t>
            </a: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t>
            </a:r>
            <a:endParaRPr lang="en-US"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0" name="Rectangle 9"/>
          <p:cNvSpPr/>
          <p:nvPr/>
        </p:nvSpPr>
        <p:spPr>
          <a:xfrm>
            <a:off x="76200" y="228600"/>
            <a:ext cx="8915400" cy="461665"/>
          </a:xfrm>
          <a:prstGeom prst="rect">
            <a:avLst/>
          </a:prstGeom>
          <a:solidFill>
            <a:srgbClr val="CCFF66"/>
          </a:solidFill>
          <a:ln>
            <a:solidFill>
              <a:schemeClr val="tx1"/>
            </a:solidFill>
          </a:ln>
        </p:spPr>
        <p:txBody>
          <a:bodyPr wrap="square">
            <a:spAutoFit/>
          </a:bodyPr>
          <a:lstStyle/>
          <a:p>
            <a:pPr algn="ctr"/>
            <a:r>
              <a:rPr lang="en-US" sz="2400" b="1" dirty="0" smtClean="0">
                <a:ln w="1905"/>
                <a:effectLst>
                  <a:innerShdw blurRad="69850" dist="43180" dir="5400000">
                    <a:srgbClr val="000000">
                      <a:alpha val="65000"/>
                    </a:srgbClr>
                  </a:innerShdw>
                </a:effectLst>
                <a:latin typeface="Times New Roman" pitchFamily="18" charset="0"/>
                <a:cs typeface="Times New Roman" pitchFamily="18" charset="0"/>
              </a:rPr>
              <a:t>STRONG BACK  Al  vs.  SS</a:t>
            </a:r>
            <a:endParaRPr lang="en-US" sz="2400" b="1" dirty="0">
              <a:ln w="1905"/>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62000" y="5562600"/>
            <a:ext cx="7696200"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Electric field lines for </a:t>
            </a:r>
            <a:r>
              <a:rPr lang="en-US" b="1" dirty="0" smtClean="0">
                <a:solidFill>
                  <a:srgbClr val="0000CC"/>
                </a:solidFill>
                <a:latin typeface="Times New Roman" pitchFamily="18" charset="0"/>
                <a:cs typeface="Times New Roman" pitchFamily="18" charset="0"/>
              </a:rPr>
              <a:t>accelerating mode (</a:t>
            </a:r>
            <a:r>
              <a:rPr lang="en-US" b="1" dirty="0" smtClean="0">
                <a:solidFill>
                  <a:srgbClr val="0000CC"/>
                </a:solidFill>
                <a:latin typeface="Times New Roman" pitchFamily="18" charset="0"/>
                <a:cs typeface="Times New Roman" pitchFamily="18" charset="0"/>
                <a:sym typeface="Symbol"/>
              </a:rPr>
              <a:t></a:t>
            </a:r>
            <a:r>
              <a:rPr lang="en-US" b="1" dirty="0" smtClean="0">
                <a:solidFill>
                  <a:srgbClr val="0000CC"/>
                </a:solidFill>
                <a:latin typeface="Times New Roman" pitchFamily="18" charset="0"/>
                <a:cs typeface="Times New Roman" pitchFamily="18" charset="0"/>
              </a:rPr>
              <a:t>-mode) </a:t>
            </a:r>
            <a:r>
              <a:rPr lang="en-US" b="1" dirty="0" smtClean="0">
                <a:latin typeface="Times New Roman" pitchFamily="18" charset="0"/>
                <a:cs typeface="Times New Roman" pitchFamily="18" charset="0"/>
              </a:rPr>
              <a:t>elliptical shape </a:t>
            </a:r>
          </a:p>
          <a:p>
            <a:pPr algn="ctr"/>
            <a:r>
              <a:rPr lang="en-US" b="1" dirty="0" smtClean="0">
                <a:latin typeface="Times New Roman" pitchFamily="18" charset="0"/>
                <a:cs typeface="Times New Roman" pitchFamily="18" charset="0"/>
              </a:rPr>
              <a:t>5-cell cavity (  ¼ geometry shown )</a:t>
            </a:r>
            <a:endParaRPr lang="en-IN" b="1" dirty="0">
              <a:latin typeface="Times New Roman" pitchFamily="18" charset="0"/>
              <a:cs typeface="Times New Roman" pitchFamily="18" charset="0"/>
            </a:endParaRPr>
          </a:p>
        </p:txBody>
      </p:sp>
      <p:pic>
        <p:nvPicPr>
          <p:cNvPr id="15" name="Picture 14" descr="5C52BE100.PNG"/>
          <p:cNvPicPr>
            <a:picLocks noChangeAspect="1"/>
          </p:cNvPicPr>
          <p:nvPr/>
        </p:nvPicPr>
        <p:blipFill>
          <a:blip r:embed="rId2" cstate="print">
            <a:lum bright="-20000" contrast="40000"/>
          </a:blip>
          <a:stretch>
            <a:fillRect/>
          </a:stretch>
        </p:blipFill>
        <p:spPr>
          <a:xfrm>
            <a:off x="533400" y="228600"/>
            <a:ext cx="8168640" cy="5105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2" descr="pppo"/>
          <p:cNvPicPr>
            <a:picLocks noChangeAspect="1" noChangeArrowheads="1"/>
          </p:cNvPicPr>
          <p:nvPr/>
        </p:nvPicPr>
        <p:blipFill>
          <a:blip r:embed="rId2" cstate="print"/>
          <a:srcRect/>
          <a:stretch>
            <a:fillRect/>
          </a:stretch>
        </p:blipFill>
        <p:spPr bwMode="auto">
          <a:xfrm>
            <a:off x="152400" y="1143000"/>
            <a:ext cx="4981498" cy="3276600"/>
          </a:xfrm>
          <a:prstGeom prst="rect">
            <a:avLst/>
          </a:prstGeom>
          <a:noFill/>
          <a:ln w="9525">
            <a:noFill/>
            <a:miter lim="800000"/>
            <a:headEnd/>
            <a:tailEnd/>
          </a:ln>
        </p:spPr>
      </p:pic>
      <p:sp>
        <p:nvSpPr>
          <p:cNvPr id="17" name="Rectangle 3"/>
          <p:cNvSpPr>
            <a:spLocks noChangeArrowheads="1"/>
          </p:cNvSpPr>
          <p:nvPr/>
        </p:nvSpPr>
        <p:spPr bwMode="auto">
          <a:xfrm>
            <a:off x="5181600" y="1058362"/>
            <a:ext cx="3810000" cy="4755148"/>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Stress is because of dead load &amp; thermal loading. </a:t>
            </a:r>
          </a:p>
          <a:p>
            <a:pPr marL="0" marR="0" lvl="0" indent="119063" algn="just" defTabSz="914400" rtl="0" eaLnBrk="1" fontAlgn="base" latinLnBrk="0" hangingPunct="1">
              <a:lnSpc>
                <a:spcPct val="100000"/>
              </a:lnSpc>
              <a:spcBef>
                <a:spcPct val="0"/>
              </a:spcBef>
              <a:spcAft>
                <a:spcPct val="0"/>
              </a:spcAft>
              <a:buClrTx/>
              <a:buSzTx/>
              <a:tabLst/>
            </a:pPr>
            <a:endParaRPr lang="en-GB" b="1"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endParaRPr>
          </a:p>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Thermal stress is dependent on E, thermal expansion co-efficient and temperature difference. </a:t>
            </a:r>
          </a:p>
          <a:p>
            <a:pPr marL="0" marR="0" lvl="0" indent="119063" algn="just" defTabSz="914400" rtl="0" eaLnBrk="1" fontAlgn="base" latinLnBrk="0" hangingPunct="1">
              <a:lnSpc>
                <a:spcPct val="100000"/>
              </a:lnSpc>
              <a:spcBef>
                <a:spcPct val="0"/>
              </a:spcBef>
              <a:spcAft>
                <a:spcPct val="0"/>
              </a:spcAft>
              <a:buClrTx/>
              <a:buSzTx/>
              <a:tabLst/>
            </a:pPr>
            <a:endPar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endParaRPr>
          </a:p>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For SS though the thermal expansion co-efficient is less than Al, but other two factors are higher, hence stress value is high.</a:t>
            </a:r>
          </a:p>
          <a:p>
            <a:pPr marL="0" marR="0" lvl="0" indent="119063" algn="just" defTabSz="914400" rtl="0" eaLnBrk="1" fontAlgn="base" latinLnBrk="0" hangingPunct="1">
              <a:lnSpc>
                <a:spcPct val="100000"/>
              </a:lnSpc>
              <a:spcBef>
                <a:spcPct val="0"/>
              </a:spcBef>
              <a:spcAft>
                <a:spcPct val="0"/>
              </a:spcAft>
              <a:buClrTx/>
              <a:buSzTx/>
              <a:tabLst/>
            </a:pPr>
            <a:endParaRPr lang="en-US" sz="1100" b="1" dirty="0" smtClean="0">
              <a:ln w="1905"/>
              <a:effectLst>
                <a:innerShdw blurRad="69850" dist="43180" dir="5400000">
                  <a:srgbClr val="000000">
                    <a:alpha val="65000"/>
                  </a:srgbClr>
                </a:innerShdw>
              </a:effectLst>
              <a:latin typeface="Times New Roman" pitchFamily="18" charset="0"/>
              <a:cs typeface="Times New Roman" pitchFamily="18" charset="0"/>
            </a:endParaRPr>
          </a:p>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For the above graphs, higher value of stress is due to presence of local holes in the path. Average stress is</a:t>
            </a:r>
            <a:r>
              <a:rPr kumimoji="0" lang="en-GB" b="1" i="0" u="none" strike="noStrike" normalizeH="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within</a:t>
            </a:r>
            <a:r>
              <a:rPr kumimoji="0" lang="en-GB" b="1" i="0" u="none" strike="noStrike" normalizeH="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safe limit.</a:t>
            </a:r>
            <a:endParaRPr kumimoji="0" lang="en-GB" sz="4000" b="1" i="0" u="none" strike="noStrike" normalizeH="0" baseline="0" dirty="0" smtClean="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4"/>
          <p:cNvSpPr/>
          <p:nvPr/>
        </p:nvSpPr>
        <p:spPr>
          <a:xfrm>
            <a:off x="76200" y="228600"/>
            <a:ext cx="8915400" cy="461665"/>
          </a:xfrm>
          <a:prstGeom prst="rect">
            <a:avLst/>
          </a:prstGeom>
          <a:solidFill>
            <a:srgbClr val="CCFF66"/>
          </a:solidFill>
          <a:ln>
            <a:solidFill>
              <a:schemeClr val="tx1"/>
            </a:solidFill>
          </a:ln>
        </p:spPr>
        <p:txBody>
          <a:bodyPr wrap="square">
            <a:spAutoFit/>
          </a:bodyPr>
          <a:lstStyle/>
          <a:p>
            <a:pPr algn="ctr"/>
            <a:r>
              <a:rPr lang="en-US" sz="2400" b="1" dirty="0" smtClean="0">
                <a:ln w="1905"/>
                <a:effectLst>
                  <a:innerShdw blurRad="69850" dist="43180" dir="5400000">
                    <a:srgbClr val="000000">
                      <a:alpha val="65000"/>
                    </a:srgbClr>
                  </a:innerShdw>
                </a:effectLst>
                <a:latin typeface="Times New Roman" pitchFamily="18" charset="0"/>
                <a:cs typeface="Times New Roman" pitchFamily="18" charset="0"/>
              </a:rPr>
              <a:t>STRONG BACK  Al  vs.  SS</a:t>
            </a:r>
            <a:endParaRPr lang="en-US" sz="2400" b="1" dirty="0">
              <a:ln w="1905"/>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Object 1"/>
          <p:cNvPicPr>
            <a:picLocks noChangeArrowheads="1"/>
          </p:cNvPicPr>
          <p:nvPr/>
        </p:nvPicPr>
        <p:blipFill>
          <a:blip r:embed="rId2" cstate="print"/>
          <a:srcRect l="-217" t="-2400" r="-6113" b="-816"/>
          <a:stretch>
            <a:fillRect/>
          </a:stretch>
        </p:blipFill>
        <p:spPr bwMode="auto">
          <a:xfrm>
            <a:off x="152400" y="685800"/>
            <a:ext cx="4953000" cy="3429000"/>
          </a:xfrm>
          <a:prstGeom prst="rect">
            <a:avLst/>
          </a:prstGeom>
          <a:noFill/>
          <a:ln w="9525">
            <a:noFill/>
            <a:miter lim="800000"/>
            <a:headEnd/>
            <a:tailEnd/>
          </a:ln>
        </p:spPr>
      </p:pic>
      <p:sp>
        <p:nvSpPr>
          <p:cNvPr id="3" name="Rectangle 2"/>
          <p:cNvSpPr/>
          <p:nvPr/>
        </p:nvSpPr>
        <p:spPr>
          <a:xfrm>
            <a:off x="76200" y="152400"/>
            <a:ext cx="8915400" cy="461665"/>
          </a:xfrm>
          <a:prstGeom prst="rect">
            <a:avLst/>
          </a:prstGeom>
          <a:solidFill>
            <a:srgbClr val="CCFF66"/>
          </a:solidFill>
          <a:ln>
            <a:solidFill>
              <a:schemeClr val="tx1"/>
            </a:solidFill>
          </a:ln>
        </p:spPr>
        <p:txBody>
          <a:bodyPr wrap="square">
            <a:spAutoFit/>
          </a:bodyPr>
          <a:lstStyle/>
          <a:p>
            <a:pPr algn="ctr"/>
            <a:r>
              <a:rPr lang="en-US" sz="24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Helium vessel for SSR1</a:t>
            </a:r>
            <a:endParaRPr lang="en-US" sz="2400" b="1" dirty="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 name="Object 3"/>
          <p:cNvPicPr>
            <a:picLocks noChangeArrowheads="1"/>
          </p:cNvPicPr>
          <p:nvPr/>
        </p:nvPicPr>
        <p:blipFill>
          <a:blip r:embed="rId3" cstate="print"/>
          <a:srcRect l="-320" t="-452" r="-2855" b="-606"/>
          <a:stretch>
            <a:fillRect/>
          </a:stretch>
        </p:blipFill>
        <p:spPr bwMode="auto">
          <a:xfrm>
            <a:off x="5181600" y="3352800"/>
            <a:ext cx="3962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5"/>
          <p:cNvPicPr>
            <a:picLocks noChangeArrowheads="1"/>
          </p:cNvPicPr>
          <p:nvPr/>
        </p:nvPicPr>
        <p:blipFill>
          <a:blip r:embed="rId2" cstate="print"/>
          <a:srcRect t="-963" r="-360" b="-333"/>
          <a:stretch>
            <a:fillRect/>
          </a:stretch>
        </p:blipFill>
        <p:spPr bwMode="auto">
          <a:xfrm>
            <a:off x="152400" y="152400"/>
            <a:ext cx="2836863" cy="2209800"/>
          </a:xfrm>
          <a:prstGeom prst="rect">
            <a:avLst/>
          </a:prstGeom>
          <a:noFill/>
          <a:ln w="9525">
            <a:solidFill>
              <a:schemeClr val="tx1"/>
            </a:solidFill>
            <a:miter lim="800000"/>
            <a:headEnd/>
            <a:tailEnd/>
          </a:ln>
        </p:spPr>
      </p:pic>
      <p:pic>
        <p:nvPicPr>
          <p:cNvPr id="3" name="Picture 4" descr="Figure0003.png"/>
          <p:cNvPicPr>
            <a:picLocks noChangeAspect="1" noChangeArrowheads="1"/>
          </p:cNvPicPr>
          <p:nvPr/>
        </p:nvPicPr>
        <p:blipFill>
          <a:blip r:embed="rId3" cstate="print"/>
          <a:srcRect l="28906" t="33420" r="31250" b="15285"/>
          <a:stretch>
            <a:fillRect/>
          </a:stretch>
        </p:blipFill>
        <p:spPr bwMode="auto">
          <a:xfrm>
            <a:off x="3352800" y="152400"/>
            <a:ext cx="2286000" cy="2217399"/>
          </a:xfrm>
          <a:prstGeom prst="rect">
            <a:avLst/>
          </a:prstGeom>
          <a:noFill/>
          <a:ln w="9525">
            <a:solidFill>
              <a:schemeClr val="tx1"/>
            </a:solidFill>
            <a:miter lim="800000"/>
            <a:headEnd/>
            <a:tailEnd/>
          </a:ln>
        </p:spPr>
      </p:pic>
      <p:sp>
        <p:nvSpPr>
          <p:cNvPr id="4" name="Rectangle 3"/>
          <p:cNvSpPr>
            <a:spLocks noChangeArrowheads="1"/>
          </p:cNvSpPr>
          <p:nvPr/>
        </p:nvSpPr>
        <p:spPr bwMode="auto">
          <a:xfrm>
            <a:off x="152400" y="2603212"/>
            <a:ext cx="5562600" cy="584775"/>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b="1" dirty="0" smtClean="0">
                <a:latin typeface="Times New Roman" pitchFamily="18" charset="0"/>
                <a:cs typeface="Times New Roman" pitchFamily="18" charset="0"/>
              </a:rPr>
              <a:t>CASE-I (2  bar at room temperature during initial cool down)</a:t>
            </a:r>
          </a:p>
          <a:p>
            <a:pPr fontAlgn="base">
              <a:spcBef>
                <a:spcPct val="0"/>
              </a:spcBef>
              <a:spcAft>
                <a:spcPct val="0"/>
              </a:spcAft>
            </a:pPr>
            <a:r>
              <a:rPr lang="en-GB" sz="1600" b="1" cap="all" dirty="0" smtClean="0">
                <a:latin typeface="Times New Roman" pitchFamily="18" charset="0"/>
                <a:cs typeface="Times New Roman" pitchFamily="18" charset="0"/>
              </a:rPr>
              <a:t>Case-II (4 </a:t>
            </a:r>
            <a:r>
              <a:rPr lang="en-GB" sz="1600" b="1" dirty="0" smtClean="0">
                <a:latin typeface="Times New Roman" pitchFamily="18" charset="0"/>
                <a:cs typeface="Times New Roman" pitchFamily="18" charset="0"/>
              </a:rPr>
              <a:t>bar</a:t>
            </a:r>
            <a:r>
              <a:rPr lang="en-GB" sz="1600" b="1" cap="all" dirty="0" smtClean="0">
                <a:latin typeface="Times New Roman" pitchFamily="18" charset="0"/>
                <a:cs typeface="Times New Roman" pitchFamily="18" charset="0"/>
              </a:rPr>
              <a:t> </a:t>
            </a:r>
            <a:r>
              <a:rPr lang="en-GB" sz="1600" b="1" dirty="0" smtClean="0">
                <a:latin typeface="Times New Roman" pitchFamily="18" charset="0"/>
                <a:cs typeface="Times New Roman" pitchFamily="18" charset="0"/>
              </a:rPr>
              <a:t>external pressure+ low temperature, 2K</a:t>
            </a:r>
            <a:r>
              <a:rPr lang="en-GB" sz="1600" b="1" cap="all" dirty="0" smtClean="0">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p:txBody>
      </p:sp>
      <p:pic>
        <p:nvPicPr>
          <p:cNvPr id="5" name="Picture 20" descr="C:\Documents and Settings\Sutripta\Desktop\pr4.jpg"/>
          <p:cNvPicPr>
            <a:picLocks noChangeArrowheads="1"/>
          </p:cNvPicPr>
          <p:nvPr/>
        </p:nvPicPr>
        <p:blipFill>
          <a:blip r:embed="rId4" cstate="print"/>
          <a:srcRect/>
          <a:stretch>
            <a:fillRect/>
          </a:stretch>
        </p:blipFill>
        <p:spPr bwMode="auto">
          <a:xfrm>
            <a:off x="152400" y="3276600"/>
            <a:ext cx="3886200" cy="3581400"/>
          </a:xfrm>
          <a:prstGeom prst="rect">
            <a:avLst/>
          </a:prstGeom>
          <a:noFill/>
          <a:ln w="9525">
            <a:noFill/>
            <a:miter lim="800000"/>
            <a:headEnd/>
            <a:tailEnd/>
          </a:ln>
        </p:spPr>
      </p:pic>
      <p:pic>
        <p:nvPicPr>
          <p:cNvPr id="6" name="Picture 19" descr="C:\Documents and Settings\Sutripta\Desktop\pppp.JPG"/>
          <p:cNvPicPr>
            <a:picLocks noChangeArrowheads="1"/>
          </p:cNvPicPr>
          <p:nvPr/>
        </p:nvPicPr>
        <p:blipFill>
          <a:blip r:embed="rId5" cstate="print"/>
          <a:srcRect/>
          <a:stretch>
            <a:fillRect/>
          </a:stretch>
        </p:blipFill>
        <p:spPr bwMode="auto">
          <a:xfrm>
            <a:off x="6019800" y="457200"/>
            <a:ext cx="2962275" cy="2078038"/>
          </a:xfrm>
          <a:prstGeom prst="rect">
            <a:avLst/>
          </a:prstGeom>
          <a:noFill/>
          <a:ln w="9525">
            <a:noFill/>
            <a:miter lim="800000"/>
            <a:headEnd/>
            <a:tailEnd/>
          </a:ln>
        </p:spPr>
      </p:pic>
      <p:sp>
        <p:nvSpPr>
          <p:cNvPr id="7" name="Rectangle 4"/>
          <p:cNvSpPr>
            <a:spLocks noChangeArrowheads="1"/>
          </p:cNvSpPr>
          <p:nvPr/>
        </p:nvSpPr>
        <p:spPr bwMode="auto">
          <a:xfrm>
            <a:off x="5791200" y="2514600"/>
            <a:ext cx="3259754" cy="954107"/>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9063"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Figure:</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Stress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Linearisation</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of </a:t>
            </a:r>
          </a:p>
          <a:p>
            <a:pPr marL="0" marR="0" lvl="0" indent="119063"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primary stress:</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9063"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Pm = 8.8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Mpa</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GB" sz="1400" b="1" i="0" u="none" strike="noStrike" cap="none" normalizeH="0" baseline="0" dirty="0" smtClean="0">
                <a:ln>
                  <a:noFill/>
                </a:ln>
                <a:solidFill>
                  <a:srgbClr val="0000CC"/>
                </a:solidFill>
                <a:effectLst/>
                <a:latin typeface="Times New Roman" pitchFamily="18" charset="0"/>
                <a:ea typeface="Times New Roman" pitchFamily="18" charset="0"/>
                <a:cs typeface="Times New Roman" pitchFamily="18" charset="0"/>
              </a:rPr>
              <a:t>&lt; </a:t>
            </a:r>
            <a:r>
              <a:rPr kumimoji="0" lang="en-GB" sz="1400" b="1" i="0" u="none" strike="noStrike" cap="none" normalizeH="0" baseline="0" dirty="0" err="1" smtClean="0">
                <a:ln>
                  <a:noFill/>
                </a:ln>
                <a:solidFill>
                  <a:srgbClr val="0000CC"/>
                </a:solidFill>
                <a:effectLst/>
                <a:latin typeface="Times New Roman" pitchFamily="18" charset="0"/>
                <a:ea typeface="Times New Roman" pitchFamily="18" charset="0"/>
                <a:cs typeface="Times New Roman" pitchFamily="18" charset="0"/>
              </a:rPr>
              <a:t>Sm</a:t>
            </a:r>
            <a:r>
              <a:rPr kumimoji="0" lang="en-GB" sz="1400" b="1" i="0" u="none" strike="noStrike" cap="none" normalizeH="0" baseline="0" dirty="0" smtClean="0">
                <a:ln>
                  <a:noFill/>
                </a:ln>
                <a:solidFill>
                  <a:srgbClr val="0000CC"/>
                </a:solidFill>
                <a:effectLst/>
                <a:latin typeface="Times New Roman" pitchFamily="18" charset="0"/>
                <a:ea typeface="Times New Roman" pitchFamily="18" charset="0"/>
                <a:cs typeface="Times New Roman" pitchFamily="18" charset="0"/>
              </a:rPr>
              <a:t> = 33 </a:t>
            </a:r>
            <a:r>
              <a:rPr kumimoji="0" lang="en-GB" sz="1400" b="1" i="0" u="none" strike="noStrike" cap="none" normalizeH="0" baseline="0" dirty="0" err="1" smtClean="0">
                <a:ln>
                  <a:noFill/>
                </a:ln>
                <a:solidFill>
                  <a:srgbClr val="0000CC"/>
                </a:solidFill>
                <a:effectLst/>
                <a:latin typeface="Times New Roman" pitchFamily="18" charset="0"/>
                <a:ea typeface="Times New Roman" pitchFamily="18" charset="0"/>
                <a:cs typeface="Times New Roman" pitchFamily="18" charset="0"/>
              </a:rPr>
              <a:t>MPa</a:t>
            </a:r>
            <a:endParaRPr kumimoji="0" lang="en-GB" sz="1400" b="1" i="0" u="none" strike="noStrike" cap="none" normalizeH="0" baseline="0" dirty="0" smtClean="0">
              <a:ln>
                <a:noFill/>
              </a:ln>
              <a:solidFill>
                <a:srgbClr val="0000CC"/>
              </a:solidFill>
              <a:effectLst/>
              <a:latin typeface="Times New Roman" pitchFamily="18" charset="0"/>
              <a:ea typeface="Times New Roman" pitchFamily="18" charset="0"/>
              <a:cs typeface="Times New Roman" pitchFamily="18" charset="0"/>
            </a:endParaRPr>
          </a:p>
          <a:p>
            <a:pPr marL="0" marR="0" lvl="0" indent="119063"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Pm+Pb</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17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Mpa</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GB" sz="14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&lt; 1.5 </a:t>
            </a:r>
            <a:r>
              <a:rPr kumimoji="0" lang="en-GB" sz="1400" b="1" i="0"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Sm</a:t>
            </a:r>
            <a:r>
              <a:rPr kumimoji="0" lang="en-GB" sz="14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 48 </a:t>
            </a:r>
            <a:r>
              <a:rPr kumimoji="0" lang="en-GB" sz="1400" b="1" i="0"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MPa</a:t>
            </a:r>
            <a:r>
              <a:rPr kumimoji="0" lang="en-US" sz="1000" b="1" i="0" u="none" strike="noStrike" cap="none" normalizeH="0" baseline="0" dirty="0" smtClean="0">
                <a:ln>
                  <a:noFill/>
                </a:ln>
                <a:solidFill>
                  <a:srgbClr val="C00000"/>
                </a:solidFill>
                <a:effectLst/>
                <a:latin typeface="Times New Roman" pitchFamily="18" charset="0"/>
                <a:cs typeface="Times New Roman" pitchFamily="18" charset="0"/>
              </a:rPr>
              <a:t> </a:t>
            </a:r>
            <a:endParaRPr kumimoji="0" lang="en-US" sz="3200" b="1" i="0" u="none" strike="noStrike" cap="none" normalizeH="0" baseline="0" dirty="0" smtClean="0">
              <a:ln>
                <a:noFill/>
              </a:ln>
              <a:solidFill>
                <a:srgbClr val="C00000"/>
              </a:solidFill>
              <a:effectLst/>
              <a:latin typeface="Times New Roman" pitchFamily="18" charset="0"/>
              <a:cs typeface="Times New Roman" pitchFamily="18" charset="0"/>
            </a:endParaRPr>
          </a:p>
        </p:txBody>
      </p:sp>
      <p:sp>
        <p:nvSpPr>
          <p:cNvPr id="8" name="Rectangle 7"/>
          <p:cNvSpPr/>
          <p:nvPr/>
        </p:nvSpPr>
        <p:spPr>
          <a:xfrm>
            <a:off x="6019800" y="76200"/>
            <a:ext cx="2895600" cy="338554"/>
          </a:xfrm>
          <a:prstGeom prst="rect">
            <a:avLst/>
          </a:prstGeom>
          <a:solidFill>
            <a:srgbClr val="CCFF99"/>
          </a:solidFill>
          <a:ln>
            <a:solidFill>
              <a:schemeClr val="tx1"/>
            </a:solidFill>
          </a:ln>
        </p:spPr>
        <p:txBody>
          <a:bodyPr wrap="square">
            <a:spAutoFit/>
          </a:bodyPr>
          <a:lstStyle/>
          <a:p>
            <a:pPr algn="ctr"/>
            <a:r>
              <a:rPr lang="en-GB" sz="1600" b="1" dirty="0" smtClean="0">
                <a:latin typeface="Times New Roman" pitchFamily="18" charset="0"/>
                <a:cs typeface="Times New Roman" pitchFamily="18" charset="0"/>
              </a:rPr>
              <a:t>CASE-I</a:t>
            </a:r>
            <a:endParaRPr lang="en-US" sz="1600" dirty="0">
              <a:latin typeface="Times New Roman" pitchFamily="18" charset="0"/>
              <a:cs typeface="Times New Roman" pitchFamily="18" charset="0"/>
            </a:endParaRPr>
          </a:p>
        </p:txBody>
      </p:sp>
      <p:pic>
        <p:nvPicPr>
          <p:cNvPr id="9" name="Picture 12" descr="C:\Documents and Settings\Sutripta\Desktop\pr1.JPG"/>
          <p:cNvPicPr>
            <a:picLocks noChangeArrowheads="1"/>
          </p:cNvPicPr>
          <p:nvPr/>
        </p:nvPicPr>
        <p:blipFill>
          <a:blip r:embed="rId6" cstate="print"/>
          <a:srcRect/>
          <a:stretch>
            <a:fillRect/>
          </a:stretch>
        </p:blipFill>
        <p:spPr bwMode="auto">
          <a:xfrm>
            <a:off x="5181600" y="4114800"/>
            <a:ext cx="3276600" cy="2006600"/>
          </a:xfrm>
          <a:prstGeom prst="rect">
            <a:avLst/>
          </a:prstGeom>
          <a:noFill/>
          <a:ln w="9525">
            <a:noFill/>
            <a:miter lim="800000"/>
            <a:headEnd/>
            <a:tailEnd/>
          </a:ln>
        </p:spPr>
      </p:pic>
      <p:sp>
        <p:nvSpPr>
          <p:cNvPr id="10" name="Rectangle 5"/>
          <p:cNvSpPr>
            <a:spLocks noChangeArrowheads="1"/>
          </p:cNvSpPr>
          <p:nvPr/>
        </p:nvSpPr>
        <p:spPr bwMode="auto">
          <a:xfrm>
            <a:off x="4876800" y="6172200"/>
            <a:ext cx="4114800" cy="523220"/>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indent="119063" eaLnBrk="1" fontAlgn="base" hangingPunct="1">
              <a:spcBef>
                <a:spcPct val="0"/>
              </a:spcBef>
              <a:spcAft>
                <a:spcPct val="0"/>
              </a:spcAft>
            </a:pPr>
            <a:r>
              <a:rPr lang="en-US" sz="1400" b="1" dirty="0" smtClean="0">
                <a:latin typeface="Times New Roman" pitchFamily="18" charset="0"/>
                <a:ea typeface="Times New Roman" pitchFamily="18" charset="0"/>
                <a:cs typeface="Times New Roman" pitchFamily="18" charset="0"/>
              </a:rPr>
              <a:t>Figure:</a:t>
            </a:r>
            <a:r>
              <a:rPr lang="en-GB" sz="1400" b="1" dirty="0" smtClean="0">
                <a:latin typeface="Times New Roman" pitchFamily="18" charset="0"/>
                <a:ea typeface="Times New Roman" pitchFamily="18" charset="0"/>
                <a:cs typeface="Times New Roman" pitchFamily="18" charset="0"/>
              </a:rPr>
              <a:t> Stress </a:t>
            </a:r>
            <a:r>
              <a:rPr lang="en-GB" sz="1400" b="1" dirty="0" err="1" smtClean="0">
                <a:latin typeface="Times New Roman" pitchFamily="18" charset="0"/>
                <a:ea typeface="Times New Roman" pitchFamily="18" charset="0"/>
                <a:cs typeface="Times New Roman" pitchFamily="18" charset="0"/>
              </a:rPr>
              <a:t>Linearisation</a:t>
            </a:r>
            <a:r>
              <a:rPr lang="en-GB" sz="1400" b="1" dirty="0" smtClean="0">
                <a:latin typeface="Times New Roman" pitchFamily="18" charset="0"/>
                <a:ea typeface="Times New Roman" pitchFamily="18" charset="0"/>
                <a:cs typeface="Times New Roman" pitchFamily="18" charset="0"/>
              </a:rPr>
              <a:t> of primary stress</a:t>
            </a:r>
            <a:endParaRPr lang="en-US" sz="1400" b="1" dirty="0" smtClean="0">
              <a:latin typeface="Times New Roman" pitchFamily="18" charset="0"/>
              <a:ea typeface="Times New Roman" pitchFamily="18" charset="0"/>
              <a:cs typeface="Times New Roman" pitchFamily="18" charset="0"/>
            </a:endParaRPr>
          </a:p>
          <a:p>
            <a:pPr indent="119063" eaLnBrk="0" fontAlgn="base" hangingPunct="0">
              <a:spcBef>
                <a:spcPct val="0"/>
              </a:spcBef>
              <a:spcAft>
                <a:spcPct val="0"/>
              </a:spcAft>
            </a:pPr>
            <a:r>
              <a:rPr lang="en-GB" sz="1400" b="1" dirty="0" smtClean="0">
                <a:latin typeface="Times New Roman" pitchFamily="18" charset="0"/>
                <a:ea typeface="Times New Roman" pitchFamily="18" charset="0"/>
                <a:cs typeface="Times New Roman" pitchFamily="18" charset="0"/>
              </a:rPr>
              <a:t>             </a:t>
            </a:r>
            <a:r>
              <a:rPr lang="en-GB" sz="1400" b="1" dirty="0" err="1" smtClean="0">
                <a:latin typeface="Times New Roman" pitchFamily="18" charset="0"/>
                <a:ea typeface="Times New Roman" pitchFamily="18" charset="0"/>
                <a:cs typeface="Times New Roman" pitchFamily="18" charset="0"/>
              </a:rPr>
              <a:t>Pm+Pb+Q</a:t>
            </a:r>
            <a:r>
              <a:rPr lang="en-GB" sz="1400" b="1" dirty="0" smtClean="0">
                <a:latin typeface="Times New Roman" pitchFamily="18" charset="0"/>
                <a:ea typeface="Times New Roman" pitchFamily="18" charset="0"/>
                <a:cs typeface="Times New Roman" pitchFamily="18" charset="0"/>
              </a:rPr>
              <a:t> = 16 </a:t>
            </a:r>
            <a:r>
              <a:rPr lang="en-GB" sz="1400" b="1" dirty="0" err="1" smtClean="0">
                <a:latin typeface="Times New Roman" pitchFamily="18" charset="0"/>
                <a:ea typeface="Times New Roman" pitchFamily="18" charset="0"/>
                <a:cs typeface="Times New Roman" pitchFamily="18" charset="0"/>
              </a:rPr>
              <a:t>Mpa</a:t>
            </a:r>
            <a:r>
              <a:rPr lang="en-GB" sz="1400" b="1" dirty="0" smtClean="0">
                <a:latin typeface="Times New Roman" pitchFamily="18" charset="0"/>
                <a:ea typeface="Times New Roman" pitchFamily="18" charset="0"/>
                <a:cs typeface="Times New Roman" pitchFamily="18" charset="0"/>
              </a:rPr>
              <a:t> </a:t>
            </a:r>
            <a:r>
              <a:rPr lang="en-GB" sz="1400" b="1" dirty="0" smtClean="0">
                <a:solidFill>
                  <a:srgbClr val="C00000"/>
                </a:solidFill>
                <a:latin typeface="Times New Roman" pitchFamily="18" charset="0"/>
                <a:ea typeface="Times New Roman" pitchFamily="18" charset="0"/>
                <a:cs typeface="Times New Roman" pitchFamily="18" charset="0"/>
              </a:rPr>
              <a:t>&lt;</a:t>
            </a:r>
            <a:r>
              <a:rPr lang="en-GB" sz="1400" b="1" dirty="0" smtClean="0">
                <a:latin typeface="Times New Roman" pitchFamily="18" charset="0"/>
                <a:ea typeface="Times New Roman" pitchFamily="18" charset="0"/>
                <a:cs typeface="Times New Roman" pitchFamily="18" charset="0"/>
              </a:rPr>
              <a:t> </a:t>
            </a:r>
            <a:r>
              <a:rPr lang="en-GB" sz="1400" b="1" dirty="0" smtClean="0">
                <a:solidFill>
                  <a:srgbClr val="C00000"/>
                </a:solidFill>
                <a:latin typeface="Times New Roman" pitchFamily="18" charset="0"/>
                <a:ea typeface="Times New Roman" pitchFamily="18" charset="0"/>
                <a:cs typeface="Times New Roman" pitchFamily="18" charset="0"/>
              </a:rPr>
              <a:t>3 </a:t>
            </a:r>
            <a:r>
              <a:rPr lang="en-GB" sz="1400" b="1" dirty="0" err="1" smtClean="0">
                <a:solidFill>
                  <a:srgbClr val="C00000"/>
                </a:solidFill>
                <a:latin typeface="Times New Roman" pitchFamily="18" charset="0"/>
                <a:ea typeface="Times New Roman" pitchFamily="18" charset="0"/>
                <a:cs typeface="Times New Roman" pitchFamily="18" charset="0"/>
              </a:rPr>
              <a:t>Sm</a:t>
            </a:r>
            <a:r>
              <a:rPr lang="en-GB" sz="1400" b="1" dirty="0" smtClean="0">
                <a:solidFill>
                  <a:srgbClr val="C00000"/>
                </a:solidFill>
                <a:latin typeface="Times New Roman" pitchFamily="18" charset="0"/>
                <a:ea typeface="Times New Roman" pitchFamily="18" charset="0"/>
                <a:cs typeface="Times New Roman" pitchFamily="18" charset="0"/>
              </a:rPr>
              <a:t> = 309 </a:t>
            </a:r>
            <a:r>
              <a:rPr lang="en-GB" sz="1400" b="1" dirty="0" err="1" smtClean="0">
                <a:solidFill>
                  <a:srgbClr val="C00000"/>
                </a:solidFill>
                <a:latin typeface="Times New Roman" pitchFamily="18" charset="0"/>
                <a:ea typeface="Times New Roman" pitchFamily="18" charset="0"/>
                <a:cs typeface="Times New Roman" pitchFamily="18" charset="0"/>
              </a:rPr>
              <a:t>MPa</a:t>
            </a:r>
            <a:endParaRPr lang="en-GB" sz="1400" b="1" dirty="0" smtClean="0">
              <a:solidFill>
                <a:srgbClr val="C00000"/>
              </a:solidFill>
              <a:latin typeface="Times New Roman" pitchFamily="18" charset="0"/>
              <a:ea typeface="Times New Roman" pitchFamily="18" charset="0"/>
              <a:cs typeface="Times New Roman" pitchFamily="18" charset="0"/>
            </a:endParaRPr>
          </a:p>
        </p:txBody>
      </p:sp>
      <p:sp>
        <p:nvSpPr>
          <p:cNvPr id="11" name="Rectangle 10"/>
          <p:cNvSpPr/>
          <p:nvPr/>
        </p:nvSpPr>
        <p:spPr>
          <a:xfrm>
            <a:off x="5181600" y="3733800"/>
            <a:ext cx="3200400" cy="338554"/>
          </a:xfrm>
          <a:prstGeom prst="rect">
            <a:avLst/>
          </a:prstGeom>
          <a:solidFill>
            <a:srgbClr val="FFFF99"/>
          </a:solidFill>
          <a:ln>
            <a:solidFill>
              <a:schemeClr val="tx1"/>
            </a:solidFill>
          </a:ln>
        </p:spPr>
        <p:txBody>
          <a:bodyPr wrap="square">
            <a:spAutoFit/>
          </a:bodyPr>
          <a:lstStyle/>
          <a:p>
            <a:pPr algn="ctr"/>
            <a:r>
              <a:rPr lang="en-GB" sz="1600" b="1" dirty="0" smtClean="0">
                <a:latin typeface="Times New Roman" pitchFamily="18" charset="0"/>
                <a:cs typeface="Times New Roman" pitchFamily="18" charset="0"/>
              </a:rPr>
              <a:t>CASE-II</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52400"/>
            <a:ext cx="8839200" cy="461665"/>
          </a:xfrm>
          <a:prstGeom prst="rect">
            <a:avLst/>
          </a:prstGeom>
          <a:noFill/>
          <a:ln>
            <a:solidFill>
              <a:schemeClr val="accent4"/>
            </a:solidFill>
          </a:ln>
        </p:spPr>
        <p:txBody>
          <a:bodyPr wrap="squar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summary</a:t>
            </a:r>
          </a:p>
        </p:txBody>
      </p:sp>
      <p:sp>
        <p:nvSpPr>
          <p:cNvPr id="3" name="TextBox 2"/>
          <p:cNvSpPr txBox="1"/>
          <p:nvPr/>
        </p:nvSpPr>
        <p:spPr>
          <a:xfrm>
            <a:off x="152400" y="685800"/>
            <a:ext cx="8839200" cy="5262979"/>
          </a:xfrm>
          <a:prstGeom prst="rect">
            <a:avLst/>
          </a:prstGeom>
          <a:noFill/>
          <a:ln>
            <a:solidFill>
              <a:schemeClr val="tx1"/>
            </a:solidFill>
          </a:ln>
        </p:spPr>
        <p:txBody>
          <a:bodyPr wrap="square" rtlCol="0">
            <a:spAutoFit/>
          </a:bodyPr>
          <a:lstStyle/>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 650 MHz, </a:t>
            </a:r>
            <a:r>
              <a:rPr lang="en-US" sz="2400" dirty="0" smtClean="0">
                <a:ln>
                  <a:solidFill>
                    <a:srgbClr val="3333FF"/>
                  </a:solidFill>
                </a:ln>
                <a:solidFill>
                  <a:srgbClr val="0000CC"/>
                </a:solidFill>
                <a:latin typeface="Times New Roman" pitchFamily="18" charset="0"/>
                <a:cs typeface="Times New Roman" pitchFamily="18" charset="0"/>
                <a:sym typeface="Symbol"/>
              </a:rPr>
              <a:t>=0.61 cavity design done.</a:t>
            </a: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sym typeface="Symbol"/>
              </a:rPr>
              <a:t> Die-punch assembly made.</a:t>
            </a:r>
            <a:endParaRPr lang="en-US" sz="2400" dirty="0" smtClean="0">
              <a:ln>
                <a:solidFill>
                  <a:srgbClr val="3333FF"/>
                </a:solidFill>
              </a:ln>
              <a:solidFill>
                <a:srgbClr val="0000CC"/>
              </a:solidFill>
              <a:latin typeface="Times New Roman" pitchFamily="18" charset="0"/>
              <a:cs typeface="Times New Roman" pitchFamily="18" charset="0"/>
            </a:endParaRP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Two niobium half cells already formed, machined.</a:t>
            </a: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 Necessary fixtures (as suggested by IUAC)  for EB welding are ready.</a:t>
            </a: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 EB welding process is expected to start in Mar’2015</a:t>
            </a:r>
          </a:p>
          <a:p>
            <a:pPr>
              <a:buFont typeface="Arial" pitchFamily="34" charset="0"/>
              <a:buChar char="•"/>
            </a:pPr>
            <a:r>
              <a:rPr lang="en-US" sz="2400" dirty="0" smtClean="0">
                <a:ln>
                  <a:solidFill>
                    <a:srgbClr val="3333FF"/>
                  </a:solidFill>
                </a:ln>
                <a:solidFill>
                  <a:srgbClr val="0000CC"/>
                </a:solidFill>
              </a:rPr>
              <a:t> </a:t>
            </a:r>
            <a:r>
              <a:rPr lang="en-US" sz="2400" dirty="0" smtClean="0">
                <a:ln>
                  <a:solidFill>
                    <a:srgbClr val="3333FF"/>
                  </a:solidFill>
                </a:ln>
                <a:solidFill>
                  <a:srgbClr val="0000CC"/>
                </a:solidFill>
                <a:latin typeface="Times New Roman" pitchFamily="18" charset="0"/>
                <a:cs typeface="Times New Roman" pitchFamily="18" charset="0"/>
              </a:rPr>
              <a:t>The first single cell cavity will be tested at </a:t>
            </a:r>
            <a:r>
              <a:rPr lang="en-US" sz="2400" dirty="0" err="1" smtClean="0">
                <a:ln>
                  <a:solidFill>
                    <a:srgbClr val="3333FF"/>
                  </a:solidFill>
                </a:ln>
                <a:solidFill>
                  <a:srgbClr val="0000CC"/>
                </a:solidFill>
                <a:latin typeface="Times New Roman" pitchFamily="18" charset="0"/>
                <a:cs typeface="Times New Roman" pitchFamily="18" charset="0"/>
              </a:rPr>
              <a:t>Fermilab</a:t>
            </a:r>
            <a:r>
              <a:rPr lang="en-US" sz="2400" dirty="0" smtClean="0">
                <a:ln>
                  <a:solidFill>
                    <a:srgbClr val="3333FF"/>
                  </a:solidFill>
                </a:ln>
                <a:solidFill>
                  <a:srgbClr val="0000CC"/>
                </a:solidFill>
                <a:latin typeface="Times New Roman" pitchFamily="18" charset="0"/>
                <a:cs typeface="Times New Roman" pitchFamily="18" charset="0"/>
              </a:rPr>
              <a:t>.</a:t>
            </a: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 Our Vertical Test Stand is expected to be delivered by  Q1 of  </a:t>
            </a:r>
          </a:p>
          <a:p>
            <a:r>
              <a:rPr lang="en-US" sz="2400" dirty="0" smtClean="0">
                <a:ln>
                  <a:solidFill>
                    <a:srgbClr val="3333FF"/>
                  </a:solidFill>
                </a:ln>
                <a:solidFill>
                  <a:srgbClr val="0000CC"/>
                </a:solidFill>
                <a:latin typeface="Times New Roman" pitchFamily="18" charset="0"/>
                <a:cs typeface="Times New Roman" pitchFamily="18" charset="0"/>
              </a:rPr>
              <a:t>  FY 2015-’16  and will be commissioned at VECC </a:t>
            </a:r>
            <a:r>
              <a:rPr lang="en-US" sz="2400" dirty="0" err="1" smtClean="0">
                <a:ln>
                  <a:solidFill>
                    <a:srgbClr val="3333FF"/>
                  </a:solidFill>
                </a:ln>
                <a:solidFill>
                  <a:srgbClr val="0000CC"/>
                </a:solidFill>
                <a:latin typeface="Times New Roman" pitchFamily="18" charset="0"/>
                <a:cs typeface="Times New Roman" pitchFamily="18" charset="0"/>
              </a:rPr>
              <a:t>Rajarhat</a:t>
            </a:r>
            <a:r>
              <a:rPr lang="en-US" sz="2400" dirty="0" smtClean="0">
                <a:ln>
                  <a:solidFill>
                    <a:srgbClr val="3333FF"/>
                  </a:solidFill>
                </a:ln>
                <a:solidFill>
                  <a:srgbClr val="0000CC"/>
                </a:solidFill>
                <a:latin typeface="Times New Roman" pitchFamily="18" charset="0"/>
                <a:cs typeface="Times New Roman" pitchFamily="18" charset="0"/>
              </a:rPr>
              <a:t> campus.</a:t>
            </a: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  Clean room facility at </a:t>
            </a:r>
            <a:r>
              <a:rPr lang="en-US" sz="2400" dirty="0" err="1" smtClean="0">
                <a:ln>
                  <a:solidFill>
                    <a:srgbClr val="3333FF"/>
                  </a:solidFill>
                </a:ln>
                <a:solidFill>
                  <a:srgbClr val="0000CC"/>
                </a:solidFill>
                <a:latin typeface="Times New Roman" pitchFamily="18" charset="0"/>
                <a:cs typeface="Times New Roman" pitchFamily="18" charset="0"/>
              </a:rPr>
              <a:t>Rajarhat</a:t>
            </a:r>
            <a:r>
              <a:rPr lang="en-US" sz="2400" dirty="0" smtClean="0">
                <a:ln>
                  <a:solidFill>
                    <a:srgbClr val="3333FF"/>
                  </a:solidFill>
                </a:ln>
                <a:solidFill>
                  <a:srgbClr val="0000CC"/>
                </a:solidFill>
                <a:latin typeface="Times New Roman" pitchFamily="18" charset="0"/>
                <a:cs typeface="Times New Roman" pitchFamily="18" charset="0"/>
              </a:rPr>
              <a:t> campus is in the tendering stage and expected to be ready by Q4 of  FY 2015-’16.</a:t>
            </a:r>
          </a:p>
          <a:p>
            <a:pPr>
              <a:buFont typeface="Arial" pitchFamily="34" charset="0"/>
              <a:buChar char="•"/>
            </a:pPr>
            <a:r>
              <a:rPr lang="en-US" sz="2400" dirty="0" smtClean="0">
                <a:ln>
                  <a:solidFill>
                    <a:srgbClr val="3333FF"/>
                  </a:solidFill>
                </a:ln>
                <a:solidFill>
                  <a:srgbClr val="0000CC"/>
                </a:solidFill>
                <a:latin typeface="Times New Roman" pitchFamily="18" charset="0"/>
                <a:cs typeface="Times New Roman" pitchFamily="18" charset="0"/>
              </a:rPr>
              <a:t> SS jacket for SSR1: as soon as final drawing is provided by </a:t>
            </a:r>
            <a:r>
              <a:rPr lang="en-US" sz="2400" dirty="0" smtClean="0">
                <a:ln>
                  <a:solidFill>
                    <a:srgbClr val="3333FF"/>
                  </a:solidFill>
                </a:ln>
                <a:solidFill>
                  <a:srgbClr val="0000CC"/>
                </a:solidFill>
                <a:latin typeface="Times New Roman" pitchFamily="18" charset="0"/>
                <a:cs typeface="Times New Roman" pitchFamily="18" charset="0"/>
              </a:rPr>
              <a:t>IUAC/</a:t>
            </a:r>
            <a:r>
              <a:rPr lang="en-US" sz="2400" smtClean="0">
                <a:ln>
                  <a:solidFill>
                    <a:srgbClr val="3333FF"/>
                  </a:solidFill>
                </a:ln>
                <a:solidFill>
                  <a:srgbClr val="0000CC"/>
                </a:solidFill>
                <a:latin typeface="Times New Roman" pitchFamily="18" charset="0"/>
                <a:cs typeface="Times New Roman" pitchFamily="18" charset="0"/>
              </a:rPr>
              <a:t>Fermilab, </a:t>
            </a:r>
            <a:r>
              <a:rPr lang="en-US" sz="2400" dirty="0" smtClean="0">
                <a:ln>
                  <a:solidFill>
                    <a:srgbClr val="3333FF"/>
                  </a:solidFill>
                </a:ln>
                <a:solidFill>
                  <a:srgbClr val="0000CC"/>
                </a:solidFill>
                <a:latin typeface="Times New Roman" pitchFamily="18" charset="0"/>
                <a:cs typeface="Times New Roman" pitchFamily="18" charset="0"/>
              </a:rPr>
              <a:t>we will start procurement and proceed further for its fabrication.</a:t>
            </a:r>
            <a:endParaRPr lang="en-IN" sz="2400" dirty="0">
              <a:ln>
                <a:solidFill>
                  <a:srgbClr val="3333FF"/>
                </a:solidFill>
              </a:ln>
              <a:solidFill>
                <a:srgbClr val="0000CC"/>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20000" contrast="40000"/>
          </a:blip>
          <a:srcRect/>
          <a:stretch>
            <a:fillRect/>
          </a:stretch>
        </p:blipFill>
        <p:spPr bwMode="auto">
          <a:xfrm>
            <a:off x="228600" y="762000"/>
            <a:ext cx="8686800" cy="6019799"/>
          </a:xfrm>
          <a:prstGeom prst="rect">
            <a:avLst/>
          </a:prstGeom>
          <a:noFill/>
          <a:ln w="9525">
            <a:solidFill>
              <a:srgbClr val="FF0000"/>
            </a:solidFill>
            <a:miter lim="800000"/>
            <a:headEnd/>
            <a:tailEnd/>
          </a:ln>
        </p:spPr>
      </p:pic>
      <p:sp>
        <p:nvSpPr>
          <p:cNvPr id="4" name="TextBox 3"/>
          <p:cNvSpPr txBox="1"/>
          <p:nvPr/>
        </p:nvSpPr>
        <p:spPr>
          <a:xfrm>
            <a:off x="152400" y="152400"/>
            <a:ext cx="8839200" cy="400110"/>
          </a:xfrm>
          <a:prstGeom prst="rect">
            <a:avLst/>
          </a:prstGeom>
          <a:noFill/>
          <a:ln>
            <a:solidFill>
              <a:schemeClr val="accent4"/>
            </a:solidFill>
          </a:ln>
        </p:spPr>
        <p:txBody>
          <a:bodyPr wrap="square" rtlCol="0">
            <a:spAutoFit/>
          </a:bodyPr>
          <a:lstStyle/>
          <a:p>
            <a:pPr algn="ctr"/>
            <a:r>
              <a:rPr lang="en-US" sz="2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Essential inputs (information) required by VECC from </a:t>
            </a:r>
            <a:r>
              <a:rPr lang="en-US" sz="20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Fermilab</a:t>
            </a:r>
            <a:endParaRPr lang="en-US" sz="2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1143000"/>
            <a:ext cx="8686800" cy="2971800"/>
          </a:xfrm>
          <a:prstGeom prst="rect">
            <a:avLst/>
          </a:prstGeom>
          <a:noFill/>
          <a:ln w="9525">
            <a:solidFill>
              <a:srgbClr val="FF0000"/>
            </a:solidFill>
            <a:miter lim="800000"/>
            <a:headEnd/>
            <a:tailEnd/>
          </a:ln>
        </p:spPr>
      </p:pic>
      <p:sp>
        <p:nvSpPr>
          <p:cNvPr id="3" name="TextBox 2"/>
          <p:cNvSpPr txBox="1"/>
          <p:nvPr/>
        </p:nvSpPr>
        <p:spPr>
          <a:xfrm>
            <a:off x="152400" y="152400"/>
            <a:ext cx="8839200" cy="400110"/>
          </a:xfrm>
          <a:prstGeom prst="rect">
            <a:avLst/>
          </a:prstGeom>
          <a:noFill/>
          <a:ln>
            <a:solidFill>
              <a:schemeClr val="accent4"/>
            </a:solidFill>
          </a:ln>
        </p:spPr>
        <p:txBody>
          <a:bodyPr wrap="square" rtlCol="0">
            <a:spAutoFit/>
          </a:bodyPr>
          <a:lstStyle/>
          <a:p>
            <a:pPr algn="ctr"/>
            <a:r>
              <a:rPr lang="en-US" sz="2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Essential inputs (information) required by VECC from </a:t>
            </a:r>
            <a:r>
              <a:rPr lang="en-US" sz="2000"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Fermilab</a:t>
            </a:r>
            <a:endParaRPr lang="en-US" sz="20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52400"/>
            <a:ext cx="8839200" cy="461665"/>
          </a:xfrm>
          <a:prstGeom prst="rect">
            <a:avLst/>
          </a:prstGeom>
          <a:noFill/>
          <a:ln>
            <a:solidFill>
              <a:schemeClr val="accent4"/>
            </a:solidFill>
          </a:ln>
        </p:spPr>
        <p:txBody>
          <a:bodyPr wrap="squar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ACKNOWLEDGEMENT</a:t>
            </a:r>
          </a:p>
        </p:txBody>
      </p:sp>
      <p:sp>
        <p:nvSpPr>
          <p:cNvPr id="3" name="TextBox 2"/>
          <p:cNvSpPr txBox="1"/>
          <p:nvPr/>
        </p:nvSpPr>
        <p:spPr>
          <a:xfrm>
            <a:off x="152400" y="685800"/>
            <a:ext cx="8839200" cy="3416320"/>
          </a:xfrm>
          <a:prstGeom prst="rect">
            <a:avLst/>
          </a:prstGeom>
          <a:noFill/>
          <a:ln>
            <a:solidFill>
              <a:schemeClr val="tx1"/>
            </a:solidFill>
          </a:ln>
        </p:spPr>
        <p:txBody>
          <a:bodyPr wrap="square" rtlCol="0">
            <a:spAutoFit/>
          </a:bodyPr>
          <a:lstStyle/>
          <a:p>
            <a:r>
              <a:rPr lang="en-US" sz="2400" dirty="0" smtClean="0">
                <a:ln>
                  <a:solidFill>
                    <a:srgbClr val="3333FF"/>
                  </a:solidFill>
                </a:ln>
                <a:solidFill>
                  <a:srgbClr val="0000CC"/>
                </a:solidFill>
                <a:latin typeface="Times New Roman" pitchFamily="18" charset="0"/>
                <a:cs typeface="Times New Roman" pitchFamily="18" charset="0"/>
              </a:rPr>
              <a:t>Thanks to all our colleagues for their constant effort in the SRF cavity activities. Especially, the author is thankful to the following persons from VECC:</a:t>
            </a:r>
          </a:p>
          <a:p>
            <a:r>
              <a:rPr lang="en-US" sz="2400" dirty="0" smtClean="0">
                <a:ln>
                  <a:solidFill>
                    <a:srgbClr val="3333FF"/>
                  </a:solidFill>
                </a:ln>
                <a:solidFill>
                  <a:srgbClr val="0000CC"/>
                </a:solidFill>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Sudeshna</a:t>
            </a:r>
            <a:r>
              <a:rPr lang="en-US" sz="2400" dirty="0" smtClean="0">
                <a:ln>
                  <a:solidFill>
                    <a:sysClr val="windowText" lastClr="000000"/>
                  </a:solidFill>
                </a:ln>
                <a:latin typeface="Times New Roman" pitchFamily="18" charset="0"/>
                <a:cs typeface="Times New Roman" pitchFamily="18" charset="0"/>
              </a:rPr>
              <a:t> Seth</a:t>
            </a:r>
          </a:p>
          <a:p>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Aditya</a:t>
            </a:r>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Mandal</a:t>
            </a:r>
            <a:endParaRPr lang="en-US" sz="2400" dirty="0" smtClean="0">
              <a:ln>
                <a:solidFill>
                  <a:sysClr val="windowText" lastClr="000000"/>
                </a:solidFill>
              </a:ln>
              <a:latin typeface="Times New Roman" pitchFamily="18" charset="0"/>
              <a:cs typeface="Times New Roman" pitchFamily="18" charset="0"/>
            </a:endParaRPr>
          </a:p>
          <a:p>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Pranab</a:t>
            </a:r>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Bhattacharyay</a:t>
            </a:r>
            <a:endParaRPr lang="en-US" sz="2400" dirty="0" smtClean="0">
              <a:ln>
                <a:solidFill>
                  <a:sysClr val="windowText" lastClr="000000"/>
                </a:solidFill>
              </a:ln>
              <a:latin typeface="Times New Roman" pitchFamily="18" charset="0"/>
              <a:cs typeface="Times New Roman" pitchFamily="18" charset="0"/>
            </a:endParaRPr>
          </a:p>
          <a:p>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Surajit</a:t>
            </a:r>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Ghosh</a:t>
            </a:r>
            <a:endParaRPr lang="en-US" sz="2400" dirty="0" smtClean="0">
              <a:ln>
                <a:solidFill>
                  <a:sysClr val="windowText" lastClr="000000"/>
                </a:solidFill>
              </a:ln>
              <a:latin typeface="Times New Roman" pitchFamily="18" charset="0"/>
              <a:cs typeface="Times New Roman" pitchFamily="18" charset="0"/>
            </a:endParaRPr>
          </a:p>
          <a:p>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Anjan</a:t>
            </a:r>
            <a:r>
              <a:rPr lang="en-US" sz="2400" dirty="0" smtClean="0">
                <a:ln>
                  <a:solidFill>
                    <a:sysClr val="windowText" lastClr="000000"/>
                  </a:solidFill>
                </a:ln>
                <a:latin typeface="Times New Roman" pitchFamily="18" charset="0"/>
                <a:cs typeface="Times New Roman" pitchFamily="18" charset="0"/>
              </a:rPr>
              <a:t> </a:t>
            </a:r>
            <a:r>
              <a:rPr lang="en-US" sz="2400" dirty="0" err="1" smtClean="0">
                <a:ln>
                  <a:solidFill>
                    <a:sysClr val="windowText" lastClr="000000"/>
                  </a:solidFill>
                </a:ln>
                <a:latin typeface="Times New Roman" pitchFamily="18" charset="0"/>
                <a:cs typeface="Times New Roman" pitchFamily="18" charset="0"/>
              </a:rPr>
              <a:t>Duttagupta</a:t>
            </a:r>
            <a:endParaRPr lang="en-US" sz="2400" dirty="0" smtClean="0">
              <a:ln>
                <a:solidFill>
                  <a:sysClr val="windowText" lastClr="000000"/>
                </a:solidFill>
              </a:ln>
              <a:latin typeface="Times New Roman" pitchFamily="18" charset="0"/>
              <a:cs typeface="Times New Roman" pitchFamily="18" charset="0"/>
            </a:endParaRPr>
          </a:p>
          <a:p>
            <a:r>
              <a:rPr lang="en-US" sz="2400" dirty="0" smtClean="0">
                <a:ln>
                  <a:solidFill>
                    <a:sysClr val="windowText" lastClr="000000"/>
                  </a:solidFill>
                </a:ln>
                <a:latin typeface="Times New Roman" pitchFamily="18" charset="0"/>
                <a:cs typeface="Times New Roman" pitchFamily="18" charset="0"/>
              </a:rPr>
              <a:t>	P.R. Raj</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Documents and Settings\Sumit Som\Local Settings\Temporary Internet Files\Content.IE5\E1CX00KF\MC900435590[1].wmf"/>
          <p:cNvPicPr>
            <a:picLocks noChangeAspect="1" noChangeArrowheads="1"/>
          </p:cNvPicPr>
          <p:nvPr/>
        </p:nvPicPr>
        <p:blipFill>
          <a:blip r:embed="rId2" cstate="print"/>
          <a:srcRect/>
          <a:stretch>
            <a:fillRect/>
          </a:stretch>
        </p:blipFill>
        <p:spPr bwMode="auto">
          <a:xfrm>
            <a:off x="990599" y="533400"/>
            <a:ext cx="2345267" cy="1219200"/>
          </a:xfrm>
          <a:prstGeom prst="rect">
            <a:avLst/>
          </a:prstGeom>
          <a:noFill/>
        </p:spPr>
      </p:pic>
      <p:pic>
        <p:nvPicPr>
          <p:cNvPr id="1027" name="Picture 3" descr="D:\Documents and Settings\Sumit Som\Local Settings\Temporary Internet Files\Content.IE5\H7PMDCH7\MC900434475[1].wmf"/>
          <p:cNvPicPr>
            <a:picLocks noChangeAspect="1" noChangeArrowheads="1"/>
          </p:cNvPicPr>
          <p:nvPr/>
        </p:nvPicPr>
        <p:blipFill>
          <a:blip r:embed="rId3" cstate="print"/>
          <a:srcRect/>
          <a:stretch>
            <a:fillRect/>
          </a:stretch>
        </p:blipFill>
        <p:spPr bwMode="auto">
          <a:xfrm>
            <a:off x="1066800" y="2743200"/>
            <a:ext cx="2504617" cy="990600"/>
          </a:xfrm>
          <a:prstGeom prst="rect">
            <a:avLst/>
          </a:prstGeom>
          <a:noFill/>
        </p:spPr>
      </p:pic>
      <p:pic>
        <p:nvPicPr>
          <p:cNvPr id="1035" name="Picture 11" descr="D:\Documents and Settings\Sumit Som\Local Settings\Temporary Internet Files\Content.IE5\UAH0L6KK\MP900443889[1].jpg"/>
          <p:cNvPicPr>
            <a:picLocks noChangeAspect="1" noChangeArrowheads="1"/>
          </p:cNvPicPr>
          <p:nvPr/>
        </p:nvPicPr>
        <p:blipFill>
          <a:blip r:embed="rId4" cstate="print"/>
          <a:srcRect/>
          <a:stretch>
            <a:fillRect/>
          </a:stretch>
        </p:blipFill>
        <p:spPr bwMode="auto">
          <a:xfrm>
            <a:off x="4489868" y="609600"/>
            <a:ext cx="3968151" cy="5945216"/>
          </a:xfrm>
          <a:prstGeom prst="rect">
            <a:avLst/>
          </a:prstGeom>
          <a:noFill/>
        </p:spPr>
      </p:pic>
      <p:pic>
        <p:nvPicPr>
          <p:cNvPr id="1037" name="Picture 13" descr="D:\Documents and Settings\Sumit Som\Local Settings\Temporary Internet Files\Content.IE5\W8RFNA3C\MC900105140[1].wmf"/>
          <p:cNvPicPr>
            <a:picLocks noChangeAspect="1" noChangeArrowheads="1"/>
          </p:cNvPicPr>
          <p:nvPr/>
        </p:nvPicPr>
        <p:blipFill>
          <a:blip r:embed="rId5" cstate="print"/>
          <a:srcRect/>
          <a:stretch>
            <a:fillRect/>
          </a:stretch>
        </p:blipFill>
        <p:spPr bwMode="auto">
          <a:xfrm>
            <a:off x="1371600" y="4648200"/>
            <a:ext cx="1752600" cy="2084683"/>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4291</TotalTime>
  <Words>4260</Words>
  <Application>Microsoft Office PowerPoint</Application>
  <PresentationFormat>On-screen Show (4:3)</PresentationFormat>
  <Paragraphs>668</Paragraphs>
  <Slides>97</Slides>
  <Notes>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Origin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vector>
  </TitlesOfParts>
  <Company>vecc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ssom</dc:creator>
  <cp:lastModifiedBy>admin</cp:lastModifiedBy>
  <cp:revision>631</cp:revision>
  <dcterms:created xsi:type="dcterms:W3CDTF">2007-02-07T17:52:58Z</dcterms:created>
  <dcterms:modified xsi:type="dcterms:W3CDTF">2015-02-26T04:34:30Z</dcterms:modified>
</cp:coreProperties>
</file>