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30" r:id="rId1"/>
  </p:sldMasterIdLst>
  <p:sldIdLst>
    <p:sldId id="256" r:id="rId2"/>
    <p:sldId id="384" r:id="rId3"/>
    <p:sldId id="385" r:id="rId4"/>
    <p:sldId id="383" r:id="rId5"/>
    <p:sldId id="386" r:id="rId6"/>
    <p:sldId id="387" r:id="rId7"/>
    <p:sldId id="388" r:id="rId8"/>
    <p:sldId id="354" r:id="rId9"/>
    <p:sldId id="366" r:id="rId10"/>
    <p:sldId id="372" r:id="rId11"/>
    <p:sldId id="369" r:id="rId12"/>
    <p:sldId id="374" r:id="rId13"/>
    <p:sldId id="376" r:id="rId14"/>
    <p:sldId id="377" r:id="rId15"/>
    <p:sldId id="379" r:id="rId16"/>
    <p:sldId id="380" r:id="rId17"/>
    <p:sldId id="381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DE6"/>
    <a:srgbClr val="0052F6"/>
    <a:srgbClr val="FFD653"/>
    <a:srgbClr val="89CC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7" d="100"/>
          <a:sy n="87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2CCFE77-E0BF-43BA-9DC9-2ECD31053F7C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653EF8C-3C77-4F18-B5CA-0077085D455D}">
      <dgm:prSet custT="1"/>
      <dgm:spPr/>
      <dgm:t>
        <a:bodyPr/>
        <a:lstStyle/>
        <a:p>
          <a:pPr rtl="0"/>
          <a:r>
            <a:rPr lang="en-US" sz="2400" dirty="0" smtClean="0"/>
            <a:t>Software</a:t>
          </a:r>
          <a:endParaRPr lang="en-US" sz="2400" dirty="0"/>
        </a:p>
      </dgm:t>
    </dgm:pt>
    <dgm:pt modelId="{8185B47E-AC10-4BC5-8E33-7FCA4EF1A9B0}" type="parTrans" cxnId="{065CC76A-104C-4A7F-8EA5-5B08509BC335}">
      <dgm:prSet/>
      <dgm:spPr/>
      <dgm:t>
        <a:bodyPr/>
        <a:lstStyle/>
        <a:p>
          <a:endParaRPr lang="en-US"/>
        </a:p>
      </dgm:t>
    </dgm:pt>
    <dgm:pt modelId="{3F021FAF-4C12-45CF-B609-7857C25C335C}" type="sibTrans" cxnId="{065CC76A-104C-4A7F-8EA5-5B08509BC335}">
      <dgm:prSet/>
      <dgm:spPr/>
      <dgm:t>
        <a:bodyPr/>
        <a:lstStyle/>
        <a:p>
          <a:endParaRPr lang="en-US"/>
        </a:p>
      </dgm:t>
    </dgm:pt>
    <dgm:pt modelId="{D4FDB043-680A-4744-B268-8499386E4A4E}">
      <dgm:prSet custT="1"/>
      <dgm:spPr/>
      <dgm:t>
        <a:bodyPr/>
        <a:lstStyle/>
        <a:p>
          <a:pPr rtl="0"/>
          <a:r>
            <a:rPr lang="en-US" sz="1800" dirty="0" smtClean="0"/>
            <a:t>UGNX</a:t>
          </a:r>
          <a:endParaRPr lang="en-US" sz="1800" dirty="0"/>
        </a:p>
      </dgm:t>
    </dgm:pt>
    <dgm:pt modelId="{CCFD83DB-5194-448E-BC05-27B3AA29A155}" type="parTrans" cxnId="{15C1D1B6-FB08-4447-A22C-D8E9FAFF614F}">
      <dgm:prSet/>
      <dgm:spPr/>
      <dgm:t>
        <a:bodyPr/>
        <a:lstStyle/>
        <a:p>
          <a:endParaRPr lang="en-US"/>
        </a:p>
      </dgm:t>
    </dgm:pt>
    <dgm:pt modelId="{BCC08BA2-3623-491F-9077-941E71834D29}" type="sibTrans" cxnId="{15C1D1B6-FB08-4447-A22C-D8E9FAFF614F}">
      <dgm:prSet/>
      <dgm:spPr/>
      <dgm:t>
        <a:bodyPr/>
        <a:lstStyle/>
        <a:p>
          <a:endParaRPr lang="en-US"/>
        </a:p>
      </dgm:t>
    </dgm:pt>
    <dgm:pt modelId="{F581DC7A-4866-4F83-BA55-22177CBE0E2A}">
      <dgm:prSet custT="1"/>
      <dgm:spPr/>
      <dgm:t>
        <a:bodyPr/>
        <a:lstStyle/>
        <a:p>
          <a:pPr rtl="0"/>
          <a:r>
            <a:rPr lang="en-US" sz="1800" dirty="0" smtClean="0"/>
            <a:t>Teamcentre</a:t>
          </a:r>
          <a:endParaRPr lang="en-US" sz="1800" dirty="0"/>
        </a:p>
      </dgm:t>
    </dgm:pt>
    <dgm:pt modelId="{335CCEE2-0AF6-4645-B519-712319B4FB3D}" type="parTrans" cxnId="{27F485D2-1E88-4BFE-B5F2-28249345D50C}">
      <dgm:prSet/>
      <dgm:spPr/>
      <dgm:t>
        <a:bodyPr/>
        <a:lstStyle/>
        <a:p>
          <a:endParaRPr lang="en-US"/>
        </a:p>
      </dgm:t>
    </dgm:pt>
    <dgm:pt modelId="{DCBC1F80-C107-49DE-974C-A64F51AED892}" type="sibTrans" cxnId="{27F485D2-1E88-4BFE-B5F2-28249345D50C}">
      <dgm:prSet/>
      <dgm:spPr/>
      <dgm:t>
        <a:bodyPr/>
        <a:lstStyle/>
        <a:p>
          <a:endParaRPr lang="en-US"/>
        </a:p>
      </dgm:t>
    </dgm:pt>
    <dgm:pt modelId="{EC2DB14A-B1F2-4118-9B2C-8AF4469558BB}">
      <dgm:prSet custT="1"/>
      <dgm:spPr/>
      <dgm:t>
        <a:bodyPr/>
        <a:lstStyle/>
        <a:p>
          <a:pPr rtl="0"/>
          <a:r>
            <a:rPr lang="en-US" sz="1800" dirty="0" smtClean="0"/>
            <a:t>Oracle</a:t>
          </a:r>
          <a:endParaRPr lang="en-US" sz="1800" dirty="0"/>
        </a:p>
      </dgm:t>
    </dgm:pt>
    <dgm:pt modelId="{F139F19E-1CA1-4C0C-8E71-72933A5668DE}" type="parTrans" cxnId="{58F44BFB-079D-4C48-98D0-3134AC1C7756}">
      <dgm:prSet/>
      <dgm:spPr/>
      <dgm:t>
        <a:bodyPr/>
        <a:lstStyle/>
        <a:p>
          <a:endParaRPr lang="en-US"/>
        </a:p>
      </dgm:t>
    </dgm:pt>
    <dgm:pt modelId="{E48AE94E-38AF-4C63-9718-28958650F764}" type="sibTrans" cxnId="{58F44BFB-079D-4C48-98D0-3134AC1C7756}">
      <dgm:prSet/>
      <dgm:spPr/>
      <dgm:t>
        <a:bodyPr/>
        <a:lstStyle/>
        <a:p>
          <a:endParaRPr lang="en-US"/>
        </a:p>
      </dgm:t>
    </dgm:pt>
    <dgm:pt modelId="{BBA5C287-0E8F-4402-AC8C-7168A8484792}">
      <dgm:prSet custT="1"/>
      <dgm:spPr/>
      <dgm:t>
        <a:bodyPr/>
        <a:lstStyle/>
        <a:p>
          <a:pPr rtl="0"/>
          <a:r>
            <a:rPr lang="en-US" sz="1800" dirty="0" smtClean="0"/>
            <a:t>Windows server OS</a:t>
          </a:r>
          <a:endParaRPr lang="en-US" sz="1800" dirty="0"/>
        </a:p>
      </dgm:t>
    </dgm:pt>
    <dgm:pt modelId="{4DFB03A5-DDE8-4661-A10B-D8FEEB2FA442}" type="parTrans" cxnId="{A409DAF9-CD75-43D5-B028-F5A262DDECA1}">
      <dgm:prSet/>
      <dgm:spPr/>
      <dgm:t>
        <a:bodyPr/>
        <a:lstStyle/>
        <a:p>
          <a:endParaRPr lang="en-US"/>
        </a:p>
      </dgm:t>
    </dgm:pt>
    <dgm:pt modelId="{28F67C33-79AE-4926-A7AC-BFDA0EF1692A}" type="sibTrans" cxnId="{A409DAF9-CD75-43D5-B028-F5A262DDECA1}">
      <dgm:prSet/>
      <dgm:spPr/>
      <dgm:t>
        <a:bodyPr/>
        <a:lstStyle/>
        <a:p>
          <a:endParaRPr lang="en-US"/>
        </a:p>
      </dgm:t>
    </dgm:pt>
    <dgm:pt modelId="{652B7979-ABF5-46AF-B00F-2C8AF2A0B013}">
      <dgm:prSet custT="1"/>
      <dgm:spPr/>
      <dgm:t>
        <a:bodyPr/>
        <a:lstStyle/>
        <a:p>
          <a:pPr rtl="0"/>
          <a:r>
            <a:rPr lang="en-US" sz="2400" dirty="0" smtClean="0"/>
            <a:t>Hardware</a:t>
          </a:r>
          <a:endParaRPr lang="en-US" sz="2400" dirty="0"/>
        </a:p>
      </dgm:t>
    </dgm:pt>
    <dgm:pt modelId="{F11B862F-17E1-45E4-932C-10D7ACE65DC1}" type="parTrans" cxnId="{0E9C6CBF-8761-4D86-8BE8-008073C2481B}">
      <dgm:prSet/>
      <dgm:spPr/>
      <dgm:t>
        <a:bodyPr/>
        <a:lstStyle/>
        <a:p>
          <a:endParaRPr lang="en-US"/>
        </a:p>
      </dgm:t>
    </dgm:pt>
    <dgm:pt modelId="{51CDF8CD-30D5-4979-915C-8EA833FAA8A0}" type="sibTrans" cxnId="{0E9C6CBF-8761-4D86-8BE8-008073C2481B}">
      <dgm:prSet/>
      <dgm:spPr/>
      <dgm:t>
        <a:bodyPr/>
        <a:lstStyle/>
        <a:p>
          <a:endParaRPr lang="en-US"/>
        </a:p>
      </dgm:t>
    </dgm:pt>
    <dgm:pt modelId="{BBD03202-F8F2-4D1B-B3BF-615DCDFBCBDC}">
      <dgm:prSet custT="1"/>
      <dgm:spPr/>
      <dgm:t>
        <a:bodyPr/>
        <a:lstStyle/>
        <a:p>
          <a:pPr rtl="0"/>
          <a:r>
            <a:rPr lang="en-US" sz="1800" dirty="0" smtClean="0"/>
            <a:t>Servers</a:t>
          </a:r>
          <a:endParaRPr lang="en-US" sz="1800" dirty="0"/>
        </a:p>
      </dgm:t>
    </dgm:pt>
    <dgm:pt modelId="{93A8927F-10B9-4244-9D92-3DA5D475547E}" type="parTrans" cxnId="{8F0E5522-0EBB-4942-83B1-F7030F2A862D}">
      <dgm:prSet/>
      <dgm:spPr/>
      <dgm:t>
        <a:bodyPr/>
        <a:lstStyle/>
        <a:p>
          <a:endParaRPr lang="en-US"/>
        </a:p>
      </dgm:t>
    </dgm:pt>
    <dgm:pt modelId="{F90DA137-17C6-491D-8127-68C6908CAE53}" type="sibTrans" cxnId="{8F0E5522-0EBB-4942-83B1-F7030F2A862D}">
      <dgm:prSet/>
      <dgm:spPr/>
      <dgm:t>
        <a:bodyPr/>
        <a:lstStyle/>
        <a:p>
          <a:endParaRPr lang="en-US"/>
        </a:p>
      </dgm:t>
    </dgm:pt>
    <dgm:pt modelId="{B2341EE7-064A-4A8F-9A1B-5C6AD82A6AF8}">
      <dgm:prSet custT="1"/>
      <dgm:spPr/>
      <dgm:t>
        <a:bodyPr/>
        <a:lstStyle/>
        <a:p>
          <a:pPr rtl="0"/>
          <a:r>
            <a:rPr lang="en-US" sz="2400" dirty="0" smtClean="0"/>
            <a:t>Network connectivity</a:t>
          </a:r>
          <a:endParaRPr lang="en-US" sz="2400" dirty="0"/>
        </a:p>
      </dgm:t>
    </dgm:pt>
    <dgm:pt modelId="{94858043-A839-4CCB-9EE8-3D56A1077D09}" type="parTrans" cxnId="{5585C278-94D7-4E91-A8B4-7D1F643ED9C1}">
      <dgm:prSet/>
      <dgm:spPr/>
      <dgm:t>
        <a:bodyPr/>
        <a:lstStyle/>
        <a:p>
          <a:endParaRPr lang="en-US"/>
        </a:p>
      </dgm:t>
    </dgm:pt>
    <dgm:pt modelId="{CC6DA05D-3601-4257-ABFE-B4966C34B392}" type="sibTrans" cxnId="{5585C278-94D7-4E91-A8B4-7D1F643ED9C1}">
      <dgm:prSet/>
      <dgm:spPr/>
      <dgm:t>
        <a:bodyPr/>
        <a:lstStyle/>
        <a:p>
          <a:endParaRPr lang="en-US"/>
        </a:p>
      </dgm:t>
    </dgm:pt>
    <dgm:pt modelId="{84CFD65E-307C-4A51-91D1-FC3F4AA1A992}">
      <dgm:prSet custT="1"/>
      <dgm:spPr/>
      <dgm:t>
        <a:bodyPr/>
        <a:lstStyle/>
        <a:p>
          <a:pPr rtl="0"/>
          <a:r>
            <a:rPr lang="en-US" sz="1800" dirty="0" smtClean="0"/>
            <a:t>Internet connection at each site for users</a:t>
          </a:r>
          <a:endParaRPr lang="en-US" sz="1800" dirty="0"/>
        </a:p>
      </dgm:t>
    </dgm:pt>
    <dgm:pt modelId="{9DA0DE74-145E-4F4A-9FBB-C4A3A6163A39}" type="parTrans" cxnId="{CA928B68-D428-4575-AA07-AA68803CCA32}">
      <dgm:prSet/>
      <dgm:spPr/>
      <dgm:t>
        <a:bodyPr/>
        <a:lstStyle/>
        <a:p>
          <a:endParaRPr lang="en-US"/>
        </a:p>
      </dgm:t>
    </dgm:pt>
    <dgm:pt modelId="{4A39C570-DAC3-43D6-9037-4B6459CD336C}" type="sibTrans" cxnId="{CA928B68-D428-4575-AA07-AA68803CCA32}">
      <dgm:prSet/>
      <dgm:spPr/>
      <dgm:t>
        <a:bodyPr/>
        <a:lstStyle/>
        <a:p>
          <a:endParaRPr lang="en-US"/>
        </a:p>
      </dgm:t>
    </dgm:pt>
    <dgm:pt modelId="{B40283F8-4EED-42BE-A6F7-39D368D79EA7}">
      <dgm:prSet custT="1"/>
      <dgm:spPr/>
      <dgm:t>
        <a:bodyPr/>
        <a:lstStyle/>
        <a:p>
          <a:pPr rtl="0"/>
          <a:r>
            <a:rPr lang="en-US" sz="1800" dirty="0" smtClean="0"/>
            <a:t>Internet connection between India Hub and FNAL</a:t>
          </a:r>
          <a:endParaRPr lang="en-US" sz="1800" dirty="0"/>
        </a:p>
      </dgm:t>
    </dgm:pt>
    <dgm:pt modelId="{CBBBB438-0FCB-4DD8-B616-6A11CA1A6DF1}" type="parTrans" cxnId="{18783BA6-9021-4572-8312-CE8E1F441E7B}">
      <dgm:prSet/>
      <dgm:spPr/>
      <dgm:t>
        <a:bodyPr/>
        <a:lstStyle/>
        <a:p>
          <a:endParaRPr lang="en-US"/>
        </a:p>
      </dgm:t>
    </dgm:pt>
    <dgm:pt modelId="{0D28E54C-2EEA-4FCA-8FE6-2E1DDFF8C37D}" type="sibTrans" cxnId="{18783BA6-9021-4572-8312-CE8E1F441E7B}">
      <dgm:prSet/>
      <dgm:spPr/>
      <dgm:t>
        <a:bodyPr/>
        <a:lstStyle/>
        <a:p>
          <a:endParaRPr lang="en-US"/>
        </a:p>
      </dgm:t>
    </dgm:pt>
    <dgm:pt modelId="{976087E3-97CB-4F56-B133-462F67AD54C9}">
      <dgm:prSet custT="1"/>
      <dgm:spPr/>
      <dgm:t>
        <a:bodyPr/>
        <a:lstStyle/>
        <a:p>
          <a:pPr rtl="0"/>
          <a:r>
            <a:rPr lang="en-US" sz="1800" dirty="0" smtClean="0"/>
            <a:t>Network switches</a:t>
          </a:r>
          <a:endParaRPr lang="en-US" sz="1800" dirty="0"/>
        </a:p>
      </dgm:t>
    </dgm:pt>
    <dgm:pt modelId="{EF086B19-EBFB-48FE-A62B-0D0E4DFBC8AA}" type="parTrans" cxnId="{27BF7199-DBE1-4D02-AAE9-29B3168E5808}">
      <dgm:prSet/>
      <dgm:spPr/>
      <dgm:t>
        <a:bodyPr/>
        <a:lstStyle/>
        <a:p>
          <a:endParaRPr lang="en-US"/>
        </a:p>
      </dgm:t>
    </dgm:pt>
    <dgm:pt modelId="{3B71CA07-E63F-40C1-96B9-6F3A9949BE11}" type="sibTrans" cxnId="{27BF7199-DBE1-4D02-AAE9-29B3168E5808}">
      <dgm:prSet/>
      <dgm:spPr/>
      <dgm:t>
        <a:bodyPr/>
        <a:lstStyle/>
        <a:p>
          <a:endParaRPr lang="en-US"/>
        </a:p>
      </dgm:t>
    </dgm:pt>
    <dgm:pt modelId="{238BD7E5-5C27-4A63-9128-E92A55469FCC}" type="pres">
      <dgm:prSet presAssocID="{A2CCFE77-E0BF-43BA-9DC9-2ECD31053F7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67B8E10-DB05-4222-BCDB-6967707C9058}" type="pres">
      <dgm:prSet presAssocID="{E653EF8C-3C77-4F18-B5CA-0077085D455D}" presName="linNode" presStyleCnt="0"/>
      <dgm:spPr/>
    </dgm:pt>
    <dgm:pt modelId="{58034269-AF0E-446A-80C4-4D959A643991}" type="pres">
      <dgm:prSet presAssocID="{E653EF8C-3C77-4F18-B5CA-0077085D455D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0D75A3-FF0D-4C2E-A102-4B7A430B3C53}" type="pres">
      <dgm:prSet presAssocID="{E653EF8C-3C77-4F18-B5CA-0077085D455D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8C84CD-3674-49F1-85F9-FE29C948F167}" type="pres">
      <dgm:prSet presAssocID="{3F021FAF-4C12-45CF-B609-7857C25C335C}" presName="sp" presStyleCnt="0"/>
      <dgm:spPr/>
    </dgm:pt>
    <dgm:pt modelId="{CEABAD24-B98B-40B9-9718-DB03D8625C30}" type="pres">
      <dgm:prSet presAssocID="{652B7979-ABF5-46AF-B00F-2C8AF2A0B013}" presName="linNode" presStyleCnt="0"/>
      <dgm:spPr/>
    </dgm:pt>
    <dgm:pt modelId="{E71A9C57-AF27-4583-85A6-2172492F2ABA}" type="pres">
      <dgm:prSet presAssocID="{652B7979-ABF5-46AF-B00F-2C8AF2A0B013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A3F1DA-9B56-4B08-BE41-C1FCA5C66599}" type="pres">
      <dgm:prSet presAssocID="{652B7979-ABF5-46AF-B00F-2C8AF2A0B013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7AF568-B8B0-46B3-B0AB-2B97482AF612}" type="pres">
      <dgm:prSet presAssocID="{51CDF8CD-30D5-4979-915C-8EA833FAA8A0}" presName="sp" presStyleCnt="0"/>
      <dgm:spPr/>
    </dgm:pt>
    <dgm:pt modelId="{AD874C44-F912-49F6-B0BD-4E849F08D372}" type="pres">
      <dgm:prSet presAssocID="{B2341EE7-064A-4A8F-9A1B-5C6AD82A6AF8}" presName="linNode" presStyleCnt="0"/>
      <dgm:spPr/>
    </dgm:pt>
    <dgm:pt modelId="{627C73B4-1C36-4595-A25B-A7165C3BFAA4}" type="pres">
      <dgm:prSet presAssocID="{B2341EE7-064A-4A8F-9A1B-5C6AD82A6AF8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DF02D9-78FE-4A49-9E61-E370FA39EBCD}" type="pres">
      <dgm:prSet presAssocID="{B2341EE7-064A-4A8F-9A1B-5C6AD82A6AF8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9BFB78B-11AE-4B35-A410-AFEB357C4C2F}" type="presOf" srcId="{B2341EE7-064A-4A8F-9A1B-5C6AD82A6AF8}" destId="{627C73B4-1C36-4595-A25B-A7165C3BFAA4}" srcOrd="0" destOrd="0" presId="urn:microsoft.com/office/officeart/2005/8/layout/vList5"/>
    <dgm:cxn modelId="{D0C5BCBD-90B2-4519-BD9B-ADD2872AD568}" type="presOf" srcId="{652B7979-ABF5-46AF-B00F-2C8AF2A0B013}" destId="{E71A9C57-AF27-4583-85A6-2172492F2ABA}" srcOrd="0" destOrd="0" presId="urn:microsoft.com/office/officeart/2005/8/layout/vList5"/>
    <dgm:cxn modelId="{35E22ECE-AE83-40DA-B18E-C42430D6EB0D}" type="presOf" srcId="{BBA5C287-0E8F-4402-AC8C-7168A8484792}" destId="{CB0D75A3-FF0D-4C2E-A102-4B7A430B3C53}" srcOrd="0" destOrd="3" presId="urn:microsoft.com/office/officeart/2005/8/layout/vList5"/>
    <dgm:cxn modelId="{A409DAF9-CD75-43D5-B028-F5A262DDECA1}" srcId="{E653EF8C-3C77-4F18-B5CA-0077085D455D}" destId="{BBA5C287-0E8F-4402-AC8C-7168A8484792}" srcOrd="3" destOrd="0" parTransId="{4DFB03A5-DDE8-4661-A10B-D8FEEB2FA442}" sibTransId="{28F67C33-79AE-4926-A7AC-BFDA0EF1692A}"/>
    <dgm:cxn modelId="{66E69D08-468E-4CF5-AE8E-0A6049A5BB20}" type="presOf" srcId="{B40283F8-4EED-42BE-A6F7-39D368D79EA7}" destId="{45DF02D9-78FE-4A49-9E61-E370FA39EBCD}" srcOrd="0" destOrd="1" presId="urn:microsoft.com/office/officeart/2005/8/layout/vList5"/>
    <dgm:cxn modelId="{02A34EF2-B0D6-4C1A-BE11-7E4F92A6ABF2}" type="presOf" srcId="{F581DC7A-4866-4F83-BA55-22177CBE0E2A}" destId="{CB0D75A3-FF0D-4C2E-A102-4B7A430B3C53}" srcOrd="0" destOrd="1" presId="urn:microsoft.com/office/officeart/2005/8/layout/vList5"/>
    <dgm:cxn modelId="{15C1D1B6-FB08-4447-A22C-D8E9FAFF614F}" srcId="{E653EF8C-3C77-4F18-B5CA-0077085D455D}" destId="{D4FDB043-680A-4744-B268-8499386E4A4E}" srcOrd="0" destOrd="0" parTransId="{CCFD83DB-5194-448E-BC05-27B3AA29A155}" sibTransId="{BCC08BA2-3623-491F-9077-941E71834D29}"/>
    <dgm:cxn modelId="{D4EABAB9-69BE-4149-B366-5C06792BFEE3}" type="presOf" srcId="{BBD03202-F8F2-4D1B-B3BF-615DCDFBCBDC}" destId="{61A3F1DA-9B56-4B08-BE41-C1FCA5C66599}" srcOrd="0" destOrd="0" presId="urn:microsoft.com/office/officeart/2005/8/layout/vList5"/>
    <dgm:cxn modelId="{27BF7199-DBE1-4D02-AAE9-29B3168E5808}" srcId="{652B7979-ABF5-46AF-B00F-2C8AF2A0B013}" destId="{976087E3-97CB-4F56-B133-462F67AD54C9}" srcOrd="1" destOrd="0" parTransId="{EF086B19-EBFB-48FE-A62B-0D0E4DFBC8AA}" sibTransId="{3B71CA07-E63F-40C1-96B9-6F3A9949BE11}"/>
    <dgm:cxn modelId="{CA928B68-D428-4575-AA07-AA68803CCA32}" srcId="{B2341EE7-064A-4A8F-9A1B-5C6AD82A6AF8}" destId="{84CFD65E-307C-4A51-91D1-FC3F4AA1A992}" srcOrd="0" destOrd="0" parTransId="{9DA0DE74-145E-4F4A-9FBB-C4A3A6163A39}" sibTransId="{4A39C570-DAC3-43D6-9037-4B6459CD336C}"/>
    <dgm:cxn modelId="{3FA9256C-343D-476D-9662-E54FE418DEA9}" type="presOf" srcId="{976087E3-97CB-4F56-B133-462F67AD54C9}" destId="{61A3F1DA-9B56-4B08-BE41-C1FCA5C66599}" srcOrd="0" destOrd="1" presId="urn:microsoft.com/office/officeart/2005/8/layout/vList5"/>
    <dgm:cxn modelId="{18783BA6-9021-4572-8312-CE8E1F441E7B}" srcId="{B2341EE7-064A-4A8F-9A1B-5C6AD82A6AF8}" destId="{B40283F8-4EED-42BE-A6F7-39D368D79EA7}" srcOrd="1" destOrd="0" parTransId="{CBBBB438-0FCB-4DD8-B616-6A11CA1A6DF1}" sibTransId="{0D28E54C-2EEA-4FCA-8FE6-2E1DDFF8C37D}"/>
    <dgm:cxn modelId="{8F0E5522-0EBB-4942-83B1-F7030F2A862D}" srcId="{652B7979-ABF5-46AF-B00F-2C8AF2A0B013}" destId="{BBD03202-F8F2-4D1B-B3BF-615DCDFBCBDC}" srcOrd="0" destOrd="0" parTransId="{93A8927F-10B9-4244-9D92-3DA5D475547E}" sibTransId="{F90DA137-17C6-491D-8127-68C6908CAE53}"/>
    <dgm:cxn modelId="{B429EB00-2706-4C59-B7AC-987B5B4A83F8}" type="presOf" srcId="{E653EF8C-3C77-4F18-B5CA-0077085D455D}" destId="{58034269-AF0E-446A-80C4-4D959A643991}" srcOrd="0" destOrd="0" presId="urn:microsoft.com/office/officeart/2005/8/layout/vList5"/>
    <dgm:cxn modelId="{C120A8FF-710D-4785-8FAF-7F9501FE159F}" type="presOf" srcId="{EC2DB14A-B1F2-4118-9B2C-8AF4469558BB}" destId="{CB0D75A3-FF0D-4C2E-A102-4B7A430B3C53}" srcOrd="0" destOrd="2" presId="urn:microsoft.com/office/officeart/2005/8/layout/vList5"/>
    <dgm:cxn modelId="{6756DF39-97A0-4A39-A59E-4A67A91F24AD}" type="presOf" srcId="{A2CCFE77-E0BF-43BA-9DC9-2ECD31053F7C}" destId="{238BD7E5-5C27-4A63-9128-E92A55469FCC}" srcOrd="0" destOrd="0" presId="urn:microsoft.com/office/officeart/2005/8/layout/vList5"/>
    <dgm:cxn modelId="{FCF25D3C-04F1-4478-AC99-0437CB0CA8FE}" type="presOf" srcId="{84CFD65E-307C-4A51-91D1-FC3F4AA1A992}" destId="{45DF02D9-78FE-4A49-9E61-E370FA39EBCD}" srcOrd="0" destOrd="0" presId="urn:microsoft.com/office/officeart/2005/8/layout/vList5"/>
    <dgm:cxn modelId="{BA1D1B9E-6F58-4734-AE63-7A58A091CA2A}" type="presOf" srcId="{D4FDB043-680A-4744-B268-8499386E4A4E}" destId="{CB0D75A3-FF0D-4C2E-A102-4B7A430B3C53}" srcOrd="0" destOrd="0" presId="urn:microsoft.com/office/officeart/2005/8/layout/vList5"/>
    <dgm:cxn modelId="{5585C278-94D7-4E91-A8B4-7D1F643ED9C1}" srcId="{A2CCFE77-E0BF-43BA-9DC9-2ECD31053F7C}" destId="{B2341EE7-064A-4A8F-9A1B-5C6AD82A6AF8}" srcOrd="2" destOrd="0" parTransId="{94858043-A839-4CCB-9EE8-3D56A1077D09}" sibTransId="{CC6DA05D-3601-4257-ABFE-B4966C34B392}"/>
    <dgm:cxn modelId="{065CC76A-104C-4A7F-8EA5-5B08509BC335}" srcId="{A2CCFE77-E0BF-43BA-9DC9-2ECD31053F7C}" destId="{E653EF8C-3C77-4F18-B5CA-0077085D455D}" srcOrd="0" destOrd="0" parTransId="{8185B47E-AC10-4BC5-8E33-7FCA4EF1A9B0}" sibTransId="{3F021FAF-4C12-45CF-B609-7857C25C335C}"/>
    <dgm:cxn modelId="{58F44BFB-079D-4C48-98D0-3134AC1C7756}" srcId="{E653EF8C-3C77-4F18-B5CA-0077085D455D}" destId="{EC2DB14A-B1F2-4118-9B2C-8AF4469558BB}" srcOrd="2" destOrd="0" parTransId="{F139F19E-1CA1-4C0C-8E71-72933A5668DE}" sibTransId="{E48AE94E-38AF-4C63-9718-28958650F764}"/>
    <dgm:cxn modelId="{27F485D2-1E88-4BFE-B5F2-28249345D50C}" srcId="{E653EF8C-3C77-4F18-B5CA-0077085D455D}" destId="{F581DC7A-4866-4F83-BA55-22177CBE0E2A}" srcOrd="1" destOrd="0" parTransId="{335CCEE2-0AF6-4645-B519-712319B4FB3D}" sibTransId="{DCBC1F80-C107-49DE-974C-A64F51AED892}"/>
    <dgm:cxn modelId="{0E9C6CBF-8761-4D86-8BE8-008073C2481B}" srcId="{A2CCFE77-E0BF-43BA-9DC9-2ECD31053F7C}" destId="{652B7979-ABF5-46AF-B00F-2C8AF2A0B013}" srcOrd="1" destOrd="0" parTransId="{F11B862F-17E1-45E4-932C-10D7ACE65DC1}" sibTransId="{51CDF8CD-30D5-4979-915C-8EA833FAA8A0}"/>
    <dgm:cxn modelId="{847323BD-3A35-406E-BF00-C4CC6A83CED5}" type="presParOf" srcId="{238BD7E5-5C27-4A63-9128-E92A55469FCC}" destId="{A67B8E10-DB05-4222-BCDB-6967707C9058}" srcOrd="0" destOrd="0" presId="urn:microsoft.com/office/officeart/2005/8/layout/vList5"/>
    <dgm:cxn modelId="{3DBB8FF7-1A80-4EBB-A15E-5DDAF8E2AC7F}" type="presParOf" srcId="{A67B8E10-DB05-4222-BCDB-6967707C9058}" destId="{58034269-AF0E-446A-80C4-4D959A643991}" srcOrd="0" destOrd="0" presId="urn:microsoft.com/office/officeart/2005/8/layout/vList5"/>
    <dgm:cxn modelId="{84A93488-CFFD-4F4C-BB57-4A287E554BD3}" type="presParOf" srcId="{A67B8E10-DB05-4222-BCDB-6967707C9058}" destId="{CB0D75A3-FF0D-4C2E-A102-4B7A430B3C53}" srcOrd="1" destOrd="0" presId="urn:microsoft.com/office/officeart/2005/8/layout/vList5"/>
    <dgm:cxn modelId="{2EE57AD7-9705-4638-9423-0FC284D5950F}" type="presParOf" srcId="{238BD7E5-5C27-4A63-9128-E92A55469FCC}" destId="{5D8C84CD-3674-49F1-85F9-FE29C948F167}" srcOrd="1" destOrd="0" presId="urn:microsoft.com/office/officeart/2005/8/layout/vList5"/>
    <dgm:cxn modelId="{E44333D2-0A81-4BB5-9F48-823CD2C3700A}" type="presParOf" srcId="{238BD7E5-5C27-4A63-9128-E92A55469FCC}" destId="{CEABAD24-B98B-40B9-9718-DB03D8625C30}" srcOrd="2" destOrd="0" presId="urn:microsoft.com/office/officeart/2005/8/layout/vList5"/>
    <dgm:cxn modelId="{5EFC3004-BF50-4494-80D1-CBB54A6AC00D}" type="presParOf" srcId="{CEABAD24-B98B-40B9-9718-DB03D8625C30}" destId="{E71A9C57-AF27-4583-85A6-2172492F2ABA}" srcOrd="0" destOrd="0" presId="urn:microsoft.com/office/officeart/2005/8/layout/vList5"/>
    <dgm:cxn modelId="{C6EE3BDB-8827-407C-B1DC-26344C412BC8}" type="presParOf" srcId="{CEABAD24-B98B-40B9-9718-DB03D8625C30}" destId="{61A3F1DA-9B56-4B08-BE41-C1FCA5C66599}" srcOrd="1" destOrd="0" presId="urn:microsoft.com/office/officeart/2005/8/layout/vList5"/>
    <dgm:cxn modelId="{7BDB98DE-5A70-4694-9BC7-51CFE8463A69}" type="presParOf" srcId="{238BD7E5-5C27-4A63-9128-E92A55469FCC}" destId="{EA7AF568-B8B0-46B3-B0AB-2B97482AF612}" srcOrd="3" destOrd="0" presId="urn:microsoft.com/office/officeart/2005/8/layout/vList5"/>
    <dgm:cxn modelId="{4185CF6A-FAC1-40F1-85AD-B1A47E606839}" type="presParOf" srcId="{238BD7E5-5C27-4A63-9128-E92A55469FCC}" destId="{AD874C44-F912-49F6-B0BD-4E849F08D372}" srcOrd="4" destOrd="0" presId="urn:microsoft.com/office/officeart/2005/8/layout/vList5"/>
    <dgm:cxn modelId="{5408CF93-0BC6-4E94-81FB-69B91F1D1A7A}" type="presParOf" srcId="{AD874C44-F912-49F6-B0BD-4E849F08D372}" destId="{627C73B4-1C36-4595-A25B-A7165C3BFAA4}" srcOrd="0" destOrd="0" presId="urn:microsoft.com/office/officeart/2005/8/layout/vList5"/>
    <dgm:cxn modelId="{174A6047-856D-4E6C-9E1C-7B2D5A37A947}" type="presParOf" srcId="{AD874C44-F912-49F6-B0BD-4E849F08D372}" destId="{45DF02D9-78FE-4A49-9E61-E370FA39EBCD}" srcOrd="1" destOrd="0" presId="urn:microsoft.com/office/officeart/2005/8/layout/vList5"/>
  </dgm:cxnLst>
  <dgm:bg/>
  <dgm:whole/>
  <dgm:extLst>
    <a:ext uri="http://schemas.microsoft.com/office/drawing/2008/diagram"/>
  </dgm:extLst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723D10-D4A3-418B-B748-042A3BDE00C7}" type="datetimeFigureOut">
              <a:rPr lang="en-US"/>
              <a:pPr>
                <a:defRPr/>
              </a:pPr>
              <a:t>1/1/2002</a:t>
            </a:fld>
            <a:endParaRPr lang="en-US" dirty="0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CA30F6E-B373-42D1-ACB8-C853B5A886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ED340-FF53-4EC2-BF32-1D4BEAFDE8E1}" type="datetimeFigureOut">
              <a:rPr lang="en-US"/>
              <a:pPr>
                <a:defRPr/>
              </a:pPr>
              <a:t>1/1/2002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92CCBC-9D9C-44D8-80A0-BE7FE274D3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B66416-D044-4EA8-ACAE-5624855FD9C4}" type="datetimeFigureOut">
              <a:rPr lang="en-US"/>
              <a:pPr>
                <a:defRPr/>
              </a:pPr>
              <a:t>1/1/2002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39022A-F774-448A-B913-8374B97F72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706017-9BD2-4E94-9E7C-C4D1FD706076}" type="datetimeFigureOut">
              <a:rPr lang="en-US"/>
              <a:pPr>
                <a:defRPr/>
              </a:pPr>
              <a:t>1/1/2002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FE7422-68BB-45EA-A355-6A59FFBBD41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43155F-FB31-4D2B-B98B-9EEEC4A475DA}" type="datetimeFigureOut">
              <a:rPr lang="en-US"/>
              <a:pPr>
                <a:defRPr/>
              </a:pPr>
              <a:t>1/1/2002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742C7D-7CB8-42C5-AFD6-0CF9FEE5B8C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21B33E-45E7-4A28-848A-802DA41B3AFF}" type="datetimeFigureOut">
              <a:rPr lang="en-US"/>
              <a:pPr>
                <a:defRPr/>
              </a:pPr>
              <a:t>1/1/2002</a:t>
            </a:fld>
            <a:endParaRPr lang="en-US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766B5-35A9-402D-A155-5DBA2F4A52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F92E2-1BEC-4089-A2F5-32FC5A10EEE8}" type="datetimeFigureOut">
              <a:rPr lang="en-US"/>
              <a:pPr>
                <a:defRPr/>
              </a:pPr>
              <a:t>1/1/2002</a:t>
            </a:fld>
            <a:endParaRPr lang="en-US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E6769-A348-4D33-838E-25B72DD31C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4DF57-31D5-44F7-9ABA-03E365E8CB60}" type="datetimeFigureOut">
              <a:rPr lang="en-US"/>
              <a:pPr>
                <a:defRPr/>
              </a:pPr>
              <a:t>1/1/2002</a:t>
            </a:fld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B9536E-372F-41A4-85A0-CFBC66DC4B0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E7F3E-6E9A-46A5-9223-8BE7B4C1C013}" type="datetimeFigureOut">
              <a:rPr lang="en-US"/>
              <a:pPr>
                <a:defRPr/>
              </a:pPr>
              <a:t>1/1/2002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68E4FA-BF0C-476D-99A3-228C6350ED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6" name="Rounded Rectangle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CD0F5C-1914-422F-843B-6E92110B3628}" type="datetimeFigureOut">
              <a:rPr lang="en-US"/>
              <a:pPr>
                <a:defRPr/>
              </a:pPr>
              <a:t>1/1/2002</a:t>
            </a:fld>
            <a:endParaRPr lang="en-US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002956-A664-494F-B181-B87C5A6265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589DF7-94A6-4CAB-A741-2A16DDB7AFA3}" type="datetimeFigureOut">
              <a:rPr lang="en-US"/>
              <a:pPr>
                <a:defRPr/>
              </a:pPr>
              <a:t>1/1/2002</a:t>
            </a:fld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02B8E8-E620-4D04-B8C7-8CCE532E0E3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DE9B64D-A10A-416F-B472-76EDD3744161}" type="datetimeFigureOut">
              <a:rPr lang="en-US"/>
              <a:pPr>
                <a:defRPr/>
              </a:pPr>
              <a:t>1/1/2002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D1DACD97-6D01-4BA3-8471-3DE00DB8DD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8" r:id="rId1"/>
    <p:sldLayoutId id="2147485161" r:id="rId2"/>
    <p:sldLayoutId id="2147485169" r:id="rId3"/>
    <p:sldLayoutId id="2147485162" r:id="rId4"/>
    <p:sldLayoutId id="2147485163" r:id="rId5"/>
    <p:sldLayoutId id="2147485164" r:id="rId6"/>
    <p:sldLayoutId id="2147485165" r:id="rId7"/>
    <p:sldLayoutId id="2147485170" r:id="rId8"/>
    <p:sldLayoutId id="2147485171" r:id="rId9"/>
    <p:sldLayoutId id="2147485166" r:id="rId10"/>
    <p:sldLayoutId id="214748516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Approval%20Workflow.pdf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1524000" y="1600200"/>
            <a:ext cx="6934200" cy="2362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u="sng" smtClean="0">
                <a:solidFill>
                  <a:srgbClr val="FFFF00"/>
                </a:solidFill>
                <a:latin typeface="Cambria" pitchFamily="18" charset="0"/>
              </a:rPr>
              <a:t>Establishment of Engineering Data Management System in India based on Teamcenter </a:t>
            </a:r>
            <a:r>
              <a:rPr sz="3100" u="sng" smtClean="0">
                <a:solidFill>
                  <a:srgbClr val="7030A0"/>
                </a:solidFill>
                <a:latin typeface="Cambria" pitchFamily="18" charset="0"/>
              </a:rPr>
              <a:t/>
            </a:r>
            <a:br>
              <a:rPr sz="3100" u="sng" smtClean="0">
                <a:solidFill>
                  <a:srgbClr val="7030A0"/>
                </a:solidFill>
                <a:latin typeface="Cambria" pitchFamily="18" charset="0"/>
              </a:rPr>
            </a:br>
            <a:r>
              <a:rPr sz="2800" u="sng" smtClean="0">
                <a:solidFill>
                  <a:srgbClr val="0070C0"/>
                </a:solidFill>
                <a:latin typeface="Cambria" pitchFamily="18" charset="0"/>
              </a:rPr>
              <a:t/>
            </a:r>
            <a:br>
              <a:rPr sz="2800" u="sng" smtClean="0">
                <a:solidFill>
                  <a:srgbClr val="0070C0"/>
                </a:solidFill>
                <a:latin typeface="Cambria" pitchFamily="18" charset="0"/>
              </a:rPr>
            </a:br>
            <a:r>
              <a:rPr sz="2800" smtClean="0">
                <a:solidFill>
                  <a:srgbClr val="0070C0"/>
                </a:solidFill>
                <a:latin typeface="Cambria" pitchFamily="18" charset="0"/>
              </a:rPr>
              <a:t>			</a:t>
            </a:r>
            <a:r>
              <a:rPr sz="1800" u="sng" smtClean="0">
                <a:solidFill>
                  <a:srgbClr val="0070C0"/>
                </a:solidFill>
                <a:latin typeface="Cambria" pitchFamily="18" charset="0"/>
              </a:rPr>
              <a:t/>
            </a:r>
            <a:br>
              <a:rPr sz="1800" u="sng" smtClean="0">
                <a:solidFill>
                  <a:srgbClr val="0070C0"/>
                </a:solidFill>
                <a:latin typeface="Cambria" pitchFamily="18" charset="0"/>
              </a:rPr>
            </a:br>
            <a:endParaRPr sz="1800" u="sng" smtClean="0">
              <a:solidFill>
                <a:srgbClr val="0070C0"/>
              </a:solidFill>
              <a:latin typeface="Cambria" pitchFamily="18" charset="0"/>
            </a:endParaRPr>
          </a:p>
        </p:txBody>
      </p:sp>
      <p:sp>
        <p:nvSpPr>
          <p:cNvPr id="6147" name="TextBox 2"/>
          <p:cNvSpPr txBox="1">
            <a:spLocks noChangeArrowheads="1"/>
          </p:cNvSpPr>
          <p:nvPr/>
        </p:nvSpPr>
        <p:spPr bwMode="auto">
          <a:xfrm>
            <a:off x="5181600" y="3886200"/>
            <a:ext cx="28384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Computer Division, BARC</a:t>
            </a:r>
          </a:p>
          <a:p>
            <a:r>
              <a:rPr lang="en-US"/>
              <a:t>27 Feb,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/>
        </p:nvGraphicFramePr>
        <p:xfrm>
          <a:off x="1295400" y="1981200"/>
          <a:ext cx="64008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52400" y="228600"/>
            <a:ext cx="8077200" cy="407988"/>
          </a:xfrm>
          <a:prstGeom prst="rect">
            <a:avLst/>
          </a:prstGeom>
        </p:spPr>
        <p:txBody>
          <a:bodyPr anchor="b"/>
          <a:lstStyle/>
          <a:p>
            <a:pPr fontAlgn="auto">
              <a:spcAft>
                <a:spcPts val="0"/>
              </a:spcAft>
              <a:defRPr/>
            </a:pPr>
            <a:r>
              <a:rPr lang="en-US" sz="3200" cap="small" dirty="0">
                <a:solidFill>
                  <a:schemeClr val="tx2"/>
                </a:solidFill>
                <a:latin typeface="Cambria" pitchFamily="18" charset="0"/>
                <a:ea typeface="+mj-ea"/>
                <a:cs typeface="+mj-cs"/>
              </a:rPr>
              <a:t>System Requirements</a:t>
            </a:r>
          </a:p>
        </p:txBody>
      </p:sp>
      <p:sp>
        <p:nvSpPr>
          <p:cNvPr id="15364" name="TextBox 7"/>
          <p:cNvSpPr txBox="1">
            <a:spLocks noChangeArrowheads="1"/>
          </p:cNvSpPr>
          <p:nvPr/>
        </p:nvSpPr>
        <p:spPr bwMode="auto">
          <a:xfrm>
            <a:off x="609600" y="838200"/>
            <a:ext cx="73914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09600" indent="-609600" algn="just" eaLnBrk="0" hangingPunct="0">
              <a:lnSpc>
                <a:spcPct val="150000"/>
              </a:lnSpc>
              <a:spcBef>
                <a:spcPct val="20000"/>
              </a:spcBef>
              <a:buClr>
                <a:srgbClr val="003399"/>
              </a:buClr>
              <a:buFontTx/>
              <a:buChar char="•"/>
            </a:pPr>
            <a:r>
              <a:rPr lang="en-US">
                <a:latin typeface="Cambria" pitchFamily="18" charset="0"/>
              </a:rPr>
              <a:t>Fermilab worked with Siemens for a technical proposal on the EDMS system and shared the details with BARC.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5"/>
          <p:cNvSpPr>
            <a:spLocks noChangeArrowheads="1"/>
          </p:cNvSpPr>
          <p:nvPr/>
        </p:nvSpPr>
        <p:spPr bwMode="auto">
          <a:xfrm>
            <a:off x="304800" y="762000"/>
            <a:ext cx="80010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algn="just" eaLnBrk="0" hangingPunct="0">
              <a:lnSpc>
                <a:spcPct val="150000"/>
              </a:lnSpc>
              <a:spcBef>
                <a:spcPct val="20000"/>
              </a:spcBef>
              <a:buClr>
                <a:srgbClr val="003399"/>
              </a:buClr>
              <a:buFontTx/>
              <a:buChar char="•"/>
            </a:pPr>
            <a:endParaRPr lang="en-US" sz="2000">
              <a:latin typeface="Cambria" pitchFamily="18" charset="0"/>
            </a:endParaRPr>
          </a:p>
          <a:p>
            <a:pPr marL="609600" indent="-609600" algn="just" eaLnBrk="0" hangingPunct="0">
              <a:lnSpc>
                <a:spcPct val="150000"/>
              </a:lnSpc>
              <a:spcBef>
                <a:spcPct val="20000"/>
              </a:spcBef>
              <a:buClr>
                <a:srgbClr val="003399"/>
              </a:buClr>
              <a:buFontTx/>
              <a:buChar char="•"/>
            </a:pPr>
            <a:r>
              <a:rPr lang="en-US" sz="2000">
                <a:latin typeface="Cambria" pitchFamily="18" charset="0"/>
              </a:rPr>
              <a:t>Software licenses with maintenance support for 10 years will be procured  through Fermilab procurement channel.</a:t>
            </a:r>
          </a:p>
          <a:p>
            <a:pPr marL="609600" indent="-609600" algn="just" eaLnBrk="0" hangingPunct="0">
              <a:lnSpc>
                <a:spcPct val="150000"/>
              </a:lnSpc>
              <a:spcBef>
                <a:spcPct val="20000"/>
              </a:spcBef>
              <a:buClr>
                <a:srgbClr val="003399"/>
              </a:buClr>
              <a:buFontTx/>
              <a:buChar char="•"/>
            </a:pPr>
            <a:r>
              <a:rPr lang="en-US" sz="2000">
                <a:latin typeface="Cambria" pitchFamily="18" charset="0"/>
              </a:rPr>
              <a:t>Hardware items will be procured by BARC based on specifications provided by Fermilab. </a:t>
            </a:r>
          </a:p>
          <a:p>
            <a:pPr marL="609600" indent="-609600" algn="just" eaLnBrk="0" hangingPunct="0">
              <a:lnSpc>
                <a:spcPct val="150000"/>
              </a:lnSpc>
              <a:spcBef>
                <a:spcPct val="20000"/>
              </a:spcBef>
              <a:buClr>
                <a:srgbClr val="003399"/>
              </a:buClr>
              <a:buFontTx/>
              <a:buChar char="•"/>
            </a:pPr>
            <a:r>
              <a:rPr lang="en-US" sz="2000">
                <a:latin typeface="Cambria" pitchFamily="18" charset="0"/>
              </a:rPr>
              <a:t>The equipment will be commissioned @HBNI with Internet connectivity for giving access to users and enabling data synchronization between India hub and Fermilab EDMS.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52400" y="430213"/>
            <a:ext cx="8077200" cy="407987"/>
          </a:xfrm>
          <a:prstGeom prst="rect">
            <a:avLst/>
          </a:prstGeom>
        </p:spPr>
        <p:txBody>
          <a:bodyPr anchor="b"/>
          <a:lstStyle/>
          <a:p>
            <a:pPr fontAlgn="auto">
              <a:spcAft>
                <a:spcPts val="0"/>
              </a:spcAft>
              <a:defRPr/>
            </a:pPr>
            <a:r>
              <a:rPr lang="en-US" sz="3200" cap="small" dirty="0">
                <a:solidFill>
                  <a:schemeClr val="tx2"/>
                </a:solidFill>
                <a:latin typeface="Cambria" pitchFamily="18" charset="0"/>
                <a:ea typeface="+mj-ea"/>
                <a:cs typeface="+mj-cs"/>
              </a:rPr>
              <a:t>Proposed Execution Plan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533400" y="792163"/>
          <a:ext cx="7772400" cy="5646737"/>
        </p:xfrm>
        <a:graphic>
          <a:graphicData uri="http://schemas.openxmlformats.org/drawingml/2006/table">
            <a:tbl>
              <a:tblPr/>
              <a:tblGrid>
                <a:gridCol w="501445"/>
                <a:gridCol w="6435214"/>
                <a:gridCol w="835742"/>
              </a:tblGrid>
              <a:tr h="36296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Calibri"/>
                          <a:ea typeface="Times New Roman"/>
                          <a:cs typeface="Times New Roman"/>
                        </a:rPr>
                        <a:t>S.No</a:t>
                      </a:r>
                      <a:endParaRPr lang="en-US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Times New Roman"/>
                          <a:cs typeface="Times New Roman"/>
                        </a:rPr>
                        <a:t>Description</a:t>
                      </a: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Times New Roman"/>
                          <a:cs typeface="Times New Roman"/>
                        </a:rPr>
                        <a:t>Quantity</a:t>
                      </a: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48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Times New Roman"/>
                          <a:cs typeface="Times New Roman"/>
                        </a:rPr>
                        <a:t>NX MACH 2 Licenses (NX12100)</a:t>
                      </a: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Times New Roman"/>
                          <a:cs typeface="Times New Roman"/>
                        </a:rPr>
                        <a:t>15</a:t>
                      </a: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445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Times New Roman"/>
                          <a:cs typeface="Times New Roman"/>
                        </a:rPr>
                        <a:t>Technical consultancy, onsite Installation &amp; configuration &amp; testing, training and onsite maintenance for item-1 (15 licenses) for 10 years</a:t>
                      </a: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38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Times New Roman"/>
                          <a:cs typeface="Times New Roman"/>
                        </a:rPr>
                        <a:t>NX MACH 3 Licenses (NX13100)</a:t>
                      </a: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445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Times New Roman"/>
                          <a:cs typeface="Times New Roman"/>
                        </a:rPr>
                        <a:t>Technical consultancy, onsite Installation &amp; configuration &amp; testing, training and onsite maintenance for item-3 (5 licenses) for 10 years</a:t>
                      </a: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48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Times New Roman"/>
                          <a:cs typeface="Times New Roman"/>
                        </a:rPr>
                        <a:t>Teamcenter Author - (TC10101)</a:t>
                      </a: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20</a:t>
                      </a: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445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Times New Roman"/>
                          <a:cs typeface="Times New Roman"/>
                        </a:rPr>
                        <a:t>Technical consultancy, onsite Installation &amp; configuration &amp; testing, training and onsite maintenance for item-5 (20 licenses) for 10 years</a:t>
                      </a: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48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Times New Roman"/>
                          <a:cs typeface="Times New Roman"/>
                        </a:rPr>
                        <a:t>Teamcenter Consumer - (Tc10102)</a:t>
                      </a: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445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Times New Roman"/>
                          <a:cs typeface="Times New Roman"/>
                        </a:rPr>
                        <a:t>Technical consultancy, onsite Installation &amp; configuration &amp; testing, training and onsite maintenance for item-7 (5 licenses) for 10 years</a:t>
                      </a: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48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Times New Roman"/>
                          <a:cs typeface="Times New Roman"/>
                        </a:rPr>
                        <a:t>Oracle Named User  (Tc050)</a:t>
                      </a: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Times New Roman"/>
                          <a:cs typeface="Times New Roman"/>
                        </a:rPr>
                        <a:t>25</a:t>
                      </a: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445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Technical consultancy, onsite Installation &amp; configuration &amp; testing, training and onsite maintenance for item-9 (25 licenses) for 10 years</a:t>
                      </a: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48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Multi-Site Collab - (TC10408)</a:t>
                      </a: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445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12</a:t>
                      </a: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Technical consultancy, onsite Installation &amp; configuration &amp; testing, training and onsite maintenance for item-11 (2 licenses) for 10 years</a:t>
                      </a: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445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13</a:t>
                      </a: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Times New Roman"/>
                          <a:cs typeface="Times New Roman"/>
                        </a:rPr>
                        <a:t>Teamcenter Deployment - (TC1DOTC) </a:t>
                      </a: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Times New Roman"/>
                          <a:cs typeface="Times New Roman"/>
                        </a:rPr>
                        <a:t>at </a:t>
                      </a:r>
                      <a:r>
                        <a:rPr lang="en-US" sz="14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HBNI, </a:t>
                      </a:r>
                      <a:r>
                        <a:rPr lang="en-US" sz="1400" dirty="0" smtClean="0">
                          <a:latin typeface="Calibri"/>
                          <a:ea typeface="Times New Roman"/>
                          <a:cs typeface="Times New Roman"/>
                        </a:rPr>
                        <a:t>Mumbai </a:t>
                      </a:r>
                      <a:r>
                        <a:rPr lang="en-US" sz="1400" dirty="0">
                          <a:latin typeface="Calibri"/>
                          <a:ea typeface="Times New Roman"/>
                          <a:cs typeface="Times New Roman"/>
                        </a:rPr>
                        <a:t>and corresponding Technical consultancy and training </a:t>
                      </a: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49439" marR="49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28600" y="201613"/>
            <a:ext cx="8077200" cy="407987"/>
          </a:xfrm>
          <a:prstGeom prst="rect">
            <a:avLst/>
          </a:prstGeom>
        </p:spPr>
        <p:txBody>
          <a:bodyPr anchor="b"/>
          <a:lstStyle/>
          <a:p>
            <a:pPr fontAlgn="auto">
              <a:spcAft>
                <a:spcPts val="0"/>
              </a:spcAft>
              <a:defRPr/>
            </a:pPr>
            <a:r>
              <a:rPr lang="en-US" sz="3200" cap="small" dirty="0">
                <a:solidFill>
                  <a:schemeClr val="tx2"/>
                </a:solidFill>
                <a:latin typeface="Cambria" pitchFamily="18" charset="0"/>
                <a:ea typeface="+mj-ea"/>
                <a:cs typeface="+mj-cs"/>
              </a:rPr>
              <a:t>Software Items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ChangeArrowheads="1"/>
          </p:cNvSpPr>
          <p:nvPr/>
        </p:nvSpPr>
        <p:spPr bwMode="auto">
          <a:xfrm>
            <a:off x="304800" y="914400"/>
            <a:ext cx="80010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algn="just" eaLnBrk="0" hangingPunct="0">
              <a:lnSpc>
                <a:spcPct val="150000"/>
              </a:lnSpc>
              <a:spcBef>
                <a:spcPct val="20000"/>
              </a:spcBef>
              <a:buClr>
                <a:srgbClr val="003399"/>
              </a:buClr>
              <a:buFontTx/>
              <a:buChar char="•"/>
            </a:pPr>
            <a:endParaRPr lang="en-US" sz="2000">
              <a:latin typeface="Cambria" pitchFamily="18" charset="0"/>
            </a:endParaRPr>
          </a:p>
          <a:p>
            <a:pPr marL="609600" indent="-609600" algn="just" eaLnBrk="0" hangingPunct="0">
              <a:lnSpc>
                <a:spcPct val="150000"/>
              </a:lnSpc>
              <a:spcBef>
                <a:spcPct val="20000"/>
              </a:spcBef>
              <a:buClr>
                <a:srgbClr val="003399"/>
              </a:buClr>
              <a:buFontTx/>
              <a:buChar char="•"/>
            </a:pPr>
            <a:r>
              <a:rPr lang="en-US" sz="2000">
                <a:latin typeface="Cambria" pitchFamily="18" charset="0"/>
              </a:rPr>
              <a:t>The work of setting up the hub in India is being expedited with priority.  A number of communications have been exchanged.</a:t>
            </a:r>
          </a:p>
          <a:p>
            <a:pPr marL="609600" indent="-609600" algn="just" eaLnBrk="0" hangingPunct="0">
              <a:lnSpc>
                <a:spcPct val="150000"/>
              </a:lnSpc>
              <a:spcBef>
                <a:spcPct val="20000"/>
              </a:spcBef>
              <a:buClr>
                <a:srgbClr val="003399"/>
              </a:buClr>
              <a:buFontTx/>
              <a:buChar char="•"/>
            </a:pPr>
            <a:r>
              <a:rPr lang="en-US" sz="2000">
                <a:latin typeface="Cambria" pitchFamily="18" charset="0"/>
              </a:rPr>
              <a:t>Fermilab re-engaged with Siemens on this matter.</a:t>
            </a:r>
          </a:p>
          <a:p>
            <a:pPr marL="609600" indent="-609600" algn="just" eaLnBrk="0" hangingPunct="0">
              <a:lnSpc>
                <a:spcPct val="150000"/>
              </a:lnSpc>
              <a:spcBef>
                <a:spcPct val="20000"/>
              </a:spcBef>
              <a:buClr>
                <a:srgbClr val="003399"/>
              </a:buClr>
              <a:buFontTx/>
              <a:buChar char="•"/>
            </a:pPr>
            <a:r>
              <a:rPr lang="en-US" sz="2000">
                <a:latin typeface="Cambria" pitchFamily="18" charset="0"/>
              </a:rPr>
              <a:t>Siemens reviewed the earlier technical proposal and raised a number of queries to work out a solution vis-à-vis any changed requirements. 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304800" y="354013"/>
            <a:ext cx="8077200" cy="407987"/>
          </a:xfrm>
          <a:prstGeom prst="rect">
            <a:avLst/>
          </a:prstGeom>
        </p:spPr>
        <p:txBody>
          <a:bodyPr anchor="b"/>
          <a:lstStyle/>
          <a:p>
            <a:pPr fontAlgn="auto">
              <a:spcAft>
                <a:spcPts val="0"/>
              </a:spcAft>
              <a:defRPr/>
            </a:pPr>
            <a:r>
              <a:rPr lang="en-US" sz="3200" cap="small" dirty="0">
                <a:solidFill>
                  <a:schemeClr val="tx2"/>
                </a:solidFill>
                <a:latin typeface="Cambria" pitchFamily="18" charset="0"/>
                <a:ea typeface="+mj-ea"/>
                <a:cs typeface="+mj-cs"/>
              </a:rPr>
              <a:t>Status after signing Annexure-I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5"/>
          <p:cNvSpPr>
            <a:spLocks noChangeArrowheads="1"/>
          </p:cNvSpPr>
          <p:nvPr/>
        </p:nvSpPr>
        <p:spPr bwMode="auto">
          <a:xfrm>
            <a:off x="304800" y="914400"/>
            <a:ext cx="82296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algn="just" eaLnBrk="0" hangingPunct="0">
              <a:lnSpc>
                <a:spcPct val="150000"/>
              </a:lnSpc>
              <a:spcBef>
                <a:spcPct val="20000"/>
              </a:spcBef>
              <a:buClr>
                <a:srgbClr val="003399"/>
              </a:buClr>
              <a:buFontTx/>
              <a:buChar char="•"/>
            </a:pPr>
            <a:r>
              <a:rPr lang="en-US" sz="2000">
                <a:latin typeface="Cambria" pitchFamily="18" charset="0"/>
              </a:rPr>
              <a:t>Are the quantities of the licenses the same?</a:t>
            </a:r>
          </a:p>
          <a:p>
            <a:pPr marL="1066800" lvl="1" indent="-609600" algn="just" eaLnBrk="0" hangingPunct="0">
              <a:lnSpc>
                <a:spcPct val="150000"/>
              </a:lnSpc>
              <a:spcBef>
                <a:spcPct val="20000"/>
              </a:spcBef>
              <a:buClr>
                <a:srgbClr val="003399"/>
              </a:buClr>
              <a:buFontTx/>
              <a:buChar char="•"/>
            </a:pPr>
            <a:r>
              <a:rPr lang="en-US" sz="2000">
                <a:latin typeface="Cambria" pitchFamily="18" charset="0"/>
              </a:rPr>
              <a:t>The user licenses </a:t>
            </a:r>
            <a:r>
              <a:rPr lang="en-US" sz="2000">
                <a:latin typeface="Cambria" pitchFamily="18" charset="0"/>
                <a:cs typeface="Times New Roman" pitchFamily="18" charset="0"/>
              </a:rPr>
              <a:t>NX MACH 2, NX MACH 3 and Teamcenter author </a:t>
            </a:r>
            <a:r>
              <a:rPr lang="en-US" sz="2000">
                <a:latin typeface="Cambria" pitchFamily="18" charset="0"/>
              </a:rPr>
              <a:t>licenses are based on </a:t>
            </a:r>
          </a:p>
          <a:p>
            <a:pPr marL="1524000" lvl="2" indent="-609600" algn="just" eaLnBrk="0" hangingPunct="0">
              <a:lnSpc>
                <a:spcPct val="150000"/>
              </a:lnSpc>
              <a:spcBef>
                <a:spcPct val="20000"/>
              </a:spcBef>
              <a:buClr>
                <a:srgbClr val="003399"/>
              </a:buClr>
              <a:buFontTx/>
              <a:buChar char="•"/>
            </a:pPr>
            <a:r>
              <a:rPr lang="en-US" sz="2000">
                <a:latin typeface="Cambria" pitchFamily="18" charset="0"/>
              </a:rPr>
              <a:t>BARC – 6 users</a:t>
            </a:r>
          </a:p>
          <a:p>
            <a:pPr marL="1524000" lvl="2" indent="-609600" algn="just" eaLnBrk="0" hangingPunct="0">
              <a:lnSpc>
                <a:spcPct val="150000"/>
              </a:lnSpc>
              <a:spcBef>
                <a:spcPct val="20000"/>
              </a:spcBef>
              <a:buClr>
                <a:srgbClr val="003399"/>
              </a:buClr>
              <a:buFontTx/>
              <a:buChar char="•"/>
            </a:pPr>
            <a:r>
              <a:rPr lang="en-US" sz="2000">
                <a:latin typeface="Cambria" pitchFamily="18" charset="0"/>
              </a:rPr>
              <a:t>RRCAT – 7 users</a:t>
            </a:r>
          </a:p>
          <a:p>
            <a:pPr marL="1524000" lvl="2" indent="-609600" algn="just" eaLnBrk="0" hangingPunct="0">
              <a:lnSpc>
                <a:spcPct val="150000"/>
              </a:lnSpc>
              <a:spcBef>
                <a:spcPct val="20000"/>
              </a:spcBef>
              <a:buClr>
                <a:srgbClr val="003399"/>
              </a:buClr>
              <a:buFontTx/>
              <a:buChar char="•"/>
            </a:pPr>
            <a:r>
              <a:rPr lang="en-US" sz="2000">
                <a:latin typeface="Cambria" pitchFamily="18" charset="0"/>
              </a:rPr>
              <a:t>IUAC – 1 user</a:t>
            </a:r>
          </a:p>
          <a:p>
            <a:pPr marL="1524000" lvl="2" indent="-609600" algn="just" eaLnBrk="0" hangingPunct="0">
              <a:lnSpc>
                <a:spcPct val="150000"/>
              </a:lnSpc>
              <a:spcBef>
                <a:spcPct val="20000"/>
              </a:spcBef>
              <a:buClr>
                <a:srgbClr val="003399"/>
              </a:buClr>
              <a:buFontTx/>
              <a:buChar char="•"/>
            </a:pPr>
            <a:r>
              <a:rPr lang="en-US" sz="2000">
                <a:latin typeface="Cambria" pitchFamily="18" charset="0"/>
              </a:rPr>
              <a:t>VECC – 1 user</a:t>
            </a:r>
          </a:p>
          <a:p>
            <a:pPr marL="1524000" lvl="2" indent="-609600" algn="just" eaLnBrk="0" hangingPunct="0">
              <a:lnSpc>
                <a:spcPct val="150000"/>
              </a:lnSpc>
              <a:spcBef>
                <a:spcPct val="20000"/>
              </a:spcBef>
              <a:buClr>
                <a:srgbClr val="003399"/>
              </a:buClr>
            </a:pPr>
            <a:r>
              <a:rPr lang="en-US" sz="2000">
                <a:latin typeface="Cambria" pitchFamily="18" charset="0"/>
              </a:rPr>
              <a:t>The above will remain same.</a:t>
            </a:r>
          </a:p>
          <a:p>
            <a:pPr marL="1066800" lvl="1" indent="-609600" algn="just" eaLnBrk="0" hangingPunct="0">
              <a:lnSpc>
                <a:spcPct val="150000"/>
              </a:lnSpc>
              <a:spcBef>
                <a:spcPct val="20000"/>
              </a:spcBef>
              <a:buClr>
                <a:srgbClr val="003399"/>
              </a:buClr>
              <a:buFontTx/>
              <a:buChar char="•"/>
            </a:pPr>
            <a:r>
              <a:rPr lang="en-US" sz="2000">
                <a:latin typeface="Cambria" pitchFamily="18" charset="0"/>
              </a:rPr>
              <a:t>Other software items are basically for HUB and Fermilab EDMS communication. Quantity of licenses for them may be reviewed by Siemens.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304800" y="0"/>
            <a:ext cx="8991600" cy="865188"/>
          </a:xfrm>
          <a:prstGeom prst="rect">
            <a:avLst/>
          </a:prstGeom>
        </p:spPr>
        <p:txBody>
          <a:bodyPr anchor="b"/>
          <a:lstStyle/>
          <a:p>
            <a:pPr fontAlgn="auto">
              <a:spcAft>
                <a:spcPts val="0"/>
              </a:spcAft>
              <a:defRPr/>
            </a:pPr>
            <a:r>
              <a:rPr lang="en-US" sz="3200" cap="small" dirty="0">
                <a:solidFill>
                  <a:schemeClr val="tx2"/>
                </a:solidFill>
                <a:latin typeface="Cambria" pitchFamily="18" charset="0"/>
                <a:ea typeface="+mj-ea"/>
                <a:cs typeface="+mj-cs"/>
              </a:rPr>
              <a:t>Siemens queries &amp; proposals and DAE preferences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5"/>
          <p:cNvSpPr>
            <a:spLocks noChangeArrowheads="1"/>
          </p:cNvSpPr>
          <p:nvPr/>
        </p:nvSpPr>
        <p:spPr bwMode="auto">
          <a:xfrm>
            <a:off x="304800" y="914400"/>
            <a:ext cx="80010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algn="just" eaLnBrk="0" hangingPunct="0">
              <a:lnSpc>
                <a:spcPct val="150000"/>
              </a:lnSpc>
              <a:spcBef>
                <a:spcPct val="20000"/>
              </a:spcBef>
              <a:buClr>
                <a:srgbClr val="003399"/>
              </a:buClr>
              <a:buFontTx/>
              <a:buChar char="•"/>
            </a:pPr>
            <a:r>
              <a:rPr lang="en-US" sz="2000">
                <a:latin typeface="Cambria" pitchFamily="18" charset="0"/>
              </a:rPr>
              <a:t>Do we have to quote 5-10 years of maintenance?</a:t>
            </a:r>
          </a:p>
          <a:p>
            <a:pPr marL="1066800" lvl="1" indent="-609600" algn="just" eaLnBrk="0" hangingPunct="0">
              <a:lnSpc>
                <a:spcPct val="150000"/>
              </a:lnSpc>
              <a:spcBef>
                <a:spcPct val="20000"/>
              </a:spcBef>
              <a:buClr>
                <a:srgbClr val="003399"/>
              </a:buClr>
              <a:buFontTx/>
              <a:buChar char="•"/>
            </a:pPr>
            <a:r>
              <a:rPr lang="en-US" sz="2000">
                <a:latin typeface="Cambria" pitchFamily="18" charset="0"/>
              </a:rPr>
              <a:t>DAE requires maintenance for 10 years</a:t>
            </a:r>
          </a:p>
          <a:p>
            <a:pPr marL="609600" indent="-609600" algn="just" eaLnBrk="0" hangingPunct="0">
              <a:lnSpc>
                <a:spcPct val="150000"/>
              </a:lnSpc>
              <a:spcBef>
                <a:spcPct val="20000"/>
              </a:spcBef>
              <a:buClr>
                <a:srgbClr val="003399"/>
              </a:buClr>
              <a:buFontTx/>
              <a:buChar char="•"/>
            </a:pPr>
            <a:r>
              <a:rPr lang="en-US" sz="2000">
                <a:latin typeface="Cambria" pitchFamily="18" charset="0"/>
              </a:rPr>
              <a:t>Is Fermi securing the HW of BARC?</a:t>
            </a:r>
          </a:p>
          <a:p>
            <a:pPr marL="1066800" lvl="2" indent="-609600" algn="just" eaLnBrk="0" hangingPunct="0">
              <a:lnSpc>
                <a:spcPct val="150000"/>
              </a:lnSpc>
              <a:spcBef>
                <a:spcPct val="20000"/>
              </a:spcBef>
              <a:buClr>
                <a:srgbClr val="003399"/>
              </a:buClr>
              <a:buFontTx/>
              <a:buChar char="•"/>
            </a:pPr>
            <a:r>
              <a:rPr lang="en-US" sz="2000">
                <a:latin typeface="Cambria" pitchFamily="18" charset="0"/>
              </a:rPr>
              <a:t>DAE prefers procurement of hardware in India as it allows  easy maintenance. </a:t>
            </a:r>
          </a:p>
          <a:p>
            <a:pPr marL="609600" indent="-609600" algn="just" eaLnBrk="0" hangingPunct="0">
              <a:lnSpc>
                <a:spcPct val="150000"/>
              </a:lnSpc>
              <a:spcBef>
                <a:spcPct val="20000"/>
              </a:spcBef>
              <a:buClr>
                <a:srgbClr val="003399"/>
              </a:buClr>
              <a:buFontTx/>
              <a:buChar char="•"/>
            </a:pPr>
            <a:r>
              <a:rPr lang="en-US" sz="2000">
                <a:latin typeface="Cambria" pitchFamily="18" charset="0"/>
              </a:rPr>
              <a:t>All installation services and installation set up will be done @ Fermi</a:t>
            </a:r>
          </a:p>
          <a:p>
            <a:pPr marL="1066800" lvl="2" indent="-609600" algn="just" eaLnBrk="0" hangingPunct="0">
              <a:lnSpc>
                <a:spcPct val="150000"/>
              </a:lnSpc>
              <a:spcBef>
                <a:spcPct val="20000"/>
              </a:spcBef>
              <a:buClr>
                <a:srgbClr val="003399"/>
              </a:buClr>
              <a:buFontTx/>
              <a:buChar char="•"/>
            </a:pPr>
            <a:r>
              <a:rPr lang="en-US" sz="2000">
                <a:latin typeface="Cambria" pitchFamily="18" charset="0"/>
              </a:rPr>
              <a:t>Which hardware will be used for the installation assuming hardware is procured in India?</a:t>
            </a:r>
          </a:p>
          <a:p>
            <a:pPr marL="609600" indent="-609600" algn="just" eaLnBrk="0" hangingPunct="0">
              <a:lnSpc>
                <a:spcPct val="150000"/>
              </a:lnSpc>
              <a:spcBef>
                <a:spcPct val="20000"/>
              </a:spcBef>
              <a:buClr>
                <a:srgbClr val="003399"/>
              </a:buClr>
              <a:buFontTx/>
              <a:buChar char="•"/>
            </a:pPr>
            <a:r>
              <a:rPr lang="en-US" sz="2000">
                <a:latin typeface="Cambria" pitchFamily="18" charset="0"/>
              </a:rPr>
              <a:t>Siemens India will install the configured system @ BARC</a:t>
            </a:r>
          </a:p>
          <a:p>
            <a:pPr marL="1066800" lvl="1" indent="-609600" algn="just" eaLnBrk="0" hangingPunct="0">
              <a:lnSpc>
                <a:spcPct val="150000"/>
              </a:lnSpc>
              <a:spcBef>
                <a:spcPct val="20000"/>
              </a:spcBef>
              <a:buClr>
                <a:srgbClr val="003399"/>
              </a:buClr>
              <a:buFontTx/>
              <a:buChar char="•"/>
            </a:pPr>
            <a:r>
              <a:rPr lang="en-US" sz="2000">
                <a:latin typeface="Cambria" pitchFamily="18" charset="0"/>
              </a:rPr>
              <a:t>The installation will be done @HBNI.</a:t>
            </a:r>
          </a:p>
          <a:p>
            <a:pPr marL="1066800" lvl="1" indent="-609600" algn="just" eaLnBrk="0" hangingPunct="0">
              <a:lnSpc>
                <a:spcPct val="150000"/>
              </a:lnSpc>
              <a:spcBef>
                <a:spcPct val="20000"/>
              </a:spcBef>
              <a:buClr>
                <a:srgbClr val="003399"/>
              </a:buClr>
              <a:buFontTx/>
              <a:buChar char="•"/>
            </a:pPr>
            <a:endParaRPr lang="en-US" sz="2000">
              <a:latin typeface="Cambria" pitchFamily="18" charset="0"/>
            </a:endParaRPr>
          </a:p>
          <a:p>
            <a:pPr marL="609600" indent="-609600" algn="just" eaLnBrk="0" hangingPunct="0">
              <a:lnSpc>
                <a:spcPct val="150000"/>
              </a:lnSpc>
              <a:spcBef>
                <a:spcPct val="20000"/>
              </a:spcBef>
              <a:buClr>
                <a:srgbClr val="003399"/>
              </a:buClr>
              <a:buFontTx/>
              <a:buChar char="•"/>
            </a:pPr>
            <a:endParaRPr lang="en-US" sz="2000">
              <a:latin typeface="Cambria" pitchFamily="18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0" y="354013"/>
            <a:ext cx="8991600" cy="407987"/>
          </a:xfrm>
          <a:prstGeom prst="rect">
            <a:avLst/>
          </a:prstGeom>
        </p:spPr>
        <p:txBody>
          <a:bodyPr anchor="b"/>
          <a:lstStyle/>
          <a:p>
            <a:pPr fontAlgn="auto">
              <a:spcAft>
                <a:spcPts val="0"/>
              </a:spcAft>
              <a:defRPr/>
            </a:pPr>
            <a:r>
              <a:rPr lang="en-US" sz="3200" cap="small" dirty="0">
                <a:solidFill>
                  <a:schemeClr val="tx2"/>
                </a:solidFill>
                <a:latin typeface="Cambria" pitchFamily="18" charset="0"/>
                <a:ea typeface="+mj-ea"/>
                <a:cs typeface="+mj-cs"/>
              </a:rPr>
              <a:t>Siemens queries &amp; proposals and DAE preferences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5"/>
          <p:cNvSpPr>
            <a:spLocks noChangeArrowheads="1"/>
          </p:cNvSpPr>
          <p:nvPr/>
        </p:nvSpPr>
        <p:spPr bwMode="auto">
          <a:xfrm>
            <a:off x="304800" y="914400"/>
            <a:ext cx="80010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algn="just" eaLnBrk="0" hangingPunct="0">
              <a:lnSpc>
                <a:spcPct val="150000"/>
              </a:lnSpc>
              <a:spcBef>
                <a:spcPct val="20000"/>
              </a:spcBef>
              <a:buClr>
                <a:srgbClr val="003399"/>
              </a:buClr>
              <a:buFontTx/>
              <a:buChar char="•"/>
            </a:pPr>
            <a:r>
              <a:rPr lang="en-US" sz="2000">
                <a:latin typeface="Cambria" pitchFamily="18" charset="0"/>
              </a:rPr>
              <a:t>Recently Fermilab changed to CITRIX based remote access for giving FNAL Teamcenter access from India. Will BARC/RRCAT/IUAC/VECC use the same scheme for accessing India hub also?</a:t>
            </a:r>
          </a:p>
          <a:p>
            <a:pPr marL="1066800" lvl="1" indent="-609600" algn="just" eaLnBrk="0" hangingPunct="0">
              <a:lnSpc>
                <a:spcPct val="150000"/>
              </a:lnSpc>
              <a:spcBef>
                <a:spcPct val="20000"/>
              </a:spcBef>
              <a:buClr>
                <a:srgbClr val="003399"/>
              </a:buClr>
              <a:buFontTx/>
              <a:buChar char="•"/>
            </a:pPr>
            <a:r>
              <a:rPr lang="en-US" sz="2000">
                <a:latin typeface="Cambria" pitchFamily="18" charset="0"/>
              </a:rPr>
              <a:t>If YES, what are the software + hardware requirements?</a:t>
            </a:r>
          </a:p>
          <a:p>
            <a:pPr marL="609600" indent="-609600" algn="just" eaLnBrk="0" hangingPunct="0">
              <a:lnSpc>
                <a:spcPct val="150000"/>
              </a:lnSpc>
              <a:spcBef>
                <a:spcPct val="20000"/>
              </a:spcBef>
              <a:buClr>
                <a:srgbClr val="003399"/>
              </a:buClr>
              <a:buFontTx/>
              <a:buChar char="•"/>
            </a:pPr>
            <a:r>
              <a:rPr lang="en-US" sz="2000">
                <a:latin typeface="Cambria" pitchFamily="18" charset="0"/>
              </a:rPr>
              <a:t>Right now BARC users are accessing FNAL CITRIX server using CISCO based VPN. Will BARC/RRCAT/IUAC/VECC use the same scheme for accessing India hub also?</a:t>
            </a:r>
          </a:p>
          <a:p>
            <a:pPr marL="1066800" lvl="1" indent="-609600" algn="just" eaLnBrk="0" hangingPunct="0">
              <a:lnSpc>
                <a:spcPct val="150000"/>
              </a:lnSpc>
              <a:spcBef>
                <a:spcPct val="20000"/>
              </a:spcBef>
              <a:buClr>
                <a:srgbClr val="003399"/>
              </a:buClr>
              <a:buFontTx/>
              <a:buChar char="•"/>
            </a:pPr>
            <a:r>
              <a:rPr lang="en-US" sz="2000">
                <a:latin typeface="Cambria" pitchFamily="18" charset="0"/>
              </a:rPr>
              <a:t>If YES, what are the software + hardware requirements?</a:t>
            </a:r>
          </a:p>
          <a:p>
            <a:pPr marL="1066800" lvl="1" indent="-609600" algn="just" eaLnBrk="0" hangingPunct="0">
              <a:lnSpc>
                <a:spcPct val="150000"/>
              </a:lnSpc>
              <a:spcBef>
                <a:spcPct val="20000"/>
              </a:spcBef>
              <a:buClr>
                <a:srgbClr val="003399"/>
              </a:buClr>
              <a:buFontTx/>
              <a:buChar char="•"/>
            </a:pPr>
            <a:r>
              <a:rPr lang="en-US" sz="2000">
                <a:latin typeface="Cambria" pitchFamily="18" charset="0"/>
              </a:rPr>
              <a:t>Can we use OPENVPN software for this?</a:t>
            </a:r>
          </a:p>
          <a:p>
            <a:pPr marL="609600" indent="-609600" algn="just" eaLnBrk="0" hangingPunct="0">
              <a:lnSpc>
                <a:spcPct val="150000"/>
              </a:lnSpc>
              <a:spcBef>
                <a:spcPct val="20000"/>
              </a:spcBef>
              <a:buClr>
                <a:srgbClr val="003399"/>
              </a:buClr>
              <a:buFontTx/>
              <a:buChar char="•"/>
            </a:pPr>
            <a:endParaRPr lang="en-US" sz="2000">
              <a:latin typeface="Cambria" pitchFamily="18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304800" y="354013"/>
            <a:ext cx="8077200" cy="407987"/>
          </a:xfrm>
          <a:prstGeom prst="rect">
            <a:avLst/>
          </a:prstGeom>
        </p:spPr>
        <p:txBody>
          <a:bodyPr anchor="b"/>
          <a:lstStyle/>
          <a:p>
            <a:pPr fontAlgn="auto">
              <a:spcAft>
                <a:spcPts val="0"/>
              </a:spcAft>
              <a:defRPr/>
            </a:pPr>
            <a:r>
              <a:rPr lang="en-US" sz="3200" cap="small" dirty="0">
                <a:solidFill>
                  <a:schemeClr val="tx2"/>
                </a:solidFill>
                <a:latin typeface="Cambria" pitchFamily="18" charset="0"/>
                <a:ea typeface="+mj-ea"/>
                <a:cs typeface="+mj-cs"/>
              </a:rPr>
              <a:t>Queries from DAE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5"/>
          <p:cNvSpPr>
            <a:spLocks noChangeArrowheads="1"/>
          </p:cNvSpPr>
          <p:nvPr/>
        </p:nvSpPr>
        <p:spPr bwMode="auto">
          <a:xfrm>
            <a:off x="304800" y="914400"/>
            <a:ext cx="80010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algn="ctr" eaLnBrk="0" hangingPunct="0">
              <a:lnSpc>
                <a:spcPct val="150000"/>
              </a:lnSpc>
              <a:spcBef>
                <a:spcPct val="20000"/>
              </a:spcBef>
              <a:buClr>
                <a:srgbClr val="003399"/>
              </a:buClr>
            </a:pPr>
            <a:endParaRPr lang="en-US" sz="2000">
              <a:latin typeface="Cambria" pitchFamily="18" charset="0"/>
            </a:endParaRPr>
          </a:p>
          <a:p>
            <a:pPr marL="609600" indent="-609600" algn="ctr" eaLnBrk="0" hangingPunct="0">
              <a:lnSpc>
                <a:spcPct val="150000"/>
              </a:lnSpc>
              <a:spcBef>
                <a:spcPct val="20000"/>
              </a:spcBef>
              <a:buClr>
                <a:srgbClr val="003399"/>
              </a:buClr>
            </a:pPr>
            <a:endParaRPr lang="en-US" sz="2000">
              <a:latin typeface="Cambria" pitchFamily="18" charset="0"/>
            </a:endParaRPr>
          </a:p>
          <a:p>
            <a:pPr marL="609600" indent="-609600" algn="ctr" eaLnBrk="0" hangingPunct="0">
              <a:lnSpc>
                <a:spcPct val="150000"/>
              </a:lnSpc>
              <a:spcBef>
                <a:spcPct val="20000"/>
              </a:spcBef>
              <a:buClr>
                <a:srgbClr val="003399"/>
              </a:buClr>
            </a:pPr>
            <a:endParaRPr lang="en-US" sz="2000">
              <a:latin typeface="Cambria" pitchFamily="18" charset="0"/>
            </a:endParaRPr>
          </a:p>
          <a:p>
            <a:pPr marL="609600" indent="-609600" algn="ctr" eaLnBrk="0" hangingPunct="0">
              <a:lnSpc>
                <a:spcPct val="150000"/>
              </a:lnSpc>
              <a:spcBef>
                <a:spcPct val="20000"/>
              </a:spcBef>
              <a:buClr>
                <a:srgbClr val="003399"/>
              </a:buClr>
            </a:pPr>
            <a:r>
              <a:rPr lang="en-US" sz="4000" u="sng">
                <a:latin typeface="Cambria" pitchFamily="18" charset="0"/>
              </a:rPr>
              <a:t>Thank You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3"/>
          <p:cNvSpPr>
            <a:spLocks noGrp="1"/>
          </p:cNvSpPr>
          <p:nvPr>
            <p:ph type="title"/>
          </p:nvPr>
        </p:nvSpPr>
        <p:spPr>
          <a:xfrm>
            <a:off x="457200" y="2971800"/>
            <a:ext cx="8458200" cy="715963"/>
          </a:xfrm>
        </p:spPr>
        <p:txBody>
          <a:bodyPr/>
          <a:lstStyle/>
          <a:p>
            <a:pPr algn="ctr" eaLnBrk="1" hangingPunct="1"/>
            <a:r>
              <a:rPr lang="en-US" sz="3600" u="sng" smtClean="0">
                <a:latin typeface="Cambria" pitchFamily="18" charset="0"/>
              </a:rPr>
              <a:t>Teamcenter Overview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1-Lab Vision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alibri" pitchFamily="34" charset="0"/>
              </a:rPr>
              <a:t>All </a:t>
            </a:r>
            <a:r>
              <a:rPr lang="en-US" smtClean="0"/>
              <a:t>projects</a:t>
            </a:r>
            <a:r>
              <a:rPr lang="en-US" smtClean="0">
                <a:latin typeface="Calibri" pitchFamily="34" charset="0"/>
              </a:rPr>
              <a:t> </a:t>
            </a:r>
            <a:r>
              <a:rPr lang="en-US" smtClean="0"/>
              <a:t>should</a:t>
            </a:r>
            <a:r>
              <a:rPr lang="en-US" smtClean="0">
                <a:latin typeface="Calibri" pitchFamily="34" charset="0"/>
              </a:rPr>
              <a:t>:</a:t>
            </a:r>
          </a:p>
          <a:p>
            <a:pPr lvl="1" eaLnBrk="1" hangingPunct="1"/>
            <a:r>
              <a:rPr lang="en-US" smtClean="0"/>
              <a:t>Utilize o</a:t>
            </a:r>
            <a:r>
              <a:rPr lang="en-US" smtClean="0">
                <a:latin typeface="Calibri" pitchFamily="34" charset="0"/>
              </a:rPr>
              <a:t>ne </a:t>
            </a:r>
            <a:r>
              <a:rPr lang="en-US" smtClean="0"/>
              <a:t>database</a:t>
            </a:r>
            <a:r>
              <a:rPr lang="en-US" smtClean="0">
                <a:latin typeface="Calibri" pitchFamily="34" charset="0"/>
              </a:rPr>
              <a:t> for </a:t>
            </a:r>
            <a:r>
              <a:rPr lang="en-US" i="1" smtClean="0">
                <a:latin typeface="Calibri" pitchFamily="34" charset="0"/>
              </a:rPr>
              <a:t>all engineering </a:t>
            </a:r>
            <a:r>
              <a:rPr lang="en-US" smtClean="0">
                <a:latin typeface="Calibri" pitchFamily="34" charset="0"/>
              </a:rPr>
              <a:t>related data</a:t>
            </a:r>
          </a:p>
          <a:p>
            <a:pPr lvl="1" eaLnBrk="1" hangingPunct="1"/>
            <a:r>
              <a:rPr lang="en-US" smtClean="0"/>
              <a:t>Utilize a</a:t>
            </a:r>
            <a:r>
              <a:rPr lang="en-US" smtClean="0">
                <a:latin typeface="Calibri" pitchFamily="34" charset="0"/>
              </a:rPr>
              <a:t> consistent set of tools and forms</a:t>
            </a:r>
          </a:p>
          <a:p>
            <a:pPr lvl="1" eaLnBrk="1" hangingPunct="1"/>
            <a:r>
              <a:rPr lang="en-US" smtClean="0"/>
              <a:t>Provide q</a:t>
            </a:r>
            <a:r>
              <a:rPr lang="en-US" smtClean="0">
                <a:latin typeface="Calibri" pitchFamily="34" charset="0"/>
              </a:rPr>
              <a:t>uick access to all data</a:t>
            </a:r>
          </a:p>
          <a:p>
            <a:pPr lvl="1" eaLnBrk="1" hangingPunct="1"/>
            <a:r>
              <a:rPr lang="en-US" smtClean="0"/>
              <a:t>Be a</a:t>
            </a:r>
            <a:r>
              <a:rPr lang="en-US" smtClean="0">
                <a:latin typeface="Calibri" pitchFamily="34" charset="0"/>
              </a:rPr>
              <a:t> truly collaborative environment</a:t>
            </a:r>
          </a:p>
          <a:p>
            <a:pPr lvl="1" eaLnBrk="1" hangingPunct="1"/>
            <a:r>
              <a:rPr lang="en-US" smtClean="0"/>
              <a:t>Provide r</a:t>
            </a:r>
            <a:r>
              <a:rPr lang="en-US" smtClean="0">
                <a:latin typeface="Calibri" pitchFamily="34" charset="0"/>
              </a:rPr>
              <a:t>evision control</a:t>
            </a:r>
          </a:p>
          <a:p>
            <a:pPr lvl="1" eaLnBrk="1" hangingPunct="1"/>
            <a:r>
              <a:rPr lang="en-US" smtClean="0">
                <a:latin typeface="Calibri" pitchFamily="34" charset="0"/>
              </a:rPr>
              <a:t>Allow users to easily view data</a:t>
            </a:r>
          </a:p>
          <a:p>
            <a:pPr lvl="1" eaLnBrk="1" hangingPunct="1"/>
            <a:r>
              <a:rPr lang="en-US" smtClean="0">
                <a:latin typeface="Calibri" pitchFamily="34" charset="0"/>
              </a:rPr>
              <a:t>Integrate requirements, mCAD, eCAD, engineering, and financial documents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4400">
                <a:latin typeface="Franklin Gothic Book" pitchFamily="34" charset="0"/>
              </a:rPr>
              <a:t>Engineering Manual</a:t>
            </a:r>
            <a:endParaRPr lang="en-US" sz="2000">
              <a:latin typeface="Franklin Gothic Book" pitchFamily="34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114800" y="1506538"/>
            <a:ext cx="4229100" cy="4589462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 fontAlgn="auto">
              <a:spcAft>
                <a:spcPts val="0"/>
              </a:spcAft>
              <a:defRPr/>
            </a:pPr>
            <a:r>
              <a:rPr lang="en-US" sz="2100" dirty="0" smtClean="0"/>
              <a:t>Request for Information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en-US" sz="2100" dirty="0" smtClean="0"/>
              <a:t>Procurement Specification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en-US" sz="2100" dirty="0" smtClean="0"/>
              <a:t>Technical Questionnaire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en-US" sz="2100" dirty="0" smtClean="0"/>
              <a:t>Procurement Readiness Review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en-US" sz="2100" dirty="0" smtClean="0"/>
              <a:t>Request for Proposal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en-US" sz="2100" dirty="0" smtClean="0"/>
              <a:t>Vendor Proposal Review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en-US" sz="2100" dirty="0" smtClean="0"/>
              <a:t>Vendor Selection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en-US" sz="2100" dirty="0" smtClean="0"/>
              <a:t>Vendor Fabrication Review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en-US" sz="2100" dirty="0" smtClean="0"/>
              <a:t>Material Certifications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en-US" sz="2100" dirty="0" smtClean="0"/>
              <a:t>Documentation and Training Requirements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en-US" sz="2100" dirty="0" smtClean="0"/>
              <a:t>Safety and Health Plan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en-US" sz="2100" dirty="0" smtClean="0"/>
              <a:t>Fabrication Acceptance Test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en-US" sz="2100" dirty="0" smtClean="0"/>
              <a:t>Performance Acceptance Test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en-US" sz="2100" dirty="0" smtClean="0"/>
              <a:t>Installation Plan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en-US" sz="2100" dirty="0" smtClean="0"/>
              <a:t>Safety Review(s)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en-US" sz="2100" dirty="0" smtClean="0"/>
              <a:t>Commissioning Plan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en-US" sz="2100" dirty="0" smtClean="0"/>
              <a:t>Operational Readiness Clearance</a:t>
            </a:r>
          </a:p>
          <a:p>
            <a:pPr lvl="2" fontAlgn="auto">
              <a:spcAft>
                <a:spcPts val="0"/>
              </a:spcAft>
              <a:defRPr/>
            </a:pPr>
            <a:endParaRPr lang="en-US" sz="19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3800" y="76200"/>
            <a:ext cx="1423525" cy="154497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9221" name="TextBox 4"/>
          <p:cNvSpPr txBox="1">
            <a:spLocks noChangeArrowheads="1"/>
          </p:cNvSpPr>
          <p:nvPr/>
        </p:nvSpPr>
        <p:spPr bwMode="auto">
          <a:xfrm>
            <a:off x="3276600" y="6477000"/>
            <a:ext cx="2514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i="1">
                <a:solidFill>
                  <a:srgbClr val="FF0000"/>
                </a:solidFill>
              </a:rPr>
              <a:t>This list is not all-inclusive</a:t>
            </a:r>
          </a:p>
        </p:txBody>
      </p:sp>
      <p:sp>
        <p:nvSpPr>
          <p:cNvPr id="9222" name="Content Placeholder 2"/>
          <p:cNvSpPr txBox="1">
            <a:spLocks/>
          </p:cNvSpPr>
          <p:nvPr/>
        </p:nvSpPr>
        <p:spPr bwMode="auto">
          <a:xfrm>
            <a:off x="-304800" y="1506538"/>
            <a:ext cx="5029200" cy="4665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143000" lvl="2" indent="-22860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US" sz="1600">
                <a:latin typeface="Perpetua" pitchFamily="18" charset="0"/>
              </a:rPr>
              <a:t>Functional and Technical requirements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US" sz="1600">
                <a:latin typeface="Perpetua" pitchFamily="18" charset="0"/>
              </a:rPr>
              <a:t>Statement of Work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US" sz="1600">
                <a:latin typeface="Perpetua" pitchFamily="18" charset="0"/>
              </a:rPr>
              <a:t>Risk Assessment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US" sz="1600">
                <a:latin typeface="Perpetua" pitchFamily="18" charset="0"/>
              </a:rPr>
              <a:t>ES&amp;H and QA requirements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US" sz="1600">
                <a:latin typeface="Perpetua" pitchFamily="18" charset="0"/>
              </a:rPr>
              <a:t>Various reviews of all requirements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US" sz="1600">
                <a:latin typeface="Perpetua" pitchFamily="18" charset="0"/>
              </a:rPr>
              <a:t>Technical Design Report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US" sz="1600">
                <a:latin typeface="Perpetua" pitchFamily="18" charset="0"/>
              </a:rPr>
              <a:t>CAD models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US" sz="1600">
                <a:latin typeface="Perpetua" pitchFamily="18" charset="0"/>
              </a:rPr>
              <a:t>CAD drawings (electrical, mechanical, P&amp;ID)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US" sz="1600">
                <a:latin typeface="Perpetua" pitchFamily="18" charset="0"/>
              </a:rPr>
              <a:t>Supporting Documents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US" sz="1600">
                <a:latin typeface="Perpetua" pitchFamily="18" charset="0"/>
              </a:rPr>
              <a:t>Engineering and design notes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US" sz="1600">
                <a:latin typeface="Perpetua" pitchFamily="18" charset="0"/>
              </a:rPr>
              <a:t>Design calculations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US" sz="1600">
                <a:latin typeface="Perpetua" pitchFamily="18" charset="0"/>
              </a:rPr>
              <a:t>Assembly and operating procedures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US" sz="1600">
                <a:latin typeface="Perpetua" pitchFamily="18" charset="0"/>
              </a:rPr>
              <a:t>Preliminary Design Review(s)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US" sz="1600">
                <a:latin typeface="Perpetua" pitchFamily="18" charset="0"/>
              </a:rPr>
              <a:t>Systems Integration Review(s)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US" sz="1600">
                <a:latin typeface="Perpetua" pitchFamily="18" charset="0"/>
              </a:rPr>
              <a:t>Final Design Review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US" sz="1600">
                <a:latin typeface="Perpetua" pitchFamily="18" charset="0"/>
              </a:rPr>
              <a:t>Procurement Plan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US" sz="1600">
                <a:latin typeface="Perpetua" pitchFamily="18" charset="0"/>
              </a:rPr>
              <a:t>Presentation</a:t>
            </a:r>
            <a:endParaRPr lang="en-US" sz="1900">
              <a:latin typeface="Perpetua" pitchFamily="18" charset="0"/>
            </a:endParaRPr>
          </a:p>
          <a:p>
            <a:pPr marL="1143000" lvl="2" indent="-228600">
              <a:spcBef>
                <a:spcPct val="20000"/>
              </a:spcBef>
              <a:buFont typeface="Arial" charset="0"/>
              <a:buChar char="•"/>
            </a:pPr>
            <a:endParaRPr lang="en-US" sz="1900">
              <a:latin typeface="Perpet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Teamcenter Functionality and Topics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990600"/>
            <a:ext cx="3048000" cy="2362200"/>
          </a:xfrm>
        </p:spPr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US" sz="1600" b="1" smtClean="0">
                <a:latin typeface="Calibri" pitchFamily="34" charset="0"/>
              </a:rPr>
              <a:t>Engineering Docs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z="1600" b="1" smtClean="0">
                <a:solidFill>
                  <a:srgbClr val="004DE6"/>
                </a:solidFill>
                <a:latin typeface="Calibri" pitchFamily="34" charset="0"/>
              </a:rPr>
              <a:t>Risk Assessments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z="1600" b="1" smtClean="0">
                <a:solidFill>
                  <a:srgbClr val="004DE6"/>
                </a:solidFill>
                <a:latin typeface="Calibri" pitchFamily="34" charset="0"/>
              </a:rPr>
              <a:t>Specifications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z="1600" b="1" smtClean="0">
                <a:solidFill>
                  <a:srgbClr val="004DE6"/>
                </a:solidFill>
                <a:latin typeface="Calibri" pitchFamily="34" charset="0"/>
              </a:rPr>
              <a:t>Work Requests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z="1600" b="1" smtClean="0">
                <a:solidFill>
                  <a:srgbClr val="004DE6"/>
                </a:solidFill>
                <a:latin typeface="Calibri" pitchFamily="34" charset="0"/>
              </a:rPr>
              <a:t>Product Order Forms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z="1600" b="1" smtClean="0">
                <a:solidFill>
                  <a:srgbClr val="004DE6"/>
                </a:solidFill>
                <a:latin typeface="Calibri" pitchFamily="34" charset="0"/>
              </a:rPr>
              <a:t>Budget Tracking Reports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z="1600" b="1" smtClean="0">
                <a:solidFill>
                  <a:srgbClr val="004DE6"/>
                </a:solidFill>
                <a:latin typeface="Calibri" pitchFamily="34" charset="0"/>
              </a:rPr>
              <a:t>Functional Requirements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z="1600" b="1" i="1" smtClean="0">
                <a:solidFill>
                  <a:srgbClr val="004DE6"/>
                </a:solidFill>
                <a:latin typeface="Calibri" pitchFamily="34" charset="0"/>
              </a:rPr>
              <a:t>And more…</a:t>
            </a: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3200400" y="990600"/>
            <a:ext cx="3810000" cy="27432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33CC"/>
              </a:buClr>
              <a:buSzPct val="100000"/>
              <a:buChar char="•"/>
              <a:defRPr sz="2400" b="1">
                <a:solidFill>
                  <a:srgbClr val="11111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6666FF"/>
              </a:buClr>
              <a:buSzPct val="90000"/>
              <a:buFont typeface="Wingdings" pitchFamily="2" charset="2"/>
              <a:buChar char="§"/>
              <a:defRPr sz="2200" b="1">
                <a:solidFill>
                  <a:srgbClr val="0033CC"/>
                </a:solidFill>
                <a:latin typeface="Calibri" panose="020F0502020204030204" pitchFamily="34" charset="0"/>
              </a:defRPr>
            </a:lvl2pPr>
            <a:lvl3pPr marL="1143000" indent="-228600" algn="l" rtl="0" eaLnBrk="0" fontAlgn="base" hangingPunct="0">
              <a:spcBef>
                <a:spcPts val="200"/>
              </a:spcBef>
              <a:spcAft>
                <a:spcPct val="0"/>
              </a:spcAft>
              <a:buClr>
                <a:srgbClr val="009900"/>
              </a:buClr>
              <a:buSzPct val="70000"/>
              <a:buFont typeface="Wingdings" pitchFamily="2" charset="2"/>
              <a:buChar char="v"/>
              <a:defRPr sz="2000" b="1">
                <a:solidFill>
                  <a:srgbClr val="009799"/>
                </a:solidFill>
                <a:latin typeface="Calibri" panose="020F0502020204030204" pitchFamily="34" charset="0"/>
              </a:defRPr>
            </a:lvl3pPr>
            <a:lvl4pPr marL="1600200" indent="-228600" algn="l" rtl="0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Wingdings" pitchFamily="2" charset="2"/>
              <a:buChar char="q"/>
              <a:defRPr sz="1800" b="1">
                <a:solidFill>
                  <a:srgbClr val="111111"/>
                </a:solidFill>
                <a:latin typeface="Calibri" panose="020F0502020204030204" pitchFamily="34" charset="0"/>
              </a:defRPr>
            </a:lvl4pPr>
            <a:lvl5pPr marL="2057400" indent="-228600" algn="l" rtl="0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bg2"/>
              </a:buClr>
              <a:buSzPct val="50000"/>
              <a:buFont typeface="Wingdings" pitchFamily="2" charset="2"/>
              <a:buChar char="l"/>
              <a:defRPr sz="1600" b="1">
                <a:solidFill>
                  <a:srgbClr val="C00000"/>
                </a:solidFill>
                <a:latin typeface="Calibri" panose="020F0502020204030204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rgbClr val="11111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rgbClr val="11111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rgbClr val="11111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rgbClr val="11111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sz="1600" kern="0" dirty="0" smtClean="0"/>
              <a:t>CAD</a:t>
            </a:r>
          </a:p>
          <a:p>
            <a:pPr lvl="1">
              <a:defRPr/>
            </a:pPr>
            <a:r>
              <a:rPr lang="en-US" sz="1600" kern="0" dirty="0" smtClean="0"/>
              <a:t>3-D Mechanical w/ NX</a:t>
            </a:r>
          </a:p>
          <a:p>
            <a:pPr lvl="1">
              <a:defRPr/>
            </a:pPr>
            <a:r>
              <a:rPr lang="en-US" sz="1600" kern="0" dirty="0" smtClean="0"/>
              <a:t>2-D Mechanical w/ NX</a:t>
            </a:r>
          </a:p>
          <a:p>
            <a:pPr lvl="1">
              <a:defRPr/>
            </a:pPr>
            <a:r>
              <a:rPr lang="en-US" sz="1600" kern="0" dirty="0" smtClean="0"/>
              <a:t>Electrical</a:t>
            </a:r>
          </a:p>
          <a:p>
            <a:pPr lvl="1">
              <a:defRPr/>
            </a:pPr>
            <a:r>
              <a:rPr lang="en-US" sz="1600" kern="0" dirty="0" smtClean="0"/>
              <a:t>P&amp;ID</a:t>
            </a:r>
          </a:p>
          <a:p>
            <a:pPr lvl="1">
              <a:defRPr/>
            </a:pPr>
            <a:r>
              <a:rPr lang="en-US" sz="1600" kern="0" dirty="0" smtClean="0"/>
              <a:t>Multi-CAD integration</a:t>
            </a:r>
          </a:p>
          <a:p>
            <a:pPr lvl="1">
              <a:defRPr/>
            </a:pPr>
            <a:r>
              <a:rPr lang="en-US" sz="1600" kern="0" dirty="0" smtClean="0"/>
              <a:t>CAD file Viewing</a:t>
            </a:r>
          </a:p>
          <a:p>
            <a:pPr lvl="1">
              <a:defRPr/>
            </a:pPr>
            <a:r>
              <a:rPr lang="en-US" sz="1600" kern="0" dirty="0"/>
              <a:t>Structure Manager for </a:t>
            </a:r>
            <a:r>
              <a:rPr lang="en-US" sz="1600" kern="0" dirty="0" smtClean="0"/>
              <a:t>Assemblies</a:t>
            </a:r>
          </a:p>
          <a:p>
            <a:pPr lvl="1">
              <a:defRPr/>
            </a:pPr>
            <a:r>
              <a:rPr lang="en-US" sz="1600" kern="0" dirty="0" smtClean="0"/>
              <a:t>30,000 </a:t>
            </a:r>
            <a:r>
              <a:rPr lang="en-US" sz="1600" i="1" kern="0" dirty="0" smtClean="0"/>
              <a:t>common parts </a:t>
            </a:r>
            <a:r>
              <a:rPr lang="en-US" sz="1600" kern="0" dirty="0" smtClean="0"/>
              <a:t>library</a:t>
            </a: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152400" y="3581400"/>
            <a:ext cx="2819400" cy="16002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33CC"/>
              </a:buClr>
              <a:buSzPct val="100000"/>
              <a:buChar char="•"/>
              <a:defRPr sz="2400" b="1">
                <a:solidFill>
                  <a:srgbClr val="11111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6666FF"/>
              </a:buClr>
              <a:buSzPct val="90000"/>
              <a:buFont typeface="Wingdings" pitchFamily="2" charset="2"/>
              <a:buChar char="§"/>
              <a:defRPr sz="2200" b="1">
                <a:solidFill>
                  <a:srgbClr val="0033CC"/>
                </a:solidFill>
                <a:latin typeface="Calibri" panose="020F0502020204030204" pitchFamily="34" charset="0"/>
              </a:defRPr>
            </a:lvl2pPr>
            <a:lvl3pPr marL="1143000" indent="-228600" algn="l" rtl="0" eaLnBrk="0" fontAlgn="base" hangingPunct="0">
              <a:spcBef>
                <a:spcPts val="200"/>
              </a:spcBef>
              <a:spcAft>
                <a:spcPct val="0"/>
              </a:spcAft>
              <a:buClr>
                <a:srgbClr val="009900"/>
              </a:buClr>
              <a:buSzPct val="70000"/>
              <a:buFont typeface="Wingdings" pitchFamily="2" charset="2"/>
              <a:buChar char="v"/>
              <a:defRPr sz="2000" b="1">
                <a:solidFill>
                  <a:srgbClr val="009799"/>
                </a:solidFill>
                <a:latin typeface="Calibri" panose="020F0502020204030204" pitchFamily="34" charset="0"/>
              </a:defRPr>
            </a:lvl3pPr>
            <a:lvl4pPr marL="1600200" indent="-228600" algn="l" rtl="0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Wingdings" pitchFamily="2" charset="2"/>
              <a:buChar char="q"/>
              <a:defRPr sz="1800" b="1">
                <a:solidFill>
                  <a:srgbClr val="111111"/>
                </a:solidFill>
                <a:latin typeface="Calibri" panose="020F0502020204030204" pitchFamily="34" charset="0"/>
              </a:defRPr>
            </a:lvl4pPr>
            <a:lvl5pPr marL="2057400" indent="-228600" algn="l" rtl="0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bg2"/>
              </a:buClr>
              <a:buSzPct val="50000"/>
              <a:buFont typeface="Wingdings" pitchFamily="2" charset="2"/>
              <a:buChar char="l"/>
              <a:defRPr sz="1600" b="1">
                <a:solidFill>
                  <a:srgbClr val="C00000"/>
                </a:solidFill>
                <a:latin typeface="Calibri" panose="020F0502020204030204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rgbClr val="11111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rgbClr val="11111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rgbClr val="11111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rgbClr val="11111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sz="1600" kern="0" dirty="0" smtClean="0"/>
              <a:t>Workflows</a:t>
            </a:r>
          </a:p>
          <a:p>
            <a:pPr lvl="1">
              <a:defRPr/>
            </a:pPr>
            <a:r>
              <a:rPr lang="en-US" sz="1600" kern="0" dirty="0" smtClean="0"/>
              <a:t>Review and Approve</a:t>
            </a:r>
          </a:p>
          <a:p>
            <a:pPr lvl="1">
              <a:defRPr/>
            </a:pPr>
            <a:r>
              <a:rPr lang="en-US" sz="1600" kern="0" dirty="0" err="1" smtClean="0"/>
              <a:t>Eng</a:t>
            </a:r>
            <a:r>
              <a:rPr lang="en-US" sz="1600" kern="0" dirty="0" smtClean="0"/>
              <a:t> Order Forms</a:t>
            </a:r>
          </a:p>
          <a:p>
            <a:pPr lvl="1">
              <a:defRPr/>
            </a:pPr>
            <a:r>
              <a:rPr lang="en-US" sz="1600" kern="0" dirty="0" smtClean="0"/>
              <a:t>Job Requests</a:t>
            </a:r>
          </a:p>
          <a:p>
            <a:pPr lvl="1">
              <a:defRPr/>
            </a:pPr>
            <a:r>
              <a:rPr lang="en-US" sz="1600" kern="0" dirty="0" smtClean="0"/>
              <a:t>Quick Release</a:t>
            </a:r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3048000" y="4038600"/>
            <a:ext cx="3505200" cy="12954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33CC"/>
              </a:buClr>
              <a:buSzPct val="100000"/>
              <a:buChar char="•"/>
              <a:defRPr sz="2400" b="1">
                <a:solidFill>
                  <a:srgbClr val="11111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6666FF"/>
              </a:buClr>
              <a:buSzPct val="90000"/>
              <a:buFont typeface="Wingdings" pitchFamily="2" charset="2"/>
              <a:buChar char="§"/>
              <a:defRPr sz="2200" b="1">
                <a:solidFill>
                  <a:srgbClr val="0033CC"/>
                </a:solidFill>
                <a:latin typeface="Calibri" panose="020F0502020204030204" pitchFamily="34" charset="0"/>
              </a:defRPr>
            </a:lvl2pPr>
            <a:lvl3pPr marL="1143000" indent="-228600" algn="l" rtl="0" eaLnBrk="0" fontAlgn="base" hangingPunct="0">
              <a:spcBef>
                <a:spcPts val="200"/>
              </a:spcBef>
              <a:spcAft>
                <a:spcPct val="0"/>
              </a:spcAft>
              <a:buClr>
                <a:srgbClr val="009900"/>
              </a:buClr>
              <a:buSzPct val="70000"/>
              <a:buFont typeface="Wingdings" pitchFamily="2" charset="2"/>
              <a:buChar char="v"/>
              <a:defRPr sz="2000" b="1">
                <a:solidFill>
                  <a:srgbClr val="009799"/>
                </a:solidFill>
                <a:latin typeface="Calibri" panose="020F0502020204030204" pitchFamily="34" charset="0"/>
              </a:defRPr>
            </a:lvl3pPr>
            <a:lvl4pPr marL="1600200" indent="-228600" algn="l" rtl="0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Wingdings" pitchFamily="2" charset="2"/>
              <a:buChar char="q"/>
              <a:defRPr sz="1800" b="1">
                <a:solidFill>
                  <a:srgbClr val="111111"/>
                </a:solidFill>
                <a:latin typeface="Calibri" panose="020F0502020204030204" pitchFamily="34" charset="0"/>
              </a:defRPr>
            </a:lvl4pPr>
            <a:lvl5pPr marL="2057400" indent="-228600" algn="l" rtl="0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bg2"/>
              </a:buClr>
              <a:buSzPct val="50000"/>
              <a:buFont typeface="Wingdings" pitchFamily="2" charset="2"/>
              <a:buChar char="l"/>
              <a:defRPr sz="1600" b="1">
                <a:solidFill>
                  <a:srgbClr val="C00000"/>
                </a:solidFill>
                <a:latin typeface="Calibri" panose="020F0502020204030204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rgbClr val="11111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rgbClr val="11111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rgbClr val="11111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rgbClr val="11111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sz="1600" kern="0" dirty="0" smtClean="0"/>
              <a:t>Document Management</a:t>
            </a:r>
          </a:p>
          <a:p>
            <a:pPr lvl="1">
              <a:defRPr/>
            </a:pPr>
            <a:r>
              <a:rPr lang="en-US" sz="1600" kern="0" dirty="0" smtClean="0"/>
              <a:t>Requirements Module</a:t>
            </a:r>
          </a:p>
          <a:p>
            <a:pPr lvl="1">
              <a:defRPr/>
            </a:pPr>
            <a:r>
              <a:rPr lang="en-US" sz="1600" kern="0" dirty="0" err="1" smtClean="0"/>
              <a:t>Eng</a:t>
            </a:r>
            <a:r>
              <a:rPr lang="en-US" sz="1600" kern="0" dirty="0" smtClean="0"/>
              <a:t> Process Doc Management</a:t>
            </a:r>
          </a:p>
          <a:p>
            <a:pPr lvl="1">
              <a:defRPr/>
            </a:pPr>
            <a:r>
              <a:rPr lang="en-US" sz="1600" kern="0" dirty="0" smtClean="0"/>
              <a:t>Structure Manager for Docs</a:t>
            </a:r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152400" y="5334000"/>
            <a:ext cx="3276600" cy="12954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33CC"/>
              </a:buClr>
              <a:buSzPct val="100000"/>
              <a:buChar char="•"/>
              <a:defRPr sz="2400" b="1">
                <a:solidFill>
                  <a:srgbClr val="11111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6666FF"/>
              </a:buClr>
              <a:buSzPct val="90000"/>
              <a:buFont typeface="Wingdings" pitchFamily="2" charset="2"/>
              <a:buChar char="§"/>
              <a:defRPr sz="2200" b="1">
                <a:solidFill>
                  <a:srgbClr val="0033CC"/>
                </a:solidFill>
                <a:latin typeface="Calibri" panose="020F0502020204030204" pitchFamily="34" charset="0"/>
              </a:defRPr>
            </a:lvl2pPr>
            <a:lvl3pPr marL="1143000" indent="-228600" algn="l" rtl="0" eaLnBrk="0" fontAlgn="base" hangingPunct="0">
              <a:spcBef>
                <a:spcPts val="200"/>
              </a:spcBef>
              <a:spcAft>
                <a:spcPct val="0"/>
              </a:spcAft>
              <a:buClr>
                <a:srgbClr val="009900"/>
              </a:buClr>
              <a:buSzPct val="70000"/>
              <a:buFont typeface="Wingdings" pitchFamily="2" charset="2"/>
              <a:buChar char="v"/>
              <a:defRPr sz="2000" b="1">
                <a:solidFill>
                  <a:srgbClr val="009799"/>
                </a:solidFill>
                <a:latin typeface="Calibri" panose="020F0502020204030204" pitchFamily="34" charset="0"/>
              </a:defRPr>
            </a:lvl3pPr>
            <a:lvl4pPr marL="1600200" indent="-228600" algn="l" rtl="0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Wingdings" pitchFamily="2" charset="2"/>
              <a:buChar char="q"/>
              <a:defRPr sz="1800" b="1">
                <a:solidFill>
                  <a:srgbClr val="111111"/>
                </a:solidFill>
                <a:latin typeface="Calibri" panose="020F0502020204030204" pitchFamily="34" charset="0"/>
              </a:defRPr>
            </a:lvl4pPr>
            <a:lvl5pPr marL="2057400" indent="-228600" algn="l" rtl="0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bg2"/>
              </a:buClr>
              <a:buSzPct val="50000"/>
              <a:buFont typeface="Wingdings" pitchFamily="2" charset="2"/>
              <a:buChar char="l"/>
              <a:defRPr sz="1600" b="1">
                <a:solidFill>
                  <a:srgbClr val="C00000"/>
                </a:solidFill>
                <a:latin typeface="Calibri" panose="020F0502020204030204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rgbClr val="11111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rgbClr val="11111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rgbClr val="11111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rgbClr val="11111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sz="1600" kern="0" dirty="0" smtClean="0"/>
              <a:t>Financial</a:t>
            </a:r>
          </a:p>
          <a:p>
            <a:pPr lvl="1">
              <a:defRPr/>
            </a:pPr>
            <a:r>
              <a:rPr lang="en-US" sz="1600" kern="0" dirty="0" smtClean="0"/>
              <a:t>Budget Reporting</a:t>
            </a:r>
          </a:p>
          <a:p>
            <a:pPr lvl="1">
              <a:defRPr/>
            </a:pPr>
            <a:r>
              <a:rPr lang="en-US" sz="1600" kern="0" dirty="0" smtClean="0"/>
              <a:t>Project Goals and Timelines</a:t>
            </a:r>
          </a:p>
          <a:p>
            <a:pPr lvl="1">
              <a:defRPr/>
            </a:pPr>
            <a:r>
              <a:rPr lang="en-US" sz="1600" dirty="0"/>
              <a:t>Funding Change </a:t>
            </a:r>
            <a:r>
              <a:rPr lang="en-US" sz="1600" dirty="0" smtClean="0"/>
              <a:t>Requests</a:t>
            </a:r>
            <a:endParaRPr lang="en-US" sz="1600" dirty="0"/>
          </a:p>
        </p:txBody>
      </p:sp>
      <p:sp>
        <p:nvSpPr>
          <p:cNvPr id="9" name="Content Placeholder 3"/>
          <p:cNvSpPr txBox="1">
            <a:spLocks/>
          </p:cNvSpPr>
          <p:nvPr/>
        </p:nvSpPr>
        <p:spPr>
          <a:xfrm>
            <a:off x="6477000" y="4038600"/>
            <a:ext cx="2590800" cy="12954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33CC"/>
              </a:buClr>
              <a:buSzPct val="100000"/>
              <a:buChar char="•"/>
              <a:defRPr sz="2400" b="1">
                <a:solidFill>
                  <a:srgbClr val="11111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6666FF"/>
              </a:buClr>
              <a:buSzPct val="90000"/>
              <a:buFont typeface="Wingdings" pitchFamily="2" charset="2"/>
              <a:buChar char="§"/>
              <a:defRPr sz="2200" b="1">
                <a:solidFill>
                  <a:srgbClr val="0033CC"/>
                </a:solidFill>
                <a:latin typeface="Calibri" panose="020F0502020204030204" pitchFamily="34" charset="0"/>
              </a:defRPr>
            </a:lvl2pPr>
            <a:lvl3pPr marL="1143000" indent="-228600" algn="l" rtl="0" eaLnBrk="0" fontAlgn="base" hangingPunct="0">
              <a:spcBef>
                <a:spcPts val="200"/>
              </a:spcBef>
              <a:spcAft>
                <a:spcPct val="0"/>
              </a:spcAft>
              <a:buClr>
                <a:srgbClr val="009900"/>
              </a:buClr>
              <a:buSzPct val="70000"/>
              <a:buFont typeface="Wingdings" pitchFamily="2" charset="2"/>
              <a:buChar char="v"/>
              <a:defRPr sz="2000" b="1">
                <a:solidFill>
                  <a:srgbClr val="009799"/>
                </a:solidFill>
                <a:latin typeface="Calibri" panose="020F0502020204030204" pitchFamily="34" charset="0"/>
              </a:defRPr>
            </a:lvl3pPr>
            <a:lvl4pPr marL="1600200" indent="-228600" algn="l" rtl="0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Wingdings" pitchFamily="2" charset="2"/>
              <a:buChar char="q"/>
              <a:defRPr sz="1800" b="1">
                <a:solidFill>
                  <a:srgbClr val="111111"/>
                </a:solidFill>
                <a:latin typeface="Calibri" panose="020F0502020204030204" pitchFamily="34" charset="0"/>
              </a:defRPr>
            </a:lvl4pPr>
            <a:lvl5pPr marL="2057400" indent="-228600" algn="l" rtl="0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bg2"/>
              </a:buClr>
              <a:buSzPct val="50000"/>
              <a:buFont typeface="Wingdings" pitchFamily="2" charset="2"/>
              <a:buChar char="l"/>
              <a:defRPr sz="1600" b="1">
                <a:solidFill>
                  <a:srgbClr val="C00000"/>
                </a:solidFill>
                <a:latin typeface="Calibri" panose="020F0502020204030204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rgbClr val="11111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rgbClr val="11111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rgbClr val="11111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rgbClr val="11111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sz="1600" kern="0" dirty="0" smtClean="0"/>
              <a:t>Training</a:t>
            </a:r>
          </a:p>
          <a:p>
            <a:pPr lvl="1">
              <a:defRPr/>
            </a:pPr>
            <a:r>
              <a:rPr lang="en-US" sz="1600" kern="0" dirty="0" smtClean="0"/>
              <a:t>PDF instructions</a:t>
            </a:r>
          </a:p>
          <a:p>
            <a:pPr lvl="1">
              <a:defRPr/>
            </a:pPr>
            <a:r>
              <a:rPr lang="en-US" sz="1600" kern="0" dirty="0" smtClean="0"/>
              <a:t>Video instructions</a:t>
            </a:r>
          </a:p>
          <a:p>
            <a:pPr lvl="1">
              <a:defRPr/>
            </a:pPr>
            <a:r>
              <a:rPr lang="en-US" sz="1600" kern="0" dirty="0" smtClean="0"/>
              <a:t>On-site support</a:t>
            </a:r>
          </a:p>
        </p:txBody>
      </p:sp>
      <p:sp>
        <p:nvSpPr>
          <p:cNvPr id="10" name="Content Placeholder 3"/>
          <p:cNvSpPr txBox="1">
            <a:spLocks/>
          </p:cNvSpPr>
          <p:nvPr/>
        </p:nvSpPr>
        <p:spPr>
          <a:xfrm>
            <a:off x="6324600" y="990600"/>
            <a:ext cx="2667000" cy="151606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33CC"/>
              </a:buClr>
              <a:buSzPct val="100000"/>
              <a:buChar char="•"/>
              <a:defRPr sz="2400" b="1">
                <a:solidFill>
                  <a:srgbClr val="11111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6666FF"/>
              </a:buClr>
              <a:buSzPct val="90000"/>
              <a:buFont typeface="Wingdings" pitchFamily="2" charset="2"/>
              <a:buChar char="§"/>
              <a:defRPr sz="2200" b="1">
                <a:solidFill>
                  <a:srgbClr val="0033CC"/>
                </a:solidFill>
                <a:latin typeface="Calibri" panose="020F0502020204030204" pitchFamily="34" charset="0"/>
              </a:defRPr>
            </a:lvl2pPr>
            <a:lvl3pPr marL="1143000" indent="-228600" algn="l" rtl="0" eaLnBrk="0" fontAlgn="base" hangingPunct="0">
              <a:spcBef>
                <a:spcPts val="200"/>
              </a:spcBef>
              <a:spcAft>
                <a:spcPct val="0"/>
              </a:spcAft>
              <a:buClr>
                <a:srgbClr val="009900"/>
              </a:buClr>
              <a:buSzPct val="70000"/>
              <a:buFont typeface="Wingdings" pitchFamily="2" charset="2"/>
              <a:buChar char="v"/>
              <a:defRPr sz="2000" b="1">
                <a:solidFill>
                  <a:srgbClr val="009799"/>
                </a:solidFill>
                <a:latin typeface="Calibri" panose="020F0502020204030204" pitchFamily="34" charset="0"/>
              </a:defRPr>
            </a:lvl3pPr>
            <a:lvl4pPr marL="1600200" indent="-228600" algn="l" rtl="0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Wingdings" pitchFamily="2" charset="2"/>
              <a:buChar char="q"/>
              <a:defRPr sz="1800" b="1">
                <a:solidFill>
                  <a:srgbClr val="111111"/>
                </a:solidFill>
                <a:latin typeface="Calibri" panose="020F0502020204030204" pitchFamily="34" charset="0"/>
              </a:defRPr>
            </a:lvl4pPr>
            <a:lvl5pPr marL="2057400" indent="-228600" algn="l" rtl="0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bg2"/>
              </a:buClr>
              <a:buSzPct val="50000"/>
              <a:buFont typeface="Wingdings" pitchFamily="2" charset="2"/>
              <a:buChar char="l"/>
              <a:defRPr sz="1600" b="1">
                <a:solidFill>
                  <a:srgbClr val="C00000"/>
                </a:solidFill>
                <a:latin typeface="Calibri" panose="020F0502020204030204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rgbClr val="11111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rgbClr val="11111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rgbClr val="11111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rgbClr val="11111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sz="1600" kern="0" dirty="0" smtClean="0"/>
              <a:t>Teamcenter Topics</a:t>
            </a:r>
          </a:p>
          <a:p>
            <a:pPr lvl="1">
              <a:defRPr/>
            </a:pPr>
            <a:r>
              <a:rPr lang="en-US" sz="1600" kern="0" dirty="0" smtClean="0"/>
              <a:t>Accounts / licensing</a:t>
            </a:r>
          </a:p>
          <a:p>
            <a:pPr lvl="1">
              <a:defRPr/>
            </a:pPr>
            <a:r>
              <a:rPr lang="en-US" sz="1600" kern="0" dirty="0" smtClean="0"/>
              <a:t>Cost</a:t>
            </a:r>
          </a:p>
          <a:p>
            <a:pPr lvl="1">
              <a:defRPr/>
            </a:pPr>
            <a:r>
              <a:rPr lang="en-US" sz="1600" kern="0" dirty="0" smtClean="0"/>
              <a:t>Citrix</a:t>
            </a:r>
          </a:p>
          <a:p>
            <a:pPr lvl="1">
              <a:defRPr/>
            </a:pPr>
            <a:r>
              <a:rPr lang="en-US" sz="1600" kern="0" dirty="0" smtClean="0"/>
              <a:t>Collaborations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" y="508000"/>
            <a:ext cx="8763000" cy="566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2743200"/>
            <a:ext cx="8229600" cy="715963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u="sng" cap="small" dirty="0" smtClean="0">
                <a:latin typeface="Cambria" pitchFamily="18" charset="0"/>
              </a:rPr>
              <a:t>EDMS System in India for IIFC collaboration </a:t>
            </a:r>
            <a:endParaRPr lang="en-US" sz="3600" u="sng" cap="small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5"/>
          <p:cNvSpPr>
            <a:spLocks noChangeArrowheads="1"/>
          </p:cNvSpPr>
          <p:nvPr/>
        </p:nvSpPr>
        <p:spPr bwMode="auto">
          <a:xfrm>
            <a:off x="533400" y="914400"/>
            <a:ext cx="76200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algn="just" eaLnBrk="0" hangingPunct="0">
              <a:lnSpc>
                <a:spcPct val="150000"/>
              </a:lnSpc>
              <a:spcBef>
                <a:spcPct val="20000"/>
              </a:spcBef>
              <a:buClr>
                <a:srgbClr val="003399"/>
              </a:buClr>
              <a:buFontTx/>
              <a:buChar char="•"/>
            </a:pPr>
            <a:r>
              <a:rPr lang="en-US" sz="2000">
                <a:latin typeface="Cambria" pitchFamily="18" charset="0"/>
              </a:rPr>
              <a:t>Proposal out of BARC and Fermilab discussions:</a:t>
            </a:r>
          </a:p>
          <a:p>
            <a:pPr marL="1066800" lvl="1" indent="-609600" algn="just" eaLnBrk="0" hangingPunct="0">
              <a:lnSpc>
                <a:spcPct val="150000"/>
              </a:lnSpc>
              <a:spcBef>
                <a:spcPct val="20000"/>
              </a:spcBef>
              <a:buClr>
                <a:srgbClr val="003399"/>
              </a:buClr>
              <a:buFontTx/>
              <a:buChar char="•"/>
            </a:pPr>
            <a:r>
              <a:rPr lang="en-US" sz="2000">
                <a:latin typeface="Cambria" pitchFamily="18" charset="0"/>
              </a:rPr>
              <a:t>Establish an Engineering Document Management System (EDMS) hub in India based on Teamcenter software for online data sharing among IIFC collaboration partners</a:t>
            </a:r>
          </a:p>
          <a:p>
            <a:pPr marL="609600" indent="-609600" algn="just" eaLnBrk="0" hangingPunct="0">
              <a:lnSpc>
                <a:spcPct val="150000"/>
              </a:lnSpc>
              <a:spcBef>
                <a:spcPct val="20000"/>
              </a:spcBef>
              <a:buClr>
                <a:srgbClr val="003399"/>
              </a:buClr>
              <a:buFontTx/>
              <a:buChar char="•"/>
            </a:pPr>
            <a:r>
              <a:rPr lang="en-US" sz="2000">
                <a:latin typeface="Cambria" pitchFamily="18" charset="0"/>
              </a:rPr>
              <a:t>Scheme:</a:t>
            </a:r>
          </a:p>
          <a:p>
            <a:pPr marL="1066800" lvl="1" indent="-609600" algn="just" eaLnBrk="0" hangingPunct="0">
              <a:lnSpc>
                <a:spcPct val="150000"/>
              </a:lnSpc>
              <a:spcBef>
                <a:spcPct val="20000"/>
              </a:spcBef>
              <a:buClr>
                <a:srgbClr val="003399"/>
              </a:buClr>
              <a:buFontTx/>
              <a:buChar char="•"/>
            </a:pPr>
            <a:r>
              <a:rPr lang="en-US" sz="2000">
                <a:latin typeface="Cambria" pitchFamily="18" charset="0"/>
              </a:rPr>
              <a:t>The hub will act as a local node for Indian collaborators for managing their engineering work,</a:t>
            </a:r>
          </a:p>
          <a:p>
            <a:pPr marL="1066800" lvl="1" indent="-609600" algn="just" eaLnBrk="0" hangingPunct="0">
              <a:lnSpc>
                <a:spcPct val="150000"/>
              </a:lnSpc>
              <a:spcBef>
                <a:spcPct val="20000"/>
              </a:spcBef>
              <a:buClr>
                <a:srgbClr val="003399"/>
              </a:buClr>
              <a:buFontTx/>
              <a:buChar char="•"/>
            </a:pPr>
            <a:r>
              <a:rPr lang="en-US" sz="2000">
                <a:latin typeface="Cambria" pitchFamily="18" charset="0"/>
              </a:rPr>
              <a:t>Hub will operate in collaboration mode with the EDMS system at Fermilab</a:t>
            </a:r>
          </a:p>
          <a:p>
            <a:pPr marL="609600" indent="-609600" algn="just" eaLnBrk="0" hangingPunct="0">
              <a:lnSpc>
                <a:spcPct val="150000"/>
              </a:lnSpc>
              <a:spcBef>
                <a:spcPct val="20000"/>
              </a:spcBef>
              <a:buClr>
                <a:srgbClr val="003399"/>
              </a:buClr>
              <a:buFontTx/>
              <a:buChar char="•"/>
            </a:pPr>
            <a:endParaRPr lang="en-US" sz="2000">
              <a:latin typeface="Cambria" pitchFamily="18" charset="0"/>
            </a:endParaRPr>
          </a:p>
          <a:p>
            <a:pPr marL="609600" indent="-609600" algn="just" eaLnBrk="0" hangingPunct="0">
              <a:lnSpc>
                <a:spcPct val="150000"/>
              </a:lnSpc>
              <a:spcBef>
                <a:spcPct val="20000"/>
              </a:spcBef>
              <a:buClr>
                <a:srgbClr val="003399"/>
              </a:buClr>
              <a:buFontTx/>
              <a:buChar char="•"/>
            </a:pPr>
            <a:endParaRPr lang="en-US">
              <a:latin typeface="Cambria" pitchFamily="18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304800" y="277813"/>
            <a:ext cx="8077200" cy="407987"/>
          </a:xfrm>
          <a:prstGeom prst="rect">
            <a:avLst/>
          </a:prstGeom>
        </p:spPr>
        <p:txBody>
          <a:bodyPr anchor="b"/>
          <a:lstStyle/>
          <a:p>
            <a:pPr fontAlgn="auto">
              <a:spcAft>
                <a:spcPts val="0"/>
              </a:spcAft>
              <a:defRPr/>
            </a:pPr>
            <a:r>
              <a:rPr lang="en-US" sz="3200" cap="small" dirty="0">
                <a:solidFill>
                  <a:schemeClr val="tx2"/>
                </a:solidFill>
                <a:latin typeface="Cambria" pitchFamily="18" charset="0"/>
                <a:ea typeface="+mj-ea"/>
                <a:cs typeface="+mj-cs"/>
              </a:rPr>
              <a:t>EDMS system in India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Group 2"/>
          <p:cNvGrpSpPr>
            <a:grpSpLocks/>
          </p:cNvGrpSpPr>
          <p:nvPr/>
        </p:nvGrpSpPr>
        <p:grpSpPr bwMode="auto">
          <a:xfrm>
            <a:off x="457200" y="1066800"/>
            <a:ext cx="8229600" cy="4572000"/>
            <a:chOff x="1755" y="8866"/>
            <a:chExt cx="9285" cy="4818"/>
          </a:xfrm>
        </p:grpSpPr>
        <p:grpSp>
          <p:nvGrpSpPr>
            <p:cNvPr id="14347" name="Group 3"/>
            <p:cNvGrpSpPr>
              <a:grpSpLocks/>
            </p:cNvGrpSpPr>
            <p:nvPr/>
          </p:nvGrpSpPr>
          <p:grpSpPr bwMode="auto">
            <a:xfrm>
              <a:off x="1755" y="8866"/>
              <a:ext cx="9285" cy="4818"/>
              <a:chOff x="1755" y="6990"/>
              <a:chExt cx="9285" cy="4818"/>
            </a:xfrm>
          </p:grpSpPr>
          <p:grpSp>
            <p:nvGrpSpPr>
              <p:cNvPr id="14349" name="Group 4"/>
              <p:cNvGrpSpPr>
                <a:grpSpLocks/>
              </p:cNvGrpSpPr>
              <p:nvPr/>
            </p:nvGrpSpPr>
            <p:grpSpPr bwMode="auto">
              <a:xfrm>
                <a:off x="1755" y="7560"/>
                <a:ext cx="2565" cy="4248"/>
                <a:chOff x="2595" y="10189"/>
                <a:chExt cx="2565" cy="4248"/>
              </a:xfrm>
            </p:grpSpPr>
            <p:grpSp>
              <p:nvGrpSpPr>
                <p:cNvPr id="14360" name="Group 5"/>
                <p:cNvGrpSpPr>
                  <a:grpSpLocks/>
                </p:cNvGrpSpPr>
                <p:nvPr/>
              </p:nvGrpSpPr>
              <p:grpSpPr bwMode="auto">
                <a:xfrm>
                  <a:off x="2610" y="10189"/>
                  <a:ext cx="2519" cy="761"/>
                  <a:chOff x="2610" y="10189"/>
                  <a:chExt cx="2519" cy="761"/>
                </a:xfrm>
              </p:grpSpPr>
              <p:sp>
                <p:nvSpPr>
                  <p:cNvPr id="31750" name="Oval 6"/>
                  <p:cNvSpPr>
                    <a:spLocks noChangeArrowheads="1"/>
                  </p:cNvSpPr>
                  <p:nvPr/>
                </p:nvSpPr>
                <p:spPr bwMode="auto">
                  <a:xfrm>
                    <a:off x="3584" y="10189"/>
                    <a:ext cx="1547" cy="761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rgbClr val="548DD4"/>
                      </a:gs>
                      <a:gs pos="100000">
                        <a:srgbClr val="FBD4B4"/>
                      </a:gs>
                    </a:gsLst>
                    <a:lin ang="5400000" scaled="1"/>
                    <a:tileRect/>
                  </a:gra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>
                    <a:outerShdw dist="28398" dir="3806097" algn="ctr" rotWithShape="0">
                      <a:srgbClr val="974706">
                        <a:alpha val="50000"/>
                      </a:srgbClr>
                    </a:outerShdw>
                  </a:effectLst>
                </p:spPr>
                <p:txBody>
                  <a:bodyPr lIns="0" tIns="0" rIns="0" bIns="0"/>
                  <a:lstStyle/>
                  <a:p>
                    <a:pPr algn="ctr">
                      <a:spcAft>
                        <a:spcPts val="0"/>
                      </a:spcAft>
                      <a:defRPr/>
                    </a:pPr>
                    <a:r>
                      <a:rPr lang="en-US" sz="1600" dirty="0">
                        <a:latin typeface="Cambria" pitchFamily="18" charset="0"/>
                      </a:rPr>
                      <a:t>IUAC</a:t>
                    </a:r>
                  </a:p>
                  <a:p>
                    <a:pPr algn="ctr">
                      <a:spcAft>
                        <a:spcPts val="0"/>
                      </a:spcAft>
                      <a:defRPr/>
                    </a:pPr>
                    <a:r>
                      <a:rPr lang="en-US" sz="1600" dirty="0">
                        <a:latin typeface="Cambria" pitchFamily="18" charset="0"/>
                      </a:rPr>
                      <a:t>LAN</a:t>
                    </a:r>
                    <a:endParaRPr lang="en-US" sz="1600" dirty="0">
                      <a:latin typeface="Arial" pitchFamily="34" charset="0"/>
                    </a:endParaRPr>
                  </a:p>
                </p:txBody>
              </p:sp>
              <p:sp>
                <p:nvSpPr>
                  <p:cNvPr id="14374" name="Oval 7"/>
                  <p:cNvSpPr>
                    <a:spLocks noChangeArrowheads="1"/>
                  </p:cNvSpPr>
                  <p:nvPr/>
                </p:nvSpPr>
                <p:spPr bwMode="auto">
                  <a:xfrm>
                    <a:off x="2610" y="10305"/>
                    <a:ext cx="975" cy="555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C2D69B"/>
                      </a:gs>
                      <a:gs pos="100000">
                        <a:srgbClr val="FFFFFF"/>
                      </a:gs>
                    </a:gsLst>
                    <a:lin ang="5400000" scaled="1"/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lIns="0" tIns="0" rIns="0" bIns="0"/>
                  <a:lstStyle/>
                  <a:p>
                    <a:pPr algn="ctr">
                      <a:spcAft>
                        <a:spcPts val="1000"/>
                      </a:spcAft>
                    </a:pPr>
                    <a:r>
                      <a:rPr lang="en-US" sz="1400" b="1">
                        <a:latin typeface="Calibri" pitchFamily="34" charset="0"/>
                      </a:rPr>
                      <a:t>USERS</a:t>
                    </a:r>
                    <a:endParaRPr lang="en-US" sz="1400"/>
                  </a:p>
                </p:txBody>
              </p:sp>
            </p:grpSp>
            <p:grpSp>
              <p:nvGrpSpPr>
                <p:cNvPr id="14361" name="Group 9"/>
                <p:cNvGrpSpPr>
                  <a:grpSpLocks/>
                </p:cNvGrpSpPr>
                <p:nvPr/>
              </p:nvGrpSpPr>
              <p:grpSpPr bwMode="auto">
                <a:xfrm>
                  <a:off x="2625" y="11074"/>
                  <a:ext cx="2520" cy="761"/>
                  <a:chOff x="2625" y="11074"/>
                  <a:chExt cx="2520" cy="761"/>
                </a:xfrm>
              </p:grpSpPr>
              <p:sp>
                <p:nvSpPr>
                  <p:cNvPr id="31754" name="Oval 1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11074"/>
                    <a:ext cx="1547" cy="761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548DD4"/>
                      </a:gs>
                      <a:gs pos="100000">
                        <a:srgbClr val="FBD4B4"/>
                      </a:gs>
                    </a:gsLst>
                    <a:lin ang="5400000" scaled="1"/>
                  </a:gra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>
                    <a:outerShdw dist="28398" dir="3806097" algn="ctr" rotWithShape="0">
                      <a:srgbClr val="974706">
                        <a:alpha val="50000"/>
                      </a:srgbClr>
                    </a:outerShdw>
                  </a:effectLst>
                </p:spPr>
                <p:txBody>
                  <a:bodyPr lIns="0" tIns="0" rIns="0" bIns="0"/>
                  <a:lstStyle/>
                  <a:p>
                    <a:pPr algn="ctr">
                      <a:spcAft>
                        <a:spcPts val="0"/>
                      </a:spcAft>
                      <a:defRPr/>
                    </a:pPr>
                    <a:r>
                      <a:rPr lang="en-US" sz="1600" dirty="0">
                        <a:latin typeface="Cambria" pitchFamily="18" charset="0"/>
                      </a:rPr>
                      <a:t>IGCAR</a:t>
                    </a:r>
                  </a:p>
                  <a:p>
                    <a:pPr algn="ctr">
                      <a:spcAft>
                        <a:spcPts val="0"/>
                      </a:spcAft>
                      <a:defRPr/>
                    </a:pPr>
                    <a:r>
                      <a:rPr lang="en-US" sz="1600" dirty="0">
                        <a:latin typeface="Cambria" pitchFamily="18" charset="0"/>
                      </a:rPr>
                      <a:t>LAN</a:t>
                    </a:r>
                    <a:endParaRPr lang="en-US" sz="1600" dirty="0">
                      <a:latin typeface="Arial" pitchFamily="34" charset="0"/>
                    </a:endParaRPr>
                  </a:p>
                </p:txBody>
              </p:sp>
              <p:sp>
                <p:nvSpPr>
                  <p:cNvPr id="14372" name="Oval 11"/>
                  <p:cNvSpPr>
                    <a:spLocks noChangeArrowheads="1"/>
                  </p:cNvSpPr>
                  <p:nvPr/>
                </p:nvSpPr>
                <p:spPr bwMode="auto">
                  <a:xfrm>
                    <a:off x="2625" y="11190"/>
                    <a:ext cx="975" cy="555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C2D69B"/>
                      </a:gs>
                      <a:gs pos="100000">
                        <a:srgbClr val="FFFFFF"/>
                      </a:gs>
                    </a:gsLst>
                    <a:lin ang="5400000" scaled="1"/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lIns="0" tIns="0" rIns="0" bIns="0"/>
                  <a:lstStyle/>
                  <a:p>
                    <a:pPr algn="ctr">
                      <a:spcAft>
                        <a:spcPts val="1000"/>
                      </a:spcAft>
                    </a:pPr>
                    <a:r>
                      <a:rPr lang="en-US" sz="1400" b="1">
                        <a:latin typeface="Calibri" pitchFamily="34" charset="0"/>
                      </a:rPr>
                      <a:t>USERS</a:t>
                    </a:r>
                    <a:endParaRPr lang="en-US" sz="1400"/>
                  </a:p>
                </p:txBody>
              </p:sp>
            </p:grpSp>
            <p:grpSp>
              <p:nvGrpSpPr>
                <p:cNvPr id="14362" name="Group 13"/>
                <p:cNvGrpSpPr>
                  <a:grpSpLocks/>
                </p:cNvGrpSpPr>
                <p:nvPr/>
              </p:nvGrpSpPr>
              <p:grpSpPr bwMode="auto">
                <a:xfrm>
                  <a:off x="2640" y="11944"/>
                  <a:ext cx="2520" cy="761"/>
                  <a:chOff x="2640" y="11944"/>
                  <a:chExt cx="2520" cy="761"/>
                </a:xfrm>
              </p:grpSpPr>
              <p:sp>
                <p:nvSpPr>
                  <p:cNvPr id="31758" name="Oval 14"/>
                  <p:cNvSpPr>
                    <a:spLocks noChangeArrowheads="1"/>
                  </p:cNvSpPr>
                  <p:nvPr/>
                </p:nvSpPr>
                <p:spPr bwMode="auto">
                  <a:xfrm>
                    <a:off x="3614" y="11944"/>
                    <a:ext cx="1546" cy="761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548DD4"/>
                      </a:gs>
                      <a:gs pos="100000">
                        <a:srgbClr val="FBD4B4"/>
                      </a:gs>
                    </a:gsLst>
                    <a:lin ang="5400000" scaled="1"/>
                  </a:gra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>
                    <a:outerShdw dist="28398" dir="3806097" algn="ctr" rotWithShape="0">
                      <a:srgbClr val="974706">
                        <a:alpha val="50000"/>
                      </a:srgbClr>
                    </a:outerShdw>
                  </a:effectLst>
                </p:spPr>
                <p:txBody>
                  <a:bodyPr lIns="0" tIns="0" rIns="0" bIns="0"/>
                  <a:lstStyle/>
                  <a:p>
                    <a:pPr algn="ctr">
                      <a:spcAft>
                        <a:spcPts val="0"/>
                      </a:spcAft>
                      <a:defRPr/>
                    </a:pPr>
                    <a:r>
                      <a:rPr lang="en-US" sz="1600" dirty="0">
                        <a:latin typeface="Cambria" pitchFamily="18" charset="0"/>
                      </a:rPr>
                      <a:t>VECC</a:t>
                    </a:r>
                  </a:p>
                  <a:p>
                    <a:pPr algn="ctr">
                      <a:spcAft>
                        <a:spcPts val="0"/>
                      </a:spcAft>
                      <a:defRPr/>
                    </a:pPr>
                    <a:r>
                      <a:rPr lang="en-US" sz="1600" dirty="0">
                        <a:latin typeface="Cambria" pitchFamily="18" charset="0"/>
                      </a:rPr>
                      <a:t>LAN</a:t>
                    </a:r>
                    <a:endParaRPr lang="en-US" sz="1600" dirty="0">
                      <a:latin typeface="Arial" pitchFamily="34" charset="0"/>
                    </a:endParaRPr>
                  </a:p>
                </p:txBody>
              </p:sp>
              <p:sp>
                <p:nvSpPr>
                  <p:cNvPr id="14370" name="Oval 15"/>
                  <p:cNvSpPr>
                    <a:spLocks noChangeArrowheads="1"/>
                  </p:cNvSpPr>
                  <p:nvPr/>
                </p:nvSpPr>
                <p:spPr bwMode="auto">
                  <a:xfrm>
                    <a:off x="2640" y="12060"/>
                    <a:ext cx="975" cy="555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C2D69B"/>
                      </a:gs>
                      <a:gs pos="100000">
                        <a:srgbClr val="FFFFFF"/>
                      </a:gs>
                    </a:gsLst>
                    <a:lin ang="5400000" scaled="1"/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lIns="0" tIns="0" rIns="0" bIns="0"/>
                  <a:lstStyle/>
                  <a:p>
                    <a:pPr algn="ctr">
                      <a:spcAft>
                        <a:spcPts val="1000"/>
                      </a:spcAft>
                    </a:pPr>
                    <a:r>
                      <a:rPr lang="en-US" sz="1400" b="1">
                        <a:latin typeface="Calibri" pitchFamily="34" charset="0"/>
                      </a:rPr>
                      <a:t>USERS</a:t>
                    </a:r>
                    <a:endParaRPr lang="en-US" sz="1400"/>
                  </a:p>
                </p:txBody>
              </p:sp>
            </p:grpSp>
            <p:grpSp>
              <p:nvGrpSpPr>
                <p:cNvPr id="14363" name="Group 17"/>
                <p:cNvGrpSpPr>
                  <a:grpSpLocks/>
                </p:cNvGrpSpPr>
                <p:nvPr/>
              </p:nvGrpSpPr>
              <p:grpSpPr bwMode="auto">
                <a:xfrm>
                  <a:off x="2625" y="12812"/>
                  <a:ext cx="2520" cy="758"/>
                  <a:chOff x="2625" y="12812"/>
                  <a:chExt cx="2520" cy="758"/>
                </a:xfrm>
              </p:grpSpPr>
              <p:sp>
                <p:nvSpPr>
                  <p:cNvPr id="31762" name="Oval 1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12814"/>
                    <a:ext cx="1547" cy="758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548DD4"/>
                      </a:gs>
                      <a:gs pos="100000">
                        <a:srgbClr val="FBD4B4"/>
                      </a:gs>
                    </a:gsLst>
                    <a:lin ang="5400000" scaled="1"/>
                  </a:gra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>
                    <a:outerShdw dist="28398" dir="3806097" algn="ctr" rotWithShape="0">
                      <a:srgbClr val="974706">
                        <a:alpha val="50000"/>
                      </a:srgbClr>
                    </a:outerShdw>
                  </a:effectLst>
                </p:spPr>
                <p:txBody>
                  <a:bodyPr lIns="0" tIns="0" rIns="0" bIns="0"/>
                  <a:lstStyle/>
                  <a:p>
                    <a:pPr algn="ctr">
                      <a:spcAft>
                        <a:spcPts val="0"/>
                      </a:spcAft>
                      <a:defRPr/>
                    </a:pPr>
                    <a:r>
                      <a:rPr lang="en-US" sz="1600" dirty="0">
                        <a:latin typeface="Cambria" pitchFamily="18" charset="0"/>
                      </a:rPr>
                      <a:t>RRCAT</a:t>
                    </a:r>
                  </a:p>
                  <a:p>
                    <a:pPr algn="ctr">
                      <a:spcAft>
                        <a:spcPts val="0"/>
                      </a:spcAft>
                      <a:defRPr/>
                    </a:pPr>
                    <a:r>
                      <a:rPr lang="en-US" sz="1600" dirty="0">
                        <a:latin typeface="Cambria" pitchFamily="18" charset="0"/>
                      </a:rPr>
                      <a:t>LAN</a:t>
                    </a:r>
                    <a:endParaRPr lang="en-US" sz="1600" dirty="0">
                      <a:latin typeface="Arial" pitchFamily="34" charset="0"/>
                    </a:endParaRPr>
                  </a:p>
                </p:txBody>
              </p:sp>
              <p:sp>
                <p:nvSpPr>
                  <p:cNvPr id="14368" name="Oval 19"/>
                  <p:cNvSpPr>
                    <a:spLocks noChangeArrowheads="1"/>
                  </p:cNvSpPr>
                  <p:nvPr/>
                </p:nvSpPr>
                <p:spPr bwMode="auto">
                  <a:xfrm>
                    <a:off x="2625" y="12926"/>
                    <a:ext cx="975" cy="555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C2D69B"/>
                      </a:gs>
                      <a:gs pos="100000">
                        <a:srgbClr val="FFFFFF"/>
                      </a:gs>
                    </a:gsLst>
                    <a:lin ang="5400000" scaled="1"/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lIns="0" tIns="0" rIns="0" bIns="0"/>
                  <a:lstStyle/>
                  <a:p>
                    <a:pPr algn="ctr">
                      <a:spcAft>
                        <a:spcPts val="1000"/>
                      </a:spcAft>
                    </a:pPr>
                    <a:r>
                      <a:rPr lang="en-US" sz="1400" b="1">
                        <a:latin typeface="Calibri" pitchFamily="34" charset="0"/>
                      </a:rPr>
                      <a:t>USERS</a:t>
                    </a:r>
                    <a:endParaRPr lang="en-US" sz="1400"/>
                  </a:p>
                </p:txBody>
              </p:sp>
            </p:grpSp>
            <p:grpSp>
              <p:nvGrpSpPr>
                <p:cNvPr id="14364" name="Group 21"/>
                <p:cNvGrpSpPr>
                  <a:grpSpLocks/>
                </p:cNvGrpSpPr>
                <p:nvPr/>
              </p:nvGrpSpPr>
              <p:grpSpPr bwMode="auto">
                <a:xfrm>
                  <a:off x="2595" y="13676"/>
                  <a:ext cx="2520" cy="761"/>
                  <a:chOff x="2595" y="13676"/>
                  <a:chExt cx="2520" cy="761"/>
                </a:xfrm>
              </p:grpSpPr>
              <p:sp>
                <p:nvSpPr>
                  <p:cNvPr id="31766" name="Oval 22"/>
                  <p:cNvSpPr>
                    <a:spLocks noChangeArrowheads="1"/>
                  </p:cNvSpPr>
                  <p:nvPr/>
                </p:nvSpPr>
                <p:spPr bwMode="auto">
                  <a:xfrm>
                    <a:off x="3569" y="13676"/>
                    <a:ext cx="1546" cy="761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548DD4"/>
                      </a:gs>
                      <a:gs pos="100000">
                        <a:srgbClr val="FBD4B4"/>
                      </a:gs>
                    </a:gsLst>
                    <a:lin ang="5400000" scaled="1"/>
                  </a:gra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>
                    <a:outerShdw dist="28398" dir="3806097" algn="ctr" rotWithShape="0">
                      <a:srgbClr val="974706">
                        <a:alpha val="50000"/>
                      </a:srgbClr>
                    </a:outerShdw>
                  </a:effectLst>
                </p:spPr>
                <p:txBody>
                  <a:bodyPr lIns="0" tIns="0" rIns="0" bIns="0"/>
                  <a:lstStyle/>
                  <a:p>
                    <a:pPr algn="ctr">
                      <a:spcAft>
                        <a:spcPts val="0"/>
                      </a:spcAft>
                      <a:defRPr/>
                    </a:pPr>
                    <a:r>
                      <a:rPr lang="en-US" sz="1600" dirty="0">
                        <a:latin typeface="Cambria" pitchFamily="18" charset="0"/>
                      </a:rPr>
                      <a:t>BARC</a:t>
                    </a:r>
                  </a:p>
                  <a:p>
                    <a:pPr algn="ctr">
                      <a:spcAft>
                        <a:spcPts val="0"/>
                      </a:spcAft>
                      <a:defRPr/>
                    </a:pPr>
                    <a:r>
                      <a:rPr lang="en-US" sz="1600" dirty="0">
                        <a:latin typeface="Cambria" pitchFamily="18" charset="0"/>
                      </a:rPr>
                      <a:t>LAN</a:t>
                    </a:r>
                    <a:endParaRPr lang="en-US" sz="1600" dirty="0">
                      <a:latin typeface="Arial" pitchFamily="34" charset="0"/>
                    </a:endParaRPr>
                  </a:p>
                </p:txBody>
              </p:sp>
              <p:sp>
                <p:nvSpPr>
                  <p:cNvPr id="14366" name="Oval 23"/>
                  <p:cNvSpPr>
                    <a:spLocks noChangeArrowheads="1"/>
                  </p:cNvSpPr>
                  <p:nvPr/>
                </p:nvSpPr>
                <p:spPr bwMode="auto">
                  <a:xfrm>
                    <a:off x="2595" y="13792"/>
                    <a:ext cx="975" cy="555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C2D69B"/>
                      </a:gs>
                      <a:gs pos="100000">
                        <a:srgbClr val="FFFFFF"/>
                      </a:gs>
                    </a:gsLst>
                    <a:lin ang="5400000" scaled="1"/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lIns="0" tIns="0" rIns="0" bIns="0"/>
                  <a:lstStyle/>
                  <a:p>
                    <a:pPr algn="ctr">
                      <a:spcAft>
                        <a:spcPts val="1000"/>
                      </a:spcAft>
                    </a:pPr>
                    <a:r>
                      <a:rPr lang="en-US" sz="1400" b="1">
                        <a:latin typeface="Calibri" pitchFamily="34" charset="0"/>
                      </a:rPr>
                      <a:t>USERS</a:t>
                    </a:r>
                    <a:endParaRPr lang="en-US" sz="1400"/>
                  </a:p>
                </p:txBody>
              </p:sp>
            </p:grpSp>
          </p:grpSp>
          <p:cxnSp>
            <p:nvCxnSpPr>
              <p:cNvPr id="14350" name="AutoShape 25"/>
              <p:cNvCxnSpPr>
                <a:cxnSpLocks noChangeShapeType="1"/>
              </p:cNvCxnSpPr>
              <p:nvPr/>
            </p:nvCxnSpPr>
            <p:spPr bwMode="auto">
              <a:xfrm>
                <a:off x="5452" y="7953"/>
                <a:ext cx="946" cy="32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med" len="med"/>
                <a:tailEnd type="triangle" w="med" len="med"/>
              </a:ln>
            </p:spPr>
          </p:cxnSp>
          <p:cxnSp>
            <p:nvCxnSpPr>
              <p:cNvPr id="14351" name="AutoShape 26"/>
              <p:cNvCxnSpPr>
                <a:cxnSpLocks noChangeShapeType="1"/>
                <a:stCxn id="48" idx="3"/>
              </p:cNvCxnSpPr>
              <p:nvPr/>
            </p:nvCxnSpPr>
            <p:spPr bwMode="auto">
              <a:xfrm flipV="1">
                <a:off x="5452" y="11047"/>
                <a:ext cx="923" cy="40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med" len="med"/>
                <a:tailEnd type="triangle" w="med" len="med"/>
              </a:ln>
            </p:spPr>
          </p:cxnSp>
          <p:cxnSp>
            <p:nvCxnSpPr>
              <p:cNvPr id="14352" name="AutoShape 27"/>
              <p:cNvCxnSpPr>
                <a:cxnSpLocks noChangeShapeType="1"/>
                <a:stCxn id="42" idx="3"/>
              </p:cNvCxnSpPr>
              <p:nvPr/>
            </p:nvCxnSpPr>
            <p:spPr bwMode="auto">
              <a:xfrm>
                <a:off x="5452" y="8797"/>
                <a:ext cx="938" cy="319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med" len="med"/>
                <a:tailEnd type="triangle" w="med" len="med"/>
              </a:ln>
            </p:spPr>
          </p:cxnSp>
          <p:cxnSp>
            <p:nvCxnSpPr>
              <p:cNvPr id="14353" name="AutoShape 28"/>
              <p:cNvCxnSpPr>
                <a:cxnSpLocks noChangeShapeType="1"/>
                <a:stCxn id="46" idx="3"/>
              </p:cNvCxnSpPr>
              <p:nvPr/>
            </p:nvCxnSpPr>
            <p:spPr bwMode="auto">
              <a:xfrm flipV="1">
                <a:off x="5452" y="10181"/>
                <a:ext cx="953" cy="382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med" len="med"/>
                <a:tailEnd type="triangle" w="med" len="med"/>
              </a:ln>
            </p:spPr>
          </p:cxnSp>
          <p:cxnSp>
            <p:nvCxnSpPr>
              <p:cNvPr id="14354" name="AutoShape 29"/>
              <p:cNvCxnSpPr>
                <a:cxnSpLocks noChangeShapeType="1"/>
                <a:stCxn id="44" idx="3"/>
              </p:cNvCxnSpPr>
              <p:nvPr/>
            </p:nvCxnSpPr>
            <p:spPr bwMode="auto">
              <a:xfrm>
                <a:off x="5452" y="9680"/>
                <a:ext cx="938" cy="29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med" len="med"/>
                <a:tailEnd type="triangle" w="med" len="med"/>
              </a:ln>
            </p:spPr>
          </p:cxnSp>
          <p:grpSp>
            <p:nvGrpSpPr>
              <p:cNvPr id="14355" name="Group 30"/>
              <p:cNvGrpSpPr>
                <a:grpSpLocks/>
              </p:cNvGrpSpPr>
              <p:nvPr/>
            </p:nvGrpSpPr>
            <p:grpSpPr bwMode="auto">
              <a:xfrm>
                <a:off x="6375" y="6990"/>
                <a:ext cx="4665" cy="4343"/>
                <a:chOff x="6375" y="6990"/>
                <a:chExt cx="4665" cy="4343"/>
              </a:xfrm>
            </p:grpSpPr>
            <p:sp>
              <p:nvSpPr>
                <p:cNvPr id="14356" name="Text Box 31"/>
                <p:cNvSpPr txBox="1">
                  <a:spLocks noChangeArrowheads="1"/>
                </p:cNvSpPr>
                <p:nvPr/>
              </p:nvSpPr>
              <p:spPr bwMode="auto">
                <a:xfrm>
                  <a:off x="8911" y="6990"/>
                  <a:ext cx="1785" cy="81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lIns="0" tIns="0" rIns="0" bIns="0"/>
                <a:lstStyle/>
                <a:p>
                  <a:pPr algn="ctr"/>
                  <a:r>
                    <a:rPr lang="en-US" sz="1600">
                      <a:latin typeface="Cambria" pitchFamily="18" charset="0"/>
                    </a:rPr>
                    <a:t>Data </a:t>
                  </a:r>
                </a:p>
                <a:p>
                  <a:pPr algn="ctr"/>
                  <a:r>
                    <a:rPr lang="en-US" sz="1600">
                      <a:latin typeface="Cambria" pitchFamily="18" charset="0"/>
                    </a:rPr>
                    <a:t>Synchronization</a:t>
                  </a:r>
                </a:p>
                <a:p>
                  <a:pPr algn="ctr"/>
                  <a:r>
                    <a:rPr lang="en-US" sz="1600">
                      <a:latin typeface="Cambria" pitchFamily="18" charset="0"/>
                    </a:rPr>
                    <a:t>over Internet</a:t>
                  </a:r>
                </a:p>
                <a:p>
                  <a:endParaRPr lang="en-US"/>
                </a:p>
              </p:txBody>
            </p:sp>
            <p:sp>
              <p:nvSpPr>
                <p:cNvPr id="31776" name="AutoShape 32"/>
                <p:cNvSpPr>
                  <a:spLocks noChangeArrowheads="1"/>
                </p:cNvSpPr>
                <p:nvPr/>
              </p:nvSpPr>
              <p:spPr bwMode="auto">
                <a:xfrm>
                  <a:off x="6371" y="7952"/>
                  <a:ext cx="1813" cy="3381"/>
                </a:xfrm>
                <a:prstGeom prst="roundRect">
                  <a:avLst>
                    <a:gd name="adj" fmla="val 16667"/>
                  </a:avLst>
                </a:prstGeom>
                <a:gradFill rotWithShape="0">
                  <a:gsLst>
                    <a:gs pos="0">
                      <a:srgbClr val="CCC0D9"/>
                    </a:gs>
                    <a:gs pos="100000">
                      <a:srgbClr val="B8CCE4"/>
                    </a:gs>
                  </a:gsLst>
                  <a:lin ang="5400000" scaled="1"/>
                </a:gradFill>
                <a:ln w="12700">
                  <a:solidFill>
                    <a:srgbClr val="95B3D7"/>
                  </a:solidFill>
                  <a:round/>
                  <a:headEnd/>
                  <a:tailEnd/>
                </a:ln>
                <a:effectLst>
                  <a:outerShdw dist="28398" dir="3806097" algn="ctr" rotWithShape="0">
                    <a:srgbClr val="243F60">
                      <a:alpha val="50000"/>
                    </a:srgbClr>
                  </a:outerShdw>
                </a:effectLst>
              </p:spPr>
              <p:txBody>
                <a:bodyPr lIns="0" tIns="0" rIns="0" bIns="0"/>
                <a:lstStyle/>
                <a:p>
                  <a:pPr algn="ctr">
                    <a:spcAft>
                      <a:spcPts val="1000"/>
                    </a:spcAft>
                    <a:defRPr/>
                  </a:pPr>
                  <a:endParaRPr lang="en-US" sz="1100" dirty="0">
                    <a:latin typeface="Cambria" pitchFamily="18" charset="0"/>
                  </a:endParaRPr>
                </a:p>
                <a:p>
                  <a:pPr algn="ctr">
                    <a:spcAft>
                      <a:spcPts val="1000"/>
                    </a:spcAft>
                    <a:defRPr/>
                  </a:pPr>
                  <a:endParaRPr lang="en-US" sz="1100" dirty="0">
                    <a:latin typeface="Cambria" pitchFamily="18" charset="0"/>
                  </a:endParaRPr>
                </a:p>
                <a:p>
                  <a:pPr algn="ctr">
                    <a:spcAft>
                      <a:spcPts val="1000"/>
                    </a:spcAft>
                    <a:defRPr/>
                  </a:pPr>
                  <a:endParaRPr lang="en-US" sz="1100" dirty="0">
                    <a:latin typeface="Cambria" pitchFamily="18" charset="0"/>
                  </a:endParaRPr>
                </a:p>
                <a:p>
                  <a:pPr algn="ctr">
                    <a:spcAft>
                      <a:spcPts val="1000"/>
                    </a:spcAft>
                    <a:defRPr/>
                  </a:pPr>
                  <a:r>
                    <a:rPr lang="en-US" sz="1600" dirty="0">
                      <a:latin typeface="Cambria" pitchFamily="18" charset="0"/>
                    </a:rPr>
                    <a:t>TEAMCENTER</a:t>
                  </a:r>
                </a:p>
                <a:p>
                  <a:pPr algn="ctr">
                    <a:spcAft>
                      <a:spcPts val="1000"/>
                    </a:spcAft>
                    <a:defRPr/>
                  </a:pPr>
                  <a:r>
                    <a:rPr lang="en-US" sz="1600" dirty="0">
                      <a:latin typeface="Cambria" pitchFamily="18" charset="0"/>
                    </a:rPr>
                    <a:t>HUB</a:t>
                  </a:r>
                </a:p>
                <a:p>
                  <a:pPr algn="ctr">
                    <a:spcAft>
                      <a:spcPts val="1000"/>
                    </a:spcAft>
                    <a:defRPr/>
                  </a:pPr>
                  <a:r>
                    <a:rPr lang="en-US" sz="1600" dirty="0">
                      <a:latin typeface="Cambria" pitchFamily="18" charset="0"/>
                    </a:rPr>
                    <a:t>IN INDIA</a:t>
                  </a:r>
                </a:p>
                <a:p>
                  <a:pPr algn="ctr">
                    <a:spcAft>
                      <a:spcPts val="1000"/>
                    </a:spcAft>
                    <a:defRPr/>
                  </a:pPr>
                  <a:endParaRPr lang="en-US" sz="1000" dirty="0">
                    <a:latin typeface="Cambria" pitchFamily="18" charset="0"/>
                  </a:endParaRPr>
                </a:p>
                <a:p>
                  <a:pPr>
                    <a:defRPr/>
                  </a:pPr>
                  <a:endParaRPr lang="en-US" dirty="0">
                    <a:latin typeface="Arial" pitchFamily="34" charset="0"/>
                  </a:endParaRPr>
                </a:p>
              </p:txBody>
            </p:sp>
            <p:sp>
              <p:nvSpPr>
                <p:cNvPr id="31777" name="AutoShape 33"/>
                <p:cNvSpPr>
                  <a:spLocks noChangeArrowheads="1"/>
                </p:cNvSpPr>
                <p:nvPr/>
              </p:nvSpPr>
              <p:spPr bwMode="auto">
                <a:xfrm>
                  <a:off x="9344" y="8047"/>
                  <a:ext cx="1696" cy="3279"/>
                </a:xfrm>
                <a:prstGeom prst="roundRect">
                  <a:avLst>
                    <a:gd name="adj" fmla="val 16667"/>
                  </a:avLst>
                </a:prstGeom>
                <a:gradFill rotWithShape="0">
                  <a:gsLst>
                    <a:gs pos="0">
                      <a:srgbClr val="CCC0D9"/>
                    </a:gs>
                    <a:gs pos="100000">
                      <a:srgbClr val="B8CCE4"/>
                    </a:gs>
                  </a:gsLst>
                  <a:lin ang="5400000" scaled="1"/>
                </a:gradFill>
                <a:ln w="12700">
                  <a:solidFill>
                    <a:srgbClr val="95B3D7"/>
                  </a:solidFill>
                  <a:round/>
                  <a:headEnd/>
                  <a:tailEnd/>
                </a:ln>
                <a:effectLst>
                  <a:outerShdw dist="28398" dir="3806097" algn="ctr" rotWithShape="0">
                    <a:srgbClr val="243F60">
                      <a:alpha val="50000"/>
                    </a:srgbClr>
                  </a:outerShdw>
                </a:effectLst>
              </p:spPr>
              <p:txBody>
                <a:bodyPr lIns="0" tIns="0" rIns="0" bIns="0"/>
                <a:lstStyle/>
                <a:p>
                  <a:pPr algn="ctr">
                    <a:spcAft>
                      <a:spcPts val="1000"/>
                    </a:spcAft>
                    <a:defRPr/>
                  </a:pPr>
                  <a:endParaRPr lang="en-US" sz="1100" dirty="0">
                    <a:latin typeface="Cambria" pitchFamily="18" charset="0"/>
                  </a:endParaRPr>
                </a:p>
                <a:p>
                  <a:pPr algn="ctr">
                    <a:spcAft>
                      <a:spcPts val="1000"/>
                    </a:spcAft>
                    <a:defRPr/>
                  </a:pPr>
                  <a:endParaRPr lang="en-US" sz="1100" dirty="0">
                    <a:latin typeface="Cambria" pitchFamily="18" charset="0"/>
                  </a:endParaRPr>
                </a:p>
                <a:p>
                  <a:pPr algn="ctr">
                    <a:spcAft>
                      <a:spcPts val="1000"/>
                    </a:spcAft>
                    <a:defRPr/>
                  </a:pPr>
                  <a:endParaRPr lang="en-US" sz="1100" dirty="0">
                    <a:latin typeface="Cambria" pitchFamily="18" charset="0"/>
                  </a:endParaRPr>
                </a:p>
                <a:p>
                  <a:pPr algn="ctr">
                    <a:spcAft>
                      <a:spcPts val="0"/>
                    </a:spcAft>
                    <a:defRPr/>
                  </a:pPr>
                  <a:r>
                    <a:rPr lang="en-US" sz="1600" dirty="0">
                      <a:latin typeface="Cambria" pitchFamily="18" charset="0"/>
                    </a:rPr>
                    <a:t>TEAMCENTER</a:t>
                  </a:r>
                </a:p>
                <a:p>
                  <a:pPr algn="ctr">
                    <a:spcAft>
                      <a:spcPts val="0"/>
                    </a:spcAft>
                    <a:defRPr/>
                  </a:pPr>
                  <a:r>
                    <a:rPr lang="en-US" sz="1600" dirty="0">
                      <a:latin typeface="Cambria" pitchFamily="18" charset="0"/>
                    </a:rPr>
                    <a:t>SYSTEM</a:t>
                  </a:r>
                </a:p>
                <a:p>
                  <a:pPr algn="ctr">
                    <a:spcAft>
                      <a:spcPts val="0"/>
                    </a:spcAft>
                    <a:defRPr/>
                  </a:pPr>
                  <a:r>
                    <a:rPr lang="en-US" sz="1600" dirty="0">
                      <a:latin typeface="Cambria" pitchFamily="18" charset="0"/>
                    </a:rPr>
                    <a:t>AT </a:t>
                  </a:r>
                </a:p>
                <a:p>
                  <a:pPr algn="ctr">
                    <a:spcAft>
                      <a:spcPts val="0"/>
                    </a:spcAft>
                    <a:defRPr/>
                  </a:pPr>
                  <a:r>
                    <a:rPr lang="en-US" sz="1600" dirty="0">
                      <a:latin typeface="Cambria" pitchFamily="18" charset="0"/>
                    </a:rPr>
                    <a:t>FERMILAB</a:t>
                  </a:r>
                </a:p>
                <a:p>
                  <a:pPr>
                    <a:defRPr/>
                  </a:pPr>
                  <a:endParaRPr lang="en-US" dirty="0">
                    <a:latin typeface="Arial" pitchFamily="34" charset="0"/>
                  </a:endParaRPr>
                </a:p>
              </p:txBody>
            </p:sp>
            <p:cxnSp>
              <p:nvCxnSpPr>
                <p:cNvPr id="14359" name="AutoShape 34"/>
                <p:cNvCxnSpPr>
                  <a:cxnSpLocks noChangeShapeType="1"/>
                </p:cNvCxnSpPr>
                <p:nvPr/>
              </p:nvCxnSpPr>
              <p:spPr bwMode="auto">
                <a:xfrm>
                  <a:off x="8203" y="9640"/>
                  <a:ext cx="1130" cy="0"/>
                </a:xfrm>
                <a:prstGeom prst="straightConnector1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 type="triangle" w="med" len="med"/>
                  <a:tailEnd type="triangle" w="med" len="med"/>
                </a:ln>
              </p:spPr>
            </p:cxnSp>
          </p:grpSp>
        </p:grpSp>
        <p:sp>
          <p:nvSpPr>
            <p:cNvPr id="14348" name="Text Box 35"/>
            <p:cNvSpPr txBox="1">
              <a:spLocks noChangeArrowheads="1"/>
            </p:cNvSpPr>
            <p:nvPr/>
          </p:nvSpPr>
          <p:spPr bwMode="auto">
            <a:xfrm>
              <a:off x="5130" y="8946"/>
              <a:ext cx="3555" cy="49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Aft>
                  <a:spcPts val="1000"/>
                </a:spcAft>
              </a:pPr>
              <a:r>
                <a:rPr lang="en-US" sz="1600">
                  <a:latin typeface="Cambria" pitchFamily="18" charset="0"/>
                </a:rPr>
                <a:t>Internet Connection of the unit</a:t>
              </a:r>
              <a:endParaRPr lang="en-US" sz="1600"/>
            </a:p>
          </p:txBody>
        </p:sp>
      </p:grpSp>
      <p:cxnSp>
        <p:nvCxnSpPr>
          <p:cNvPr id="67" name="Straight Arrow Connector 66"/>
          <p:cNvCxnSpPr/>
          <p:nvPr/>
        </p:nvCxnSpPr>
        <p:spPr>
          <a:xfrm rot="5400000">
            <a:off x="4152900" y="1562100"/>
            <a:ext cx="533400" cy="304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2667000" y="1676400"/>
            <a:ext cx="1066800" cy="5334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FIREWALL</a:t>
            </a:r>
          </a:p>
        </p:txBody>
      </p:sp>
      <p:sp>
        <p:nvSpPr>
          <p:cNvPr id="42" name="Rectangle 41"/>
          <p:cNvSpPr/>
          <p:nvPr/>
        </p:nvSpPr>
        <p:spPr>
          <a:xfrm>
            <a:off x="2667000" y="2514600"/>
            <a:ext cx="1066800" cy="5334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FIREWALL</a:t>
            </a:r>
          </a:p>
        </p:txBody>
      </p:sp>
      <p:sp>
        <p:nvSpPr>
          <p:cNvPr id="44" name="Rectangle 43"/>
          <p:cNvSpPr/>
          <p:nvPr/>
        </p:nvSpPr>
        <p:spPr>
          <a:xfrm>
            <a:off x="2667000" y="3352800"/>
            <a:ext cx="1066800" cy="5334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FIREWALL</a:t>
            </a:r>
          </a:p>
        </p:txBody>
      </p:sp>
      <p:sp>
        <p:nvSpPr>
          <p:cNvPr id="46" name="Rectangle 45"/>
          <p:cNvSpPr/>
          <p:nvPr/>
        </p:nvSpPr>
        <p:spPr>
          <a:xfrm>
            <a:off x="2667000" y="4191000"/>
            <a:ext cx="1066800" cy="5334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FIREWALL</a:t>
            </a:r>
          </a:p>
        </p:txBody>
      </p:sp>
      <p:sp>
        <p:nvSpPr>
          <p:cNvPr id="48" name="Rectangle 47"/>
          <p:cNvSpPr/>
          <p:nvPr/>
        </p:nvSpPr>
        <p:spPr>
          <a:xfrm>
            <a:off x="2667000" y="5029200"/>
            <a:ext cx="1066800" cy="5334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FIREWALL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 flipH="1">
            <a:off x="6553200" y="1828800"/>
            <a:ext cx="533400" cy="1676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2"/>
          <p:cNvSpPr txBox="1">
            <a:spLocks noChangeArrowheads="1"/>
          </p:cNvSpPr>
          <p:nvPr/>
        </p:nvSpPr>
        <p:spPr>
          <a:xfrm>
            <a:off x="304800" y="277813"/>
            <a:ext cx="8077200" cy="407987"/>
          </a:xfrm>
          <a:prstGeom prst="rect">
            <a:avLst/>
          </a:prstGeom>
        </p:spPr>
        <p:txBody>
          <a:bodyPr anchor="b"/>
          <a:lstStyle/>
          <a:p>
            <a:pPr fontAlgn="auto">
              <a:spcAft>
                <a:spcPts val="0"/>
              </a:spcAft>
              <a:defRPr/>
            </a:pPr>
            <a:r>
              <a:rPr lang="en-US" sz="3200" cap="small" dirty="0">
                <a:solidFill>
                  <a:schemeClr val="tx2"/>
                </a:solidFill>
                <a:latin typeface="Cambria" pitchFamily="18" charset="0"/>
                <a:ea typeface="+mj-ea"/>
                <a:cs typeface="+mj-cs"/>
              </a:rPr>
              <a:t>Logical view of the setup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4359</TotalTime>
  <Words>1041</Words>
  <Application>Microsoft Office PowerPoint</Application>
  <PresentationFormat>On-screen Show (4:3)</PresentationFormat>
  <Paragraphs>229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Arial</vt:lpstr>
      <vt:lpstr>Franklin Gothic Book</vt:lpstr>
      <vt:lpstr>Perpetua</vt:lpstr>
      <vt:lpstr>Wingdings 2</vt:lpstr>
      <vt:lpstr>Calibri</vt:lpstr>
      <vt:lpstr>Cambria</vt:lpstr>
      <vt:lpstr>Wingdings</vt:lpstr>
      <vt:lpstr>Times New Roman</vt:lpstr>
      <vt:lpstr>Equity</vt:lpstr>
      <vt:lpstr>Establishment of Engineering Data Management System in India based on Teamcenter       </vt:lpstr>
      <vt:lpstr>Teamcenter Overview</vt:lpstr>
      <vt:lpstr>1-Lab Vision</vt:lpstr>
      <vt:lpstr>Slide 4</vt:lpstr>
      <vt:lpstr>Teamcenter Functionality and Topics</vt:lpstr>
      <vt:lpstr>Slide 6</vt:lpstr>
      <vt:lpstr>EDMS System in India for IIFC collaboration 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&amp; IT security</dc:title>
  <dc:creator>C.S.R.C.Murthy</dc:creator>
  <cp:lastModifiedBy>PRO-BARC</cp:lastModifiedBy>
  <cp:revision>959</cp:revision>
  <dcterms:created xsi:type="dcterms:W3CDTF">2011-05-04T15:49:46Z</dcterms:created>
  <dcterms:modified xsi:type="dcterms:W3CDTF">2001-12-31T20:12:57Z</dcterms:modified>
</cp:coreProperties>
</file>