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80" r:id="rId3"/>
    <p:sldId id="278" r:id="rId4"/>
    <p:sldId id="284" r:id="rId5"/>
    <p:sldId id="338" r:id="rId6"/>
    <p:sldId id="274" r:id="rId7"/>
    <p:sldId id="333" r:id="rId8"/>
    <p:sldId id="258" r:id="rId9"/>
    <p:sldId id="260" r:id="rId10"/>
    <p:sldId id="285" r:id="rId11"/>
    <p:sldId id="286" r:id="rId12"/>
    <p:sldId id="287" r:id="rId13"/>
    <p:sldId id="289" r:id="rId14"/>
    <p:sldId id="290" r:id="rId15"/>
    <p:sldId id="292" r:id="rId16"/>
    <p:sldId id="324" r:id="rId17"/>
    <p:sldId id="293" r:id="rId18"/>
    <p:sldId id="332" r:id="rId19"/>
    <p:sldId id="323" r:id="rId20"/>
    <p:sldId id="259" r:id="rId21"/>
    <p:sldId id="261" r:id="rId22"/>
    <p:sldId id="262" r:id="rId23"/>
    <p:sldId id="263" r:id="rId24"/>
    <p:sldId id="264" r:id="rId25"/>
    <p:sldId id="325" r:id="rId26"/>
    <p:sldId id="265" r:id="rId27"/>
    <p:sldId id="336" r:id="rId28"/>
    <p:sldId id="337" r:id="rId29"/>
    <p:sldId id="271" r:id="rId30"/>
    <p:sldId id="302" r:id="rId31"/>
    <p:sldId id="303" r:id="rId32"/>
    <p:sldId id="305" r:id="rId33"/>
    <p:sldId id="306" r:id="rId34"/>
    <p:sldId id="319" r:id="rId35"/>
    <p:sldId id="308" r:id="rId36"/>
    <p:sldId id="340" r:id="rId37"/>
    <p:sldId id="342" r:id="rId38"/>
    <p:sldId id="327" r:id="rId39"/>
    <p:sldId id="328" r:id="rId40"/>
    <p:sldId id="329" r:id="rId41"/>
    <p:sldId id="331" r:id="rId42"/>
    <p:sldId id="321" r:id="rId43"/>
    <p:sldId id="310" r:id="rId44"/>
    <p:sldId id="312" r:id="rId45"/>
    <p:sldId id="295" r:id="rId46"/>
    <p:sldId id="296" r:id="rId47"/>
    <p:sldId id="297" r:id="rId48"/>
    <p:sldId id="298" r:id="rId49"/>
    <p:sldId id="300" r:id="rId50"/>
    <p:sldId id="334" r:id="rId51"/>
    <p:sldId id="335" r:id="rId52"/>
    <p:sldId id="339" r:id="rId53"/>
    <p:sldId id="26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3683" autoAdjust="0"/>
  </p:normalViewPr>
  <p:slideViewPr>
    <p:cSldViewPr>
      <p:cViewPr varScale="1">
        <p:scale>
          <a:sx n="60" d="100"/>
          <a:sy n="60" d="100"/>
        </p:scale>
        <p:origin x="-7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jesh\Desktop\rk_docs\Fermilab\Copper_SS_conductivitie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ajesh\Desktop\rk_docs\Fermilab\Copper_SS_conductiviti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 dirty="0"/>
              <a:t>Thermal conductivity of</a:t>
            </a:r>
            <a:r>
              <a:rPr lang="en-US" baseline="0" dirty="0"/>
              <a:t> copper</a:t>
            </a:r>
            <a:endParaRPr lang="en-US" dirty="0"/>
          </a:p>
        </c:rich>
      </c:tx>
      <c:layout>
        <c:manualLayout>
          <c:xMode val="edge"/>
          <c:yMode val="edge"/>
          <c:x val="0.19896412948381473"/>
          <c:y val="0"/>
        </c:manualLayout>
      </c:layout>
    </c:title>
    <c:plotArea>
      <c:layout>
        <c:manualLayout>
          <c:layoutTarget val="inner"/>
          <c:xMode val="edge"/>
          <c:yMode val="edge"/>
          <c:x val="8.8172043010752765E-2"/>
          <c:y val="0.14302587176602924"/>
          <c:w val="0.83870967741935942"/>
          <c:h val="0.55341100219615402"/>
        </c:manualLayout>
      </c:layout>
      <c:scatterChart>
        <c:scatterStyle val="smoothMarker"/>
        <c:ser>
          <c:idx val="0"/>
          <c:order val="0"/>
          <c:tx>
            <c:v>Thermal conductivity of Copper( RRR15)</c:v>
          </c:tx>
          <c:marker>
            <c:symbol val="none"/>
          </c:marker>
          <c:yVal>
            <c:numRef>
              <c:f>Sheet1!$G$3:$G$402</c:f>
              <c:numCache>
                <c:formatCode>General</c:formatCode>
                <c:ptCount val="400"/>
                <c:pt idx="0">
                  <c:v>20.668279999999989</c:v>
                </c:pt>
                <c:pt idx="1">
                  <c:v>44.370960000000004</c:v>
                </c:pt>
                <c:pt idx="2">
                  <c:v>70.854339999999979</c:v>
                </c:pt>
                <c:pt idx="3">
                  <c:v>99.864689999999996</c:v>
                </c:pt>
                <c:pt idx="4">
                  <c:v>131.14830000000001</c:v>
                </c:pt>
                <c:pt idx="5">
                  <c:v>164.45140000000077</c:v>
                </c:pt>
                <c:pt idx="6">
                  <c:v>199.52040000000056</c:v>
                </c:pt>
                <c:pt idx="7">
                  <c:v>236.10150000000002</c:v>
                </c:pt>
                <c:pt idx="8">
                  <c:v>273.9409</c:v>
                </c:pt>
                <c:pt idx="9">
                  <c:v>312.78509999999875</c:v>
                </c:pt>
                <c:pt idx="10">
                  <c:v>352.3802</c:v>
                </c:pt>
                <c:pt idx="11">
                  <c:v>392.47250000000003</c:v>
                </c:pt>
                <c:pt idx="12">
                  <c:v>432.80829999999969</c:v>
                </c:pt>
                <c:pt idx="13">
                  <c:v>473.13400000000001</c:v>
                </c:pt>
                <c:pt idx="14">
                  <c:v>513.19569999999999</c:v>
                </c:pt>
                <c:pt idx="15">
                  <c:v>552.73990000000003</c:v>
                </c:pt>
                <c:pt idx="16">
                  <c:v>591.51259999999797</c:v>
                </c:pt>
                <c:pt idx="17">
                  <c:v>629.26030000000003</c:v>
                </c:pt>
                <c:pt idx="18">
                  <c:v>665.72919999999999</c:v>
                </c:pt>
                <c:pt idx="19">
                  <c:v>700.66559999999947</c:v>
                </c:pt>
                <c:pt idx="20">
                  <c:v>733.81590000000006</c:v>
                </c:pt>
                <c:pt idx="21">
                  <c:v>764.92609999999797</c:v>
                </c:pt>
                <c:pt idx="22">
                  <c:v>793.74270000000001</c:v>
                </c:pt>
                <c:pt idx="23">
                  <c:v>820.01209999999946</c:v>
                </c:pt>
                <c:pt idx="24">
                  <c:v>843.48030000000051</c:v>
                </c:pt>
                <c:pt idx="25">
                  <c:v>863.89369999999997</c:v>
                </c:pt>
                <c:pt idx="26">
                  <c:v>880.99850000000004</c:v>
                </c:pt>
                <c:pt idx="27">
                  <c:v>894.54109999999946</c:v>
                </c:pt>
                <c:pt idx="28">
                  <c:v>904.26779999999997</c:v>
                </c:pt>
                <c:pt idx="29">
                  <c:v>909.92499999999939</c:v>
                </c:pt>
                <c:pt idx="30">
                  <c:v>911.34029999999746</c:v>
                </c:pt>
                <c:pt idx="31">
                  <c:v>910.75319999999999</c:v>
                </c:pt>
                <c:pt idx="32">
                  <c:v>908.95370000000003</c:v>
                </c:pt>
                <c:pt idx="33">
                  <c:v>905.71370000000275</c:v>
                </c:pt>
                <c:pt idx="34">
                  <c:v>900.91519999999946</c:v>
                </c:pt>
                <c:pt idx="35">
                  <c:v>894.51300000000003</c:v>
                </c:pt>
                <c:pt idx="36">
                  <c:v>886.52219999999738</c:v>
                </c:pt>
                <c:pt idx="37">
                  <c:v>877.00980000000004</c:v>
                </c:pt>
                <c:pt idx="38">
                  <c:v>866.08659999999998</c:v>
                </c:pt>
                <c:pt idx="39">
                  <c:v>853.899</c:v>
                </c:pt>
                <c:pt idx="40">
                  <c:v>840.61940000000004</c:v>
                </c:pt>
                <c:pt idx="41">
                  <c:v>826.43649999999946</c:v>
                </c:pt>
                <c:pt idx="42">
                  <c:v>811.54649999999947</c:v>
                </c:pt>
                <c:pt idx="43">
                  <c:v>796.14469999999949</c:v>
                </c:pt>
                <c:pt idx="44">
                  <c:v>780.41840000000002</c:v>
                </c:pt>
                <c:pt idx="45">
                  <c:v>764.54179999999997</c:v>
                </c:pt>
                <c:pt idx="46">
                  <c:v>748.67180000000053</c:v>
                </c:pt>
                <c:pt idx="47">
                  <c:v>732.94579999999996</c:v>
                </c:pt>
                <c:pt idx="48">
                  <c:v>717.48069999999996</c:v>
                </c:pt>
                <c:pt idx="49">
                  <c:v>702.37310000000002</c:v>
                </c:pt>
                <c:pt idx="50">
                  <c:v>687.7</c:v>
                </c:pt>
                <c:pt idx="51">
                  <c:v>673.52019999999948</c:v>
                </c:pt>
                <c:pt idx="52">
                  <c:v>659.8768</c:v>
                </c:pt>
                <c:pt idx="53">
                  <c:v>646.79840000000286</c:v>
                </c:pt>
                <c:pt idx="54">
                  <c:v>634.30179999999996</c:v>
                </c:pt>
                <c:pt idx="55">
                  <c:v>622.39340000000004</c:v>
                </c:pt>
                <c:pt idx="56">
                  <c:v>611.07180000000005</c:v>
                </c:pt>
                <c:pt idx="57">
                  <c:v>600.32870000000003</c:v>
                </c:pt>
                <c:pt idx="58">
                  <c:v>590.1508</c:v>
                </c:pt>
                <c:pt idx="59">
                  <c:v>580.52080000000001</c:v>
                </c:pt>
                <c:pt idx="60">
                  <c:v>571.41880000000003</c:v>
                </c:pt>
                <c:pt idx="61">
                  <c:v>562.82289999999796</c:v>
                </c:pt>
                <c:pt idx="62">
                  <c:v>554.71010000000001</c:v>
                </c:pt>
                <c:pt idx="63">
                  <c:v>547.05659999999796</c:v>
                </c:pt>
                <c:pt idx="64">
                  <c:v>539.83849999999939</c:v>
                </c:pt>
                <c:pt idx="65">
                  <c:v>533.03229999999746</c:v>
                </c:pt>
                <c:pt idx="66">
                  <c:v>526.61490000000003</c:v>
                </c:pt>
                <c:pt idx="67">
                  <c:v>520.56359999999938</c:v>
                </c:pt>
                <c:pt idx="68">
                  <c:v>514.85689999999749</c:v>
                </c:pt>
                <c:pt idx="69">
                  <c:v>509.4742</c:v>
                </c:pt>
                <c:pt idx="70">
                  <c:v>504.3956</c:v>
                </c:pt>
                <c:pt idx="71">
                  <c:v>499.60239999999999</c:v>
                </c:pt>
                <c:pt idx="72">
                  <c:v>495.077</c:v>
                </c:pt>
                <c:pt idx="73">
                  <c:v>490.80259999999993</c:v>
                </c:pt>
                <c:pt idx="74">
                  <c:v>486.76349999999923</c:v>
                </c:pt>
                <c:pt idx="75">
                  <c:v>482.94509999999963</c:v>
                </c:pt>
                <c:pt idx="76">
                  <c:v>479.33339999999851</c:v>
                </c:pt>
                <c:pt idx="77">
                  <c:v>475.91559999999851</c:v>
                </c:pt>
                <c:pt idx="78">
                  <c:v>472.67950000000002</c:v>
                </c:pt>
                <c:pt idx="79">
                  <c:v>469.6139</c:v>
                </c:pt>
                <c:pt idx="80">
                  <c:v>466.70809999999875</c:v>
                </c:pt>
                <c:pt idx="81">
                  <c:v>463.95240000000001</c:v>
                </c:pt>
                <c:pt idx="82">
                  <c:v>461.33749999999969</c:v>
                </c:pt>
                <c:pt idx="83">
                  <c:v>458.85490000000038</c:v>
                </c:pt>
                <c:pt idx="84">
                  <c:v>456.49649999999838</c:v>
                </c:pt>
                <c:pt idx="85">
                  <c:v>454.25490000000002</c:v>
                </c:pt>
                <c:pt idx="86">
                  <c:v>452.12299999999999</c:v>
                </c:pt>
                <c:pt idx="87">
                  <c:v>450.09449999999993</c:v>
                </c:pt>
                <c:pt idx="88">
                  <c:v>448.16320000000002</c:v>
                </c:pt>
                <c:pt idx="89">
                  <c:v>446.32349999999963</c:v>
                </c:pt>
                <c:pt idx="90">
                  <c:v>444.56990000000002</c:v>
                </c:pt>
                <c:pt idx="91">
                  <c:v>442.89780000000002</c:v>
                </c:pt>
                <c:pt idx="92">
                  <c:v>441.3023</c:v>
                </c:pt>
                <c:pt idx="93">
                  <c:v>439.7792</c:v>
                </c:pt>
                <c:pt idx="94">
                  <c:v>438.32440000000008</c:v>
                </c:pt>
                <c:pt idx="95">
                  <c:v>436.93419999999827</c:v>
                </c:pt>
                <c:pt idx="96">
                  <c:v>435.60500000000002</c:v>
                </c:pt>
                <c:pt idx="97">
                  <c:v>434.33359999999863</c:v>
                </c:pt>
                <c:pt idx="98">
                  <c:v>433.11669999999964</c:v>
                </c:pt>
                <c:pt idx="99">
                  <c:v>431.95149999999899</c:v>
                </c:pt>
                <c:pt idx="100">
                  <c:v>430.83529999999899</c:v>
                </c:pt>
                <c:pt idx="101">
                  <c:v>429.76549999999969</c:v>
                </c:pt>
                <c:pt idx="102">
                  <c:v>428.73970000000003</c:v>
                </c:pt>
                <c:pt idx="103">
                  <c:v>427.75560000000002</c:v>
                </c:pt>
                <c:pt idx="104">
                  <c:v>426.81119999999856</c:v>
                </c:pt>
                <c:pt idx="105">
                  <c:v>425.90429999999969</c:v>
                </c:pt>
                <c:pt idx="106">
                  <c:v>425.03329999999869</c:v>
                </c:pt>
                <c:pt idx="107">
                  <c:v>424.19619999999827</c:v>
                </c:pt>
                <c:pt idx="108">
                  <c:v>423.39139999999827</c:v>
                </c:pt>
                <c:pt idx="109">
                  <c:v>422.61750000000001</c:v>
                </c:pt>
                <c:pt idx="110">
                  <c:v>421.87270000000001</c:v>
                </c:pt>
                <c:pt idx="111">
                  <c:v>421.15589999999997</c:v>
                </c:pt>
                <c:pt idx="112">
                  <c:v>420.46559999999869</c:v>
                </c:pt>
                <c:pt idx="113">
                  <c:v>419.80070000000001</c:v>
                </c:pt>
                <c:pt idx="114">
                  <c:v>419.15990000000113</c:v>
                </c:pt>
                <c:pt idx="115">
                  <c:v>418.54219999999964</c:v>
                </c:pt>
                <c:pt idx="116">
                  <c:v>417.94649999999899</c:v>
                </c:pt>
                <c:pt idx="117">
                  <c:v>417.37180000000001</c:v>
                </c:pt>
                <c:pt idx="118">
                  <c:v>416.81720000000001</c:v>
                </c:pt>
                <c:pt idx="119">
                  <c:v>416.28169999999875</c:v>
                </c:pt>
                <c:pt idx="120">
                  <c:v>415.76459999999969</c:v>
                </c:pt>
                <c:pt idx="121">
                  <c:v>415.26509999999899</c:v>
                </c:pt>
                <c:pt idx="122">
                  <c:v>414.7824</c:v>
                </c:pt>
                <c:pt idx="123">
                  <c:v>414.31569999999999</c:v>
                </c:pt>
                <c:pt idx="124">
                  <c:v>413.86450000000002</c:v>
                </c:pt>
                <c:pt idx="125">
                  <c:v>413.42799999999869</c:v>
                </c:pt>
                <c:pt idx="126">
                  <c:v>413.00560000000002</c:v>
                </c:pt>
                <c:pt idx="127">
                  <c:v>412.59679999999827</c:v>
                </c:pt>
                <c:pt idx="128">
                  <c:v>412.20099999999923</c:v>
                </c:pt>
                <c:pt idx="129">
                  <c:v>411.8177</c:v>
                </c:pt>
                <c:pt idx="130">
                  <c:v>411.44639999999845</c:v>
                </c:pt>
                <c:pt idx="131">
                  <c:v>411.08659999999827</c:v>
                </c:pt>
                <c:pt idx="132">
                  <c:v>410.73789999999963</c:v>
                </c:pt>
                <c:pt idx="133">
                  <c:v>410.3997</c:v>
                </c:pt>
                <c:pt idx="134">
                  <c:v>410.0718</c:v>
                </c:pt>
                <c:pt idx="135">
                  <c:v>409.75369999999964</c:v>
                </c:pt>
                <c:pt idx="136">
                  <c:v>409.44499999999999</c:v>
                </c:pt>
                <c:pt idx="137">
                  <c:v>409.14540000000113</c:v>
                </c:pt>
                <c:pt idx="138">
                  <c:v>408.85449999999997</c:v>
                </c:pt>
                <c:pt idx="139">
                  <c:v>408.57209999999969</c:v>
                </c:pt>
                <c:pt idx="140">
                  <c:v>408.29769999999894</c:v>
                </c:pt>
                <c:pt idx="141">
                  <c:v>408.03119999999814</c:v>
                </c:pt>
                <c:pt idx="142">
                  <c:v>407.7722</c:v>
                </c:pt>
                <c:pt idx="143">
                  <c:v>407.5204</c:v>
                </c:pt>
                <c:pt idx="144">
                  <c:v>407.27569999999969</c:v>
                </c:pt>
                <c:pt idx="145">
                  <c:v>407.0376</c:v>
                </c:pt>
                <c:pt idx="146">
                  <c:v>406.80609999999899</c:v>
                </c:pt>
                <c:pt idx="147">
                  <c:v>406.58089999999999</c:v>
                </c:pt>
                <c:pt idx="148">
                  <c:v>406.36169999999993</c:v>
                </c:pt>
                <c:pt idx="149">
                  <c:v>406.14839999999964</c:v>
                </c:pt>
                <c:pt idx="150">
                  <c:v>405.94069999999999</c:v>
                </c:pt>
                <c:pt idx="151">
                  <c:v>405.73849999999857</c:v>
                </c:pt>
                <c:pt idx="152">
                  <c:v>405.54160000000002</c:v>
                </c:pt>
                <c:pt idx="153">
                  <c:v>405.34969999999998</c:v>
                </c:pt>
                <c:pt idx="154">
                  <c:v>405.16280000000143</c:v>
                </c:pt>
                <c:pt idx="155">
                  <c:v>404.98069999999899</c:v>
                </c:pt>
                <c:pt idx="156">
                  <c:v>404.8032</c:v>
                </c:pt>
                <c:pt idx="157">
                  <c:v>404.63010000000003</c:v>
                </c:pt>
                <c:pt idx="158">
                  <c:v>404.46129999999869</c:v>
                </c:pt>
                <c:pt idx="159">
                  <c:v>404.29679999999814</c:v>
                </c:pt>
                <c:pt idx="160">
                  <c:v>404.13629999999893</c:v>
                </c:pt>
                <c:pt idx="161">
                  <c:v>403.97969999999964</c:v>
                </c:pt>
                <c:pt idx="162">
                  <c:v>403.82689999999963</c:v>
                </c:pt>
                <c:pt idx="163">
                  <c:v>403.67770000000002</c:v>
                </c:pt>
                <c:pt idx="164">
                  <c:v>403.53219999999857</c:v>
                </c:pt>
                <c:pt idx="165">
                  <c:v>403.39009999999899</c:v>
                </c:pt>
                <c:pt idx="166">
                  <c:v>403.25129999999899</c:v>
                </c:pt>
                <c:pt idx="167">
                  <c:v>403.11579999999969</c:v>
                </c:pt>
                <c:pt idx="168">
                  <c:v>402.98349999999863</c:v>
                </c:pt>
                <c:pt idx="169">
                  <c:v>402.85419999999999</c:v>
                </c:pt>
                <c:pt idx="170">
                  <c:v>402.7278</c:v>
                </c:pt>
                <c:pt idx="171">
                  <c:v>402.60440000000125</c:v>
                </c:pt>
                <c:pt idx="172">
                  <c:v>402.48369999999875</c:v>
                </c:pt>
                <c:pt idx="173">
                  <c:v>402.36579999999969</c:v>
                </c:pt>
                <c:pt idx="174">
                  <c:v>402.25049999999999</c:v>
                </c:pt>
                <c:pt idx="175">
                  <c:v>402.1377</c:v>
                </c:pt>
                <c:pt idx="176">
                  <c:v>402.0274</c:v>
                </c:pt>
                <c:pt idx="177">
                  <c:v>401.9196</c:v>
                </c:pt>
                <c:pt idx="178">
                  <c:v>401.8141</c:v>
                </c:pt>
                <c:pt idx="179">
                  <c:v>401.71080000000001</c:v>
                </c:pt>
                <c:pt idx="180">
                  <c:v>401.60980000000143</c:v>
                </c:pt>
                <c:pt idx="181">
                  <c:v>401.51099999999963</c:v>
                </c:pt>
                <c:pt idx="182">
                  <c:v>401.41419999999869</c:v>
                </c:pt>
                <c:pt idx="183">
                  <c:v>401.31950000000001</c:v>
                </c:pt>
                <c:pt idx="184">
                  <c:v>401.22680000000003</c:v>
                </c:pt>
                <c:pt idx="185">
                  <c:v>401.13599999999963</c:v>
                </c:pt>
                <c:pt idx="186">
                  <c:v>401.0471</c:v>
                </c:pt>
                <c:pt idx="187">
                  <c:v>400.96</c:v>
                </c:pt>
                <c:pt idx="188">
                  <c:v>400.87470000000002</c:v>
                </c:pt>
                <c:pt idx="189">
                  <c:v>400.79109999999827</c:v>
                </c:pt>
                <c:pt idx="190">
                  <c:v>400.70920000000001</c:v>
                </c:pt>
                <c:pt idx="191">
                  <c:v>400.62900000000002</c:v>
                </c:pt>
                <c:pt idx="192">
                  <c:v>400.55029999999999</c:v>
                </c:pt>
                <c:pt idx="193">
                  <c:v>400.4731999999982</c:v>
                </c:pt>
                <c:pt idx="194">
                  <c:v>400.39769999999999</c:v>
                </c:pt>
                <c:pt idx="195">
                  <c:v>400.3236</c:v>
                </c:pt>
                <c:pt idx="196">
                  <c:v>400.2509</c:v>
                </c:pt>
                <c:pt idx="197">
                  <c:v>400.17970000000008</c:v>
                </c:pt>
                <c:pt idx="198">
                  <c:v>400.10989999999998</c:v>
                </c:pt>
                <c:pt idx="199">
                  <c:v>400.04140000000001</c:v>
                </c:pt>
                <c:pt idx="200">
                  <c:v>399.97409999999923</c:v>
                </c:pt>
                <c:pt idx="201">
                  <c:v>399.90819999999826</c:v>
                </c:pt>
                <c:pt idx="202">
                  <c:v>399.84350000000001</c:v>
                </c:pt>
                <c:pt idx="203">
                  <c:v>399.78</c:v>
                </c:pt>
                <c:pt idx="204">
                  <c:v>399.71769999999964</c:v>
                </c:pt>
                <c:pt idx="205">
                  <c:v>399.65660000000008</c:v>
                </c:pt>
                <c:pt idx="206">
                  <c:v>399.59649999999863</c:v>
                </c:pt>
                <c:pt idx="207">
                  <c:v>399.5376</c:v>
                </c:pt>
                <c:pt idx="208">
                  <c:v>399.47980000000001</c:v>
                </c:pt>
                <c:pt idx="209">
                  <c:v>399.42299999999875</c:v>
                </c:pt>
                <c:pt idx="210">
                  <c:v>399.36720000000008</c:v>
                </c:pt>
                <c:pt idx="211">
                  <c:v>399.31240000000008</c:v>
                </c:pt>
                <c:pt idx="212">
                  <c:v>399.2586</c:v>
                </c:pt>
                <c:pt idx="213">
                  <c:v>399.20580000000001</c:v>
                </c:pt>
                <c:pt idx="214">
                  <c:v>399.15390000000002</c:v>
                </c:pt>
                <c:pt idx="215">
                  <c:v>399.10289999999998</c:v>
                </c:pt>
                <c:pt idx="216">
                  <c:v>399.05279999999999</c:v>
                </c:pt>
                <c:pt idx="217">
                  <c:v>399.00349999999969</c:v>
                </c:pt>
                <c:pt idx="218">
                  <c:v>398.95519999999863</c:v>
                </c:pt>
                <c:pt idx="219">
                  <c:v>398.9076</c:v>
                </c:pt>
                <c:pt idx="220">
                  <c:v>398.86090000000002</c:v>
                </c:pt>
                <c:pt idx="221">
                  <c:v>398.81490000000002</c:v>
                </c:pt>
                <c:pt idx="222">
                  <c:v>398.7697</c:v>
                </c:pt>
                <c:pt idx="223">
                  <c:v>398.72529999999875</c:v>
                </c:pt>
                <c:pt idx="224">
                  <c:v>398.68169999999969</c:v>
                </c:pt>
                <c:pt idx="225">
                  <c:v>398.6388</c:v>
                </c:pt>
                <c:pt idx="226">
                  <c:v>398.59649999999863</c:v>
                </c:pt>
                <c:pt idx="227">
                  <c:v>398.55500000000001</c:v>
                </c:pt>
                <c:pt idx="228">
                  <c:v>398.51420000000002</c:v>
                </c:pt>
                <c:pt idx="229">
                  <c:v>398.47399999999863</c:v>
                </c:pt>
                <c:pt idx="230">
                  <c:v>398.43449999999899</c:v>
                </c:pt>
                <c:pt idx="231">
                  <c:v>398.3956</c:v>
                </c:pt>
                <c:pt idx="232">
                  <c:v>398.35739999999993</c:v>
                </c:pt>
                <c:pt idx="233">
                  <c:v>398.31970000000001</c:v>
                </c:pt>
                <c:pt idx="234">
                  <c:v>398.28269999999969</c:v>
                </c:pt>
                <c:pt idx="235">
                  <c:v>398.24619999999857</c:v>
                </c:pt>
                <c:pt idx="236">
                  <c:v>398.21039999999869</c:v>
                </c:pt>
                <c:pt idx="237">
                  <c:v>398.17509999999999</c:v>
                </c:pt>
                <c:pt idx="238">
                  <c:v>398.14030000000002</c:v>
                </c:pt>
                <c:pt idx="239">
                  <c:v>398.10610000000003</c:v>
                </c:pt>
                <c:pt idx="240">
                  <c:v>398.07240000000002</c:v>
                </c:pt>
                <c:pt idx="241">
                  <c:v>398.03930000000003</c:v>
                </c:pt>
                <c:pt idx="242">
                  <c:v>398.00659999999863</c:v>
                </c:pt>
                <c:pt idx="243">
                  <c:v>397.97449999999969</c:v>
                </c:pt>
                <c:pt idx="244">
                  <c:v>397.94279999999969</c:v>
                </c:pt>
                <c:pt idx="245">
                  <c:v>397.9115999999982</c:v>
                </c:pt>
                <c:pt idx="246">
                  <c:v>397.8809</c:v>
                </c:pt>
                <c:pt idx="247">
                  <c:v>397.85070000000002</c:v>
                </c:pt>
                <c:pt idx="248">
                  <c:v>397.82089999999999</c:v>
                </c:pt>
                <c:pt idx="249">
                  <c:v>397.79149999999851</c:v>
                </c:pt>
                <c:pt idx="250">
                  <c:v>397.76260000000002</c:v>
                </c:pt>
                <c:pt idx="251">
                  <c:v>397.73409999999899</c:v>
                </c:pt>
                <c:pt idx="252">
                  <c:v>397.70609999999863</c:v>
                </c:pt>
                <c:pt idx="253">
                  <c:v>397.67840000000001</c:v>
                </c:pt>
                <c:pt idx="254">
                  <c:v>397.65109999999999</c:v>
                </c:pt>
                <c:pt idx="255">
                  <c:v>397.62430000000001</c:v>
                </c:pt>
                <c:pt idx="256">
                  <c:v>397.59780000000001</c:v>
                </c:pt>
                <c:pt idx="257">
                  <c:v>397.57169999999923</c:v>
                </c:pt>
                <c:pt idx="258">
                  <c:v>397.54599999999999</c:v>
                </c:pt>
                <c:pt idx="259">
                  <c:v>397.5206</c:v>
                </c:pt>
                <c:pt idx="260">
                  <c:v>397.49559999999838</c:v>
                </c:pt>
                <c:pt idx="261">
                  <c:v>397.47099999999875</c:v>
                </c:pt>
                <c:pt idx="262">
                  <c:v>397.44669999999923</c:v>
                </c:pt>
                <c:pt idx="263">
                  <c:v>397.4228</c:v>
                </c:pt>
                <c:pt idx="264">
                  <c:v>397.39909999999969</c:v>
                </c:pt>
                <c:pt idx="265">
                  <c:v>397.3759</c:v>
                </c:pt>
                <c:pt idx="266">
                  <c:v>397.35289999999998</c:v>
                </c:pt>
                <c:pt idx="267">
                  <c:v>397.33019999999863</c:v>
                </c:pt>
                <c:pt idx="268">
                  <c:v>397.30790000000002</c:v>
                </c:pt>
                <c:pt idx="269">
                  <c:v>397.28590000000003</c:v>
                </c:pt>
                <c:pt idx="270">
                  <c:v>397.26409999999993</c:v>
                </c:pt>
                <c:pt idx="271">
                  <c:v>397.24270000000001</c:v>
                </c:pt>
                <c:pt idx="272">
                  <c:v>397.22159999999838</c:v>
                </c:pt>
                <c:pt idx="273">
                  <c:v>397.20069999999993</c:v>
                </c:pt>
                <c:pt idx="274">
                  <c:v>397.18009999999964</c:v>
                </c:pt>
                <c:pt idx="275">
                  <c:v>397.15980000000178</c:v>
                </c:pt>
                <c:pt idx="276">
                  <c:v>397.1397</c:v>
                </c:pt>
                <c:pt idx="277">
                  <c:v>397.12</c:v>
                </c:pt>
                <c:pt idx="278">
                  <c:v>397.10050000000001</c:v>
                </c:pt>
                <c:pt idx="279">
                  <c:v>397.08119999999838</c:v>
                </c:pt>
                <c:pt idx="280">
                  <c:v>397.06220000000002</c:v>
                </c:pt>
                <c:pt idx="281">
                  <c:v>397.04340000000002</c:v>
                </c:pt>
                <c:pt idx="282">
                  <c:v>397.0249</c:v>
                </c:pt>
                <c:pt idx="283">
                  <c:v>397.00669999999963</c:v>
                </c:pt>
                <c:pt idx="284">
                  <c:v>396.98859999999814</c:v>
                </c:pt>
                <c:pt idx="285">
                  <c:v>396.9708</c:v>
                </c:pt>
                <c:pt idx="286">
                  <c:v>396.95319999999845</c:v>
                </c:pt>
                <c:pt idx="287">
                  <c:v>396.93589999999875</c:v>
                </c:pt>
                <c:pt idx="288">
                  <c:v>396.91869999999875</c:v>
                </c:pt>
                <c:pt idx="289">
                  <c:v>396.90179999999839</c:v>
                </c:pt>
                <c:pt idx="290">
                  <c:v>396.88509999999923</c:v>
                </c:pt>
                <c:pt idx="291">
                  <c:v>396.86860000000001</c:v>
                </c:pt>
                <c:pt idx="292">
                  <c:v>396.85230000000001</c:v>
                </c:pt>
                <c:pt idx="293">
                  <c:v>396.83619999999814</c:v>
                </c:pt>
                <c:pt idx="294">
                  <c:v>396.82029999999969</c:v>
                </c:pt>
                <c:pt idx="295">
                  <c:v>396.80459999999999</c:v>
                </c:pt>
                <c:pt idx="296">
                  <c:v>396.78909999999894</c:v>
                </c:pt>
                <c:pt idx="297">
                  <c:v>396.77379999999869</c:v>
                </c:pt>
                <c:pt idx="298">
                  <c:v>396.75869999999969</c:v>
                </c:pt>
                <c:pt idx="299">
                  <c:v>396.74380000000002</c:v>
                </c:pt>
                <c:pt idx="300">
                  <c:v>396.72899999999851</c:v>
                </c:pt>
                <c:pt idx="301">
                  <c:v>396.71440000000001</c:v>
                </c:pt>
                <c:pt idx="302">
                  <c:v>396.7</c:v>
                </c:pt>
                <c:pt idx="303">
                  <c:v>396.68579999999969</c:v>
                </c:pt>
                <c:pt idx="304">
                  <c:v>396.67169999999999</c:v>
                </c:pt>
                <c:pt idx="305">
                  <c:v>396.65780000000143</c:v>
                </c:pt>
                <c:pt idx="306">
                  <c:v>396.64409999999998</c:v>
                </c:pt>
                <c:pt idx="307">
                  <c:v>396.63049999999993</c:v>
                </c:pt>
                <c:pt idx="308">
                  <c:v>396.61709999999999</c:v>
                </c:pt>
                <c:pt idx="309">
                  <c:v>396.60390000000001</c:v>
                </c:pt>
                <c:pt idx="310">
                  <c:v>396.5908</c:v>
                </c:pt>
                <c:pt idx="311">
                  <c:v>396.5779</c:v>
                </c:pt>
                <c:pt idx="312">
                  <c:v>396.56509999999969</c:v>
                </c:pt>
                <c:pt idx="313">
                  <c:v>396.55239999999969</c:v>
                </c:pt>
                <c:pt idx="314">
                  <c:v>396.53989999999999</c:v>
                </c:pt>
                <c:pt idx="315">
                  <c:v>396.52760000000001</c:v>
                </c:pt>
                <c:pt idx="316">
                  <c:v>396.5154</c:v>
                </c:pt>
                <c:pt idx="317">
                  <c:v>396.50329999999963</c:v>
                </c:pt>
                <c:pt idx="318">
                  <c:v>396.49129999999826</c:v>
                </c:pt>
                <c:pt idx="319">
                  <c:v>396.4796</c:v>
                </c:pt>
                <c:pt idx="320">
                  <c:v>396.46789999999999</c:v>
                </c:pt>
                <c:pt idx="321">
                  <c:v>396.45629999999875</c:v>
                </c:pt>
                <c:pt idx="322">
                  <c:v>396.44490000000002</c:v>
                </c:pt>
                <c:pt idx="323">
                  <c:v>396.43369999999857</c:v>
                </c:pt>
                <c:pt idx="324">
                  <c:v>396.42249999999899</c:v>
                </c:pt>
                <c:pt idx="325">
                  <c:v>396.41149999999863</c:v>
                </c:pt>
                <c:pt idx="326">
                  <c:v>396.4006</c:v>
                </c:pt>
                <c:pt idx="327">
                  <c:v>396.38979999999964</c:v>
                </c:pt>
                <c:pt idx="328">
                  <c:v>396.37909999999999</c:v>
                </c:pt>
                <c:pt idx="329">
                  <c:v>396.36860000000001</c:v>
                </c:pt>
                <c:pt idx="330">
                  <c:v>396.35809999999969</c:v>
                </c:pt>
                <c:pt idx="331">
                  <c:v>396.34780000000143</c:v>
                </c:pt>
                <c:pt idx="332">
                  <c:v>396.33760000000001</c:v>
                </c:pt>
                <c:pt idx="333">
                  <c:v>396.32749999999999</c:v>
                </c:pt>
                <c:pt idx="334">
                  <c:v>396.3175</c:v>
                </c:pt>
                <c:pt idx="335">
                  <c:v>396.30759999999964</c:v>
                </c:pt>
                <c:pt idx="336">
                  <c:v>396.29790000000003</c:v>
                </c:pt>
                <c:pt idx="337">
                  <c:v>396.28819999999814</c:v>
                </c:pt>
                <c:pt idx="338">
                  <c:v>396.27859999999851</c:v>
                </c:pt>
                <c:pt idx="339">
                  <c:v>396.26909999999964</c:v>
                </c:pt>
                <c:pt idx="340">
                  <c:v>396.25979999999993</c:v>
                </c:pt>
                <c:pt idx="341">
                  <c:v>396.25049999999999</c:v>
                </c:pt>
                <c:pt idx="342">
                  <c:v>396.24129999999963</c:v>
                </c:pt>
                <c:pt idx="343">
                  <c:v>396.23229999999899</c:v>
                </c:pt>
                <c:pt idx="344">
                  <c:v>396.22329999999869</c:v>
                </c:pt>
                <c:pt idx="345">
                  <c:v>396.21440000000001</c:v>
                </c:pt>
                <c:pt idx="346">
                  <c:v>396.2056</c:v>
                </c:pt>
                <c:pt idx="347">
                  <c:v>396.19690000000003</c:v>
                </c:pt>
                <c:pt idx="348">
                  <c:v>396.18830000000003</c:v>
                </c:pt>
                <c:pt idx="349">
                  <c:v>396.17970000000008</c:v>
                </c:pt>
                <c:pt idx="350">
                  <c:v>396.17129999999969</c:v>
                </c:pt>
                <c:pt idx="351">
                  <c:v>396.16300000000001</c:v>
                </c:pt>
                <c:pt idx="352">
                  <c:v>396.15470000000113</c:v>
                </c:pt>
                <c:pt idx="353">
                  <c:v>396.1465</c:v>
                </c:pt>
                <c:pt idx="354">
                  <c:v>396.13839999999863</c:v>
                </c:pt>
                <c:pt idx="355">
                  <c:v>396.13040000000001</c:v>
                </c:pt>
                <c:pt idx="356">
                  <c:v>396.1225</c:v>
                </c:pt>
                <c:pt idx="357">
                  <c:v>396.11460000000113</c:v>
                </c:pt>
                <c:pt idx="358">
                  <c:v>396.10680000000002</c:v>
                </c:pt>
                <c:pt idx="359">
                  <c:v>396.09909999999923</c:v>
                </c:pt>
                <c:pt idx="360">
                  <c:v>396.09149999999869</c:v>
                </c:pt>
                <c:pt idx="361">
                  <c:v>396.084</c:v>
                </c:pt>
                <c:pt idx="362">
                  <c:v>396.07649999999899</c:v>
                </c:pt>
                <c:pt idx="363">
                  <c:v>396.06909999999999</c:v>
                </c:pt>
                <c:pt idx="364">
                  <c:v>396.06169999999969</c:v>
                </c:pt>
                <c:pt idx="365">
                  <c:v>396.05450000000002</c:v>
                </c:pt>
                <c:pt idx="366">
                  <c:v>396.04730000000001</c:v>
                </c:pt>
                <c:pt idx="367">
                  <c:v>396.04020000000008</c:v>
                </c:pt>
                <c:pt idx="368">
                  <c:v>396.03309999999863</c:v>
                </c:pt>
                <c:pt idx="369">
                  <c:v>396.02619999999814</c:v>
                </c:pt>
                <c:pt idx="370">
                  <c:v>396.01929999999999</c:v>
                </c:pt>
                <c:pt idx="371">
                  <c:v>396.01240000000001</c:v>
                </c:pt>
                <c:pt idx="372">
                  <c:v>396.00560000000002</c:v>
                </c:pt>
                <c:pt idx="373">
                  <c:v>395.99889999999863</c:v>
                </c:pt>
                <c:pt idx="374">
                  <c:v>395.99229999999875</c:v>
                </c:pt>
                <c:pt idx="375">
                  <c:v>395.98569999999899</c:v>
                </c:pt>
                <c:pt idx="376">
                  <c:v>395.97919999999863</c:v>
                </c:pt>
                <c:pt idx="377">
                  <c:v>395.97269999999969</c:v>
                </c:pt>
                <c:pt idx="378">
                  <c:v>395.96629999999863</c:v>
                </c:pt>
                <c:pt idx="379">
                  <c:v>395.96</c:v>
                </c:pt>
                <c:pt idx="380">
                  <c:v>395.95370000000003</c:v>
                </c:pt>
                <c:pt idx="381">
                  <c:v>395.94740000000002</c:v>
                </c:pt>
                <c:pt idx="382">
                  <c:v>395.94129999999899</c:v>
                </c:pt>
                <c:pt idx="383">
                  <c:v>395.93519999999813</c:v>
                </c:pt>
                <c:pt idx="384">
                  <c:v>395.92909999999893</c:v>
                </c:pt>
                <c:pt idx="385">
                  <c:v>395.92309999999833</c:v>
                </c:pt>
                <c:pt idx="386">
                  <c:v>395.91719999999839</c:v>
                </c:pt>
                <c:pt idx="387">
                  <c:v>395.91129999999845</c:v>
                </c:pt>
                <c:pt idx="388">
                  <c:v>395.90549999999899</c:v>
                </c:pt>
                <c:pt idx="389">
                  <c:v>395.8997</c:v>
                </c:pt>
                <c:pt idx="390">
                  <c:v>395.89400000000001</c:v>
                </c:pt>
                <c:pt idx="391">
                  <c:v>395.88829999999899</c:v>
                </c:pt>
                <c:pt idx="392">
                  <c:v>395.8827</c:v>
                </c:pt>
                <c:pt idx="393">
                  <c:v>395.87709999999993</c:v>
                </c:pt>
                <c:pt idx="394">
                  <c:v>395.8716</c:v>
                </c:pt>
                <c:pt idx="395">
                  <c:v>395.86609999999899</c:v>
                </c:pt>
                <c:pt idx="396">
                  <c:v>395.86070000000001</c:v>
                </c:pt>
                <c:pt idx="397">
                  <c:v>395.8553</c:v>
                </c:pt>
                <c:pt idx="398">
                  <c:v>395.85</c:v>
                </c:pt>
                <c:pt idx="399">
                  <c:v>395.84470000000078</c:v>
                </c:pt>
              </c:numCache>
            </c:numRef>
          </c:yVal>
          <c:smooth val="1"/>
        </c:ser>
        <c:axId val="41414016"/>
        <c:axId val="41460864"/>
      </c:scatterChart>
      <c:valAx>
        <c:axId val="4141401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460864"/>
        <c:crosses val="autoZero"/>
        <c:crossBetween val="midCat"/>
        <c:majorUnit val="50"/>
        <c:minorUnit val="50"/>
      </c:valAx>
      <c:valAx>
        <c:axId val="41460864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4141401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0944152814231557"/>
          <c:y val="0.23721277593923951"/>
          <c:w val="0.5994960629921261"/>
          <c:h val="0.23654461942257221"/>
        </c:manualLayout>
      </c:layout>
      <c:txPr>
        <a:bodyPr/>
        <a:lstStyle/>
        <a:p>
          <a:pPr>
            <a:defRPr lang="en-US" sz="1600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n-US"/>
            </a:pPr>
            <a:r>
              <a:rPr lang="en-US"/>
              <a:t>Electrical conductivity of Copper</a:t>
            </a:r>
            <a:r>
              <a:rPr lang="en-US" baseline="0"/>
              <a:t> </a:t>
            </a:r>
            <a:endParaRPr lang="en-US"/>
          </a:p>
        </c:rich>
      </c:tx>
      <c:layout>
        <c:manualLayout>
          <c:xMode val="edge"/>
          <c:yMode val="edge"/>
          <c:x val="0.22616982087765347"/>
          <c:y val="2.2296251430109692E-3"/>
        </c:manualLayout>
      </c:layout>
    </c:title>
    <c:plotArea>
      <c:layout>
        <c:manualLayout>
          <c:layoutTarget val="inner"/>
          <c:xMode val="edge"/>
          <c:yMode val="edge"/>
          <c:x val="0.11130434782608696"/>
          <c:y val="0.18097045561612563"/>
          <c:w val="0.78153566330524449"/>
          <c:h val="0.683203109226729"/>
        </c:manualLayout>
      </c:layout>
      <c:scatterChart>
        <c:scatterStyle val="smoothMarker"/>
        <c:ser>
          <c:idx val="0"/>
          <c:order val="0"/>
          <c:tx>
            <c:v>Electrical conductivity of Copper(RRR15)</c:v>
          </c:tx>
          <c:marker>
            <c:symbol val="none"/>
          </c:marker>
          <c:yVal>
            <c:numRef>
              <c:f>Sheet1!$O$3:$O$275</c:f>
              <c:numCache>
                <c:formatCode>0.00E+00</c:formatCode>
                <c:ptCount val="273"/>
                <c:pt idx="0">
                  <c:v>970873790</c:v>
                </c:pt>
                <c:pt idx="1">
                  <c:v>970873790</c:v>
                </c:pt>
                <c:pt idx="2">
                  <c:v>970873790</c:v>
                </c:pt>
                <c:pt idx="3">
                  <c:v>970873790</c:v>
                </c:pt>
                <c:pt idx="4">
                  <c:v>970873790</c:v>
                </c:pt>
                <c:pt idx="5">
                  <c:v>970873790</c:v>
                </c:pt>
                <c:pt idx="6">
                  <c:v>970873790</c:v>
                </c:pt>
                <c:pt idx="7">
                  <c:v>970873790</c:v>
                </c:pt>
                <c:pt idx="8">
                  <c:v>970873790</c:v>
                </c:pt>
                <c:pt idx="9">
                  <c:v>970873790</c:v>
                </c:pt>
                <c:pt idx="10">
                  <c:v>970873790</c:v>
                </c:pt>
                <c:pt idx="11">
                  <c:v>970873790</c:v>
                </c:pt>
                <c:pt idx="12">
                  <c:v>970873790</c:v>
                </c:pt>
                <c:pt idx="13">
                  <c:v>970873790</c:v>
                </c:pt>
                <c:pt idx="14">
                  <c:v>970873790</c:v>
                </c:pt>
                <c:pt idx="15">
                  <c:v>970873790</c:v>
                </c:pt>
                <c:pt idx="16">
                  <c:v>970873790</c:v>
                </c:pt>
                <c:pt idx="17">
                  <c:v>970873790</c:v>
                </c:pt>
                <c:pt idx="18">
                  <c:v>970873790</c:v>
                </c:pt>
                <c:pt idx="19">
                  <c:v>970873790</c:v>
                </c:pt>
                <c:pt idx="20">
                  <c:v>970873790</c:v>
                </c:pt>
                <c:pt idx="21">
                  <c:v>970873790</c:v>
                </c:pt>
                <c:pt idx="22">
                  <c:v>970873790</c:v>
                </c:pt>
                <c:pt idx="23">
                  <c:v>970873790</c:v>
                </c:pt>
                <c:pt idx="24">
                  <c:v>970873790</c:v>
                </c:pt>
                <c:pt idx="25">
                  <c:v>970873790</c:v>
                </c:pt>
                <c:pt idx="26">
                  <c:v>970873790</c:v>
                </c:pt>
                <c:pt idx="27">
                  <c:v>970852670</c:v>
                </c:pt>
                <c:pt idx="28">
                  <c:v>969248060</c:v>
                </c:pt>
                <c:pt idx="29">
                  <c:v>965273920</c:v>
                </c:pt>
                <c:pt idx="30">
                  <c:v>959164670</c:v>
                </c:pt>
                <c:pt idx="31">
                  <c:v>951151040</c:v>
                </c:pt>
                <c:pt idx="32">
                  <c:v>941437760</c:v>
                </c:pt>
                <c:pt idx="33">
                  <c:v>930222530</c:v>
                </c:pt>
                <c:pt idx="34">
                  <c:v>917690750</c:v>
                </c:pt>
                <c:pt idx="35">
                  <c:v>904000640</c:v>
                </c:pt>
                <c:pt idx="36">
                  <c:v>889316860</c:v>
                </c:pt>
                <c:pt idx="37">
                  <c:v>873789500</c:v>
                </c:pt>
                <c:pt idx="38">
                  <c:v>857549180</c:v>
                </c:pt>
                <c:pt idx="39">
                  <c:v>840727170</c:v>
                </c:pt>
                <c:pt idx="40">
                  <c:v>823439550</c:v>
                </c:pt>
                <c:pt idx="41">
                  <c:v>805793860</c:v>
                </c:pt>
                <c:pt idx="42">
                  <c:v>787883900</c:v>
                </c:pt>
                <c:pt idx="43">
                  <c:v>769802430</c:v>
                </c:pt>
                <c:pt idx="44">
                  <c:v>751637440</c:v>
                </c:pt>
                <c:pt idx="45">
                  <c:v>733458880</c:v>
                </c:pt>
                <c:pt idx="46">
                  <c:v>715324800</c:v>
                </c:pt>
                <c:pt idx="47">
                  <c:v>697299900</c:v>
                </c:pt>
                <c:pt idx="48">
                  <c:v>679434180</c:v>
                </c:pt>
                <c:pt idx="49">
                  <c:v>661778820</c:v>
                </c:pt>
                <c:pt idx="50">
                  <c:v>644365890</c:v>
                </c:pt>
                <c:pt idx="51">
                  <c:v>627238530</c:v>
                </c:pt>
                <c:pt idx="52">
                  <c:v>610419840</c:v>
                </c:pt>
                <c:pt idx="53">
                  <c:v>593934210</c:v>
                </c:pt>
                <c:pt idx="54">
                  <c:v>577809600</c:v>
                </c:pt>
                <c:pt idx="55">
                  <c:v>562055940</c:v>
                </c:pt>
                <c:pt idx="56">
                  <c:v>546687300</c:v>
                </c:pt>
                <c:pt idx="57">
                  <c:v>531718660</c:v>
                </c:pt>
                <c:pt idx="58">
                  <c:v>517151620</c:v>
                </c:pt>
                <c:pt idx="59">
                  <c:v>502995070</c:v>
                </c:pt>
                <c:pt idx="60">
                  <c:v>489252510</c:v>
                </c:pt>
                <c:pt idx="61">
                  <c:v>475920510</c:v>
                </c:pt>
                <c:pt idx="62">
                  <c:v>463000960</c:v>
                </c:pt>
                <c:pt idx="63">
                  <c:v>450489980</c:v>
                </c:pt>
                <c:pt idx="64">
                  <c:v>438385410</c:v>
                </c:pt>
                <c:pt idx="65">
                  <c:v>426678370</c:v>
                </c:pt>
                <c:pt idx="66">
                  <c:v>415366460</c:v>
                </c:pt>
                <c:pt idx="67">
                  <c:v>404439360</c:v>
                </c:pt>
                <c:pt idx="68">
                  <c:v>393892190</c:v>
                </c:pt>
                <c:pt idx="69">
                  <c:v>383715100</c:v>
                </c:pt>
                <c:pt idx="70">
                  <c:v>373899490</c:v>
                </c:pt>
                <c:pt idx="71">
                  <c:v>364435200</c:v>
                </c:pt>
                <c:pt idx="72">
                  <c:v>355314590</c:v>
                </c:pt>
                <c:pt idx="73">
                  <c:v>346527040</c:v>
                </c:pt>
                <c:pt idx="74">
                  <c:v>338061310</c:v>
                </c:pt>
                <c:pt idx="75">
                  <c:v>329912380</c:v>
                </c:pt>
                <c:pt idx="76">
                  <c:v>322065630</c:v>
                </c:pt>
                <c:pt idx="77">
                  <c:v>314513020</c:v>
                </c:pt>
                <c:pt idx="78">
                  <c:v>307244420</c:v>
                </c:pt>
                <c:pt idx="79">
                  <c:v>300250110</c:v>
                </c:pt>
                <c:pt idx="80">
                  <c:v>293520260</c:v>
                </c:pt>
                <c:pt idx="81">
                  <c:v>287046400</c:v>
                </c:pt>
                <c:pt idx="82">
                  <c:v>280819170</c:v>
                </c:pt>
                <c:pt idx="83">
                  <c:v>274828800</c:v>
                </c:pt>
                <c:pt idx="84">
                  <c:v>269067970</c:v>
                </c:pt>
                <c:pt idx="85">
                  <c:v>263525740</c:v>
                </c:pt>
                <c:pt idx="86">
                  <c:v>258195600</c:v>
                </c:pt>
                <c:pt idx="87">
                  <c:v>253070720</c:v>
                </c:pt>
                <c:pt idx="88">
                  <c:v>248140450</c:v>
                </c:pt>
                <c:pt idx="89">
                  <c:v>243398720</c:v>
                </c:pt>
                <c:pt idx="90">
                  <c:v>238836880</c:v>
                </c:pt>
                <c:pt idx="91">
                  <c:v>234450580</c:v>
                </c:pt>
                <c:pt idx="92">
                  <c:v>230230940</c:v>
                </c:pt>
                <c:pt idx="93">
                  <c:v>226170290</c:v>
                </c:pt>
                <c:pt idx="94">
                  <c:v>222264080</c:v>
                </c:pt>
                <c:pt idx="95">
                  <c:v>218506320</c:v>
                </c:pt>
                <c:pt idx="96">
                  <c:v>214889340</c:v>
                </c:pt>
                <c:pt idx="97">
                  <c:v>211409260</c:v>
                </c:pt>
                <c:pt idx="98">
                  <c:v>208058960</c:v>
                </c:pt>
                <c:pt idx="99">
                  <c:v>204834910</c:v>
                </c:pt>
                <c:pt idx="100">
                  <c:v>201730450</c:v>
                </c:pt>
                <c:pt idx="101">
                  <c:v>198740320</c:v>
                </c:pt>
                <c:pt idx="102">
                  <c:v>195861410</c:v>
                </c:pt>
                <c:pt idx="103">
                  <c:v>193088800</c:v>
                </c:pt>
                <c:pt idx="104">
                  <c:v>190416750</c:v>
                </c:pt>
                <c:pt idx="105">
                  <c:v>187843600</c:v>
                </c:pt>
                <c:pt idx="106">
                  <c:v>185362530</c:v>
                </c:pt>
                <c:pt idx="107">
                  <c:v>182970820</c:v>
                </c:pt>
                <c:pt idx="108">
                  <c:v>180664340</c:v>
                </c:pt>
                <c:pt idx="109">
                  <c:v>178440960</c:v>
                </c:pt>
                <c:pt idx="110">
                  <c:v>176296940</c:v>
                </c:pt>
                <c:pt idx="111">
                  <c:v>174226880</c:v>
                </c:pt>
                <c:pt idx="112">
                  <c:v>172230300</c:v>
                </c:pt>
                <c:pt idx="113">
                  <c:v>170301760</c:v>
                </c:pt>
                <c:pt idx="114">
                  <c:v>168440050</c:v>
                </c:pt>
                <c:pt idx="115">
                  <c:v>166641660</c:v>
                </c:pt>
                <c:pt idx="116">
                  <c:v>164905580</c:v>
                </c:pt>
                <c:pt idx="117">
                  <c:v>163225340</c:v>
                </c:pt>
                <c:pt idx="118">
                  <c:v>161602130</c:v>
                </c:pt>
                <c:pt idx="119">
                  <c:v>160032420</c:v>
                </c:pt>
                <c:pt idx="120">
                  <c:v>158512480</c:v>
                </c:pt>
                <c:pt idx="121">
                  <c:v>157042460</c:v>
                </c:pt>
                <c:pt idx="122">
                  <c:v>155617780</c:v>
                </c:pt>
                <c:pt idx="123">
                  <c:v>154238620</c:v>
                </c:pt>
                <c:pt idx="124">
                  <c:v>152902030</c:v>
                </c:pt>
                <c:pt idx="125">
                  <c:v>151606540</c:v>
                </c:pt>
                <c:pt idx="126">
                  <c:v>150349380</c:v>
                </c:pt>
                <c:pt idx="127">
                  <c:v>149129570</c:v>
                </c:pt>
                <c:pt idx="128">
                  <c:v>147944850</c:v>
                </c:pt>
                <c:pt idx="129">
                  <c:v>146795680</c:v>
                </c:pt>
                <c:pt idx="130">
                  <c:v>145677220</c:v>
                </c:pt>
                <c:pt idx="131">
                  <c:v>144589410</c:v>
                </c:pt>
                <c:pt idx="132">
                  <c:v>143531550</c:v>
                </c:pt>
                <c:pt idx="133">
                  <c:v>142502350</c:v>
                </c:pt>
                <c:pt idx="134">
                  <c:v>141498220</c:v>
                </c:pt>
                <c:pt idx="135">
                  <c:v>140521550</c:v>
                </c:pt>
                <c:pt idx="136">
                  <c:v>139567650</c:v>
                </c:pt>
                <c:pt idx="137">
                  <c:v>138636980</c:v>
                </c:pt>
                <c:pt idx="138">
                  <c:v>137728160</c:v>
                </c:pt>
                <c:pt idx="139">
                  <c:v>136840830</c:v>
                </c:pt>
                <c:pt idx="140">
                  <c:v>135972100</c:v>
                </c:pt>
                <c:pt idx="141">
                  <c:v>135122900</c:v>
                </c:pt>
                <c:pt idx="142">
                  <c:v>134290780</c:v>
                </c:pt>
                <c:pt idx="143">
                  <c:v>133476120</c:v>
                </c:pt>
                <c:pt idx="144">
                  <c:v>132677470</c:v>
                </c:pt>
                <c:pt idx="145">
                  <c:v>131893420</c:v>
                </c:pt>
                <c:pt idx="146">
                  <c:v>131124140</c:v>
                </c:pt>
                <c:pt idx="147">
                  <c:v>130367660</c:v>
                </c:pt>
                <c:pt idx="148">
                  <c:v>129624220</c:v>
                </c:pt>
                <c:pt idx="149">
                  <c:v>128892850</c:v>
                </c:pt>
                <c:pt idx="150">
                  <c:v>128173520</c:v>
                </c:pt>
                <c:pt idx="151">
                  <c:v>127463810</c:v>
                </c:pt>
                <c:pt idx="152">
                  <c:v>126763460</c:v>
                </c:pt>
                <c:pt idx="153">
                  <c:v>126073720</c:v>
                </c:pt>
                <c:pt idx="154">
                  <c:v>125392560</c:v>
                </c:pt>
                <c:pt idx="155">
                  <c:v>124720090</c:v>
                </c:pt>
                <c:pt idx="156">
                  <c:v>124055230</c:v>
                </c:pt>
                <c:pt idx="157">
                  <c:v>123397250</c:v>
                </c:pt>
                <c:pt idx="158">
                  <c:v>122745720</c:v>
                </c:pt>
                <c:pt idx="159">
                  <c:v>122101420</c:v>
                </c:pt>
                <c:pt idx="160">
                  <c:v>121462800</c:v>
                </c:pt>
                <c:pt idx="161">
                  <c:v>120828620</c:v>
                </c:pt>
                <c:pt idx="162">
                  <c:v>120200580</c:v>
                </c:pt>
                <c:pt idx="163">
                  <c:v>119577500</c:v>
                </c:pt>
                <c:pt idx="164">
                  <c:v>118958790</c:v>
                </c:pt>
                <c:pt idx="165">
                  <c:v>118343580</c:v>
                </c:pt>
                <c:pt idx="166">
                  <c:v>117732200</c:v>
                </c:pt>
                <c:pt idx="167">
                  <c:v>117124420</c:v>
                </c:pt>
                <c:pt idx="168">
                  <c:v>116519980</c:v>
                </c:pt>
                <c:pt idx="169">
                  <c:v>115918410</c:v>
                </c:pt>
                <c:pt idx="170">
                  <c:v>115319520</c:v>
                </c:pt>
                <c:pt idx="171">
                  <c:v>114723110</c:v>
                </c:pt>
                <c:pt idx="172">
                  <c:v>114128750</c:v>
                </c:pt>
                <c:pt idx="173">
                  <c:v>113536880</c:v>
                </c:pt>
                <c:pt idx="174">
                  <c:v>112947060</c:v>
                </c:pt>
                <c:pt idx="175">
                  <c:v>112358890</c:v>
                </c:pt>
                <c:pt idx="176">
                  <c:v>111772260</c:v>
                </c:pt>
                <c:pt idx="177">
                  <c:v>111187380</c:v>
                </c:pt>
                <c:pt idx="178">
                  <c:v>110603280</c:v>
                </c:pt>
                <c:pt idx="179">
                  <c:v>110020780</c:v>
                </c:pt>
                <c:pt idx="180">
                  <c:v>109438940</c:v>
                </c:pt>
                <c:pt idx="181">
                  <c:v>108859470</c:v>
                </c:pt>
                <c:pt idx="182">
                  <c:v>108279700</c:v>
                </c:pt>
                <c:pt idx="183">
                  <c:v>107700480</c:v>
                </c:pt>
                <c:pt idx="184">
                  <c:v>107123870</c:v>
                </c:pt>
                <c:pt idx="185">
                  <c:v>106547200</c:v>
                </c:pt>
                <c:pt idx="186">
                  <c:v>105971660</c:v>
                </c:pt>
                <c:pt idx="187">
                  <c:v>105396060</c:v>
                </c:pt>
                <c:pt idx="188">
                  <c:v>104821030</c:v>
                </c:pt>
                <c:pt idx="189">
                  <c:v>104248660</c:v>
                </c:pt>
                <c:pt idx="190">
                  <c:v>103676030</c:v>
                </c:pt>
                <c:pt idx="191">
                  <c:v>103104060</c:v>
                </c:pt>
                <c:pt idx="192">
                  <c:v>102531930</c:v>
                </c:pt>
                <c:pt idx="193">
                  <c:v>101962030</c:v>
                </c:pt>
                <c:pt idx="194">
                  <c:v>101392380</c:v>
                </c:pt>
                <c:pt idx="195">
                  <c:v>100823600</c:v>
                </c:pt>
                <c:pt idx="196">
                  <c:v>100255200</c:v>
                </c:pt>
                <c:pt idx="197">
                  <c:v>99688712</c:v>
                </c:pt>
                <c:pt idx="198">
                  <c:v>99122464</c:v>
                </c:pt>
                <c:pt idx="199">
                  <c:v>98557408</c:v>
                </c:pt>
                <c:pt idx="200">
                  <c:v>97993328</c:v>
                </c:pt>
                <c:pt idx="201">
                  <c:v>97430624</c:v>
                </c:pt>
                <c:pt idx="202">
                  <c:v>96868792</c:v>
                </c:pt>
                <c:pt idx="203">
                  <c:v>96308224</c:v>
                </c:pt>
                <c:pt idx="204">
                  <c:v>95749608</c:v>
                </c:pt>
                <c:pt idx="205">
                  <c:v>95191576</c:v>
                </c:pt>
                <c:pt idx="206">
                  <c:v>94635704</c:v>
                </c:pt>
                <c:pt idx="207">
                  <c:v>94080016</c:v>
                </c:pt>
                <c:pt idx="208">
                  <c:v>93527888</c:v>
                </c:pt>
                <c:pt idx="209">
                  <c:v>92975872</c:v>
                </c:pt>
                <c:pt idx="210">
                  <c:v>92427032</c:v>
                </c:pt>
                <c:pt idx="211">
                  <c:v>91878536</c:v>
                </c:pt>
                <c:pt idx="212">
                  <c:v>91333136</c:v>
                </c:pt>
                <c:pt idx="213">
                  <c:v>90788896</c:v>
                </c:pt>
                <c:pt idx="214">
                  <c:v>90246800</c:v>
                </c:pt>
                <c:pt idx="215">
                  <c:v>89707256</c:v>
                </c:pt>
                <c:pt idx="216">
                  <c:v>89169488</c:v>
                </c:pt>
                <c:pt idx="217">
                  <c:v>88635672</c:v>
                </c:pt>
                <c:pt idx="218">
                  <c:v>88102704</c:v>
                </c:pt>
                <c:pt idx="219">
                  <c:v>87572728</c:v>
                </c:pt>
                <c:pt idx="220">
                  <c:v>87044976</c:v>
                </c:pt>
                <c:pt idx="221">
                  <c:v>86521032</c:v>
                </c:pt>
                <c:pt idx="222">
                  <c:v>85998096</c:v>
                </c:pt>
                <c:pt idx="223">
                  <c:v>85479744</c:v>
                </c:pt>
                <c:pt idx="224">
                  <c:v>84963496</c:v>
                </c:pt>
                <c:pt idx="225">
                  <c:v>84449728</c:v>
                </c:pt>
                <c:pt idx="226">
                  <c:v>83940000</c:v>
                </c:pt>
                <c:pt idx="227">
                  <c:v>83433552</c:v>
                </c:pt>
                <c:pt idx="228">
                  <c:v>82929904</c:v>
                </c:pt>
                <c:pt idx="229">
                  <c:v>82429168</c:v>
                </c:pt>
                <c:pt idx="230">
                  <c:v>81932864</c:v>
                </c:pt>
                <c:pt idx="231">
                  <c:v>81439960</c:v>
                </c:pt>
                <c:pt idx="232">
                  <c:v>80949968</c:v>
                </c:pt>
                <c:pt idx="233">
                  <c:v>80464408</c:v>
                </c:pt>
                <c:pt idx="234">
                  <c:v>79980832</c:v>
                </c:pt>
                <c:pt idx="235">
                  <c:v>79503008</c:v>
                </c:pt>
                <c:pt idx="236">
                  <c:v>79028192</c:v>
                </c:pt>
                <c:pt idx="237">
                  <c:v>78557608</c:v>
                </c:pt>
                <c:pt idx="238">
                  <c:v>78090216</c:v>
                </c:pt>
                <c:pt idx="239">
                  <c:v>77628344</c:v>
                </c:pt>
                <c:pt idx="240">
                  <c:v>77169272</c:v>
                </c:pt>
                <c:pt idx="241">
                  <c:v>76714768</c:v>
                </c:pt>
                <c:pt idx="242">
                  <c:v>76264624</c:v>
                </c:pt>
                <c:pt idx="243">
                  <c:v>75819208</c:v>
                </c:pt>
                <c:pt idx="244">
                  <c:v>75377760</c:v>
                </c:pt>
                <c:pt idx="245">
                  <c:v>74940624</c:v>
                </c:pt>
                <c:pt idx="246">
                  <c:v>74508160</c:v>
                </c:pt>
                <c:pt idx="247">
                  <c:v>74079880</c:v>
                </c:pt>
                <c:pt idx="248">
                  <c:v>73656424</c:v>
                </c:pt>
                <c:pt idx="249">
                  <c:v>73237040</c:v>
                </c:pt>
                <c:pt idx="250">
                  <c:v>72822600</c:v>
                </c:pt>
                <c:pt idx="251">
                  <c:v>72413720</c:v>
                </c:pt>
                <c:pt idx="252">
                  <c:v>72008856</c:v>
                </c:pt>
                <c:pt idx="253">
                  <c:v>71609136</c:v>
                </c:pt>
                <c:pt idx="254">
                  <c:v>71214104</c:v>
                </c:pt>
                <c:pt idx="255">
                  <c:v>70824088</c:v>
                </c:pt>
                <c:pt idx="256">
                  <c:v>70438896</c:v>
                </c:pt>
                <c:pt idx="257">
                  <c:v>70058864</c:v>
                </c:pt>
                <c:pt idx="258">
                  <c:v>69684056</c:v>
                </c:pt>
                <c:pt idx="259">
                  <c:v>69314520</c:v>
                </c:pt>
                <c:pt idx="260">
                  <c:v>68949312</c:v>
                </c:pt>
                <c:pt idx="261">
                  <c:v>68590328</c:v>
                </c:pt>
                <c:pt idx="262">
                  <c:v>68236840</c:v>
                </c:pt>
                <c:pt idx="263">
                  <c:v>67888448</c:v>
                </c:pt>
                <c:pt idx="264">
                  <c:v>67544704</c:v>
                </c:pt>
                <c:pt idx="265">
                  <c:v>67207248</c:v>
                </c:pt>
                <c:pt idx="266">
                  <c:v>66875692</c:v>
                </c:pt>
                <c:pt idx="267">
                  <c:v>66548864</c:v>
                </c:pt>
                <c:pt idx="268">
                  <c:v>66228448</c:v>
                </c:pt>
                <c:pt idx="269">
                  <c:v>65914612</c:v>
                </c:pt>
                <c:pt idx="270">
                  <c:v>65607064</c:v>
                </c:pt>
                <c:pt idx="271">
                  <c:v>65305872</c:v>
                </c:pt>
                <c:pt idx="272">
                  <c:v>65010780</c:v>
                </c:pt>
              </c:numCache>
            </c:numRef>
          </c:yVal>
          <c:smooth val="1"/>
        </c:ser>
        <c:axId val="41546496"/>
        <c:axId val="41548032"/>
      </c:scatterChart>
      <c:valAx>
        <c:axId val="41546496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lang="en-US"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1548032"/>
        <c:crosses val="autoZero"/>
        <c:crossBetween val="midCat"/>
        <c:majorUnit val="50"/>
        <c:minorUnit val="50"/>
      </c:valAx>
      <c:valAx>
        <c:axId val="41548032"/>
        <c:scaling>
          <c:orientation val="minMax"/>
        </c:scaling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.00E+00" sourceLinked="1"/>
        <c:tickLblPos val="nextTo"/>
        <c:txPr>
          <a:bodyPr/>
          <a:lstStyle/>
          <a:p>
            <a:pPr>
              <a:defRPr lang="en-US" sz="1400"/>
            </a:pPr>
            <a:endParaRPr lang="en-US"/>
          </a:p>
        </c:txPr>
        <c:crossAx val="41546496"/>
        <c:crosses val="autoZero"/>
        <c:crossBetween val="midCat"/>
      </c:valAx>
      <c:spPr>
        <a:noFill/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6129325573433729"/>
          <c:y val="0.23721277593923951"/>
          <c:w val="0.53023253672238257"/>
          <c:h val="0.27447203714920443"/>
        </c:manualLayout>
      </c:layout>
      <c:txPr>
        <a:bodyPr/>
        <a:lstStyle/>
        <a:p>
          <a:pPr>
            <a:defRPr lang="en-US" sz="1400"/>
          </a:pPr>
          <a:endParaRPr lang="en-US"/>
        </a:p>
      </c:txPr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79D9B-88A0-4FCA-BED5-0A8C179E5D6F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C2C98-27E4-45E3-9B86-4380DCAD19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2C98-27E4-45E3-9B86-4380DCAD19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2C98-27E4-45E3-9B86-4380DCAD19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2C98-27E4-45E3-9B86-4380DCAD19E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C2C98-27E4-45E3-9B86-4380DCAD19E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67D86C-276E-4B5F-8F66-678033EEF23A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83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5837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0" tIns="45711" rIns="91420" bIns="45711"/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5837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b"/>
          <a:lstStyle/>
          <a:p>
            <a:pPr algn="r" defTabSz="914485"/>
            <a:fld id="{394A5170-C23E-4BE2-801D-0BD72C3FE0DF}" type="slidenum">
              <a:rPr lang="en-IN" sz="1200">
                <a:latin typeface="Calibri" pitchFamily="34" charset="0"/>
              </a:rPr>
              <a:pPr algn="r" defTabSz="914485"/>
              <a:t>30</a:t>
            </a:fld>
            <a:endParaRPr lang="en-IN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75EE1-7336-4CA5-80FF-5FBA02CC3EE9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IN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3B079E-C061-49D8-A0B6-447C0012A079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1D2F07-E85A-4ACB-B5B3-7ACDDCFEF10B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420" tIns="45711" rIns="91420" bIns="45711"/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b"/>
          <a:lstStyle/>
          <a:p>
            <a:pPr algn="r" defTabSz="914485"/>
            <a:fld id="{A8A0A005-755D-4F76-A44E-5E47A30F63B6}" type="slidenum">
              <a:rPr lang="en-IN" sz="1200">
                <a:latin typeface="Calibri" pitchFamily="34" charset="0"/>
              </a:rPr>
              <a:pPr algn="r" defTabSz="914485"/>
              <a:t>40</a:t>
            </a:fld>
            <a:endParaRPr lang="en-IN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96384-56C1-427A-9B27-C590985713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7" Type="http://schemas.openxmlformats.org/officeDocument/2006/relationships/image" Target="../media/image60.emf"/><Relationship Id="rId2" Type="http://schemas.openxmlformats.org/officeDocument/2006/relationships/hyperlink" Target="http://www.sciencedirect.com/science/article/pii/S01689002110198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kthakur_iitk@yahoo.com" TargetMode="External"/><Relationship Id="rId5" Type="http://schemas.openxmlformats.org/officeDocument/2006/relationships/image" Target="../media/image59.gif"/><Relationship Id="rId4" Type="http://schemas.openxmlformats.org/officeDocument/2006/relationships/hyperlink" Target="mailto:krajesh@barc.gov.i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8915400" cy="18478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RF Couplers &amp; Tuners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Rajesh Kumar</a:t>
            </a:r>
          </a:p>
          <a:p>
            <a:r>
              <a:rPr lang="en-US" dirty="0" smtClean="0"/>
              <a:t>SO/G, IADD</a:t>
            </a:r>
          </a:p>
          <a:p>
            <a:r>
              <a:rPr lang="en-US" dirty="0" err="1" smtClean="0"/>
              <a:t>Extn</a:t>
            </a:r>
            <a:r>
              <a:rPr lang="en-US" dirty="0" smtClean="0"/>
              <a:t>. 23579 krajesh@barc.gov.in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276600" cy="365125"/>
          </a:xfrm>
        </p:spPr>
        <p:txBody>
          <a:bodyPr/>
          <a:lstStyle/>
          <a:p>
            <a:r>
              <a:rPr lang="en-IN" dirty="0" smtClean="0"/>
              <a:t>Rajesh Kumar's Presentation on RF Couplers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Simulation model of 325 MHz Coupler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3" cstate="print"/>
          <a:srcRect l="14822" t="36766" r="38195" b="21787"/>
          <a:stretch>
            <a:fillRect/>
          </a:stretch>
        </p:blipFill>
        <p:spPr bwMode="auto">
          <a:xfrm>
            <a:off x="803940" y="1600200"/>
            <a:ext cx="712086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38800" y="579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Coax. OD: 72.3  mm, ID: 12.7 mm, </a:t>
            </a:r>
            <a:r>
              <a:rPr lang="en-IN" dirty="0" err="1" smtClean="0"/>
              <a:t>Zo</a:t>
            </a:r>
            <a:r>
              <a:rPr lang="en-IN" dirty="0" smtClean="0"/>
              <a:t>= 100 Ohm</a:t>
            </a:r>
            <a:endParaRPr lang="en-IN" dirty="0"/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300" y="4152900"/>
            <a:ext cx="4648200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Standard 3 1/8”line, </a:t>
            </a:r>
            <a:r>
              <a:rPr lang="en-IN" dirty="0" err="1" smtClean="0"/>
              <a:t>Zo</a:t>
            </a:r>
            <a:r>
              <a:rPr lang="en-IN" dirty="0" smtClean="0"/>
              <a:t>= 50 Ohm</a:t>
            </a:r>
            <a:endParaRPr lang="en-IN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286000" y="1600200"/>
            <a:ext cx="6096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95600" y="11430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RF in</a:t>
            </a:r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40386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To RF cavity</a:t>
            </a:r>
            <a:endParaRPr lang="en-IN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RF simulations on 325 MHz Coupler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Multipacting</a:t>
            </a:r>
            <a:r>
              <a:rPr lang="en-US" sz="3200" dirty="0" smtClean="0">
                <a:solidFill>
                  <a:srgbClr val="FF0000"/>
                </a:solidFill>
              </a:rPr>
              <a:t> simulation on 325 MHz Coupler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3810000" cy="35052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219200"/>
            <a:ext cx="3962400" cy="3352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1600" y="4572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Pin = 7.2kW</a:t>
            </a:r>
            <a:endParaRPr lang="en-I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4495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Pin= 8.4 kW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Multipacting</a:t>
            </a:r>
            <a:r>
              <a:rPr lang="en-IN" dirty="0" smtClean="0"/>
              <a:t> is a resonant electron multiplication in RF fields under vacuum and  it can cause undesired effects like reflections, arcing, temperature rise etc. in couplers and cavities. </a:t>
            </a:r>
            <a:endParaRPr lang="en-IN" dirty="0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19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</a:t>
            </a:r>
            <a:r>
              <a:rPr kumimoji="0" 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Multipacting</a:t>
            </a:r>
            <a:r>
              <a:rPr lang="en-US" sz="3200" dirty="0" smtClean="0">
                <a:solidFill>
                  <a:srgbClr val="FF0000"/>
                </a:solidFill>
              </a:rPr>
              <a:t> simulation on 325 MHz Coupler contd.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5562600" cy="3352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00200" y="4267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Pin= 270 kW</a:t>
            </a:r>
            <a:endParaRPr lang="en-IN" sz="2400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4800600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 is observed that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multipacting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will take place for the power levels in the range of  approximately 8 kW to 270 kW for 325 MHz coupler 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1905000"/>
            <a:ext cx="1676400" cy="45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91200" y="1905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One point</a:t>
            </a:r>
            <a:endParaRPr lang="en-IN" dirty="0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2590800"/>
            <a:ext cx="1752600" cy="4572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15000" y="2590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Two point</a:t>
            </a:r>
            <a:endParaRPr lang="en-IN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Heat load studies</a:t>
            </a:r>
            <a:endParaRPr lang="en-IN" sz="3200" dirty="0">
              <a:solidFill>
                <a:srgbClr val="FF0000"/>
              </a:solidFill>
            </a:endParaRPr>
          </a:p>
        </p:txBody>
      </p:sp>
      <p:grpSp>
        <p:nvGrpSpPr>
          <p:cNvPr id="5" name="Content Placeholder 4"/>
          <p:cNvGrpSpPr>
            <a:grpSpLocks noGrp="1"/>
          </p:cNvGrpSpPr>
          <p:nvPr>
            <p:ph idx="1"/>
          </p:nvPr>
        </p:nvGrpSpPr>
        <p:grpSpPr>
          <a:xfrm>
            <a:off x="381000" y="1600201"/>
            <a:ext cx="3657600" cy="2743199"/>
            <a:chOff x="4648200" y="1371600"/>
            <a:chExt cx="4191000" cy="2731532"/>
          </a:xfrm>
        </p:grpSpPr>
        <p:sp>
          <p:nvSpPr>
            <p:cNvPr id="6" name="Rectangle 5"/>
            <p:cNvSpPr/>
            <p:nvPr/>
          </p:nvSpPr>
          <p:spPr bwMode="auto">
            <a:xfrm>
              <a:off x="7848600" y="1752600"/>
              <a:ext cx="152400" cy="381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4648200" y="1371600"/>
              <a:ext cx="4191000" cy="2731532"/>
              <a:chOff x="4648200" y="1371600"/>
              <a:chExt cx="4191000" cy="2731532"/>
            </a:xfrm>
          </p:grpSpPr>
          <p:cxnSp>
            <p:nvCxnSpPr>
              <p:cNvPr id="8" name="Straight Connector 7"/>
              <p:cNvCxnSpPr/>
              <p:nvPr/>
            </p:nvCxnSpPr>
            <p:spPr bwMode="auto">
              <a:xfrm>
                <a:off x="5257800" y="2133600"/>
                <a:ext cx="2743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5257800" y="3200400"/>
                <a:ext cx="27432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grpSp>
            <p:nvGrpSpPr>
              <p:cNvPr id="10" name="Group 9"/>
              <p:cNvGrpSpPr/>
              <p:nvPr/>
            </p:nvGrpSpPr>
            <p:grpSpPr>
              <a:xfrm>
                <a:off x="4648200" y="1371600"/>
                <a:ext cx="4191000" cy="2731532"/>
                <a:chOff x="4648200" y="1371600"/>
                <a:chExt cx="4191000" cy="2731532"/>
              </a:xfrm>
            </p:grpSpPr>
            <p:sp>
              <p:nvSpPr>
                <p:cNvPr id="11" name="Rectangle 10"/>
                <p:cNvSpPr/>
                <p:nvPr/>
              </p:nvSpPr>
              <p:spPr bwMode="auto">
                <a:xfrm>
                  <a:off x="7543800" y="2133600"/>
                  <a:ext cx="152400" cy="1066800"/>
                </a:xfrm>
                <a:prstGeom prst="rect">
                  <a:avLst/>
                </a:prstGeom>
                <a:solidFill>
                  <a:schemeClr val="bg2">
                    <a:lumMod val="20000"/>
                    <a:lumOff val="8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 bwMode="auto">
                <a:xfrm>
                  <a:off x="4953000" y="2514600"/>
                  <a:ext cx="3200400" cy="228600"/>
                </a:xfrm>
                <a:prstGeom prst="rect">
                  <a:avLst/>
                </a:prstGeom>
                <a:solidFill>
                  <a:srgbClr val="FFC000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3" name="Rectangle 12"/>
                <p:cNvSpPr/>
                <p:nvPr/>
              </p:nvSpPr>
              <p:spPr bwMode="auto">
                <a:xfrm>
                  <a:off x="5257800" y="1752600"/>
                  <a:ext cx="152400" cy="381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 bwMode="auto">
                <a:xfrm>
                  <a:off x="5257800" y="3200400"/>
                  <a:ext cx="152400" cy="381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 bwMode="auto">
                <a:xfrm>
                  <a:off x="5867400" y="1905000"/>
                  <a:ext cx="152400" cy="2286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6" name="Rectangle 15"/>
                <p:cNvSpPr/>
                <p:nvPr/>
              </p:nvSpPr>
              <p:spPr bwMode="auto">
                <a:xfrm>
                  <a:off x="5867400" y="3200400"/>
                  <a:ext cx="152400" cy="2286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6934200" y="1905000"/>
                  <a:ext cx="152400" cy="2286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Rectangle 17"/>
                <p:cNvSpPr/>
                <p:nvPr/>
              </p:nvSpPr>
              <p:spPr bwMode="auto">
                <a:xfrm>
                  <a:off x="6934200" y="3200400"/>
                  <a:ext cx="152400" cy="2286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Rectangle 18"/>
                <p:cNvSpPr/>
                <p:nvPr/>
              </p:nvSpPr>
              <p:spPr bwMode="auto">
                <a:xfrm>
                  <a:off x="7848600" y="3200400"/>
                  <a:ext cx="152400" cy="381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TextBox 22"/>
                <p:cNvSpPr txBox="1"/>
                <p:nvPr/>
              </p:nvSpPr>
              <p:spPr>
                <a:xfrm>
                  <a:off x="5029200" y="13716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2 K</a:t>
                  </a:r>
                  <a:endParaRPr lang="en-US" sz="1800" dirty="0"/>
                </a:p>
              </p:txBody>
            </p:sp>
            <p:sp>
              <p:nvSpPr>
                <p:cNvPr id="21" name="TextBox 23"/>
                <p:cNvSpPr txBox="1"/>
                <p:nvPr/>
              </p:nvSpPr>
              <p:spPr>
                <a:xfrm>
                  <a:off x="5638800" y="13716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15 K</a:t>
                  </a:r>
                  <a:endParaRPr lang="en-US" sz="1800" dirty="0"/>
                </a:p>
              </p:txBody>
            </p:sp>
            <p:sp>
              <p:nvSpPr>
                <p:cNvPr id="22" name="TextBox 24"/>
                <p:cNvSpPr txBox="1"/>
                <p:nvPr/>
              </p:nvSpPr>
              <p:spPr>
                <a:xfrm>
                  <a:off x="6477000" y="13716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125 K</a:t>
                  </a:r>
                  <a:endParaRPr lang="en-US" sz="1800" dirty="0"/>
                </a:p>
              </p:txBody>
            </p:sp>
            <p:sp>
              <p:nvSpPr>
                <p:cNvPr id="23" name="TextBox 25"/>
                <p:cNvSpPr txBox="1"/>
                <p:nvPr/>
              </p:nvSpPr>
              <p:spPr>
                <a:xfrm>
                  <a:off x="7543800" y="1371600"/>
                  <a:ext cx="8382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300 K</a:t>
                  </a:r>
                  <a:endParaRPr lang="en-US" sz="1800" dirty="0"/>
                </a:p>
              </p:txBody>
            </p:sp>
            <p:cxnSp>
              <p:nvCxnSpPr>
                <p:cNvPr id="24" name="Straight Arrow Connector 23"/>
                <p:cNvCxnSpPr/>
                <p:nvPr/>
              </p:nvCxnSpPr>
              <p:spPr bwMode="auto">
                <a:xfrm>
                  <a:off x="5410200" y="3352800"/>
                  <a:ext cx="533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25" name="Straight Arrow Connector 24"/>
                <p:cNvCxnSpPr/>
                <p:nvPr/>
              </p:nvCxnSpPr>
              <p:spPr bwMode="auto">
                <a:xfrm>
                  <a:off x="7086600" y="3352800"/>
                  <a:ext cx="7620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cxnSp>
              <p:nvCxnSpPr>
                <p:cNvPr id="26" name="Straight Arrow Connector 25"/>
                <p:cNvCxnSpPr/>
                <p:nvPr/>
              </p:nvCxnSpPr>
              <p:spPr bwMode="auto">
                <a:xfrm>
                  <a:off x="6019800" y="3352800"/>
                  <a:ext cx="914400" cy="0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arrow"/>
                  <a:tailEnd type="arrow"/>
                </a:ln>
                <a:effectLst/>
              </p:spPr>
            </p:cxnSp>
            <p:sp>
              <p:nvSpPr>
                <p:cNvPr id="27" name="TextBox 39"/>
                <p:cNvSpPr txBox="1"/>
                <p:nvPr/>
              </p:nvSpPr>
              <p:spPr>
                <a:xfrm>
                  <a:off x="4648200" y="3733800"/>
                  <a:ext cx="1676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Cavity end</a:t>
                  </a:r>
                  <a:endParaRPr lang="en-US" sz="1800" dirty="0"/>
                </a:p>
              </p:txBody>
            </p:sp>
            <p:sp>
              <p:nvSpPr>
                <p:cNvPr id="28" name="TextBox 40"/>
                <p:cNvSpPr txBox="1"/>
                <p:nvPr/>
              </p:nvSpPr>
              <p:spPr>
                <a:xfrm>
                  <a:off x="7162800" y="3733800"/>
                  <a:ext cx="1676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warm side</a:t>
                  </a:r>
                  <a:endParaRPr lang="en-US" sz="1800" dirty="0"/>
                </a:p>
              </p:txBody>
            </p:sp>
            <p:sp>
              <p:nvSpPr>
                <p:cNvPr id="29" name="TextBox 41"/>
                <p:cNvSpPr txBox="1"/>
                <p:nvPr/>
              </p:nvSpPr>
              <p:spPr>
                <a:xfrm>
                  <a:off x="5410200" y="34290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d1</a:t>
                  </a:r>
                  <a:endParaRPr lang="en-US" sz="1800" dirty="0"/>
                </a:p>
              </p:txBody>
            </p:sp>
            <p:sp>
              <p:nvSpPr>
                <p:cNvPr id="30" name="TextBox 42"/>
                <p:cNvSpPr txBox="1"/>
                <p:nvPr/>
              </p:nvSpPr>
              <p:spPr>
                <a:xfrm>
                  <a:off x="6096000" y="34290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d2</a:t>
                  </a:r>
                  <a:endParaRPr lang="en-US" sz="1800" dirty="0"/>
                </a:p>
              </p:txBody>
            </p:sp>
            <p:sp>
              <p:nvSpPr>
                <p:cNvPr id="31" name="TextBox 43"/>
                <p:cNvSpPr txBox="1"/>
                <p:nvPr/>
              </p:nvSpPr>
              <p:spPr>
                <a:xfrm>
                  <a:off x="7086600" y="3429000"/>
                  <a:ext cx="762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r>
                    <a:rPr lang="en-US" sz="1800" dirty="0" smtClean="0"/>
                    <a:t>d3</a:t>
                  </a:r>
                  <a:endParaRPr lang="en-US" sz="1800" dirty="0"/>
                </a:p>
              </p:txBody>
            </p:sp>
          </p:grpSp>
        </p:grpSp>
      </p:grpSp>
      <p:pic>
        <p:nvPicPr>
          <p:cNvPr id="32" name="Picture 31"/>
          <p:cNvPicPr/>
          <p:nvPr/>
        </p:nvPicPr>
        <p:blipFill>
          <a:blip r:embed="rId2" cstate="print"/>
          <a:srcRect l="21187" t="18965" r="21187" b="18965"/>
          <a:stretch>
            <a:fillRect/>
          </a:stretch>
        </p:blipFill>
        <p:spPr bwMode="auto">
          <a:xfrm>
            <a:off x="4343400" y="1905000"/>
            <a:ext cx="3429000" cy="180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066800" y="48768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Thermal straps to be located at 15 K and  80 K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Double window design is also under consideration at </a:t>
            </a:r>
            <a:r>
              <a:rPr lang="en-IN" dirty="0" err="1" smtClean="0"/>
              <a:t>Fermilab</a:t>
            </a: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325 MHz coupler developed by </a:t>
            </a:r>
            <a:r>
              <a:rPr lang="en-IN" dirty="0" err="1" smtClean="0"/>
              <a:t>Fermilab</a:t>
            </a:r>
            <a:r>
              <a:rPr lang="en-IN" dirty="0" smtClean="0"/>
              <a:t> as per their design has recently been tested up to 7 kW CW.</a:t>
            </a:r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4572000" y="3962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CST Microwave Studio Simulation model</a:t>
            </a:r>
            <a:endParaRPr lang="en-IN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Temperature distribution along coupler length</a:t>
            </a:r>
            <a:endParaRPr lang="en-IN" sz="32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rgbClr val="FF0000"/>
                </a:solidFill>
              </a:rPr>
              <a:t>Comparison with </a:t>
            </a:r>
            <a:r>
              <a:rPr lang="en-IN" sz="3200" dirty="0" err="1" smtClean="0">
                <a:solidFill>
                  <a:srgbClr val="FF0000"/>
                </a:solidFill>
              </a:rPr>
              <a:t>Fermilab</a:t>
            </a:r>
            <a:r>
              <a:rPr lang="en-IN" sz="3200" dirty="0" smtClean="0">
                <a:solidFill>
                  <a:srgbClr val="FF0000"/>
                </a:solidFill>
              </a:rPr>
              <a:t> studies</a:t>
            </a:r>
            <a:endParaRPr lang="en-IN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143000"/>
          <a:ext cx="8229598" cy="4550495"/>
        </p:xfrm>
        <a:graphic>
          <a:graphicData uri="http://schemas.openxmlformats.org/drawingml/2006/table">
            <a:tbl>
              <a:tblPr/>
              <a:tblGrid>
                <a:gridCol w="1019595"/>
                <a:gridCol w="1019596"/>
                <a:gridCol w="1092425"/>
                <a:gridCol w="946768"/>
                <a:gridCol w="1529395"/>
                <a:gridCol w="2621819"/>
              </a:tblGrid>
              <a:tr h="24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PX-325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2K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10 K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125 K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300 K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Remarks</a:t>
                      </a:r>
                      <a:endParaRPr lang="en-IN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P= 0 kW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.017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.0173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.687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.687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2.26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2.497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2.96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3.20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Nonlinear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Including inner conductor+ window 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45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.018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.511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2.28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2.87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Graded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.023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.63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2.01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2.66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* Existing  Fermilab Reports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0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P=30 kW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.422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3.077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5.547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RF Loss=7.64 W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Nonlinear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PX_325_dynamic_nonlinear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With inner </a:t>
                      </a: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conductor+window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.35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2.358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6.206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RF Loss=7.64 W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latin typeface="Times New Roman"/>
                          <a:ea typeface="Calibri"/>
                          <a:cs typeface="Times New Roman"/>
                        </a:rPr>
                        <a:t>Nonlinear+Graded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.46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2.87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5.36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latin typeface="Times New Roman"/>
                          <a:ea typeface="Calibri"/>
                          <a:cs typeface="Times New Roman"/>
                        </a:rPr>
                        <a:t>RF Loss=6.03 W</a:t>
                      </a:r>
                      <a:endParaRPr lang="en-IN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latin typeface="Times New Roman"/>
                          <a:ea typeface="Calibri"/>
                          <a:cs typeface="Times New Roman"/>
                        </a:rPr>
                        <a:t>* Existing Fermi lab Report</a:t>
                      </a:r>
                      <a:endParaRPr lang="en-IN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Non linearity in material conductivities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143000"/>
          <a:ext cx="3429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0" y="1371600"/>
          <a:ext cx="4343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0" y="411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(K)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4114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(K)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4343400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62800" y="4267200"/>
            <a:ext cx="11430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3200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W/</a:t>
            </a:r>
            <a:r>
              <a:rPr lang="en-US" dirty="0" err="1" smtClean="0"/>
              <a:t>mK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3124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S/m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5400000" flipH="1" flipV="1">
            <a:off x="-152400" y="2590800"/>
            <a:ext cx="9144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810000" y="2514600"/>
            <a:ext cx="1067594" cy="79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3"/>
          <p:cNvGrpSpPr/>
          <p:nvPr/>
        </p:nvGrpSpPr>
        <p:grpSpPr>
          <a:xfrm>
            <a:off x="3657600" y="4495800"/>
            <a:ext cx="2438400" cy="1752600"/>
            <a:chOff x="5562600" y="1447800"/>
            <a:chExt cx="2895600" cy="25908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5562600" y="1447800"/>
              <a:ext cx="28956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Non linear EM Solver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562600" y="3124200"/>
              <a:ext cx="2895600" cy="9144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Non linear Thermal Solver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6324600" y="23622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7620000" y="2362200"/>
              <a:ext cx="0" cy="7620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0" name="Rectangle 19"/>
            <p:cNvSpPr/>
            <p:nvPr/>
          </p:nvSpPr>
          <p:spPr bwMode="auto">
            <a:xfrm>
              <a:off x="6477000" y="2438400"/>
              <a:ext cx="990600" cy="6096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2 way coupling?</a:t>
              </a:r>
            </a:p>
          </p:txBody>
        </p:sp>
      </p:grp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Conductivities of SS304</a:t>
            </a:r>
            <a:endParaRPr lang="en-IN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24000"/>
            <a:ext cx="46482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676400"/>
            <a:ext cx="4419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Thermal Conductivity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5257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Electrical  Conductivity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Development of RF Couplers for SC cavities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67500" t="46250" b="36250"/>
          <a:stretch>
            <a:fillRect/>
          </a:stretch>
        </p:blipFill>
        <p:spPr bwMode="auto">
          <a:xfrm>
            <a:off x="838200" y="1600200"/>
            <a:ext cx="3276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53438" t="38750" r="24375" b="38750"/>
          <a:stretch>
            <a:fillRect/>
          </a:stretch>
        </p:blipFill>
        <p:spPr bwMode="auto">
          <a:xfrm>
            <a:off x="5181600" y="1676400"/>
            <a:ext cx="2895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52500" t="43750" r="24375" b="37500"/>
          <a:stretch>
            <a:fillRect/>
          </a:stretch>
        </p:blipFill>
        <p:spPr bwMode="auto">
          <a:xfrm>
            <a:off x="5257800" y="3657600"/>
            <a:ext cx="289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 l="52500" t="40000" r="23437" b="37500"/>
          <a:stretch>
            <a:fillRect/>
          </a:stretch>
        </p:blipFill>
        <p:spPr bwMode="auto">
          <a:xfrm>
            <a:off x="914400" y="3733800"/>
            <a:ext cx="3124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67200" y="21336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dirty="0" smtClean="0"/>
              <a:t>+</a:t>
            </a:r>
            <a:endParaRPr lang="en-US" sz="5400" dirty="0"/>
          </a:p>
        </p:txBody>
      </p:sp>
      <p:sp>
        <p:nvSpPr>
          <p:cNvPr id="10" name="Down Arrow 9"/>
          <p:cNvSpPr/>
          <p:nvPr/>
        </p:nvSpPr>
        <p:spPr>
          <a:xfrm>
            <a:off x="4495800" y="32004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152900" y="41529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800600" y="4038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0600" y="54864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planned to fabricate the cold coupler part including the alumina window first. The remaining warm parts of  coupler can be machined in parallel and brazed/joined at later stages .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143000" y="3810000"/>
            <a:ext cx="2362200" cy="3048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52600" y="3581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250 mm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Plan of the talk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     </a:t>
            </a:r>
            <a:endParaRPr lang="en-US" sz="2400" i="1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Introduction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High Power Coupler requirements for 1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 Accelerator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RF Coupler design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Tuners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RF Test set-up for couplers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RF Couplers and test system for LEHIPA  and deuteron accelerator 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Summary</a:t>
            </a:r>
          </a:p>
          <a:p>
            <a:pPr lvl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0"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650 MHz Coupler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0"/>
            <a:ext cx="58412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Waveguide input  146.05 mm by 23 mm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762000" y="36576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67400" y="2438400"/>
            <a:ext cx="259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overall coupler size is almost same to 325 MHz except rectangular waveguide section and antenna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RF Couplers (325 MHz) mounted on </a:t>
            </a:r>
            <a:r>
              <a:rPr lang="en-US" sz="2800" dirty="0" err="1" smtClean="0">
                <a:solidFill>
                  <a:srgbClr val="FF0000"/>
                </a:solidFill>
              </a:rPr>
              <a:t>Cryomodule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0103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>
            <a:stCxn id="7" idx="1"/>
          </p:cNvCxnSpPr>
          <p:nvPr/>
        </p:nvCxnSpPr>
        <p:spPr>
          <a:xfrm rot="10800000" flipV="1">
            <a:off x="5638800" y="1542365"/>
            <a:ext cx="1143000" cy="819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81800" y="1219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 resonator </a:t>
            </a:r>
            <a:r>
              <a:rPr lang="en-US" dirty="0" err="1" smtClean="0"/>
              <a:t>Cryomodule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43800" y="3810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Couplers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 flipV="1">
            <a:off x="4800600" y="4267200"/>
            <a:ext cx="3124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5562600" y="4267200"/>
            <a:ext cx="22860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0800000" flipV="1">
            <a:off x="6781800" y="4267200"/>
            <a:ext cx="10668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650 MHz Coupler mounted on </a:t>
            </a:r>
            <a:r>
              <a:rPr lang="en-US" sz="3200" dirty="0" err="1" smtClean="0">
                <a:solidFill>
                  <a:srgbClr val="FF0000"/>
                </a:solidFill>
              </a:rPr>
              <a:t>Cryomodule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625869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554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Typical Test stand for 325 MHz coupler testing at room 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1"/>
            <a:ext cx="784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>
            <a:off x="1752600" y="6400800"/>
            <a:ext cx="5867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43600" y="6096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Approx.  3 meter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5541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Typical Test stand for 650 MHz coupler testing at room temperature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4412" y="1524000"/>
            <a:ext cx="71151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Horizontal Test stand for 1.3 GHz cavity and coupler at </a:t>
            </a:r>
            <a:r>
              <a:rPr lang="en-US" sz="3200" dirty="0" err="1" smtClean="0">
                <a:solidFill>
                  <a:srgbClr val="FF0000"/>
                </a:solidFill>
              </a:rPr>
              <a:t>Fermilab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N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16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Tuners for Spoke resonators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143000"/>
            <a:ext cx="38766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37338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Plunger  based tuners with      20- 50 mm dia.   made up of niobium      ( slow tuners)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4724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Tuners are required to compensate for </a:t>
            </a:r>
            <a:r>
              <a:rPr lang="en-US" sz="2000" b="1" dirty="0" err="1" smtClean="0"/>
              <a:t>microphonics</a:t>
            </a:r>
            <a:r>
              <a:rPr lang="en-US" sz="2000" b="1" dirty="0" smtClean="0"/>
              <a:t>, Lorentz force detuning and fabrication errors </a:t>
            </a:r>
            <a:endParaRPr lang="en-US" sz="2000" b="1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066800"/>
            <a:ext cx="3200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4495800" y="3657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Piezoelectric  fast tuner  to compensate </a:t>
            </a:r>
            <a:r>
              <a:rPr lang="en-US" sz="2000" dirty="0" err="1" smtClean="0"/>
              <a:t>microphonics</a:t>
            </a:r>
            <a:r>
              <a:rPr lang="en-US" sz="2000" dirty="0" smtClean="0"/>
              <a:t>     ( external vibrations related frequency disturbance)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590800" y="35052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09800" y="5486400"/>
            <a:ext cx="586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Ref.  J.L Munoz et.al. “ Studies on a Plunger tuner system for double spoke cavity model, SRF 2011, Chicago, USA</a:t>
            </a:r>
            <a:endParaRPr lang="en-IN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Tuners for Spoke resonators</a:t>
            </a:r>
            <a:endParaRPr lang="en-IN" sz="2800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066801"/>
            <a:ext cx="624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66800" y="5410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Ref.  J.L Munoz et.al. “ Studies on a Plunger tuner system for double spoke cavity model, SRF 2011, Chicago, USA</a:t>
            </a:r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457200" y="3105835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High Power Coupler development for LEHIPA at BARC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6572" y="97971"/>
            <a:ext cx="8403771" cy="7347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2860" tIns="11430" rIns="22860" bIns="11430"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Technology development  of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high power RF couplers for LEHIPA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64228" y="865414"/>
            <a:ext cx="5573486" cy="1638910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400" b="1" dirty="0" smtClean="0">
                <a:solidFill>
                  <a:srgbClr val="002060"/>
                </a:solidFill>
              </a:rPr>
              <a:t> Coaxial  loop type couplers : 50 kW, 350 MHz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400" b="1" dirty="0" smtClean="0">
                <a:solidFill>
                  <a:srgbClr val="002060"/>
                </a:solidFill>
              </a:rPr>
              <a:t>Coaxial quarter wave cavity : 50 kW, 350 MHz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400" b="1" dirty="0" smtClean="0">
                <a:solidFill>
                  <a:srgbClr val="002060"/>
                </a:solidFill>
              </a:rPr>
              <a:t>Ridge waveguide couplers: 250 kW, 352.2 MHz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400" b="1" dirty="0" smtClean="0">
                <a:solidFill>
                  <a:srgbClr val="002060"/>
                </a:solidFill>
              </a:rPr>
              <a:t>Novel  tuning  and coupling schemes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1400" b="1" dirty="0" smtClean="0">
                <a:solidFill>
                  <a:srgbClr val="002060"/>
                </a:solidFill>
              </a:rPr>
              <a:t>Coaxial  couplers fabricated in collaboration with CEERI-PILANI</a:t>
            </a:r>
          </a:p>
        </p:txBody>
      </p:sp>
      <p:pic>
        <p:nvPicPr>
          <p:cNvPr id="77" name="Picture 2" descr="C:\Documents and Settings\Rajesh\Desktop\Coupler_photos\DSC00031.JPG"/>
          <p:cNvPicPr>
            <a:picLocks noChangeAspect="1" noChangeArrowheads="1"/>
          </p:cNvPicPr>
          <p:nvPr/>
        </p:nvPicPr>
        <p:blipFill>
          <a:blip r:embed="rId2" cstate="print"/>
          <a:srcRect l="4737" t="20263" r="24868" b="13158"/>
          <a:stretch>
            <a:fillRect/>
          </a:stretch>
        </p:blipFill>
        <p:spPr bwMode="auto">
          <a:xfrm>
            <a:off x="7141029" y="2498271"/>
            <a:ext cx="1284514" cy="914400"/>
          </a:xfrm>
          <a:prstGeom prst="rect">
            <a:avLst/>
          </a:prstGeom>
          <a:noFill/>
        </p:spPr>
      </p:pic>
      <p:pic>
        <p:nvPicPr>
          <p:cNvPr id="78" name="Picture 2" descr="C:\Users\Acer Valued Customer\Desktop\rk-reading\PhD\DSC04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2481943"/>
            <a:ext cx="1349829" cy="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8" descr="DSCN23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65714" y="3853543"/>
            <a:ext cx="1262743" cy="70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 descr="C:\Documents and Settings\User\My Documents\RF coupler\Screen0002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5029200"/>
            <a:ext cx="1306286" cy="8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CTB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5143500"/>
            <a:ext cx="1349829" cy="783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Documents and Settings\Rajesh\Desktop\Coupler_photos\DSC00015.JPG"/>
          <p:cNvPicPr>
            <a:picLocks noChangeAspect="1" noChangeArrowheads="1"/>
          </p:cNvPicPr>
          <p:nvPr/>
        </p:nvPicPr>
        <p:blipFill>
          <a:blip r:embed="rId7" cstate="print"/>
          <a:srcRect t="12249" b="12249"/>
          <a:stretch>
            <a:fillRect/>
          </a:stretch>
        </p:blipFill>
        <p:spPr bwMode="auto">
          <a:xfrm>
            <a:off x="7184572" y="3706586"/>
            <a:ext cx="1240971" cy="800100"/>
          </a:xfrm>
          <a:prstGeom prst="rect">
            <a:avLst/>
          </a:prstGeom>
          <a:noFill/>
        </p:spPr>
      </p:pic>
      <p:pic>
        <p:nvPicPr>
          <p:cNvPr id="82" name="Picture 81" descr="C:\Documents and Settings\User\My Documents\Rfcoupler photo\DSC0106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7543" y="3739243"/>
            <a:ext cx="1240971" cy="734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Content Placeholder 6" descr="DSC05144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>
          <a:xfrm>
            <a:off x="3265714" y="2449286"/>
            <a:ext cx="1262743" cy="881743"/>
          </a:xfrm>
          <a:prstGeom prst="rect">
            <a:avLst/>
          </a:prstGeom>
        </p:spPr>
      </p:pic>
      <p:pic>
        <p:nvPicPr>
          <p:cNvPr id="85" name="Content Placeholder 3" descr="DSC0548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132114" y="3820886"/>
            <a:ext cx="1371600" cy="734786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219200" y="3445329"/>
            <a:ext cx="1328057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50 kW Peak power coaxial coupler with RF window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22171" y="3429000"/>
            <a:ext cx="1349829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50 kW Peak power coupler - Three part design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334000" y="3445329"/>
            <a:ext cx="1349829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50 kW CW, 350 MHz Coaxial Coupler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175657" y="4718957"/>
            <a:ext cx="1371600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50 kW CW coupler parts before brazing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135086" y="4653643"/>
            <a:ext cx="1589314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Quarter wave 350 MHz  coaxial resonator for coupler Testing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355772" y="4604657"/>
            <a:ext cx="1589314" cy="14619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Vacuum leak testing of resonator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88572" y="5976257"/>
            <a:ext cx="1436914" cy="392415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Coupler cavity system undergoing high power RF conditioning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265714" y="5976257"/>
            <a:ext cx="1611086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Return loss of critically coupled coupler-cavity system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097486" y="4620986"/>
            <a:ext cx="1371600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smtClean="0">
                <a:solidFill>
                  <a:srgbClr val="990000"/>
                </a:solidFill>
              </a:rPr>
              <a:t>End ridge waveguide for iris coupling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747657" y="5927272"/>
            <a:ext cx="2960914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IN" sz="800" b="1" dirty="0" err="1" smtClean="0">
                <a:solidFill>
                  <a:srgbClr val="990000"/>
                </a:solidFill>
              </a:rPr>
              <a:t>Tunable</a:t>
            </a:r>
            <a:r>
              <a:rPr lang="en-IN" sz="800" b="1" dirty="0" smtClean="0">
                <a:solidFill>
                  <a:srgbClr val="990000"/>
                </a:solidFill>
              </a:rPr>
              <a:t>  couplers                                  </a:t>
            </a:r>
          </a:p>
          <a:p>
            <a:r>
              <a:rPr lang="en-IN" sz="800" b="1" dirty="0" smtClean="0">
                <a:solidFill>
                  <a:srgbClr val="990000"/>
                </a:solidFill>
              </a:rPr>
              <a:t>  connected for RF Characterization</a:t>
            </a:r>
            <a:endParaRPr lang="en-US" sz="800" b="1" dirty="0">
              <a:solidFill>
                <a:srgbClr val="99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2171" y="3445329"/>
            <a:ext cx="2111829" cy="269304"/>
          </a:xfrm>
          <a:prstGeom prst="rect">
            <a:avLst/>
          </a:prstGeom>
          <a:noFill/>
        </p:spPr>
        <p:txBody>
          <a:bodyPr wrap="square" lIns="22860" tIns="11430" rIns="22860" bIns="11430" rtlCol="0">
            <a:spAutoFit/>
          </a:bodyPr>
          <a:lstStyle/>
          <a:p>
            <a:r>
              <a:rPr lang="en-US" sz="800" b="1" dirty="0" smtClean="0">
                <a:solidFill>
                  <a:srgbClr val="990000"/>
                </a:solidFill>
              </a:rPr>
              <a:t>RF experiments on proposed method of coupling variation by iris rotation</a:t>
            </a:r>
            <a:endParaRPr lang="en-US" sz="800" b="1" dirty="0">
              <a:solidFill>
                <a:srgbClr val="99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/>
          <a:srcRect l="4615" t="14491" r="7692" b="14491"/>
          <a:stretch>
            <a:fillRect/>
          </a:stretch>
        </p:blipFill>
        <p:spPr bwMode="auto">
          <a:xfrm>
            <a:off x="5551714" y="5043870"/>
            <a:ext cx="2634343" cy="8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" name="Picture 86" descr="C:\Documents and Settings\Rajesh\Desktop\rk_docs\Papers\CW_Coaxial_coupler1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0457" y="2465614"/>
            <a:ext cx="1328057" cy="947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Introduction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RF power Couplers are coaxial or waveguide structures and are used to feed power to the cavity without any reflections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Couplers provide impedance matching between cavity and incoming RF line and protect the cavity vacuum from air side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RF power per coupler is high for room temperature cavities     ( </a:t>
            </a:r>
            <a:r>
              <a:rPr lang="en-US" sz="2400" dirty="0" err="1" smtClean="0">
                <a:solidFill>
                  <a:srgbClr val="002060"/>
                </a:solidFill>
              </a:rPr>
              <a:t>eg</a:t>
            </a:r>
            <a:r>
              <a:rPr lang="en-US" sz="2400" dirty="0" smtClean="0">
                <a:solidFill>
                  <a:srgbClr val="002060"/>
                </a:solidFill>
              </a:rPr>
              <a:t>. LEHIPA Couplers for RFQ and DTL cavities are being developed at 250  kW CW, 352.2 MHz).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For Superconducting cavities of 1 </a:t>
            </a:r>
            <a:r>
              <a:rPr lang="en-US" sz="2400" dirty="0" err="1" smtClean="0">
                <a:solidFill>
                  <a:srgbClr val="002060"/>
                </a:solidFill>
              </a:rPr>
              <a:t>GeV</a:t>
            </a:r>
            <a:r>
              <a:rPr lang="en-US" sz="2400" dirty="0" smtClean="0">
                <a:solidFill>
                  <a:srgbClr val="002060"/>
                </a:solidFill>
              </a:rPr>
              <a:t>- 30 </a:t>
            </a:r>
            <a:r>
              <a:rPr lang="en-US" sz="2400" dirty="0" err="1" smtClean="0">
                <a:solidFill>
                  <a:srgbClr val="002060"/>
                </a:solidFill>
              </a:rPr>
              <a:t>mA</a:t>
            </a:r>
            <a:r>
              <a:rPr lang="en-US" sz="2400" dirty="0" smtClean="0">
                <a:solidFill>
                  <a:srgbClr val="002060"/>
                </a:solidFill>
              </a:rPr>
              <a:t>, proton accelerator, power requirement per cavity will range from few tens of </a:t>
            </a:r>
            <a:r>
              <a:rPr lang="en-US" sz="2400" dirty="0" err="1" smtClean="0">
                <a:solidFill>
                  <a:srgbClr val="002060"/>
                </a:solidFill>
              </a:rPr>
              <a:t>kWs</a:t>
            </a:r>
            <a:r>
              <a:rPr lang="en-US" sz="2400" dirty="0" smtClean="0">
                <a:solidFill>
                  <a:srgbClr val="002060"/>
                </a:solidFill>
              </a:rPr>
              <a:t> to several hundred </a:t>
            </a:r>
            <a:r>
              <a:rPr lang="en-US" sz="2400" dirty="0" err="1" smtClean="0">
                <a:solidFill>
                  <a:srgbClr val="002060"/>
                </a:solidFill>
              </a:rPr>
              <a:t>kWs</a:t>
            </a:r>
            <a:r>
              <a:rPr lang="en-US" sz="2400" dirty="0" smtClean="0">
                <a:solidFill>
                  <a:srgbClr val="002060"/>
                </a:solidFill>
              </a:rPr>
              <a:t> per coupler </a:t>
            </a:r>
          </a:p>
          <a:p>
            <a:pPr lvl="0"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2"/>
          <p:cNvSpPr>
            <a:spLocks noChangeArrowheads="1"/>
          </p:cNvSpPr>
          <p:nvPr/>
        </p:nvSpPr>
        <p:spPr bwMode="auto">
          <a:xfrm>
            <a:off x="228600" y="304800"/>
            <a:ext cx="86106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Schematic of 50 kW CW, 350 MHz Coaxial Coupler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1508" name="Rectangle 28"/>
          <p:cNvSpPr>
            <a:spLocks noChangeArrowheads="1"/>
          </p:cNvSpPr>
          <p:nvPr/>
        </p:nvSpPr>
        <p:spPr bwMode="auto">
          <a:xfrm rot="1354449">
            <a:off x="3886200" y="1905000"/>
            <a:ext cx="304800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1509" name="Rectangle 29"/>
          <p:cNvSpPr>
            <a:spLocks noChangeArrowheads="1"/>
          </p:cNvSpPr>
          <p:nvPr/>
        </p:nvSpPr>
        <p:spPr bwMode="auto">
          <a:xfrm rot="-3618051">
            <a:off x="6250782" y="1720056"/>
            <a:ext cx="300038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grpSp>
        <p:nvGrpSpPr>
          <p:cNvPr id="2" name="Group 35"/>
          <p:cNvGrpSpPr>
            <a:grpSpLocks noChangeAspect="1"/>
          </p:cNvGrpSpPr>
          <p:nvPr/>
        </p:nvGrpSpPr>
        <p:grpSpPr bwMode="auto">
          <a:xfrm>
            <a:off x="533400" y="1676400"/>
            <a:ext cx="8382000" cy="4114800"/>
            <a:chOff x="4500" y="1322"/>
            <a:chExt cx="4000" cy="3343"/>
          </a:xfrm>
        </p:grpSpPr>
        <p:sp>
          <p:nvSpPr>
            <p:cNvPr id="21511" name="AutoShape 36"/>
            <p:cNvSpPr>
              <a:spLocks noChangeAspect="1" noChangeArrowheads="1"/>
            </p:cNvSpPr>
            <p:nvPr/>
          </p:nvSpPr>
          <p:spPr bwMode="auto">
            <a:xfrm>
              <a:off x="4500" y="1322"/>
              <a:ext cx="4000" cy="3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IN"/>
            </a:p>
          </p:txBody>
        </p:sp>
        <p:grpSp>
          <p:nvGrpSpPr>
            <p:cNvPr id="3" name="Group 37"/>
            <p:cNvGrpSpPr>
              <a:grpSpLocks/>
            </p:cNvGrpSpPr>
            <p:nvPr/>
          </p:nvGrpSpPr>
          <p:grpSpPr bwMode="auto">
            <a:xfrm>
              <a:off x="4500" y="1322"/>
              <a:ext cx="3800" cy="3343"/>
              <a:chOff x="3600" y="756"/>
              <a:chExt cx="6150" cy="4012"/>
            </a:xfrm>
          </p:grpSpPr>
          <p:sp>
            <p:nvSpPr>
              <p:cNvPr id="21513" name="Line 38"/>
              <p:cNvSpPr>
                <a:spLocks noChangeShapeType="1"/>
              </p:cNvSpPr>
              <p:nvPr/>
            </p:nvSpPr>
            <p:spPr bwMode="auto">
              <a:xfrm flipV="1">
                <a:off x="6450" y="2145"/>
                <a:ext cx="19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4" name="Line 39"/>
              <p:cNvSpPr>
                <a:spLocks noChangeShapeType="1"/>
              </p:cNvSpPr>
              <p:nvPr/>
            </p:nvSpPr>
            <p:spPr bwMode="auto">
              <a:xfrm>
                <a:off x="6450" y="3071"/>
                <a:ext cx="19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5" name="Line 40"/>
              <p:cNvSpPr>
                <a:spLocks noChangeShapeType="1"/>
              </p:cNvSpPr>
              <p:nvPr/>
            </p:nvSpPr>
            <p:spPr bwMode="auto">
              <a:xfrm>
                <a:off x="8400" y="2145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6" name="Line 41"/>
              <p:cNvSpPr>
                <a:spLocks noChangeShapeType="1"/>
              </p:cNvSpPr>
              <p:nvPr/>
            </p:nvSpPr>
            <p:spPr bwMode="auto">
              <a:xfrm flipV="1">
                <a:off x="8400" y="3534"/>
                <a:ext cx="90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7" name="Line 42"/>
              <p:cNvSpPr>
                <a:spLocks noChangeShapeType="1"/>
              </p:cNvSpPr>
              <p:nvPr/>
            </p:nvSpPr>
            <p:spPr bwMode="auto">
              <a:xfrm flipH="1">
                <a:off x="4200" y="3071"/>
                <a:ext cx="22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8" name="Line 43"/>
              <p:cNvSpPr>
                <a:spLocks noChangeShapeType="1"/>
              </p:cNvSpPr>
              <p:nvPr/>
            </p:nvSpPr>
            <p:spPr bwMode="auto">
              <a:xfrm>
                <a:off x="5100" y="1528"/>
                <a:ext cx="1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19" name="Line 44"/>
              <p:cNvSpPr>
                <a:spLocks noChangeShapeType="1"/>
              </p:cNvSpPr>
              <p:nvPr/>
            </p:nvSpPr>
            <p:spPr bwMode="auto">
              <a:xfrm>
                <a:off x="5550" y="1528"/>
                <a:ext cx="1" cy="10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0" name="Line 45"/>
              <p:cNvSpPr>
                <a:spLocks noChangeShapeType="1"/>
              </p:cNvSpPr>
              <p:nvPr/>
            </p:nvSpPr>
            <p:spPr bwMode="auto">
              <a:xfrm>
                <a:off x="4050" y="2916"/>
                <a:ext cx="22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1" name="Line 46"/>
              <p:cNvSpPr>
                <a:spLocks noChangeShapeType="1"/>
              </p:cNvSpPr>
              <p:nvPr/>
            </p:nvSpPr>
            <p:spPr bwMode="auto">
              <a:xfrm>
                <a:off x="5250" y="1528"/>
                <a:ext cx="1" cy="1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2" name="Line 47"/>
              <p:cNvSpPr>
                <a:spLocks noChangeShapeType="1"/>
              </p:cNvSpPr>
              <p:nvPr/>
            </p:nvSpPr>
            <p:spPr bwMode="auto">
              <a:xfrm>
                <a:off x="5400" y="1528"/>
                <a:ext cx="1" cy="123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3" name="Line 48"/>
              <p:cNvSpPr>
                <a:spLocks noChangeShapeType="1"/>
              </p:cNvSpPr>
              <p:nvPr/>
            </p:nvSpPr>
            <p:spPr bwMode="auto">
              <a:xfrm flipV="1">
                <a:off x="6450" y="2608"/>
                <a:ext cx="195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4" name="Line 49"/>
              <p:cNvSpPr>
                <a:spLocks noChangeShapeType="1"/>
              </p:cNvSpPr>
              <p:nvPr/>
            </p:nvSpPr>
            <p:spPr bwMode="auto">
              <a:xfrm>
                <a:off x="8400" y="2608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5" name="Line 50"/>
              <p:cNvSpPr>
                <a:spLocks noChangeShapeType="1"/>
              </p:cNvSpPr>
              <p:nvPr/>
            </p:nvSpPr>
            <p:spPr bwMode="auto">
              <a:xfrm>
                <a:off x="6300" y="2916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6" name="Line 51"/>
              <p:cNvSpPr>
                <a:spLocks noChangeShapeType="1"/>
              </p:cNvSpPr>
              <p:nvPr/>
            </p:nvSpPr>
            <p:spPr bwMode="auto">
              <a:xfrm>
                <a:off x="6450" y="2916"/>
                <a:ext cx="1950" cy="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7" name="Line 52"/>
              <p:cNvSpPr>
                <a:spLocks noChangeShapeType="1"/>
              </p:cNvSpPr>
              <p:nvPr/>
            </p:nvSpPr>
            <p:spPr bwMode="auto">
              <a:xfrm>
                <a:off x="8400" y="3071"/>
                <a:ext cx="75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8" name="Line 53"/>
              <p:cNvSpPr>
                <a:spLocks noChangeShapeType="1"/>
              </p:cNvSpPr>
              <p:nvPr/>
            </p:nvSpPr>
            <p:spPr bwMode="auto">
              <a:xfrm>
                <a:off x="4950" y="2608"/>
                <a:ext cx="1" cy="154"/>
              </a:xfrm>
              <a:prstGeom prst="line">
                <a:avLst/>
              </a:prstGeom>
              <a:noFill/>
              <a:ln w="1079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29" name="Line 54"/>
              <p:cNvSpPr>
                <a:spLocks noChangeShapeType="1"/>
              </p:cNvSpPr>
              <p:nvPr/>
            </p:nvSpPr>
            <p:spPr bwMode="auto">
              <a:xfrm>
                <a:off x="4950" y="2916"/>
                <a:ext cx="1" cy="155"/>
              </a:xfrm>
              <a:prstGeom prst="line">
                <a:avLst/>
              </a:prstGeom>
              <a:noFill/>
              <a:ln w="1079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0" name="Line 55"/>
              <p:cNvSpPr>
                <a:spLocks noChangeShapeType="1"/>
              </p:cNvSpPr>
              <p:nvPr/>
            </p:nvSpPr>
            <p:spPr bwMode="auto">
              <a:xfrm flipH="1">
                <a:off x="4050" y="2608"/>
                <a:ext cx="1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1" name="Line 56"/>
              <p:cNvSpPr>
                <a:spLocks noChangeShapeType="1"/>
              </p:cNvSpPr>
              <p:nvPr/>
            </p:nvSpPr>
            <p:spPr bwMode="auto">
              <a:xfrm>
                <a:off x="5550" y="2608"/>
                <a:ext cx="9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2" name="Line 57"/>
              <p:cNvSpPr>
                <a:spLocks noChangeShapeType="1"/>
              </p:cNvSpPr>
              <p:nvPr/>
            </p:nvSpPr>
            <p:spPr bwMode="auto">
              <a:xfrm>
                <a:off x="5100" y="1528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3" name="Line 58"/>
              <p:cNvSpPr>
                <a:spLocks noChangeShapeType="1"/>
              </p:cNvSpPr>
              <p:nvPr/>
            </p:nvSpPr>
            <p:spPr bwMode="auto">
              <a:xfrm>
                <a:off x="5400" y="1528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4" name="Line 59"/>
              <p:cNvSpPr>
                <a:spLocks noChangeShapeType="1"/>
              </p:cNvSpPr>
              <p:nvPr/>
            </p:nvSpPr>
            <p:spPr bwMode="auto">
              <a:xfrm flipV="1">
                <a:off x="5250" y="1219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5" name="Line 60"/>
              <p:cNvSpPr>
                <a:spLocks noChangeShapeType="1"/>
              </p:cNvSpPr>
              <p:nvPr/>
            </p:nvSpPr>
            <p:spPr bwMode="auto">
              <a:xfrm flipV="1">
                <a:off x="5400" y="1219"/>
                <a:ext cx="0" cy="30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6" name="Line 61"/>
              <p:cNvSpPr>
                <a:spLocks noChangeShapeType="1"/>
              </p:cNvSpPr>
              <p:nvPr/>
            </p:nvSpPr>
            <p:spPr bwMode="auto">
              <a:xfrm flipH="1">
                <a:off x="4050" y="2762"/>
                <a:ext cx="12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7" name="Line 62"/>
              <p:cNvSpPr>
                <a:spLocks noChangeShapeType="1"/>
              </p:cNvSpPr>
              <p:nvPr/>
            </p:nvSpPr>
            <p:spPr bwMode="auto">
              <a:xfrm>
                <a:off x="5400" y="2762"/>
                <a:ext cx="10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8" name="Line 63"/>
              <p:cNvSpPr>
                <a:spLocks noChangeShapeType="1"/>
              </p:cNvSpPr>
              <p:nvPr/>
            </p:nvSpPr>
            <p:spPr bwMode="auto">
              <a:xfrm>
                <a:off x="6450" y="2762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39" name="Line 64"/>
              <p:cNvSpPr>
                <a:spLocks noChangeShapeType="1"/>
              </p:cNvSpPr>
              <p:nvPr/>
            </p:nvSpPr>
            <p:spPr bwMode="auto">
              <a:xfrm>
                <a:off x="3900" y="2608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0" name="Line 65"/>
              <p:cNvSpPr>
                <a:spLocks noChangeShapeType="1"/>
              </p:cNvSpPr>
              <p:nvPr/>
            </p:nvSpPr>
            <p:spPr bwMode="auto">
              <a:xfrm>
                <a:off x="3900" y="2916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1" name="Line 66"/>
              <p:cNvSpPr>
                <a:spLocks noChangeShapeType="1"/>
              </p:cNvSpPr>
              <p:nvPr/>
            </p:nvSpPr>
            <p:spPr bwMode="auto">
              <a:xfrm flipV="1">
                <a:off x="3900" y="2608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2" name="Line 67"/>
              <p:cNvSpPr>
                <a:spLocks noChangeShapeType="1"/>
              </p:cNvSpPr>
              <p:nvPr/>
            </p:nvSpPr>
            <p:spPr bwMode="auto">
              <a:xfrm flipV="1">
                <a:off x="3900" y="2762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3" name="Line 68"/>
              <p:cNvSpPr>
                <a:spLocks noChangeShapeType="1"/>
              </p:cNvSpPr>
              <p:nvPr/>
            </p:nvSpPr>
            <p:spPr bwMode="auto">
              <a:xfrm>
                <a:off x="4200" y="1528"/>
                <a:ext cx="0" cy="246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4" name="Line 69"/>
              <p:cNvSpPr>
                <a:spLocks noChangeShapeType="1"/>
              </p:cNvSpPr>
              <p:nvPr/>
            </p:nvSpPr>
            <p:spPr bwMode="auto">
              <a:xfrm>
                <a:off x="4050" y="2608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5" name="Line 70"/>
              <p:cNvSpPr>
                <a:spLocks noChangeShapeType="1"/>
              </p:cNvSpPr>
              <p:nvPr/>
            </p:nvSpPr>
            <p:spPr bwMode="auto">
              <a:xfrm>
                <a:off x="4200" y="2454"/>
                <a:ext cx="15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6" name="Line 71"/>
              <p:cNvSpPr>
                <a:spLocks noChangeShapeType="1"/>
              </p:cNvSpPr>
              <p:nvPr/>
            </p:nvSpPr>
            <p:spPr bwMode="auto">
              <a:xfrm flipV="1">
                <a:off x="4200" y="1991"/>
                <a:ext cx="1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7" name="Line 72"/>
              <p:cNvSpPr>
                <a:spLocks noChangeShapeType="1"/>
              </p:cNvSpPr>
              <p:nvPr/>
            </p:nvSpPr>
            <p:spPr bwMode="auto">
              <a:xfrm flipH="1" flipV="1">
                <a:off x="3600" y="1682"/>
                <a:ext cx="600" cy="309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8" name="Line 73"/>
              <p:cNvSpPr>
                <a:spLocks noChangeShapeType="1"/>
              </p:cNvSpPr>
              <p:nvPr/>
            </p:nvSpPr>
            <p:spPr bwMode="auto">
              <a:xfrm flipH="1">
                <a:off x="4200" y="3225"/>
                <a:ext cx="150" cy="1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49" name="Line 74"/>
              <p:cNvSpPr>
                <a:spLocks noChangeShapeType="1"/>
              </p:cNvSpPr>
              <p:nvPr/>
            </p:nvSpPr>
            <p:spPr bwMode="auto">
              <a:xfrm>
                <a:off x="4200" y="3225"/>
                <a:ext cx="1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0" name="Line 75"/>
              <p:cNvSpPr>
                <a:spLocks noChangeShapeType="1"/>
              </p:cNvSpPr>
              <p:nvPr/>
            </p:nvSpPr>
            <p:spPr bwMode="auto">
              <a:xfrm flipH="1">
                <a:off x="3750" y="3688"/>
                <a:ext cx="450" cy="463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1" name="Line 76"/>
              <p:cNvSpPr>
                <a:spLocks noChangeShapeType="1"/>
              </p:cNvSpPr>
              <p:nvPr/>
            </p:nvSpPr>
            <p:spPr bwMode="auto">
              <a:xfrm>
                <a:off x="4350" y="2299"/>
                <a:ext cx="0" cy="15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2" name="Line 77"/>
              <p:cNvSpPr>
                <a:spLocks noChangeShapeType="1"/>
              </p:cNvSpPr>
              <p:nvPr/>
            </p:nvSpPr>
            <p:spPr bwMode="auto">
              <a:xfrm>
                <a:off x="4350" y="3225"/>
                <a:ext cx="0" cy="15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3" name="Line 78"/>
              <p:cNvSpPr>
                <a:spLocks noChangeShapeType="1"/>
              </p:cNvSpPr>
              <p:nvPr/>
            </p:nvSpPr>
            <p:spPr bwMode="auto">
              <a:xfrm>
                <a:off x="4350" y="2299"/>
                <a:ext cx="15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4" name="Line 79"/>
              <p:cNvSpPr>
                <a:spLocks noChangeShapeType="1"/>
              </p:cNvSpPr>
              <p:nvPr/>
            </p:nvSpPr>
            <p:spPr bwMode="auto">
              <a:xfrm>
                <a:off x="4350" y="3379"/>
                <a:ext cx="150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5" name="Line 80"/>
              <p:cNvSpPr>
                <a:spLocks noChangeShapeType="1"/>
              </p:cNvSpPr>
              <p:nvPr/>
            </p:nvSpPr>
            <p:spPr bwMode="auto">
              <a:xfrm>
                <a:off x="4500" y="2299"/>
                <a:ext cx="0" cy="309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6" name="Line 81"/>
              <p:cNvSpPr>
                <a:spLocks noChangeShapeType="1"/>
              </p:cNvSpPr>
              <p:nvPr/>
            </p:nvSpPr>
            <p:spPr bwMode="auto">
              <a:xfrm>
                <a:off x="4500" y="3071"/>
                <a:ext cx="0" cy="308"/>
              </a:xfrm>
              <a:prstGeom prst="line">
                <a:avLst/>
              </a:prstGeom>
              <a:noFill/>
              <a:ln w="635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7" name="Line 82"/>
              <p:cNvSpPr>
                <a:spLocks noChangeShapeType="1"/>
              </p:cNvSpPr>
              <p:nvPr/>
            </p:nvSpPr>
            <p:spPr bwMode="auto">
              <a:xfrm flipV="1">
                <a:off x="4650" y="2299"/>
                <a:ext cx="0" cy="309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8" name="Line 83"/>
              <p:cNvSpPr>
                <a:spLocks noChangeShapeType="1"/>
              </p:cNvSpPr>
              <p:nvPr/>
            </p:nvSpPr>
            <p:spPr bwMode="auto">
              <a:xfrm>
                <a:off x="4650" y="3071"/>
                <a:ext cx="0" cy="308"/>
              </a:xfrm>
              <a:prstGeom prst="line">
                <a:avLst/>
              </a:prstGeom>
              <a:noFill/>
              <a:ln w="889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59" name="Line 84"/>
              <p:cNvSpPr>
                <a:spLocks noChangeShapeType="1"/>
              </p:cNvSpPr>
              <p:nvPr/>
            </p:nvSpPr>
            <p:spPr bwMode="auto">
              <a:xfrm>
                <a:off x="4500" y="2299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0" name="Line 85"/>
              <p:cNvSpPr>
                <a:spLocks noChangeShapeType="1"/>
              </p:cNvSpPr>
              <p:nvPr/>
            </p:nvSpPr>
            <p:spPr bwMode="auto">
              <a:xfrm>
                <a:off x="4500" y="3379"/>
                <a:ext cx="1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1" name="Line 86"/>
              <p:cNvSpPr>
                <a:spLocks noChangeShapeType="1"/>
              </p:cNvSpPr>
              <p:nvPr/>
            </p:nvSpPr>
            <p:spPr bwMode="auto">
              <a:xfrm flipH="1" flipV="1">
                <a:off x="4500" y="3225"/>
                <a:ext cx="450" cy="6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2" name="Text Box 87"/>
              <p:cNvSpPr txBox="1">
                <a:spLocks noChangeArrowheads="1"/>
              </p:cNvSpPr>
              <p:nvPr/>
            </p:nvSpPr>
            <p:spPr bwMode="auto">
              <a:xfrm>
                <a:off x="4800" y="3842"/>
                <a:ext cx="1050" cy="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latin typeface="Times New Roman" pitchFamily="18" charset="0"/>
                  </a:rPr>
                  <a:t>Cu gasket</a:t>
                </a:r>
                <a:endParaRPr lang="en-US" sz="2000"/>
              </a:p>
            </p:txBody>
          </p:sp>
          <p:sp>
            <p:nvSpPr>
              <p:cNvPr id="21563" name="Line 88"/>
              <p:cNvSpPr>
                <a:spLocks noChangeShapeType="1"/>
              </p:cNvSpPr>
              <p:nvPr/>
            </p:nvSpPr>
            <p:spPr bwMode="auto">
              <a:xfrm flipH="1">
                <a:off x="4650" y="3225"/>
                <a:ext cx="45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4" name="Text Box 89"/>
              <p:cNvSpPr txBox="1">
                <a:spLocks noChangeArrowheads="1"/>
              </p:cNvSpPr>
              <p:nvPr/>
            </p:nvSpPr>
            <p:spPr bwMode="auto">
              <a:xfrm>
                <a:off x="5250" y="3225"/>
                <a:ext cx="1050" cy="61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5" name="Line 90"/>
              <p:cNvSpPr>
                <a:spLocks noChangeShapeType="1"/>
              </p:cNvSpPr>
              <p:nvPr/>
            </p:nvSpPr>
            <p:spPr bwMode="auto">
              <a:xfrm flipH="1" flipV="1">
                <a:off x="4500" y="3379"/>
                <a:ext cx="150" cy="92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6" name="Text Box 91"/>
              <p:cNvSpPr txBox="1">
                <a:spLocks noChangeArrowheads="1"/>
              </p:cNvSpPr>
              <p:nvPr/>
            </p:nvSpPr>
            <p:spPr bwMode="auto">
              <a:xfrm>
                <a:off x="4350" y="4305"/>
                <a:ext cx="1650" cy="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latin typeface="Times New Roman" pitchFamily="18" charset="0"/>
                  </a:rPr>
                  <a:t>Cavity flange</a:t>
                </a:r>
                <a:endParaRPr lang="en-US" sz="2000"/>
              </a:p>
            </p:txBody>
          </p:sp>
          <p:sp>
            <p:nvSpPr>
              <p:cNvPr id="21567" name="Line 92"/>
              <p:cNvSpPr>
                <a:spLocks noChangeShapeType="1"/>
              </p:cNvSpPr>
              <p:nvPr/>
            </p:nvSpPr>
            <p:spPr bwMode="auto">
              <a:xfrm flipH="1" flipV="1">
                <a:off x="5550" y="1528"/>
                <a:ext cx="450" cy="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68" name="Text Box 93"/>
              <p:cNvSpPr txBox="1">
                <a:spLocks noChangeArrowheads="1"/>
              </p:cNvSpPr>
              <p:nvPr/>
            </p:nvSpPr>
            <p:spPr bwMode="auto">
              <a:xfrm>
                <a:off x="6150" y="1373"/>
                <a:ext cx="1050" cy="61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 dirty="0">
                    <a:latin typeface="Times New Roman" pitchFamily="18" charset="0"/>
                  </a:rPr>
                  <a:t>Shorted stub</a:t>
                </a:r>
                <a:endParaRPr lang="en-US" sz="2000" dirty="0"/>
              </a:p>
            </p:txBody>
          </p:sp>
          <p:sp>
            <p:nvSpPr>
              <p:cNvPr id="21569" name="AutoShape 94"/>
              <p:cNvSpPr>
                <a:spLocks noChangeArrowheads="1"/>
              </p:cNvSpPr>
              <p:nvPr/>
            </p:nvSpPr>
            <p:spPr bwMode="auto">
              <a:xfrm>
                <a:off x="9450" y="1373"/>
                <a:ext cx="300" cy="618"/>
              </a:xfrm>
              <a:custGeom>
                <a:avLst/>
                <a:gdLst>
                  <a:gd name="T0" fmla="*/ 2 w 21600"/>
                  <a:gd name="T1" fmla="*/ 0 h 21600"/>
                  <a:gd name="T2" fmla="*/ 1 w 21600"/>
                  <a:gd name="T3" fmla="*/ 9 h 21600"/>
                  <a:gd name="T4" fmla="*/ 2 w 21600"/>
                  <a:gd name="T5" fmla="*/ 4 h 21600"/>
                  <a:gd name="T6" fmla="*/ 5 w 21600"/>
                  <a:gd name="T7" fmla="*/ 9 h 21600"/>
                  <a:gd name="T8" fmla="*/ 4 w 21600"/>
                  <a:gd name="T9" fmla="*/ 13 h 21600"/>
                  <a:gd name="T10" fmla="*/ 3 w 21600"/>
                  <a:gd name="T11" fmla="*/ 9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3168 w 21600"/>
                  <a:gd name="T19" fmla="*/ 3146 h 21600"/>
                  <a:gd name="T20" fmla="*/ 18432 w 21600"/>
                  <a:gd name="T21" fmla="*/ 18454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6200" y="10800"/>
                    </a:moveTo>
                    <a:cubicBezTo>
                      <a:pt x="16200" y="7817"/>
                      <a:pt x="13782" y="5400"/>
                      <a:pt x="10800" y="5400"/>
                    </a:cubicBezTo>
                    <a:cubicBezTo>
                      <a:pt x="7817" y="5400"/>
                      <a:pt x="5400" y="7817"/>
                      <a:pt x="5400" y="10800"/>
                    </a:cubicBezTo>
                    <a:lnTo>
                      <a:pt x="0" y="10800"/>
                    </a:ln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4" y="0"/>
                      <a:pt x="21599" y="4835"/>
                      <a:pt x="21600" y="10799"/>
                    </a:cubicBezTo>
                    <a:lnTo>
                      <a:pt x="21600" y="10800"/>
                    </a:lnTo>
                    <a:lnTo>
                      <a:pt x="24300" y="10800"/>
                    </a:lnTo>
                    <a:lnTo>
                      <a:pt x="18900" y="16200"/>
                    </a:lnTo>
                    <a:lnTo>
                      <a:pt x="13500" y="10800"/>
                    </a:lnTo>
                    <a:lnTo>
                      <a:pt x="16200" y="108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0" name="Rectangle 95"/>
              <p:cNvSpPr>
                <a:spLocks noChangeArrowheads="1"/>
              </p:cNvSpPr>
              <p:nvPr/>
            </p:nvSpPr>
            <p:spPr bwMode="auto">
              <a:xfrm>
                <a:off x="9150" y="1682"/>
                <a:ext cx="150" cy="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1" name="Rectangle 96"/>
              <p:cNvSpPr>
                <a:spLocks noChangeArrowheads="1"/>
              </p:cNvSpPr>
              <p:nvPr/>
            </p:nvSpPr>
            <p:spPr bwMode="auto">
              <a:xfrm>
                <a:off x="9150" y="3534"/>
                <a:ext cx="150" cy="46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2" name="Text Box 97"/>
              <p:cNvSpPr txBox="1">
                <a:spLocks noChangeArrowheads="1"/>
              </p:cNvSpPr>
              <p:nvPr/>
            </p:nvSpPr>
            <p:spPr bwMode="auto">
              <a:xfrm>
                <a:off x="7500" y="756"/>
                <a:ext cx="1650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Times New Roman" pitchFamily="18" charset="0"/>
                  </a:rPr>
                  <a:t>Rotation  possibility without changing the flange location and axis</a:t>
                </a:r>
                <a:endParaRPr lang="en-US"/>
              </a:p>
            </p:txBody>
          </p:sp>
          <p:sp>
            <p:nvSpPr>
              <p:cNvPr id="21573" name="Line 98"/>
              <p:cNvSpPr>
                <a:spLocks noChangeShapeType="1"/>
              </p:cNvSpPr>
              <p:nvPr/>
            </p:nvSpPr>
            <p:spPr bwMode="auto">
              <a:xfrm>
                <a:off x="8850" y="1219"/>
                <a:ext cx="30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4" name="Line 99"/>
              <p:cNvSpPr>
                <a:spLocks noChangeShapeType="1"/>
              </p:cNvSpPr>
              <p:nvPr/>
            </p:nvSpPr>
            <p:spPr bwMode="auto">
              <a:xfrm flipV="1">
                <a:off x="8700" y="3534"/>
                <a:ext cx="150" cy="3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5" name="Text Box 100"/>
              <p:cNvSpPr txBox="1">
                <a:spLocks noChangeArrowheads="1"/>
              </p:cNvSpPr>
              <p:nvPr/>
            </p:nvSpPr>
            <p:spPr bwMode="auto">
              <a:xfrm>
                <a:off x="8100" y="3842"/>
                <a:ext cx="900" cy="7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>
                    <a:latin typeface="Times New Roman" pitchFamily="18" charset="0"/>
                  </a:rPr>
                  <a:t>61/8” line from Input </a:t>
                </a:r>
                <a:endParaRPr lang="en-US" sz="2000"/>
              </a:p>
            </p:txBody>
          </p:sp>
          <p:sp>
            <p:nvSpPr>
              <p:cNvPr id="21576" name="Line 101"/>
              <p:cNvSpPr>
                <a:spLocks noChangeShapeType="1"/>
              </p:cNvSpPr>
              <p:nvPr/>
            </p:nvSpPr>
            <p:spPr bwMode="auto">
              <a:xfrm flipV="1">
                <a:off x="7350" y="3379"/>
                <a:ext cx="150" cy="46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1577" name="Text Box 102"/>
              <p:cNvSpPr txBox="1">
                <a:spLocks noChangeArrowheads="1"/>
              </p:cNvSpPr>
              <p:nvPr/>
            </p:nvSpPr>
            <p:spPr bwMode="auto">
              <a:xfrm>
                <a:off x="6750" y="3842"/>
                <a:ext cx="1050" cy="92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latin typeface="Times New Roman" pitchFamily="18" charset="0"/>
                  </a:rPr>
                  <a:t>61/8” to 15/8” tapered transition</a:t>
                </a:r>
                <a:endParaRPr lang="en-US"/>
              </a:p>
            </p:txBody>
          </p:sp>
        </p:grpSp>
      </p:grpSp>
      <p:sp>
        <p:nvSpPr>
          <p:cNvPr id="75" name="Line 53"/>
          <p:cNvSpPr>
            <a:spLocks noChangeShapeType="1"/>
          </p:cNvSpPr>
          <p:nvPr/>
        </p:nvSpPr>
        <p:spPr bwMode="auto">
          <a:xfrm>
            <a:off x="3200400" y="3581400"/>
            <a:ext cx="1295" cy="157946"/>
          </a:xfrm>
          <a:prstGeom prst="line">
            <a:avLst/>
          </a:prstGeom>
          <a:noFill/>
          <a:ln w="1079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6" name="Line 53"/>
          <p:cNvSpPr>
            <a:spLocks noChangeShapeType="1"/>
          </p:cNvSpPr>
          <p:nvPr/>
        </p:nvSpPr>
        <p:spPr bwMode="auto">
          <a:xfrm>
            <a:off x="3200400" y="3880654"/>
            <a:ext cx="1295" cy="157946"/>
          </a:xfrm>
          <a:prstGeom prst="line">
            <a:avLst/>
          </a:prstGeom>
          <a:noFill/>
          <a:ln w="1079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7" name="Footer Placeholder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8" name="Date Placeholder 7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4495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00200"/>
            <a:ext cx="4876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381000"/>
            <a:ext cx="6781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RF simulations on RF couplers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548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Return loss  </a:t>
            </a:r>
            <a:r>
              <a:rPr lang="en-IN" dirty="0" err="1" smtClean="0"/>
              <a:t>vs</a:t>
            </a:r>
            <a:r>
              <a:rPr lang="en-IN" dirty="0" smtClean="0"/>
              <a:t> Frequency plot</a:t>
            </a:r>
            <a:endParaRPr lang="en-IN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486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Electric fields at 50 kW input from COMSOL </a:t>
            </a:r>
            <a:r>
              <a:rPr lang="en-IN" dirty="0" err="1" smtClean="0"/>
              <a:t>Multiphysics</a:t>
            </a:r>
            <a:r>
              <a:rPr lang="en-IN" dirty="0" smtClean="0"/>
              <a:t> model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200150"/>
            <a:ext cx="5943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1981200"/>
            <a:ext cx="3276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10 kW, 27 W m/K, 1E-4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71600" y="381000"/>
            <a:ext cx="6238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RF simulations on RF couplers contd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Temperature distribution  for 10 kW input power                           ( loss tangent = 1E-4)</a:t>
            </a:r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1430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914400" y="1600200"/>
            <a:ext cx="2333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10 kW, 27 W m/K, 1E-2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28800" y="304800"/>
            <a:ext cx="62853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RF simulations on RF couplers contd.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79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Temperature distribution  for 10 kW input power                           ( loss tangent = 1E-2)</a:t>
            </a:r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Rajesh\Desktop\rk_docs\Coupler_window_dwgs\Cooled_Couple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373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Documents and Settings\Rajesh\Desktop\rk_docs\Papers\CW_Coaxial_coupler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3657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85800" y="457200"/>
            <a:ext cx="75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FF0000"/>
                </a:solidFill>
              </a:rPr>
              <a:t>50 kW coaxial coupler with coolant channels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480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Coaxial Coupler parts before brazing                       of final assembly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4724400" y="48006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Coaxial coupler assembly after brazing</a:t>
            </a:r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High power testing of coaxial coupler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1" y="1600201"/>
            <a:ext cx="5181600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19200" y="5334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50  kW, CW, 350 MHz RF Power Coupler developed in collaboration with CEERI PILANI</a:t>
            </a:r>
            <a:endParaRPr lang="en-US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1828800"/>
            <a:ext cx="3048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IN" sz="2000" dirty="0" smtClean="0"/>
              <a:t>Coaxial Couplers have been tested up to 58 kW RF power at 1 ms, 1 Hz duty cycle</a:t>
            </a:r>
          </a:p>
          <a:p>
            <a:r>
              <a:rPr lang="en-IN" sz="2000" dirty="0" smtClean="0"/>
              <a:t>( for deuteron beam </a:t>
            </a:r>
          </a:p>
          <a:p>
            <a:r>
              <a:rPr lang="en-IN" sz="2000" dirty="0" smtClean="0"/>
              <a:t>experiments from RFQ)</a:t>
            </a:r>
          </a:p>
          <a:p>
            <a:endParaRPr lang="en-IN" sz="2000" dirty="0" smtClean="0"/>
          </a:p>
          <a:p>
            <a:pPr>
              <a:buFont typeface="Arial" pitchFamily="34" charset="0"/>
              <a:buChar char="•"/>
            </a:pPr>
            <a:r>
              <a:rPr lang="en-IN" sz="2000" dirty="0" smtClean="0"/>
              <a:t> CW Power has been raised up to 1 kW </a:t>
            </a:r>
          </a:p>
          <a:p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Multipacting</a:t>
            </a:r>
            <a:r>
              <a:rPr lang="en-US" sz="2800" dirty="0" smtClean="0">
                <a:solidFill>
                  <a:srgbClr val="FF0000"/>
                </a:solidFill>
              </a:rPr>
              <a:t> suppression studies using magnetic field in coaxial coupler</a:t>
            </a:r>
            <a:endParaRPr lang="en-I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pic>
        <p:nvPicPr>
          <p:cNvPr id="1026" name="Picture 2" descr="E:\ \multipac\axial field_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229600" cy="48768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47800" y="4495800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For Axial B Field</a:t>
            </a:r>
            <a:endParaRPr lang="en-IN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Multipacting</a:t>
            </a:r>
            <a:r>
              <a:rPr lang="en-US" sz="2800" dirty="0" smtClean="0">
                <a:solidFill>
                  <a:srgbClr val="FF0000"/>
                </a:solidFill>
              </a:rPr>
              <a:t> suppression studies using magnetic field in coaxial coupler contd.</a:t>
            </a:r>
            <a:endParaRPr lang="en-I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9200" y="47244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 smtClean="0"/>
              <a:t>For transverse B Field</a:t>
            </a:r>
            <a:endParaRPr lang="en-IN" sz="2400" dirty="0"/>
          </a:p>
        </p:txBody>
      </p:sp>
      <p:pic>
        <p:nvPicPr>
          <p:cNvPr id="2050" name="Picture 2" descr="E:\ \multipac\transverse fiel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304800" y="762000"/>
            <a:ext cx="86106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3200" dirty="0">
                <a:solidFill>
                  <a:srgbClr val="FF0000"/>
                </a:solidFill>
              </a:rPr>
              <a:t>Coupler Fabrication and  Testing  status </a:t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9" name="Picture 8" descr="DSC0514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371600"/>
            <a:ext cx="243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838200" y="46482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50  kW  Peak power Coaxial coupler used during beam acceleration from RFQ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371600"/>
            <a:ext cx="4876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304800" y="762000"/>
            <a:ext cx="86106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rgbClr val="FF0000"/>
                </a:solidFill>
              </a:rPr>
              <a:t>Coupler Fabrication and  Testing  status contd.</a:t>
            </a:r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1508" name="Picture 4" descr="C:\Users\Acer Valued Customer\Desktop\rk-reading\PhD\DSC04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524000"/>
            <a:ext cx="3371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C:\Users\Acer Valued Customer\Desktop\rk-reading\PhD\DSC044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5240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05400" y="4114800"/>
            <a:ext cx="2133600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Vacuum Leak Testing at CEERI-PILANI</a:t>
            </a:r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4114800"/>
            <a:ext cx="2133600" cy="64611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Coupler view from window side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RF Coupler requirements for 1 </a:t>
            </a:r>
            <a:r>
              <a:rPr lang="en-US" sz="3200" dirty="0" err="1" smtClean="0">
                <a:solidFill>
                  <a:srgbClr val="FF0000"/>
                </a:solidFill>
              </a:rPr>
              <a:t>GeV</a:t>
            </a:r>
            <a:r>
              <a:rPr lang="en-US" sz="3200" dirty="0" smtClean="0">
                <a:solidFill>
                  <a:srgbClr val="FF0000"/>
                </a:solidFill>
              </a:rPr>
              <a:t> Accelerator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658166"/>
          <a:ext cx="8610600" cy="6202696"/>
        </p:xfrm>
        <a:graphic>
          <a:graphicData uri="http://schemas.openxmlformats.org/drawingml/2006/table">
            <a:tbl>
              <a:tblPr/>
              <a:tblGrid>
                <a:gridCol w="2021327"/>
                <a:gridCol w="1925120"/>
                <a:gridCol w="1686656"/>
                <a:gridCol w="2977497"/>
              </a:tblGrid>
              <a:tr h="9799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Cavity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RF Power </a:t>
                      </a:r>
                      <a:r>
                        <a:rPr lang="en-US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*            ( </a:t>
                      </a: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CW)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Calibri"/>
                          <a:cs typeface="Times New Roman"/>
                        </a:rPr>
                        <a:t>Nos. Required 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Remarks*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(Max. power requirement for</a:t>
                      </a:r>
                      <a:r>
                        <a:rPr lang="en-US" sz="1800" b="1" baseline="0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 30 </a:t>
                      </a:r>
                      <a:r>
                        <a:rPr lang="en-US" sz="1800" b="1" baseline="0" dirty="0" err="1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mA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325 MHz,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SSR0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(3- 10 </a:t>
                      </a:r>
                      <a:r>
                        <a:rPr lang="en-US" sz="1400" b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MeV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30kW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19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60 kW for 2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gain per cavity</a:t>
                      </a:r>
                      <a:endParaRPr lang="en-US" sz="1400" b="1" dirty="0" smtClean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325 MHz,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SSR1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(10-32 </a:t>
                      </a:r>
                      <a:r>
                        <a:rPr lang="en-US" sz="14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(10-50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30 kW max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60 kW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for 2MeV gain per cavity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5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325 MHz,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SSR2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(32- 160 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50-205)</a:t>
                      </a:r>
                      <a:endParaRPr lang="en-US" sz="1400" b="1" baseline="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30 kW max.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20 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~ 90 kW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for 3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gain per cavity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650 MHz, elliptical-beta=.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205-440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120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kW max.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18(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48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~180 kW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for 6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gain per cavity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99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650 MHz, elliptical-beta=.9 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(.8) 440-1GeV     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( up to 1 </a:t>
                      </a: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120 kW max.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23(</a:t>
                      </a: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63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~300 kW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for 10 </a:t>
                      </a:r>
                      <a:r>
                        <a:rPr lang="en-US" sz="1400" b="1" baseline="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MeV</a:t>
                      </a:r>
                      <a:r>
                        <a:rPr lang="en-US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/>
                        </a:rPr>
                        <a:t> gain per cavity</a:t>
                      </a:r>
                      <a:endParaRPr lang="en-US" sz="1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60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650 MHz, elliptical-beta=.9 (1-3 </a:t>
                      </a:r>
                      <a:r>
                        <a:rPr lang="en-US" sz="1400" b="1" dirty="0" err="1">
                          <a:latin typeface="Times New Roman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120 kW max.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66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For BARC and RRCAT 1 </a:t>
                      </a:r>
                      <a:r>
                        <a:rPr lang="en-US" sz="1400" b="1" dirty="0" err="1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400" b="1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 accelerators, couplers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 are required up to 1 </a:t>
                      </a:r>
                      <a:r>
                        <a:rPr lang="en-US" sz="1400" b="1" baseline="0" dirty="0" err="1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GeV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ea typeface="Calibri"/>
                          <a:cs typeface="Times New Roman"/>
                        </a:rPr>
                        <a:t> only </a:t>
                      </a:r>
                      <a:endParaRPr lang="en-US" sz="1400" b="1" dirty="0">
                        <a:latin typeface="Times New Roman" pitchFamily="18" charset="0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Total couplers</a:t>
                      </a:r>
                      <a:r>
                        <a:rPr lang="en-US" sz="16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per accelerator</a:t>
                      </a:r>
                      <a:endParaRPr lang="en-US" sz="16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137(~</a:t>
                      </a:r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209</a:t>
                      </a:r>
                      <a:r>
                        <a:rPr lang="en-US" sz="16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3"/>
          <p:cNvSpPr>
            <a:spLocks noChangeArrowheads="1"/>
          </p:cNvSpPr>
          <p:nvPr/>
        </p:nvSpPr>
        <p:spPr bwMode="auto">
          <a:xfrm rot="1354449">
            <a:off x="3886200" y="1905000"/>
            <a:ext cx="304800" cy="4603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 rot="-3618051">
            <a:off x="6250782" y="1720056"/>
            <a:ext cx="300038" cy="53657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pic>
        <p:nvPicPr>
          <p:cNvPr id="23558" name="Picture 8" descr="DSCN23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0574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914400" y="4724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RF Cavity developed for Coaxial Coupler Conditioning</a:t>
            </a:r>
          </a:p>
        </p:txBody>
      </p:sp>
      <p:pic>
        <p:nvPicPr>
          <p:cNvPr id="23561" name="Picture 9" descr="DSC010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133600"/>
            <a:ext cx="3086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4724400" y="47244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RF Coupler leak tested at LEHIPA, BARC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04800" y="762000"/>
            <a:ext cx="8610600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2800" dirty="0">
                <a:solidFill>
                  <a:schemeClr val="bg2"/>
                </a:solidFill>
              </a:rPr>
              <a:t/>
            </a:r>
            <a:br>
              <a:rPr lang="en-US" sz="2800" dirty="0">
                <a:solidFill>
                  <a:schemeClr val="bg2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RF cavity for coupler testing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676400"/>
            <a:ext cx="3505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rial view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724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 rot="5400000" flipH="1" flipV="1">
            <a:off x="342900" y="3619500"/>
            <a:ext cx="2819400" cy="1676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0" y="57150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RF Coupler, tested up to 15 kW, with 0.5% duty cycle &amp;  58 kW, 350 MHz with 0.1 % duty cycle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4800" y="53340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     Coaxial couplers testing on RFQ cavity</a:t>
            </a:r>
            <a:endParaRPr lang="en-US" sz="2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1"/>
          <p:cNvPicPr>
            <a:picLocks noChangeAspect="1" noChangeArrowheads="1"/>
          </p:cNvPicPr>
          <p:nvPr/>
        </p:nvPicPr>
        <p:blipFill>
          <a:blip r:embed="rId2" cstate="print"/>
          <a:srcRect t="5855"/>
          <a:stretch>
            <a:fillRect/>
          </a:stretch>
        </p:blipFill>
        <p:spPr bwMode="auto">
          <a:xfrm>
            <a:off x="990600" y="1219200"/>
            <a:ext cx="6629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685800"/>
            <a:ext cx="838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Coaxial Coupler feeding power to RFQ cavity</a:t>
            </a:r>
            <a:br>
              <a:rPr lang="en-US" sz="3200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6388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Proton beam acceleration from  RFQ at 15  kW, 1 ms 1 Hz RF Power</a:t>
            </a:r>
          </a:p>
          <a:p>
            <a:r>
              <a:rPr lang="en-US" dirty="0" smtClean="0"/>
              <a:t>Deuteron beam  experiments from RFQ at 58 kW, 1 ms, 1 Hz RF Power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Straight ridge transition based coupler for    352.2 MHz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5257800"/>
            <a:ext cx="6781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en-US" sz="2000" dirty="0" smtClean="0"/>
              <a:t>Top view of the coupler        Cross-section view of coupler</a:t>
            </a:r>
            <a:endParaRPr lang="en-US" sz="2000" dirty="0"/>
          </a:p>
        </p:txBody>
      </p:sp>
      <p:pic>
        <p:nvPicPr>
          <p:cNvPr id="172036" name="Picture 4" descr="Corresponding author contact information">
            <a:hlinkClick r:id="rId2" tooltip="Corresponding author contact information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8400" y="-519113"/>
            <a:ext cx="152400" cy="152400"/>
          </a:xfrm>
          <a:prstGeom prst="rect">
            <a:avLst/>
          </a:prstGeom>
          <a:noFill/>
        </p:spPr>
      </p:pic>
      <p:pic>
        <p:nvPicPr>
          <p:cNvPr id="172037" name="Picture 5" descr="E-mail the corresponding author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8900" y="-519113"/>
            <a:ext cx="152400" cy="152400"/>
          </a:xfrm>
          <a:prstGeom prst="rect">
            <a:avLst/>
          </a:prstGeom>
          <a:noFill/>
        </p:spPr>
      </p:pic>
      <p:pic>
        <p:nvPicPr>
          <p:cNvPr id="172038" name="Picture 6" descr="E-mail the corresponding author">
            <a:hlinkClick r:id="rId6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9400" y="-519113"/>
            <a:ext cx="152400" cy="152400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447800"/>
            <a:ext cx="5334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Proposed tuners on straight ridge transition based coupler</a:t>
            </a:r>
            <a:endParaRPr lang="en-US" sz="3200" dirty="0"/>
          </a:p>
        </p:txBody>
      </p:sp>
      <p:pic>
        <p:nvPicPr>
          <p:cNvPr id="201730" name="Picture 2" descr="Full-size image (35 K)"/>
          <p:cNvPicPr>
            <a:picLocks noChangeAspect="1" noChangeArrowheads="1"/>
          </p:cNvPicPr>
          <p:nvPr/>
        </p:nvPicPr>
        <p:blipFill>
          <a:blip r:embed="rId2"/>
          <a:srcRect l="2533" t="7704" r="38832"/>
          <a:stretch>
            <a:fillRect/>
          </a:stretch>
        </p:blipFill>
        <p:spPr bwMode="auto">
          <a:xfrm>
            <a:off x="457201" y="1635838"/>
            <a:ext cx="3962399" cy="3164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04800" y="5105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CST Microwave studio model of coupler with tuners        Return loss variation with frequency 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676400"/>
            <a:ext cx="4343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Prototypes of ridge waveguide couplers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371600" y="5257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250 kW, 352.2 MHz ridge loaded waveguide iris coupler prototypes  for RFQ and DTL cavities</a:t>
            </a:r>
            <a:endParaRPr lang="en-US" dirty="0"/>
          </a:p>
        </p:txBody>
      </p:sp>
      <p:pic>
        <p:nvPicPr>
          <p:cNvPr id="9" name="Picture 8" descr="C:\Documents and Settings\Rajesh\Desktop\Coupler_photos\DSC00013.JPG"/>
          <p:cNvPicPr/>
          <p:nvPr/>
        </p:nvPicPr>
        <p:blipFill>
          <a:blip r:embed="rId2" cstate="print"/>
          <a:srcRect l="5329" t="23684" r="2961" b="23684"/>
          <a:stretch>
            <a:fillRect/>
          </a:stretch>
        </p:blipFill>
        <p:spPr bwMode="auto">
          <a:xfrm>
            <a:off x="457200" y="20574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Documents and Settings\Rajesh\Desktop\Coupler_photos\DSC00031.JPG"/>
          <p:cNvPicPr/>
          <p:nvPr/>
        </p:nvPicPr>
        <p:blipFill>
          <a:blip r:embed="rId3" cstate="print"/>
          <a:srcRect t="18421" r="1974" b="7895"/>
          <a:stretch>
            <a:fillRect/>
          </a:stretch>
        </p:blipFill>
        <p:spPr bwMode="auto">
          <a:xfrm>
            <a:off x="4648200" y="21336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RF Measurements on ridge waveguide couplers   ( with out tuners )</a:t>
            </a:r>
            <a:endParaRPr lang="en-US" sz="3200" dirty="0"/>
          </a:p>
        </p:txBody>
      </p:sp>
      <p:pic>
        <p:nvPicPr>
          <p:cNvPr id="7" name="Picture 6" descr="C:\Documents and Settings\Rajesh\Desktop\Coupler_photos\Screen Shots\barc0032.jpg"/>
          <p:cNvPicPr/>
          <p:nvPr/>
        </p:nvPicPr>
        <p:blipFill>
          <a:blip r:embed="rId2"/>
          <a:srcRect t="3937"/>
          <a:stretch>
            <a:fillRect/>
          </a:stretch>
        </p:blipFill>
        <p:spPr bwMode="auto">
          <a:xfrm>
            <a:off x="1143000" y="1447800"/>
            <a:ext cx="6477000" cy="439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RF Measurements on ridge waveguide couplers  ( with tuners )</a:t>
            </a:r>
            <a:endParaRPr lang="en-US" sz="3200" dirty="0"/>
          </a:p>
        </p:txBody>
      </p:sp>
      <p:pic>
        <p:nvPicPr>
          <p:cNvPr id="7" name="Picture 6" descr="C:\Documents and Settings\Rajesh\Desktop\Coupler_photos\Screen Shots\barc0034.jpg"/>
          <p:cNvPicPr/>
          <p:nvPr/>
        </p:nvPicPr>
        <p:blipFill>
          <a:blip r:embed="rId2"/>
          <a:srcRect t="3937"/>
          <a:stretch>
            <a:fillRect/>
          </a:stretch>
        </p:blipFill>
        <p:spPr bwMode="auto">
          <a:xfrm>
            <a:off x="914400" y="1524000"/>
            <a:ext cx="6553200" cy="42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le001.jpg"/>
          <p:cNvPicPr/>
          <p:nvPr/>
        </p:nvPicPr>
        <p:blipFill>
          <a:blip r:embed="rId2"/>
          <a:srcRect l="7977" t="35788" r="1174" b="884"/>
          <a:stretch>
            <a:fillRect/>
          </a:stretch>
        </p:blipFill>
        <p:spPr>
          <a:xfrm>
            <a:off x="609600" y="2057400"/>
            <a:ext cx="3898900" cy="334645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204801" name="Rectangle 1"/>
          <p:cNvSpPr>
            <a:spLocks noChangeArrowheads="1"/>
          </p:cNvSpPr>
          <p:nvPr/>
        </p:nvSpPr>
        <p:spPr bwMode="auto">
          <a:xfrm>
            <a:off x="838200" y="5562600"/>
            <a:ext cx="754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Temperature plot in the Iris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end ridge waveguide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(flow velocity                           2.0m/sec, material Copper)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381000" y="609600"/>
            <a:ext cx="8001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en-US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hermal analysis of high power waveguide couplers for LEHIPA</a:t>
            </a:r>
            <a:endParaRPr lang="en-US" sz="3200" dirty="0" smtClean="0">
              <a:solidFill>
                <a:srgbClr val="FF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Ref. Vishnu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Verma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R. K. Singh,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Reactor Safety Division, BARC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9" descr="file001.jpg"/>
          <p:cNvPicPr/>
          <p:nvPr/>
        </p:nvPicPr>
        <p:blipFill>
          <a:blip r:embed="rId3"/>
          <a:srcRect l="8642" t="35641" r="1064" b="884"/>
          <a:stretch>
            <a:fillRect/>
          </a:stretch>
        </p:blipFill>
        <p:spPr>
          <a:xfrm>
            <a:off x="4724400" y="2057400"/>
            <a:ext cx="4038600" cy="3429000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4478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Waveguide coupler (250 kW, 352.2 MHZ ) for 20 </a:t>
            </a:r>
            <a:r>
              <a:rPr lang="en-US" sz="3200" dirty="0" err="1" smtClean="0">
                <a:solidFill>
                  <a:srgbClr val="FF0000"/>
                </a:solidFill>
              </a:rPr>
              <a:t>MeV</a:t>
            </a:r>
            <a:r>
              <a:rPr lang="en-US" sz="3200" dirty="0" smtClean="0">
                <a:solidFill>
                  <a:srgbClr val="FF0000"/>
                </a:solidFill>
              </a:rPr>
              <a:t> proton accelerator LEHIPA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59436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250  kW, CW, 352 MHz RF waveguide Coupler under development</a:t>
            </a:r>
            <a:endParaRPr lang="en-US" dirty="0"/>
          </a:p>
        </p:txBody>
      </p:sp>
      <p:pic>
        <p:nvPicPr>
          <p:cNvPr id="2051" name="Picture 3" descr="C:\Documents and Settings\Rajesh\Desktop\rk_docs\Coupler_window_dwgs\RFE\Flange assy[4]..jpg_July2013.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00"/>
            <a:ext cx="5876452" cy="4068763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Schedule for Coupler development </a:t>
            </a:r>
            <a:endParaRPr lang="en-IN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685800"/>
          <a:ext cx="8077201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905000"/>
                <a:gridCol w="1427217"/>
                <a:gridCol w="1343792"/>
                <a:gridCol w="1343792"/>
              </a:tblGrid>
              <a:tr h="837127">
                <a:tc>
                  <a:txBody>
                    <a:bodyPr/>
                    <a:lstStyle/>
                    <a:p>
                      <a:r>
                        <a:rPr lang="en-IN" dirty="0" smtClean="0"/>
                        <a:t>Component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Design studies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Material  Procurement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Fabrication of  first Prototype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Remarks</a:t>
                      </a:r>
                      <a:endParaRPr lang="en-IN" dirty="0"/>
                    </a:p>
                  </a:txBody>
                  <a:tcPr/>
                </a:tc>
              </a:tr>
              <a:tr h="1088265">
                <a:tc>
                  <a:txBody>
                    <a:bodyPr/>
                    <a:lstStyle/>
                    <a:p>
                      <a:r>
                        <a:rPr lang="en-IN" dirty="0" smtClean="0"/>
                        <a:t>325 </a:t>
                      </a:r>
                      <a:r>
                        <a:rPr lang="en-IN" baseline="0" dirty="0" smtClean="0"/>
                        <a:t> MHz RF* Coupler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 be completed by  June 2015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Started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June 2015-June 2016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Alumina windows being purchased</a:t>
                      </a:r>
                      <a:endParaRPr lang="en-IN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650 </a:t>
                      </a:r>
                      <a:r>
                        <a:rPr lang="en-IN" baseline="0" dirty="0" smtClean="0"/>
                        <a:t> MHz RF* Coupler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 be completed by  Dec.  2015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Started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By 2016 end.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 smtClean="0"/>
                        <a:t>Alumina windows being purchased</a:t>
                      </a:r>
                    </a:p>
                    <a:p>
                      <a:endParaRPr lang="en-IN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IN" dirty="0" smtClean="0"/>
                        <a:t>Room temperature Test</a:t>
                      </a:r>
                      <a:r>
                        <a:rPr lang="en-IN" baseline="0" dirty="0" smtClean="0"/>
                        <a:t> stand for</a:t>
                      </a:r>
                      <a:r>
                        <a:rPr lang="en-IN" dirty="0" smtClean="0"/>
                        <a:t> 325 MHz Couplers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Initiated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Started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By June 2016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IN" dirty="0" smtClean="0"/>
                        <a:t>Room temperature Test</a:t>
                      </a:r>
                      <a:r>
                        <a:rPr lang="en-IN" baseline="0" dirty="0" smtClean="0"/>
                        <a:t> stand for</a:t>
                      </a:r>
                      <a:r>
                        <a:rPr lang="en-IN" dirty="0" smtClean="0"/>
                        <a:t> 650 MHz Couplers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 be started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To be started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By June 2017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334851">
                <a:tc gridSpan="5">
                  <a:txBody>
                    <a:bodyPr/>
                    <a:lstStyle/>
                    <a:p>
                      <a:r>
                        <a:rPr lang="en-IN" dirty="0" smtClean="0"/>
                        <a:t>* 325 MHz  and 650 MHz Couplers</a:t>
                      </a:r>
                      <a:r>
                        <a:rPr lang="en-IN" baseline="0" dirty="0" smtClean="0"/>
                        <a:t> will need to be tested on HTS as well. The delivery of RF Couplers to </a:t>
                      </a:r>
                      <a:r>
                        <a:rPr lang="en-IN" baseline="0" dirty="0" err="1" smtClean="0"/>
                        <a:t>Fermilab</a:t>
                      </a:r>
                      <a:r>
                        <a:rPr lang="en-IN" baseline="0" dirty="0" smtClean="0"/>
                        <a:t> is scheduled from 2018-2021</a:t>
                      </a:r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Coupling coefficient tuning using iris rotation</a:t>
            </a:r>
            <a:endParaRPr lang="en-IN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cer Valued Customer\Desktop\rk-reading\PhD\roatable_coupler_cavity_photo1.JPG"/>
          <p:cNvPicPr/>
          <p:nvPr/>
        </p:nvPicPr>
        <p:blipFill>
          <a:blip r:embed="rId3" cstate="print"/>
          <a:srcRect r="9324"/>
          <a:stretch>
            <a:fillRect/>
          </a:stretch>
        </p:blipFill>
        <p:spPr bwMode="auto">
          <a:xfrm>
            <a:off x="838200" y="3962400"/>
            <a:ext cx="3048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219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95800" y="44958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A coupling coefficient adjustment scheme based on iris rotation is proposed.</a:t>
            </a:r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Recent Publications on RF Couplers</a:t>
            </a:r>
            <a:endParaRPr lang="en-IN" sz="2800" dirty="0">
              <a:solidFill>
                <a:srgbClr val="FF0000"/>
              </a:solidFill>
            </a:endParaRPr>
          </a:p>
        </p:txBody>
      </p:sp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457200" y="381000"/>
            <a:ext cx="10515600" cy="74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Journal Publications: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novel method for variable coupling using iris rotation in RF couplers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Nuclear Instruments and Methods in Physics Research A, Vol. 600, 534-537 (2009)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P.Singh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Divya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Unnikrishanan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Girish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Kumar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tunable waveguide to cavity coupler for high power accelerator cavities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Nuclear Instruments and Methods in Physics Research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A,Vol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664, 203-213 (2012)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 Singh,  M.S Bhatia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Girish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Kumar,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Analytical Method for coupling calculations of rotated iris coupled resonator cavity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Progress In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Electromagnetics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Research B, Vol. 44,223-239 (2012)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Kumar, P. Singh,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Pratigya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Mathur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Girish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Kumar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Comparative electromagnetic analysis of ridge waveguide couplers for accelerator cavities,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Nuclear Instruments and Methods in Physics Research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A,Vol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736,99-106 (2014)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286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Conference Publications :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Kumar, P. Jain, S.V.L.S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Manish Kumar, P.K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Biswas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S.B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Jawale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P.Singh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power RF Coupler development for LEHIPA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Indian Particle accelerator conference (INPAC-2009),-RRCAT-Indore Jan.-2009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Kumar, G.N Singh and P Singh,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Development of 350 MHz quarter wave coaxial resonator for power   coupler testing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IEEE Applied Electromagnetic conference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IEEE-AEMC09 Dec 14-16-2009, Kolkata, India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28650" algn="l"/>
              </a:tabLst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Rajesh Kumar, P. Singh and L.M. Joshi,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“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Development of under-cut type RF window for 50 kW Power coupler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”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IEEE Applied Electromagnetic conference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IEEE-AEMC11,    Dec 18-21,2011 Kolkata, India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</a:tabLst>
            </a:pPr>
            <a: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solidFill>
                  <a:srgbClr val="FF0000"/>
                </a:solidFill>
              </a:rPr>
              <a:t>Summary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N" sz="2400" dirty="0" smtClean="0"/>
              <a:t>325 MHz couple design has been provided by </a:t>
            </a:r>
            <a:r>
              <a:rPr lang="en-IN" sz="2400" dirty="0" err="1" smtClean="0"/>
              <a:t>Fermilab</a:t>
            </a:r>
            <a:r>
              <a:rPr lang="en-IN" sz="2400" dirty="0" smtClean="0"/>
              <a:t> to BARC. Its preliminary design aspects have been studied here and detailed analysis is in progress.</a:t>
            </a:r>
          </a:p>
          <a:p>
            <a:r>
              <a:rPr lang="en-IN" sz="2400" dirty="0" smtClean="0"/>
              <a:t>The coupler prototype fabrication related efforts have been initiated and first coupler prototype should be ready by June 2016.</a:t>
            </a:r>
          </a:p>
          <a:p>
            <a:r>
              <a:rPr lang="en-IN" sz="2400" dirty="0" smtClean="0"/>
              <a:t>650 MHz design details will be discussed further and obtained from </a:t>
            </a:r>
            <a:r>
              <a:rPr lang="en-IN" sz="2400" dirty="0" err="1" smtClean="0"/>
              <a:t>Fermilab</a:t>
            </a:r>
            <a:r>
              <a:rPr lang="en-IN" sz="2400" dirty="0" smtClean="0"/>
              <a:t> in due course of time. Material procurement for first prototypes is initiated.</a:t>
            </a:r>
          </a:p>
          <a:p>
            <a:r>
              <a:rPr lang="en-IN" sz="2400" dirty="0" smtClean="0"/>
              <a:t>Tuners design and development need to be explored and discussed further with </a:t>
            </a:r>
            <a:r>
              <a:rPr lang="en-IN" sz="2400" dirty="0" err="1" smtClean="0"/>
              <a:t>Fermilab</a:t>
            </a:r>
            <a:r>
              <a:rPr lang="en-IN" sz="2400" dirty="0" smtClean="0"/>
              <a:t> along with cavity development</a:t>
            </a:r>
          </a:p>
          <a:p>
            <a:endParaRPr lang="en-IN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pPr algn="just">
              <a:buNone/>
            </a:pPr>
            <a:r>
              <a:rPr lang="en-US" dirty="0" smtClean="0"/>
              <a:t>                                 Thanks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High power RF coupler development under IIFC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en-US" sz="2800" dirty="0" smtClean="0"/>
              <a:t>     </a:t>
            </a:r>
            <a:r>
              <a:rPr lang="en-US" sz="2400" i="1" dirty="0" smtClean="0"/>
              <a:t>Following activities have been carried out for  coupler development under IIFC.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Electromagnetic </a:t>
            </a:r>
            <a:r>
              <a:rPr lang="en-US" sz="2400" dirty="0">
                <a:solidFill>
                  <a:srgbClr val="002060"/>
                </a:solidFill>
              </a:rPr>
              <a:t>design simulations of </a:t>
            </a:r>
            <a:r>
              <a:rPr lang="en-US" sz="2400" dirty="0" smtClean="0">
                <a:solidFill>
                  <a:srgbClr val="002060"/>
                </a:solidFill>
              </a:rPr>
              <a:t>30 kW, 325 MHz Project-X (PX </a:t>
            </a:r>
            <a:r>
              <a:rPr lang="en-US" sz="2400" dirty="0">
                <a:solidFill>
                  <a:srgbClr val="002060"/>
                </a:solidFill>
              </a:rPr>
              <a:t>325 </a:t>
            </a:r>
            <a:r>
              <a:rPr lang="en-US" sz="2400" dirty="0" smtClean="0">
                <a:solidFill>
                  <a:srgbClr val="002060"/>
                </a:solidFill>
              </a:rPr>
              <a:t>) and  650 MHz, 120 kW Project-X (PX 650) Coupler designs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 err="1">
                <a:solidFill>
                  <a:srgbClr val="002060"/>
                </a:solidFill>
              </a:rPr>
              <a:t>Multipacting</a:t>
            </a:r>
            <a:r>
              <a:rPr lang="en-US" sz="2400" dirty="0">
                <a:solidFill>
                  <a:srgbClr val="002060"/>
                </a:solidFill>
              </a:rPr>
              <a:t> simulations </a:t>
            </a:r>
            <a:r>
              <a:rPr lang="en-US" sz="2400" dirty="0" smtClean="0">
                <a:solidFill>
                  <a:srgbClr val="002060"/>
                </a:solidFill>
              </a:rPr>
              <a:t>of Project X Couplers</a:t>
            </a:r>
            <a:endParaRPr lang="en-US" sz="2400" dirty="0">
              <a:solidFill>
                <a:srgbClr val="002060"/>
              </a:solidFill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</a:rPr>
              <a:t>Static and dynamic thermal </a:t>
            </a:r>
            <a:r>
              <a:rPr lang="en-US" sz="2400" dirty="0" smtClean="0">
                <a:solidFill>
                  <a:srgbClr val="002060"/>
                </a:solidFill>
              </a:rPr>
              <a:t>analysis of Project X Couplers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Identifying Vendors for fabrication of one prototype each of            30 kW, 325 MHz and 120 kW, 650 MHz couplers</a:t>
            </a:r>
          </a:p>
          <a:p>
            <a:pPr lvl="0"/>
            <a:r>
              <a:rPr lang="en-US" sz="2400" dirty="0" smtClean="0">
                <a:solidFill>
                  <a:srgbClr val="002060"/>
                </a:solidFill>
              </a:rPr>
              <a:t>High purity Alumina discs being procured for prototypes</a:t>
            </a:r>
          </a:p>
          <a:p>
            <a:pPr lvl="0">
              <a:buNone/>
            </a:pPr>
            <a:endParaRPr lang="en-US" sz="1800" dirty="0" smtClean="0">
              <a:solidFill>
                <a:srgbClr val="002060"/>
              </a:solidFill>
            </a:endParaRPr>
          </a:p>
          <a:p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RF coupling mechanisms</a:t>
            </a:r>
            <a:endParaRPr lang="en-IN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 cstate="print"/>
          <a:srcRect t="6529"/>
          <a:stretch>
            <a:fillRect/>
          </a:stretch>
        </p:blipFill>
        <p:spPr bwMode="auto">
          <a:xfrm>
            <a:off x="609600" y="1295400"/>
            <a:ext cx="8229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1816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Coupler design starts with the choice of coupling mechanism and coupling coefficient calculations using analytical methods and numerical EM Solvers. Further, design of impedance matching, </a:t>
            </a:r>
            <a:r>
              <a:rPr lang="en-IN" dirty="0" err="1" smtClean="0"/>
              <a:t>multipacting</a:t>
            </a:r>
            <a:r>
              <a:rPr lang="en-IN" dirty="0" smtClean="0"/>
              <a:t>, thermal, mechanical , fabrication and testing are important.</a:t>
            </a:r>
            <a:endParaRPr lang="en-IN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3400" y="4876800"/>
            <a:ext cx="59565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33475" algn="l"/>
              </a:tabLst>
            </a:pP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Ref.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Davide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Alesini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“ Power Coupling”, in CERN Accelerator school, </a:t>
            </a:r>
            <a:r>
              <a:rPr kumimoji="0" lang="en-US" sz="12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Elbeltoft</a:t>
            </a:r>
            <a:r>
              <a:rPr kumimoji="0" lang="en-US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NewRomanPSMT"/>
              </a:rPr>
              <a:t>, Denmark, 2010.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325 MHz Coupler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51633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5400000" flipH="1" flipV="1">
            <a:off x="952500" y="3695700"/>
            <a:ext cx="129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62000" y="45720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1/8 inch Coaxial line  ( 79.3 mm OD) 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16200000" flipH="1">
            <a:off x="2171700" y="1714500"/>
            <a:ext cx="3352800" cy="2819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5200" y="243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928 mm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16200000" flipH="1">
            <a:off x="3162300" y="4762500"/>
            <a:ext cx="1219200" cy="990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124200" y="5181600"/>
            <a:ext cx="533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133600" y="54864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Coupler part under cavity vacuum  and cryogenic system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00800" y="21336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Material: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Coaxial coupler parts, antenna : OFE Copper, ETP Copper, brass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Vacuum Flanges facing cryogenic system: SS 316LN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5029200"/>
            <a:ext cx="32385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Cut view of 325 MHz Coupler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66800"/>
            <a:ext cx="7239000" cy="521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Rajesh Kumar's Presentation on RF Couplers 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27 Feb. 2015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2759</Words>
  <Application>Microsoft Office PowerPoint</Application>
  <PresentationFormat>On-screen Show (4:3)</PresentationFormat>
  <Paragraphs>433</Paragraphs>
  <Slides>53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RF Couplers &amp; Tuners </vt:lpstr>
      <vt:lpstr>Plan of the talk</vt:lpstr>
      <vt:lpstr>Introduction</vt:lpstr>
      <vt:lpstr>RF Coupler requirements for 1 GeV Accelerator</vt:lpstr>
      <vt:lpstr>Schedule for Coupler development </vt:lpstr>
      <vt:lpstr>High power RF coupler development under IIFC</vt:lpstr>
      <vt:lpstr>RF coupling mechanisms</vt:lpstr>
      <vt:lpstr>325 MHz Coupler</vt:lpstr>
      <vt:lpstr>Cut view of 325 MHz Coupler</vt:lpstr>
      <vt:lpstr>Simulation model of 325 MHz Coupler</vt:lpstr>
      <vt:lpstr>RF simulations on 325 MHz Coupler</vt:lpstr>
      <vt:lpstr>Multipacting simulation on 325 MHz Coupler</vt:lpstr>
      <vt:lpstr>Multipacting simulation on 325 MHz Coupler contd.</vt:lpstr>
      <vt:lpstr>Heat load studies</vt:lpstr>
      <vt:lpstr>Temperature distribution along coupler length</vt:lpstr>
      <vt:lpstr>Comparison with Fermilab studies</vt:lpstr>
      <vt:lpstr>Non linearity in material conductivities</vt:lpstr>
      <vt:lpstr>Conductivities of SS304</vt:lpstr>
      <vt:lpstr>Development of RF Couplers for SC cavities</vt:lpstr>
      <vt:lpstr>650 MHz Coupler</vt:lpstr>
      <vt:lpstr>RF Couplers (325 MHz) mounted on Cryomodule</vt:lpstr>
      <vt:lpstr>650 MHz Coupler mounted on Cryomodule</vt:lpstr>
      <vt:lpstr>Typical Test stand for 325 MHz coupler testing at room temperature</vt:lpstr>
      <vt:lpstr>Typical Test stand for 650 MHz coupler testing at room temperature</vt:lpstr>
      <vt:lpstr>Horizontal Test stand for 1.3 GHz cavity and coupler at Fermilab</vt:lpstr>
      <vt:lpstr>Tuners for Spoke resonators</vt:lpstr>
      <vt:lpstr>Tuners for Spoke resonators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High power testing of coaxial coupler </vt:lpstr>
      <vt:lpstr>Multipacting suppression studies using magnetic field in coaxial coupler</vt:lpstr>
      <vt:lpstr>Multipacting suppression studies using magnetic field in coaxial coupler contd.</vt:lpstr>
      <vt:lpstr>Slide 38</vt:lpstr>
      <vt:lpstr>Slide 39</vt:lpstr>
      <vt:lpstr>Slide 40</vt:lpstr>
      <vt:lpstr>Slide 41</vt:lpstr>
      <vt:lpstr>Slide 42</vt:lpstr>
      <vt:lpstr>Straight ridge transition based coupler for    352.2 MHz</vt:lpstr>
      <vt:lpstr>Proposed tuners on straight ridge transition based coupler</vt:lpstr>
      <vt:lpstr>Prototypes of ridge waveguide couplers</vt:lpstr>
      <vt:lpstr>RF Measurements on ridge waveguide couplers   ( with out tuners )</vt:lpstr>
      <vt:lpstr>RF Measurements on ridge waveguide couplers  ( with tuners )</vt:lpstr>
      <vt:lpstr>Slide 48</vt:lpstr>
      <vt:lpstr>Waveguide coupler (250 kW, 352.2 MHZ ) for 20 MeV proton accelerator LEHIPA </vt:lpstr>
      <vt:lpstr>Coupling coefficient tuning using iris rotation</vt:lpstr>
      <vt:lpstr>Recent Publications on RF Couplers</vt:lpstr>
      <vt:lpstr>Summary</vt:lpstr>
      <vt:lpstr>Slide 53</vt:lpstr>
    </vt:vector>
  </TitlesOfParts>
  <Company>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Power RF Couplers for         1 GeV proton accelerator</dc:title>
  <dc:creator>Rajesh</dc:creator>
  <cp:lastModifiedBy>PRO-BARC</cp:lastModifiedBy>
  <cp:revision>118</cp:revision>
  <dcterms:created xsi:type="dcterms:W3CDTF">2014-11-26T05:48:43Z</dcterms:created>
  <dcterms:modified xsi:type="dcterms:W3CDTF">2001-12-31T20:21:23Z</dcterms:modified>
</cp:coreProperties>
</file>