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66" r:id="rId11"/>
    <p:sldId id="269" r:id="rId12"/>
    <p:sldId id="271" r:id="rId13"/>
    <p:sldId id="273" r:id="rId14"/>
    <p:sldId id="274" r:id="rId15"/>
    <p:sldId id="267" r:id="rId16"/>
    <p:sldId id="268" r:id="rId17"/>
    <p:sldId id="272" r:id="rId18"/>
    <p:sldId id="270" r:id="rId19"/>
    <p:sldId id="275" r:id="rId20"/>
    <p:sldId id="276" r:id="rId21"/>
    <p:sldId id="281" r:id="rId22"/>
    <p:sldId id="282" r:id="rId23"/>
    <p:sldId id="283" r:id="rId24"/>
    <p:sldId id="278" r:id="rId25"/>
    <p:sldId id="279" r:id="rId26"/>
    <p:sldId id="280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SR2%20cavity%20details\SSR2%20cavity%20detail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17981388690059"/>
          <c:y val="2.1709636742506047E-2"/>
          <c:w val="0.84194149367692783"/>
          <c:h val="0.80395001427365875"/>
        </c:manualLayout>
      </c:layout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</c:trendline>
          <c:xVal>
            <c:numRef>
              <c:f>epbyeacc!$C$2:$C$6</c:f>
              <c:numCache>
                <c:formatCode>General</c:formatCode>
                <c:ptCount val="5"/>
                <c:pt idx="0">
                  <c:v>0.2939753846153848</c:v>
                </c:pt>
                <c:pt idx="1">
                  <c:v>0.31392307692307753</c:v>
                </c:pt>
                <c:pt idx="2">
                  <c:v>0.32588307692307772</c:v>
                </c:pt>
                <c:pt idx="3">
                  <c:v>0.35653600000000002</c:v>
                </c:pt>
                <c:pt idx="4">
                  <c:v>0.37462307692307734</c:v>
                </c:pt>
              </c:numCache>
            </c:numRef>
          </c:xVal>
          <c:yVal>
            <c:numRef>
              <c:f>epbyeacc!$D$2:$D$6</c:f>
              <c:numCache>
                <c:formatCode>General</c:formatCode>
                <c:ptCount val="5"/>
                <c:pt idx="0">
                  <c:v>4.5617000000000001</c:v>
                </c:pt>
                <c:pt idx="1">
                  <c:v>4.2824</c:v>
                </c:pt>
                <c:pt idx="2">
                  <c:v>4.3769</c:v>
                </c:pt>
                <c:pt idx="3">
                  <c:v>4.6858999999999975</c:v>
                </c:pt>
                <c:pt idx="4">
                  <c:v>4.8753000000000002</c:v>
                </c:pt>
              </c:numCache>
            </c:numRef>
          </c:yVal>
        </c:ser>
        <c:axId val="35740288"/>
        <c:axId val="36594432"/>
      </c:scatterChart>
      <c:valAx>
        <c:axId val="35740288"/>
        <c:scaling>
          <c:orientation val="minMax"/>
          <c:max val="0.38000000000000034"/>
          <c:min val="0.28000000000000008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T/Liris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4432"/>
        <c:crosses val="autoZero"/>
        <c:crossBetween val="midCat"/>
      </c:valAx>
      <c:valAx>
        <c:axId val="36594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Ep/Eacc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40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Transit!$A$2:$A$8</c:f>
              <c:numCache>
                <c:formatCode>General</c:formatCode>
                <c:ptCount val="7"/>
                <c:pt idx="0">
                  <c:v>0.1</c:v>
                </c:pt>
                <c:pt idx="1">
                  <c:v>0.15000000000000019</c:v>
                </c:pt>
                <c:pt idx="2">
                  <c:v>0.22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</c:numCache>
            </c:numRef>
          </c:xVal>
          <c:yVal>
            <c:numRef>
              <c:f>Transit!$B$2:$B$8</c:f>
              <c:numCache>
                <c:formatCode>General</c:formatCode>
                <c:ptCount val="7"/>
                <c:pt idx="0">
                  <c:v>9.0000000000000024E-2</c:v>
                </c:pt>
                <c:pt idx="1">
                  <c:v>0.67000000000000104</c:v>
                </c:pt>
                <c:pt idx="2">
                  <c:v>0.84000000000000064</c:v>
                </c:pt>
                <c:pt idx="3">
                  <c:v>0.77000000000000091</c:v>
                </c:pt>
                <c:pt idx="4">
                  <c:v>0.6400000000000009</c:v>
                </c:pt>
                <c:pt idx="5">
                  <c:v>0.54</c:v>
                </c:pt>
                <c:pt idx="6">
                  <c:v>0.46</c:v>
                </c:pt>
              </c:numCache>
            </c:numRef>
          </c:yVal>
          <c:smooth val="1"/>
        </c:ser>
        <c:axId val="36642816"/>
        <c:axId val="36645120"/>
      </c:scatterChart>
      <c:valAx>
        <c:axId val="36642816"/>
        <c:scaling>
          <c:orientation val="minMax"/>
          <c:max val="0.60000000000000053"/>
          <c:min val="0.1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beta (v/c)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45120"/>
        <c:crosses val="autoZero"/>
        <c:crossBetween val="midCat"/>
      </c:valAx>
      <c:valAx>
        <c:axId val="36645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Transit time factor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42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'ssr2 Transit'!$B$1:$B$2</c:f>
              <c:strCache>
                <c:ptCount val="2"/>
                <c:pt idx="0">
                  <c:v>for ssr2</c:v>
                </c:pt>
                <c:pt idx="1">
                  <c:v>transmit time factor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'ssr2 Transit'!$A$3:$A$12</c:f>
              <c:numCache>
                <c:formatCode>General</c:formatCode>
                <c:ptCount val="10"/>
                <c:pt idx="0">
                  <c:v>0.25</c:v>
                </c:pt>
                <c:pt idx="1">
                  <c:v>0.30000000000000027</c:v>
                </c:pt>
                <c:pt idx="2">
                  <c:v>0.35000000000000026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0.60000000000000053</c:v>
                </c:pt>
                <c:pt idx="8">
                  <c:v>0.70000000000000051</c:v>
                </c:pt>
                <c:pt idx="9">
                  <c:v>0.8</c:v>
                </c:pt>
              </c:numCache>
            </c:numRef>
          </c:xVal>
          <c:yVal>
            <c:numRef>
              <c:f>'ssr2 Transit'!$B$3:$B$12</c:f>
              <c:numCache>
                <c:formatCode>General</c:formatCode>
                <c:ptCount val="10"/>
                <c:pt idx="0">
                  <c:v>0.51400000000000001</c:v>
                </c:pt>
                <c:pt idx="1">
                  <c:v>0.70000000000000051</c:v>
                </c:pt>
                <c:pt idx="2">
                  <c:v>0.78800000000000003</c:v>
                </c:pt>
                <c:pt idx="3">
                  <c:v>0.81499999999999995</c:v>
                </c:pt>
                <c:pt idx="4">
                  <c:v>0.81</c:v>
                </c:pt>
                <c:pt idx="5">
                  <c:v>0.79</c:v>
                </c:pt>
                <c:pt idx="6">
                  <c:v>0.76000000000000056</c:v>
                </c:pt>
                <c:pt idx="7">
                  <c:v>0.73000000000000054</c:v>
                </c:pt>
                <c:pt idx="8">
                  <c:v>0.66000000000000081</c:v>
                </c:pt>
                <c:pt idx="9">
                  <c:v>0.60000000000000053</c:v>
                </c:pt>
              </c:numCache>
            </c:numRef>
          </c:yVal>
          <c:smooth val="1"/>
        </c:ser>
        <c:axId val="47224704"/>
        <c:axId val="47280128"/>
      </c:scatterChart>
      <c:valAx>
        <c:axId val="47224704"/>
        <c:scaling>
          <c:orientation val="minMax"/>
          <c:max val="0.8"/>
          <c:min val="0.2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80128"/>
        <c:crosses val="autoZero"/>
        <c:crossBetween val="midCat"/>
      </c:valAx>
      <c:valAx>
        <c:axId val="47280128"/>
        <c:scaling>
          <c:orientation val="minMax"/>
          <c:min val="0.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24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BE9AC-E284-461D-AD2E-71F9060E428B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94DC3-A905-4127-8275-04261B15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0137-0AC1-4DC8-AED7-40A8ABD1C8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5E5A-78B8-4D29-815B-D45506439E7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A6E9-D547-452A-8890-B364A01AD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Physics design of 1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Accelerator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733800"/>
            <a:ext cx="22990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S.V.L.S </a:t>
            </a:r>
            <a:r>
              <a:rPr lang="en-US" sz="1600" dirty="0" err="1" smtClean="0"/>
              <a:t>Rao</a:t>
            </a:r>
            <a:endParaRPr lang="en-US" sz="1600" dirty="0" smtClean="0"/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On behalf of our IADD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04800"/>
            <a:ext cx="33734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New 1 </a:t>
            </a:r>
            <a:r>
              <a:rPr lang="en-US" sz="2500" b="1" dirty="0" err="1" smtClean="0">
                <a:solidFill>
                  <a:srgbClr val="0000FF"/>
                </a:solidFill>
              </a:rPr>
              <a:t>GeV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</a:rPr>
              <a:t>Linac</a:t>
            </a:r>
            <a:r>
              <a:rPr lang="en-US" sz="2500" b="1" dirty="0" smtClean="0">
                <a:solidFill>
                  <a:srgbClr val="0000FF"/>
                </a:solidFill>
              </a:rPr>
              <a:t> Layout</a:t>
            </a:r>
            <a:endParaRPr lang="en-US" sz="2500" b="1" dirty="0">
              <a:solidFill>
                <a:srgbClr val="0000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19200" y="1676520"/>
            <a:ext cx="6679583" cy="2133480"/>
            <a:chOff x="1371600" y="1143000"/>
            <a:chExt cx="6679583" cy="2133480"/>
          </a:xfrm>
        </p:grpSpPr>
        <p:grpSp>
          <p:nvGrpSpPr>
            <p:cNvPr id="23" name="Group 22"/>
            <p:cNvGrpSpPr/>
            <p:nvPr/>
          </p:nvGrpSpPr>
          <p:grpSpPr>
            <a:xfrm>
              <a:off x="1371600" y="1143000"/>
              <a:ext cx="6077528" cy="1143000"/>
              <a:chOff x="1313872" y="1828800"/>
              <a:chExt cx="6077528" cy="1143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71600" y="1828800"/>
                <a:ext cx="14478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57600" y="1828800"/>
                <a:ext cx="14478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943600" y="1828800"/>
                <a:ext cx="14478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13872" y="2182092"/>
                <a:ext cx="1573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ECR Ion source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20604" y="2184524"/>
                <a:ext cx="1035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RFQ (NC)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19800" y="2140524"/>
                <a:ext cx="1196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(SRF </a:t>
                </a:r>
                <a:r>
                  <a:rPr lang="en-US" dirty="0" err="1" smtClean="0"/>
                  <a:t>Linac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819400" y="2362200"/>
                <a:ext cx="8382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114636" y="2362200"/>
                <a:ext cx="8382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3505200" y="2438400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325 MHz, 30 </a:t>
              </a:r>
              <a:r>
                <a:rPr lang="en-US" dirty="0" err="1" smtClean="0"/>
                <a:t>mA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60702" y="2438400"/>
              <a:ext cx="1990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325, 650 MHz</a:t>
              </a:r>
            </a:p>
            <a:p>
              <a:r>
                <a:rPr lang="en-US" dirty="0" smtClean="0"/>
                <a:t>Spoke and elliptical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4877991" y="2590403"/>
              <a:ext cx="60880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794003" y="2907148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err="1" smtClean="0"/>
                <a:t>MeV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9600" y="3886200"/>
            <a:ext cx="4114781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RFQ designs: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computer code </a:t>
            </a:r>
            <a:r>
              <a:rPr lang="en-US" dirty="0" err="1" smtClean="0">
                <a:solidFill>
                  <a:srgbClr val="0000FF"/>
                </a:solidFill>
              </a:rPr>
              <a:t>Toutatis</a:t>
            </a:r>
            <a:r>
              <a:rPr lang="en-US" dirty="0" smtClean="0">
                <a:solidFill>
                  <a:srgbClr val="0000FF"/>
                </a:solidFill>
              </a:rPr>
              <a:t> is used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 325 MHz RFQ (LANL type design)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FF"/>
                </a:solidFill>
              </a:rPr>
              <a:t>Shaper section has modified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</a:t>
            </a:r>
            <a:r>
              <a:rPr lang="en-US" dirty="0" err="1" smtClean="0"/>
              <a:t>MeV</a:t>
            </a:r>
            <a:r>
              <a:rPr lang="en-US" dirty="0" smtClean="0"/>
              <a:t> 162.5 MHz RFQ 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56908" y="990600"/>
            <a:ext cx="762000" cy="609600"/>
            <a:chOff x="5181600" y="609600"/>
            <a:chExt cx="762000" cy="609600"/>
          </a:xfrm>
        </p:grpSpPr>
        <p:sp>
          <p:nvSpPr>
            <p:cNvPr id="18" name="Oval 17"/>
            <p:cNvSpPr/>
            <p:nvPr/>
          </p:nvSpPr>
          <p:spPr>
            <a:xfrm>
              <a:off x="5181600" y="609600"/>
              <a:ext cx="7620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7800" y="762000"/>
              <a:ext cx="615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MEBT</a:t>
              </a:r>
              <a:endParaRPr lang="en-US" sz="1400" b="1" dirty="0"/>
            </a:p>
          </p:txBody>
        </p:sp>
      </p:grpSp>
      <p:cxnSp>
        <p:nvCxnSpPr>
          <p:cNvPr id="24" name="Straight Arrow Connector 23"/>
          <p:cNvCxnSpPr>
            <a:stCxn id="18" idx="4"/>
          </p:cNvCxnSpPr>
          <p:nvPr/>
        </p:nvCxnSpPr>
        <p:spPr>
          <a:xfrm rot="5400000">
            <a:off x="5081154" y="1853046"/>
            <a:ext cx="609600" cy="1039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" y="12700"/>
            <a:ext cx="3668713" cy="584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RFQ for 200 MeV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Linac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</a:rPr>
              <a:t>Requirement: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+mn-lt"/>
              </a:rPr>
              <a:t>Good beam quality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     (Long </a:t>
            </a:r>
            <a:r>
              <a:rPr lang="en-US" b="1" dirty="0" err="1">
                <a:latin typeface="+mn-lt"/>
              </a:rPr>
              <a:t>emittance</a:t>
            </a:r>
            <a:r>
              <a:rPr lang="en-US" b="1" dirty="0">
                <a:latin typeface="+mn-lt"/>
              </a:rPr>
              <a:t> should be less)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Maximize the Transmission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Results: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Length of RFQ :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4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Transmission :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99.6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Accelerated :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99.3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                        (3+/-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0.072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MeV)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RMS </a:t>
            </a:r>
            <a:r>
              <a:rPr lang="en-US" b="1" dirty="0" err="1">
                <a:solidFill>
                  <a:srgbClr val="0000FF"/>
                </a:solidFill>
                <a:latin typeface="+mn-lt"/>
              </a:rPr>
              <a:t>emittances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at exit of RFQ: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O/P T emit: 0.02 cm-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mrad</a:t>
            </a: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O/P L emit: 0.03 cm-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mrad</a:t>
            </a: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7" name="Picture 2" descr="D:\200 MeV RFQ\20th design\quadbased mebt\RFQ\deposited pow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5" y="76200"/>
            <a:ext cx="3914775" cy="3305810"/>
          </a:xfrm>
          <a:prstGeom prst="rect">
            <a:avLst/>
          </a:prstGeom>
          <a:noFill/>
        </p:spPr>
      </p:pic>
      <p:pic>
        <p:nvPicPr>
          <p:cNvPr id="8" name="Picture 3" descr="D:\200 MeV RFQ\20th design\quadbased mebt\RFQ\Kinetic energ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927" y="3429000"/>
            <a:ext cx="3838073" cy="3241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0 MeV RFQ\20th design\solenoid based mebt\input ofmeb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57200"/>
            <a:ext cx="4876800" cy="3848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271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distribution to MEBT:</a:t>
            </a:r>
            <a:endParaRPr lang="en-US" dirty="0"/>
          </a:p>
        </p:txBody>
      </p:sp>
      <p:pic>
        <p:nvPicPr>
          <p:cNvPr id="3074" name="Picture 2" descr="D:\200 MeV RFQ\20th design\solenoid based mebt\input emittanc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"/>
            <a:ext cx="3486150" cy="5800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181600"/>
            <a:ext cx="441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distribution  to RFQ is </a:t>
            </a:r>
            <a:r>
              <a:rPr lang="en-US" b="1" dirty="0" smtClean="0">
                <a:solidFill>
                  <a:srgbClr val="FF0000"/>
                </a:solidFill>
              </a:rPr>
              <a:t>6 sigma </a:t>
            </a:r>
            <a:r>
              <a:rPr lang="en-US" b="1" dirty="0" err="1" smtClean="0">
                <a:solidFill>
                  <a:srgbClr val="FF0000"/>
                </a:solidFill>
              </a:rPr>
              <a:t>gaussian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 Energy Beam Transport (MEBT):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200 MeV RFQ\20th design\quadbased mebt\envelop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22" y="486965"/>
            <a:ext cx="8211178" cy="5837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0 MeV RFQ\20th design\quadbased mebt\output distributi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399"/>
            <a:ext cx="7467600" cy="58924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5943600"/>
            <a:ext cx="345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00FF"/>
                </a:solidFill>
              </a:rPr>
              <a:t>Rms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emittance</a:t>
            </a:r>
            <a:r>
              <a:rPr lang="en-US" sz="2200" b="1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Transverse		: 0.245 mm </a:t>
            </a:r>
            <a:r>
              <a:rPr lang="en-US" sz="1600" b="1" dirty="0" err="1" smtClean="0">
                <a:solidFill>
                  <a:srgbClr val="FF0000"/>
                </a:solidFill>
              </a:rPr>
              <a:t>mrad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Longitudinal	: 0.286 mm </a:t>
            </a:r>
            <a:r>
              <a:rPr lang="en-US" sz="1600" b="1" dirty="0" err="1" smtClean="0"/>
              <a:t>mrad</a:t>
            </a:r>
            <a:endParaRPr lang="en-US" sz="16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SRF </a:t>
            </a:r>
            <a:r>
              <a:rPr lang="en-US" b="1" dirty="0" err="1" smtClean="0">
                <a:solidFill>
                  <a:srgbClr val="FF0000"/>
                </a:solidFill>
              </a:rPr>
              <a:t>Linac</a:t>
            </a:r>
            <a:r>
              <a:rPr lang="en-US" b="1" dirty="0" smtClean="0">
                <a:solidFill>
                  <a:srgbClr val="FF0000"/>
                </a:solidFill>
              </a:rPr>
              <a:t> Layout</a:t>
            </a:r>
            <a:endParaRPr lang="en-IN" b="1" dirty="0">
              <a:solidFill>
                <a:srgbClr val="FF0000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33400" y="1371600"/>
            <a:ext cx="7924800" cy="457200"/>
            <a:chOff x="762000" y="1905000"/>
            <a:chExt cx="495300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1905000"/>
              <a:ext cx="990600" cy="46166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SSR0</a:t>
              </a:r>
              <a:endParaRPr lang="en-IN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52600" y="1905000"/>
              <a:ext cx="990600" cy="4616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SSR1</a:t>
              </a:r>
              <a:endParaRPr lang="en-IN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0" y="1905000"/>
              <a:ext cx="990600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SSR2</a:t>
              </a:r>
              <a:endParaRPr lang="en-IN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00" y="1905000"/>
              <a:ext cx="990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Ell 0.6</a:t>
              </a:r>
              <a:endParaRPr lang="en-IN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1905000"/>
              <a:ext cx="990600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Ell 0.8</a:t>
              </a:r>
              <a:endParaRPr lang="en-IN" sz="24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2209800"/>
          <a:ext cx="8610599" cy="32752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97928"/>
                <a:gridCol w="706199"/>
                <a:gridCol w="1394097"/>
                <a:gridCol w="1711953"/>
                <a:gridCol w="1138591"/>
                <a:gridCol w="1138591"/>
                <a:gridCol w="1423240"/>
              </a:tblGrid>
              <a:tr h="7966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Section 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β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G</a:t>
                      </a:r>
                      <a:endParaRPr lang="en-IN" sz="2000" baseline="-25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Frequency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(MHz)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Energy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No. of cavities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Length (m)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Focusing 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SSR0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0.11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325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3-10.51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19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13.71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 Solenoids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SSR1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0.21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325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10.51</a:t>
                      </a:r>
                      <a:r>
                        <a:rPr lang="en-US" sz="2000" baseline="0" dirty="0" smtClean="0">
                          <a:latin typeface="+mj-lt"/>
                        </a:rPr>
                        <a:t>-</a:t>
                      </a:r>
                      <a:r>
                        <a:rPr lang="en-US" sz="2000" dirty="0" smtClean="0">
                          <a:latin typeface="+mj-lt"/>
                        </a:rPr>
                        <a:t>50.05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26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23.24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SSR2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0.4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325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50.05-205.17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53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51.36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Ell 0.6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0.6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650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205.17-440.35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48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129.45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Warm Quad doublets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Ell 0.8</a:t>
                      </a:r>
                      <a:endParaRPr lang="en-IN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0.8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650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440.35-1001.5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63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120.06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7400" y="5562600"/>
            <a:ext cx="219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Length = 337.86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3360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Computer codes: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Toutatis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GenlinWin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TraceWin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Length &amp; Lattice Type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154" b="4615"/>
          <a:stretch>
            <a:fillRect/>
          </a:stretch>
        </p:blipFill>
        <p:spPr bwMode="auto">
          <a:xfrm>
            <a:off x="1143000" y="1371600"/>
            <a:ext cx="6858000" cy="382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5380672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SSR		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Solenoid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Cavity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Solenoid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Ell 0.6 	    	: </a:t>
            </a:r>
            <a:r>
              <a:rPr lang="en-US" b="1" dirty="0" smtClean="0">
                <a:solidFill>
                  <a:srgbClr val="C00000"/>
                </a:solidFill>
              </a:rPr>
              <a:t>Quad Doublet </a:t>
            </a:r>
            <a:r>
              <a:rPr lang="en-US" b="1" dirty="0" smtClean="0">
                <a:solidFill>
                  <a:srgbClr val="00B0F0"/>
                </a:solidFill>
              </a:rPr>
              <a:t>Cavity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Quad Doublet</a:t>
            </a:r>
            <a:r>
              <a:rPr lang="en-US" b="1" dirty="0" smtClean="0"/>
              <a:t>	    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Ell 0.8	     	: </a:t>
            </a:r>
            <a:r>
              <a:rPr lang="en-US" b="1" dirty="0" smtClean="0">
                <a:solidFill>
                  <a:srgbClr val="C00000"/>
                </a:solidFill>
              </a:rPr>
              <a:t>Quad Doublet </a:t>
            </a:r>
            <a:r>
              <a:rPr lang="en-US" b="1" dirty="0" smtClean="0">
                <a:solidFill>
                  <a:srgbClr val="00B0F0"/>
                </a:solidFill>
              </a:rPr>
              <a:t>Cavity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Cavity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Cavity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Quad Doublet</a:t>
            </a:r>
            <a:endParaRPr lang="en-IN" b="1" dirty="0" smtClean="0">
              <a:solidFill>
                <a:srgbClr val="C00000"/>
              </a:solidFill>
            </a:endParaRPr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70" b="4478"/>
          <a:stretch>
            <a:fillRect/>
          </a:stretch>
        </p:blipFill>
        <p:spPr bwMode="auto">
          <a:xfrm>
            <a:off x="218440" y="1066800"/>
            <a:ext cx="884936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533400"/>
            <a:ext cx="5734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Accelerating field Gradient in SRF </a:t>
            </a:r>
            <a:r>
              <a:rPr lang="en-US" sz="2200" b="1" dirty="0" err="1" smtClean="0">
                <a:solidFill>
                  <a:srgbClr val="FF0000"/>
                </a:solidFill>
              </a:rPr>
              <a:t>Linac</a:t>
            </a:r>
            <a:r>
              <a:rPr lang="en-US" sz="2200" b="1" dirty="0" smtClean="0">
                <a:solidFill>
                  <a:srgbClr val="FF0000"/>
                </a:solidFill>
              </a:rPr>
              <a:t> cavities 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1" b="5641"/>
          <a:stretch>
            <a:fillRect/>
          </a:stretch>
        </p:blipFill>
        <p:spPr bwMode="auto">
          <a:xfrm>
            <a:off x="152400" y="990600"/>
            <a:ext cx="846398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579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Beam Envelopes for 30 </a:t>
            </a:r>
            <a:r>
              <a:rPr lang="en-US" sz="3200" b="1" dirty="0" err="1" smtClean="0">
                <a:solidFill>
                  <a:srgbClr val="0000FF"/>
                </a:solidFill>
              </a:rPr>
              <a:t>mA</a:t>
            </a:r>
            <a:r>
              <a:rPr lang="en-US" sz="3200" b="1" dirty="0" smtClean="0">
                <a:solidFill>
                  <a:srgbClr val="0000FF"/>
                </a:solidFill>
              </a:rPr>
              <a:t> beam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1" b="4034"/>
          <a:stretch>
            <a:fillRect/>
          </a:stretch>
        </p:blipFill>
        <p:spPr bwMode="auto">
          <a:xfrm>
            <a:off x="835659" y="1078908"/>
            <a:ext cx="7622541" cy="433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74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Evolution of Beam </a:t>
            </a:r>
            <a:r>
              <a:rPr lang="en-US" sz="3200" b="1" dirty="0" err="1" smtClean="0">
                <a:solidFill>
                  <a:srgbClr val="0000FF"/>
                </a:solidFill>
              </a:rPr>
              <a:t>emittances</a:t>
            </a:r>
            <a:r>
              <a:rPr lang="en-US" sz="3200" b="1" dirty="0" smtClean="0">
                <a:solidFill>
                  <a:srgbClr val="0000FF"/>
                </a:solidFill>
              </a:rPr>
              <a:t> along the SRF </a:t>
            </a:r>
            <a:r>
              <a:rPr lang="en-US" sz="3200" b="1" dirty="0" err="1" smtClean="0">
                <a:solidFill>
                  <a:srgbClr val="0000FF"/>
                </a:solidFill>
              </a:rPr>
              <a:t>Linac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2047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Input emittance:</a:t>
            </a:r>
          </a:p>
          <a:p>
            <a:r>
              <a:rPr lang="el-GR" sz="1600" dirty="0" smtClean="0"/>
              <a:t>ε</a:t>
            </a:r>
            <a:r>
              <a:rPr lang="en-US" sz="1600" baseline="-25000" dirty="0" smtClean="0"/>
              <a:t>x </a:t>
            </a:r>
            <a:r>
              <a:rPr lang="en-US" sz="1600" dirty="0" smtClean="0"/>
              <a:t> = 0.245 </a:t>
            </a:r>
            <a:r>
              <a:rPr lang="el-GR" sz="1600" dirty="0" smtClean="0"/>
              <a:t>π</a:t>
            </a:r>
            <a:r>
              <a:rPr lang="en-US" sz="1600" dirty="0" smtClean="0"/>
              <a:t> mm </a:t>
            </a:r>
            <a:r>
              <a:rPr lang="en-US" sz="1600" dirty="0" err="1" smtClean="0"/>
              <a:t>mrad</a:t>
            </a:r>
            <a:endParaRPr lang="en-US" sz="1600" baseline="-25000" dirty="0" smtClean="0"/>
          </a:p>
          <a:p>
            <a:r>
              <a:rPr lang="el-GR" sz="1600" dirty="0" smtClean="0"/>
              <a:t>ε</a:t>
            </a:r>
            <a:r>
              <a:rPr lang="en-US" sz="1600" baseline="-25000" dirty="0"/>
              <a:t>y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= 0.245 </a:t>
            </a:r>
            <a:r>
              <a:rPr lang="el-GR" sz="1600" dirty="0" smtClean="0"/>
              <a:t>π</a:t>
            </a:r>
            <a:r>
              <a:rPr lang="en-US" sz="1600" dirty="0" smtClean="0"/>
              <a:t> mm </a:t>
            </a:r>
            <a:r>
              <a:rPr lang="en-US" sz="1600" dirty="0" err="1" smtClean="0"/>
              <a:t>mrad</a:t>
            </a:r>
            <a:endParaRPr lang="en-US" sz="1600" baseline="-25000" dirty="0" smtClean="0"/>
          </a:p>
          <a:p>
            <a:r>
              <a:rPr lang="el-GR" sz="1600" dirty="0" smtClean="0"/>
              <a:t>ε</a:t>
            </a:r>
            <a:r>
              <a:rPr lang="en-US" sz="1600" baseline="-25000" dirty="0"/>
              <a:t>z</a:t>
            </a:r>
            <a:r>
              <a:rPr lang="en-US" sz="1600" dirty="0" smtClean="0"/>
              <a:t> = 0.29 </a:t>
            </a:r>
            <a:r>
              <a:rPr lang="el-GR" sz="1600" dirty="0" smtClean="0"/>
              <a:t>π</a:t>
            </a:r>
            <a:r>
              <a:rPr lang="en-US" sz="1600" dirty="0" smtClean="0"/>
              <a:t> mm </a:t>
            </a:r>
            <a:r>
              <a:rPr lang="en-US" sz="1600" dirty="0" err="1" smtClean="0"/>
              <a:t>mrad</a:t>
            </a:r>
            <a:endParaRPr lang="en-US" sz="1600" dirty="0" smtClean="0"/>
          </a:p>
          <a:p>
            <a:r>
              <a:rPr lang="en-US" sz="1600" dirty="0" smtClean="0"/>
              <a:t>    = 0.106 </a:t>
            </a:r>
            <a:r>
              <a:rPr lang="el-GR" sz="1600" dirty="0" smtClean="0"/>
              <a:t>π</a:t>
            </a:r>
            <a:r>
              <a:rPr lang="en-US" sz="1600" dirty="0" smtClean="0"/>
              <a:t> deg </a:t>
            </a:r>
            <a:r>
              <a:rPr lang="en-US" sz="1600" dirty="0" err="1" smtClean="0"/>
              <a:t>MeV</a:t>
            </a:r>
            <a:endParaRPr lang="en-I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410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Output emittance:</a:t>
            </a:r>
          </a:p>
          <a:p>
            <a:r>
              <a:rPr lang="el-GR" sz="1600" dirty="0" smtClean="0"/>
              <a:t>ε</a:t>
            </a:r>
            <a:r>
              <a:rPr lang="en-US" sz="1600" baseline="-25000" dirty="0" smtClean="0"/>
              <a:t>x </a:t>
            </a:r>
            <a:r>
              <a:rPr lang="en-US" sz="1600" dirty="0" smtClean="0"/>
              <a:t> = 0.263 </a:t>
            </a:r>
            <a:r>
              <a:rPr lang="el-GR" sz="1600" dirty="0" smtClean="0"/>
              <a:t>π</a:t>
            </a:r>
            <a:r>
              <a:rPr lang="en-US" sz="1600" dirty="0" smtClean="0"/>
              <a:t> mm </a:t>
            </a:r>
            <a:r>
              <a:rPr lang="en-US" sz="1600" dirty="0" err="1" smtClean="0"/>
              <a:t>mrad</a:t>
            </a:r>
            <a:endParaRPr lang="en-US" sz="1600" baseline="-25000" dirty="0" smtClean="0"/>
          </a:p>
          <a:p>
            <a:r>
              <a:rPr lang="el-GR" sz="1600" dirty="0" smtClean="0"/>
              <a:t>ε</a:t>
            </a:r>
            <a:r>
              <a:rPr lang="en-US" sz="1600" baseline="-25000" dirty="0"/>
              <a:t>y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= 0.269 </a:t>
            </a:r>
            <a:r>
              <a:rPr lang="el-GR" sz="1600" dirty="0" smtClean="0"/>
              <a:t>π</a:t>
            </a:r>
            <a:r>
              <a:rPr lang="en-US" sz="1600" dirty="0" smtClean="0"/>
              <a:t> mm </a:t>
            </a:r>
            <a:r>
              <a:rPr lang="en-US" sz="1600" dirty="0" err="1" smtClean="0"/>
              <a:t>mrad</a:t>
            </a:r>
            <a:endParaRPr lang="en-US" sz="1600" baseline="-25000" dirty="0" smtClean="0"/>
          </a:p>
          <a:p>
            <a:r>
              <a:rPr lang="el-GR" sz="1600" dirty="0" smtClean="0"/>
              <a:t>ε</a:t>
            </a:r>
            <a:r>
              <a:rPr lang="en-US" sz="1600" baseline="-25000" dirty="0"/>
              <a:t>z</a:t>
            </a:r>
            <a:r>
              <a:rPr lang="en-US" sz="1600" dirty="0" smtClean="0"/>
              <a:t> = 0.376 </a:t>
            </a:r>
            <a:r>
              <a:rPr lang="el-GR" sz="1600" dirty="0" smtClean="0"/>
              <a:t>π</a:t>
            </a:r>
            <a:r>
              <a:rPr lang="en-US" sz="1600" dirty="0" smtClean="0"/>
              <a:t> mm </a:t>
            </a:r>
            <a:r>
              <a:rPr lang="en-US" sz="1600" dirty="0" err="1" smtClean="0"/>
              <a:t>mrad</a:t>
            </a:r>
            <a:endParaRPr lang="en-US" sz="1600" dirty="0" smtClean="0"/>
          </a:p>
          <a:p>
            <a:r>
              <a:rPr lang="en-US" sz="1600" dirty="0" smtClean="0"/>
              <a:t>     = 0.138 </a:t>
            </a:r>
            <a:r>
              <a:rPr lang="el-GR" sz="1600" dirty="0" smtClean="0"/>
              <a:t>π</a:t>
            </a:r>
            <a:r>
              <a:rPr lang="en-US" sz="1600" dirty="0" smtClean="0"/>
              <a:t> deg </a:t>
            </a:r>
            <a:r>
              <a:rPr lang="en-US" sz="1600" dirty="0" err="1" smtClean="0"/>
              <a:t>MeV</a:t>
            </a:r>
            <a:endParaRPr lang="en-IN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 of 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Purpose of doing these studies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LEHIPA parameters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1 </a:t>
            </a:r>
            <a:r>
              <a:rPr lang="en-US" b="1" dirty="0" err="1" smtClean="0"/>
              <a:t>GeV</a:t>
            </a:r>
            <a:r>
              <a:rPr lang="en-US" b="1" dirty="0" smtClean="0"/>
              <a:t> </a:t>
            </a:r>
            <a:r>
              <a:rPr lang="en-US" b="1" dirty="0" err="1" smtClean="0"/>
              <a:t>Linac</a:t>
            </a:r>
            <a:r>
              <a:rPr lang="en-US" b="1" dirty="0" smtClean="0"/>
              <a:t> simulations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Future studies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447800"/>
          <a:ext cx="868680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182"/>
                <a:gridCol w="3328587"/>
                <a:gridCol w="3085032"/>
              </a:tblGrid>
              <a:tr h="97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Cavity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Max Energy gain (</a:t>
                      </a:r>
                      <a:r>
                        <a:rPr lang="en-US" sz="2800" dirty="0" err="1" smtClean="0"/>
                        <a:t>MeV</a:t>
                      </a:r>
                      <a:r>
                        <a:rPr lang="en-US" sz="2800" dirty="0" smtClean="0"/>
                        <a:t>/cavity)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Max Beam power (kW/cavity)</a:t>
                      </a:r>
                      <a:endParaRPr lang="en-US" sz="2800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SSR0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</a:t>
                      </a:r>
                      <a:endParaRPr lang="en-US" sz="2000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SSR1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</a:t>
                      </a:r>
                      <a:endParaRPr lang="en-US" sz="2000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SSR2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Elliptical (beta=0.6)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180</a:t>
                      </a:r>
                      <a:endParaRPr lang="en-US" sz="2000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Elliptical</a:t>
                      </a:r>
                      <a:r>
                        <a:rPr lang="en-US" sz="2000" baseline="0" dirty="0" smtClean="0"/>
                        <a:t> (beta=0.8)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4061" y="558225"/>
            <a:ext cx="7419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Maximum Power required for SRF cavities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07631" y="727075"/>
          <a:ext cx="5029200" cy="606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551"/>
                <a:gridCol w="1124568"/>
                <a:gridCol w="1229081"/>
              </a:tblGrid>
              <a:tr h="5006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Parameters</a:t>
                      </a:r>
                      <a:endParaRPr lang="en-US" sz="1800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Value</a:t>
                      </a:r>
                      <a:endParaRPr lang="en-US" sz="1800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Units</a:t>
                      </a:r>
                      <a:endParaRPr lang="en-US" sz="1800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325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MHz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Geometric beta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0.21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Beta (opt)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0.22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Aperture (</a:t>
                      </a: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30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R/Q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255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Ohm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Transit time factor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0.84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Ep</a:t>
                      </a:r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Eacc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4.28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Eacc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7.24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mT</a:t>
                      </a:r>
                      <a:r>
                        <a:rPr lang="en-US" sz="2200" b="1" dirty="0" smtClean="0"/>
                        <a:t>/MV/m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Height of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</a:rPr>
                        <a:t> spoke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48.9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792435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Thickness of spoke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</a:rPr>
                        <a:t> near beam axis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4.08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</a:tbl>
          </a:graphicData>
        </a:graphic>
      </p:graphicFrame>
      <p:sp>
        <p:nvSpPr>
          <p:cNvPr id="9268" name="TextBox 4"/>
          <p:cNvSpPr txBox="1">
            <a:spLocks noChangeArrowheads="1"/>
          </p:cNvSpPr>
          <p:nvPr/>
        </p:nvSpPr>
        <p:spPr bwMode="auto">
          <a:xfrm>
            <a:off x="104775" y="88901"/>
            <a:ext cx="4155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SSR1 cavity </a:t>
            </a:r>
            <a:r>
              <a:rPr lang="en-US" sz="2800" b="1" dirty="0" smtClean="0">
                <a:solidFill>
                  <a:srgbClr val="FF0000"/>
                </a:solidFill>
              </a:rPr>
              <a:t>design studies: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5250" y="787400"/>
            <a:ext cx="3649469" cy="4610100"/>
            <a:chOff x="469900" y="1104900"/>
            <a:chExt cx="4866682" cy="4610100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/>
            <a:srcRect l="29797" t="6410" r="29292" b="5763"/>
            <a:stretch>
              <a:fillRect/>
            </a:stretch>
          </p:blipFill>
          <p:spPr bwMode="auto">
            <a:xfrm>
              <a:off x="469900" y="1104900"/>
              <a:ext cx="4114800" cy="461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286270" y="3409950"/>
              <a:ext cx="444566" cy="0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2348907" y="3060708"/>
              <a:ext cx="4322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/>
                <a:t>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420954" y="3787775"/>
              <a:ext cx="2172023" cy="1746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179263" y="3759193"/>
              <a:ext cx="8725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/>
                <a:t>Liris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1244" y="1104900"/>
              <a:ext cx="31755" cy="4610100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4853043" y="2845264"/>
              <a:ext cx="4835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/>
                <a:t>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46440" y="1452563"/>
              <a:ext cx="1535341" cy="17462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2326817" y="1104900"/>
              <a:ext cx="4835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/>
                <a:t>D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69900" y="1887538"/>
              <a:ext cx="404078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2168966" y="1502227"/>
              <a:ext cx="91850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/>
                <a:t>Lcav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76200" y="5562600"/>
            <a:ext cx="40059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</a:rPr>
              <a:t>Sectional view of SSR cavity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5584" y="212560"/>
            <a:ext cx="224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CST Microwave studio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rcRect l="25885" r="24493"/>
          <a:stretch>
            <a:fillRect/>
          </a:stretch>
        </p:blipFill>
        <p:spPr bwMode="auto">
          <a:xfrm>
            <a:off x="1" y="762000"/>
            <a:ext cx="2375282" cy="29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0" y="12700"/>
            <a:ext cx="3958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CST Tetrahedral mesh:</a:t>
            </a: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3"/>
          <a:srcRect l="18056" r="30302"/>
          <a:stretch>
            <a:fillRect/>
          </a:stretch>
        </p:blipFill>
        <p:spPr bwMode="auto">
          <a:xfrm>
            <a:off x="76200" y="3886200"/>
            <a:ext cx="2362200" cy="290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25401" y="4008438"/>
            <a:ext cx="1820862" cy="957263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314576" y="508000"/>
          <a:ext cx="367664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94265" y="1638300"/>
            <a:ext cx="29302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Ratio of </a:t>
            </a:r>
            <a:r>
              <a:rPr lang="en-US" sz="2800" b="1" dirty="0" err="1">
                <a:solidFill>
                  <a:srgbClr val="FF0000"/>
                </a:solidFill>
              </a:rPr>
              <a:t>Ep</a:t>
            </a:r>
            <a:r>
              <a:rPr lang="en-US" sz="2800" b="1" dirty="0">
                <a:solidFill>
                  <a:srgbClr val="FF0000"/>
                </a:solidFill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</a:rPr>
              <a:t>Eacc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5753100" y="3263901"/>
          <a:ext cx="339090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438400" y="5257800"/>
            <a:ext cx="3305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Transit time factor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314950" y="1951038"/>
            <a:ext cx="1004888" cy="30162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20328" y="5581072"/>
            <a:ext cx="614363" cy="4762"/>
          </a:xfrm>
          <a:prstGeom prst="straightConnector1">
            <a:avLst/>
          </a:prstGeom>
          <a:ln w="1111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688975"/>
          <a:ext cx="5257799" cy="579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166"/>
                <a:gridCol w="860434"/>
                <a:gridCol w="1600199"/>
              </a:tblGrid>
              <a:tr h="5006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Parameters</a:t>
                      </a:r>
                      <a:endParaRPr lang="en-US" sz="1800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Value</a:t>
                      </a:r>
                      <a:endParaRPr lang="en-US" sz="1800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Units</a:t>
                      </a:r>
                      <a:endParaRPr lang="en-US" sz="1800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325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MHz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Geometric beta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0.4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Beta (opt)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0.4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Aperture (</a:t>
                      </a: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60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R/Q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271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Ohm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Transit time factor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0.81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Ep</a:t>
                      </a:r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Eacc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5.54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</a:rPr>
                        <a:t>Eacc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7.87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mT</a:t>
                      </a:r>
                      <a:r>
                        <a:rPr lang="en-US" sz="2200" b="1" dirty="0" smtClean="0"/>
                        <a:t>/MV/m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500670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Height of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</a:rPr>
                        <a:t> spoke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50.25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  <a:tr h="792435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Thickness of spoke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</a:rPr>
                        <a:t> near beam axis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5.83</a:t>
                      </a:r>
                      <a:endParaRPr lang="en-US" sz="2300" b="1" dirty="0"/>
                    </a:p>
                  </a:txBody>
                  <a:tcPr marL="68580" marR="68580" marT="45708" marB="45708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Cm</a:t>
                      </a:r>
                      <a:endParaRPr lang="en-US" sz="2200" b="1" dirty="0"/>
                    </a:p>
                  </a:txBody>
                  <a:tcPr marL="68580" marR="68580" marT="45708" marB="45708"/>
                </a:tc>
              </a:tr>
            </a:tbl>
          </a:graphicData>
        </a:graphic>
      </p:graphicFrame>
      <p:sp>
        <p:nvSpPr>
          <p:cNvPr id="3124" name="TextBox 4"/>
          <p:cNvSpPr txBox="1">
            <a:spLocks noChangeArrowheads="1"/>
          </p:cNvSpPr>
          <p:nvPr/>
        </p:nvSpPr>
        <p:spPr bwMode="auto">
          <a:xfrm>
            <a:off x="76200" y="165100"/>
            <a:ext cx="4133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/>
              <a:t>Parameters of SSR2 cavity: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 l="20347" t="12729" r="36875" b="17814"/>
          <a:stretch>
            <a:fillRect/>
          </a:stretch>
        </p:blipFill>
        <p:spPr bwMode="auto">
          <a:xfrm>
            <a:off x="5486400" y="685800"/>
            <a:ext cx="3498669" cy="313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486400" y="39624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94021" y="6477000"/>
            <a:ext cx="309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 time factor </a:t>
            </a:r>
            <a:r>
              <a:rPr lang="en-US" dirty="0" err="1" smtClean="0"/>
              <a:t>vs</a:t>
            </a:r>
            <a:r>
              <a:rPr lang="en-US" dirty="0" smtClean="0"/>
              <a:t> beta (v/c)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162.5 MHz RFQ design studies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80" y="609600"/>
            <a:ext cx="3275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No. of particles in a bunch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5.7e8 (30 </a:t>
            </a:r>
            <a:r>
              <a:rPr lang="en-US" dirty="0" err="1" smtClean="0">
                <a:solidFill>
                  <a:srgbClr val="0000FF"/>
                </a:solidFill>
              </a:rPr>
              <a:t>mA</a:t>
            </a:r>
            <a:r>
              <a:rPr lang="en-US" dirty="0" smtClean="0">
                <a:solidFill>
                  <a:srgbClr val="0000FF"/>
                </a:solidFill>
              </a:rPr>
              <a:t>, 325 MHz)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5.7e8 (15 </a:t>
            </a:r>
            <a:r>
              <a:rPr lang="en-US" dirty="0" err="1" smtClean="0"/>
              <a:t>mA</a:t>
            </a:r>
            <a:r>
              <a:rPr lang="en-US" dirty="0" smtClean="0"/>
              <a:t>, 162.5 MHz)</a:t>
            </a:r>
            <a:endParaRPr lang="en-US" dirty="0"/>
          </a:p>
        </p:txBody>
      </p:sp>
      <p:pic>
        <p:nvPicPr>
          <p:cNvPr id="6146" name="Picture 2" descr="D:\200 MeV RFQ\162.5 MHz RFQ\nu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3180849" cy="2686050"/>
          </a:xfrm>
          <a:prstGeom prst="rect">
            <a:avLst/>
          </a:prstGeom>
          <a:noFill/>
        </p:spPr>
      </p:pic>
      <p:pic>
        <p:nvPicPr>
          <p:cNvPr id="6147" name="Picture 3" descr="D:\200 MeV RFQ\162.5 MHz RFQ\emittanc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305175" cy="2791037"/>
          </a:xfrm>
          <a:prstGeom prst="rect">
            <a:avLst/>
          </a:prstGeom>
          <a:noFill/>
        </p:spPr>
      </p:pic>
      <p:pic>
        <p:nvPicPr>
          <p:cNvPr id="6148" name="Picture 4" descr="D:\200 MeV RFQ\162.5 MHz RFQ\rfq4\nu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91000"/>
            <a:ext cx="3124200" cy="2533650"/>
          </a:xfrm>
          <a:prstGeom prst="rect">
            <a:avLst/>
          </a:prstGeom>
          <a:noFill/>
        </p:spPr>
      </p:pic>
      <p:pic>
        <p:nvPicPr>
          <p:cNvPr id="6149" name="Picture 5" descr="D:\200 MeV RFQ\162.5 MHz RFQ\rfq4\emi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079240"/>
            <a:ext cx="3200400" cy="270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97000"/>
          <a:ext cx="7848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Parameters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BARC (RFQ)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PXIE RFQ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162.5 MHz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162.5 MHz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I/O</a:t>
                      </a:r>
                      <a:r>
                        <a:rPr lang="en-US" sz="2000" baseline="0" dirty="0" smtClean="0"/>
                        <a:t>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0.03/2.1 </a:t>
                      </a:r>
                      <a:r>
                        <a:rPr lang="en-US" sz="2000" dirty="0" err="1" smtClean="0"/>
                        <a:t>MeV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0.03/2.1 </a:t>
                      </a:r>
                      <a:r>
                        <a:rPr lang="en-US" sz="2000" dirty="0" err="1" smtClean="0"/>
                        <a:t>MeV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current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 </a:t>
                      </a:r>
                      <a:r>
                        <a:rPr lang="en-US" sz="2000" dirty="0" err="1" smtClean="0"/>
                        <a:t>mA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Vane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 kV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 kV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5.15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4.35 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I/O </a:t>
                      </a:r>
                      <a:r>
                        <a:rPr lang="en-US" sz="2000" dirty="0" err="1" smtClean="0"/>
                        <a:t>Rms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emittance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0.3/0.32 mm-</a:t>
                      </a:r>
                      <a:r>
                        <a:rPr lang="en-US" sz="2000" dirty="0" err="1" smtClean="0"/>
                        <a:t>mrad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0.11/0.14</a:t>
                      </a:r>
                      <a:r>
                        <a:rPr lang="en-US" sz="2000" baseline="0" dirty="0" smtClean="0"/>
                        <a:t> mm </a:t>
                      </a:r>
                      <a:r>
                        <a:rPr lang="en-US" sz="2000" baseline="0" dirty="0" err="1" smtClean="0"/>
                        <a:t>mrad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0.50/0.09/1.54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0.22/0.04/0.68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Transmission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99</a:t>
                      </a:r>
                      <a:r>
                        <a:rPr lang="en-US" sz="2000" baseline="0" dirty="0" smtClean="0"/>
                        <a:t>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99.8 %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Acceleration efficiency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096000"/>
            <a:ext cx="45402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* Longitudinal </a:t>
            </a:r>
            <a:r>
              <a:rPr lang="en-US" sz="1500" dirty="0" err="1" smtClean="0"/>
              <a:t>emittance</a:t>
            </a:r>
            <a:r>
              <a:rPr lang="en-US" sz="1500" dirty="0" smtClean="0"/>
              <a:t>: mm-</a:t>
            </a:r>
            <a:r>
              <a:rPr lang="en-US" sz="1500" dirty="0" err="1" smtClean="0"/>
              <a:t>mrad</a:t>
            </a:r>
            <a:r>
              <a:rPr lang="en-US" sz="1500" dirty="0" smtClean="0"/>
              <a:t>/</a:t>
            </a:r>
            <a:r>
              <a:rPr lang="en-US" sz="1500" dirty="0" err="1" smtClean="0"/>
              <a:t>MeV</a:t>
            </a:r>
            <a:r>
              <a:rPr lang="en-US" sz="1500" dirty="0" smtClean="0"/>
              <a:t>-deg/</a:t>
            </a:r>
            <a:r>
              <a:rPr lang="en-US" sz="1500" dirty="0" err="1" smtClean="0"/>
              <a:t>kev-nsec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33400"/>
            <a:ext cx="5268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Parameters of 162.5 MHz RFQ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7842981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Future studies:</a:t>
            </a:r>
          </a:p>
          <a:p>
            <a:endParaRPr lang="en-US" sz="30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/>
              <a:t>Beam dynamics</a:t>
            </a:r>
          </a:p>
          <a:p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End-to-end simulations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Complete error analysis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Fault-tolerance studies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Cavity design</a:t>
            </a:r>
          </a:p>
          <a:p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Effect of HOM in the superconducting cavities (spoke and elliptical cavities)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Lorentz force detuning and its compensation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AE-DST Aug-2014\7451-Thank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14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3429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5791200" cy="175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High energy proton accelerator</a:t>
            </a:r>
          </a:p>
          <a:p>
            <a:r>
              <a:rPr lang="en-US" sz="3000" dirty="0" err="1" smtClean="0"/>
              <a:t>Spallation</a:t>
            </a:r>
            <a:r>
              <a:rPr lang="en-US" sz="3000" dirty="0" smtClean="0"/>
              <a:t> target</a:t>
            </a:r>
          </a:p>
          <a:p>
            <a:r>
              <a:rPr lang="en-US" sz="3000" dirty="0" smtClean="0"/>
              <a:t>Sub-Critical reactor</a:t>
            </a:r>
            <a:endParaRPr lang="en-US" sz="3000" dirty="0"/>
          </a:p>
        </p:txBody>
      </p:sp>
      <p:pic>
        <p:nvPicPr>
          <p:cNvPr id="1026" name="Picture 2" descr="E:\ppt for dpg superannuation\images for dpg superannuation talk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01776"/>
            <a:ext cx="4572000" cy="523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9613" y="930275"/>
          <a:ext cx="7062787" cy="1108075"/>
        </p:xfrm>
        <a:graphic>
          <a:graphicData uri="http://schemas.openxmlformats.org/presentationml/2006/ole">
            <p:oleObj spid="_x0000_s2050" name="Equation" r:id="rId3" imgW="2501640" imgH="393480" progId="">
              <p:embed/>
            </p:oleObj>
          </a:graphicData>
        </a:graphic>
      </p:graphicFrame>
      <p:graphicFrame>
        <p:nvGraphicFramePr>
          <p:cNvPr id="9248" name="Group 32"/>
          <p:cNvGraphicFramePr>
            <a:graphicFrameLocks noGrp="1"/>
          </p:cNvGraphicFramePr>
          <p:nvPr/>
        </p:nvGraphicFramePr>
        <p:xfrm>
          <a:off x="3810000" y="2514600"/>
          <a:ext cx="3733800" cy="3880104"/>
        </p:xfrm>
        <a:graphic>
          <a:graphicData uri="http://schemas.openxmlformats.org/drawingml/2006/table">
            <a:tbl>
              <a:tblPr/>
              <a:tblGrid>
                <a:gridCol w="2452595"/>
                <a:gridCol w="128120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3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(MW)</a:t>
                      </a:r>
                      <a:endParaRPr kumimoji="0" lang="en-US" sz="3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(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k=0.95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58.5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73.1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87.7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" name="Text Box 33"/>
          <p:cNvSpPr txBox="1">
            <a:spLocks noChangeArrowheads="1"/>
          </p:cNvSpPr>
          <p:nvPr/>
        </p:nvSpPr>
        <p:spPr bwMode="auto">
          <a:xfrm>
            <a:off x="152400" y="2743200"/>
            <a:ext cx="4495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Proton Energy : 1 </a:t>
            </a:r>
            <a:r>
              <a:rPr lang="en-US" sz="2200" dirty="0" err="1">
                <a:latin typeface="Calibri" pitchFamily="34" charset="0"/>
              </a:rPr>
              <a:t>GeV</a:t>
            </a:r>
            <a:endParaRPr lang="en-US" sz="2200" dirty="0">
              <a:latin typeface="Calibri" pitchFamily="34" charset="0"/>
            </a:endParaRPr>
          </a:p>
          <a:p>
            <a:r>
              <a:rPr lang="el-GR" sz="2200" dirty="0">
                <a:latin typeface="Calibri" pitchFamily="34" charset="0"/>
              </a:rPr>
              <a:t>ν</a:t>
            </a:r>
            <a:r>
              <a:rPr lang="en-US" sz="2200" baseline="-25000" dirty="0">
                <a:latin typeface="Calibri" pitchFamily="34" charset="0"/>
              </a:rPr>
              <a:t>s</a:t>
            </a:r>
            <a:r>
              <a:rPr lang="en-US" sz="2200" dirty="0">
                <a:latin typeface="Calibri" pitchFamily="34" charset="0"/>
              </a:rPr>
              <a:t> = 25 neutrons/proton</a:t>
            </a:r>
          </a:p>
          <a:p>
            <a:r>
              <a:rPr lang="el-GR" sz="2200" dirty="0">
                <a:latin typeface="Calibri" pitchFamily="34" charset="0"/>
              </a:rPr>
              <a:t>ν</a:t>
            </a:r>
            <a:r>
              <a:rPr lang="en-US" sz="2200" dirty="0">
                <a:latin typeface="Calibri" pitchFamily="34" charset="0"/>
              </a:rPr>
              <a:t>  = 2.5 neutrons/fission</a:t>
            </a:r>
          </a:p>
          <a:p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43800" y="2514600"/>
          <a:ext cx="1333500" cy="3880104"/>
        </p:xfrm>
        <a:graphic>
          <a:graphicData uri="http://schemas.openxmlformats.org/drawingml/2006/table">
            <a:tbl>
              <a:tblPr/>
              <a:tblGrid>
                <a:gridCol w="13335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 (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k=0.98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7" name="Title 1"/>
          <p:cNvSpPr>
            <a:spLocks/>
          </p:cNvSpPr>
          <p:nvPr/>
        </p:nvSpPr>
        <p:spPr bwMode="auto">
          <a:xfrm>
            <a:off x="914400" y="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CC0000"/>
                </a:solidFill>
              </a:rPr>
              <a:t>Beam current </a:t>
            </a:r>
            <a:r>
              <a:rPr lang="en-US" sz="4000" b="1">
                <a:solidFill>
                  <a:srgbClr val="CC0000"/>
                </a:solidFill>
              </a:rPr>
              <a:t>requirement</a:t>
            </a:r>
            <a:r>
              <a:rPr lang="en-US" sz="4800" b="1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263" y="1524000"/>
            <a:ext cx="4046537" cy="1219200"/>
          </a:xfrm>
          <a:prstGeom prst="rect">
            <a:avLst/>
          </a:prstGeom>
          <a:solidFill>
            <a:srgbClr val="CCFFCC"/>
          </a:solidFill>
          <a:ln w="25400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693738"/>
            <a:ext cx="9180513" cy="5554662"/>
            <a:chOff x="51" y="624"/>
            <a:chExt cx="5783" cy="3499"/>
          </a:xfrm>
        </p:grpSpPr>
        <p:sp>
          <p:nvSpPr>
            <p:cNvPr id="24604" name="Rectangle 4"/>
            <p:cNvSpPr>
              <a:spLocks noChangeArrowheads="1"/>
            </p:cNvSpPr>
            <p:nvPr/>
          </p:nvSpPr>
          <p:spPr bwMode="auto">
            <a:xfrm>
              <a:off x="51" y="1248"/>
              <a:ext cx="739" cy="45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Proton IS</a:t>
              </a:r>
            </a:p>
            <a:p>
              <a:pPr algn="ctr"/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50 keV</a:t>
              </a:r>
            </a:p>
          </p:txBody>
        </p:sp>
        <p:sp>
          <p:nvSpPr>
            <p:cNvPr id="24605" name="Rectangle 5"/>
            <p:cNvSpPr>
              <a:spLocks noChangeArrowheads="1"/>
            </p:cNvSpPr>
            <p:nvPr/>
          </p:nvSpPr>
          <p:spPr bwMode="auto">
            <a:xfrm>
              <a:off x="1070" y="1248"/>
              <a:ext cx="510" cy="4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RFQ</a:t>
              </a:r>
            </a:p>
            <a:p>
              <a:pPr algn="ctr"/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3 MeV</a:t>
              </a:r>
            </a:p>
          </p:txBody>
        </p:sp>
        <p:sp>
          <p:nvSpPr>
            <p:cNvPr id="24606" name="Rectangle 6"/>
            <p:cNvSpPr>
              <a:spLocks noChangeArrowheads="1"/>
            </p:cNvSpPr>
            <p:nvPr/>
          </p:nvSpPr>
          <p:spPr bwMode="auto">
            <a:xfrm>
              <a:off x="1835" y="1248"/>
              <a:ext cx="612" cy="4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DTL</a:t>
              </a:r>
            </a:p>
            <a:p>
              <a:pPr algn="ctr"/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20 MeV</a:t>
              </a:r>
            </a:p>
          </p:txBody>
        </p:sp>
        <p:sp>
          <p:nvSpPr>
            <p:cNvPr id="24607" name="Line 7"/>
            <p:cNvSpPr>
              <a:spLocks noChangeShapeType="1"/>
            </p:cNvSpPr>
            <p:nvPr/>
          </p:nvSpPr>
          <p:spPr bwMode="auto">
            <a:xfrm>
              <a:off x="804" y="1477"/>
              <a:ext cx="260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8"/>
            <p:cNvSpPr>
              <a:spLocks noChangeShapeType="1"/>
            </p:cNvSpPr>
            <p:nvPr/>
          </p:nvSpPr>
          <p:spPr bwMode="auto">
            <a:xfrm>
              <a:off x="1580" y="1488"/>
              <a:ext cx="261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9"/>
            <p:cNvSpPr>
              <a:spLocks noChangeArrowheads="1"/>
            </p:cNvSpPr>
            <p:nvPr/>
          </p:nvSpPr>
          <p:spPr bwMode="auto">
            <a:xfrm>
              <a:off x="2702" y="816"/>
              <a:ext cx="713" cy="4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DTL/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CCDTL</a:t>
              </a:r>
            </a:p>
          </p:txBody>
        </p:sp>
        <p:sp>
          <p:nvSpPr>
            <p:cNvPr id="24610" name="Rectangle 10"/>
            <p:cNvSpPr>
              <a:spLocks noChangeArrowheads="1"/>
            </p:cNvSpPr>
            <p:nvPr/>
          </p:nvSpPr>
          <p:spPr bwMode="auto">
            <a:xfrm>
              <a:off x="2702" y="1680"/>
              <a:ext cx="764" cy="4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Super-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Calibri" pitchFamily="34" charset="0"/>
                </a:rPr>
                <a:t>conducting</a:t>
              </a:r>
            </a:p>
          </p:txBody>
        </p:sp>
        <p:sp>
          <p:nvSpPr>
            <p:cNvPr id="24611" name="Line 11"/>
            <p:cNvSpPr>
              <a:spLocks noChangeShapeType="1"/>
            </p:cNvSpPr>
            <p:nvPr/>
          </p:nvSpPr>
          <p:spPr bwMode="auto">
            <a:xfrm flipV="1">
              <a:off x="2447" y="960"/>
              <a:ext cx="255" cy="48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12"/>
            <p:cNvSpPr>
              <a:spLocks noChangeShapeType="1"/>
            </p:cNvSpPr>
            <p:nvPr/>
          </p:nvSpPr>
          <p:spPr bwMode="auto">
            <a:xfrm>
              <a:off x="2447" y="1440"/>
              <a:ext cx="255" cy="48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13"/>
            <p:cNvSpPr>
              <a:spLocks noChangeShapeType="1"/>
            </p:cNvSpPr>
            <p:nvPr/>
          </p:nvSpPr>
          <p:spPr bwMode="auto">
            <a:xfrm>
              <a:off x="3415" y="1008"/>
              <a:ext cx="306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14"/>
            <p:cNvSpPr>
              <a:spLocks noChangeShapeType="1"/>
            </p:cNvSpPr>
            <p:nvPr/>
          </p:nvSpPr>
          <p:spPr bwMode="auto">
            <a:xfrm>
              <a:off x="3466" y="1894"/>
              <a:ext cx="255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15"/>
            <p:cNvSpPr>
              <a:spLocks noChangeShapeType="1"/>
            </p:cNvSpPr>
            <p:nvPr/>
          </p:nvSpPr>
          <p:spPr bwMode="auto">
            <a:xfrm>
              <a:off x="3721" y="999"/>
              <a:ext cx="0" cy="912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Text Box 16"/>
            <p:cNvSpPr txBox="1">
              <a:spLocks noChangeArrowheads="1"/>
            </p:cNvSpPr>
            <p:nvPr/>
          </p:nvSpPr>
          <p:spPr bwMode="auto">
            <a:xfrm>
              <a:off x="4384" y="960"/>
              <a:ext cx="662" cy="10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800000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Calibri" pitchFamily="34" charset="0"/>
                </a:rPr>
                <a:t>SC Linac</a:t>
              </a:r>
            </a:p>
            <a:p>
              <a:pPr algn="ctr">
                <a:spcBef>
                  <a:spcPct val="50000"/>
                </a:spcBef>
              </a:pPr>
              <a:endParaRPr lang="en-US" sz="2000" b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pic>
          <p:nvPicPr>
            <p:cNvPr id="24617" name="Picture 17"/>
            <p:cNvPicPr>
              <a:picLocks noChangeAspect="1" noChangeArrowheads="1"/>
            </p:cNvPicPr>
            <p:nvPr/>
          </p:nvPicPr>
          <p:blipFill>
            <a:blip r:embed="rId2"/>
            <a:srcRect b="7152"/>
            <a:stretch>
              <a:fillRect/>
            </a:stretch>
          </p:blipFill>
          <p:spPr bwMode="auto">
            <a:xfrm>
              <a:off x="3589" y="2053"/>
              <a:ext cx="2245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8" name="Text Box 18"/>
            <p:cNvSpPr txBox="1">
              <a:spLocks noChangeArrowheads="1"/>
            </p:cNvSpPr>
            <p:nvPr/>
          </p:nvSpPr>
          <p:spPr bwMode="auto">
            <a:xfrm>
              <a:off x="4741" y="1942"/>
              <a:ext cx="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800000"/>
                  </a:solidFill>
                  <a:latin typeface="Calibri" pitchFamily="34" charset="0"/>
                </a:rPr>
                <a:t>1 GeV</a:t>
              </a:r>
            </a:p>
          </p:txBody>
        </p:sp>
        <p:sp>
          <p:nvSpPr>
            <p:cNvPr id="24619" name="Text Box 19"/>
            <p:cNvSpPr txBox="1">
              <a:spLocks noChangeArrowheads="1"/>
            </p:cNvSpPr>
            <p:nvPr/>
          </p:nvSpPr>
          <p:spPr bwMode="auto">
            <a:xfrm>
              <a:off x="3702" y="1238"/>
              <a:ext cx="7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800000"/>
                  </a:solidFill>
                  <a:latin typeface="Calibri" pitchFamily="34" charset="0"/>
                </a:rPr>
                <a:t>200 MeV</a:t>
              </a:r>
            </a:p>
          </p:txBody>
        </p:sp>
        <p:sp>
          <p:nvSpPr>
            <p:cNvPr id="24620" name="Line 20"/>
            <p:cNvSpPr>
              <a:spLocks noChangeShapeType="1"/>
            </p:cNvSpPr>
            <p:nvPr/>
          </p:nvSpPr>
          <p:spPr bwMode="auto">
            <a:xfrm>
              <a:off x="3721" y="1440"/>
              <a:ext cx="663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Text Box 21"/>
            <p:cNvSpPr txBox="1">
              <a:spLocks noChangeArrowheads="1"/>
            </p:cNvSpPr>
            <p:nvPr/>
          </p:nvSpPr>
          <p:spPr bwMode="auto">
            <a:xfrm>
              <a:off x="2498" y="624"/>
              <a:ext cx="11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Calibri" pitchFamily="34" charset="0"/>
                </a:rPr>
                <a:t>Normal Conducting</a:t>
              </a:r>
            </a:p>
          </p:txBody>
        </p:sp>
        <p:sp>
          <p:nvSpPr>
            <p:cNvPr id="24622" name="Text Box 22"/>
            <p:cNvSpPr txBox="1">
              <a:spLocks noChangeArrowheads="1"/>
            </p:cNvSpPr>
            <p:nvPr/>
          </p:nvSpPr>
          <p:spPr bwMode="auto">
            <a:xfrm>
              <a:off x="51" y="864"/>
              <a:ext cx="2463" cy="22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700" b="1">
                  <a:solidFill>
                    <a:srgbClr val="CC0066"/>
                  </a:solidFill>
                  <a:latin typeface="Calibri" pitchFamily="34" charset="0"/>
                </a:rPr>
                <a:t>High current injector 20 MeV, </a:t>
              </a:r>
              <a:r>
                <a:rPr lang="en-US" sz="1700" b="1">
                  <a:solidFill>
                    <a:srgbClr val="CC0066"/>
                  </a:solidFill>
                  <a:latin typeface="Calibri" pitchFamily="34" charset="0"/>
                  <a:sym typeface="Symbol" pitchFamily="18" charset="2"/>
                </a:rPr>
                <a:t> 30 mA</a:t>
              </a:r>
              <a:endParaRPr lang="en-US" sz="1700" b="1">
                <a:solidFill>
                  <a:srgbClr val="CC0066"/>
                </a:solidFill>
                <a:latin typeface="Calibri" pitchFamily="34" charset="0"/>
              </a:endParaRPr>
            </a:p>
          </p:txBody>
        </p:sp>
        <p:sp>
          <p:nvSpPr>
            <p:cNvPr id="24623" name="Line 23"/>
            <p:cNvSpPr>
              <a:spLocks noChangeShapeType="1"/>
            </p:cNvSpPr>
            <p:nvPr/>
          </p:nvSpPr>
          <p:spPr bwMode="auto">
            <a:xfrm>
              <a:off x="4715" y="1990"/>
              <a:ext cx="0" cy="624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580" name="Text Box 24"/>
          <p:cNvSpPr txBox="1">
            <a:spLocks noChangeArrowheads="1"/>
          </p:cNvSpPr>
          <p:nvPr/>
        </p:nvSpPr>
        <p:spPr bwMode="auto">
          <a:xfrm>
            <a:off x="6248400" y="3824288"/>
            <a:ext cx="914400" cy="595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3300">
              <a:latin typeface="Calibri" pitchFamily="34" charset="0"/>
            </a:endParaRPr>
          </a:p>
        </p:txBody>
      </p:sp>
      <p:sp>
        <p:nvSpPr>
          <p:cNvPr id="24581" name="Text Box 25"/>
          <p:cNvSpPr txBox="1">
            <a:spLocks noChangeArrowheads="1"/>
          </p:cNvSpPr>
          <p:nvPr/>
        </p:nvSpPr>
        <p:spPr bwMode="auto">
          <a:xfrm>
            <a:off x="6030913" y="4724400"/>
            <a:ext cx="685800" cy="595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3300">
              <a:latin typeface="Calibri" pitchFamily="34" charset="0"/>
            </a:endParaRPr>
          </a:p>
        </p:txBody>
      </p:sp>
      <p:sp>
        <p:nvSpPr>
          <p:cNvPr id="24582" name="AutoShape 26"/>
          <p:cNvSpPr>
            <a:spLocks noChangeArrowheads="1"/>
          </p:cNvSpPr>
          <p:nvPr/>
        </p:nvSpPr>
        <p:spPr bwMode="auto">
          <a:xfrm>
            <a:off x="228600" y="-76200"/>
            <a:ext cx="8610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CC0000"/>
                </a:solidFill>
                <a:latin typeface="Calibri" pitchFamily="34" charset="0"/>
              </a:rPr>
              <a:t>Schematic of Accelerator Development</a:t>
            </a:r>
            <a:endParaRPr lang="en-US" sz="34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4583" name="Text Box 28"/>
          <p:cNvSpPr txBox="1">
            <a:spLocks noChangeArrowheads="1"/>
          </p:cNvSpPr>
          <p:nvPr/>
        </p:nvSpPr>
        <p:spPr bwMode="auto">
          <a:xfrm>
            <a:off x="0" y="2743200"/>
            <a:ext cx="4029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Design completed &amp; fabrication is in progress</a:t>
            </a:r>
          </a:p>
        </p:txBody>
      </p:sp>
      <p:sp>
        <p:nvSpPr>
          <p:cNvPr id="24584" name="Text Box 31"/>
          <p:cNvSpPr txBox="1">
            <a:spLocks noChangeArrowheads="1"/>
          </p:cNvSpPr>
          <p:nvPr/>
        </p:nvSpPr>
        <p:spPr bwMode="auto">
          <a:xfrm>
            <a:off x="76200" y="3200400"/>
            <a:ext cx="1604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Calibri" pitchFamily="34" charset="0"/>
              </a:rPr>
              <a:t>ECR Ion Source</a:t>
            </a:r>
          </a:p>
        </p:txBody>
      </p:sp>
      <p:sp>
        <p:nvSpPr>
          <p:cNvPr id="24585" name="Text Box 32"/>
          <p:cNvSpPr txBox="1">
            <a:spLocks noChangeArrowheads="1"/>
          </p:cNvSpPr>
          <p:nvPr/>
        </p:nvSpPr>
        <p:spPr bwMode="auto">
          <a:xfrm>
            <a:off x="21336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Calibri" pitchFamily="34" charset="0"/>
              </a:rPr>
              <a:t>LEBT </a:t>
            </a:r>
          </a:p>
        </p:txBody>
      </p:sp>
      <p:sp>
        <p:nvSpPr>
          <p:cNvPr id="24586" name="Text Box 33"/>
          <p:cNvSpPr txBox="1">
            <a:spLocks noChangeArrowheads="1"/>
          </p:cNvSpPr>
          <p:nvPr/>
        </p:nvSpPr>
        <p:spPr bwMode="auto">
          <a:xfrm>
            <a:off x="3989388" y="3197225"/>
            <a:ext cx="58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b="1">
                <a:solidFill>
                  <a:srgbClr val="FF3300"/>
                </a:solidFill>
                <a:latin typeface="Calibri" pitchFamily="34" charset="0"/>
              </a:rPr>
              <a:t>RFQ</a:t>
            </a:r>
            <a:endParaRPr lang="en-US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4587" name="Text Box 34"/>
          <p:cNvSpPr txBox="1">
            <a:spLocks noChangeArrowheads="1"/>
          </p:cNvSpPr>
          <p:nvPr/>
        </p:nvSpPr>
        <p:spPr bwMode="auto">
          <a:xfrm>
            <a:off x="5178425" y="3197225"/>
            <a:ext cx="1679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b="1">
                <a:solidFill>
                  <a:srgbClr val="FF3300"/>
                </a:solidFill>
                <a:latin typeface="Calibri" pitchFamily="34" charset="0"/>
              </a:rPr>
              <a:t>Drift Tube Linac</a:t>
            </a:r>
            <a:endParaRPr lang="en-US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4588" name="Text Box 35"/>
          <p:cNvSpPr txBox="1">
            <a:spLocks noChangeArrowheads="1"/>
          </p:cNvSpPr>
          <p:nvPr/>
        </p:nvSpPr>
        <p:spPr bwMode="auto">
          <a:xfrm>
            <a:off x="3136900" y="5105400"/>
            <a:ext cx="1816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Calibri" pitchFamily="34" charset="0"/>
              </a:rPr>
              <a:t>60 kW RF System</a:t>
            </a:r>
          </a:p>
        </p:txBody>
      </p:sp>
      <p:sp>
        <p:nvSpPr>
          <p:cNvPr id="24589" name="Text Box 37"/>
          <p:cNvSpPr txBox="1">
            <a:spLocks noChangeArrowheads="1"/>
          </p:cNvSpPr>
          <p:nvPr/>
        </p:nvSpPr>
        <p:spPr bwMode="auto">
          <a:xfrm>
            <a:off x="4953000" y="5105400"/>
            <a:ext cx="183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b="1">
                <a:solidFill>
                  <a:srgbClr val="FF3300"/>
                </a:solidFill>
                <a:latin typeface="Calibri" pitchFamily="34" charset="0"/>
              </a:rPr>
              <a:t>1.3 MW  Klystron</a:t>
            </a:r>
            <a:endParaRPr lang="en-US" b="1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24590" name="Picture 38" descr="ionsource 315"/>
          <p:cNvPicPr>
            <a:picLocks noChangeAspect="1" noChangeArrowheads="1"/>
          </p:cNvPicPr>
          <p:nvPr/>
        </p:nvPicPr>
        <p:blipFill>
          <a:blip r:embed="rId3">
            <a:lum bright="30000" contrast="14000"/>
          </a:blip>
          <a:srcRect/>
          <a:stretch>
            <a:fillRect/>
          </a:stretch>
        </p:blipFill>
        <p:spPr bwMode="auto">
          <a:xfrm>
            <a:off x="76200" y="3617913"/>
            <a:ext cx="16764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Oval 41"/>
          <p:cNvSpPr>
            <a:spLocks noChangeArrowheads="1"/>
          </p:cNvSpPr>
          <p:nvPr/>
        </p:nvSpPr>
        <p:spPr bwMode="auto">
          <a:xfrm>
            <a:off x="5991225" y="657225"/>
            <a:ext cx="29591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92" name="Text Box 42"/>
          <p:cNvSpPr txBox="1">
            <a:spLocks noChangeArrowheads="1"/>
          </p:cNvSpPr>
          <p:nvPr/>
        </p:nvSpPr>
        <p:spPr bwMode="auto">
          <a:xfrm>
            <a:off x="1720850" y="2362200"/>
            <a:ext cx="84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Phase 1</a:t>
            </a:r>
          </a:p>
        </p:txBody>
      </p:sp>
      <p:sp>
        <p:nvSpPr>
          <p:cNvPr id="24593" name="Text Box 43"/>
          <p:cNvSpPr txBox="1">
            <a:spLocks noChangeArrowheads="1"/>
          </p:cNvSpPr>
          <p:nvPr/>
        </p:nvSpPr>
        <p:spPr bwMode="auto">
          <a:xfrm>
            <a:off x="4500563" y="1816100"/>
            <a:ext cx="901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Phase II</a:t>
            </a:r>
          </a:p>
        </p:txBody>
      </p:sp>
      <p:sp>
        <p:nvSpPr>
          <p:cNvPr id="24594" name="Text Box 44"/>
          <p:cNvSpPr txBox="1">
            <a:spLocks noChangeArrowheads="1"/>
          </p:cNvSpPr>
          <p:nvPr/>
        </p:nvSpPr>
        <p:spPr bwMode="auto">
          <a:xfrm>
            <a:off x="7038975" y="836613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3300"/>
                </a:solidFill>
                <a:latin typeface="Calibri" pitchFamily="34" charset="0"/>
              </a:rPr>
              <a:t>Phase III</a:t>
            </a:r>
          </a:p>
        </p:txBody>
      </p:sp>
      <p:pic>
        <p:nvPicPr>
          <p:cNvPr id="24595" name="Picture 45" descr="DSCN2286"/>
          <p:cNvPicPr>
            <a:picLocks noChangeAspect="1" noChangeArrowheads="1"/>
          </p:cNvPicPr>
          <p:nvPr/>
        </p:nvPicPr>
        <p:blipFill>
          <a:blip r:embed="rId4"/>
          <a:srcRect l="9679" t="23817" b="7397"/>
          <a:stretch>
            <a:fillRect/>
          </a:stretch>
        </p:blipFill>
        <p:spPr bwMode="auto">
          <a:xfrm>
            <a:off x="5334000" y="3657600"/>
            <a:ext cx="13350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" descr="E:\psingh\RFQ photos\rfq pics 29 8 2012\DSC00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6766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36576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6900" y="5562600"/>
            <a:ext cx="1892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" descr="Picture 1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16513" y="5562600"/>
            <a:ext cx="1589087" cy="1143000"/>
          </a:xfrm>
          <a:prstGeom prst="rect">
            <a:avLst/>
          </a:prstGeom>
          <a:noFill/>
          <a:ln w="28575">
            <a:solidFill>
              <a:srgbClr val="0F0F01"/>
            </a:solidFill>
            <a:miter lim="800000"/>
            <a:headEnd/>
            <a:tailEnd/>
          </a:ln>
        </p:spPr>
      </p:pic>
      <p:sp>
        <p:nvSpPr>
          <p:cNvPr id="24600" name="TextBox 46"/>
          <p:cNvSpPr txBox="1">
            <a:spLocks noChangeArrowheads="1"/>
          </p:cNvSpPr>
          <p:nvPr/>
        </p:nvSpPr>
        <p:spPr bwMode="auto">
          <a:xfrm>
            <a:off x="1219200" y="457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 b="1">
                <a:solidFill>
                  <a:srgbClr val="0070C0"/>
                </a:solidFill>
                <a:latin typeface="Calibri" pitchFamily="34" charset="0"/>
              </a:rPr>
              <a:t>LEHIPA</a:t>
            </a:r>
            <a:endParaRPr lang="en-US" sz="32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4601" name="Picture 2" descr="C:\Users\Acer Valued Customer\Desktop\rk-reading\PhD\DSC045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5562600"/>
            <a:ext cx="14906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4" descr="C:\Users\Acer Valued Customer\Desktop\rk-reading\PhD\DSC0450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5562600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3" name="TextBox 49"/>
          <p:cNvSpPr txBox="1">
            <a:spLocks noChangeArrowheads="1"/>
          </p:cNvSpPr>
          <p:nvPr/>
        </p:nvSpPr>
        <p:spPr bwMode="auto">
          <a:xfrm>
            <a:off x="609600" y="51054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b="1">
                <a:solidFill>
                  <a:srgbClr val="FF0000"/>
                </a:solidFill>
                <a:latin typeface="Calibri" pitchFamily="34" charset="0"/>
              </a:rPr>
              <a:t>50 kW RF Coupler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8196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5473701" y="3738562"/>
            <a:ext cx="9144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Title 1"/>
          <p:cNvSpPr txBox="1">
            <a:spLocks/>
          </p:cNvSpPr>
          <p:nvPr/>
        </p:nvSpPr>
        <p:spPr>
          <a:xfrm>
            <a:off x="838200" y="304800"/>
            <a:ext cx="7543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Schematic of New 1 GeV accelerator 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525" y="1600200"/>
            <a:ext cx="9572625" cy="4648200"/>
            <a:chOff x="0" y="1676400"/>
            <a:chExt cx="9572625" cy="4648200"/>
          </a:xfrm>
        </p:grpSpPr>
        <p:pic>
          <p:nvPicPr>
            <p:cNvPr id="82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813" y="2819400"/>
              <a:ext cx="1339850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30"/>
            <p:cNvGrpSpPr/>
            <p:nvPr/>
          </p:nvGrpSpPr>
          <p:grpSpPr>
            <a:xfrm>
              <a:off x="0" y="1676400"/>
              <a:ext cx="9572625" cy="4648200"/>
              <a:chOff x="0" y="2209800"/>
              <a:chExt cx="9572625" cy="4648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71500" y="2824163"/>
                <a:ext cx="7429500" cy="33337"/>
              </a:xfrm>
              <a:prstGeom prst="line">
                <a:avLst/>
              </a:prstGeom>
              <a:ln w="12700">
                <a:solidFill>
                  <a:schemeClr val="tx1">
                    <a:alpha val="8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99" name="Rectangle 9"/>
              <p:cNvSpPr>
                <a:spLocks noChangeArrowheads="1"/>
              </p:cNvSpPr>
              <p:nvPr/>
            </p:nvSpPr>
            <p:spPr bwMode="auto">
              <a:xfrm>
                <a:off x="6143625" y="2209800"/>
                <a:ext cx="1447800" cy="1041400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/>
                  <a:t>Elliptical</a:t>
                </a:r>
              </a:p>
              <a:p>
                <a:pPr algn="ctr" eaLnBrk="0" hangingPunct="0"/>
                <a:r>
                  <a:rPr lang="en-US" sz="2000" b="1"/>
                  <a:t>Cavities</a:t>
                </a:r>
              </a:p>
            </p:txBody>
          </p:sp>
          <p:cxnSp>
            <p:nvCxnSpPr>
              <p:cNvPr id="8200" name="Straight Arrow Connector 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161213" y="3732212"/>
                <a:ext cx="914400" cy="3175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8201" name="Text Box 20"/>
              <p:cNvSpPr txBox="1">
                <a:spLocks noChangeArrowheads="1"/>
              </p:cNvSpPr>
              <p:nvPr/>
            </p:nvSpPr>
            <p:spPr bwMode="auto">
              <a:xfrm>
                <a:off x="6858000" y="4114800"/>
                <a:ext cx="97631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/>
                  <a:t>200 MeV</a:t>
                </a:r>
              </a:p>
            </p:txBody>
          </p:sp>
          <p:sp>
            <p:nvSpPr>
              <p:cNvPr id="8202" name="TextBox 25"/>
              <p:cNvSpPr txBox="1">
                <a:spLocks noChangeArrowheads="1"/>
              </p:cNvSpPr>
              <p:nvPr/>
            </p:nvSpPr>
            <p:spPr bwMode="auto">
              <a:xfrm>
                <a:off x="8353425" y="4110038"/>
                <a:ext cx="121920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b="1">
                    <a:cs typeface="Times New Roman" pitchFamily="18" charset="0"/>
                  </a:rPr>
                  <a:t>1 GeV</a:t>
                </a:r>
              </a:p>
            </p:txBody>
          </p:sp>
          <p:grpSp>
            <p:nvGrpSpPr>
              <p:cNvPr id="2" name="Group 5"/>
              <p:cNvGrpSpPr>
                <a:grpSpLocks/>
              </p:cNvGrpSpPr>
              <p:nvPr/>
            </p:nvGrpSpPr>
            <p:grpSpPr bwMode="auto">
              <a:xfrm>
                <a:off x="71438" y="2209800"/>
                <a:ext cx="6399212" cy="2292350"/>
                <a:chOff x="303213" y="1676400"/>
                <a:chExt cx="6523920" cy="2012083"/>
              </a:xfrm>
            </p:grpSpPr>
            <p:sp>
              <p:nvSpPr>
                <p:cNvPr id="8213" name="Rectangle 13"/>
                <p:cNvSpPr>
                  <a:spLocks noChangeArrowheads="1"/>
                </p:cNvSpPr>
                <p:nvPr/>
              </p:nvSpPr>
              <p:spPr bwMode="auto">
                <a:xfrm>
                  <a:off x="303213" y="1676400"/>
                  <a:ext cx="457200" cy="91440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 dirty="0"/>
                    <a:t>IS</a:t>
                  </a:r>
                </a:p>
              </p:txBody>
            </p:sp>
            <p:sp>
              <p:nvSpPr>
                <p:cNvPr id="8214" name="Rectangle 14"/>
                <p:cNvSpPr>
                  <a:spLocks noChangeArrowheads="1"/>
                </p:cNvSpPr>
                <p:nvPr/>
              </p:nvSpPr>
              <p:spPr bwMode="auto">
                <a:xfrm>
                  <a:off x="2208213" y="1676400"/>
                  <a:ext cx="1279399" cy="847530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RFQ</a:t>
                  </a:r>
                </a:p>
              </p:txBody>
            </p:sp>
            <p:sp>
              <p:nvSpPr>
                <p:cNvPr id="8215" name="Rectangle 15"/>
                <p:cNvSpPr>
                  <a:spLocks noChangeArrowheads="1"/>
                </p:cNvSpPr>
                <p:nvPr/>
              </p:nvSpPr>
              <p:spPr bwMode="auto">
                <a:xfrm>
                  <a:off x="4807973" y="1676400"/>
                  <a:ext cx="1475696" cy="914400"/>
                </a:xfrm>
                <a:prstGeom prst="rect">
                  <a:avLst/>
                </a:prstGeom>
                <a:solidFill>
                  <a:srgbClr val="FF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000" b="1"/>
                    <a:t>HWR, </a:t>
                  </a:r>
                </a:p>
                <a:p>
                  <a:pPr algn="ctr" eaLnBrk="0" hangingPunct="0"/>
                  <a:r>
                    <a:rPr lang="en-US" sz="2000" b="1"/>
                    <a:t>SSR</a:t>
                  </a:r>
                </a:p>
              </p:txBody>
            </p:sp>
            <p:sp>
              <p:nvSpPr>
                <p:cNvPr id="821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60413" y="2590800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9943" y="2590800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3213" y="3366606"/>
                  <a:ext cx="880430" cy="321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b="1">
                      <a:solidFill>
                        <a:srgbClr val="002060"/>
                      </a:solidFill>
                    </a:rPr>
                    <a:t>50 keV</a:t>
                  </a:r>
                </a:p>
              </p:txBody>
            </p:sp>
            <p:sp>
              <p:nvSpPr>
                <p:cNvPr id="821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50685" y="3366606"/>
                  <a:ext cx="187739" cy="321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822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065885" y="3352672"/>
                  <a:ext cx="854535" cy="321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b="1"/>
                    <a:t>3 MeV</a:t>
                  </a:r>
                </a:p>
              </p:txBody>
            </p:sp>
            <p:sp>
              <p:nvSpPr>
                <p:cNvPr id="82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739544" y="3333164"/>
                  <a:ext cx="1087589" cy="321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b="1"/>
                    <a:t>150 MeV</a:t>
                  </a:r>
                </a:p>
              </p:txBody>
            </p:sp>
          </p:grpSp>
          <p:sp>
            <p:nvSpPr>
              <p:cNvPr id="24" name="Rounded Rectangle 23"/>
              <p:cNvSpPr/>
              <p:nvPr/>
            </p:nvSpPr>
            <p:spPr>
              <a:xfrm>
                <a:off x="7929563" y="2228850"/>
                <a:ext cx="1071562" cy="1071563"/>
              </a:xfrm>
              <a:prstGeom prst="roundRect">
                <a:avLst/>
              </a:prstGeom>
              <a:solidFill>
                <a:schemeClr val="accent1">
                  <a:alpha val="49000"/>
                </a:schemeClr>
              </a:soli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Elliptical Cavities</a:t>
                </a:r>
              </a:p>
            </p:txBody>
          </p:sp>
          <p:cxnSp>
            <p:nvCxnSpPr>
              <p:cNvPr id="8205" name="Straight Arrow Connector 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532813" y="3732212"/>
                <a:ext cx="914400" cy="3175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14875" y="4500563"/>
                <a:ext cx="1681163" cy="150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8" name="Picture 2" descr="E:\psingh\RFQ photos\rfq pics 29 8 2012\DSC00187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14500" y="4500563"/>
                <a:ext cx="1714500" cy="1285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9" name="Picture 38" descr="ionsource 315"/>
              <p:cNvPicPr>
                <a:picLocks noChangeAspect="1" noChangeArrowheads="1"/>
              </p:cNvPicPr>
              <p:nvPr/>
            </p:nvPicPr>
            <p:blipFill>
              <a:blip r:embed="rId5">
                <a:lum bright="30000" contrast="14000"/>
              </a:blip>
              <a:srcRect/>
              <a:stretch>
                <a:fillRect/>
              </a:stretch>
            </p:blipFill>
            <p:spPr bwMode="auto">
              <a:xfrm>
                <a:off x="0" y="4500563"/>
                <a:ext cx="1665288" cy="125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1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00438" y="3643313"/>
                <a:ext cx="1143000" cy="32146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8212" name="Picture 1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415088" y="4500563"/>
                <a:ext cx="2728912" cy="15001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8" name="Oval 7"/>
            <p:cNvSpPr/>
            <p:nvPr/>
          </p:nvSpPr>
          <p:spPr bwMode="auto">
            <a:xfrm>
              <a:off x="785813" y="1866900"/>
              <a:ext cx="914400" cy="914400"/>
            </a:xfrm>
            <a:prstGeom prst="ellipse">
              <a:avLst/>
            </a:prstGeom>
            <a:solidFill>
              <a:srgbClr val="FFFF00">
                <a:alpha val="9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LEBT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8" name="Oval 8"/>
            <p:cNvSpPr>
              <a:spLocks noChangeArrowheads="1"/>
            </p:cNvSpPr>
            <p:nvPr/>
          </p:nvSpPr>
          <p:spPr bwMode="auto">
            <a:xfrm>
              <a:off x="3286125" y="1790700"/>
              <a:ext cx="1049338" cy="990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cs typeface="Times New Roman" pitchFamily="18" charset="0"/>
                </a:rPr>
                <a:t>MEBT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bt layout.jpg"/>
          <p:cNvPicPr>
            <a:picLocks noChangeAspect="1"/>
          </p:cNvPicPr>
          <p:nvPr/>
        </p:nvPicPr>
        <p:blipFill>
          <a:blip r:embed="rId3"/>
          <a:srcRect b="9623"/>
          <a:stretch>
            <a:fillRect/>
          </a:stretch>
        </p:blipFill>
        <p:spPr>
          <a:xfrm>
            <a:off x="-1" y="367552"/>
            <a:ext cx="6096001" cy="2147048"/>
          </a:xfrm>
          <a:prstGeom prst="rect">
            <a:avLst/>
          </a:prstGeom>
        </p:spPr>
      </p:pic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248400" y="472440"/>
          <a:ext cx="2590800" cy="211836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Length (cm)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 (G)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Drift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Solenoid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Drift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Solenoid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Drift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56"/>
          <p:cNvGraphicFramePr>
            <a:graphicFrameLocks noGrp="1"/>
          </p:cNvGraphicFramePr>
          <p:nvPr/>
        </p:nvGraphicFramePr>
        <p:xfrm>
          <a:off x="152400" y="2971800"/>
          <a:ext cx="3048000" cy="3886199"/>
        </p:xfrm>
        <a:graphic>
          <a:graphicData uri="http://schemas.openxmlformats.org/drawingml/2006/table">
            <a:tbl>
              <a:tblPr/>
              <a:tblGrid>
                <a:gridCol w="1488559"/>
                <a:gridCol w="1559441"/>
              </a:tblGrid>
              <a:tr h="355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Frequency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352.21 MHz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Energy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 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Input current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Vane voltage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 kV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Avg. Aperture R</a:t>
                      </a:r>
                      <a:r>
                        <a:rPr kumimoji="0" lang="en-US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3.063 mm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Modulations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1-1.81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Length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 m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Total RF power (1.37SF)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470 kW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Transmission*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96%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602468"/>
            <a:ext cx="229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Parameters of the RFQ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352800" y="2933700"/>
            <a:ext cx="5486400" cy="1638300"/>
            <a:chOff x="0" y="838200"/>
            <a:chExt cx="9144000" cy="2247900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75075" y="2667000"/>
              <a:ext cx="1177925" cy="4191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115.5 cm</a:t>
              </a:r>
              <a:endParaRPr lang="en-US" sz="1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0" y="838497"/>
              <a:ext cx="9144000" cy="1837169"/>
              <a:chOff x="0" y="1265372"/>
              <a:chExt cx="9144000" cy="1837169"/>
            </a:xfrm>
          </p:grpSpPr>
          <p:cxnSp>
            <p:nvCxnSpPr>
              <p:cNvPr id="12" name="AutoShape 44"/>
              <p:cNvCxnSpPr>
                <a:cxnSpLocks noChangeShapeType="1"/>
              </p:cNvCxnSpPr>
              <p:nvPr/>
            </p:nvCxnSpPr>
            <p:spPr bwMode="auto">
              <a:xfrm>
                <a:off x="0" y="3101906"/>
                <a:ext cx="914400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3" name="Rectangle 42"/>
              <p:cNvSpPr>
                <a:spLocks noChangeArrowheads="1"/>
              </p:cNvSpPr>
              <p:nvPr/>
            </p:nvSpPr>
            <p:spPr bwMode="auto">
              <a:xfrm>
                <a:off x="32698" y="1972665"/>
                <a:ext cx="90170" cy="7713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41"/>
              <p:cNvSpPr>
                <a:spLocks noChangeArrowheads="1"/>
              </p:cNvSpPr>
              <p:nvPr/>
            </p:nvSpPr>
            <p:spPr bwMode="auto">
              <a:xfrm>
                <a:off x="122868" y="2270819"/>
                <a:ext cx="8920480" cy="13292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shade val="60000"/>
                    </a:schemeClr>
                  </a:gs>
                  <a:gs pos="33000">
                    <a:schemeClr val="accent3">
                      <a:tint val="86500"/>
                    </a:schemeClr>
                  </a:gs>
                  <a:gs pos="46750">
                    <a:schemeClr val="accent3">
                      <a:tint val="71000"/>
                      <a:satMod val="112000"/>
                    </a:schemeClr>
                  </a:gs>
                  <a:gs pos="53000">
                    <a:schemeClr val="accent3">
                      <a:tint val="71000"/>
                      <a:satMod val="112000"/>
                    </a:schemeClr>
                  </a:gs>
                  <a:gs pos="68000">
                    <a:schemeClr val="accent3">
                      <a:tint val="86000"/>
                    </a:schemeClr>
                  </a:gs>
                  <a:gs pos="100000">
                    <a:schemeClr val="accent3">
                      <a:shade val="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40"/>
              <p:cNvSpPr>
                <a:spLocks noChangeArrowheads="1"/>
              </p:cNvSpPr>
              <p:nvPr/>
            </p:nvSpPr>
            <p:spPr bwMode="auto">
              <a:xfrm>
                <a:off x="9043348" y="1972665"/>
                <a:ext cx="87630" cy="7713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7907655" y="2098058"/>
                <a:ext cx="321945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endParaRPr lang="en-US" sz="1200" b="1" dirty="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628650" y="2098999"/>
                <a:ext cx="438150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endParaRPr lang="en-US" sz="1200" b="1" dirty="0">
                  <a:ea typeface="Calibri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78"/>
              <p:cNvGrpSpPr>
                <a:grpSpLocks/>
              </p:cNvGrpSpPr>
              <p:nvPr/>
            </p:nvGrpSpPr>
            <p:grpSpPr bwMode="auto">
              <a:xfrm>
                <a:off x="1613848" y="1710481"/>
                <a:ext cx="762000" cy="1214859"/>
                <a:chOff x="997263" y="4214391"/>
                <a:chExt cx="921063" cy="1214859"/>
              </a:xfrm>
            </p:grpSpPr>
            <p:sp>
              <p:nvSpPr>
                <p:cNvPr id="61" name="AutoShape 39"/>
                <p:cNvSpPr>
                  <a:spLocks noChangeArrowheads="1"/>
                </p:cNvSpPr>
                <p:nvPr/>
              </p:nvSpPr>
              <p:spPr bwMode="auto">
                <a:xfrm>
                  <a:off x="1080448" y="4214391"/>
                  <a:ext cx="714375" cy="1214859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97263" y="4594008"/>
                  <a:ext cx="921063" cy="41898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 b="1" dirty="0">
                      <a:solidFill>
                        <a:srgbClr val="00B0F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EMQ</a:t>
                  </a:r>
                  <a:r>
                    <a:rPr lang="en-US" sz="1000" b="1" baseline="-30000" dirty="0">
                      <a:solidFill>
                        <a:srgbClr val="00B0F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sz="1000" b="1" dirty="0">
                    <a:solidFill>
                      <a:srgbClr val="00B0F0"/>
                    </a:solidFill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97"/>
              <p:cNvGrpSpPr>
                <a:grpSpLocks/>
              </p:cNvGrpSpPr>
              <p:nvPr/>
            </p:nvGrpSpPr>
            <p:grpSpPr bwMode="auto">
              <a:xfrm>
                <a:off x="3737150" y="1684360"/>
                <a:ext cx="1214277" cy="1295400"/>
                <a:chOff x="4324014" y="1684360"/>
                <a:chExt cx="1214277" cy="129540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343400" y="1684360"/>
                  <a:ext cx="1180563" cy="1295400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4460544" y="1754872"/>
                  <a:ext cx="941696" cy="1143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</a:schemeClr>
                    </a:gs>
                    <a:gs pos="80000">
                      <a:schemeClr val="accent6">
                        <a:shade val="93000"/>
                        <a:satMod val="130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1" name="Group 95"/>
                <p:cNvGrpSpPr>
                  <a:grpSpLocks/>
                </p:cNvGrpSpPr>
                <p:nvPr/>
              </p:nvGrpSpPr>
              <p:grpSpPr bwMode="auto">
                <a:xfrm>
                  <a:off x="4324014" y="2197114"/>
                  <a:ext cx="1214277" cy="286956"/>
                  <a:chOff x="4324014" y="2197114"/>
                  <a:chExt cx="1214277" cy="286956"/>
                </a:xfrm>
              </p:grpSpPr>
              <p:sp>
                <p:nvSpPr>
                  <p:cNvPr id="59" name="Right Triangle 58"/>
                  <p:cNvSpPr/>
                  <p:nvPr/>
                </p:nvSpPr>
                <p:spPr>
                  <a:xfrm rot="2693011">
                    <a:off x="5263971" y="2209750"/>
                    <a:ext cx="274320" cy="274320"/>
                  </a:xfrm>
                  <a:prstGeom prst="rtTriangle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0" name="Right Triangle 59"/>
                  <p:cNvSpPr/>
                  <p:nvPr/>
                </p:nvSpPr>
                <p:spPr>
                  <a:xfrm rot="18906989" flipH="1">
                    <a:off x="4324014" y="2197114"/>
                    <a:ext cx="274320" cy="274320"/>
                  </a:xfrm>
                  <a:prstGeom prst="rtTriangle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5" name="Rounded Rectangle 54"/>
                <p:cNvSpPr/>
                <p:nvPr/>
              </p:nvSpPr>
              <p:spPr>
                <a:xfrm>
                  <a:off x="4337712" y="2264392"/>
                  <a:ext cx="1188720" cy="138793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8" name="Group 94"/>
                <p:cNvGrpSpPr>
                  <a:grpSpLocks/>
                </p:cNvGrpSpPr>
                <p:nvPr/>
              </p:nvGrpSpPr>
              <p:grpSpPr bwMode="auto">
                <a:xfrm>
                  <a:off x="4751696" y="2119952"/>
                  <a:ext cx="383272" cy="427632"/>
                  <a:chOff x="4751696" y="2119952"/>
                  <a:chExt cx="383272" cy="427632"/>
                </a:xfrm>
              </p:grpSpPr>
              <p:sp>
                <p:nvSpPr>
                  <p:cNvPr id="57" name="Snip Same Side Corner Rectangle 56"/>
                  <p:cNvSpPr/>
                  <p:nvPr/>
                </p:nvSpPr>
                <p:spPr>
                  <a:xfrm>
                    <a:off x="4751696" y="2119952"/>
                    <a:ext cx="381000" cy="152400"/>
                  </a:xfrm>
                  <a:prstGeom prst="snip2SameRect">
                    <a:avLst>
                      <a:gd name="adj1" fmla="val 39055"/>
                      <a:gd name="adj2" fmla="val 0"/>
                    </a:avLst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58" name="Snip Same Side Corner Rectangle 57"/>
                  <p:cNvSpPr/>
                  <p:nvPr/>
                </p:nvSpPr>
                <p:spPr>
                  <a:xfrm flipH="1" flipV="1">
                    <a:off x="4753968" y="2395184"/>
                    <a:ext cx="381000" cy="152400"/>
                  </a:xfrm>
                  <a:prstGeom prst="snip2SameRect">
                    <a:avLst>
                      <a:gd name="adj1" fmla="val 39055"/>
                      <a:gd name="adj2" fmla="val 0"/>
                    </a:avLst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0" name="Text Box 43"/>
              <p:cNvSpPr txBox="1">
                <a:spLocks noChangeArrowheads="1"/>
              </p:cNvSpPr>
              <p:nvPr/>
            </p:nvSpPr>
            <p:spPr bwMode="auto">
              <a:xfrm>
                <a:off x="7769868" y="1265373"/>
                <a:ext cx="739132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25.5</a:t>
                </a:r>
              </a:p>
            </p:txBody>
          </p:sp>
          <p:cxnSp>
            <p:nvCxnSpPr>
              <p:cNvPr id="21" name="AutoShape 34"/>
              <p:cNvCxnSpPr>
                <a:cxnSpLocks noChangeShapeType="1"/>
              </p:cNvCxnSpPr>
              <p:nvPr/>
            </p:nvCxnSpPr>
            <p:spPr bwMode="auto">
              <a:xfrm>
                <a:off x="0" y="1584055"/>
                <a:ext cx="16459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" name="AutoShape 27"/>
              <p:cNvCxnSpPr>
                <a:cxnSpLocks noChangeShapeType="1"/>
              </p:cNvCxnSpPr>
              <p:nvPr/>
            </p:nvCxnSpPr>
            <p:spPr bwMode="auto">
              <a:xfrm>
                <a:off x="1643397" y="1584055"/>
                <a:ext cx="64008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3" name="AutoShape 26"/>
              <p:cNvCxnSpPr>
                <a:cxnSpLocks noChangeShapeType="1"/>
              </p:cNvCxnSpPr>
              <p:nvPr/>
            </p:nvCxnSpPr>
            <p:spPr bwMode="auto">
              <a:xfrm>
                <a:off x="2279829" y="1584055"/>
                <a:ext cx="393192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" name="AutoShape 21"/>
              <p:cNvCxnSpPr>
                <a:cxnSpLocks noChangeShapeType="1"/>
              </p:cNvCxnSpPr>
              <p:nvPr/>
            </p:nvCxnSpPr>
            <p:spPr bwMode="auto">
              <a:xfrm>
                <a:off x="4057113" y="1582786"/>
                <a:ext cx="54864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628650" y="1265372"/>
                <a:ext cx="723900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21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auto">
              <a:xfrm>
                <a:off x="2347764" y="1265373"/>
                <a:ext cx="457200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1848851" y="1265372"/>
                <a:ext cx="527685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8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4186367" y="1265373"/>
                <a:ext cx="470079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29" name="AutoShape 6"/>
              <p:cNvCxnSpPr>
                <a:cxnSpLocks noChangeShapeType="1"/>
              </p:cNvCxnSpPr>
              <p:nvPr/>
            </p:nvCxnSpPr>
            <p:spPr bwMode="auto">
              <a:xfrm>
                <a:off x="7067550" y="1583421"/>
                <a:ext cx="202057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0" name="AutoShape 27"/>
              <p:cNvCxnSpPr>
                <a:cxnSpLocks noChangeShapeType="1"/>
              </p:cNvCxnSpPr>
              <p:nvPr/>
            </p:nvCxnSpPr>
            <p:spPr bwMode="auto">
              <a:xfrm>
                <a:off x="2672634" y="1583634"/>
                <a:ext cx="64008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2882238" y="1265373"/>
                <a:ext cx="527685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8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2" name="AutoShape 27"/>
              <p:cNvCxnSpPr>
                <a:cxnSpLocks noChangeShapeType="1"/>
              </p:cNvCxnSpPr>
              <p:nvPr/>
            </p:nvCxnSpPr>
            <p:spPr bwMode="auto">
              <a:xfrm>
                <a:off x="3295113" y="1583052"/>
                <a:ext cx="786384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" name="Text Box 16"/>
              <p:cNvSpPr txBox="1">
                <a:spLocks noChangeArrowheads="1"/>
              </p:cNvSpPr>
              <p:nvPr/>
            </p:nvSpPr>
            <p:spPr bwMode="auto">
              <a:xfrm>
                <a:off x="3461930" y="1265373"/>
                <a:ext cx="533400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10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4" name="AutoShape 27"/>
              <p:cNvCxnSpPr>
                <a:cxnSpLocks noChangeShapeType="1"/>
              </p:cNvCxnSpPr>
              <p:nvPr/>
            </p:nvCxnSpPr>
            <p:spPr bwMode="auto">
              <a:xfrm>
                <a:off x="4591887" y="1583052"/>
                <a:ext cx="786384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auto">
              <a:xfrm>
                <a:off x="4808846" y="1265373"/>
                <a:ext cx="609600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10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6" name="AutoShape 27"/>
              <p:cNvCxnSpPr>
                <a:cxnSpLocks noChangeShapeType="1"/>
              </p:cNvCxnSpPr>
              <p:nvPr/>
            </p:nvCxnSpPr>
            <p:spPr bwMode="auto">
              <a:xfrm>
                <a:off x="5371107" y="1584056"/>
                <a:ext cx="64008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" name="AutoShape 26"/>
              <p:cNvCxnSpPr>
                <a:cxnSpLocks noChangeShapeType="1"/>
              </p:cNvCxnSpPr>
              <p:nvPr/>
            </p:nvCxnSpPr>
            <p:spPr bwMode="auto">
              <a:xfrm>
                <a:off x="6007539" y="1584056"/>
                <a:ext cx="393192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6048178" y="1265374"/>
                <a:ext cx="457200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>
                <a:off x="5549265" y="1265373"/>
                <a:ext cx="527685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8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40" name="AutoShape 27"/>
              <p:cNvCxnSpPr>
                <a:cxnSpLocks noChangeShapeType="1"/>
              </p:cNvCxnSpPr>
              <p:nvPr/>
            </p:nvCxnSpPr>
            <p:spPr bwMode="auto">
              <a:xfrm>
                <a:off x="6400344" y="1583635"/>
                <a:ext cx="64008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auto">
              <a:xfrm>
                <a:off x="6582652" y="1265374"/>
                <a:ext cx="527685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8</a:t>
                </a:r>
                <a:endParaRPr lang="en-US" sz="1000" b="1" dirty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78"/>
              <p:cNvGrpSpPr>
                <a:grpSpLocks/>
              </p:cNvGrpSpPr>
              <p:nvPr/>
            </p:nvGrpSpPr>
            <p:grpSpPr bwMode="auto">
              <a:xfrm>
                <a:off x="2667000" y="1715997"/>
                <a:ext cx="762000" cy="1214859"/>
                <a:chOff x="997263" y="4214391"/>
                <a:chExt cx="921063" cy="1214859"/>
              </a:xfrm>
            </p:grpSpPr>
            <p:sp>
              <p:nvSpPr>
                <p:cNvPr id="50" name="AutoShape 39"/>
                <p:cNvSpPr>
                  <a:spLocks noChangeArrowheads="1"/>
                </p:cNvSpPr>
                <p:nvPr/>
              </p:nvSpPr>
              <p:spPr bwMode="auto">
                <a:xfrm>
                  <a:off x="1080448" y="4214391"/>
                  <a:ext cx="714375" cy="1214859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97263" y="4594008"/>
                  <a:ext cx="921063" cy="41898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 b="1" dirty="0">
                      <a:solidFill>
                        <a:srgbClr val="00B0F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EMQ</a:t>
                  </a:r>
                  <a:r>
                    <a:rPr lang="en-US" sz="1000" b="1" baseline="-30000" dirty="0">
                      <a:solidFill>
                        <a:srgbClr val="00B0F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sz="1000" b="1" dirty="0">
                    <a:solidFill>
                      <a:srgbClr val="00B0F0"/>
                    </a:solidFill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2" name="Group 78"/>
              <p:cNvGrpSpPr>
                <a:grpSpLocks/>
              </p:cNvGrpSpPr>
              <p:nvPr/>
            </p:nvGrpSpPr>
            <p:grpSpPr bwMode="auto">
              <a:xfrm>
                <a:off x="5341960" y="1725304"/>
                <a:ext cx="762000" cy="1214859"/>
                <a:chOff x="997263" y="4214391"/>
                <a:chExt cx="921063" cy="1214859"/>
              </a:xfrm>
            </p:grpSpPr>
            <p:sp>
              <p:nvSpPr>
                <p:cNvPr id="48" name="AutoShape 39"/>
                <p:cNvSpPr>
                  <a:spLocks noChangeArrowheads="1"/>
                </p:cNvSpPr>
                <p:nvPr/>
              </p:nvSpPr>
              <p:spPr bwMode="auto">
                <a:xfrm>
                  <a:off x="1080448" y="4214391"/>
                  <a:ext cx="714375" cy="1214859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97263" y="4594008"/>
                  <a:ext cx="921063" cy="41898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 b="1" dirty="0">
                      <a:solidFill>
                        <a:srgbClr val="00B0F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EMQ</a:t>
                  </a:r>
                  <a:r>
                    <a:rPr lang="en-US" sz="1000" b="1" baseline="-30000" dirty="0">
                      <a:solidFill>
                        <a:srgbClr val="00B0F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sz="1000" b="1" dirty="0">
                    <a:solidFill>
                      <a:srgbClr val="00B0F0"/>
                    </a:solidFill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Group 78"/>
              <p:cNvGrpSpPr>
                <a:grpSpLocks/>
              </p:cNvGrpSpPr>
              <p:nvPr/>
            </p:nvGrpSpPr>
            <p:grpSpPr bwMode="auto">
              <a:xfrm>
                <a:off x="6374648" y="1725304"/>
                <a:ext cx="762000" cy="1214859"/>
                <a:chOff x="997263" y="4214391"/>
                <a:chExt cx="921063" cy="1214859"/>
              </a:xfrm>
            </p:grpSpPr>
            <p:sp>
              <p:nvSpPr>
                <p:cNvPr id="46" name="AutoShape 39"/>
                <p:cNvSpPr>
                  <a:spLocks noChangeArrowheads="1"/>
                </p:cNvSpPr>
                <p:nvPr/>
              </p:nvSpPr>
              <p:spPr bwMode="auto">
                <a:xfrm>
                  <a:off x="1080448" y="4214391"/>
                  <a:ext cx="714375" cy="1214859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97263" y="4594008"/>
                  <a:ext cx="921063" cy="41898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 b="1" dirty="0">
                      <a:solidFill>
                        <a:srgbClr val="00B0F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EMQ</a:t>
                  </a:r>
                  <a:r>
                    <a:rPr lang="en-US" sz="1000" b="1" baseline="-30000" dirty="0">
                      <a:solidFill>
                        <a:srgbClr val="00B0F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sz="1000" b="1" dirty="0">
                    <a:solidFill>
                      <a:srgbClr val="00B0F0"/>
                    </a:solidFill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5" name="Text Box 30"/>
              <p:cNvSpPr txBox="1">
                <a:spLocks noChangeArrowheads="1"/>
              </p:cNvSpPr>
              <p:nvPr/>
            </p:nvSpPr>
            <p:spPr bwMode="auto">
              <a:xfrm>
                <a:off x="3970360" y="2566462"/>
                <a:ext cx="762000" cy="4189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0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BC</a:t>
                </a:r>
                <a:endParaRPr lang="en-US" sz="1000" b="1" dirty="0">
                  <a:ea typeface="Calibri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3581400" y="2514600"/>
            <a:ext cx="16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Layout of MEBT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4800600" y="4724400"/>
          <a:ext cx="2895600" cy="197508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29247"/>
                <a:gridCol w="1319946"/>
                <a:gridCol w="846407"/>
              </a:tblGrid>
              <a:tr h="477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EMQ No</a:t>
                      </a:r>
                      <a:endParaRPr lang="en-US" sz="1500" b="1" baseline="0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B Field Gradient (T/m)</a:t>
                      </a:r>
                      <a:endParaRPr lang="en-US" sz="1500" b="1" baseline="0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Eff. Length</a:t>
                      </a:r>
                      <a:r>
                        <a:rPr lang="en-US" sz="1500" baseline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(cm)</a:t>
                      </a:r>
                      <a:endParaRPr lang="en-US" sz="15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latin typeface="Comic Sans MS" pitchFamily="66" charset="0"/>
                        </a:rPr>
                        <a:t>1</a:t>
                      </a:r>
                      <a:endParaRPr lang="en-US" sz="1500" baseline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latin typeface="Comic Sans MS" pitchFamily="66" charset="0"/>
                        </a:rPr>
                        <a:t>-24.18</a:t>
                      </a:r>
                      <a:endParaRPr lang="en-US" sz="1500" baseline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  <a:endParaRPr lang="en-US" sz="15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>
                          <a:latin typeface="Comic Sans MS" pitchFamily="66" charset="0"/>
                        </a:rPr>
                        <a:t>2</a:t>
                      </a:r>
                      <a:endParaRPr lang="en-US" sz="1500" baseline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latin typeface="Comic Sans MS" pitchFamily="66" charset="0"/>
                        </a:rPr>
                        <a:t>18.69</a:t>
                      </a:r>
                      <a:endParaRPr lang="en-US" sz="1500" baseline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omic Sans MS" pitchFamily="66" charset="0"/>
                        </a:rPr>
                        <a:t>8</a:t>
                      </a:r>
                      <a:endParaRPr lang="en-US" sz="15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>
                          <a:latin typeface="Comic Sans MS" pitchFamily="66" charset="0"/>
                        </a:rPr>
                        <a:t>3</a:t>
                      </a:r>
                      <a:endParaRPr lang="en-US" sz="1500" baseline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latin typeface="Comic Sans MS" pitchFamily="66" charset="0"/>
                        </a:rPr>
                        <a:t>19.20</a:t>
                      </a:r>
                      <a:endParaRPr lang="en-US" sz="1500" baseline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omic Sans MS" pitchFamily="66" charset="0"/>
                        </a:rPr>
                        <a:t>8</a:t>
                      </a:r>
                      <a:endParaRPr lang="en-US" sz="15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>
                          <a:latin typeface="Comic Sans MS" pitchFamily="66" charset="0"/>
                        </a:rPr>
                        <a:t>4</a:t>
                      </a:r>
                      <a:endParaRPr lang="en-US" sz="1500" baseline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latin typeface="Comic Sans MS" pitchFamily="66" charset="0"/>
                        </a:rPr>
                        <a:t>-23.49</a:t>
                      </a:r>
                      <a:endParaRPr lang="en-US" sz="1500" baseline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omic Sans MS" pitchFamily="66" charset="0"/>
                        </a:rPr>
                        <a:t>8</a:t>
                      </a:r>
                      <a:endParaRPr lang="en-US" sz="15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0" y="0"/>
            <a:ext cx="27908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LEHIPA parameters:</a:t>
            </a:r>
            <a:endParaRPr lang="en-US" sz="2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914400"/>
          <a:ext cx="5562599" cy="5257796"/>
        </p:xfrm>
        <a:graphic>
          <a:graphicData uri="http://schemas.openxmlformats.org/drawingml/2006/table">
            <a:tbl>
              <a:tblPr/>
              <a:tblGrid>
                <a:gridCol w="819751"/>
                <a:gridCol w="995412"/>
                <a:gridCol w="1229627"/>
                <a:gridCol w="936859"/>
                <a:gridCol w="936859"/>
                <a:gridCol w="644091"/>
              </a:tblGrid>
              <a:tr h="28967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Tank 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Tank 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Tank 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Tank 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Input Energy (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3.03</a:t>
                      </a: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6.86</a:t>
                      </a: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11.26</a:t>
                      </a: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15.75</a:t>
                      </a: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Output Energy (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6.86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11.26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15.75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20.23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No. of cells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Lattice period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βλ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βλ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 βλ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βλ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Current (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29.38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29.38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29.38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29.38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Eff. Length of quad (cm)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4.715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4.715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4.715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4.715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No. of quads.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Aperture radius (cm)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Synchronous phase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-30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-30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-30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-30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Acc. Field grad. (MV/m)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2.14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2.14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2.14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2.14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Dissipated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(kW)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284.14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285.14</a:t>
                      </a: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279.85</a:t>
                      </a: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277.7</a:t>
                      </a: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Tank Length (m)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3.05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3.26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3.27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3.28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Drift space after tank (cm)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5.553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8.388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10.684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No. of Post Couplers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No. of tuners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No. of 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rf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ports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2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No. of Vacuum ports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73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Norm. RMS Emittance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x(π cm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mrad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0.02134- 0.02113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0.02107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0.02102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0.02119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y(π cm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mrad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0.02037-0.02062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0.02091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0.02111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0.02123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73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Long.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Emittance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(deg.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0.10392- 0.11131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0.11211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0.11335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0.11536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28600"/>
            <a:ext cx="27908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DTL parameters:</a:t>
            </a:r>
            <a:endParaRPr lang="en-US" sz="3000" b="1" dirty="0">
              <a:solidFill>
                <a:srgbClr val="0000FF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04800"/>
            <a:ext cx="3129637" cy="32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0" y="3505200"/>
            <a:ext cx="256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m long prototype DTL</a:t>
            </a:r>
            <a:endParaRPr lang="en-US" dirty="0"/>
          </a:p>
        </p:txBody>
      </p:sp>
      <p:pic>
        <p:nvPicPr>
          <p:cNvPr id="3074" name="Picture 2" descr="E:\DAE-DST Aug-2014\DTLpr.JPG"/>
          <p:cNvPicPr>
            <a:picLocks noChangeAspect="1" noChangeArrowheads="1"/>
          </p:cNvPicPr>
          <p:nvPr/>
        </p:nvPicPr>
        <p:blipFill>
          <a:blip r:embed="rId3"/>
          <a:srcRect l="11026"/>
          <a:stretch>
            <a:fillRect/>
          </a:stretch>
        </p:blipFill>
        <p:spPr bwMode="auto">
          <a:xfrm>
            <a:off x="6477000" y="3944970"/>
            <a:ext cx="2209800" cy="2846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AE-DST Aug-2014\old 1GeV linac lay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0326"/>
            <a:ext cx="7196138" cy="2028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099" name="Picture 3" descr="E:\DAE-DST Aug-2014\Beam through 1 GeV lin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686" y="2895600"/>
            <a:ext cx="4862199" cy="3657600"/>
          </a:xfrm>
          <a:prstGeom prst="rect">
            <a:avLst/>
          </a:prstGeom>
          <a:noFill/>
        </p:spPr>
      </p:pic>
      <p:pic>
        <p:nvPicPr>
          <p:cNvPr id="4100" name="Picture 4" descr="E:\DAE-DST Aug-2014\transit time factor with energy for cells for cav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124200"/>
            <a:ext cx="3444039" cy="2571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2351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Computer codes: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Lidos and </a:t>
            </a:r>
            <a:r>
              <a:rPr lang="en-US" dirty="0" err="1" smtClean="0">
                <a:solidFill>
                  <a:srgbClr val="FF0000"/>
                </a:solidFill>
              </a:rPr>
              <a:t>Parmila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76200"/>
            <a:ext cx="23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Beta: 0.49,0.62 and 0.8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1145</Words>
  <Application>Microsoft Office PowerPoint</Application>
  <PresentationFormat>On-screen Show (4:3)</PresentationFormat>
  <Paragraphs>523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Physics design of 1 GeV Accelerator</vt:lpstr>
      <vt:lpstr>Outline of talk</vt:lpstr>
      <vt:lpstr>ADS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SRF Linac Layout</vt:lpstr>
      <vt:lpstr>Period Length &amp; Lattice Type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162.5 MHz RFQ design studies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design of 1 GeV Accelerator</dc:title>
  <dc:creator>svlsrao</dc:creator>
  <cp:lastModifiedBy>PRO-BARC</cp:lastModifiedBy>
  <cp:revision>33</cp:revision>
  <dcterms:created xsi:type="dcterms:W3CDTF">2015-02-25T09:56:59Z</dcterms:created>
  <dcterms:modified xsi:type="dcterms:W3CDTF">2001-12-31T20:22:29Z</dcterms:modified>
</cp:coreProperties>
</file>