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4"/>
  </p:notesMasterIdLst>
  <p:sldIdLst>
    <p:sldId id="256" r:id="rId2"/>
    <p:sldId id="382" r:id="rId3"/>
    <p:sldId id="301" r:id="rId4"/>
    <p:sldId id="386" r:id="rId5"/>
    <p:sldId id="387" r:id="rId6"/>
    <p:sldId id="390" r:id="rId7"/>
    <p:sldId id="388" r:id="rId8"/>
    <p:sldId id="389" r:id="rId9"/>
    <p:sldId id="477" r:id="rId10"/>
    <p:sldId id="478" r:id="rId11"/>
    <p:sldId id="479" r:id="rId12"/>
    <p:sldId id="391" r:id="rId13"/>
    <p:sldId id="302" r:id="rId14"/>
    <p:sldId id="392" r:id="rId15"/>
    <p:sldId id="393" r:id="rId16"/>
    <p:sldId id="394" r:id="rId17"/>
    <p:sldId id="494" r:id="rId18"/>
    <p:sldId id="395" r:id="rId19"/>
    <p:sldId id="396" r:id="rId20"/>
    <p:sldId id="397" r:id="rId21"/>
    <p:sldId id="398" r:id="rId22"/>
    <p:sldId id="399" r:id="rId23"/>
    <p:sldId id="400" r:id="rId24"/>
    <p:sldId id="459" r:id="rId25"/>
    <p:sldId id="460" r:id="rId26"/>
    <p:sldId id="461" r:id="rId27"/>
    <p:sldId id="462" r:id="rId28"/>
    <p:sldId id="463" r:id="rId29"/>
    <p:sldId id="407" r:id="rId30"/>
    <p:sldId id="464" r:id="rId31"/>
    <p:sldId id="465" r:id="rId32"/>
    <p:sldId id="410" r:id="rId33"/>
    <p:sldId id="467" r:id="rId34"/>
    <p:sldId id="412" r:id="rId35"/>
    <p:sldId id="413" r:id="rId36"/>
    <p:sldId id="466" r:id="rId37"/>
    <p:sldId id="308" r:id="rId38"/>
    <p:sldId id="495" r:id="rId39"/>
    <p:sldId id="458" r:id="rId40"/>
    <p:sldId id="450" r:id="rId41"/>
    <p:sldId id="451" r:id="rId42"/>
    <p:sldId id="452" r:id="rId43"/>
    <p:sldId id="457" r:id="rId44"/>
    <p:sldId id="443" r:id="rId45"/>
    <p:sldId id="444" r:id="rId46"/>
    <p:sldId id="445" r:id="rId47"/>
    <p:sldId id="446" r:id="rId48"/>
    <p:sldId id="440" r:id="rId49"/>
    <p:sldId id="441" r:id="rId50"/>
    <p:sldId id="496" r:id="rId51"/>
    <p:sldId id="497" r:id="rId52"/>
    <p:sldId id="498" r:id="rId53"/>
    <p:sldId id="499" r:id="rId54"/>
    <p:sldId id="500" r:id="rId55"/>
    <p:sldId id="501" r:id="rId56"/>
    <p:sldId id="502" r:id="rId57"/>
    <p:sldId id="482" r:id="rId58"/>
    <p:sldId id="483" r:id="rId59"/>
    <p:sldId id="484" r:id="rId60"/>
    <p:sldId id="485" r:id="rId61"/>
    <p:sldId id="486" r:id="rId62"/>
    <p:sldId id="487" r:id="rId63"/>
    <p:sldId id="488" r:id="rId64"/>
    <p:sldId id="489" r:id="rId65"/>
    <p:sldId id="490" r:id="rId66"/>
    <p:sldId id="504" r:id="rId67"/>
    <p:sldId id="447" r:id="rId68"/>
    <p:sldId id="448" r:id="rId69"/>
    <p:sldId id="449" r:id="rId70"/>
    <p:sldId id="492" r:id="rId71"/>
    <p:sldId id="480" r:id="rId72"/>
    <p:sldId id="493" r:id="rId7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1" autoAdjust="0"/>
    <p:restoredTop sz="94714" autoAdjust="0"/>
  </p:normalViewPr>
  <p:slideViewPr>
    <p:cSldViewPr>
      <p:cViewPr>
        <p:scale>
          <a:sx n="100" d="100"/>
          <a:sy n="100" d="100"/>
        </p:scale>
        <p:origin x="354" y="6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image" Target="../media/image52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3CEC304-A3DF-4878-B83A-23EC4BB80C2F}" type="datetimeFigureOut">
              <a:rPr lang="en-US" smtClean="0"/>
              <a:pPr/>
              <a:t>1/1/2002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CCC4AAA-33E6-4C98-BB58-8E67E440144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1D25CD-4BE4-422F-B9E0-48959936740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1EF37A-4207-489D-AB18-1F943370B99D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D33070-6116-462F-9A48-283F8B3F245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3A75B3E-B3AE-4E80-BC7C-CF8DA706B00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B9E8BF-EE9B-42CC-84E6-F5FD964CB9EA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B9E8BF-EE9B-42CC-84E6-F5FD964CB9E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43690" indent="-543690" algn="just"/>
            <a:endParaRPr lang="en-IN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B9E8BF-EE9B-42CC-84E6-F5FD964CB9E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B7594C-544F-4DDB-9529-1063AB325A4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B9E8BF-EE9B-42CC-84E6-F5FD964CB9E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1FDAE21-5C27-4843-A069-586999437D6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043FBDE-A107-4967-A15F-C0CE424A915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81F2A-0ED1-409D-86FE-C8C3FFB1036B}" type="slidenum">
              <a:rPr lang="en-IN" smtClean="0"/>
              <a:pPr/>
              <a:t>24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576453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96031F-A3A2-4AC7-802C-AE524022D94B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DBBE-2EB3-4660-8EDC-11583B464647}" type="datetimeFigureOut">
              <a:rPr lang="en-US" smtClean="0"/>
              <a:pPr/>
              <a:t>1/1/2002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9DA7-3EC2-46AE-B97B-21C50E340D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DBBE-2EB3-4660-8EDC-11583B464647}" type="datetimeFigureOut">
              <a:rPr lang="en-US" smtClean="0"/>
              <a:pPr/>
              <a:t>1/1/2002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9DA7-3EC2-46AE-B97B-21C50E340D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DBBE-2EB3-4660-8EDC-11583B464647}" type="datetimeFigureOut">
              <a:rPr lang="en-US" smtClean="0"/>
              <a:pPr/>
              <a:t>1/1/2002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9DA7-3EC2-46AE-B97B-21C50E340D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DBBE-2EB3-4660-8EDC-11583B464647}" type="datetimeFigureOut">
              <a:rPr lang="en-US" smtClean="0"/>
              <a:pPr/>
              <a:t>1/1/2002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9DA7-3EC2-46AE-B97B-21C50E340D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DBBE-2EB3-4660-8EDC-11583B464647}" type="datetimeFigureOut">
              <a:rPr lang="en-US" smtClean="0"/>
              <a:pPr/>
              <a:t>1/1/2002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9DA7-3EC2-46AE-B97B-21C50E340D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DBBE-2EB3-4660-8EDC-11583B464647}" type="datetimeFigureOut">
              <a:rPr lang="en-US" smtClean="0"/>
              <a:pPr/>
              <a:t>1/1/2002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9DA7-3EC2-46AE-B97B-21C50E340D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DBBE-2EB3-4660-8EDC-11583B464647}" type="datetimeFigureOut">
              <a:rPr lang="en-US" smtClean="0"/>
              <a:pPr/>
              <a:t>1/1/2002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9DA7-3EC2-46AE-B97B-21C50E340D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DBBE-2EB3-4660-8EDC-11583B464647}" type="datetimeFigureOut">
              <a:rPr lang="en-US" smtClean="0"/>
              <a:pPr/>
              <a:t>1/1/2002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9DA7-3EC2-46AE-B97B-21C50E340D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DBBE-2EB3-4660-8EDC-11583B464647}" type="datetimeFigureOut">
              <a:rPr lang="en-US" smtClean="0"/>
              <a:pPr/>
              <a:t>1/1/2002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9DA7-3EC2-46AE-B97B-21C50E340D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DBBE-2EB3-4660-8EDC-11583B464647}" type="datetimeFigureOut">
              <a:rPr lang="en-US" smtClean="0"/>
              <a:pPr/>
              <a:t>1/1/2002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9DA7-3EC2-46AE-B97B-21C50E340D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DBBE-2EB3-4660-8EDC-11583B464647}" type="datetimeFigureOut">
              <a:rPr lang="en-US" smtClean="0"/>
              <a:pPr/>
              <a:t>1/1/2002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D9DA7-3EC2-46AE-B97B-21C50E340D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0DBBE-2EB3-4660-8EDC-11583B464647}" type="datetimeFigureOut">
              <a:rPr lang="en-US" smtClean="0"/>
              <a:pPr/>
              <a:t>1/1/2002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D9DA7-3EC2-46AE-B97B-21C50E340D9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9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00" y="381000"/>
            <a:ext cx="80772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RF Control and Instrumentation for IIFC</a:t>
            </a:r>
          </a:p>
          <a:p>
            <a:pPr algn="ctr"/>
            <a:endParaRPr lang="en-IN" sz="4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IN" sz="4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IN" sz="4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IN" sz="4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IN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Electronics Division</a:t>
            </a:r>
          </a:p>
          <a:p>
            <a:pPr algn="ctr"/>
            <a:r>
              <a:rPr lang="en-IN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BARC</a:t>
            </a:r>
          </a:p>
          <a:p>
            <a:pPr algn="ctr"/>
            <a:r>
              <a:rPr lang="en-IN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27</a:t>
            </a:r>
            <a:r>
              <a:rPr lang="en-IN" sz="2800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IN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February, 2015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E9C6BD-8FC2-45B6-A0C4-27D8D00CC950}" type="datetimeFigureOut">
              <a:rPr lang="en-US" smtClean="0"/>
              <a:pPr>
                <a:defRPr/>
              </a:pPr>
              <a:t>1/1/2002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9C7004-5EF6-43D0-834F-CC5321F4015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3400" y="914400"/>
            <a:ext cx="800100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 fontAlgn="auto">
              <a:spcAft>
                <a:spcPts val="0"/>
              </a:spcAft>
              <a:buClr>
                <a:srgbClr val="008000"/>
              </a:buClr>
              <a:buSzPct val="200000"/>
              <a:defRPr/>
            </a:pPr>
            <a:r>
              <a:rPr lang="en-I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Mezzanine board approach-</a:t>
            </a:r>
          </a:p>
          <a:p>
            <a:pPr marL="914400" lvl="1" indent="-514350" algn="just" fontAlgn="auto">
              <a:spcAft>
                <a:spcPts val="0"/>
              </a:spcAft>
              <a:buClr>
                <a:srgbClr val="008000"/>
              </a:buClr>
              <a:buSzPct val="200000"/>
              <a:defRPr/>
            </a:pPr>
            <a:r>
              <a:rPr lang="en-IN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Common VME64X carrier Board: One carrier board for all modules, handling VME64X interface and digital logic common to all cards.</a:t>
            </a:r>
          </a:p>
          <a:p>
            <a:pPr marL="914400" lvl="1" indent="-514350" algn="just" fontAlgn="auto">
              <a:spcAft>
                <a:spcPts val="0"/>
              </a:spcAft>
              <a:buClr>
                <a:srgbClr val="008000"/>
              </a:buClr>
              <a:buSzPct val="200000"/>
              <a:defRPr/>
            </a:pPr>
            <a:endParaRPr lang="en-IN" sz="24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lvl="1" indent="-514350" algn="just" fontAlgn="auto">
              <a:spcAft>
                <a:spcPts val="0"/>
              </a:spcAft>
              <a:buClr>
                <a:srgbClr val="008000"/>
              </a:buClr>
              <a:buSzPct val="200000"/>
              <a:defRPr/>
            </a:pPr>
            <a:r>
              <a:rPr lang="en-IN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IN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Analog</a:t>
            </a:r>
            <a:r>
              <a:rPr lang="en-IN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section unique to each module  can be on Mezzanine board –</a:t>
            </a:r>
          </a:p>
          <a:p>
            <a:pPr marL="914400" lvl="1" indent="-514350" algn="just" fontAlgn="auto">
              <a:spcAft>
                <a:spcPts val="0"/>
              </a:spcAft>
              <a:buClr>
                <a:srgbClr val="008000"/>
              </a:buClr>
              <a:buSzPct val="200000"/>
              <a:defRPr/>
            </a:pPr>
            <a:r>
              <a:rPr lang="en-IN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IN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The challenge here is accommodating RF 	connectors on Mezzanine card facia and 	shielding within  one slot width of card.</a:t>
            </a:r>
          </a:p>
          <a:p>
            <a:pPr marL="914400" lvl="1" indent="-514350" algn="just" fontAlgn="auto">
              <a:spcAft>
                <a:spcPts val="0"/>
              </a:spcAft>
              <a:buClr>
                <a:srgbClr val="008000"/>
              </a:buClr>
              <a:buSzPct val="200000"/>
              <a:defRPr/>
            </a:pPr>
            <a:endParaRPr lang="en-IN" sz="20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lvl="1" indent="-514350" algn="just" fontAlgn="auto">
              <a:spcAft>
                <a:spcPts val="0"/>
              </a:spcAft>
              <a:buClr>
                <a:srgbClr val="008000"/>
              </a:buClr>
              <a:buSzPct val="200000"/>
              <a:defRPr/>
            </a:pPr>
            <a:r>
              <a:rPr lang="en-IN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Feasibility of integrating Relay/contact module with System Control Module to be  studied.</a:t>
            </a:r>
          </a:p>
          <a:p>
            <a:pPr marL="914400" lvl="1" indent="-514350" algn="just" fontAlgn="auto">
              <a:spcAft>
                <a:spcPts val="0"/>
              </a:spcAft>
              <a:buClr>
                <a:srgbClr val="008000"/>
              </a:buClr>
              <a:buSzPct val="200000"/>
              <a:defRPr/>
            </a:pPr>
            <a:endParaRPr lang="en-IN" sz="24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 fontAlgn="auto">
              <a:spcAft>
                <a:spcPts val="0"/>
              </a:spcAft>
              <a:buClr>
                <a:srgbClr val="008000"/>
              </a:buClr>
              <a:buSzPct val="200000"/>
              <a:defRPr/>
            </a:pPr>
            <a:r>
              <a:rPr lang="en-I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Mechanical arrangement for cable sense logic: </a:t>
            </a:r>
            <a:r>
              <a:rPr lang="en-IN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The mechanical arrangement for cable connect  detection logic to be improved for more reliable operation.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762000" y="142875"/>
            <a:ext cx="746759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Proposed Modifications contd.</a:t>
            </a:r>
            <a:endParaRPr kumimoji="0" lang="en-US" sz="360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315200" cy="795324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Proposed Modifications Contd.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229600" cy="2438400"/>
          </a:xfrm>
          <a:ln>
            <a:solidFill>
              <a:schemeClr val="bg1"/>
            </a:solidFill>
          </a:ln>
        </p:spPr>
        <p:txBody>
          <a:bodyPr/>
          <a:lstStyle/>
          <a:p>
            <a:pPr marL="514350" lvl="1" indent="-514350" algn="just">
              <a:buClr>
                <a:srgbClr val="008000"/>
              </a:buClr>
              <a:buSzPct val="200000"/>
              <a:buFont typeface="Arial" pitchFamily="34" charset="0"/>
              <a:buChar char="•"/>
            </a:pPr>
            <a:r>
              <a:rPr lang="en-I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General purpose </a:t>
            </a:r>
            <a:r>
              <a:rPr lang="en-IN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analog</a:t>
            </a:r>
            <a:r>
              <a:rPr lang="en-I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signal conditioning modules and low speed ADC are required for eliminating the </a:t>
            </a:r>
            <a:r>
              <a:rPr lang="en-IN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PLCs</a:t>
            </a:r>
            <a:r>
              <a:rPr lang="en-I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just" fontAlgn="auto">
              <a:spcAft>
                <a:spcPts val="0"/>
              </a:spcAft>
              <a:buClr>
                <a:srgbClr val="008000"/>
              </a:buClr>
              <a:buSzPct val="200000"/>
              <a:buFont typeface="Arial" pitchFamily="34" charset="0"/>
              <a:buChar char="•"/>
              <a:defRPr/>
            </a:pPr>
            <a:r>
              <a:rPr lang="en-I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Eliminating interconnect cables among module: </a:t>
            </a:r>
            <a:r>
              <a:rPr lang="en-IN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Open collector logic based FRC cable interconnect  on the rear I/O card for additional functionality can be used for adding more signals to the Interlock. </a:t>
            </a:r>
          </a:p>
          <a:p>
            <a:pPr marL="514350" indent="-514350" algn="just" fontAlgn="auto">
              <a:spcAft>
                <a:spcPts val="0"/>
              </a:spcAft>
              <a:buClr>
                <a:srgbClr val="008000"/>
              </a:buClr>
              <a:buSzPct val="200000"/>
              <a:buNone/>
              <a:defRPr/>
            </a:pPr>
            <a:r>
              <a:rPr lang="en-IN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Eliminate cables and expensive LEMO connector?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1600200"/>
            <a:ext cx="800100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I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Mezzanine card based system -</a:t>
            </a:r>
          </a:p>
          <a:p>
            <a:pPr>
              <a:defRPr/>
            </a:pPr>
            <a:r>
              <a:rPr lang="en-IN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IN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Common sections on base board</a:t>
            </a:r>
          </a:p>
          <a:p>
            <a:pPr>
              <a:defRPr/>
            </a:pPr>
            <a:r>
              <a:rPr lang="en-IN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	Application specific sections on 					mezzanine card</a:t>
            </a:r>
          </a:p>
          <a:p>
            <a:pPr>
              <a:defRPr/>
            </a:pPr>
            <a:r>
              <a:rPr lang="en-I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>
              <a:buAutoNum type="arabicPeriod"/>
              <a:defRPr/>
            </a:pPr>
            <a:r>
              <a:rPr lang="en-I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More functionalities </a:t>
            </a:r>
            <a:r>
              <a:rPr lang="en-I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marL="1828800" lvl="3" indent="-457200">
              <a:defRPr/>
            </a:pPr>
            <a:r>
              <a:rPr lang="en-I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I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on-board digitizer with memory, </a:t>
            </a:r>
          </a:p>
          <a:p>
            <a:pPr marL="2743200" lvl="5" indent="-457200">
              <a:defRPr/>
            </a:pPr>
            <a:r>
              <a:rPr lang="en-I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low speed </a:t>
            </a:r>
            <a:r>
              <a:rPr lang="en-IN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analog</a:t>
            </a:r>
            <a:r>
              <a:rPr lang="en-I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and digital I/O</a:t>
            </a:r>
          </a:p>
          <a:p>
            <a:pPr marL="2743200" lvl="5" indent="-457200">
              <a:defRPr/>
            </a:pPr>
            <a:endParaRPr lang="en-IN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  <a:defRPr/>
            </a:pPr>
            <a:r>
              <a:rPr lang="en-I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Modular Approach – </a:t>
            </a:r>
            <a:r>
              <a:rPr lang="en-I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2743200" lvl="5" indent="-457200">
              <a:defRPr/>
            </a:pPr>
            <a:r>
              <a:rPr lang="en-I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reduces inventory,  				</a:t>
            </a:r>
          </a:p>
          <a:p>
            <a:pPr marL="2743200" lvl="5" indent="-457200">
              <a:defRPr/>
            </a:pPr>
            <a:r>
              <a:rPr lang="en-I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reconfigurable, </a:t>
            </a:r>
          </a:p>
          <a:p>
            <a:pPr marL="2743200" lvl="5" indent="-457200">
              <a:defRPr/>
            </a:pPr>
            <a:r>
              <a:rPr lang="en-I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ease of migration to new technology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066800" y="228600"/>
            <a:ext cx="7010400" cy="914400"/>
          </a:xfrm>
          <a:prstGeom prst="rect">
            <a:avLst/>
          </a:prstGeom>
        </p:spPr>
        <p:txBody>
          <a:bodyPr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RF Protection Interlock System-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Under</a:t>
            </a:r>
            <a:r>
              <a:rPr kumimoji="0" lang="en-IN" sz="4000" b="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development at BARC</a:t>
            </a:r>
            <a:r>
              <a:rPr kumimoji="0" lang="en-IN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4000" b="0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2529" name="Object 1"/>
          <p:cNvGraphicFramePr>
            <a:graphicFrameLocks noChangeAspect="1"/>
          </p:cNvGraphicFramePr>
          <p:nvPr/>
        </p:nvGraphicFramePr>
        <p:xfrm>
          <a:off x="1371600" y="914400"/>
          <a:ext cx="6762153" cy="5822965"/>
        </p:xfrm>
        <a:graphic>
          <a:graphicData uri="http://schemas.openxmlformats.org/presentationml/2006/ole">
            <p:oleObj spid="_x0000_s88066" name="Visio" r:id="rId3" imgW="7532876" imgH="6494925" progId="">
              <p:embed/>
            </p:oleObj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6"/>
          </a:xfrm>
        </p:spPr>
        <p:txBody>
          <a:bodyPr>
            <a:normAutofit fontScale="90000"/>
          </a:bodyPr>
          <a:lstStyle/>
          <a:p>
            <a:r>
              <a:rPr lang="en-IN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Mezzanine Card Based RFPI System – Hardware Architecture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1295400"/>
            <a:ext cx="7488832" cy="54284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35896" y="5238217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Mezzanine card 2</a:t>
            </a:r>
            <a:endParaRPr lang="en-IN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156176" y="5229200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Mezzanine card 1</a:t>
            </a:r>
            <a:endParaRPr lang="en-IN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0600" y="304800"/>
            <a:ext cx="7010400" cy="6858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Overview of VME64x Carrier Board - 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Functionalities</a:t>
            </a:r>
            <a:endParaRPr lang="en-IN" sz="3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288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30796" y="116632"/>
            <a:ext cx="7010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VME64x Carrier board</a:t>
            </a:r>
            <a:endParaRPr lang="en-IN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980728"/>
            <a:ext cx="8712968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Two mezzanine slots for populating  PMT, MT, FEP, Optical or a System Control Mezzanine card.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Different types of cards can be accommodated on the same carrier board.</a:t>
            </a:r>
          </a:p>
          <a:p>
            <a:endParaRPr lang="en-US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main FPGAs handle signals from the mezzanine cards, DDR3 memory and Rear Carrier Board.</a:t>
            </a:r>
          </a:p>
          <a:p>
            <a:endParaRPr lang="en-US" sz="2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carrier board has 256 </a:t>
            </a:r>
            <a:r>
              <a:rPr lang="en-US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MWord</a:t>
            </a: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of DDR3 Memory for storing digitized signals.</a:t>
            </a:r>
            <a:endParaRPr lang="en-US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whole assembly is accommodated in a single slot width</a:t>
            </a:r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2824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71600" y="116632"/>
            <a:ext cx="7010400" cy="6858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VME64x Carrier 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board – contd.</a:t>
            </a:r>
            <a:endParaRPr lang="en-IN" sz="3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504" y="1052736"/>
            <a:ext cx="892899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board has on-board 125MHz and 100MHz LVDS clock sources. </a:t>
            </a:r>
          </a:p>
          <a:p>
            <a:endParaRPr lang="en-US" sz="2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main FPGA has 1GB of NOR flash for the NIOS II soft-core firmware. </a:t>
            </a:r>
          </a:p>
          <a:p>
            <a:endParaRPr lang="en-US" sz="2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main FPGA supports 4x </a:t>
            </a:r>
            <a:r>
              <a:rPr lang="en-US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PCIe</a:t>
            </a: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interface for high speed data transfer without involving VME64x bus. The connector is provided on the rear side. </a:t>
            </a:r>
          </a:p>
          <a:p>
            <a:endParaRPr lang="en-US" sz="2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VME64x slave controller is implemented on a separate FPGA with 2MB of external static RAM for CR/CSR space.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282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447800"/>
            <a:ext cx="7620000" cy="5243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6"/>
          <p:cNvSpPr txBox="1">
            <a:spLocks/>
          </p:cNvSpPr>
          <p:nvPr/>
        </p:nvSpPr>
        <p:spPr>
          <a:xfrm>
            <a:off x="971600" y="116632"/>
            <a:ext cx="7010400" cy="685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VME64x Carrier board – contd.</a:t>
            </a:r>
            <a:endParaRPr kumimoji="0" lang="en-IN" sz="36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1066800"/>
            <a:ext cx="2641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Screen Shot of the Layout 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209" y="116632"/>
            <a:ext cx="7010400" cy="6858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Isometric view of VME64x Board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Mezzanine car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828800"/>
            <a:ext cx="7929618" cy="43331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44958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Mezzanine cards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 bwMode="auto">
          <a:xfrm>
            <a:off x="2362200" y="4495800"/>
            <a:ext cx="1066800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2362200" y="4800600"/>
            <a:ext cx="2743200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5715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carrier Board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 bwMode="auto">
          <a:xfrm>
            <a:off x="2133600" y="5867400"/>
            <a:ext cx="1066800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1800" y="243840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SMA Connector</a:t>
            </a:r>
            <a:endParaRPr lang="en-US" sz="140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rot="5400000">
            <a:off x="3385810" y="2786390"/>
            <a:ext cx="23878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5257800" y="205740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SMB Connector</a:t>
            </a:r>
            <a:endParaRPr lang="en-US" sz="1400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 rot="5400000">
            <a:off x="5595610" y="2481590"/>
            <a:ext cx="39118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2409" y="90872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I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Common VME64X carrier board </a:t>
            </a:r>
          </a:p>
          <a:p>
            <a:pPr marL="463550"/>
            <a:r>
              <a:rPr lang="en-I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Application specific functionality on mezzanine card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684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38953"/>
            <a:ext cx="7632848" cy="6858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View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of VME64x 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Board and mezzanine card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266700" y="1992904"/>
            <a:ext cx="4114800" cy="2667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5925" y="541024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Rear </a:t>
            </a:r>
            <a:r>
              <a:rPr lang="en-I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view of the Mezzanine </a:t>
            </a:r>
            <a:r>
              <a:rPr lang="en-I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card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5200" y="1905000"/>
            <a:ext cx="5063412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05200" y="2743200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Side view of the mezzanine card </a:t>
            </a:r>
            <a:r>
              <a:rPr lang="en-I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assembly</a:t>
            </a:r>
          </a:p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(5mm clear gap)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6" descr="facia fro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8187" y="4388549"/>
            <a:ext cx="5484813" cy="60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191000" y="5302949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Front view of </a:t>
            </a:r>
            <a:r>
              <a:rPr lang="en-I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Facia</a:t>
            </a:r>
          </a:p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(Without the Mezzanine Card)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533401" y="2941212"/>
            <a:ext cx="2454424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1975140" y="2581942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78 mm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1828800" y="2971800"/>
            <a:ext cx="691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120mm</a:t>
            </a:r>
            <a:endParaRPr lang="en-US" sz="2000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>
            <a:off x="1784939" y="1607618"/>
            <a:ext cx="5762" cy="37233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xmlns="" val="63434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010400" cy="685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IIFC: Areas of C&amp;I Collaboration 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Content Placeholder 2"/>
          <p:cNvSpPr>
            <a:spLocks noGrp="1"/>
          </p:cNvSpPr>
          <p:nvPr>
            <p:ph idx="4294967295"/>
          </p:nvPr>
        </p:nvSpPr>
        <p:spPr>
          <a:xfrm>
            <a:off x="152400" y="2057400"/>
            <a:ext cx="8763000" cy="3276600"/>
          </a:xfrm>
          <a:ln>
            <a:solidFill>
              <a:schemeClr val="bg1"/>
            </a:solidFill>
          </a:ln>
        </p:spPr>
        <p:txBody>
          <a:bodyPr>
            <a:normAutofit fontScale="92500" lnSpcReduction="20000"/>
          </a:bodyPr>
          <a:lstStyle/>
          <a:p>
            <a:pPr marL="119062" indent="0" eaLnBrk="1" hangingPunct="1">
              <a:buNone/>
            </a:pPr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0650" indent="-1588" eaLnBrk="1" hangingPunct="1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C&amp;I for CMTS</a:t>
            </a:r>
          </a:p>
          <a:p>
            <a:pPr marL="487363" lvl="1" indent="-1588">
              <a:buFont typeface="Courier New" pitchFamily="49" charset="0"/>
              <a:buChar char="o"/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RF Protection Interlock System ( RFPI )</a:t>
            </a:r>
          </a:p>
          <a:p>
            <a:pPr marL="487363" lvl="1" indent="-1588">
              <a:buFont typeface="Courier New" pitchFamily="49" charset="0"/>
              <a:buChar char="o"/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LLRF</a:t>
            </a:r>
          </a:p>
          <a:p>
            <a:pPr marL="487363" lvl="1" indent="-1588">
              <a:buFont typeface="Courier New" pitchFamily="49" charset="0"/>
              <a:buChar char="o"/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Cryogenic Temperature Monitoring System</a:t>
            </a:r>
          </a:p>
          <a:p>
            <a:pPr marL="487363" lvl="1" indent="-1588">
              <a:buFont typeface="Courier New" pitchFamily="49" charset="0"/>
              <a:buChar char="o"/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Software for the integrated operation of the CMTF</a:t>
            </a:r>
          </a:p>
          <a:p>
            <a:pPr marL="485775" lvl="1" indent="0"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120650" indent="-1588" eaLnBrk="1" hangingPunct="1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Beam Position Monitor  (BPM)</a:t>
            </a:r>
          </a:p>
          <a:p>
            <a:pPr marL="176213" lvl="1" indent="342900" eaLnBrk="1" hangingPunct="1">
              <a:buNone/>
            </a:pPr>
            <a:endParaRPr lang="en-US" sz="2400" dirty="0" smtClean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1066800"/>
            <a:ext cx="6248400" cy="914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As part of Addendum VII to </a:t>
            </a:r>
            <a:r>
              <a:rPr lang="en-IN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MoU</a:t>
            </a:r>
            <a:r>
              <a:rPr lang="en-IN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on Instrumentation and Control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5638800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0700" lvl="1" indent="-1588" algn="ctr"/>
            <a:r>
              <a:rPr lang="en-IN" sz="2400" i="1" dirty="0" smtClean="0">
                <a:solidFill>
                  <a:srgbClr val="002060"/>
                </a:solidFill>
              </a:rPr>
              <a:t>It was decided to take up RF Protection Interlock System in the first phase</a:t>
            </a:r>
            <a:endParaRPr lang="en-US" sz="2400" i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730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Cable Sense Assembly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76400"/>
            <a:ext cx="8208912" cy="23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Content Placeholder 7" descr="Cable sense assembly_Cut section_CHANGED_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267200"/>
            <a:ext cx="835978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472781" y="3060639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PCB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3557737" y="3433224"/>
            <a:ext cx="224764" cy="10025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rot="16200000" flipV="1">
            <a:off x="3289119" y="2622489"/>
            <a:ext cx="762000" cy="1143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5141913" y="3009531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Size 10 O-Ring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rot="16200000" flipH="1">
            <a:off x="5768445" y="3604155"/>
            <a:ext cx="1515488" cy="8603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rot="5400000" flipH="1" flipV="1">
            <a:off x="6037263" y="2660589"/>
            <a:ext cx="685800" cy="1143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xmlns="" val="413582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SMA and SMB Connections</a:t>
            </a:r>
            <a:endParaRPr lang="en-IN" sz="3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Content Placeholder 4" descr="SMA PLUG AND CONNECTOR assembly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1393825"/>
            <a:ext cx="8763000" cy="4789488"/>
          </a:xfrm>
        </p:spPr>
      </p:pic>
      <p:pic>
        <p:nvPicPr>
          <p:cNvPr id="27652" name="Content Placeholder 5" descr="SMB plug and conector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41925" y="1412875"/>
            <a:ext cx="3902075" cy="2232025"/>
          </a:xfrm>
        </p:spPr>
      </p:pic>
      <p:sp>
        <p:nvSpPr>
          <p:cNvPr id="5" name="Oval 4"/>
          <p:cNvSpPr/>
          <p:nvPr/>
        </p:nvSpPr>
        <p:spPr bwMode="auto">
          <a:xfrm>
            <a:off x="7354788" y="2138877"/>
            <a:ext cx="381000" cy="6858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892970" y="3374375"/>
            <a:ext cx="476032" cy="128691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08981" y="1900798"/>
            <a:ext cx="1051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Positive Contact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8" name="Straight Arrow Connector 7"/>
          <p:cNvCxnSpPr>
            <a:endCxn id="6" idx="0"/>
          </p:cNvCxnSpPr>
          <p:nvPr/>
        </p:nvCxnSpPr>
        <p:spPr bwMode="auto">
          <a:xfrm>
            <a:off x="3160709" y="2223964"/>
            <a:ext cx="970277" cy="115041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871830" y="3142496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SMA Plug</a:t>
            </a:r>
            <a:endParaRPr lang="en-IN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1" name="Straight Arrow Connector 10"/>
          <p:cNvCxnSpPr>
            <a:endCxn id="5" idx="2"/>
          </p:cNvCxnSpPr>
          <p:nvPr/>
        </p:nvCxnSpPr>
        <p:spPr bwMode="auto">
          <a:xfrm>
            <a:off x="3160709" y="2223964"/>
            <a:ext cx="4194079" cy="2578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7956376" y="1632910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SMB Plug</a:t>
            </a:r>
            <a:endParaRPr lang="en-IN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983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Mezzanine cards</a:t>
            </a:r>
            <a:endParaRPr lang="en-IN" sz="3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143000" y="1828800"/>
            <a:ext cx="6858000" cy="4525963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Multi-trip</a:t>
            </a:r>
          </a:p>
          <a:p>
            <a:endParaRPr lang="en-US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PMT</a:t>
            </a:r>
          </a:p>
          <a:p>
            <a:endParaRPr lang="en-US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FEP</a:t>
            </a:r>
          </a:p>
          <a:p>
            <a:endParaRPr lang="en-US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Photo-diode</a:t>
            </a:r>
          </a:p>
          <a:p>
            <a:endParaRPr lang="en-US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System Control</a:t>
            </a:r>
          </a:p>
          <a:p>
            <a:endParaRPr lang="en-US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Analog (Rear Carrier Board)</a:t>
            </a:r>
          </a:p>
          <a:p>
            <a:endParaRPr lang="en-US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Digital (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Rear Carrier Board)</a:t>
            </a:r>
            <a:endParaRPr lang="en-IN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0" y="1143000"/>
            <a:ext cx="4907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Seven types of cards being developed: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331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128184" y="1061054"/>
            <a:ext cx="39786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Channels per board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Input via SMA connector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Cable sense mechanism on SMA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80MSPS  14Bit ADC  LVDS output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Monitor output  via SMB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Trip limit reference adjust via POT </a:t>
            </a:r>
            <a:endParaRPr lang="en-IN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Trip limit reference adjust via DAC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EEPROM for card identification and card specific data</a:t>
            </a:r>
            <a:endParaRPr lang="en-IN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4560610"/>
            <a:ext cx="3588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Top side view of Multi-trip carrier board</a:t>
            </a:r>
            <a:endParaRPr lang="en-IN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5958" y="5569785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Bottom side view of Multi-trip carrier board</a:t>
            </a:r>
            <a:endParaRPr lang="en-IN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Shailesh\Desktop\presentation\shailesh\Multitrip_t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00" y="914088"/>
            <a:ext cx="5045556" cy="287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hailesh\Desktop\presentation\shailesh\Multitrip_b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2635" y="3842951"/>
            <a:ext cx="4968553" cy="301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/>
          <p:cNvSpPr/>
          <p:nvPr/>
        </p:nvSpPr>
        <p:spPr>
          <a:xfrm rot="16200000">
            <a:off x="1921423" y="3848319"/>
            <a:ext cx="926145" cy="5447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ight Arrow 6"/>
          <p:cNvSpPr/>
          <p:nvPr/>
        </p:nvSpPr>
        <p:spPr>
          <a:xfrm>
            <a:off x="3156258" y="5733256"/>
            <a:ext cx="1080120" cy="5447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43608" y="136422"/>
            <a:ext cx="7010400" cy="685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Multi-trip 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Mezzanine 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card</a:t>
            </a:r>
            <a:endParaRPr lang="en-IN" sz="3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426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010400" cy="6858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Multi-trip Mezzanine card</a:t>
            </a:r>
            <a:endParaRPr lang="en-IN" sz="3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199211314"/>
              </p:ext>
            </p:extLst>
          </p:nvPr>
        </p:nvGraphicFramePr>
        <p:xfrm>
          <a:off x="609600" y="1295400"/>
          <a:ext cx="7900988" cy="4284663"/>
        </p:xfrm>
        <a:graphic>
          <a:graphicData uri="http://schemas.openxmlformats.org/presentationml/2006/ole">
            <p:oleObj spid="_x0000_s290818" name="Visio" r:id="rId4" imgW="9059694" imgH="4913283" progId="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3962400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There are four such channels on single mezzanine card.</a:t>
            </a:r>
            <a:endParaRPr lang="en-IN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76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618522063"/>
              </p:ext>
            </p:extLst>
          </p:nvPr>
        </p:nvGraphicFramePr>
        <p:xfrm>
          <a:off x="1259632" y="1124744"/>
          <a:ext cx="6539582" cy="4662656"/>
        </p:xfrm>
        <a:graphic>
          <a:graphicData uri="http://schemas.openxmlformats.org/presentationml/2006/ole">
            <p:oleObj spid="_x0000_s291842" name="Visio" r:id="rId3" imgW="9275438" imgH="6613373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010400" cy="685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PMT 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Mezzanine card</a:t>
            </a:r>
            <a:endParaRPr lang="en-IN" sz="3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5373216"/>
            <a:ext cx="75795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There are four such channels on single mezzanine card.</a:t>
            </a:r>
          </a:p>
          <a:p>
            <a:endParaRPr lang="en-US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When cable is present, the inverter output goes high, enabling AND gates.</a:t>
            </a:r>
          </a:p>
          <a:p>
            <a:r>
              <a:rPr lang="en-IN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fault condition is active low signal</a:t>
            </a:r>
          </a:p>
          <a:p>
            <a:endParaRPr lang="en-IN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16653" y="586740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N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885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010400" cy="685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Photo-diode Mezzanine Card</a:t>
            </a:r>
            <a:endParaRPr lang="en-IN" sz="3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047243502"/>
              </p:ext>
            </p:extLst>
          </p:nvPr>
        </p:nvGraphicFramePr>
        <p:xfrm>
          <a:off x="381000" y="1143000"/>
          <a:ext cx="8385323" cy="4422035"/>
        </p:xfrm>
        <a:graphic>
          <a:graphicData uri="http://schemas.openxmlformats.org/presentationml/2006/ole">
            <p:oleObj spid="_x0000_s292866" name="Visio" r:id="rId3" imgW="9575260" imgH="5049688" progId="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95536" y="2060848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FSMA 905</a:t>
            </a:r>
            <a:endParaRPr lang="en-IN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657600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There are four such channels on single mezzanine card</a:t>
            </a:r>
            <a:endParaRPr lang="en-IN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398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957731977"/>
              </p:ext>
            </p:extLst>
          </p:nvPr>
        </p:nvGraphicFramePr>
        <p:xfrm>
          <a:off x="1187450" y="1447800"/>
          <a:ext cx="6748463" cy="4283075"/>
        </p:xfrm>
        <a:graphic>
          <a:graphicData uri="http://schemas.openxmlformats.org/presentationml/2006/ole">
            <p:oleObj spid="_x0000_s293890" name="Visio" r:id="rId3" imgW="9772245" imgH="6202662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10400" cy="685800"/>
          </a:xfrm>
        </p:spPr>
        <p:txBody>
          <a:bodyPr>
            <a:normAutofit/>
          </a:bodyPr>
          <a:lstStyle/>
          <a:p>
            <a:r>
              <a:rPr lang="en-US" sz="3600" b="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FEP Mezzanine card</a:t>
            </a:r>
            <a:endParaRPr lang="en-US" sz="3600" b="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038600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There are four such channels on single mezzanine card</a:t>
            </a:r>
            <a:endParaRPr lang="en-IN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808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109838033"/>
              </p:ext>
            </p:extLst>
          </p:nvPr>
        </p:nvGraphicFramePr>
        <p:xfrm>
          <a:off x="1187624" y="1052736"/>
          <a:ext cx="6516216" cy="5214035"/>
        </p:xfrm>
        <a:graphic>
          <a:graphicData uri="http://schemas.openxmlformats.org/presentationml/2006/ole">
            <p:oleObj spid="_x0000_s294914" name="Visio" r:id="rId3" imgW="7793206" imgH="6235820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010400" cy="685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System Control Mezzanine 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Card</a:t>
            </a:r>
            <a:endParaRPr lang="en-IN" sz="3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702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165211" y="997885"/>
            <a:ext cx="39786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One channel for RF leakage antenna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Cable sense mechanism on SMA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80MSPS  14Bit ADC  with LVDS output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Video signal processing channel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System reset via SMA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System Reset via switch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RF enable via Switch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EEPROM for card identification and card specific data</a:t>
            </a:r>
            <a:endParaRPr lang="en-IN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4419600"/>
            <a:ext cx="3588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Top side view of System Control board</a:t>
            </a:r>
            <a:endParaRPr lang="en-IN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5638800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Bottom side view of System Control board</a:t>
            </a:r>
            <a:endParaRPr lang="en-IN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ight Arrow 12"/>
          <p:cNvSpPr/>
          <p:nvPr/>
        </p:nvSpPr>
        <p:spPr>
          <a:xfrm rot="16200000">
            <a:off x="2105220" y="3867971"/>
            <a:ext cx="558552" cy="5447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ight Arrow 6"/>
          <p:cNvSpPr/>
          <p:nvPr/>
        </p:nvSpPr>
        <p:spPr>
          <a:xfrm>
            <a:off x="3276600" y="5715000"/>
            <a:ext cx="1080120" cy="5447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5122" name="Picture 2" descr="C:\Users\Shailesh\Desktop\presentation\shailesh\SCM_T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966238"/>
            <a:ext cx="5076446" cy="289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hailesh\Desktop\presentation\shailesh\scm-b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933420"/>
            <a:ext cx="4880822" cy="281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System Control 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Mezzanine 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card</a:t>
            </a:r>
            <a:endParaRPr lang="en-IN" sz="3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650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 bwMode="auto">
          <a:xfrm>
            <a:off x="714348" y="4143380"/>
            <a:ext cx="6553200" cy="22098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04800" y="1484171"/>
            <a:ext cx="8610600" cy="5226743"/>
            <a:chOff x="196880" y="1114280"/>
            <a:chExt cx="8580448" cy="4662288"/>
          </a:xfrm>
        </p:grpSpPr>
        <p:sp>
          <p:nvSpPr>
            <p:cNvPr id="3" name="Oval 2"/>
            <p:cNvSpPr/>
            <p:nvPr/>
          </p:nvSpPr>
          <p:spPr>
            <a:xfrm>
              <a:off x="7817933" y="1889510"/>
              <a:ext cx="959395" cy="537881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7817933" y="2427391"/>
              <a:ext cx="959395" cy="537879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7817933" y="2965270"/>
              <a:ext cx="959395" cy="537881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7817933" y="3503151"/>
              <a:ext cx="959395" cy="536172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7817933" y="4042738"/>
              <a:ext cx="959395" cy="537879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172060" y="1447254"/>
              <a:ext cx="249334" cy="442256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172060" y="4580618"/>
              <a:ext cx="249334" cy="440549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cxnSp>
          <p:nvCxnSpPr>
            <p:cNvPr id="8203" name="Straight Connector 9"/>
            <p:cNvCxnSpPr>
              <a:cxnSpLocks noChangeShapeType="1"/>
            </p:cNvCxnSpPr>
            <p:nvPr/>
          </p:nvCxnSpPr>
          <p:spPr bwMode="auto">
            <a:xfrm flipH="1">
              <a:off x="7164312" y="1763952"/>
              <a:ext cx="1152152" cy="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8204" name="Straight Connector 10"/>
            <p:cNvCxnSpPr>
              <a:cxnSpLocks noChangeShapeType="1"/>
            </p:cNvCxnSpPr>
            <p:nvPr/>
          </p:nvCxnSpPr>
          <p:spPr bwMode="auto">
            <a:xfrm flipH="1" flipV="1">
              <a:off x="7423550" y="1872449"/>
              <a:ext cx="744101" cy="2026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205" name="Straight Connector 11"/>
            <p:cNvCxnSpPr>
              <a:cxnSpLocks noChangeShapeType="1"/>
            </p:cNvCxnSpPr>
            <p:nvPr/>
          </p:nvCxnSpPr>
          <p:spPr bwMode="auto">
            <a:xfrm flipH="1">
              <a:off x="7151683" y="1872449"/>
              <a:ext cx="195057" cy="0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206" name="Straight Connector 12"/>
            <p:cNvCxnSpPr>
              <a:cxnSpLocks noChangeShapeType="1"/>
            </p:cNvCxnSpPr>
            <p:nvPr/>
          </p:nvCxnSpPr>
          <p:spPr bwMode="auto">
            <a:xfrm>
              <a:off x="7156479" y="1645784"/>
              <a:ext cx="0" cy="237216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207" name="Straight Connector 13"/>
            <p:cNvCxnSpPr>
              <a:cxnSpLocks noChangeShapeType="1"/>
            </p:cNvCxnSpPr>
            <p:nvPr/>
          </p:nvCxnSpPr>
          <p:spPr bwMode="auto">
            <a:xfrm flipH="1">
              <a:off x="7151683" y="1645784"/>
              <a:ext cx="1015967" cy="0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208" name="Straight Connector 14"/>
            <p:cNvCxnSpPr>
              <a:cxnSpLocks noChangeShapeType="1"/>
            </p:cNvCxnSpPr>
            <p:nvPr/>
          </p:nvCxnSpPr>
          <p:spPr bwMode="auto">
            <a:xfrm>
              <a:off x="7740388" y="1645784"/>
              <a:ext cx="0" cy="228690"/>
            </a:xfrm>
            <a:prstGeom prst="line">
              <a:avLst/>
            </a:prstGeom>
            <a:noFill/>
            <a:ln w="63500" algn="ctr">
              <a:solidFill>
                <a:srgbClr val="92D050"/>
              </a:solidFill>
              <a:round/>
              <a:headEnd/>
              <a:tailEnd/>
            </a:ln>
          </p:spPr>
        </p:cxnSp>
        <p:cxnSp>
          <p:nvCxnSpPr>
            <p:cNvPr id="8209" name="Straight Connector 15"/>
            <p:cNvCxnSpPr>
              <a:cxnSpLocks noChangeShapeType="1"/>
            </p:cNvCxnSpPr>
            <p:nvPr/>
          </p:nvCxnSpPr>
          <p:spPr bwMode="auto">
            <a:xfrm>
              <a:off x="7385145" y="1760129"/>
              <a:ext cx="0" cy="302078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210" name="Straight Connector 16"/>
            <p:cNvCxnSpPr>
              <a:cxnSpLocks noChangeShapeType="1"/>
            </p:cNvCxnSpPr>
            <p:nvPr/>
          </p:nvCxnSpPr>
          <p:spPr bwMode="auto">
            <a:xfrm>
              <a:off x="6545032" y="2110960"/>
              <a:ext cx="360050" cy="0"/>
            </a:xfrm>
            <a:prstGeom prst="line">
              <a:avLst/>
            </a:prstGeom>
            <a:noFill/>
            <a:ln w="38100" algn="ctr">
              <a:solidFill>
                <a:srgbClr val="4F6228"/>
              </a:solidFill>
              <a:round/>
              <a:headEnd/>
              <a:tailEnd/>
            </a:ln>
          </p:spPr>
        </p:cxnSp>
        <p:cxnSp>
          <p:nvCxnSpPr>
            <p:cNvPr id="8211" name="Straight Connector 17"/>
            <p:cNvCxnSpPr>
              <a:cxnSpLocks noChangeShapeType="1"/>
            </p:cNvCxnSpPr>
            <p:nvPr/>
          </p:nvCxnSpPr>
          <p:spPr bwMode="auto">
            <a:xfrm flipH="1">
              <a:off x="6425020" y="2062207"/>
              <a:ext cx="960125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9" name="Oval 18"/>
            <p:cNvSpPr/>
            <p:nvPr/>
          </p:nvSpPr>
          <p:spPr>
            <a:xfrm>
              <a:off x="6031038" y="1879265"/>
              <a:ext cx="384841" cy="365417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0" name="Arc 19"/>
            <p:cNvSpPr/>
            <p:nvPr/>
          </p:nvSpPr>
          <p:spPr>
            <a:xfrm>
              <a:off x="6090661" y="1927076"/>
              <a:ext cx="265596" cy="269794"/>
            </a:xfrm>
            <a:prstGeom prst="arc">
              <a:avLst>
                <a:gd name="adj1" fmla="val 9009126"/>
                <a:gd name="adj2" fmla="val 1771787"/>
              </a:avLst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cxnSp>
          <p:nvCxnSpPr>
            <p:cNvPr id="8214" name="Straight Arrow Connector 20"/>
            <p:cNvCxnSpPr>
              <a:cxnSpLocks noChangeShapeType="1"/>
            </p:cNvCxnSpPr>
            <p:nvPr/>
          </p:nvCxnSpPr>
          <p:spPr bwMode="auto">
            <a:xfrm flipH="1">
              <a:off x="6314013" y="2094118"/>
              <a:ext cx="42613" cy="57607"/>
            </a:xfrm>
            <a:prstGeom prst="straightConnector1">
              <a:avLst/>
            </a:prstGeom>
            <a:noFill/>
            <a:ln w="9525" algn="ctr">
              <a:solidFill>
                <a:srgbClr val="4A7EBB"/>
              </a:solidFill>
              <a:round/>
              <a:headEnd/>
              <a:tailEnd type="triangle" w="sm" len="sm"/>
            </a:ln>
          </p:spPr>
        </p:cxnSp>
        <p:cxnSp>
          <p:nvCxnSpPr>
            <p:cNvPr id="8215" name="Straight Connector 21"/>
            <p:cNvCxnSpPr>
              <a:cxnSpLocks noChangeShapeType="1"/>
            </p:cNvCxnSpPr>
            <p:nvPr/>
          </p:nvCxnSpPr>
          <p:spPr bwMode="auto">
            <a:xfrm flipH="1">
              <a:off x="7817202" y="1820843"/>
              <a:ext cx="1" cy="151039"/>
            </a:xfrm>
            <a:prstGeom prst="line">
              <a:avLst/>
            </a:prstGeom>
            <a:noFill/>
            <a:ln w="19050" algn="ctr">
              <a:solidFill>
                <a:srgbClr val="002060"/>
              </a:solidFill>
              <a:round/>
              <a:headEnd/>
              <a:tailEnd/>
            </a:ln>
          </p:spPr>
        </p:cxnSp>
        <p:cxnSp>
          <p:nvCxnSpPr>
            <p:cNvPr id="8216" name="Straight Connector 22"/>
            <p:cNvCxnSpPr>
              <a:cxnSpLocks noChangeShapeType="1"/>
            </p:cNvCxnSpPr>
            <p:nvPr/>
          </p:nvCxnSpPr>
          <p:spPr bwMode="auto">
            <a:xfrm>
              <a:off x="7070886" y="1821680"/>
              <a:ext cx="150585" cy="0"/>
            </a:xfrm>
            <a:prstGeom prst="line">
              <a:avLst/>
            </a:prstGeom>
            <a:noFill/>
            <a:ln w="19050" algn="ctr">
              <a:solidFill>
                <a:srgbClr val="7030A0"/>
              </a:solidFill>
              <a:round/>
              <a:headEnd/>
              <a:tailEnd/>
            </a:ln>
          </p:spPr>
        </p:cxnSp>
        <p:sp>
          <p:nvSpPr>
            <p:cNvPr id="24" name="Isosceles Triangle 23"/>
            <p:cNvSpPr/>
            <p:nvPr/>
          </p:nvSpPr>
          <p:spPr>
            <a:xfrm rot="5400000">
              <a:off x="2971618" y="1737658"/>
              <a:ext cx="758155" cy="648631"/>
            </a:xfrm>
            <a:prstGeom prst="triangl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flipH="1" flipV="1">
              <a:off x="7221699" y="1797302"/>
              <a:ext cx="45170" cy="46105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cxnSp>
          <p:nvCxnSpPr>
            <p:cNvPr id="8219" name="Straight Connector 25"/>
            <p:cNvCxnSpPr>
              <a:cxnSpLocks noChangeShapeType="1"/>
            </p:cNvCxnSpPr>
            <p:nvPr/>
          </p:nvCxnSpPr>
          <p:spPr bwMode="auto">
            <a:xfrm>
              <a:off x="5208824" y="1862366"/>
              <a:ext cx="0" cy="109516"/>
            </a:xfrm>
            <a:prstGeom prst="line">
              <a:avLst/>
            </a:prstGeom>
            <a:noFill/>
            <a:ln w="19050" algn="ctr">
              <a:solidFill>
                <a:srgbClr val="7030A0"/>
              </a:solidFill>
              <a:round/>
              <a:headEnd/>
              <a:tailEnd/>
            </a:ln>
          </p:spPr>
        </p:cxnSp>
        <p:sp>
          <p:nvSpPr>
            <p:cNvPr id="27" name="Oval 26"/>
            <p:cNvSpPr/>
            <p:nvPr/>
          </p:nvSpPr>
          <p:spPr>
            <a:xfrm flipH="1" flipV="1">
              <a:off x="5181856" y="1971473"/>
              <a:ext cx="45169" cy="44396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5870235" y="3994927"/>
              <a:ext cx="1201503" cy="805966"/>
            </a:xfrm>
            <a:prstGeom prst="roundRect">
              <a:avLst/>
            </a:prstGeom>
            <a:noFill/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kern="0" dirty="0" smtClean="0">
                  <a:solidFill>
                    <a:srgbClr val="002060"/>
                  </a:solidFill>
                  <a:latin typeface="Calibri"/>
                </a:rPr>
                <a:t>FEP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kern="0" dirty="0" smtClean="0">
                  <a:solidFill>
                    <a:srgbClr val="002060"/>
                  </a:solidFill>
                  <a:latin typeface="Calibri"/>
                </a:rPr>
                <a:t>Module</a:t>
              </a:r>
              <a:endParaRPr lang="en-US" sz="1400" b="1" kern="0" dirty="0">
                <a:solidFill>
                  <a:srgbClr val="002060"/>
                </a:solidFill>
                <a:latin typeface="Calibri"/>
              </a:endParaRPr>
            </a:p>
          </p:txBody>
        </p:sp>
        <p:cxnSp>
          <p:nvCxnSpPr>
            <p:cNvPr id="8222" name="Straight Connector 28"/>
            <p:cNvCxnSpPr>
              <a:cxnSpLocks noChangeShapeType="1"/>
            </p:cNvCxnSpPr>
            <p:nvPr/>
          </p:nvCxnSpPr>
          <p:spPr bwMode="auto">
            <a:xfrm>
              <a:off x="7659666" y="1971882"/>
              <a:ext cx="0" cy="1530513"/>
            </a:xfrm>
            <a:prstGeom prst="line">
              <a:avLst/>
            </a:prstGeom>
            <a:noFill/>
            <a:ln w="19050" algn="ctr">
              <a:solidFill>
                <a:srgbClr val="002060"/>
              </a:solidFill>
              <a:round/>
              <a:headEnd/>
              <a:tailEnd/>
            </a:ln>
          </p:spPr>
        </p:cxnSp>
        <p:cxnSp>
          <p:nvCxnSpPr>
            <p:cNvPr id="8223" name="Straight Connector 29"/>
            <p:cNvCxnSpPr>
              <a:cxnSpLocks noChangeShapeType="1"/>
            </p:cNvCxnSpPr>
            <p:nvPr/>
          </p:nvCxnSpPr>
          <p:spPr bwMode="auto">
            <a:xfrm>
              <a:off x="6623269" y="3502394"/>
              <a:ext cx="1036397" cy="1"/>
            </a:xfrm>
            <a:prstGeom prst="line">
              <a:avLst/>
            </a:prstGeom>
            <a:noFill/>
            <a:ln w="19050" algn="ctr">
              <a:solidFill>
                <a:srgbClr val="002060"/>
              </a:solidFill>
              <a:round/>
              <a:headEnd/>
              <a:tailEnd/>
            </a:ln>
          </p:spPr>
        </p:cxnSp>
        <p:cxnSp>
          <p:nvCxnSpPr>
            <p:cNvPr id="8224" name="Straight Connector 30"/>
            <p:cNvCxnSpPr>
              <a:cxnSpLocks noChangeShapeType="1"/>
            </p:cNvCxnSpPr>
            <p:nvPr/>
          </p:nvCxnSpPr>
          <p:spPr bwMode="auto">
            <a:xfrm>
              <a:off x="7659666" y="1971882"/>
              <a:ext cx="157537" cy="0"/>
            </a:xfrm>
            <a:prstGeom prst="line">
              <a:avLst/>
            </a:prstGeom>
            <a:noFill/>
            <a:ln w="19050" algn="ctr">
              <a:solidFill>
                <a:srgbClr val="002060"/>
              </a:solidFill>
              <a:round/>
              <a:headEnd/>
              <a:tailEnd/>
            </a:ln>
          </p:spPr>
        </p:cxnSp>
        <p:cxnSp>
          <p:nvCxnSpPr>
            <p:cNvPr id="8225" name="Straight Arrow Connector 31"/>
            <p:cNvCxnSpPr>
              <a:cxnSpLocks noChangeShapeType="1"/>
              <a:endCxn id="28" idx="0"/>
            </p:cNvCxnSpPr>
            <p:nvPr/>
          </p:nvCxnSpPr>
          <p:spPr bwMode="auto">
            <a:xfrm>
              <a:off x="6470869" y="3502395"/>
              <a:ext cx="0" cy="491879"/>
            </a:xfrm>
            <a:prstGeom prst="straightConnector1">
              <a:avLst/>
            </a:prstGeom>
            <a:noFill/>
            <a:ln w="19050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8226" name="Straight Connector 32"/>
            <p:cNvCxnSpPr>
              <a:cxnSpLocks noChangeShapeType="1"/>
            </p:cNvCxnSpPr>
            <p:nvPr/>
          </p:nvCxnSpPr>
          <p:spPr bwMode="auto">
            <a:xfrm>
              <a:off x="7070955" y="1821680"/>
              <a:ext cx="69" cy="1486534"/>
            </a:xfrm>
            <a:prstGeom prst="line">
              <a:avLst/>
            </a:prstGeom>
            <a:noFill/>
            <a:ln w="19050" algn="ctr">
              <a:solidFill>
                <a:srgbClr val="7030A0"/>
              </a:solidFill>
              <a:round/>
              <a:headEnd/>
              <a:tailEnd/>
            </a:ln>
          </p:spPr>
        </p:cxnSp>
        <p:cxnSp>
          <p:nvCxnSpPr>
            <p:cNvPr id="8227" name="Straight Connector 33"/>
            <p:cNvCxnSpPr>
              <a:cxnSpLocks noChangeShapeType="1"/>
            </p:cNvCxnSpPr>
            <p:nvPr/>
          </p:nvCxnSpPr>
          <p:spPr bwMode="auto">
            <a:xfrm>
              <a:off x="4893617" y="3308214"/>
              <a:ext cx="2177269" cy="0"/>
            </a:xfrm>
            <a:prstGeom prst="line">
              <a:avLst/>
            </a:prstGeom>
            <a:noFill/>
            <a:ln w="19050" algn="ctr">
              <a:solidFill>
                <a:srgbClr val="7030A0"/>
              </a:solidFill>
              <a:round/>
              <a:headEnd/>
              <a:tailEnd/>
            </a:ln>
          </p:spPr>
        </p:cxnSp>
        <p:cxnSp>
          <p:nvCxnSpPr>
            <p:cNvPr id="8229" name="Straight Arrow Connector 35"/>
            <p:cNvCxnSpPr>
              <a:cxnSpLocks noChangeShapeType="1"/>
            </p:cNvCxnSpPr>
            <p:nvPr/>
          </p:nvCxnSpPr>
          <p:spPr bwMode="auto">
            <a:xfrm>
              <a:off x="4893617" y="3308214"/>
              <a:ext cx="0" cy="686059"/>
            </a:xfrm>
            <a:prstGeom prst="straightConnector1">
              <a:avLst/>
            </a:prstGeom>
            <a:noFill/>
            <a:ln w="19050" algn="ctr">
              <a:solidFill>
                <a:srgbClr val="7030A0"/>
              </a:solidFill>
              <a:round/>
              <a:headEnd/>
              <a:tailEnd type="arrow" w="med" len="med"/>
            </a:ln>
          </p:spPr>
        </p:cxnSp>
        <p:cxnSp>
          <p:nvCxnSpPr>
            <p:cNvPr id="8230" name="Straight Arrow Connector 36"/>
            <p:cNvCxnSpPr>
              <a:cxnSpLocks noChangeShapeType="1"/>
            </p:cNvCxnSpPr>
            <p:nvPr/>
          </p:nvCxnSpPr>
          <p:spPr bwMode="auto">
            <a:xfrm>
              <a:off x="6623269" y="3502395"/>
              <a:ext cx="0" cy="491879"/>
            </a:xfrm>
            <a:prstGeom prst="straightConnector1">
              <a:avLst/>
            </a:prstGeom>
            <a:noFill/>
            <a:ln w="19050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8231" name="Straight Arrow Connector 37"/>
            <p:cNvCxnSpPr>
              <a:cxnSpLocks noChangeShapeType="1"/>
            </p:cNvCxnSpPr>
            <p:nvPr/>
          </p:nvCxnSpPr>
          <p:spPr bwMode="auto">
            <a:xfrm>
              <a:off x="6312555" y="3502394"/>
              <a:ext cx="0" cy="491879"/>
            </a:xfrm>
            <a:prstGeom prst="straightConnector1">
              <a:avLst/>
            </a:prstGeom>
            <a:noFill/>
            <a:ln w="19050" algn="ctr">
              <a:solidFill>
                <a:srgbClr val="002060"/>
              </a:solidFill>
              <a:prstDash val="sysDot"/>
              <a:round/>
              <a:headEnd/>
              <a:tailEnd type="arrow" w="med" len="med"/>
            </a:ln>
          </p:spPr>
        </p:cxnSp>
        <p:cxnSp>
          <p:nvCxnSpPr>
            <p:cNvPr id="8232" name="Straight Connector 38"/>
            <p:cNvCxnSpPr>
              <a:cxnSpLocks noChangeShapeType="1"/>
            </p:cNvCxnSpPr>
            <p:nvPr/>
          </p:nvCxnSpPr>
          <p:spPr bwMode="auto">
            <a:xfrm>
              <a:off x="6314013" y="3502393"/>
              <a:ext cx="309256" cy="1"/>
            </a:xfrm>
            <a:prstGeom prst="line">
              <a:avLst/>
            </a:prstGeom>
            <a:noFill/>
            <a:ln w="19050" algn="ctr">
              <a:solidFill>
                <a:srgbClr val="002060"/>
              </a:solidFill>
              <a:prstDash val="sysDot"/>
              <a:round/>
              <a:headEnd/>
              <a:tailEnd/>
            </a:ln>
          </p:spPr>
        </p:cxnSp>
        <p:cxnSp>
          <p:nvCxnSpPr>
            <p:cNvPr id="8233" name="Straight Arrow Connector 39"/>
            <p:cNvCxnSpPr>
              <a:cxnSpLocks noChangeShapeType="1"/>
            </p:cNvCxnSpPr>
            <p:nvPr/>
          </p:nvCxnSpPr>
          <p:spPr bwMode="auto">
            <a:xfrm>
              <a:off x="4672590" y="1867467"/>
              <a:ext cx="29002" cy="2123165"/>
            </a:xfrm>
            <a:prstGeom prst="straightConnector1">
              <a:avLst/>
            </a:prstGeom>
            <a:noFill/>
            <a:ln w="19050" algn="ctr">
              <a:solidFill>
                <a:srgbClr val="7030A0"/>
              </a:solidFill>
              <a:round/>
              <a:headEnd/>
              <a:tailEnd type="arrow" w="med" len="med"/>
            </a:ln>
          </p:spPr>
        </p:cxnSp>
        <p:cxnSp>
          <p:nvCxnSpPr>
            <p:cNvPr id="8234" name="Straight Connector 40"/>
            <p:cNvCxnSpPr>
              <a:cxnSpLocks noChangeShapeType="1"/>
            </p:cNvCxnSpPr>
            <p:nvPr/>
          </p:nvCxnSpPr>
          <p:spPr bwMode="auto">
            <a:xfrm>
              <a:off x="4670481" y="1872183"/>
              <a:ext cx="531857" cy="266"/>
            </a:xfrm>
            <a:prstGeom prst="line">
              <a:avLst/>
            </a:prstGeom>
            <a:noFill/>
            <a:ln w="19050" algn="ctr">
              <a:solidFill>
                <a:srgbClr val="7030A0"/>
              </a:solidFill>
              <a:round/>
              <a:headEnd/>
              <a:tailEnd/>
            </a:ln>
          </p:spPr>
        </p:cxnSp>
        <p:cxnSp>
          <p:nvCxnSpPr>
            <p:cNvPr id="8236" name="Straight Connector 42"/>
            <p:cNvCxnSpPr>
              <a:cxnSpLocks noChangeShapeType="1"/>
              <a:stCxn id="24" idx="0"/>
            </p:cNvCxnSpPr>
            <p:nvPr/>
          </p:nvCxnSpPr>
          <p:spPr bwMode="auto">
            <a:xfrm flipV="1">
              <a:off x="3674136" y="2062206"/>
              <a:ext cx="2357356" cy="1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8237" name="Straight Connector 43"/>
            <p:cNvCxnSpPr>
              <a:cxnSpLocks noChangeShapeType="1"/>
            </p:cNvCxnSpPr>
            <p:nvPr/>
          </p:nvCxnSpPr>
          <p:spPr bwMode="auto">
            <a:xfrm>
              <a:off x="5047237" y="2113734"/>
              <a:ext cx="360050" cy="0"/>
            </a:xfrm>
            <a:prstGeom prst="line">
              <a:avLst/>
            </a:prstGeom>
            <a:noFill/>
            <a:ln w="38100" algn="ctr">
              <a:solidFill>
                <a:srgbClr val="4F6228"/>
              </a:solidFill>
              <a:round/>
              <a:headEnd/>
              <a:tailEnd/>
            </a:ln>
          </p:spPr>
        </p:cxnSp>
        <p:cxnSp>
          <p:nvCxnSpPr>
            <p:cNvPr id="8238" name="Straight Connector 44"/>
            <p:cNvCxnSpPr>
              <a:cxnSpLocks noChangeShapeType="1"/>
            </p:cNvCxnSpPr>
            <p:nvPr/>
          </p:nvCxnSpPr>
          <p:spPr bwMode="auto">
            <a:xfrm>
              <a:off x="6898941" y="2119030"/>
              <a:ext cx="69" cy="997159"/>
            </a:xfrm>
            <a:prstGeom prst="line">
              <a:avLst/>
            </a:prstGeom>
            <a:noFill/>
            <a:ln w="19050" algn="ctr">
              <a:solidFill>
                <a:srgbClr val="4F6228"/>
              </a:solidFill>
              <a:round/>
              <a:headEnd/>
              <a:tailEnd/>
            </a:ln>
          </p:spPr>
        </p:cxnSp>
        <p:cxnSp>
          <p:nvCxnSpPr>
            <p:cNvPr id="8239" name="Straight Connector 45"/>
            <p:cNvCxnSpPr>
              <a:cxnSpLocks noChangeShapeType="1"/>
            </p:cNvCxnSpPr>
            <p:nvPr/>
          </p:nvCxnSpPr>
          <p:spPr bwMode="auto">
            <a:xfrm flipH="1">
              <a:off x="6545032" y="2109200"/>
              <a:ext cx="2753" cy="939843"/>
            </a:xfrm>
            <a:prstGeom prst="line">
              <a:avLst/>
            </a:prstGeom>
            <a:noFill/>
            <a:ln w="19050" algn="ctr">
              <a:solidFill>
                <a:srgbClr val="4F6228"/>
              </a:solidFill>
              <a:round/>
              <a:headEnd/>
              <a:tailEnd/>
            </a:ln>
          </p:spPr>
        </p:cxnSp>
        <p:cxnSp>
          <p:nvCxnSpPr>
            <p:cNvPr id="8240" name="Straight Connector 46"/>
            <p:cNvCxnSpPr>
              <a:cxnSpLocks noChangeShapeType="1"/>
            </p:cNvCxnSpPr>
            <p:nvPr/>
          </p:nvCxnSpPr>
          <p:spPr bwMode="auto">
            <a:xfrm>
              <a:off x="3350355" y="3118394"/>
              <a:ext cx="3554727" cy="0"/>
            </a:xfrm>
            <a:prstGeom prst="line">
              <a:avLst/>
            </a:prstGeom>
            <a:noFill/>
            <a:ln w="19050" algn="ctr">
              <a:solidFill>
                <a:srgbClr val="4F6228"/>
              </a:solidFill>
              <a:round/>
              <a:headEnd/>
              <a:tailEnd/>
            </a:ln>
          </p:spPr>
        </p:cxnSp>
        <p:cxnSp>
          <p:nvCxnSpPr>
            <p:cNvPr id="8241" name="Straight Connector 47"/>
            <p:cNvCxnSpPr>
              <a:cxnSpLocks noChangeShapeType="1"/>
            </p:cNvCxnSpPr>
            <p:nvPr/>
          </p:nvCxnSpPr>
          <p:spPr bwMode="auto">
            <a:xfrm>
              <a:off x="3172594" y="3049043"/>
              <a:ext cx="3375190" cy="0"/>
            </a:xfrm>
            <a:prstGeom prst="line">
              <a:avLst/>
            </a:prstGeom>
            <a:noFill/>
            <a:ln w="19050" algn="ctr">
              <a:solidFill>
                <a:srgbClr val="4F6228"/>
              </a:solidFill>
              <a:round/>
              <a:headEnd/>
              <a:tailEnd/>
            </a:ln>
          </p:spPr>
        </p:cxnSp>
        <p:cxnSp>
          <p:nvCxnSpPr>
            <p:cNvPr id="8242" name="Straight Arrow Connector 48"/>
            <p:cNvCxnSpPr>
              <a:cxnSpLocks noChangeShapeType="1"/>
            </p:cNvCxnSpPr>
            <p:nvPr/>
          </p:nvCxnSpPr>
          <p:spPr bwMode="auto">
            <a:xfrm>
              <a:off x="3350355" y="3118394"/>
              <a:ext cx="7202" cy="875879"/>
            </a:xfrm>
            <a:prstGeom prst="straightConnector1">
              <a:avLst/>
            </a:prstGeom>
            <a:noFill/>
            <a:ln w="19050" algn="ctr">
              <a:solidFill>
                <a:srgbClr val="4F6228"/>
              </a:solidFill>
              <a:round/>
              <a:headEnd/>
              <a:tailEnd type="arrow" w="med" len="med"/>
            </a:ln>
          </p:spPr>
        </p:cxnSp>
        <p:cxnSp>
          <p:nvCxnSpPr>
            <p:cNvPr id="8243" name="Straight Arrow Connector 49"/>
            <p:cNvCxnSpPr>
              <a:cxnSpLocks noChangeShapeType="1"/>
            </p:cNvCxnSpPr>
            <p:nvPr/>
          </p:nvCxnSpPr>
          <p:spPr bwMode="auto">
            <a:xfrm>
              <a:off x="3172594" y="3049043"/>
              <a:ext cx="0" cy="945230"/>
            </a:xfrm>
            <a:prstGeom prst="straightConnector1">
              <a:avLst/>
            </a:prstGeom>
            <a:noFill/>
            <a:ln w="19050" algn="ctr">
              <a:solidFill>
                <a:srgbClr val="4F6228"/>
              </a:solidFill>
              <a:round/>
              <a:headEnd/>
              <a:tailEnd type="arrow" w="med" len="med"/>
            </a:ln>
          </p:spPr>
        </p:cxnSp>
        <p:cxnSp>
          <p:nvCxnSpPr>
            <p:cNvPr id="8244" name="Straight Connector 50"/>
            <p:cNvCxnSpPr>
              <a:cxnSpLocks noChangeShapeType="1"/>
            </p:cNvCxnSpPr>
            <p:nvPr/>
          </p:nvCxnSpPr>
          <p:spPr bwMode="auto">
            <a:xfrm>
              <a:off x="5407218" y="2119030"/>
              <a:ext cx="69" cy="810019"/>
            </a:xfrm>
            <a:prstGeom prst="line">
              <a:avLst/>
            </a:prstGeom>
            <a:noFill/>
            <a:ln w="19050" algn="ctr">
              <a:solidFill>
                <a:srgbClr val="4F6228"/>
              </a:solidFill>
              <a:round/>
              <a:headEnd/>
              <a:tailEnd/>
            </a:ln>
          </p:spPr>
        </p:cxnSp>
        <p:cxnSp>
          <p:nvCxnSpPr>
            <p:cNvPr id="8245" name="Straight Connector 51"/>
            <p:cNvCxnSpPr>
              <a:cxnSpLocks noChangeShapeType="1"/>
            </p:cNvCxnSpPr>
            <p:nvPr/>
          </p:nvCxnSpPr>
          <p:spPr bwMode="auto">
            <a:xfrm flipH="1">
              <a:off x="5056063" y="2109200"/>
              <a:ext cx="1" cy="758370"/>
            </a:xfrm>
            <a:prstGeom prst="line">
              <a:avLst/>
            </a:prstGeom>
            <a:noFill/>
            <a:ln w="19050" algn="ctr">
              <a:solidFill>
                <a:srgbClr val="4F6228"/>
              </a:solidFill>
              <a:round/>
              <a:headEnd/>
              <a:tailEnd/>
            </a:ln>
          </p:spPr>
        </p:cxnSp>
        <p:cxnSp>
          <p:nvCxnSpPr>
            <p:cNvPr id="8246" name="Straight Connector 52"/>
            <p:cNvCxnSpPr>
              <a:cxnSpLocks noChangeShapeType="1"/>
            </p:cNvCxnSpPr>
            <p:nvPr/>
          </p:nvCxnSpPr>
          <p:spPr bwMode="auto">
            <a:xfrm>
              <a:off x="2987441" y="2929049"/>
              <a:ext cx="2419846" cy="0"/>
            </a:xfrm>
            <a:prstGeom prst="line">
              <a:avLst/>
            </a:prstGeom>
            <a:noFill/>
            <a:ln w="19050" algn="ctr">
              <a:solidFill>
                <a:srgbClr val="4F6228"/>
              </a:solidFill>
              <a:round/>
              <a:headEnd/>
              <a:tailEnd/>
            </a:ln>
          </p:spPr>
        </p:cxnSp>
        <p:cxnSp>
          <p:nvCxnSpPr>
            <p:cNvPr id="8247" name="Straight Connector 53"/>
            <p:cNvCxnSpPr>
              <a:cxnSpLocks noChangeShapeType="1"/>
            </p:cNvCxnSpPr>
            <p:nvPr/>
          </p:nvCxnSpPr>
          <p:spPr bwMode="auto">
            <a:xfrm>
              <a:off x="2812545" y="2861914"/>
              <a:ext cx="2243519" cy="0"/>
            </a:xfrm>
            <a:prstGeom prst="line">
              <a:avLst/>
            </a:prstGeom>
            <a:noFill/>
            <a:ln w="19050" algn="ctr">
              <a:solidFill>
                <a:srgbClr val="4F6228"/>
              </a:solidFill>
              <a:round/>
              <a:headEnd/>
              <a:tailEnd/>
            </a:ln>
          </p:spPr>
        </p:cxnSp>
        <p:cxnSp>
          <p:nvCxnSpPr>
            <p:cNvPr id="8248" name="Straight Arrow Connector 54"/>
            <p:cNvCxnSpPr>
              <a:cxnSpLocks noChangeShapeType="1"/>
            </p:cNvCxnSpPr>
            <p:nvPr/>
          </p:nvCxnSpPr>
          <p:spPr bwMode="auto">
            <a:xfrm>
              <a:off x="2980239" y="2929049"/>
              <a:ext cx="7202" cy="1073573"/>
            </a:xfrm>
            <a:prstGeom prst="straightConnector1">
              <a:avLst/>
            </a:prstGeom>
            <a:noFill/>
            <a:ln w="19050" algn="ctr">
              <a:solidFill>
                <a:srgbClr val="4F6228"/>
              </a:solidFill>
              <a:round/>
              <a:headEnd/>
              <a:tailEnd type="arrow" w="med" len="med"/>
            </a:ln>
          </p:spPr>
        </p:cxnSp>
        <p:cxnSp>
          <p:nvCxnSpPr>
            <p:cNvPr id="8249" name="Straight Arrow Connector 55"/>
            <p:cNvCxnSpPr>
              <a:cxnSpLocks noChangeShapeType="1"/>
            </p:cNvCxnSpPr>
            <p:nvPr/>
          </p:nvCxnSpPr>
          <p:spPr bwMode="auto">
            <a:xfrm>
              <a:off x="2819747" y="2867570"/>
              <a:ext cx="0" cy="1126704"/>
            </a:xfrm>
            <a:prstGeom prst="straightConnector1">
              <a:avLst/>
            </a:prstGeom>
            <a:noFill/>
            <a:ln w="19050" algn="ctr">
              <a:solidFill>
                <a:srgbClr val="4F6228"/>
              </a:solidFill>
              <a:round/>
              <a:headEnd/>
              <a:tailEnd type="arrow" w="med" len="med"/>
            </a:ln>
          </p:spPr>
        </p:cxnSp>
        <p:sp>
          <p:nvSpPr>
            <p:cNvPr id="57" name="Rounded Rectangle 56"/>
            <p:cNvSpPr/>
            <p:nvPr/>
          </p:nvSpPr>
          <p:spPr>
            <a:xfrm>
              <a:off x="784178" y="4005172"/>
              <a:ext cx="1199695" cy="805966"/>
            </a:xfrm>
            <a:prstGeom prst="round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Calibri"/>
                </a:rPr>
                <a:t>RF Interlock System Controller</a:t>
              </a:r>
            </a:p>
          </p:txBody>
        </p:sp>
        <p:cxnSp>
          <p:nvCxnSpPr>
            <p:cNvPr id="8251" name="Straight Connector 57"/>
            <p:cNvCxnSpPr>
              <a:cxnSpLocks noChangeShapeType="1"/>
            </p:cNvCxnSpPr>
            <p:nvPr/>
          </p:nvCxnSpPr>
          <p:spPr bwMode="auto">
            <a:xfrm>
              <a:off x="2601388" y="2062206"/>
              <a:ext cx="422313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8252" name="Straight Connector 58"/>
            <p:cNvCxnSpPr>
              <a:cxnSpLocks noChangeShapeType="1"/>
            </p:cNvCxnSpPr>
            <p:nvPr/>
          </p:nvCxnSpPr>
          <p:spPr bwMode="auto">
            <a:xfrm flipH="1">
              <a:off x="2333650" y="1937496"/>
              <a:ext cx="267738" cy="127776"/>
            </a:xfrm>
            <a:prstGeom prst="line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253" name="Straight Connector 59"/>
            <p:cNvCxnSpPr>
              <a:cxnSpLocks noChangeShapeType="1"/>
            </p:cNvCxnSpPr>
            <p:nvPr/>
          </p:nvCxnSpPr>
          <p:spPr bwMode="auto">
            <a:xfrm flipH="1" flipV="1">
              <a:off x="2609494" y="2001384"/>
              <a:ext cx="1" cy="65947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254" name="Straight Connector 60"/>
            <p:cNvCxnSpPr>
              <a:cxnSpLocks noChangeShapeType="1"/>
            </p:cNvCxnSpPr>
            <p:nvPr/>
          </p:nvCxnSpPr>
          <p:spPr bwMode="auto">
            <a:xfrm flipV="1">
              <a:off x="2496825" y="2034357"/>
              <a:ext cx="0" cy="38125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arrow" w="sm" len="sm"/>
            </a:ln>
          </p:spPr>
        </p:cxnSp>
        <p:cxnSp>
          <p:nvCxnSpPr>
            <p:cNvPr id="8255" name="Straight Connector 61"/>
            <p:cNvCxnSpPr>
              <a:cxnSpLocks noChangeShapeType="1"/>
            </p:cNvCxnSpPr>
            <p:nvPr/>
          </p:nvCxnSpPr>
          <p:spPr bwMode="auto">
            <a:xfrm>
              <a:off x="3357559" y="2260564"/>
              <a:ext cx="0" cy="329046"/>
            </a:xfrm>
            <a:prstGeom prst="line">
              <a:avLst/>
            </a:prstGeom>
            <a:noFill/>
            <a:ln w="19050" algn="ctr">
              <a:solidFill>
                <a:srgbClr val="984807"/>
              </a:solidFill>
              <a:round/>
              <a:headEnd/>
              <a:tailEnd/>
            </a:ln>
          </p:spPr>
        </p:cxnSp>
        <p:cxnSp>
          <p:nvCxnSpPr>
            <p:cNvPr id="8256" name="Straight Arrow Connector 62"/>
            <p:cNvCxnSpPr>
              <a:cxnSpLocks noChangeShapeType="1"/>
            </p:cNvCxnSpPr>
            <p:nvPr/>
          </p:nvCxnSpPr>
          <p:spPr bwMode="auto">
            <a:xfrm>
              <a:off x="1541455" y="2589610"/>
              <a:ext cx="0" cy="1414819"/>
            </a:xfrm>
            <a:prstGeom prst="straightConnector1">
              <a:avLst/>
            </a:prstGeom>
            <a:noFill/>
            <a:ln w="19050" algn="ctr">
              <a:solidFill>
                <a:srgbClr val="984807"/>
              </a:solidFill>
              <a:round/>
              <a:headEnd/>
              <a:tailEnd type="arrow" w="med" len="med"/>
            </a:ln>
          </p:spPr>
        </p:cxnSp>
        <p:cxnSp>
          <p:nvCxnSpPr>
            <p:cNvPr id="8257" name="Straight Connector 63"/>
            <p:cNvCxnSpPr>
              <a:cxnSpLocks noChangeShapeType="1"/>
            </p:cNvCxnSpPr>
            <p:nvPr/>
          </p:nvCxnSpPr>
          <p:spPr bwMode="auto">
            <a:xfrm flipH="1">
              <a:off x="1384299" y="2420009"/>
              <a:ext cx="1112528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258" name="Straight Connector 64"/>
            <p:cNvCxnSpPr>
              <a:cxnSpLocks noChangeShapeType="1"/>
              <a:endCxn id="57" idx="0"/>
            </p:cNvCxnSpPr>
            <p:nvPr/>
          </p:nvCxnSpPr>
          <p:spPr bwMode="auto">
            <a:xfrm>
              <a:off x="1384299" y="2420009"/>
              <a:ext cx="0" cy="158442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66" name="TextBox 65"/>
            <p:cNvSpPr txBox="1"/>
            <p:nvPr/>
          </p:nvSpPr>
          <p:spPr>
            <a:xfrm>
              <a:off x="2398942" y="1353721"/>
              <a:ext cx="1822941" cy="30199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ysClr val="windowText" lastClr="000000"/>
                  </a:solidFill>
                  <a:latin typeface="+mn-lt"/>
                </a:rPr>
                <a:t>RF Power </a:t>
              </a:r>
              <a:r>
                <a:rPr lang="en-US" sz="1600" b="1" kern="0" dirty="0" smtClean="0">
                  <a:solidFill>
                    <a:sysClr val="windowText" lastClr="000000"/>
                  </a:solidFill>
                  <a:latin typeface="+mn-lt"/>
                </a:rPr>
                <a:t>Amplifier</a:t>
              </a:r>
              <a:endParaRPr lang="en-US" sz="1400" kern="0" dirty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762685" y="1614594"/>
              <a:ext cx="478793" cy="27662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srgbClr val="7030A0"/>
                  </a:solidFill>
                  <a:latin typeface="+mn-lt"/>
                </a:rPr>
                <a:t>PMT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529706" y="1437622"/>
              <a:ext cx="478795" cy="27662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srgbClr val="7030A0"/>
                  </a:solidFill>
                  <a:latin typeface="+mn-lt"/>
                </a:rPr>
                <a:t>PMT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96880" y="1829517"/>
              <a:ext cx="1179193" cy="2470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 smtClean="0">
                  <a:solidFill>
                    <a:sysClr val="windowText" lastClr="000000"/>
                  </a:solidFill>
                  <a:latin typeface="+mn-lt"/>
                </a:rPr>
                <a:t>RF-In from LLRF</a:t>
              </a:r>
              <a:endParaRPr lang="en-US" sz="1200" b="1" kern="0" dirty="0">
                <a:solidFill>
                  <a:sysClr val="windowText" lastClr="000000"/>
                </a:solidFill>
                <a:latin typeface="+mn-lt"/>
              </a:endParaRPr>
            </a:p>
          </p:txBody>
        </p:sp>
        <p:cxnSp>
          <p:nvCxnSpPr>
            <p:cNvPr id="8263" name="Straight Connector 69"/>
            <p:cNvCxnSpPr>
              <a:cxnSpLocks noChangeShapeType="1"/>
            </p:cNvCxnSpPr>
            <p:nvPr/>
          </p:nvCxnSpPr>
          <p:spPr bwMode="auto">
            <a:xfrm flipH="1">
              <a:off x="784282" y="2055470"/>
              <a:ext cx="1549368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71" name="TextBox 70"/>
            <p:cNvSpPr txBox="1"/>
            <p:nvPr/>
          </p:nvSpPr>
          <p:spPr>
            <a:xfrm>
              <a:off x="1537601" y="1744369"/>
              <a:ext cx="981077" cy="27662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 err="1">
                  <a:solidFill>
                    <a:sysClr val="windowText" lastClr="000000"/>
                  </a:solidFill>
                  <a:latin typeface="+mn-lt"/>
                </a:rPr>
                <a:t>GaAs</a:t>
              </a:r>
              <a:r>
                <a:rPr lang="en-US" sz="1200" b="1" kern="0" dirty="0">
                  <a:solidFill>
                    <a:sysClr val="windowText" lastClr="000000"/>
                  </a:solidFill>
                  <a:latin typeface="+mn-lt"/>
                </a:rPr>
                <a:t>-Switch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636211" y="2260050"/>
              <a:ext cx="491441" cy="27662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srgbClr val="9BBB59">
                      <a:lumMod val="50000"/>
                    </a:srgbClr>
                  </a:solidFill>
                  <a:latin typeface="+mn-lt"/>
                </a:rPr>
                <a:t>FWD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353499" y="2260050"/>
              <a:ext cx="482408" cy="27662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srgbClr val="9BBB59">
                      <a:lumMod val="50000"/>
                    </a:srgbClr>
                  </a:solidFill>
                  <a:latin typeface="+mn-lt"/>
                </a:rPr>
                <a:t>REFL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144864" y="2260050"/>
              <a:ext cx="491441" cy="27662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srgbClr val="9BBB59">
                      <a:lumMod val="50000"/>
                    </a:srgbClr>
                  </a:solidFill>
                  <a:latin typeface="+mn-lt"/>
                </a:rPr>
                <a:t>FWD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829630" y="2265172"/>
              <a:ext cx="482407" cy="278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srgbClr val="9BBB59">
                      <a:lumMod val="50000"/>
                    </a:srgbClr>
                  </a:solidFill>
                  <a:latin typeface="+mn-lt"/>
                </a:rPr>
                <a:t>REFL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710383" y="1114280"/>
              <a:ext cx="1696556" cy="33809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ysClr val="windowText" lastClr="000000"/>
                  </a:solidFill>
                  <a:latin typeface="+mn-lt"/>
                </a:rPr>
                <a:t>RF Power Coupler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330105" y="2260050"/>
              <a:ext cx="411944" cy="278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srgbClr val="002060"/>
                  </a:solidFill>
                  <a:latin typeface="+mn-lt"/>
                </a:rPr>
                <a:t>FEP</a:t>
              </a:r>
            </a:p>
          </p:txBody>
        </p:sp>
        <p:cxnSp>
          <p:nvCxnSpPr>
            <p:cNvPr id="8272" name="Straight Connector 78"/>
            <p:cNvCxnSpPr>
              <a:cxnSpLocks noChangeShapeType="1"/>
            </p:cNvCxnSpPr>
            <p:nvPr/>
          </p:nvCxnSpPr>
          <p:spPr bwMode="auto">
            <a:xfrm flipH="1">
              <a:off x="1290752" y="5207046"/>
              <a:ext cx="5073079" cy="0"/>
            </a:xfrm>
            <a:prstGeom prst="line">
              <a:avLst/>
            </a:prstGeom>
            <a:noFill/>
            <a:ln w="19050" algn="ctr">
              <a:solidFill>
                <a:srgbClr val="C00000"/>
              </a:solidFill>
              <a:round/>
              <a:headEnd/>
              <a:tailEnd/>
            </a:ln>
          </p:spPr>
        </p:cxnSp>
        <p:cxnSp>
          <p:nvCxnSpPr>
            <p:cNvPr id="8273" name="Straight Arrow Connector 79"/>
            <p:cNvCxnSpPr>
              <a:cxnSpLocks noChangeShapeType="1"/>
            </p:cNvCxnSpPr>
            <p:nvPr/>
          </p:nvCxnSpPr>
          <p:spPr bwMode="auto">
            <a:xfrm flipV="1">
              <a:off x="6356626" y="4809127"/>
              <a:ext cx="0" cy="406267"/>
            </a:xfrm>
            <a:prstGeom prst="straightConnector1">
              <a:avLst/>
            </a:prstGeom>
            <a:noFill/>
            <a:ln w="19050" algn="ctr">
              <a:solidFill>
                <a:srgbClr val="C00000"/>
              </a:solidFill>
              <a:round/>
              <a:headEnd/>
              <a:tailEnd type="arrow" w="med" len="med"/>
            </a:ln>
          </p:spPr>
        </p:cxnSp>
        <p:cxnSp>
          <p:nvCxnSpPr>
            <p:cNvPr id="8274" name="Straight Arrow Connector 80"/>
            <p:cNvCxnSpPr>
              <a:cxnSpLocks noChangeShapeType="1"/>
            </p:cNvCxnSpPr>
            <p:nvPr/>
          </p:nvCxnSpPr>
          <p:spPr bwMode="auto">
            <a:xfrm flipV="1">
              <a:off x="4700191" y="4800779"/>
              <a:ext cx="0" cy="406267"/>
            </a:xfrm>
            <a:prstGeom prst="straightConnector1">
              <a:avLst/>
            </a:prstGeom>
            <a:noFill/>
            <a:ln w="19050" algn="ctr">
              <a:solidFill>
                <a:srgbClr val="C00000"/>
              </a:solidFill>
              <a:round/>
              <a:headEnd/>
              <a:tailEnd type="arrow" w="med" len="med"/>
            </a:ln>
          </p:spPr>
        </p:cxnSp>
        <p:cxnSp>
          <p:nvCxnSpPr>
            <p:cNvPr id="8275" name="Straight Arrow Connector 81"/>
            <p:cNvCxnSpPr>
              <a:cxnSpLocks noChangeShapeType="1"/>
            </p:cNvCxnSpPr>
            <p:nvPr/>
          </p:nvCxnSpPr>
          <p:spPr bwMode="auto">
            <a:xfrm flipV="1">
              <a:off x="2987441" y="4803651"/>
              <a:ext cx="0" cy="406267"/>
            </a:xfrm>
            <a:prstGeom prst="straightConnector1">
              <a:avLst/>
            </a:prstGeom>
            <a:noFill/>
            <a:ln w="19050" algn="ctr">
              <a:solidFill>
                <a:srgbClr val="C00000"/>
              </a:solidFill>
              <a:round/>
              <a:headEnd/>
              <a:tailEnd type="arrow" w="med" len="med"/>
            </a:ln>
          </p:spPr>
        </p:cxnSp>
        <p:cxnSp>
          <p:nvCxnSpPr>
            <p:cNvPr id="8276" name="Straight Connector 82"/>
            <p:cNvCxnSpPr>
              <a:cxnSpLocks noChangeShapeType="1"/>
            </p:cNvCxnSpPr>
            <p:nvPr/>
          </p:nvCxnSpPr>
          <p:spPr bwMode="auto">
            <a:xfrm>
              <a:off x="1283548" y="4810934"/>
              <a:ext cx="0" cy="398984"/>
            </a:xfrm>
            <a:prstGeom prst="line">
              <a:avLst/>
            </a:prstGeom>
            <a:noFill/>
            <a:ln w="19050" algn="ctr">
              <a:solidFill>
                <a:srgbClr val="C00000"/>
              </a:solidFill>
              <a:round/>
              <a:headEnd/>
              <a:tailEnd/>
            </a:ln>
          </p:spPr>
        </p:cxnSp>
        <p:sp>
          <p:nvSpPr>
            <p:cNvPr id="84" name="TextBox 83"/>
            <p:cNvSpPr txBox="1"/>
            <p:nvPr/>
          </p:nvSpPr>
          <p:spPr>
            <a:xfrm>
              <a:off x="576546" y="5499944"/>
              <a:ext cx="534804" cy="27662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srgbClr val="C00000"/>
                  </a:solidFill>
                  <a:latin typeface="+mn-lt"/>
                </a:rPr>
                <a:t>Reset</a:t>
              </a:r>
            </a:p>
          </p:txBody>
        </p:sp>
        <p:cxnSp>
          <p:nvCxnSpPr>
            <p:cNvPr id="8278" name="Straight Connector 84"/>
            <p:cNvCxnSpPr>
              <a:cxnSpLocks noChangeShapeType="1"/>
            </p:cNvCxnSpPr>
            <p:nvPr/>
          </p:nvCxnSpPr>
          <p:spPr bwMode="auto">
            <a:xfrm flipH="1">
              <a:off x="1492581" y="5367794"/>
              <a:ext cx="5073079" cy="0"/>
            </a:xfrm>
            <a:prstGeom prst="line">
              <a:avLst/>
            </a:prstGeom>
            <a:noFill/>
            <a:ln w="19050" algn="ctr">
              <a:solidFill>
                <a:srgbClr val="984807"/>
              </a:solidFill>
              <a:round/>
              <a:headEnd/>
              <a:tailEnd/>
            </a:ln>
          </p:spPr>
        </p:cxnSp>
        <p:cxnSp>
          <p:nvCxnSpPr>
            <p:cNvPr id="8279" name="Straight Arrow Connector 85"/>
            <p:cNvCxnSpPr>
              <a:cxnSpLocks noChangeShapeType="1"/>
            </p:cNvCxnSpPr>
            <p:nvPr/>
          </p:nvCxnSpPr>
          <p:spPr bwMode="auto">
            <a:xfrm flipV="1">
              <a:off x="6565659" y="4810934"/>
              <a:ext cx="1" cy="556860"/>
            </a:xfrm>
            <a:prstGeom prst="straightConnector1">
              <a:avLst/>
            </a:prstGeom>
            <a:noFill/>
            <a:ln w="19050" algn="ctr">
              <a:solidFill>
                <a:srgbClr val="984807"/>
              </a:solidFill>
              <a:round/>
              <a:headEnd/>
              <a:tailEnd type="arrow" w="med" len="med"/>
            </a:ln>
          </p:spPr>
        </p:cxnSp>
        <p:cxnSp>
          <p:nvCxnSpPr>
            <p:cNvPr id="8280" name="Straight Arrow Connector 86"/>
            <p:cNvCxnSpPr>
              <a:cxnSpLocks noChangeShapeType="1"/>
            </p:cNvCxnSpPr>
            <p:nvPr/>
          </p:nvCxnSpPr>
          <p:spPr bwMode="auto">
            <a:xfrm flipV="1">
              <a:off x="4909224" y="4810934"/>
              <a:ext cx="0" cy="548512"/>
            </a:xfrm>
            <a:prstGeom prst="straightConnector1">
              <a:avLst/>
            </a:prstGeom>
            <a:noFill/>
            <a:ln w="19050" algn="ctr">
              <a:solidFill>
                <a:srgbClr val="984807"/>
              </a:solidFill>
              <a:round/>
              <a:headEnd/>
              <a:tailEnd type="arrow" w="med" len="med"/>
            </a:ln>
          </p:spPr>
        </p:cxnSp>
        <p:cxnSp>
          <p:nvCxnSpPr>
            <p:cNvPr id="8281" name="Straight Arrow Connector 87"/>
            <p:cNvCxnSpPr>
              <a:cxnSpLocks noChangeShapeType="1"/>
            </p:cNvCxnSpPr>
            <p:nvPr/>
          </p:nvCxnSpPr>
          <p:spPr bwMode="auto">
            <a:xfrm flipV="1">
              <a:off x="3196474" y="4810934"/>
              <a:ext cx="0" cy="551384"/>
            </a:xfrm>
            <a:prstGeom prst="straightConnector1">
              <a:avLst/>
            </a:prstGeom>
            <a:noFill/>
            <a:ln w="19050" algn="ctr">
              <a:solidFill>
                <a:srgbClr val="984807"/>
              </a:solidFill>
              <a:round/>
              <a:headEnd/>
              <a:tailEnd type="arrow" w="med" len="med"/>
            </a:ln>
          </p:spPr>
        </p:cxnSp>
        <p:cxnSp>
          <p:nvCxnSpPr>
            <p:cNvPr id="8282" name="Straight Connector 88"/>
            <p:cNvCxnSpPr>
              <a:cxnSpLocks noChangeShapeType="1"/>
            </p:cNvCxnSpPr>
            <p:nvPr/>
          </p:nvCxnSpPr>
          <p:spPr bwMode="auto">
            <a:xfrm>
              <a:off x="1492581" y="4810934"/>
              <a:ext cx="0" cy="551384"/>
            </a:xfrm>
            <a:prstGeom prst="line">
              <a:avLst/>
            </a:prstGeom>
            <a:noFill/>
            <a:ln w="19050" algn="ctr">
              <a:solidFill>
                <a:srgbClr val="984807"/>
              </a:solidFill>
              <a:round/>
              <a:headEnd/>
              <a:tailEnd/>
            </a:ln>
          </p:spPr>
        </p:cxnSp>
        <p:sp>
          <p:nvSpPr>
            <p:cNvPr id="90" name="TextBox 89"/>
            <p:cNvSpPr txBox="1"/>
            <p:nvPr/>
          </p:nvSpPr>
          <p:spPr>
            <a:xfrm>
              <a:off x="956211" y="5431974"/>
              <a:ext cx="809433" cy="27662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srgbClr val="F79646">
                      <a:lumMod val="50000"/>
                    </a:srgbClr>
                  </a:solidFill>
                  <a:latin typeface="+mn-lt"/>
                </a:rPr>
                <a:t>RF Enable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819645" y="1595811"/>
              <a:ext cx="807627" cy="27662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latin typeface="+mn-lt"/>
                </a:rPr>
                <a:t>Circulator</a:t>
              </a:r>
            </a:p>
          </p:txBody>
        </p:sp>
        <p:cxnSp>
          <p:nvCxnSpPr>
            <p:cNvPr id="8285" name="Straight Connector 91"/>
            <p:cNvCxnSpPr>
              <a:cxnSpLocks noChangeShapeType="1"/>
            </p:cNvCxnSpPr>
            <p:nvPr/>
          </p:nvCxnSpPr>
          <p:spPr bwMode="auto">
            <a:xfrm flipH="1">
              <a:off x="1198947" y="2398141"/>
              <a:ext cx="7204" cy="1604481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286" name="Straight Arrow Connector 92"/>
            <p:cNvCxnSpPr>
              <a:cxnSpLocks noChangeShapeType="1"/>
            </p:cNvCxnSpPr>
            <p:nvPr/>
          </p:nvCxnSpPr>
          <p:spPr bwMode="auto">
            <a:xfrm flipH="1">
              <a:off x="782991" y="2403182"/>
              <a:ext cx="414666" cy="1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sp>
          <p:nvSpPr>
            <p:cNvPr id="94" name="TextBox 93"/>
            <p:cNvSpPr txBox="1"/>
            <p:nvPr/>
          </p:nvSpPr>
          <p:spPr>
            <a:xfrm>
              <a:off x="348746" y="2441051"/>
              <a:ext cx="870863" cy="46104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latin typeface="+mn-lt"/>
                </a:rPr>
                <a:t>Modulator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latin typeface="+mn-lt"/>
                </a:rPr>
                <a:t>Enable</a:t>
              </a:r>
            </a:p>
          </p:txBody>
        </p:sp>
        <p:cxnSp>
          <p:nvCxnSpPr>
            <p:cNvPr id="8288" name="Straight Connector 94"/>
            <p:cNvCxnSpPr>
              <a:cxnSpLocks noChangeShapeType="1"/>
            </p:cNvCxnSpPr>
            <p:nvPr/>
          </p:nvCxnSpPr>
          <p:spPr bwMode="auto">
            <a:xfrm flipH="1">
              <a:off x="1530106" y="2589610"/>
              <a:ext cx="1827453" cy="0"/>
            </a:xfrm>
            <a:prstGeom prst="line">
              <a:avLst/>
            </a:prstGeom>
            <a:noFill/>
            <a:ln w="19050" algn="ctr">
              <a:solidFill>
                <a:srgbClr val="984807"/>
              </a:solidFill>
              <a:round/>
              <a:headEnd/>
              <a:tailEnd/>
            </a:ln>
          </p:spPr>
        </p:cxnSp>
        <p:sp>
          <p:nvSpPr>
            <p:cNvPr id="35" name="Rounded Rectangle 34"/>
            <p:cNvSpPr/>
            <p:nvPr/>
          </p:nvSpPr>
          <p:spPr>
            <a:xfrm>
              <a:off x="4162838" y="3994927"/>
              <a:ext cx="1199695" cy="805966"/>
            </a:xfrm>
            <a:prstGeom prst="roundRect">
              <a:avLst/>
            </a:prstGeom>
            <a:noFill/>
            <a:ln w="2540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kern="0" dirty="0" smtClean="0">
                  <a:solidFill>
                    <a:srgbClr val="7030A0"/>
                  </a:solidFill>
                  <a:latin typeface="Calibri"/>
                </a:rPr>
                <a:t>PMT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kern="0" dirty="0" smtClean="0">
                  <a:solidFill>
                    <a:srgbClr val="7030A0"/>
                  </a:solidFill>
                  <a:latin typeface="Calibri"/>
                </a:rPr>
                <a:t>Module</a:t>
              </a: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2462667" y="3996634"/>
              <a:ext cx="1199695" cy="807674"/>
            </a:xfrm>
            <a:prstGeom prst="roundRect">
              <a:avLst/>
            </a:prstGeom>
            <a:noFill/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kern="0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Multi-Trip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kern="0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module</a:t>
              </a:r>
              <a:endParaRPr lang="en-US" sz="1400" b="1" kern="0" dirty="0">
                <a:solidFill>
                  <a:srgbClr val="9BBB59">
                    <a:lumMod val="50000"/>
                  </a:srgbClr>
                </a:solidFill>
                <a:latin typeface="Calibri"/>
              </a:endParaRPr>
            </a:p>
          </p:txBody>
        </p:sp>
      </p:grpSp>
      <p:sp>
        <p:nvSpPr>
          <p:cNvPr id="100" name="Title 99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65321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kern="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RF Protection Interlock System - Overview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8" name="Straight Arrow Connector 97"/>
          <p:cNvCxnSpPr/>
          <p:nvPr/>
        </p:nvCxnSpPr>
        <p:spPr>
          <a:xfrm>
            <a:off x="7162800" y="1752602"/>
            <a:ext cx="609600" cy="3047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3276600" y="4114800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800" b="1" dirty="0" smtClean="0"/>
              <a:t>RFPI Electronics</a:t>
            </a:r>
            <a:endParaRPr lang="en-US" sz="1800" b="1" dirty="0"/>
          </a:p>
        </p:txBody>
      </p:sp>
      <p:sp>
        <p:nvSpPr>
          <p:cNvPr id="104" name="TextBox 103"/>
          <p:cNvSpPr txBox="1"/>
          <p:nvPr/>
        </p:nvSpPr>
        <p:spPr>
          <a:xfrm>
            <a:off x="381000" y="1143000"/>
            <a:ext cx="5041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Consists of a number of Mixed Signal Modules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381000" y="838200"/>
            <a:ext cx="5660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Protects high power RF system under fault conditions</a:t>
            </a:r>
          </a:p>
        </p:txBody>
      </p:sp>
      <p:sp>
        <p:nvSpPr>
          <p:cNvPr id="105" name="TextBox 104"/>
          <p:cNvSpPr txBox="1"/>
          <p:nvPr/>
        </p:nvSpPr>
        <p:spPr bwMode="auto">
          <a:xfrm>
            <a:off x="7239000" y="4267200"/>
            <a:ext cx="803425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1600" b="1" kern="0" dirty="0" smtClean="0">
                <a:solidFill>
                  <a:srgbClr val="002060"/>
                </a:solidFill>
                <a:latin typeface="+mn-lt"/>
              </a:rPr>
              <a:t>CAVITY</a:t>
            </a:r>
            <a:endParaRPr lang="en-US" sz="1600" b="1" kern="0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107" name="Straight Arrow Connector 85"/>
          <p:cNvCxnSpPr>
            <a:cxnSpLocks noChangeShapeType="1"/>
          </p:cNvCxnSpPr>
          <p:nvPr/>
        </p:nvCxnSpPr>
        <p:spPr bwMode="auto">
          <a:xfrm rot="16200000" flipV="1">
            <a:off x="838201" y="6019799"/>
            <a:ext cx="762000" cy="2"/>
          </a:xfrm>
          <a:prstGeom prst="straightConnector1">
            <a:avLst/>
          </a:prstGeom>
          <a:noFill/>
          <a:ln w="19050" algn="ctr">
            <a:solidFill>
              <a:srgbClr val="984807"/>
            </a:solidFill>
            <a:round/>
            <a:headEnd/>
            <a:tailEnd type="arrow" w="med" len="med"/>
          </a:ln>
        </p:spPr>
      </p:cxnSp>
      <p:cxnSp>
        <p:nvCxnSpPr>
          <p:cNvPr id="111" name="Straight Arrow Connector 85"/>
          <p:cNvCxnSpPr>
            <a:cxnSpLocks noChangeShapeType="1"/>
          </p:cNvCxnSpPr>
          <p:nvPr/>
        </p:nvCxnSpPr>
        <p:spPr bwMode="auto">
          <a:xfrm rot="10800000">
            <a:off x="2071674" y="5214950"/>
            <a:ext cx="2214575" cy="1588"/>
          </a:xfrm>
          <a:prstGeom prst="straightConnector1">
            <a:avLst/>
          </a:prstGeom>
          <a:noFill/>
          <a:ln w="19050" algn="ctr">
            <a:solidFill>
              <a:srgbClr val="984807"/>
            </a:solidFill>
            <a:prstDash val="dash"/>
            <a:round/>
            <a:headEnd/>
            <a:tailEnd type="arrow" w="med" len="med"/>
          </a:ln>
        </p:spPr>
      </p:cxnSp>
      <p:cxnSp>
        <p:nvCxnSpPr>
          <p:cNvPr id="115" name="Straight Arrow Connector 85"/>
          <p:cNvCxnSpPr>
            <a:cxnSpLocks noChangeShapeType="1"/>
          </p:cNvCxnSpPr>
          <p:nvPr/>
        </p:nvCxnSpPr>
        <p:spPr bwMode="auto">
          <a:xfrm rot="10800000">
            <a:off x="2071672" y="5000636"/>
            <a:ext cx="500065" cy="1588"/>
          </a:xfrm>
          <a:prstGeom prst="straightConnector1">
            <a:avLst/>
          </a:prstGeom>
          <a:noFill/>
          <a:ln w="19050" algn="ctr">
            <a:solidFill>
              <a:srgbClr val="984807"/>
            </a:solidFill>
            <a:prstDash val="sysDash"/>
            <a:round/>
            <a:headEnd/>
            <a:tailEnd type="arrow" w="med" len="med"/>
          </a:ln>
        </p:spPr>
      </p:cxnSp>
      <p:cxnSp>
        <p:nvCxnSpPr>
          <p:cNvPr id="108" name="Straight Arrow Connector 85"/>
          <p:cNvCxnSpPr>
            <a:cxnSpLocks noChangeShapeType="1"/>
          </p:cNvCxnSpPr>
          <p:nvPr/>
        </p:nvCxnSpPr>
        <p:spPr bwMode="auto">
          <a:xfrm rot="10800000">
            <a:off x="2071672" y="5429264"/>
            <a:ext cx="3929089" cy="1588"/>
          </a:xfrm>
          <a:prstGeom prst="straightConnector1">
            <a:avLst/>
          </a:prstGeom>
          <a:noFill/>
          <a:ln w="19050" algn="ctr">
            <a:solidFill>
              <a:srgbClr val="984807"/>
            </a:solidFill>
            <a:prstDash val="dash"/>
            <a:round/>
            <a:headEnd/>
            <a:tailEnd type="arrow" w="med" len="med"/>
          </a:ln>
        </p:spPr>
      </p:cxnSp>
      <p:cxnSp>
        <p:nvCxnSpPr>
          <p:cNvPr id="118" name="Straight Arrow Connector 85"/>
          <p:cNvCxnSpPr>
            <a:cxnSpLocks noChangeShapeType="1"/>
            <a:stCxn id="90" idx="1"/>
          </p:cNvCxnSpPr>
          <p:nvPr/>
        </p:nvCxnSpPr>
        <p:spPr bwMode="auto">
          <a:xfrm rot="10800000" flipH="1">
            <a:off x="1066799" y="5638801"/>
            <a:ext cx="1" cy="840857"/>
          </a:xfrm>
          <a:prstGeom prst="straightConnector1">
            <a:avLst/>
          </a:prstGeom>
          <a:noFill/>
          <a:ln w="19050" algn="ctr">
            <a:solidFill>
              <a:srgbClr val="984807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Rear Carrier Board - Functionalities</a:t>
            </a:r>
            <a:endParaRPr lang="en-IN" sz="3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60847746"/>
              </p:ext>
            </p:extLst>
          </p:nvPr>
        </p:nvGraphicFramePr>
        <p:xfrm>
          <a:off x="533400" y="1066800"/>
          <a:ext cx="8076128" cy="4724400"/>
        </p:xfrm>
        <a:graphic>
          <a:graphicData uri="http://schemas.openxmlformats.org/presentationml/2006/ole">
            <p:oleObj spid="_x0000_s295938" name="Visio" r:id="rId3" imgW="6173281" imgH="3611503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98248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Autofit/>
          </a:bodyPr>
          <a:lstStyle/>
          <a:p>
            <a:r>
              <a:rPr lang="en-IN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Rear Carrier Board</a:t>
            </a:r>
            <a:endParaRPr lang="en-IN" sz="3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51520" y="1052736"/>
            <a:ext cx="8763000" cy="5410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Rear Carrier board has two mezzanine cards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Analog Mezzanine card</a:t>
            </a:r>
          </a:p>
          <a:p>
            <a:pPr lvl="2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Optically isolated eight analog inputs</a:t>
            </a:r>
          </a:p>
          <a:p>
            <a:pPr lvl="2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Optically isolated eight analog outputs</a:t>
            </a:r>
          </a:p>
          <a:p>
            <a:pPr marL="914400" lvl="2" indent="0">
              <a:buNone/>
            </a:pPr>
            <a:endParaRPr lang="en-US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Digital Mezzanine card</a:t>
            </a:r>
          </a:p>
          <a:p>
            <a:pPr lvl="2"/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Optically isolated sixteen digital inputs</a:t>
            </a:r>
          </a:p>
          <a:p>
            <a:pPr lvl="2"/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Optically isolated sixteen digital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outputs</a:t>
            </a:r>
          </a:p>
          <a:p>
            <a:pPr lvl="2"/>
            <a:endParaRPr lang="en-US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lvl="1" indent="0">
              <a:buNone/>
            </a:pPr>
            <a:r>
              <a:rPr lang="en-IN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It also has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 Card Communication Bus</a:t>
            </a:r>
          </a:p>
          <a:p>
            <a:pPr lvl="2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Eight open collector lines for trip annunciation</a:t>
            </a:r>
          </a:p>
          <a:p>
            <a:pPr lvl="2"/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Eight open collector lines for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fault annunciation</a:t>
            </a:r>
          </a:p>
          <a:p>
            <a:pPr lvl="2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Eight open collector lines for feature expansion</a:t>
            </a:r>
          </a:p>
          <a:p>
            <a:pPr lvl="2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Eight LVTTL lines for critical timing signals</a:t>
            </a:r>
          </a:p>
          <a:p>
            <a:pPr lvl="2"/>
            <a:endParaRPr lang="en-US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Four LEMO connections for card specific interface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908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76600" y="4343400"/>
            <a:ext cx="56395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Isolated power Supplies for Analog I/O board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R-C-TVS Diode protection for Analog I/O board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Isolated power Supply for Digital I/O board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Diode protection for Digital I/O board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CPLD for processing Analog I/O and Digital I/O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LEMO for card specific I/O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4X </a:t>
            </a:r>
            <a:r>
              <a:rPr lang="en-US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PCIe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Connector (signals via P0)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Inter Card Communication Bus for trip fault and timing signals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4889485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Top side view of Rear Carrier Board</a:t>
            </a:r>
            <a:endParaRPr lang="en-IN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Shailesh\Desktop\presentation\shailesh\rear-carrier_t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8913" y="980729"/>
            <a:ext cx="6772951" cy="312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/>
          <p:cNvSpPr/>
          <p:nvPr/>
        </p:nvSpPr>
        <p:spPr>
          <a:xfrm rot="16200000">
            <a:off x="1364940" y="4121460"/>
            <a:ext cx="108012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Rear Carrier Board</a:t>
            </a:r>
            <a:endParaRPr lang="en-IN" sz="3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345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858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Analog &amp; Digital I/O cards - block diagram</a:t>
            </a:r>
            <a:endParaRPr lang="en-IN" sz="3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7000" y="3352800"/>
            <a:ext cx="2916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Analog I/O block diagram</a:t>
            </a:r>
            <a:endParaRPr lang="en-IN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3200" y="5867400"/>
            <a:ext cx="2916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Digital I/O block diagram</a:t>
            </a:r>
            <a:endParaRPr lang="en-IN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091831880"/>
              </p:ext>
            </p:extLst>
          </p:nvPr>
        </p:nvGraphicFramePr>
        <p:xfrm>
          <a:off x="838200" y="914400"/>
          <a:ext cx="7018617" cy="2531282"/>
        </p:xfrm>
        <a:graphic>
          <a:graphicData uri="http://schemas.openxmlformats.org/presentationml/2006/ole">
            <p:oleObj spid="_x0000_s297986" name="Visio" r:id="rId3" imgW="7883190" imgH="2843212" progId="">
              <p:embed/>
            </p:oleObj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35880298"/>
              </p:ext>
            </p:extLst>
          </p:nvPr>
        </p:nvGraphicFramePr>
        <p:xfrm>
          <a:off x="1295400" y="4267200"/>
          <a:ext cx="6553200" cy="1587548"/>
        </p:xfrm>
        <a:graphic>
          <a:graphicData uri="http://schemas.openxmlformats.org/presentationml/2006/ole">
            <p:oleObj spid="_x0000_s297987" name="Visio" r:id="rId4" imgW="6353243" imgH="1493179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50142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hailesh\Desktop\presentation\shailesh\Analog_b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8166" y="3724337"/>
            <a:ext cx="5111213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hailesh\Desktop\presentation\shailesh\Analog_to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97312"/>
            <a:ext cx="4804657" cy="279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05400" y="914400"/>
            <a:ext cx="383494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Optically isolated input &amp; output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0-10V, 10kHz BW for AI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Reverse polarity protection for AI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8 channel 500kSPS ADC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14 bit 8 channel DAC for trip limit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16 Bit 8 channel DAC for AO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0-5V, 10kHz BW for AO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Independent Isolated power supply for AI and AO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EEPROM for card identification and card specific data</a:t>
            </a:r>
            <a:endParaRPr lang="en-IN" sz="1600" dirty="0" smtClean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44958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Top side view of Analog I/O Board</a:t>
            </a:r>
            <a:endParaRPr lang="en-IN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5638800"/>
            <a:ext cx="3521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Bottom side view of Analog I/O Board</a:t>
            </a:r>
            <a:endParaRPr lang="en-IN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3088699" y="5837564"/>
            <a:ext cx="1080120" cy="5447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ight Arrow 12"/>
          <p:cNvSpPr/>
          <p:nvPr/>
        </p:nvSpPr>
        <p:spPr>
          <a:xfrm rot="16200000">
            <a:off x="1866900" y="3924300"/>
            <a:ext cx="6858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52400"/>
            <a:ext cx="7848600" cy="6096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Eight channel Analog Input Output 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Board</a:t>
            </a:r>
            <a:endParaRPr lang="en-IN" sz="3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8572" y="3825922"/>
            <a:ext cx="1888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100mm X 60mm</a:t>
            </a:r>
          </a:p>
        </p:txBody>
      </p:sp>
    </p:spTree>
    <p:extLst>
      <p:ext uri="{BB962C8B-B14F-4D97-AF65-F5344CB8AC3E}">
        <p14:creationId xmlns:p14="http://schemas.microsoft.com/office/powerpoint/2010/main" xmlns="" val="249773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67945" y="838200"/>
            <a:ext cx="50760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Optically isolated inputs &amp; outputs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Contact / TTL,  50 </a:t>
            </a:r>
            <a:r>
              <a:rPr lang="el-GR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drive supported for DI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kV channel to channel isolation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Reverse polarity protection on DI lines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 bit Latched output for DO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el-GR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drive for Digital Outputs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Independent Isolated supply for DO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EEPROM for card identification</a:t>
            </a:r>
            <a:endParaRPr lang="en-IN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2897" y="4889485"/>
            <a:ext cx="3845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Top side view of Digital I/O Board</a:t>
            </a:r>
            <a:endParaRPr lang="en-IN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5943600"/>
            <a:ext cx="381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Bottom side view of Digital I/O Board</a:t>
            </a:r>
            <a:endParaRPr lang="en-IN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4191000" y="5943600"/>
            <a:ext cx="736142" cy="399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050" name="Picture 2" descr="C:\Users\Shailesh\Desktop\presentation\shailesh\Digital-t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618" y="1009677"/>
            <a:ext cx="3845048" cy="338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hailesh\Desktop\presentation\shailesh\Digital-b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7142" y="3509322"/>
            <a:ext cx="3312367" cy="288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/>
          <p:cNvSpPr/>
          <p:nvPr/>
        </p:nvSpPr>
        <p:spPr>
          <a:xfrm rot="16200000">
            <a:off x="2084082" y="4392918"/>
            <a:ext cx="774683" cy="3708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Sixteen channel Digital Input 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&amp; Output Board</a:t>
            </a:r>
            <a:endParaRPr lang="en-IN" sz="3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8572" y="4411270"/>
            <a:ext cx="238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60mm X 60mm</a:t>
            </a:r>
          </a:p>
        </p:txBody>
      </p:sp>
    </p:spTree>
    <p:extLst>
      <p:ext uri="{BB962C8B-B14F-4D97-AF65-F5344CB8AC3E}">
        <p14:creationId xmlns:p14="http://schemas.microsoft.com/office/powerpoint/2010/main" xmlns="" val="151778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Inter-card Communication Bus</a:t>
            </a:r>
            <a:endParaRPr lang="en-IN" sz="3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741848201"/>
              </p:ext>
            </p:extLst>
          </p:nvPr>
        </p:nvGraphicFramePr>
        <p:xfrm>
          <a:off x="838200" y="1208286"/>
          <a:ext cx="7543800" cy="5389367"/>
        </p:xfrm>
        <a:graphic>
          <a:graphicData uri="http://schemas.openxmlformats.org/presentationml/2006/ole">
            <p:oleObj spid="_x0000_s296962" name="Visio" r:id="rId3" imgW="9111304" imgH="6509169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77819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6356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Current status of Mezzanine card based RFPI System</a:t>
            </a:r>
            <a:endParaRPr lang="en-IN" sz="3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029200"/>
          </a:xfrm>
        </p:spPr>
        <p:txBody>
          <a:bodyPr>
            <a:noAutofit/>
          </a:bodyPr>
          <a:lstStyle/>
          <a:p>
            <a:pPr lvl="1">
              <a:buFont typeface="Arial" pitchFamily="34" charset="0"/>
              <a:buChar char="•"/>
            </a:pPr>
            <a:r>
              <a:rPr lang="en-I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Multi-trip, System Control Board, Rear Carrier Board, Rear </a:t>
            </a:r>
            <a:r>
              <a:rPr lang="en-IN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Analog</a:t>
            </a:r>
            <a:r>
              <a:rPr lang="en-I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Board, Rear Digital Board –</a:t>
            </a:r>
          </a:p>
          <a:p>
            <a:pPr lvl="2"/>
            <a:r>
              <a:rPr lang="en-IN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Fabricated and tested</a:t>
            </a:r>
            <a:endParaRPr lang="en-US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I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VME64x Carrier Board: </a:t>
            </a:r>
          </a:p>
          <a:p>
            <a:pPr lvl="2"/>
            <a:r>
              <a:rPr lang="en-IN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Under Fabrication</a:t>
            </a:r>
          </a:p>
          <a:p>
            <a:pPr lvl="2"/>
            <a:r>
              <a:rPr lang="en-IN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Expected by March 15, 2015</a:t>
            </a:r>
          </a:p>
          <a:p>
            <a:pPr marL="971550" lvl="1" indent="-457200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PMT, FEP, Photo-diode Mezzanine Cards</a:t>
            </a:r>
            <a:endParaRPr lang="en-IN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/>
            <a:r>
              <a:rPr lang="en-IN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Layout in progress</a:t>
            </a:r>
          </a:p>
          <a:p>
            <a:pPr lvl="2"/>
            <a:r>
              <a:rPr lang="en-IN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Expected by April 15, 2015</a:t>
            </a:r>
          </a:p>
          <a:p>
            <a:pPr marL="854075" lvl="2" indent="-344488"/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VHDL codes and application software</a:t>
            </a:r>
          </a:p>
          <a:p>
            <a:pPr marL="1311275" lvl="3" indent="-344488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under development</a:t>
            </a:r>
          </a:p>
          <a:p>
            <a:pPr marL="854075" lvl="2" indent="-344488"/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Documentation </a:t>
            </a:r>
          </a:p>
          <a:p>
            <a:pPr marL="1311275" lvl="3" indent="-344488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under preparation</a:t>
            </a:r>
          </a:p>
          <a:p>
            <a:pPr marL="854075" lvl="2" indent="-344488" algn="ctr">
              <a:buNone/>
            </a:pP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Prototype system with basic features ready by 15</a:t>
            </a:r>
            <a:r>
              <a:rPr lang="en-US" sz="2000" b="1" i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May 2015</a:t>
            </a:r>
          </a:p>
          <a:p>
            <a:pPr marL="854075" lvl="2" indent="-344488" algn="ctr">
              <a:buNone/>
            </a:pP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System to be reviewed by experts from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Fermilab</a:t>
            </a:r>
            <a:endParaRPr lang="en-US" sz="2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54075" lvl="2" indent="-344488"/>
            <a:endParaRPr lang="en-US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290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3048000"/>
            <a:ext cx="9144000" cy="5635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LLRF 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Projects at ED/BARC</a:t>
            </a:r>
            <a:endParaRPr kumimoji="0" lang="en-IN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>
            <a:noAutofit/>
          </a:bodyPr>
          <a:lstStyle/>
          <a:p>
            <a:r>
              <a:rPr lang="en-IN" sz="36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RF Control Electronics at ED/BARC</a:t>
            </a:r>
            <a:endParaRPr lang="en-US" sz="36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990600"/>
            <a:ext cx="914400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85720" y="1142985"/>
            <a:ext cx="833916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IN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Complete RF System for the BARC- TIFR Linac – </a:t>
            </a:r>
          </a:p>
          <a:p>
            <a:pPr>
              <a:spcAft>
                <a:spcPts val="1200"/>
              </a:spcAft>
            </a:pPr>
            <a:r>
              <a:rPr lang="en-IN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IN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RF control for superconducting resonators, normal conducting resonators, RF reference 	distribution system</a:t>
            </a:r>
          </a:p>
          <a:p>
            <a:pPr>
              <a:spcAft>
                <a:spcPts val="1200"/>
              </a:spcAft>
            </a:pPr>
            <a:endParaRPr lang="en-IN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IN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RF Control Electronics for the superconducting resonators of </a:t>
            </a:r>
            <a:r>
              <a:rPr lang="en-IN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linacs</a:t>
            </a:r>
            <a:r>
              <a:rPr lang="en-IN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at -</a:t>
            </a:r>
          </a:p>
          <a:p>
            <a:pPr>
              <a:spcAft>
                <a:spcPts val="1200"/>
              </a:spcAft>
            </a:pPr>
            <a:r>
              <a:rPr lang="en-IN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IN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IUAC, New Delhi and ANU, Canberra, Australia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endParaRPr lang="en-IN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IN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RF Control Electronics for 400 </a:t>
            </a:r>
            <a:r>
              <a:rPr lang="en-IN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keV</a:t>
            </a:r>
            <a:r>
              <a:rPr lang="en-IN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RFQ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5867400"/>
            <a:ext cx="8475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2060"/>
                </a:solidFill>
              </a:rPr>
              <a:t>Front-end RF modules under computer control via CAMAC Interface</a:t>
            </a:r>
            <a:endParaRPr lang="en-US" sz="20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RF Protection Interlock</a:t>
            </a:r>
            <a:b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Interactions with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Fermilab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562600"/>
          </a:xfrm>
        </p:spPr>
        <p:txBody>
          <a:bodyPr rtlCol="0">
            <a:normAutofit fontScale="85000" lnSpcReduction="20000"/>
          </a:bodyPr>
          <a:lstStyle/>
          <a:p>
            <a:pPr marL="4572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3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Two Visits of BARC engineers to </a:t>
            </a:r>
            <a:r>
              <a:rPr lang="en-US" sz="33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Fermilab</a:t>
            </a:r>
            <a:r>
              <a:rPr lang="en-US" sz="33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and One visit of </a:t>
            </a:r>
            <a:r>
              <a:rPr lang="en-US" sz="33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Fermilab</a:t>
            </a:r>
            <a:r>
              <a:rPr lang="en-US" sz="33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Engineers to BARC (2011 and 2012) </a:t>
            </a:r>
          </a:p>
          <a:p>
            <a:pPr marL="342900"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Received Documentation of the existing system -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Schematics, PCB files </a:t>
            </a:r>
          </a:p>
          <a:p>
            <a:pPr marL="342900"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1" indent="-342900">
              <a:buFont typeface="Arial" pitchFamily="34" charset="0"/>
              <a:buChar char="•"/>
              <a:defRPr/>
            </a:pPr>
            <a:r>
              <a:rPr lang="en-IN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 depth discussions on all technical aspects of the existing system -</a:t>
            </a:r>
          </a:p>
          <a:p>
            <a:pPr marL="742950" lvl="2" indent="-342900">
              <a:defRPr/>
            </a:pPr>
            <a:r>
              <a:rPr lang="en-IN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Sensor Characteristics, Design of the circuit boards, Overall System 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IN" sz="3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2" indent="-342900">
              <a:defRPr/>
            </a:pPr>
            <a:r>
              <a:rPr lang="en-IN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next generation of the system to be developed at BARC discussed in detail – </a:t>
            </a:r>
          </a:p>
          <a:p>
            <a:pPr marL="800100" lvl="3" indent="-342900">
              <a:defRPr/>
            </a:pPr>
            <a:r>
              <a:rPr lang="en-IN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Inclusion of the Digitiser on the cards, </a:t>
            </a:r>
            <a:r>
              <a:rPr lang="en-IN" sz="2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Analog</a:t>
            </a:r>
            <a:r>
              <a:rPr lang="en-IN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Front-end on a </a:t>
            </a:r>
            <a:r>
              <a:rPr lang="en-US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Mezzanine Card, Common base board,  increase in the  the number of inputs in Multi-trip board and Contact – TTL inputs, integration of the signal-conditioning of slow varying inputs, reduction of back panel cabling, etc.</a:t>
            </a:r>
          </a:p>
          <a:p>
            <a:pPr marL="176213" lvl="1" indent="-176213">
              <a:buNone/>
              <a:defRPr/>
            </a:pPr>
            <a:endParaRPr lang="en-US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1" y="990600"/>
            <a:ext cx="7848600" cy="954107"/>
          </a:xfrm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BARC-TIFR Super-conducting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Linac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		- RF sub-systems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057400"/>
            <a:ext cx="8382000" cy="4204228"/>
          </a:xfrm>
        </p:spPr>
        <p:txBody>
          <a:bodyPr wrap="square">
            <a:spAutoFit/>
          </a:bodyPr>
          <a:lstStyle/>
          <a:p>
            <a:pPr marL="347663" indent="-347663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1) </a:t>
            </a:r>
            <a:r>
              <a:rPr lang="en-US" sz="2400" dirty="0" smtClean="0">
                <a:solidFill>
                  <a:srgbClr val="FF0000"/>
                </a:solidFill>
              </a:rPr>
              <a:t>RF Electronics for Super Conducting Resonators</a:t>
            </a:r>
          </a:p>
          <a:p>
            <a:pPr marL="863600"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 smtClean="0">
                <a:solidFill>
                  <a:srgbClr val="660033"/>
                </a:solidFill>
              </a:rPr>
              <a:t>  a) Resonator Controller : </a:t>
            </a:r>
            <a:r>
              <a:rPr lang="en-US" sz="2000" dirty="0" smtClean="0">
                <a:solidFill>
                  <a:srgbClr val="0000FF"/>
                </a:solidFill>
              </a:rPr>
              <a:t>Based on Self-excited-Loop architecture. </a:t>
            </a:r>
          </a:p>
          <a:p>
            <a:pPr marL="863600"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  </a:t>
            </a:r>
            <a:r>
              <a:rPr lang="en-US" sz="2000" dirty="0" smtClean="0">
                <a:solidFill>
                  <a:srgbClr val="660033"/>
                </a:solidFill>
              </a:rPr>
              <a:t>b) RF Power Amplifiers :  </a:t>
            </a:r>
            <a:r>
              <a:rPr lang="en-US" sz="2000" dirty="0" smtClean="0">
                <a:solidFill>
                  <a:srgbClr val="0000FF"/>
                </a:solidFill>
              </a:rPr>
              <a:t>Solid-state, 150 MHz, 150W. </a:t>
            </a:r>
          </a:p>
          <a:p>
            <a:pPr marL="863600"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000" dirty="0" smtClean="0">
              <a:solidFill>
                <a:srgbClr val="0000FF"/>
              </a:solidFill>
            </a:endParaRPr>
          </a:p>
          <a:p>
            <a:pPr marL="347663" indent="-347663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2) RF Electronics for Normal Conducting Resonators</a:t>
            </a:r>
          </a:p>
          <a:p>
            <a:pPr marL="863600"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 smtClean="0">
                <a:solidFill>
                  <a:srgbClr val="660033"/>
                </a:solidFill>
              </a:rPr>
              <a:t>	a) Dynamic Phase Reference Generation: </a:t>
            </a:r>
          </a:p>
          <a:p>
            <a:pPr marL="863600"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 smtClean="0">
                <a:solidFill>
                  <a:srgbClr val="660033"/>
                </a:solidFill>
              </a:rPr>
              <a:t>		</a:t>
            </a:r>
            <a:r>
              <a:rPr lang="en-US" sz="2000" dirty="0" smtClean="0">
                <a:solidFill>
                  <a:srgbClr val="0000FF"/>
                </a:solidFill>
              </a:rPr>
              <a:t>Provides stable Phase References to all the RF systems of the </a:t>
            </a:r>
            <a:r>
              <a:rPr lang="en-US" sz="2000" dirty="0" err="1" smtClean="0">
                <a:solidFill>
                  <a:srgbClr val="0000FF"/>
                </a:solidFill>
              </a:rPr>
              <a:t>linac</a:t>
            </a:r>
            <a:r>
              <a:rPr lang="en-US" sz="2000" dirty="0" smtClean="0">
                <a:solidFill>
                  <a:srgbClr val="0000FF"/>
                </a:solidFill>
              </a:rPr>
              <a:t>. </a:t>
            </a:r>
          </a:p>
          <a:p>
            <a:pPr marL="863600"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		Counteracts the drift in time of flight through the </a:t>
            </a:r>
            <a:r>
              <a:rPr lang="en-US" sz="2000" dirty="0" err="1" smtClean="0">
                <a:solidFill>
                  <a:srgbClr val="0000FF"/>
                </a:solidFill>
              </a:rPr>
              <a:t>Pelletron</a:t>
            </a:r>
            <a:r>
              <a:rPr lang="en-US" sz="2000" dirty="0" smtClean="0">
                <a:solidFill>
                  <a:srgbClr val="0000FF"/>
                </a:solidFill>
              </a:rPr>
              <a:t>. </a:t>
            </a:r>
          </a:p>
          <a:p>
            <a:pPr marL="863600"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		Built around a phase detector resonator, which is excited by the beam.</a:t>
            </a:r>
          </a:p>
          <a:p>
            <a:pPr marL="863600"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rgbClr val="660033"/>
                </a:solidFill>
              </a:rPr>
              <a:t>	</a:t>
            </a:r>
            <a:r>
              <a:rPr lang="en-US" sz="2000" dirty="0" smtClean="0">
                <a:solidFill>
                  <a:srgbClr val="660033"/>
                </a:solidFill>
              </a:rPr>
              <a:t>	b) Resonator Controller: </a:t>
            </a:r>
          </a:p>
          <a:p>
            <a:pPr marL="863600"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 smtClean="0">
                <a:solidFill>
                  <a:srgbClr val="660033"/>
                </a:solidFill>
              </a:rPr>
              <a:t>		</a:t>
            </a:r>
            <a:r>
              <a:rPr lang="en-US" sz="2000" dirty="0" smtClean="0">
                <a:solidFill>
                  <a:srgbClr val="0000FF"/>
                </a:solidFill>
              </a:rPr>
              <a:t>Based on Generator Driven Resonator architecture.</a:t>
            </a:r>
            <a:r>
              <a:rPr lang="en-US" sz="2000" dirty="0" smtClean="0">
                <a:solidFill>
                  <a:srgbClr val="660033"/>
                </a:solidFill>
              </a:rPr>
              <a:t>	</a:t>
            </a:r>
            <a:endParaRPr lang="en-US" sz="2000" dirty="0" smtClean="0">
              <a:solidFill>
                <a:schemeClr val="folHlink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RF Control Electronics at ED/BARC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52400"/>
            <a:ext cx="8229600" cy="71596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BARC-TIFR Super-conducting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Linac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>
            <a:lum bright="30000" contrast="20000"/>
          </a:blip>
          <a:srcRect/>
          <a:stretch>
            <a:fillRect/>
          </a:stretch>
        </p:blipFill>
        <p:spPr bwMode="auto">
          <a:xfrm>
            <a:off x="304800" y="1295400"/>
            <a:ext cx="172876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5" descr="DCAM0006"/>
          <p:cNvPicPr>
            <a:picLocks noChangeAspect="1" noChangeArrowheads="1"/>
          </p:cNvPicPr>
          <p:nvPr/>
        </p:nvPicPr>
        <p:blipFill>
          <a:blip r:embed="rId4">
            <a:lum bright="30000" contrast="20000"/>
          </a:blip>
          <a:srcRect/>
          <a:stretch>
            <a:fillRect/>
          </a:stretch>
        </p:blipFill>
        <p:spPr bwMode="auto">
          <a:xfrm>
            <a:off x="2514600" y="1295400"/>
            <a:ext cx="1828800" cy="1278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1219200"/>
            <a:ext cx="1606550" cy="1416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0" y="1219200"/>
            <a:ext cx="1676400" cy="1389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1"/>
          <p:cNvSpPr>
            <a:spLocks noChangeArrowheads="1"/>
          </p:cNvSpPr>
          <p:nvPr/>
        </p:nvSpPr>
        <p:spPr bwMode="auto">
          <a:xfrm>
            <a:off x="0" y="7620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cs typeface="Times New Roman" pitchFamily="18" charset="0"/>
              </a:rPr>
              <a:t>     </a:t>
            </a:r>
            <a:r>
              <a:rPr lang="en-US" i="1" dirty="0">
                <a:cs typeface="Times New Roman" pitchFamily="18" charset="0"/>
              </a:rPr>
              <a:t>   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ome of the RF signal processing modules</a:t>
            </a:r>
            <a:r>
              <a:rPr lang="en-US" i="1" dirty="0">
                <a:cs typeface="Times New Roman" pitchFamily="18" charset="0"/>
              </a:rPr>
              <a:t>	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" y="2667000"/>
            <a:ext cx="21336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2060"/>
                </a:solidFill>
                <a:latin typeface="+mn-lt"/>
              </a:rPr>
              <a:t>Resonator Controller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67000" y="2667000"/>
            <a:ext cx="15176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2060"/>
                </a:solidFill>
                <a:latin typeface="+mn-lt"/>
              </a:rPr>
              <a:t>Input Module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76800" y="2667000"/>
            <a:ext cx="15462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2060"/>
                </a:solidFill>
                <a:latin typeface="+mn-lt"/>
              </a:rPr>
              <a:t>RF Multiplexer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2667000"/>
            <a:ext cx="18573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2060"/>
                </a:solidFill>
                <a:latin typeface="+mn-lt"/>
              </a:rPr>
              <a:t>Reference Splitter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8200" y="3505200"/>
            <a:ext cx="317222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219200" y="6324600"/>
            <a:ext cx="200349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002060"/>
                </a:solidFill>
                <a:latin typeface="+mn-lt"/>
              </a:rPr>
              <a:t>Layout of </a:t>
            </a:r>
            <a:r>
              <a:rPr lang="en-US" dirty="0" err="1" smtClean="0">
                <a:solidFill>
                  <a:srgbClr val="002060"/>
                </a:solidFill>
                <a:latin typeface="+mn-lt"/>
              </a:rPr>
              <a:t>Linac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 Hall</a:t>
            </a:r>
            <a:endParaRPr lang="en-US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10200" y="6248400"/>
            <a:ext cx="297607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002060"/>
                </a:solidFill>
                <a:latin typeface="+mn-lt"/>
              </a:rPr>
              <a:t>Instrumentation Racks at TIFR</a:t>
            </a:r>
            <a:endParaRPr lang="en-US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5000" y="3276600"/>
            <a:ext cx="2207978" cy="2976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228600" y="228600"/>
            <a:ext cx="868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LINAC  Control System 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Software 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762000" y="1143000"/>
            <a:ext cx="7620000" cy="51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114300" algn="just"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Distributed Control System</a:t>
            </a:r>
          </a:p>
          <a:p>
            <a:pPr marL="228600" indent="-114300" algn="just">
              <a:buFont typeface="Arial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114300" algn="just"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Local Control Station (LCS)  controls the  Amplitude and Phase of 8 Resonator Cavities housed in two Cryostats.</a:t>
            </a:r>
          </a:p>
          <a:p>
            <a:pPr marL="228600" indent="-114300" algn="just">
              <a:buFont typeface="Arial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114300" algn="just"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Each LCS is a LINUX machine. It  has its own DAQ and Interlock application. </a:t>
            </a:r>
          </a:p>
          <a:p>
            <a:pPr marL="228600" indent="-114300" algn="just">
              <a:buFont typeface="Arial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114300" algn="just"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JAVA applet for parameter monitoring and setting is hosted on individual web server of LCS node. </a:t>
            </a:r>
          </a:p>
          <a:p>
            <a:pPr marL="228600" indent="-114300" algn="just">
              <a:buFont typeface="Arial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114300" algn="just"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Easily scalable with increase in the number of Cryostats with (cavity).</a:t>
            </a:r>
          </a:p>
          <a:p>
            <a:pPr marL="228600" indent="-114300">
              <a:buFont typeface="Arial" pitchFamily="34" charset="0"/>
              <a:buChar char="•"/>
            </a:pP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icture 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5029199"/>
            <a:ext cx="1371600" cy="1731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DSCN15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799" y="5105400"/>
            <a:ext cx="2286001" cy="1655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RF Control System for 400 </a:t>
            </a:r>
            <a:r>
              <a:rPr lang="en-US" sz="36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keV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, 350 MHz RFQ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For stabilization of amplitude, resonant frequency tracking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62199" y="990600"/>
            <a:ext cx="3834409" cy="2286000"/>
          </a:xfrm>
          <a:prstGeom prst="rect">
            <a:avLst/>
          </a:prstGeom>
          <a:noFill/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0987" y="3481388"/>
            <a:ext cx="14255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81187" y="3465513"/>
            <a:ext cx="1447800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>
            <a:lum bright="14000" contrast="10000"/>
          </a:blip>
          <a:srcRect/>
          <a:stretch>
            <a:fillRect/>
          </a:stretch>
        </p:blipFill>
        <p:spPr bwMode="auto">
          <a:xfrm>
            <a:off x="3886200" y="3469610"/>
            <a:ext cx="1524000" cy="1138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29275" y="3465513"/>
            <a:ext cx="14192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9">
            <a:lum bright="14000" contrast="10000"/>
          </a:blip>
          <a:srcRect/>
          <a:stretch>
            <a:fillRect/>
          </a:stretch>
        </p:blipFill>
        <p:spPr bwMode="auto">
          <a:xfrm>
            <a:off x="7439025" y="3465513"/>
            <a:ext cx="15287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6"/>
          <p:cNvSpPr txBox="1">
            <a:spLocks noChangeArrowheads="1"/>
          </p:cNvSpPr>
          <p:nvPr/>
        </p:nvSpPr>
        <p:spPr bwMode="auto">
          <a:xfrm>
            <a:off x="304800" y="4648200"/>
            <a:ext cx="8686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en-US" sz="2000" dirty="0">
                <a:solidFill>
                  <a:srgbClr val="000066"/>
                </a:solidFill>
                <a:latin typeface="Calibri" pitchFamily="34" charset="0"/>
              </a:rPr>
              <a:t>      Amplitude Control                               Frequency Tracking                           Output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Autofit/>
          </a:bodyPr>
          <a:lstStyle/>
          <a:p>
            <a:r>
              <a:rPr lang="en-IN" sz="27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Digital SEL for SC RF cavities</a:t>
            </a:r>
            <a:endParaRPr lang="en-US" sz="27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990600"/>
            <a:ext cx="914400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4800" y="1219200"/>
            <a:ext cx="373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IN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SEL system implemented using 4 channel CPCI based Digital board.</a:t>
            </a:r>
          </a:p>
        </p:txBody>
      </p:sp>
      <p:pic>
        <p:nvPicPr>
          <p:cNvPr id="7" name="Picture 6" descr="CPCI_DB8_top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875576" y="2705824"/>
            <a:ext cx="2590799" cy="35799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9600" y="1295401"/>
            <a:ext cx="43434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400" lvl="1" indent="-406400">
              <a:spcAft>
                <a:spcPts val="1200"/>
              </a:spcAft>
              <a:buFont typeface="Wingdings" pitchFamily="2" charset="2"/>
              <a:buChar char="v"/>
              <a:tabLst>
                <a:tab pos="400050" algn="l"/>
              </a:tabLst>
            </a:pPr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Full digital approach employing under-sampling of RF.</a:t>
            </a:r>
          </a:p>
          <a:p>
            <a:pPr marL="406400" lvl="1" indent="-406400">
              <a:spcAft>
                <a:spcPts val="1200"/>
              </a:spcAft>
              <a:buFont typeface="Wingdings" pitchFamily="2" charset="2"/>
              <a:buChar char="v"/>
              <a:tabLst>
                <a:tab pos="400050" algn="l"/>
              </a:tabLst>
            </a:pPr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Successfully tested at TIFR (150MHz) and IUAC (97 MHz) for RF field control</a:t>
            </a:r>
          </a:p>
          <a:p>
            <a:pPr marL="406400" lvl="1" indent="-406400">
              <a:spcAft>
                <a:spcPts val="1200"/>
              </a:spcAft>
              <a:buFont typeface="Wingdings" pitchFamily="2" charset="2"/>
              <a:buChar char="v"/>
              <a:tabLst>
                <a:tab pos="400050" algn="l"/>
              </a:tabLst>
            </a:pPr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Development of SEL to control two SCRF cavities in progress.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8609" name="Object 1"/>
          <p:cNvGraphicFramePr>
            <a:graphicFrameLocks noChangeAspect="1"/>
          </p:cNvGraphicFramePr>
          <p:nvPr/>
        </p:nvGraphicFramePr>
        <p:xfrm>
          <a:off x="3581400" y="3124200"/>
          <a:ext cx="5424484" cy="3113410"/>
        </p:xfrm>
        <a:graphic>
          <a:graphicData uri="http://schemas.openxmlformats.org/presentationml/2006/ole">
            <p:oleObj spid="_x0000_s289794" name="Visio" r:id="rId3" imgW="8795790" imgH="5023000" progId="">
              <p:embed/>
            </p:oleObj>
          </a:graphicData>
        </a:graphic>
      </p:graphicFrame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214282" y="785794"/>
          <a:ext cx="4586288" cy="2643187"/>
        </p:xfrm>
        <a:graphic>
          <a:graphicData uri="http://schemas.openxmlformats.org/presentationml/2006/ole">
            <p:oleObj spid="_x0000_s289795" name="Visio" r:id="rId4" imgW="8459137" imgH="3524523" progId="">
              <p:embed/>
            </p:oleObj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571472" y="142852"/>
            <a:ext cx="8229600" cy="7921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Digital SEL for SC RF cavities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1676400"/>
            <a:ext cx="2876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smtClean="0">
                <a:solidFill>
                  <a:srgbClr val="002060"/>
                </a:solidFill>
              </a:rPr>
              <a:t>Basic set-up of an SEL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600" y="6096000"/>
            <a:ext cx="4714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 smtClean="0">
                <a:solidFill>
                  <a:srgbClr val="002060"/>
                </a:solidFill>
              </a:rPr>
              <a:t>Signal processing codes in an SEL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8611" name="Object 3"/>
          <p:cNvGraphicFramePr>
            <a:graphicFrameLocks noChangeAspect="1"/>
          </p:cNvGraphicFramePr>
          <p:nvPr/>
        </p:nvGraphicFramePr>
        <p:xfrm>
          <a:off x="357158" y="3786190"/>
          <a:ext cx="2968576" cy="1857388"/>
        </p:xfrm>
        <a:graphic>
          <a:graphicData uri="http://schemas.openxmlformats.org/presentationml/2006/ole">
            <p:oleObj spid="_x0000_s289796" name="Visio" r:id="rId5" imgW="7075932" imgH="4425696" progId="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00034" y="5786454"/>
            <a:ext cx="2786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 smtClean="0">
                <a:solidFill>
                  <a:srgbClr val="002060"/>
                </a:solidFill>
              </a:rPr>
              <a:t>Digital Limiter –</a:t>
            </a:r>
          </a:p>
          <a:p>
            <a:r>
              <a:rPr lang="en-IN" sz="2000" dirty="0" smtClean="0">
                <a:solidFill>
                  <a:srgbClr val="002060"/>
                </a:solidFill>
              </a:rPr>
              <a:t>Innovation at BARC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bined_amplitude_phase"/>
          <p:cNvPicPr>
            <a:picLocks noChangeAspect="1" noChangeArrowheads="1"/>
          </p:cNvPicPr>
          <p:nvPr/>
        </p:nvPicPr>
        <p:blipFill>
          <a:blip r:embed="rId2"/>
          <a:srcRect l="15703" b="1587"/>
          <a:stretch>
            <a:fillRect/>
          </a:stretch>
        </p:blipFill>
        <p:spPr bwMode="auto">
          <a:xfrm>
            <a:off x="4228285" y="990600"/>
            <a:ext cx="4915715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7" name="Picture 8" descr="H:\Paper_2013\Jour13_Drawings\SEL\Figures_properformat\Fig_14_Free_RunningSEL.TIF"/>
          <p:cNvPicPr>
            <a:picLocks noChangeAspect="1" noChangeArrowheads="1"/>
          </p:cNvPicPr>
          <p:nvPr/>
        </p:nvPicPr>
        <p:blipFill>
          <a:blip r:embed="rId3"/>
          <a:srcRect r="3142" b="4254"/>
          <a:stretch>
            <a:fillRect/>
          </a:stretch>
        </p:blipFill>
        <p:spPr bwMode="auto">
          <a:xfrm>
            <a:off x="285720" y="919734"/>
            <a:ext cx="3600480" cy="393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7921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Digital SEL for SC RF cavities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9569" name="Rectangle 1"/>
          <p:cNvSpPr>
            <a:spLocks noChangeArrowheads="1"/>
          </p:cNvSpPr>
          <p:nvPr/>
        </p:nvSpPr>
        <p:spPr bwMode="auto">
          <a:xfrm>
            <a:off x="381000" y="5486400"/>
            <a:ext cx="82868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Work published in: </a:t>
            </a: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Nuclear Instruments and Methods in Physics Research A 762 (2014) 70–76. </a:t>
            </a:r>
            <a:endParaRPr kumimoji="0" lang="en-US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4800600"/>
            <a:ext cx="3630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2060"/>
                </a:solidFill>
              </a:rPr>
              <a:t>Free Running SEL </a:t>
            </a:r>
          </a:p>
          <a:p>
            <a:pPr algn="ctr"/>
            <a:r>
              <a:rPr lang="en-US" sz="1800" dirty="0" smtClean="0">
                <a:solidFill>
                  <a:srgbClr val="002060"/>
                </a:solidFill>
              </a:rPr>
              <a:t>under different operating scenario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6314" y="4857760"/>
            <a:ext cx="4190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2060"/>
                </a:solidFill>
              </a:rPr>
              <a:t>SEL  under Amplitude and Phase Lock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514600"/>
            <a:ext cx="3348524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7921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Electronic Damping of </a:t>
            </a:r>
            <a:r>
              <a:rPr kumimoji="0" lang="en-IN" sz="3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Microphonics</a:t>
            </a:r>
            <a:r>
              <a:rPr kumimoji="0" lang="en-IN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in superconducting cavities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1071546"/>
            <a:ext cx="9144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2">
                    <a:lumMod val="50000"/>
                  </a:schemeClr>
                </a:solidFill>
              </a:rPr>
              <a:t>Use of electro-mechanical coupling existing in a resonator to generate forces</a:t>
            </a:r>
          </a:p>
          <a:p>
            <a:r>
              <a:rPr lang="en-US" sz="1800" dirty="0" smtClean="0">
                <a:solidFill>
                  <a:schemeClr val="accent2">
                    <a:lumMod val="50000"/>
                  </a:schemeClr>
                </a:solidFill>
              </a:rPr>
              <a:t> that act against those producing vibrations - </a:t>
            </a:r>
          </a:p>
          <a:p>
            <a:r>
              <a:rPr lang="en-US" sz="1800" dirty="0" smtClean="0">
                <a:solidFill>
                  <a:schemeClr val="accent2">
                    <a:lumMod val="50000"/>
                  </a:schemeClr>
                </a:solidFill>
              </a:rPr>
              <a:t>Resonance frequency variations  fed back to produce field amplitude variations –</a:t>
            </a:r>
          </a:p>
          <a:p>
            <a:r>
              <a:rPr lang="en-US" sz="1800" dirty="0" smtClean="0">
                <a:solidFill>
                  <a:schemeClr val="accent2">
                    <a:lumMod val="50000"/>
                  </a:schemeClr>
                </a:solidFill>
              </a:rPr>
              <a:t>Significant reduction produced in some of the mechanical modes of the resonators of IUAC, New Delhi </a:t>
            </a:r>
            <a:r>
              <a:rPr lang="en-US" sz="1800" dirty="0" err="1" smtClean="0">
                <a:solidFill>
                  <a:schemeClr val="accent2">
                    <a:lumMod val="50000"/>
                  </a:schemeClr>
                </a:solidFill>
              </a:rPr>
              <a:t>Linac</a:t>
            </a:r>
            <a:r>
              <a:rPr lang="en-US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endParaRPr lang="en-US" dirty="0"/>
          </a:p>
        </p:txBody>
      </p:sp>
      <p:pic>
        <p:nvPicPr>
          <p:cNvPr id="5" name="Picture 2" descr="Damping graph"/>
          <p:cNvPicPr>
            <a:picLocks noChangeAspect="1" noChangeArrowheads="1"/>
          </p:cNvPicPr>
          <p:nvPr/>
        </p:nvPicPr>
        <p:blipFill>
          <a:blip r:embed="rId4" cstate="print"/>
          <a:srcRect l="3717" t="1215" b="3644"/>
          <a:stretch>
            <a:fillRect/>
          </a:stretch>
        </p:blipFill>
        <p:spPr bwMode="auto">
          <a:xfrm>
            <a:off x="6501824" y="2209800"/>
            <a:ext cx="264217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46336" y="4310057"/>
            <a:ext cx="3897664" cy="2547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6027003"/>
            <a:ext cx="502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Work published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in: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Review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of Scientific Instruments, </a:t>
            </a:r>
            <a:r>
              <a:rPr lang="en-US" sz="2400" i="1" dirty="0" smtClean="0">
                <a:solidFill>
                  <a:srgbClr val="FF0000"/>
                </a:solidFill>
              </a:rPr>
              <a:t>85, 026107 (2014).</a:t>
            </a:r>
            <a:endParaRPr kumimoji="0" lang="en-US" sz="24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46113" name="Object 1"/>
          <p:cNvGraphicFramePr>
            <a:graphicFrameLocks noChangeAspect="1"/>
          </p:cNvGraphicFramePr>
          <p:nvPr/>
        </p:nvGraphicFramePr>
        <p:xfrm>
          <a:off x="3581400" y="3276600"/>
          <a:ext cx="2773363" cy="449165"/>
        </p:xfrm>
        <a:graphic>
          <a:graphicData uri="http://schemas.openxmlformats.org/presentationml/2006/ole">
            <p:oleObj spid="_x0000_s346113" name="Equation" r:id="rId6" imgW="1358310" imgH="215806" progId="Equation.3">
              <p:embed/>
            </p:oleObj>
          </a:graphicData>
        </a:graphic>
      </p:graphicFrame>
      <p:graphicFrame>
        <p:nvGraphicFramePr>
          <p:cNvPr id="346114" name="Object 2"/>
          <p:cNvGraphicFramePr>
            <a:graphicFrameLocks noChangeAspect="1"/>
          </p:cNvGraphicFramePr>
          <p:nvPr/>
        </p:nvGraphicFramePr>
        <p:xfrm>
          <a:off x="304800" y="5105400"/>
          <a:ext cx="3800475" cy="1061283"/>
        </p:xfrm>
        <a:graphic>
          <a:graphicData uri="http://schemas.openxmlformats.org/presentationml/2006/ole">
            <p:oleObj spid="_x0000_s346114" name="Equation" r:id="rId7" imgW="2120900" imgH="596900" progId="Equation.3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733800" y="2895600"/>
            <a:ext cx="2174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1. Limited Derivative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4800600"/>
            <a:ext cx="2947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2. Positive Position Feedback: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505200" y="2438400"/>
            <a:ext cx="2954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G(s) – </a:t>
            </a:r>
            <a:r>
              <a:rPr lang="en-US" dirty="0" smtClean="0">
                <a:solidFill>
                  <a:srgbClr val="002060"/>
                </a:solidFill>
              </a:rPr>
              <a:t>two types investigated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Autofit/>
          </a:bodyPr>
          <a:lstStyle/>
          <a:p>
            <a:r>
              <a:rPr lang="en-IN" sz="27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LLRF system for LEHIPA, BARC</a:t>
            </a:r>
            <a:endParaRPr lang="en-US" sz="27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990600"/>
            <a:ext cx="914400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4800" y="121920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IN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LLRF system using 8 channel CPCI based Digital board </a:t>
            </a:r>
          </a:p>
        </p:txBody>
      </p:sp>
      <p:pic>
        <p:nvPicPr>
          <p:cNvPr id="7" name="Picture 6" descr="CPCI_DB8_top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2514600"/>
            <a:ext cx="2743200" cy="37905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14810" y="1295401"/>
            <a:ext cx="471490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400" lvl="1" indent="-406400">
              <a:spcAft>
                <a:spcPts val="1200"/>
              </a:spcAft>
              <a:buFont typeface="Wingdings" pitchFamily="2" charset="2"/>
              <a:buChar char="v"/>
              <a:tabLst>
                <a:tab pos="400050" algn="l"/>
              </a:tabLst>
            </a:pPr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Full digital approach employing under-sampling of RF.</a:t>
            </a:r>
          </a:p>
          <a:p>
            <a:pPr marL="406400" lvl="1" indent="-406400">
              <a:spcAft>
                <a:spcPts val="1200"/>
              </a:spcAft>
              <a:buFont typeface="Wingdings" pitchFamily="2" charset="2"/>
              <a:buChar char="v"/>
              <a:tabLst>
                <a:tab pos="400050" algn="l"/>
              </a:tabLst>
            </a:pPr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Auto-tracking implemented for cavity conditioning.</a:t>
            </a:r>
          </a:p>
          <a:p>
            <a:pPr marL="406400" lvl="1" indent="-406400">
              <a:spcAft>
                <a:spcPts val="1200"/>
              </a:spcAft>
              <a:buFont typeface="Wingdings" pitchFamily="2" charset="2"/>
              <a:buChar char="v"/>
              <a:tabLst>
                <a:tab pos="400050" algn="l"/>
              </a:tabLst>
            </a:pPr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CW and Pulsed mode of operation.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 t="5631"/>
          <a:stretch>
            <a:fillRect/>
          </a:stretch>
        </p:blipFill>
        <p:spPr bwMode="auto">
          <a:xfrm>
            <a:off x="-9064" y="1000108"/>
            <a:ext cx="9153064" cy="5217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152400"/>
            <a:ext cx="8229600" cy="7921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LLRF for LEHIPA, BARC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838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RF Protection Interlock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304800" y="2209800"/>
            <a:ext cx="8229600" cy="381000"/>
          </a:xfrm>
        </p:spPr>
        <p:txBody>
          <a:bodyPr>
            <a:normAutofit fontScale="47500" lnSpcReduction="20000"/>
          </a:bodyPr>
          <a:lstStyle/>
          <a:p>
            <a:pPr marL="0" indent="0" eaLnBrk="1" hangingPunct="1">
              <a:buFont typeface="Arial" charset="0"/>
              <a:buNone/>
            </a:pP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Typical architecture of an RFPI board:</a:t>
            </a:r>
          </a:p>
          <a:p>
            <a:pPr marL="0" indent="0" eaLnBrk="1" hangingPunct="1">
              <a:buFont typeface="Arial" charset="0"/>
              <a:buNone/>
            </a:pP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2667000"/>
            <a:ext cx="7749237" cy="31700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Two Sections: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Analog-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signal conditioning,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comparison with settable (both manual and computer controlled) limits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Check for cable connection, 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Digital-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Logic for generating the interlock,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Settable Limit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Interface to VME Bus,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4600" y="838200"/>
            <a:ext cx="4198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Existing system at </a:t>
            </a:r>
            <a:r>
              <a:rPr lang="en-IN" sz="28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Fermilab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371600"/>
            <a:ext cx="7791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Consists of a number of mixed signal boards in a VME </a:t>
            </a:r>
            <a:r>
              <a:rPr lang="en-IN" sz="24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chasis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2819400"/>
            <a:ext cx="6853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LLRF – Interactions with </a:t>
            </a:r>
            <a:r>
              <a:rPr lang="en-IN" sz="36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Fermilab</a:t>
            </a:r>
            <a:endParaRPr lang="en-IN" sz="36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Low Level RF System(LLRF)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57150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Sets up and stabilizes the RF Field in the cavities also performs the functions of testing, conditioning and tuning</a:t>
            </a:r>
          </a:p>
          <a:p>
            <a:pPr marL="0" indent="0">
              <a:buFont typeface="Arial" charset="0"/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The system typically consists of two type of boards: one analog and one digital</a:t>
            </a:r>
          </a:p>
          <a:p>
            <a:pPr marL="0" indent="0">
              <a:buFont typeface="Arial" charset="0"/>
              <a:buNone/>
            </a:pPr>
            <a:r>
              <a:rPr lang="en-US" dirty="0" smtClean="0"/>
              <a:t>	</a:t>
            </a:r>
          </a:p>
          <a:p>
            <a:pPr marL="0" indent="0">
              <a:buFont typeface="Arial" charset="0"/>
              <a:buNone/>
            </a:pPr>
            <a:endParaRPr lang="en-US" dirty="0" smtClean="0">
              <a:solidFill>
                <a:srgbClr val="002060"/>
              </a:solidFill>
            </a:endParaRPr>
          </a:p>
          <a:p>
            <a:pPr marL="0" indent="0">
              <a:buFont typeface="Arial" charset="0"/>
              <a:buNone/>
            </a:pPr>
            <a:endParaRPr lang="en-US" dirty="0" smtClean="0">
              <a:solidFill>
                <a:srgbClr val="002060"/>
              </a:solidFill>
            </a:endParaRPr>
          </a:p>
          <a:p>
            <a:pPr marL="0" indent="0">
              <a:buFont typeface="Arial" charset="0"/>
              <a:buNone/>
            </a:pPr>
            <a:endParaRPr lang="en-US" dirty="0" smtClean="0">
              <a:solidFill>
                <a:srgbClr val="002060"/>
              </a:solidFill>
            </a:endParaRPr>
          </a:p>
          <a:p>
            <a:pPr marL="0" indent="0">
              <a:buFont typeface="Arial" charset="0"/>
              <a:buNone/>
            </a:pPr>
            <a:endParaRPr lang="en-US" dirty="0" smtClean="0">
              <a:solidFill>
                <a:srgbClr val="002060"/>
              </a:solidFill>
            </a:endParaRPr>
          </a:p>
          <a:p>
            <a:pPr marL="0" indent="0">
              <a:buFont typeface="Arial" charset="0"/>
              <a:buNone/>
            </a:pPr>
            <a:endParaRPr lang="en-US" dirty="0" smtClean="0">
              <a:solidFill>
                <a:srgbClr val="002060"/>
              </a:solidFill>
            </a:endParaRPr>
          </a:p>
          <a:p>
            <a:pPr marL="0" indent="0">
              <a:buFont typeface="Arial" charset="0"/>
              <a:buNone/>
            </a:pPr>
            <a:endParaRPr lang="en-US" dirty="0" smtClean="0"/>
          </a:p>
        </p:txBody>
      </p:sp>
      <p:pic>
        <p:nvPicPr>
          <p:cNvPr id="10244" name="Picture 3" descr="CM_LLRF_Control_Syte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905000"/>
            <a:ext cx="7950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891"/>
          <p:cNvSpPr txBox="1">
            <a:spLocks noChangeArrowheads="1"/>
          </p:cNvSpPr>
          <p:nvPr/>
        </p:nvSpPr>
        <p:spPr bwMode="auto">
          <a:xfrm>
            <a:off x="1752600" y="6477000"/>
            <a:ext cx="57912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defTabSz="4702175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000" b="1" dirty="0">
                <a:solidFill>
                  <a:srgbClr val="002060"/>
                </a:solidFill>
                <a:latin typeface="+mn-lt"/>
                <a:cs typeface="+mn-cs"/>
              </a:rPr>
              <a:t>Source:     LLRF11</a:t>
            </a:r>
            <a:r>
              <a:rPr lang="en-GB" sz="1000" dirty="0">
                <a:solidFill>
                  <a:srgbClr val="002060"/>
                </a:solidFill>
                <a:latin typeface="+mn-lt"/>
                <a:cs typeface="+mn-cs"/>
              </a:rPr>
              <a:t>    </a:t>
            </a:r>
            <a:r>
              <a:rPr lang="en-GB" sz="1000" dirty="0" err="1">
                <a:solidFill>
                  <a:srgbClr val="002060"/>
                </a:solidFill>
                <a:latin typeface="+mn-lt"/>
                <a:cs typeface="+mn-cs"/>
              </a:rPr>
              <a:t>P.Varghese</a:t>
            </a:r>
            <a:r>
              <a:rPr lang="en-GB" sz="1000" baseline="30000" dirty="0">
                <a:solidFill>
                  <a:srgbClr val="002060"/>
                </a:solidFill>
                <a:latin typeface="+mn-lt"/>
                <a:cs typeface="+mn-cs"/>
              </a:rPr>
              <a:t>#</a:t>
            </a:r>
            <a:r>
              <a:rPr lang="en-GB" sz="1000" dirty="0">
                <a:solidFill>
                  <a:srgbClr val="002060"/>
                </a:solidFill>
                <a:latin typeface="+mn-lt"/>
                <a:cs typeface="+mn-cs"/>
              </a:rPr>
              <a:t>, B. Chase,  B. Barnes, E. </a:t>
            </a:r>
            <a:r>
              <a:rPr lang="en-GB" sz="1000" dirty="0" err="1">
                <a:solidFill>
                  <a:srgbClr val="002060"/>
                </a:solidFill>
                <a:latin typeface="+mn-lt"/>
                <a:cs typeface="+mn-cs"/>
              </a:rPr>
              <a:t>Cullerton</a:t>
            </a:r>
            <a:r>
              <a:rPr lang="en-GB" sz="1000" dirty="0">
                <a:solidFill>
                  <a:srgbClr val="002060"/>
                </a:solidFill>
                <a:latin typeface="+mn-lt"/>
                <a:cs typeface="+mn-cs"/>
              </a:rPr>
              <a:t>, V. </a:t>
            </a:r>
            <a:r>
              <a:rPr lang="en-GB" sz="1000" dirty="0" err="1">
                <a:solidFill>
                  <a:srgbClr val="002060"/>
                </a:solidFill>
                <a:latin typeface="+mn-lt"/>
                <a:cs typeface="+mn-cs"/>
              </a:rPr>
              <a:t>Tupikov</a:t>
            </a:r>
            <a:endParaRPr lang="en-US" sz="1000" dirty="0">
              <a:solidFill>
                <a:srgbClr val="002060"/>
              </a:solidFill>
              <a:latin typeface="+mn-lt"/>
              <a:cs typeface="+mn-cs"/>
            </a:endParaRPr>
          </a:p>
        </p:txBody>
      </p:sp>
      <p:sp>
        <p:nvSpPr>
          <p:cNvPr id="6" name="Rectangle 897"/>
          <p:cNvSpPr>
            <a:spLocks noChangeArrowheads="1"/>
          </p:cNvSpPr>
          <p:nvPr/>
        </p:nvSpPr>
        <p:spPr bwMode="auto">
          <a:xfrm>
            <a:off x="381000" y="2514600"/>
            <a:ext cx="548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7021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Control System Schematic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Y:\Public\manfred\pics\DSC018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371600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381000" y="4191000"/>
            <a:ext cx="34956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Eight Channel Receiver/Transmitter</a:t>
            </a:r>
          </a:p>
          <a:p>
            <a:endParaRPr lang="en-IN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Eight Down-converter channels</a:t>
            </a:r>
          </a:p>
          <a:p>
            <a:endParaRPr lang="en-IN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LO-Distribution </a:t>
            </a:r>
            <a:r>
              <a:rPr lang="en-I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one </a:t>
            </a:r>
            <a:r>
              <a:rPr lang="en-I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 eight</a:t>
            </a:r>
          </a:p>
          <a:p>
            <a:endParaRPr lang="en-IN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One Channel Up-converter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1268" name="Content Placeholder 3" descr="MFCBoard 004.jpg"/>
          <p:cNvPicPr>
            <a:picLocks noChangeAspect="1"/>
          </p:cNvPicPr>
          <p:nvPr/>
        </p:nvPicPr>
        <p:blipFill>
          <a:blip r:embed="rId3"/>
          <a:srcRect l="639" r="-800"/>
          <a:stretch>
            <a:fillRect/>
          </a:stretch>
        </p:blipFill>
        <p:spPr bwMode="auto">
          <a:xfrm>
            <a:off x="4572000" y="990600"/>
            <a:ext cx="4021138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724400" y="3962400"/>
            <a:ext cx="4108817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Multi-cavity Field Control (MFC) Module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lain" startAt="32"/>
              <a:defRPr/>
            </a:pPr>
            <a:r>
              <a:rPr lang="en-I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12-bit, 65 MS/S ADC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lain"/>
              <a:defRPr/>
            </a:pPr>
            <a:r>
              <a:rPr lang="en-I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14-bit, 105 MS/S ADC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lain" startAt="4"/>
              <a:defRPr/>
            </a:pPr>
            <a:r>
              <a:rPr lang="en-I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14- bit, 260 MS/S DAC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Cyclone II FPGA, 400 MHz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400 MHz, 32-bit floating point DSP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Memory,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Clock distribution,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High speed serial ports, etc.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228600"/>
            <a:ext cx="762260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Boards of the LLRF 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system at </a:t>
            </a:r>
            <a:r>
              <a:rPr lang="en-US" sz="36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Fermilab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Y:\Public\manfred\pics\DSC019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685800"/>
            <a:ext cx="365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2" descr="Y:\Public\manfred\pics\DSC019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5475" y="604838"/>
            <a:ext cx="365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Box 1"/>
          <p:cNvSpPr txBox="1">
            <a:spLocks noChangeArrowheads="1"/>
          </p:cNvSpPr>
          <p:nvPr/>
        </p:nvSpPr>
        <p:spPr bwMode="auto">
          <a:xfrm>
            <a:off x="609600" y="5715000"/>
            <a:ext cx="790434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MFC and Receiver Modules in their respective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chasis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at NML,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Fermilab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010400" cy="685800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Low Level RF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AEDAB0-DE31-4C5F-9DE8-C3A9371A2BE0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IIFC: Instrumentation &amp; Controls</a:t>
            </a:r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85411"/>
            <a:ext cx="8305800" cy="5383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81000" y="914400"/>
            <a:ext cx="754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spcAft>
                <a:spcPts val="1200"/>
              </a:spcAft>
              <a:buFont typeface="Arial" charset="0"/>
              <a:buChar char="•"/>
              <a:tabLst>
                <a:tab pos="400050" algn="l"/>
              </a:tabLst>
            </a:pPr>
            <a:r>
              <a:rPr lang="en-IN" b="1" dirty="0" smtClean="0">
                <a:solidFill>
                  <a:srgbClr val="002060"/>
                </a:solidFill>
              </a:rPr>
              <a:t>The scheme of using System on Module (</a:t>
            </a:r>
            <a:r>
              <a:rPr lang="en-IN" b="1" dirty="0" err="1" smtClean="0">
                <a:solidFill>
                  <a:srgbClr val="002060"/>
                </a:solidFill>
              </a:rPr>
              <a:t>SoM</a:t>
            </a:r>
            <a:r>
              <a:rPr lang="en-IN" b="1" dirty="0" smtClean="0">
                <a:solidFill>
                  <a:srgbClr val="002060"/>
                </a:solidFill>
              </a:rPr>
              <a:t>) under study </a:t>
            </a:r>
          </a:p>
        </p:txBody>
      </p:sp>
    </p:spTree>
    <p:extLst>
      <p:ext uri="{BB962C8B-B14F-4D97-AF65-F5344CB8AC3E}">
        <p14:creationId xmlns="" xmlns:p14="http://schemas.microsoft.com/office/powerpoint/2010/main" val="95158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304800"/>
            <a:ext cx="3942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LLRF – Action Plan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600200"/>
            <a:ext cx="80279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 smtClean="0">
                <a:solidFill>
                  <a:srgbClr val="002060"/>
                </a:solidFill>
              </a:rPr>
              <a:t>We look forward to receive detailed technical specifications  from </a:t>
            </a:r>
            <a:r>
              <a:rPr lang="en-IN" sz="2000" dirty="0" err="1" smtClean="0">
                <a:solidFill>
                  <a:srgbClr val="002060"/>
                </a:solidFill>
              </a:rPr>
              <a:t>Fermilab</a:t>
            </a:r>
            <a:r>
              <a:rPr lang="en-IN" sz="2000" dirty="0" smtClean="0">
                <a:solidFill>
                  <a:srgbClr val="002060"/>
                </a:solidFill>
              </a:rPr>
              <a:t> </a:t>
            </a:r>
          </a:p>
          <a:p>
            <a:r>
              <a:rPr lang="en-IN" sz="2000" dirty="0" smtClean="0">
                <a:solidFill>
                  <a:srgbClr val="002060"/>
                </a:solidFill>
              </a:rPr>
              <a:t>  </a:t>
            </a:r>
          </a:p>
          <a:p>
            <a:r>
              <a:rPr lang="en-IN" sz="2000" dirty="0" smtClean="0">
                <a:solidFill>
                  <a:srgbClr val="002060"/>
                </a:solidFill>
              </a:rPr>
              <a:t>More frequent interactions between the design teams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048000"/>
            <a:ext cx="7467600" cy="5635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BPM 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Projects at ED/BARC</a:t>
            </a:r>
            <a:endParaRPr kumimoji="0" lang="en-IN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IN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Beam Position Monitor (BPM) at ED/BARC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8229600" cy="4343400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en-IN" sz="2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Sensor</a:t>
            </a:r>
            <a:r>
              <a:rPr lang="en-IN" sz="2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IN" sz="2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for SPIRAL2, GANIL </a:t>
            </a:r>
          </a:p>
          <a:p>
            <a:pPr marL="514350" indent="-514350">
              <a:buAutoNum type="arabicPeriod"/>
            </a:pPr>
            <a:endParaRPr lang="en-IN" sz="26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buAutoNum type="arabicPeriod"/>
            </a:pPr>
            <a:endParaRPr lang="en-IN" sz="26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buNone/>
            </a:pPr>
            <a:endParaRPr lang="en-IN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buNone/>
            </a:pPr>
            <a:endParaRPr lang="en-IN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69863" indent="0">
              <a:buNone/>
            </a:pPr>
            <a:endParaRPr lang="en-IN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69863" indent="0" algn="ctr">
              <a:buNone/>
            </a:pPr>
            <a:r>
              <a:rPr lang="en-IN" sz="24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Designed and developed by IPN, </a:t>
            </a:r>
            <a:r>
              <a:rPr lang="en-IN" sz="2400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Orsay</a:t>
            </a:r>
            <a:r>
              <a:rPr lang="en-IN" sz="24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France</a:t>
            </a:r>
          </a:p>
          <a:p>
            <a:pPr marL="169863" indent="0">
              <a:buNone/>
            </a:pPr>
            <a:r>
              <a:rPr lang="en-IN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Non interceptive, Capacitive, 48 mm radius, 60 degree, 38 mm in the direction of beam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26265" t="14214" r="20448" b="9435"/>
          <a:stretch>
            <a:fillRect/>
          </a:stretch>
        </p:blipFill>
        <p:spPr bwMode="auto">
          <a:xfrm>
            <a:off x="2133600" y="2743200"/>
            <a:ext cx="207334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b="4924"/>
          <a:stretch>
            <a:fillRect/>
          </a:stretch>
        </p:blipFill>
        <p:spPr bwMode="auto">
          <a:xfrm>
            <a:off x="4800600" y="2971800"/>
            <a:ext cx="297682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533400" y="1143000"/>
            <a:ext cx="8153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1000" y="1295400"/>
            <a:ext cx="6968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BPM Electronic System for SPIRAL2, GANIL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3"/>
          <p:cNvSpPr>
            <a:spLocks noChangeAspect="1" noChangeArrowheads="1"/>
          </p:cNvSpPr>
          <p:nvPr/>
        </p:nvSpPr>
        <p:spPr bwMode="auto">
          <a:xfrm>
            <a:off x="2209800" y="152400"/>
            <a:ext cx="5741988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5363" name="Line 4"/>
          <p:cNvSpPr>
            <a:spLocks noChangeShapeType="1"/>
          </p:cNvSpPr>
          <p:nvPr/>
        </p:nvSpPr>
        <p:spPr bwMode="auto">
          <a:xfrm rot="5400000" flipH="1" flipV="1">
            <a:off x="3769679" y="5577840"/>
            <a:ext cx="533400" cy="45719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400"/>
          </a:p>
        </p:txBody>
      </p:sp>
      <p:sp>
        <p:nvSpPr>
          <p:cNvPr id="15364" name="Freeform 5"/>
          <p:cNvSpPr>
            <a:spLocks/>
          </p:cNvSpPr>
          <p:nvPr/>
        </p:nvSpPr>
        <p:spPr bwMode="auto">
          <a:xfrm rot="212924">
            <a:off x="1976438" y="3252788"/>
            <a:ext cx="676275" cy="144462"/>
          </a:xfrm>
          <a:custGeom>
            <a:avLst/>
            <a:gdLst>
              <a:gd name="T0" fmla="*/ 0 w 1500"/>
              <a:gd name="T1" fmla="*/ 90 h 930"/>
              <a:gd name="T2" fmla="*/ 360 w 1500"/>
              <a:gd name="T3" fmla="*/ 810 h 930"/>
              <a:gd name="T4" fmla="*/ 1080 w 1500"/>
              <a:gd name="T5" fmla="*/ 810 h 930"/>
              <a:gd name="T6" fmla="*/ 1440 w 1500"/>
              <a:gd name="T7" fmla="*/ 90 h 930"/>
              <a:gd name="T8" fmla="*/ 1440 w 1500"/>
              <a:gd name="T9" fmla="*/ 270 h 9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00"/>
              <a:gd name="T16" fmla="*/ 0 h 930"/>
              <a:gd name="T17" fmla="*/ 1500 w 1500"/>
              <a:gd name="T18" fmla="*/ 930 h 9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00" h="930">
                <a:moveTo>
                  <a:pt x="0" y="90"/>
                </a:moveTo>
                <a:cubicBezTo>
                  <a:pt x="90" y="390"/>
                  <a:pt x="180" y="690"/>
                  <a:pt x="360" y="810"/>
                </a:cubicBezTo>
                <a:cubicBezTo>
                  <a:pt x="540" y="930"/>
                  <a:pt x="900" y="930"/>
                  <a:pt x="1080" y="810"/>
                </a:cubicBezTo>
                <a:cubicBezTo>
                  <a:pt x="1260" y="690"/>
                  <a:pt x="1380" y="180"/>
                  <a:pt x="1440" y="90"/>
                </a:cubicBezTo>
                <a:cubicBezTo>
                  <a:pt x="1500" y="0"/>
                  <a:pt x="1440" y="240"/>
                  <a:pt x="1440" y="27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Wireframe">
            <a:bevelT w="13500" h="13500" prst="angle"/>
            <a:bevelB w="13500" h="13500" prst="angle"/>
            <a:extrusionClr>
              <a:srgbClr val="000000"/>
            </a:extrusionClr>
          </a:sp3d>
        </p:spPr>
        <p:txBody>
          <a:bodyPr>
            <a:flatTx/>
          </a:bodyPr>
          <a:lstStyle/>
          <a:p>
            <a:endParaRPr lang="en-US" sz="1400">
              <a:latin typeface="Calibri" pitchFamily="34" charset="0"/>
            </a:endParaRPr>
          </a:p>
        </p:txBody>
      </p:sp>
      <p:sp>
        <p:nvSpPr>
          <p:cNvPr id="15365" name="Freeform 6"/>
          <p:cNvSpPr>
            <a:spLocks/>
          </p:cNvSpPr>
          <p:nvPr/>
        </p:nvSpPr>
        <p:spPr bwMode="auto">
          <a:xfrm flipV="1">
            <a:off x="2149475" y="2290763"/>
            <a:ext cx="701675" cy="114300"/>
          </a:xfrm>
          <a:custGeom>
            <a:avLst/>
            <a:gdLst>
              <a:gd name="T0" fmla="*/ 0 w 1500"/>
              <a:gd name="T1" fmla="*/ 90 h 930"/>
              <a:gd name="T2" fmla="*/ 360 w 1500"/>
              <a:gd name="T3" fmla="*/ 810 h 930"/>
              <a:gd name="T4" fmla="*/ 1080 w 1500"/>
              <a:gd name="T5" fmla="*/ 810 h 930"/>
              <a:gd name="T6" fmla="*/ 1440 w 1500"/>
              <a:gd name="T7" fmla="*/ 90 h 930"/>
              <a:gd name="T8" fmla="*/ 1440 w 1500"/>
              <a:gd name="T9" fmla="*/ 270 h 9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00"/>
              <a:gd name="T16" fmla="*/ 0 h 930"/>
              <a:gd name="T17" fmla="*/ 1500 w 1500"/>
              <a:gd name="T18" fmla="*/ 930 h 9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00" h="930">
                <a:moveTo>
                  <a:pt x="0" y="90"/>
                </a:moveTo>
                <a:cubicBezTo>
                  <a:pt x="90" y="390"/>
                  <a:pt x="180" y="690"/>
                  <a:pt x="360" y="810"/>
                </a:cubicBezTo>
                <a:cubicBezTo>
                  <a:pt x="540" y="930"/>
                  <a:pt x="900" y="930"/>
                  <a:pt x="1080" y="810"/>
                </a:cubicBezTo>
                <a:cubicBezTo>
                  <a:pt x="1260" y="690"/>
                  <a:pt x="1380" y="180"/>
                  <a:pt x="1440" y="90"/>
                </a:cubicBezTo>
                <a:cubicBezTo>
                  <a:pt x="1500" y="0"/>
                  <a:pt x="1440" y="240"/>
                  <a:pt x="1440" y="27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Wireframe">
            <a:bevelT w="13500" h="13500" prst="angle"/>
            <a:bevelB w="13500" h="13500" prst="angle"/>
            <a:extrusionClr>
              <a:srgbClr val="000000"/>
            </a:extrusionClr>
          </a:sp3d>
        </p:spPr>
        <p:txBody>
          <a:bodyPr>
            <a:flatTx/>
          </a:bodyPr>
          <a:lstStyle/>
          <a:p>
            <a:endParaRPr lang="en-US" sz="1400">
              <a:latin typeface="Calibri" pitchFamily="34" charset="0"/>
            </a:endParaRPr>
          </a:p>
        </p:txBody>
      </p:sp>
      <p:sp>
        <p:nvSpPr>
          <p:cNvPr id="15366" name="Freeform 7"/>
          <p:cNvSpPr>
            <a:spLocks/>
          </p:cNvSpPr>
          <p:nvPr/>
        </p:nvSpPr>
        <p:spPr bwMode="auto">
          <a:xfrm>
            <a:off x="2851150" y="2466975"/>
            <a:ext cx="114300" cy="641350"/>
          </a:xfrm>
          <a:custGeom>
            <a:avLst/>
            <a:gdLst>
              <a:gd name="T0" fmla="*/ 0 w 360"/>
              <a:gd name="T1" fmla="*/ 0 h 1080"/>
              <a:gd name="T2" fmla="*/ 360 w 360"/>
              <a:gd name="T3" fmla="*/ 540 h 1080"/>
              <a:gd name="T4" fmla="*/ 0 w 360"/>
              <a:gd name="T5" fmla="*/ 1080 h 1080"/>
              <a:gd name="T6" fmla="*/ 0 60000 65536"/>
              <a:gd name="T7" fmla="*/ 0 60000 65536"/>
              <a:gd name="T8" fmla="*/ 0 60000 65536"/>
              <a:gd name="T9" fmla="*/ 0 w 360"/>
              <a:gd name="T10" fmla="*/ 0 h 1080"/>
              <a:gd name="T11" fmla="*/ 360 w 360"/>
              <a:gd name="T12" fmla="*/ 1080 h 10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0" h="1080">
                <a:moveTo>
                  <a:pt x="0" y="0"/>
                </a:moveTo>
                <a:cubicBezTo>
                  <a:pt x="180" y="180"/>
                  <a:pt x="360" y="360"/>
                  <a:pt x="360" y="540"/>
                </a:cubicBezTo>
                <a:cubicBezTo>
                  <a:pt x="360" y="720"/>
                  <a:pt x="180" y="900"/>
                  <a:pt x="0" y="108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Wireframe">
            <a:bevelT w="13500" h="13500" prst="angle"/>
            <a:bevelB w="13500" h="13500" prst="angle"/>
            <a:extrusionClr>
              <a:srgbClr val="000000"/>
            </a:extrusionClr>
          </a:sp3d>
        </p:spPr>
        <p:txBody>
          <a:bodyPr>
            <a:flatTx/>
          </a:bodyPr>
          <a:lstStyle/>
          <a:p>
            <a:endParaRPr lang="en-US" sz="1400">
              <a:latin typeface="Calibri" pitchFamily="34" charset="0"/>
            </a:endParaRPr>
          </a:p>
        </p:txBody>
      </p:sp>
      <p:sp>
        <p:nvSpPr>
          <p:cNvPr id="15367" name="Freeform 8"/>
          <p:cNvSpPr>
            <a:spLocks/>
          </p:cNvSpPr>
          <p:nvPr/>
        </p:nvSpPr>
        <p:spPr bwMode="auto">
          <a:xfrm flipH="1">
            <a:off x="1854200" y="2571750"/>
            <a:ext cx="109538" cy="592138"/>
          </a:xfrm>
          <a:custGeom>
            <a:avLst/>
            <a:gdLst>
              <a:gd name="T0" fmla="*/ 0 w 360"/>
              <a:gd name="T1" fmla="*/ 0 h 1080"/>
              <a:gd name="T2" fmla="*/ 360 w 360"/>
              <a:gd name="T3" fmla="*/ 540 h 1080"/>
              <a:gd name="T4" fmla="*/ 0 w 360"/>
              <a:gd name="T5" fmla="*/ 1080 h 1080"/>
              <a:gd name="T6" fmla="*/ 0 60000 65536"/>
              <a:gd name="T7" fmla="*/ 0 60000 65536"/>
              <a:gd name="T8" fmla="*/ 0 60000 65536"/>
              <a:gd name="T9" fmla="*/ 0 w 360"/>
              <a:gd name="T10" fmla="*/ 0 h 1080"/>
              <a:gd name="T11" fmla="*/ 360 w 360"/>
              <a:gd name="T12" fmla="*/ 1080 h 10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0" h="1080">
                <a:moveTo>
                  <a:pt x="0" y="0"/>
                </a:moveTo>
                <a:cubicBezTo>
                  <a:pt x="180" y="180"/>
                  <a:pt x="360" y="360"/>
                  <a:pt x="360" y="540"/>
                </a:cubicBezTo>
                <a:cubicBezTo>
                  <a:pt x="360" y="720"/>
                  <a:pt x="180" y="900"/>
                  <a:pt x="0" y="108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Wireframe">
            <a:bevelT w="13500" h="13500" prst="angle"/>
            <a:bevelB w="13500" h="13500" prst="angle"/>
            <a:extrusionClr>
              <a:srgbClr val="000000"/>
            </a:extrusionClr>
          </a:sp3d>
        </p:spPr>
        <p:txBody>
          <a:bodyPr>
            <a:flatTx/>
          </a:bodyPr>
          <a:lstStyle/>
          <a:p>
            <a:endParaRPr lang="en-US" sz="1400">
              <a:latin typeface="Calibri" pitchFamily="34" charset="0"/>
            </a:endParaRPr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 flipV="1">
            <a:off x="2559050" y="2039938"/>
            <a:ext cx="1588" cy="230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15369" name="Line 10"/>
          <p:cNvSpPr>
            <a:spLocks noChangeShapeType="1"/>
          </p:cNvSpPr>
          <p:nvPr/>
        </p:nvSpPr>
        <p:spPr bwMode="auto">
          <a:xfrm>
            <a:off x="2378075" y="3424238"/>
            <a:ext cx="0" cy="230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15370" name="Line 11"/>
          <p:cNvSpPr>
            <a:spLocks noChangeShapeType="1"/>
          </p:cNvSpPr>
          <p:nvPr/>
        </p:nvSpPr>
        <p:spPr bwMode="auto">
          <a:xfrm>
            <a:off x="1866900" y="4065588"/>
            <a:ext cx="18669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400"/>
          </a:p>
        </p:txBody>
      </p:sp>
      <p:sp>
        <p:nvSpPr>
          <p:cNvPr id="15371" name="Line 12"/>
          <p:cNvSpPr>
            <a:spLocks noChangeShapeType="1"/>
          </p:cNvSpPr>
          <p:nvPr/>
        </p:nvSpPr>
        <p:spPr bwMode="auto">
          <a:xfrm>
            <a:off x="1854200" y="2867025"/>
            <a:ext cx="0" cy="11985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15372" name="Line 13"/>
          <p:cNvSpPr>
            <a:spLocks noChangeShapeType="1"/>
          </p:cNvSpPr>
          <p:nvPr/>
        </p:nvSpPr>
        <p:spPr bwMode="auto">
          <a:xfrm rot="16200000" flipV="1">
            <a:off x="4635500" y="4043363"/>
            <a:ext cx="4572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1468438" y="2514600"/>
            <a:ext cx="342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Ins="18000"/>
          <a:lstStyle/>
          <a:p>
            <a:pPr>
              <a:spcAft>
                <a:spcPts val="1000"/>
              </a:spcAft>
              <a:defRPr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cs typeface="+mn-cs"/>
              </a:rPr>
              <a:t>A</a:t>
            </a:r>
            <a:endParaRPr lang="en-US" sz="14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+mn-cs"/>
            </a:endParaRPr>
          </a:p>
        </p:txBody>
      </p:sp>
      <p:sp>
        <p:nvSpPr>
          <p:cNvPr id="33807" name="Text Box 15"/>
          <p:cNvSpPr txBox="1">
            <a:spLocks noChangeArrowheads="1"/>
          </p:cNvSpPr>
          <p:nvPr/>
        </p:nvSpPr>
        <p:spPr bwMode="auto">
          <a:xfrm>
            <a:off x="3011488" y="2746375"/>
            <a:ext cx="2413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Aft>
                <a:spcPts val="1000"/>
              </a:spcAft>
              <a:defRPr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cs typeface="+mn-cs"/>
              </a:rPr>
              <a:t>B</a:t>
            </a:r>
            <a:endParaRPr lang="en-US" sz="14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+mn-cs"/>
            </a:endParaRPr>
          </a:p>
        </p:txBody>
      </p:sp>
      <p:sp>
        <p:nvSpPr>
          <p:cNvPr id="33808" name="Text Box 16"/>
          <p:cNvSpPr txBox="1">
            <a:spLocks noChangeArrowheads="1"/>
          </p:cNvSpPr>
          <p:nvPr/>
        </p:nvSpPr>
        <p:spPr bwMode="auto">
          <a:xfrm>
            <a:off x="2154238" y="1752600"/>
            <a:ext cx="2920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cs typeface="+mn-cs"/>
              </a:rPr>
              <a:t>C</a:t>
            </a:r>
            <a:endParaRPr lang="en-US" sz="14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+mn-cs"/>
            </a:endParaRPr>
          </a:p>
        </p:txBody>
      </p:sp>
      <p:sp>
        <p:nvSpPr>
          <p:cNvPr id="33809" name="Text Box 17"/>
          <p:cNvSpPr txBox="1">
            <a:spLocks noChangeArrowheads="1"/>
          </p:cNvSpPr>
          <p:nvPr/>
        </p:nvSpPr>
        <p:spPr bwMode="auto">
          <a:xfrm>
            <a:off x="2001838" y="3429000"/>
            <a:ext cx="287337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Aft>
                <a:spcPts val="1000"/>
              </a:spcAft>
              <a:defRPr/>
            </a:pPr>
            <a:r>
              <a:rPr lang="en-US" sz="1400" dirty="0">
                <a:solidFill>
                  <a:srgbClr val="9933FF"/>
                </a:solidFill>
                <a:latin typeface="Tahoma" pitchFamily="34" charset="0"/>
                <a:cs typeface="+mn-cs"/>
              </a:rPr>
              <a:t>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cs typeface="+mn-cs"/>
              </a:rPr>
              <a:t>D</a:t>
            </a:r>
            <a:endParaRPr lang="en-US" sz="14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+mn-cs"/>
            </a:endParaRPr>
          </a:p>
        </p:txBody>
      </p:sp>
      <p:sp>
        <p:nvSpPr>
          <p:cNvPr id="15377" name="Text Box 18"/>
          <p:cNvSpPr txBox="1">
            <a:spLocks noChangeArrowheads="1"/>
          </p:cNvSpPr>
          <p:nvPr/>
        </p:nvSpPr>
        <p:spPr bwMode="auto">
          <a:xfrm>
            <a:off x="3733800" y="1066800"/>
            <a:ext cx="1616075" cy="4343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GB" sz="1400" b="1" u="sng" dirty="0">
                <a:latin typeface="Calibri" pitchFamily="34" charset="0"/>
              </a:rPr>
              <a:t>Electronic System</a:t>
            </a:r>
          </a:p>
          <a:p>
            <a:pPr>
              <a:spcAft>
                <a:spcPts val="1000"/>
              </a:spcAft>
            </a:pPr>
            <a:endParaRPr lang="en-GB" sz="1400" dirty="0">
              <a:latin typeface="Calibri" pitchFamily="34" charset="0"/>
            </a:endParaRPr>
          </a:p>
          <a:p>
            <a:pPr>
              <a:spcAft>
                <a:spcPts val="1000"/>
              </a:spcAft>
            </a:pPr>
            <a:r>
              <a:rPr lang="en-GB" sz="1400" dirty="0" err="1">
                <a:latin typeface="Calibri" pitchFamily="34" charset="0"/>
              </a:rPr>
              <a:t>Analog</a:t>
            </a:r>
            <a:r>
              <a:rPr lang="en-GB" sz="1400" dirty="0">
                <a:latin typeface="Calibri" pitchFamily="34" charset="0"/>
              </a:rPr>
              <a:t> processing</a:t>
            </a:r>
          </a:p>
          <a:p>
            <a:pPr>
              <a:spcAft>
                <a:spcPts val="1000"/>
              </a:spcAft>
            </a:pPr>
            <a:r>
              <a:rPr lang="en-GB" sz="1400" dirty="0" err="1" smtClean="0">
                <a:latin typeface="Calibri" pitchFamily="34" charset="0"/>
              </a:rPr>
              <a:t>Analog</a:t>
            </a:r>
            <a:r>
              <a:rPr lang="en-GB" sz="1400" dirty="0" smtClean="0">
                <a:latin typeface="Calibri" pitchFamily="34" charset="0"/>
              </a:rPr>
              <a:t> </a:t>
            </a:r>
            <a:r>
              <a:rPr lang="en-GB" sz="1400" dirty="0">
                <a:latin typeface="Calibri" pitchFamily="34" charset="0"/>
              </a:rPr>
              <a:t>to Digital conversion</a:t>
            </a:r>
          </a:p>
          <a:p>
            <a:pPr>
              <a:spcAft>
                <a:spcPts val="1000"/>
              </a:spcAft>
            </a:pPr>
            <a:r>
              <a:rPr lang="en-GB" sz="1400" dirty="0" smtClean="0">
                <a:latin typeface="Calibri" pitchFamily="34" charset="0"/>
              </a:rPr>
              <a:t>Digital Signal processing</a:t>
            </a:r>
          </a:p>
          <a:p>
            <a:pPr>
              <a:spcAft>
                <a:spcPts val="1000"/>
              </a:spcAft>
            </a:pPr>
            <a:r>
              <a:rPr lang="en-GB" sz="1400" dirty="0" smtClean="0">
                <a:latin typeface="Calibri" pitchFamily="34" charset="0"/>
              </a:rPr>
              <a:t>To compute</a:t>
            </a:r>
          </a:p>
          <a:p>
            <a:pPr>
              <a:spcAft>
                <a:spcPts val="1000"/>
              </a:spcAft>
            </a:pPr>
            <a:r>
              <a:rPr lang="en-GB" sz="1400" dirty="0" smtClean="0">
                <a:latin typeface="Calibri" pitchFamily="34" charset="0"/>
              </a:rPr>
              <a:t>-Amplitude</a:t>
            </a:r>
            <a:endParaRPr lang="en-GB" sz="1400" dirty="0">
              <a:latin typeface="Calibri" pitchFamily="34" charset="0"/>
            </a:endParaRPr>
          </a:p>
          <a:p>
            <a:pPr>
              <a:spcAft>
                <a:spcPts val="1000"/>
              </a:spcAft>
            </a:pPr>
            <a:r>
              <a:rPr lang="en-GB" sz="1400" dirty="0">
                <a:latin typeface="Calibri" pitchFamily="34" charset="0"/>
              </a:rPr>
              <a:t>- Position </a:t>
            </a:r>
          </a:p>
          <a:p>
            <a:pPr>
              <a:spcAft>
                <a:spcPts val="1000"/>
              </a:spcAft>
              <a:buFontTx/>
              <a:buChar char="-"/>
            </a:pPr>
            <a:r>
              <a:rPr lang="en-GB" sz="1400" dirty="0">
                <a:latin typeface="Calibri" pitchFamily="34" charset="0"/>
              </a:rPr>
              <a:t>Phase</a:t>
            </a:r>
          </a:p>
          <a:p>
            <a:pPr>
              <a:spcAft>
                <a:spcPts val="1000"/>
              </a:spcAft>
              <a:buFontTx/>
              <a:buChar char="-"/>
            </a:pPr>
            <a:r>
              <a:rPr lang="en-GB" sz="1400" dirty="0">
                <a:latin typeface="Calibri" pitchFamily="34" charset="0"/>
              </a:rPr>
              <a:t>Calibration Processing</a:t>
            </a:r>
          </a:p>
          <a:p>
            <a:pPr>
              <a:spcAft>
                <a:spcPts val="1000"/>
              </a:spcAft>
            </a:pPr>
            <a:endParaRPr lang="en-GB" sz="1400" dirty="0">
              <a:latin typeface="Calibri" pitchFamily="34" charset="0"/>
            </a:endParaRPr>
          </a:p>
          <a:p>
            <a:pPr>
              <a:spcAft>
                <a:spcPts val="1000"/>
              </a:spcAft>
            </a:pPr>
            <a:endParaRPr lang="en-GB" sz="1400" dirty="0">
              <a:latin typeface="Calibri" pitchFamily="34" charset="0"/>
            </a:endParaRPr>
          </a:p>
        </p:txBody>
      </p:sp>
      <p:sp>
        <p:nvSpPr>
          <p:cNvPr id="15378" name="Line 19"/>
          <p:cNvSpPr>
            <a:spLocks noChangeShapeType="1"/>
          </p:cNvSpPr>
          <p:nvPr/>
        </p:nvSpPr>
        <p:spPr bwMode="auto">
          <a:xfrm flipH="1">
            <a:off x="5346700" y="1676400"/>
            <a:ext cx="330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400"/>
          </a:p>
        </p:txBody>
      </p:sp>
      <p:sp>
        <p:nvSpPr>
          <p:cNvPr id="15379" name="Line 20"/>
          <p:cNvSpPr>
            <a:spLocks noChangeShapeType="1"/>
          </p:cNvSpPr>
          <p:nvPr/>
        </p:nvSpPr>
        <p:spPr bwMode="auto">
          <a:xfrm flipH="1">
            <a:off x="5334000" y="2819400"/>
            <a:ext cx="333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400"/>
          </a:p>
        </p:txBody>
      </p:sp>
      <p:sp>
        <p:nvSpPr>
          <p:cNvPr id="15380" name="Text Box 21"/>
          <p:cNvSpPr txBox="1">
            <a:spLocks noChangeArrowheads="1"/>
          </p:cNvSpPr>
          <p:nvPr/>
        </p:nvSpPr>
        <p:spPr bwMode="auto">
          <a:xfrm>
            <a:off x="5651500" y="1524000"/>
            <a:ext cx="1282700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54000" rIns="54000"/>
          <a:lstStyle/>
          <a:p>
            <a:pPr>
              <a:spcAft>
                <a:spcPts val="1000"/>
              </a:spcAft>
            </a:pPr>
            <a:r>
              <a:rPr lang="en-US" sz="1400">
                <a:latin typeface="Calibri" pitchFamily="34" charset="0"/>
              </a:rPr>
              <a:t>RF     Reference</a:t>
            </a:r>
            <a:endParaRPr lang="en-US" sz="1400"/>
          </a:p>
        </p:txBody>
      </p:sp>
      <p:sp>
        <p:nvSpPr>
          <p:cNvPr id="15381" name="Text Box 22"/>
          <p:cNvSpPr txBox="1">
            <a:spLocks noChangeArrowheads="1"/>
          </p:cNvSpPr>
          <p:nvPr/>
        </p:nvSpPr>
        <p:spPr bwMode="auto">
          <a:xfrm>
            <a:off x="5638801" y="2590800"/>
            <a:ext cx="11430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sz="1400">
                <a:latin typeface="Calibri" pitchFamily="34" charset="0"/>
              </a:rPr>
              <a:t>« PF »  Input</a:t>
            </a:r>
            <a:endParaRPr lang="en-US" sz="1400"/>
          </a:p>
        </p:txBody>
      </p:sp>
      <p:sp>
        <p:nvSpPr>
          <p:cNvPr id="15382" name="Line 23"/>
          <p:cNvSpPr>
            <a:spLocks noChangeShapeType="1"/>
          </p:cNvSpPr>
          <p:nvPr/>
        </p:nvSpPr>
        <p:spPr bwMode="auto">
          <a:xfrm>
            <a:off x="5346700" y="4476750"/>
            <a:ext cx="341313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400"/>
          </a:p>
        </p:txBody>
      </p:sp>
      <p:sp>
        <p:nvSpPr>
          <p:cNvPr id="15383" name="Text Box 24"/>
          <p:cNvSpPr txBox="1">
            <a:spLocks noChangeArrowheads="1"/>
          </p:cNvSpPr>
          <p:nvPr/>
        </p:nvSpPr>
        <p:spPr bwMode="auto">
          <a:xfrm>
            <a:off x="5680075" y="4264025"/>
            <a:ext cx="2714625" cy="612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sz="1400">
                <a:latin typeface="Calibri" pitchFamily="34" charset="0"/>
              </a:rPr>
              <a:t>Interlock corresponding to </a:t>
            </a:r>
            <a:r>
              <a:rPr lang="en-GB" sz="1400">
                <a:latin typeface="Calibri" pitchFamily="34" charset="0"/>
              </a:rPr>
              <a:t>ΔX and ΔY values </a:t>
            </a:r>
            <a:endParaRPr lang="en-US" sz="1400"/>
          </a:p>
        </p:txBody>
      </p:sp>
      <p:sp>
        <p:nvSpPr>
          <p:cNvPr id="15384" name="Line 25"/>
          <p:cNvSpPr>
            <a:spLocks noChangeShapeType="1"/>
          </p:cNvSpPr>
          <p:nvPr/>
        </p:nvSpPr>
        <p:spPr bwMode="auto">
          <a:xfrm flipH="1">
            <a:off x="5349875" y="3711575"/>
            <a:ext cx="338138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400"/>
          </a:p>
        </p:txBody>
      </p:sp>
      <p:sp>
        <p:nvSpPr>
          <p:cNvPr id="15385" name="Text Box 26"/>
          <p:cNvSpPr txBox="1">
            <a:spLocks noChangeArrowheads="1"/>
          </p:cNvSpPr>
          <p:nvPr/>
        </p:nvSpPr>
        <p:spPr bwMode="auto">
          <a:xfrm>
            <a:off x="5680075" y="3535363"/>
            <a:ext cx="1406525" cy="3508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sz="1400">
                <a:latin typeface="Calibri" pitchFamily="34" charset="0"/>
              </a:rPr>
              <a:t>STOP Acquisition</a:t>
            </a:r>
            <a:endParaRPr lang="en-US" sz="1400"/>
          </a:p>
        </p:txBody>
      </p:sp>
      <p:sp>
        <p:nvSpPr>
          <p:cNvPr id="15386" name="Text Box 27"/>
          <p:cNvSpPr txBox="1">
            <a:spLocks noChangeArrowheads="1"/>
          </p:cNvSpPr>
          <p:nvPr/>
        </p:nvSpPr>
        <p:spPr bwMode="auto">
          <a:xfrm>
            <a:off x="2209800" y="5867400"/>
            <a:ext cx="2181225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sz="1400">
                <a:latin typeface="Calibri" pitchFamily="34" charset="0"/>
              </a:rPr>
              <a:t>Interface Input data</a:t>
            </a:r>
          </a:p>
        </p:txBody>
      </p:sp>
      <p:sp>
        <p:nvSpPr>
          <p:cNvPr id="15387" name="Text Box 30"/>
          <p:cNvSpPr txBox="1">
            <a:spLocks noChangeArrowheads="1"/>
          </p:cNvSpPr>
          <p:nvPr/>
        </p:nvSpPr>
        <p:spPr bwMode="auto">
          <a:xfrm>
            <a:off x="4648200" y="5867400"/>
            <a:ext cx="1981200" cy="3492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sz="1400" dirty="0">
                <a:latin typeface="Calibri" pitchFamily="34" charset="0"/>
              </a:rPr>
              <a:t>Interface Output data</a:t>
            </a:r>
          </a:p>
        </p:txBody>
      </p:sp>
      <p:sp>
        <p:nvSpPr>
          <p:cNvPr id="15388" name="Line 31"/>
          <p:cNvSpPr>
            <a:spLocks noChangeShapeType="1"/>
          </p:cNvSpPr>
          <p:nvPr/>
        </p:nvSpPr>
        <p:spPr bwMode="auto">
          <a:xfrm rot="5400000" flipV="1">
            <a:off x="4849019" y="5611019"/>
            <a:ext cx="457200" cy="55562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400"/>
          </a:p>
        </p:txBody>
      </p:sp>
      <p:sp>
        <p:nvSpPr>
          <p:cNvPr id="15389" name="Line 33"/>
          <p:cNvSpPr>
            <a:spLocks noChangeShapeType="1"/>
          </p:cNvSpPr>
          <p:nvPr/>
        </p:nvSpPr>
        <p:spPr bwMode="auto">
          <a:xfrm flipV="1">
            <a:off x="3109913" y="2746375"/>
            <a:ext cx="623887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400"/>
          </a:p>
        </p:txBody>
      </p:sp>
      <p:sp>
        <p:nvSpPr>
          <p:cNvPr id="15390" name="Line 34"/>
          <p:cNvSpPr>
            <a:spLocks noChangeShapeType="1"/>
          </p:cNvSpPr>
          <p:nvPr/>
        </p:nvSpPr>
        <p:spPr bwMode="auto">
          <a:xfrm>
            <a:off x="2559050" y="2032000"/>
            <a:ext cx="11747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400"/>
          </a:p>
        </p:txBody>
      </p:sp>
      <p:sp>
        <p:nvSpPr>
          <p:cNvPr id="15391" name="Line 35"/>
          <p:cNvSpPr>
            <a:spLocks noChangeShapeType="1"/>
          </p:cNvSpPr>
          <p:nvPr/>
        </p:nvSpPr>
        <p:spPr bwMode="auto">
          <a:xfrm flipV="1">
            <a:off x="2382838" y="3657600"/>
            <a:ext cx="13541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400"/>
          </a:p>
        </p:txBody>
      </p:sp>
      <p:sp>
        <p:nvSpPr>
          <p:cNvPr id="34" name="TextBox 33"/>
          <p:cNvSpPr txBox="1"/>
          <p:nvPr/>
        </p:nvSpPr>
        <p:spPr>
          <a:xfrm>
            <a:off x="2286000" y="152400"/>
            <a:ext cx="451485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3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BPM- System Overview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362200" y="762000"/>
            <a:ext cx="44196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>
            <a:noAutofit/>
          </a:bodyPr>
          <a:lstStyle/>
          <a:p>
            <a:r>
              <a:rPr lang="en-IN" sz="27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Beam Position Monitor (BPM) for SPIRAL2, </a:t>
            </a:r>
            <a:br>
              <a:rPr lang="en-IN" sz="27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</a:br>
            <a:r>
              <a:rPr lang="en-IN" sz="20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GANIL, France</a:t>
            </a:r>
            <a:endParaRPr lang="en-US" sz="27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85720" y="1500174"/>
          <a:ext cx="8610600" cy="5051814"/>
        </p:xfrm>
        <a:graphic>
          <a:graphicData uri="http://schemas.openxmlformats.org/drawingml/2006/table">
            <a:tbl>
              <a:tblPr/>
              <a:tblGrid>
                <a:gridCol w="3071834"/>
                <a:gridCol w="5538766"/>
              </a:tblGrid>
              <a:tr h="63235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Operating frequency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88.0525 </a:t>
                      </a:r>
                      <a:r>
                        <a:rPr lang="en-US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MHz and </a:t>
                      </a: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176.1050 </a:t>
                      </a:r>
                      <a:r>
                        <a:rPr lang="en-US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MHz, wide band for Bunch shape reconstruction 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63235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Measured parameters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Amplitude, Phase, Beam position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4825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Input signal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-63dBm to -</a:t>
                      </a:r>
                      <a:r>
                        <a:rPr lang="en-US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17dBm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</a:tr>
              <a:tr h="4825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Resolution</a:t>
                      </a:r>
                      <a:endParaRPr lang="en-US" sz="20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 µm, measurement</a:t>
                      </a:r>
                      <a:r>
                        <a:rPr lang="en-US" sz="20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speed 10 </a:t>
                      </a:r>
                      <a:r>
                        <a:rPr lang="el-GR" sz="20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μ</a:t>
                      </a:r>
                      <a:r>
                        <a:rPr lang="en-US" sz="20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</a:tr>
              <a:tr h="4825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Cable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drift</a:t>
                      </a:r>
                      <a:endParaRPr lang="en-US" sz="20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To be compensated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</a:tr>
              <a:tr h="4825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Operating temperature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15 – 35 </a:t>
                      </a:r>
                      <a:r>
                        <a:rPr lang="en-US" sz="20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degC</a:t>
                      </a:r>
                      <a:endParaRPr lang="en-US" sz="2000" baseline="30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</a:tr>
              <a:tr h="5744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Range of measurement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± 20mm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</a:tr>
              <a:tr h="4984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Operating modes</a:t>
                      </a:r>
                      <a:endParaRPr lang="en-US" sz="20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CW and Pulsed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71533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Data acquisition modes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Normal, </a:t>
                      </a:r>
                      <a:r>
                        <a:rPr lang="en-US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Interrupt and </a:t>
                      </a: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Post-Mortem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</a:tbl>
          </a:graphicData>
        </a:graphic>
      </p:graphicFrame>
      <p:cxnSp>
        <p:nvCxnSpPr>
          <p:cNvPr id="15" name="Straight Connector 14"/>
          <p:cNvCxnSpPr/>
          <p:nvPr/>
        </p:nvCxnSpPr>
        <p:spPr>
          <a:xfrm>
            <a:off x="0" y="990600"/>
            <a:ext cx="914400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357158" y="1000108"/>
            <a:ext cx="82296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Salient Features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010400" cy="6858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IN" sz="4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RF Protection Interlock –</a:t>
            </a:r>
            <a:br>
              <a:rPr lang="en-IN" sz="4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IN" sz="27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Existing system different modules</a:t>
            </a:r>
            <a:endParaRPr lang="en-US" sz="27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Subtitle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81600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514350" indent="-514350" algn="just"/>
            <a:r>
              <a:rPr lang="en-IN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Multi-Trip Module: </a:t>
            </a:r>
            <a:r>
              <a:rPr lang="en-IN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Monitors the forward /Reflected power from various locations.</a:t>
            </a:r>
          </a:p>
          <a:p>
            <a:pPr marL="0" indent="0" algn="just">
              <a:buNone/>
            </a:pPr>
            <a:endParaRPr lang="en-IN" sz="18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r>
              <a:rPr lang="en-I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PMT Module: </a:t>
            </a:r>
            <a:r>
              <a:rPr lang="en-IN" sz="1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Monitors arcs in coupler and waveguide window, klystron. </a:t>
            </a:r>
          </a:p>
          <a:p>
            <a:pPr marL="0" indent="0" algn="just">
              <a:buNone/>
            </a:pPr>
            <a:endParaRPr lang="en-IN" sz="18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IN" sz="18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r>
              <a:rPr lang="en-I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FEP</a:t>
            </a: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Module: </a:t>
            </a:r>
            <a:r>
              <a:rPr lang="en-US" sz="1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Monitors the </a:t>
            </a:r>
            <a:r>
              <a:rPr lang="en-US" sz="1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ionisation</a:t>
            </a:r>
            <a:r>
              <a:rPr lang="en-US" sz="1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build-up within High Power RF system.</a:t>
            </a:r>
          </a:p>
          <a:p>
            <a:pPr marL="0" indent="0" algn="just">
              <a:buNone/>
            </a:pPr>
            <a:endParaRPr lang="en-US" sz="18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endParaRPr lang="en-US" sz="18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r>
              <a:rPr lang="en-I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Digital I/O Module: </a:t>
            </a:r>
            <a:r>
              <a:rPr lang="en-IN" sz="1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Monitors and actuates various digital signals from/to field instruments.</a:t>
            </a:r>
          </a:p>
          <a:p>
            <a:pPr marL="0" indent="0" algn="just">
              <a:buNone/>
            </a:pPr>
            <a:endParaRPr lang="en-IN" sz="18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IN" sz="18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/>
            <a:r>
              <a:rPr lang="en-I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System Control Module: </a:t>
            </a:r>
            <a:r>
              <a:rPr lang="en-IN" sz="1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Generates the final trip signal to inhibit the RF connection from LLRF to Klystron or inhibits pulses from Klystron modulator.</a:t>
            </a:r>
            <a:endParaRPr lang="en-US" sz="18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077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I:\Gain_RSI\figures\1_system_architectu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438400"/>
            <a:ext cx="5552172" cy="3021716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152400"/>
            <a:ext cx="8229600" cy="609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Beam Position Monitor (BPM) for SPIRAL2,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GANIL, Franc</a:t>
            </a:r>
            <a:r>
              <a:rPr kumimoji="0" lang="en-IN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158" y="928670"/>
            <a:ext cx="5734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Our Solution: </a:t>
            </a:r>
            <a:r>
              <a:rPr lang="en-US" sz="2000" dirty="0" smtClean="0">
                <a:solidFill>
                  <a:srgbClr val="002060"/>
                </a:solidFill>
              </a:rPr>
              <a:t>Offset tone based gain stabilization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1295400"/>
            <a:ext cx="75009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en-US" sz="1800" dirty="0" smtClean="0">
                <a:solidFill>
                  <a:srgbClr val="000066"/>
                </a:solidFill>
              </a:rPr>
              <a:t>Inject a </a:t>
            </a:r>
            <a:r>
              <a:rPr lang="en-US" sz="1800" i="1" dirty="0" smtClean="0">
                <a:solidFill>
                  <a:srgbClr val="000066"/>
                </a:solidFill>
              </a:rPr>
              <a:t>stabilized</a:t>
            </a:r>
            <a:r>
              <a:rPr lang="en-US" sz="1800" dirty="0" smtClean="0">
                <a:solidFill>
                  <a:srgbClr val="000066"/>
                </a:solidFill>
              </a:rPr>
              <a:t> tone close enough in frequency at the input, and </a:t>
            </a:r>
          </a:p>
          <a:p>
            <a:pPr algn="just">
              <a:buFont typeface="Arial" charset="0"/>
              <a:buChar char="•"/>
            </a:pPr>
            <a:r>
              <a:rPr lang="en-US" sz="1800" dirty="0" smtClean="0">
                <a:solidFill>
                  <a:srgbClr val="000066"/>
                </a:solidFill>
              </a:rPr>
              <a:t>Stabilize the gain of the analog front-end with respect to this calibration tone by  applying suitable corrections in the digital domain. </a:t>
            </a:r>
          </a:p>
          <a:p>
            <a:pPr algn="just">
              <a:buFont typeface="Arial" charset="0"/>
              <a:buChar char="•"/>
            </a:pPr>
            <a:r>
              <a:rPr lang="en-US" sz="1800" dirty="0" smtClean="0">
                <a:solidFill>
                  <a:srgbClr val="000066"/>
                </a:solidFill>
              </a:rPr>
              <a:t>Apply the same gain corrections to the input signal.</a:t>
            </a:r>
            <a:endParaRPr lang="en-US" sz="1800" dirty="0">
              <a:solidFill>
                <a:srgbClr val="000066"/>
              </a:solidFill>
            </a:endParaRPr>
          </a:p>
        </p:txBody>
      </p:sp>
      <p:pic>
        <p:nvPicPr>
          <p:cNvPr id="81921" name="Picture 1"/>
          <p:cNvPicPr>
            <a:picLocks noChangeAspect="1" noChangeArrowheads="1"/>
          </p:cNvPicPr>
          <p:nvPr/>
        </p:nvPicPr>
        <p:blipFill>
          <a:blip r:embed="rId3"/>
          <a:srcRect t="4229" b="50749"/>
          <a:stretch>
            <a:fillRect/>
          </a:stretch>
        </p:blipFill>
        <p:spPr bwMode="auto">
          <a:xfrm>
            <a:off x="1219200" y="5638800"/>
            <a:ext cx="6453175" cy="76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6943725" y="-23256"/>
            <a:ext cx="228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1800" b="1" dirty="0" smtClean="0">
                <a:solidFill>
                  <a:srgbClr val="800000"/>
                </a:solidFill>
                <a:cs typeface="Arial" pitchFamily="34" charset="0"/>
              </a:rPr>
              <a:t> </a:t>
            </a:r>
            <a:br>
              <a:rPr lang="en-IN" sz="1800" b="1" dirty="0" smtClean="0">
                <a:solidFill>
                  <a:srgbClr val="800000"/>
                </a:solidFill>
                <a:cs typeface="Arial" pitchFamily="34" charset="0"/>
              </a:rPr>
            </a:br>
            <a:endParaRPr lang="en-US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9873" name="Object 1"/>
          <p:cNvGraphicFramePr>
            <a:graphicFrameLocks noChangeAspect="1"/>
          </p:cNvGraphicFramePr>
          <p:nvPr/>
        </p:nvGraphicFramePr>
        <p:xfrm>
          <a:off x="2143108" y="1000109"/>
          <a:ext cx="5511161" cy="1572094"/>
        </p:xfrm>
        <a:graphic>
          <a:graphicData uri="http://schemas.openxmlformats.org/presentationml/2006/ole">
            <p:oleObj spid="_x0000_s350210" name="Visio" r:id="rId3" imgW="10422957" imgH="3506707" progId="">
              <p:embed/>
            </p:oleObj>
          </a:graphicData>
        </a:graphic>
      </p:graphicFrame>
      <p:sp>
        <p:nvSpPr>
          <p:cNvPr id="4" name="Rectangle 3"/>
          <p:cNvSpPr/>
          <p:nvPr/>
        </p:nvSpPr>
        <p:spPr>
          <a:xfrm>
            <a:off x="714348" y="2518350"/>
            <a:ext cx="75009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dirty="0" smtClean="0">
                <a:solidFill>
                  <a:srgbClr val="FF0000"/>
                </a:solidFill>
              </a:rPr>
              <a:t>Electronic Gain Stabilization</a:t>
            </a:r>
            <a:r>
              <a:rPr lang="en-US" sz="1800" dirty="0" smtClean="0">
                <a:solidFill>
                  <a:srgbClr val="000066"/>
                </a:solidFill>
              </a:rPr>
              <a:t>: - signal measurement, position, phase</a:t>
            </a:r>
          </a:p>
          <a:p>
            <a:pPr algn="just"/>
            <a:endParaRPr lang="en-US" sz="1800" dirty="0" smtClean="0">
              <a:solidFill>
                <a:srgbClr val="000066"/>
              </a:solidFill>
            </a:endParaRPr>
          </a:p>
          <a:p>
            <a:pPr algn="just"/>
            <a:r>
              <a:rPr lang="en-US" sz="1800" dirty="0" smtClean="0">
                <a:solidFill>
                  <a:srgbClr val="FF0000"/>
                </a:solidFill>
              </a:rPr>
              <a:t>Cable Drift Compensation:</a:t>
            </a:r>
          </a:p>
          <a:p>
            <a:pPr algn="just">
              <a:buFont typeface="Arial" charset="0"/>
              <a:buChar char="•"/>
            </a:pPr>
            <a:r>
              <a:rPr lang="en-US" sz="1800" dirty="0" smtClean="0">
                <a:solidFill>
                  <a:srgbClr val="000066"/>
                </a:solidFill>
              </a:rPr>
              <a:t>Inject  </a:t>
            </a:r>
            <a:r>
              <a:rPr lang="en-US" sz="1800" i="1" dirty="0" smtClean="0">
                <a:solidFill>
                  <a:srgbClr val="000066"/>
                </a:solidFill>
              </a:rPr>
              <a:t>stabilized</a:t>
            </a:r>
            <a:r>
              <a:rPr lang="en-US" sz="1800" dirty="0" smtClean="0">
                <a:solidFill>
                  <a:srgbClr val="000066"/>
                </a:solidFill>
              </a:rPr>
              <a:t> offset tone towards the sensor, and </a:t>
            </a:r>
          </a:p>
          <a:p>
            <a:pPr algn="just">
              <a:buFont typeface="Arial" charset="0"/>
              <a:buChar char="•"/>
            </a:pPr>
            <a:r>
              <a:rPr lang="en-US" sz="1800" dirty="0" smtClean="0">
                <a:solidFill>
                  <a:srgbClr val="000066"/>
                </a:solidFill>
              </a:rPr>
              <a:t>Stabilize the phase of the reflected signal. </a:t>
            </a:r>
          </a:p>
          <a:p>
            <a:pPr algn="just">
              <a:buFont typeface="Arial" charset="0"/>
              <a:buChar char="•"/>
            </a:pPr>
            <a:r>
              <a:rPr lang="en-US" sz="1800" dirty="0" smtClean="0">
                <a:solidFill>
                  <a:srgbClr val="000066"/>
                </a:solidFill>
              </a:rPr>
              <a:t>Apply the corrections to the input signal.</a:t>
            </a:r>
          </a:p>
          <a:p>
            <a:pPr algn="just">
              <a:buFont typeface="Arial" charset="0"/>
              <a:buChar char="•"/>
            </a:pPr>
            <a:endParaRPr lang="en-US" sz="1800" dirty="0" smtClean="0">
              <a:solidFill>
                <a:srgbClr val="000066"/>
              </a:solidFill>
            </a:endParaRPr>
          </a:p>
          <a:p>
            <a:pPr algn="just"/>
            <a:r>
              <a:rPr lang="en-US" sz="1800" dirty="0" smtClean="0">
                <a:solidFill>
                  <a:srgbClr val="FF0000"/>
                </a:solidFill>
              </a:rPr>
              <a:t>Bunch Shape Reconstruction:</a:t>
            </a:r>
          </a:p>
          <a:p>
            <a:pPr algn="just"/>
            <a:r>
              <a:rPr lang="en-US" sz="1800" dirty="0" smtClean="0">
                <a:solidFill>
                  <a:srgbClr val="000066"/>
                </a:solidFill>
              </a:rPr>
              <a:t>Sampling frequency: (256/345)*88.0525 MHz</a:t>
            </a:r>
          </a:p>
          <a:p>
            <a:pPr algn="just">
              <a:buFont typeface="Arial" charset="0"/>
              <a:buChar char="•"/>
            </a:pPr>
            <a:r>
              <a:rPr lang="en-US" sz="1800" dirty="0" smtClean="0">
                <a:solidFill>
                  <a:srgbClr val="000066"/>
                </a:solidFill>
              </a:rPr>
              <a:t>Collect 256 consecutive samples </a:t>
            </a:r>
          </a:p>
          <a:p>
            <a:pPr algn="just">
              <a:buFont typeface="Arial" charset="0"/>
              <a:buChar char="•"/>
            </a:pPr>
            <a:r>
              <a:rPr lang="en-US" sz="1800" dirty="0" smtClean="0">
                <a:solidFill>
                  <a:srgbClr val="000066"/>
                </a:solidFill>
              </a:rPr>
              <a:t> Arrange them in correct sequence</a:t>
            </a:r>
          </a:p>
          <a:p>
            <a:pPr algn="just">
              <a:buFont typeface="Arial" charset="0"/>
              <a:buChar char="•"/>
            </a:pPr>
            <a:r>
              <a:rPr lang="en-US" sz="1800" dirty="0" smtClean="0">
                <a:solidFill>
                  <a:srgbClr val="000066"/>
                </a:solidFill>
              </a:rPr>
              <a:t>Obtain DFT </a:t>
            </a:r>
          </a:p>
          <a:p>
            <a:pPr algn="just">
              <a:buFont typeface="Arial" charset="0"/>
              <a:buChar char="•"/>
            </a:pPr>
            <a:r>
              <a:rPr lang="en-US" sz="1800" dirty="0" smtClean="0">
                <a:solidFill>
                  <a:srgbClr val="000066"/>
                </a:solidFill>
              </a:rPr>
              <a:t>Correct DFT coefficients</a:t>
            </a:r>
          </a:p>
          <a:p>
            <a:pPr algn="just">
              <a:buFont typeface="Arial" charset="0"/>
              <a:buChar char="•"/>
            </a:pPr>
            <a:r>
              <a:rPr lang="en-US" sz="1800" dirty="0" smtClean="0">
                <a:solidFill>
                  <a:srgbClr val="000066"/>
                </a:solidFill>
              </a:rPr>
              <a:t>Obtain Inverse DFT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52400"/>
            <a:ext cx="8229600" cy="7921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Beam Position Monitor (BPM) for SPIRAL2, </a:t>
            </a:r>
            <a:br>
              <a:rPr kumimoji="0" lang="en-I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I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GANIL, France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57200" y="1447800"/>
          <a:ext cx="8247063" cy="5240338"/>
        </p:xfrm>
        <a:graphic>
          <a:graphicData uri="http://schemas.openxmlformats.org/presentationml/2006/ole">
            <p:oleObj spid="_x0000_s351234" name="Visio" r:id="rId3" imgW="10201605" imgH="6396616" progId="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38200" y="990600"/>
            <a:ext cx="73914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20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BPM- Electronic System block diagram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14400" y="762000"/>
            <a:ext cx="73152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457200" y="152400"/>
            <a:ext cx="8229600" cy="533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Beam Position Monitor (BPM) for SPIRAL2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SCN24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143000"/>
            <a:ext cx="2138586" cy="1600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Content Placeholder 5" descr="Ganil Digital board.jpg"/>
          <p:cNvPicPr>
            <a:picLocks noChangeAspect="1"/>
          </p:cNvPicPr>
          <p:nvPr/>
        </p:nvPicPr>
        <p:blipFill>
          <a:blip r:embed="rId3" cstate="print"/>
          <a:srcRect l="8986" t="4542"/>
          <a:stretch>
            <a:fillRect/>
          </a:stretch>
        </p:blipFill>
        <p:spPr>
          <a:xfrm rot="5400000">
            <a:off x="3422689" y="768311"/>
            <a:ext cx="1689021" cy="24383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Content Placeholder 4" descr="DSC001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1219200"/>
            <a:ext cx="2032000" cy="1524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Content Placeholder 5" descr="DSC00108.JPG"/>
          <p:cNvPicPr>
            <a:picLocks noChangeAspect="1"/>
          </p:cNvPicPr>
          <p:nvPr/>
        </p:nvPicPr>
        <p:blipFill>
          <a:blip r:embed="rId5" cstate="print"/>
          <a:srcRect r="43686"/>
          <a:stretch>
            <a:fillRect/>
          </a:stretch>
        </p:blipFill>
        <p:spPr>
          <a:xfrm>
            <a:off x="685800" y="3581400"/>
            <a:ext cx="1544794" cy="2057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228600" y="289560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Analog Board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29718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Digital Board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0201" y="28956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Digital Board in VME </a:t>
            </a:r>
            <a:r>
              <a:rPr lang="en-US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chasis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(Front)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57912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Analog Board in VME </a:t>
            </a:r>
            <a:r>
              <a:rPr lang="en-US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chasis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(Rear)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152400"/>
            <a:ext cx="8229600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Beam Position Monitor (BPM) System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6200" y="3733800"/>
            <a:ext cx="4267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indent="-292100">
              <a:buFont typeface="Wingdings" pitchFamily="2" charset="2"/>
              <a:buChar char="v"/>
            </a:pPr>
            <a:r>
              <a:rPr lang="en-US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Two prototypes tested successfully at IPN, </a:t>
            </a:r>
            <a:r>
              <a:rPr lang="en-US" sz="22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Orsay</a:t>
            </a:r>
            <a:r>
              <a:rPr lang="en-US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France.</a:t>
            </a:r>
          </a:p>
          <a:p>
            <a:pPr marL="292100" indent="-292100">
              <a:buFont typeface="Wingdings" pitchFamily="2" charset="2"/>
              <a:buChar char="v"/>
            </a:pPr>
            <a:endParaRPr lang="en-US" sz="2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92100" indent="-292100">
              <a:buFont typeface="Wingdings" pitchFamily="2" charset="2"/>
              <a:buChar char="v"/>
            </a:pPr>
            <a:r>
              <a:rPr lang="en-IN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Final set of 24 modules to be delivered soon.</a:t>
            </a:r>
            <a:endParaRPr lang="en-US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Hitesh\Desktop\FERMILAB Presentation\BPM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898" r="28716"/>
          <a:stretch/>
        </p:blipFill>
        <p:spPr bwMode="auto">
          <a:xfrm>
            <a:off x="685800" y="990600"/>
            <a:ext cx="2475110" cy="2209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52400" y="0"/>
            <a:ext cx="8763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Beam Position Monitor and Fast Faraday Cup Sensors</a:t>
            </a:r>
            <a:endParaRPr lang="en-IN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327660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2060"/>
                </a:solidFill>
              </a:rPr>
              <a:t>BPM Sensor </a:t>
            </a:r>
          </a:p>
          <a:p>
            <a:pPr algn="ctr"/>
            <a:endParaRPr lang="en-US" sz="1800" dirty="0" smtClean="0"/>
          </a:p>
          <a:p>
            <a:pPr algn="ctr"/>
            <a:endParaRPr lang="en-US" sz="1800" dirty="0" smtClean="0"/>
          </a:p>
          <a:p>
            <a:pPr algn="ctr"/>
            <a:r>
              <a:rPr lang="en-US" sz="1800" dirty="0" smtClean="0">
                <a:solidFill>
                  <a:srgbClr val="002060"/>
                </a:solidFill>
              </a:rPr>
              <a:t>Fast Faraday Cup</a:t>
            </a:r>
            <a:endParaRPr lang="en-IN" sz="1800" dirty="0">
              <a:solidFill>
                <a:srgbClr val="002060"/>
              </a:solidFill>
            </a:endParaRPr>
          </a:p>
        </p:txBody>
      </p:sp>
      <p:pic>
        <p:nvPicPr>
          <p:cNvPr id="14" name="Picture 3" descr="C:\Users\Hitesh\Desktop\FERMILAB Presentation\FFC1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09" r="24476"/>
          <a:stretch/>
        </p:blipFill>
        <p:spPr bwMode="auto">
          <a:xfrm>
            <a:off x="685800" y="4421340"/>
            <a:ext cx="2514600" cy="20413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Hitesh\Desktop\FERMILAB Presentation\FFC_results_1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58" y="4714884"/>
            <a:ext cx="3798168" cy="15051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357554" y="6357958"/>
            <a:ext cx="56435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</a:rPr>
              <a:t>S-parameter results of fabrication model of Faraday Cup</a:t>
            </a:r>
            <a:endParaRPr lang="en-IN" sz="1600" dirty="0">
              <a:solidFill>
                <a:srgbClr val="002060"/>
              </a:solidFill>
            </a:endParaRPr>
          </a:p>
        </p:txBody>
      </p:sp>
      <p:pic>
        <p:nvPicPr>
          <p:cNvPr id="17" name="Picture 2" descr="C:\Users\Hitesh\Desktop\FERMILAB Presentation\sparameter_for_faraay_cu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07" y="4464425"/>
            <a:ext cx="4929221" cy="18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Hitesh\Desktop\FERMILAB Presentation\beam_curren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260"/>
          <a:stretch>
            <a:fillRect/>
          </a:stretch>
        </p:blipFill>
        <p:spPr bwMode="auto">
          <a:xfrm>
            <a:off x="4419600" y="939599"/>
            <a:ext cx="2795606" cy="181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rot="10800000" flipV="1">
            <a:off x="6553200" y="1295400"/>
            <a:ext cx="1149848" cy="642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 descr="C:\Users\Hitesh\Desktop\FERMILAB Presentation\BPM_outpu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129"/>
          <a:stretch>
            <a:fillRect/>
          </a:stretch>
        </p:blipFill>
        <p:spPr bwMode="auto">
          <a:xfrm>
            <a:off x="4286248" y="2786058"/>
            <a:ext cx="2857520" cy="173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>
            <a:stCxn id="6" idx="2"/>
          </p:cNvCxnSpPr>
          <p:nvPr/>
        </p:nvCxnSpPr>
        <p:spPr>
          <a:xfrm rot="5400000">
            <a:off x="6864665" y="2801068"/>
            <a:ext cx="588212" cy="15159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689482" y="2895600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3300"/>
                </a:solidFill>
              </a:rPr>
              <a:t>Output of BPM sensor</a:t>
            </a:r>
            <a:endParaRPr lang="en-IN" sz="1800" dirty="0">
              <a:solidFill>
                <a:srgbClr val="0033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23043" y="91440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3300"/>
                </a:solidFill>
              </a:rPr>
              <a:t>Beam Current</a:t>
            </a:r>
            <a:endParaRPr lang="en-IN" sz="1800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668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itesh\Desktop\FERMILAB Presentation\WCM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006" r="24768"/>
          <a:stretch/>
        </p:blipFill>
        <p:spPr bwMode="auto">
          <a:xfrm>
            <a:off x="978479" y="1071547"/>
            <a:ext cx="2484702" cy="2000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00034" y="142852"/>
            <a:ext cx="77724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Wall Current Monitor and Test Jig</a:t>
            </a:r>
            <a:endParaRPr lang="en-IN" sz="28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516728" y="1143554"/>
            <a:ext cx="1267882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643306" y="1000108"/>
            <a:ext cx="771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Toroid</a:t>
            </a:r>
            <a:endParaRPr lang="en-IN" dirty="0"/>
          </a:p>
        </p:txBody>
      </p:sp>
      <p:cxnSp>
        <p:nvCxnSpPr>
          <p:cNvPr id="11" name="Straight Arrow Connector 10"/>
          <p:cNvCxnSpPr/>
          <p:nvPr/>
        </p:nvCxnSpPr>
        <p:spPr>
          <a:xfrm rot="10800000">
            <a:off x="2214546" y="2430008"/>
            <a:ext cx="1428760" cy="213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43306" y="2428868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Resistors</a:t>
            </a:r>
            <a:endParaRPr lang="en-IN" dirty="0"/>
          </a:p>
        </p:txBody>
      </p:sp>
      <p:cxnSp>
        <p:nvCxnSpPr>
          <p:cNvPr id="14" name="Straight Arrow Connector 13"/>
          <p:cNvCxnSpPr/>
          <p:nvPr/>
        </p:nvCxnSpPr>
        <p:spPr>
          <a:xfrm rot="10800000" flipV="1">
            <a:off x="2857490" y="1857363"/>
            <a:ext cx="1000131" cy="2432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857620" y="1714488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</a:t>
            </a:r>
            <a:endParaRPr lang="en-IN" dirty="0"/>
          </a:p>
        </p:txBody>
      </p:sp>
      <p:pic>
        <p:nvPicPr>
          <p:cNvPr id="27" name="Picture 4" descr="C:\Users\Hitesh\Desktop\FERMILAB Presentation\precision mech scanner\precision mech scanner\mechanical-scann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158" t="13545" r="27573" b="14756"/>
          <a:stretch/>
        </p:blipFill>
        <p:spPr bwMode="auto">
          <a:xfrm>
            <a:off x="1295400" y="3693091"/>
            <a:ext cx="2016898" cy="27077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Arrow Connector 27"/>
          <p:cNvCxnSpPr/>
          <p:nvPr/>
        </p:nvCxnSpPr>
        <p:spPr>
          <a:xfrm>
            <a:off x="928662" y="4572008"/>
            <a:ext cx="1089819" cy="418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0" y="4071942"/>
            <a:ext cx="10001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XY</a:t>
            </a:r>
            <a:r>
              <a:rPr lang="en-US" dirty="0" smtClean="0"/>
              <a:t> </a:t>
            </a:r>
            <a:r>
              <a:rPr lang="en-US" sz="1800" dirty="0" smtClean="0"/>
              <a:t>scanner</a:t>
            </a:r>
            <a:endParaRPr lang="en-IN" sz="1800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762000" y="3733800"/>
            <a:ext cx="1362136" cy="4024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52400" y="3500438"/>
            <a:ext cx="919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Sensor</a:t>
            </a:r>
            <a:endParaRPr lang="en-IN" sz="1800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1571604" y="3500438"/>
            <a:ext cx="642942" cy="5000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42910" y="3214686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RF Signal Feed</a:t>
            </a:r>
            <a:endParaRPr lang="en-IN" sz="1800" dirty="0"/>
          </a:p>
        </p:txBody>
      </p:sp>
      <p:sp>
        <p:nvSpPr>
          <p:cNvPr id="44" name="TextBox 43"/>
          <p:cNvSpPr txBox="1"/>
          <p:nvPr/>
        </p:nvSpPr>
        <p:spPr>
          <a:xfrm>
            <a:off x="3505200" y="4800600"/>
            <a:ext cx="3599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</a:rPr>
              <a:t>BPM sensor is stationary the wire is displaced with respect to sensor.</a:t>
            </a:r>
            <a:endParaRPr lang="en-IN" sz="1800" dirty="0">
              <a:solidFill>
                <a:srgbClr val="00206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500430" y="5643578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</a:rPr>
              <a:t>resolution of 10um in a span of ±50mm 5-phase stepper motor with more than 10,000 steps is used</a:t>
            </a:r>
            <a:r>
              <a:rPr lang="en-US" sz="1800" dirty="0" smtClean="0"/>
              <a:t>. </a:t>
            </a:r>
          </a:p>
        </p:txBody>
      </p:sp>
      <p:pic>
        <p:nvPicPr>
          <p:cNvPr id="25" name="Picture 3" descr="C:\Users\Hitesh\Desktop\FERMILAB Presentation\beam_curren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3504" y="857232"/>
            <a:ext cx="3602194" cy="195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rot="5400000">
            <a:off x="7350283" y="1488917"/>
            <a:ext cx="686553" cy="4519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929322" y="2714620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Output across the resistor</a:t>
            </a:r>
            <a:endParaRPr lang="en-IN" sz="1800" dirty="0"/>
          </a:p>
        </p:txBody>
      </p:sp>
      <p:pic>
        <p:nvPicPr>
          <p:cNvPr id="26" name="Picture 3" descr="C:\Users\Hitesh\Desktop\FERMILAB Presentation\WCM_outpu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236"/>
          <a:stretch>
            <a:fillRect/>
          </a:stretch>
        </p:blipFill>
        <p:spPr bwMode="auto">
          <a:xfrm>
            <a:off x="5562600" y="3124200"/>
            <a:ext cx="2798186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450873" y="1143000"/>
            <a:ext cx="1693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Beam Current</a:t>
            </a:r>
            <a:endParaRPr lang="en-IN" sz="1800" dirty="0"/>
          </a:p>
        </p:txBody>
      </p:sp>
    </p:spTree>
    <p:extLst>
      <p:ext uri="{BB962C8B-B14F-4D97-AF65-F5344CB8AC3E}">
        <p14:creationId xmlns="" xmlns:p14="http://schemas.microsoft.com/office/powerpoint/2010/main" val="31537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304800"/>
            <a:ext cx="3788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BPM – Action Plan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600200"/>
            <a:ext cx="80279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 smtClean="0">
                <a:solidFill>
                  <a:srgbClr val="002060"/>
                </a:solidFill>
              </a:rPr>
              <a:t>We look forward to receive detailed technical specifications  from </a:t>
            </a:r>
            <a:r>
              <a:rPr lang="en-IN" sz="2000" dirty="0" err="1" smtClean="0">
                <a:solidFill>
                  <a:srgbClr val="002060"/>
                </a:solidFill>
              </a:rPr>
              <a:t>Fermilab</a:t>
            </a:r>
            <a:r>
              <a:rPr lang="en-IN" sz="2000" dirty="0" smtClean="0">
                <a:solidFill>
                  <a:srgbClr val="002060"/>
                </a:solidFill>
              </a:rPr>
              <a:t> </a:t>
            </a:r>
          </a:p>
          <a:p>
            <a:r>
              <a:rPr lang="en-IN" sz="2000" dirty="0" smtClean="0">
                <a:solidFill>
                  <a:srgbClr val="002060"/>
                </a:solidFill>
              </a:rPr>
              <a:t>  </a:t>
            </a:r>
          </a:p>
          <a:p>
            <a:r>
              <a:rPr lang="en-IN" sz="2000" dirty="0" smtClean="0">
                <a:solidFill>
                  <a:srgbClr val="002060"/>
                </a:solidFill>
              </a:rPr>
              <a:t>More frequent interactions between the design teams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219200"/>
            <a:ext cx="77153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Beam Loss Monitoring System:   </a:t>
            </a:r>
          </a:p>
          <a:p>
            <a:r>
              <a:rPr lang="en-IN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Specifications not available from </a:t>
            </a:r>
            <a:r>
              <a:rPr lang="en-IN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Fermilab</a:t>
            </a:r>
            <a:endParaRPr lang="en-IN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are developing a system for LEHIPA based on radiation measurement.</a:t>
            </a:r>
          </a:p>
          <a:p>
            <a:endParaRPr lang="en-IN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Timing System:</a:t>
            </a:r>
          </a:p>
          <a:p>
            <a:r>
              <a:rPr lang="en-IN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Specifications not available from </a:t>
            </a:r>
            <a:r>
              <a:rPr lang="en-IN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Fermilab</a:t>
            </a:r>
            <a:endParaRPr lang="en-IN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IN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Integrated Control for CMTS:</a:t>
            </a:r>
          </a:p>
          <a:p>
            <a:r>
              <a:rPr lang="en-IN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Specifications not available from </a:t>
            </a:r>
            <a:r>
              <a:rPr lang="en-IN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Fermilab</a:t>
            </a:r>
            <a:endParaRPr lang="en-IN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IN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have developed control systems for –</a:t>
            </a:r>
          </a:p>
          <a:p>
            <a:r>
              <a:rPr lang="en-IN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FOTIA, Superconducting Linac at TIFR and presently developing the control system for LEHIPA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4200" y="152400"/>
            <a:ext cx="2894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Other Systems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714380"/>
          </a:xfrm>
        </p:spPr>
        <p:txBody>
          <a:bodyPr/>
          <a:lstStyle/>
          <a:p>
            <a:r>
              <a:rPr lang="en-US" sz="32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LINAC TIFR C&amp;I</a:t>
            </a:r>
            <a:endParaRPr lang="en-IN" sz="3200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5000628" y="4357694"/>
            <a:ext cx="3786214" cy="7524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dirty="0" smtClean="0">
                <a:solidFill>
                  <a:srgbClr val="002060"/>
                </a:solidFill>
              </a:rPr>
              <a:t>Java Based RF control</a:t>
            </a:r>
            <a:endParaRPr lang="en-IN" dirty="0" smtClean="0">
              <a:solidFill>
                <a:srgbClr val="002060"/>
              </a:solidFill>
            </a:endParaRPr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8690" y="1643050"/>
            <a:ext cx="4922466" cy="229709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428736"/>
            <a:ext cx="3387271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28596" y="4572008"/>
            <a:ext cx="364804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Layout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Superconducting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linac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at TIFR</a:t>
            </a:r>
            <a:endParaRPr kumimoji="0" lang="en-IN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42910" y="0"/>
            <a:ext cx="7772400" cy="863600"/>
          </a:xfrm>
        </p:spPr>
        <p:txBody>
          <a:bodyPr/>
          <a:lstStyle/>
          <a:p>
            <a:r>
              <a:rPr lang="en-US" sz="32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Control &amp; Information S/W</a:t>
            </a:r>
            <a:endParaRPr lang="en-IN" sz="3200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785786" y="1142985"/>
            <a:ext cx="7500990" cy="5029216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>
                <a:solidFill>
                  <a:srgbClr val="FF0000"/>
                </a:solidFill>
              </a:rPr>
              <a:t>1. </a:t>
            </a:r>
            <a:r>
              <a:rPr lang="en-US" sz="2400" dirty="0" smtClean="0">
                <a:solidFill>
                  <a:srgbClr val="FF0000"/>
                </a:solidFill>
              </a:rPr>
              <a:t>EPICS based IOC for Spiral2 BPM</a:t>
            </a:r>
          </a:p>
          <a:p>
            <a:pPr algn="just">
              <a:buFont typeface="Arial" pitchFamily="34" charset="0"/>
              <a:buChar char="•"/>
            </a:pPr>
            <a:r>
              <a:rPr lang="en-US" sz="2000" b="0" dirty="0" smtClean="0">
                <a:solidFill>
                  <a:srgbClr val="002060"/>
                </a:solidFill>
              </a:rPr>
              <a:t>21 BPM control by 3 IOC. Each crate have MVME5500 VME controller with </a:t>
            </a:r>
            <a:r>
              <a:rPr lang="en-US" sz="2000" b="0" dirty="0" err="1" smtClean="0">
                <a:solidFill>
                  <a:srgbClr val="002060"/>
                </a:solidFill>
              </a:rPr>
              <a:t>VxWorks</a:t>
            </a:r>
            <a:r>
              <a:rPr lang="en-US" sz="2000" b="0" dirty="0" smtClean="0">
                <a:solidFill>
                  <a:srgbClr val="002060"/>
                </a:solidFill>
              </a:rPr>
              <a:t>. </a:t>
            </a:r>
          </a:p>
          <a:p>
            <a:pPr algn="just">
              <a:buFont typeface="Arial" pitchFamily="34" charset="0"/>
              <a:buChar char="•"/>
            </a:pPr>
            <a:r>
              <a:rPr lang="en-US" sz="2000" b="0" dirty="0" smtClean="0">
                <a:solidFill>
                  <a:srgbClr val="002060"/>
                </a:solidFill>
              </a:rPr>
              <a:t>Custom device support and BPM record support developed.</a:t>
            </a:r>
          </a:p>
          <a:p>
            <a:pPr algn="just">
              <a:buFont typeface="Arial" pitchFamily="34" charset="0"/>
              <a:buChar char="•"/>
            </a:pPr>
            <a:r>
              <a:rPr lang="en-US" sz="2000" b="0" dirty="0" smtClean="0">
                <a:solidFill>
                  <a:srgbClr val="002060"/>
                </a:solidFill>
              </a:rPr>
              <a:t> GUI developed using Control System Studio BOY.  </a:t>
            </a:r>
          </a:p>
          <a:p>
            <a:pPr algn="just"/>
            <a:endParaRPr lang="en-US" sz="2400" dirty="0" smtClean="0">
              <a:solidFill>
                <a:srgbClr val="002060"/>
              </a:solidFill>
            </a:endParaRPr>
          </a:p>
          <a:p>
            <a:pPr algn="just"/>
            <a:r>
              <a:rPr lang="en-US" sz="2400" dirty="0" smtClean="0">
                <a:solidFill>
                  <a:srgbClr val="FF0000"/>
                </a:solidFill>
              </a:rPr>
              <a:t>2. LEHIPA Integrated Control System</a:t>
            </a:r>
          </a:p>
          <a:p>
            <a:pPr algn="just">
              <a:buFont typeface="Arial" pitchFamily="34" charset="0"/>
              <a:buChar char="•"/>
            </a:pPr>
            <a:r>
              <a:rPr lang="en-US" sz="2000" b="0" dirty="0" smtClean="0">
                <a:solidFill>
                  <a:srgbClr val="002060"/>
                </a:solidFill>
              </a:rPr>
              <a:t>QT based Operator Workstation. Subsystem framework running on QNX. </a:t>
            </a:r>
          </a:p>
          <a:p>
            <a:pPr algn="just">
              <a:buFont typeface="Arial" pitchFamily="34" charset="0"/>
              <a:buChar char="•"/>
            </a:pPr>
            <a:r>
              <a:rPr lang="en-US" sz="2000" b="0" dirty="0" smtClean="0">
                <a:solidFill>
                  <a:srgbClr val="002060"/>
                </a:solidFill>
              </a:rPr>
              <a:t>Custom </a:t>
            </a:r>
            <a:r>
              <a:rPr lang="en-US" sz="2000" b="0" dirty="0" err="1" smtClean="0">
                <a:solidFill>
                  <a:srgbClr val="002060"/>
                </a:solidFill>
              </a:rPr>
              <a:t>Modbus</a:t>
            </a:r>
            <a:r>
              <a:rPr lang="en-US" sz="2000" b="0" dirty="0" smtClean="0">
                <a:solidFill>
                  <a:srgbClr val="002060"/>
                </a:solidFill>
              </a:rPr>
              <a:t> protocol for Channel Access. 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</a:rPr>
              <a:t>			</a:t>
            </a:r>
            <a:endParaRPr lang="en-IN" sz="24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Y:\Public\manfred\pics\DSC01771.JPG"/>
          <p:cNvPicPr>
            <a:picLocks noChangeAspect="1" noChangeArrowheads="1"/>
          </p:cNvPicPr>
          <p:nvPr/>
        </p:nvPicPr>
        <p:blipFill>
          <a:blip r:embed="rId2" cstate="print"/>
          <a:srcRect l="36378" r="39008"/>
          <a:stretch>
            <a:fillRect/>
          </a:stretch>
        </p:blipFill>
        <p:spPr bwMode="auto">
          <a:xfrm>
            <a:off x="2017278" y="711200"/>
            <a:ext cx="1106921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4" descr="Y:\Public\manfred\pics\DSC017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1666" y="623888"/>
            <a:ext cx="4504134" cy="600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143000" y="0"/>
            <a:ext cx="749435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Field Emission Probe 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Board (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Fermilab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2514600"/>
            <a:ext cx="23896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i="1" dirty="0" smtClean="0">
                <a:solidFill>
                  <a:srgbClr val="00B050"/>
                </a:solidFill>
              </a:rPr>
              <a:t>Thanks</a:t>
            </a:r>
            <a:endParaRPr lang="en-US" sz="6000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010400" cy="685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Improving the reliability</a:t>
            </a:r>
            <a:endParaRPr lang="en-IN" sz="3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1066800"/>
            <a:ext cx="8740080" cy="5314528"/>
          </a:xfrm>
        </p:spPr>
        <p:txBody>
          <a:bodyPr/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signal is compared against a reference voltage set by the DAC on the mezzanine card.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signal is also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compared against a reference voltage set by the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POT on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carrier board.</a:t>
            </a:r>
          </a:p>
          <a:p>
            <a:pPr marL="0" indent="0">
              <a:buNone/>
            </a:pPr>
            <a:endParaRPr lang="en-US" sz="20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signal is also compared with a fixed low reference. The trip (DAC / POT) is valid only when the low side trip is also present.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operating mode of RFPI (Local / Remote) determines which output is selected.</a:t>
            </a:r>
          </a:p>
          <a:p>
            <a:endParaRPr lang="en-US" sz="20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signal is also compared against a fixed high limit which when crossed indicates a major fault. </a:t>
            </a:r>
            <a:endParaRPr lang="en-IN" sz="20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27565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Inter-Card Communication Bus</a:t>
            </a:r>
            <a:endParaRPr lang="en-IN" sz="3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596584" y="3273433"/>
            <a:ext cx="5839200" cy="21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071670" y="5435932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TRIP signals on each card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28184" y="4521894"/>
            <a:ext cx="1214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System controller module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8" name="Picture 7" descr="FR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1071545"/>
            <a:ext cx="7929618" cy="11864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24070" y="2204864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1.25mm pitch 34 pin FRC cable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316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Y:\Public\manfred\pics\DSC01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875" y="92075"/>
            <a:ext cx="205263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7" descr="Y:\Public\manfred\pics\DSC0177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92075"/>
            <a:ext cx="2057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8" descr="Y:\Public\manfred\pics\DSC0178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9400" y="85725"/>
            <a:ext cx="2057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9" descr="Y:\Public\manfred\pics\DSC0180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7000" y="3429000"/>
            <a:ext cx="35687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TextBox 1"/>
          <p:cNvSpPr txBox="1">
            <a:spLocks noChangeArrowheads="1"/>
          </p:cNvSpPr>
          <p:nvPr/>
        </p:nvSpPr>
        <p:spPr bwMode="auto">
          <a:xfrm>
            <a:off x="760413" y="6172200"/>
            <a:ext cx="79360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RF Interlock System – boards in a VME bin at NML,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Fermilab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9" name="TextBox 2"/>
          <p:cNvSpPr txBox="1">
            <a:spLocks noChangeArrowheads="1"/>
          </p:cNvSpPr>
          <p:nvPr/>
        </p:nvSpPr>
        <p:spPr bwMode="auto">
          <a:xfrm>
            <a:off x="6629400" y="2895600"/>
            <a:ext cx="22493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System Control Board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0" name="TextBox 11"/>
          <p:cNvSpPr txBox="1">
            <a:spLocks noChangeArrowheads="1"/>
          </p:cNvSpPr>
          <p:nvPr/>
        </p:nvSpPr>
        <p:spPr bwMode="auto">
          <a:xfrm>
            <a:off x="3962400" y="2895600"/>
            <a:ext cx="12175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Multi- Trip</a:t>
            </a:r>
          </a:p>
        </p:txBody>
      </p:sp>
      <p:sp>
        <p:nvSpPr>
          <p:cNvPr id="8201" name="TextBox 13"/>
          <p:cNvSpPr txBox="1">
            <a:spLocks noChangeArrowheads="1"/>
          </p:cNvSpPr>
          <p:nvPr/>
        </p:nvSpPr>
        <p:spPr bwMode="auto">
          <a:xfrm>
            <a:off x="381000" y="2895600"/>
            <a:ext cx="22311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Photo Multiplier Tube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ctrTitle" idx="4294967295"/>
          </p:nvPr>
        </p:nvSpPr>
        <p:spPr>
          <a:xfrm>
            <a:off x="762000" y="142875"/>
            <a:ext cx="7467599" cy="762000"/>
          </a:xfrm>
        </p:spPr>
        <p:txBody>
          <a:bodyPr>
            <a:normAutofit/>
          </a:bodyPr>
          <a:lstStyle/>
          <a:p>
            <a:pPr algn="ctr"/>
            <a:r>
              <a:rPr lang="en-IN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Proposed Modifications</a:t>
            </a:r>
            <a:endParaRPr lang="en-US" sz="36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42938" y="1000125"/>
            <a:ext cx="7929590" cy="5181600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514350" indent="-514350" algn="just" fontAlgn="auto">
              <a:spcAft>
                <a:spcPts val="0"/>
              </a:spcAft>
              <a:buClr>
                <a:srgbClr val="008000"/>
              </a:buClr>
              <a:buSzPct val="200000"/>
              <a:buFont typeface="Arial" pitchFamily="34" charset="0"/>
              <a:buChar char="•"/>
              <a:defRPr/>
            </a:pPr>
            <a:r>
              <a:rPr lang="en-IN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Provision of on-board digitiser: </a:t>
            </a:r>
            <a:r>
              <a:rPr lang="en-IN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Eight channels of 14bit, 10-80MHz ADC and 64 </a:t>
            </a:r>
            <a:r>
              <a:rPr lang="en-IN" sz="20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MWord</a:t>
            </a:r>
            <a:r>
              <a:rPr lang="en-IN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DDR2 RAM  on each board will eliminate the need of a separate digitiser card and allow capture of longer duration events.</a:t>
            </a:r>
          </a:p>
          <a:p>
            <a:pPr marL="514350" indent="-514350" algn="just" fontAlgn="auto">
              <a:spcAft>
                <a:spcPts val="0"/>
              </a:spcAft>
              <a:buClr>
                <a:srgbClr val="008000"/>
              </a:buClr>
              <a:buSzPct val="200000"/>
              <a:buFont typeface="Arial" pitchFamily="34" charset="0"/>
              <a:buChar char="•"/>
              <a:defRPr/>
            </a:pPr>
            <a:r>
              <a:rPr lang="en-IN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Remote update of FPGA via VME Bus:</a:t>
            </a:r>
          </a:p>
          <a:p>
            <a:pPr marL="514350" indent="-514350" algn="just" fontAlgn="auto">
              <a:spcAft>
                <a:spcPts val="0"/>
              </a:spcAft>
              <a:buClr>
                <a:srgbClr val="008000"/>
              </a:buClr>
              <a:buSzPct val="200000"/>
              <a:buFont typeface="Arial" pitchFamily="34" charset="0"/>
              <a:buChar char="•"/>
              <a:defRPr/>
            </a:pPr>
            <a:r>
              <a:rPr lang="en-IN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VME64X slave interface: </a:t>
            </a:r>
            <a:r>
              <a:rPr lang="en-IN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Full feature VME64X slave interface supporting multiple interrupts, DMA, block transfer</a:t>
            </a:r>
          </a:p>
          <a:p>
            <a:pPr marL="514350" indent="-514350" algn="just" fontAlgn="auto">
              <a:spcAft>
                <a:spcPts val="0"/>
              </a:spcAft>
              <a:buClr>
                <a:srgbClr val="008000"/>
              </a:buClr>
              <a:buSzPct val="200000"/>
              <a:buFont typeface="Arial" pitchFamily="34" charset="0"/>
              <a:buChar char="•"/>
              <a:defRPr/>
            </a:pPr>
            <a:r>
              <a:rPr lang="en-IN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Modifications in </a:t>
            </a:r>
            <a:r>
              <a:rPr lang="en-IN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analog</a:t>
            </a:r>
            <a:r>
              <a:rPr lang="en-IN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sections: </a:t>
            </a:r>
          </a:p>
          <a:p>
            <a:pPr marL="914400" lvl="1" indent="-514350" algn="just" fontAlgn="auto">
              <a:spcAft>
                <a:spcPts val="0"/>
              </a:spcAft>
              <a:buClr>
                <a:srgbClr val="008000"/>
              </a:buClr>
              <a:buSzPct val="200000"/>
              <a:buFont typeface="Arial" pitchFamily="34" charset="0"/>
              <a:buChar char="•"/>
              <a:defRPr/>
            </a:pPr>
            <a:r>
              <a:rPr lang="en-IN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FEP</a:t>
            </a:r>
            <a:r>
              <a:rPr lang="en-US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Trip Module:  use of higher supply voltage JFET amplifier thereby eliminating DC/DC converter stage.</a:t>
            </a:r>
          </a:p>
          <a:p>
            <a:pPr marL="914400" lvl="1" indent="-514350" algn="just" fontAlgn="auto">
              <a:spcAft>
                <a:spcPts val="0"/>
              </a:spcAft>
              <a:buClr>
                <a:srgbClr val="008000"/>
              </a:buClr>
              <a:buSzPct val="200000"/>
              <a:buFont typeface="Arial" pitchFamily="34" charset="0"/>
              <a:buChar char="•"/>
              <a:defRPr/>
            </a:pPr>
            <a:r>
              <a:rPr lang="en-IN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PMT Trip Module: Dark current detection stage is used only for cable connect confirmation. Can it be removed if a reliable cable sense mechanism is developed? </a:t>
            </a:r>
          </a:p>
          <a:p>
            <a:pPr marL="569913" lvl="1" indent="-517525" algn="just" fontAlgn="auto">
              <a:spcAft>
                <a:spcPts val="0"/>
              </a:spcAft>
              <a:buClr>
                <a:srgbClr val="008000"/>
              </a:buClr>
              <a:buSzPct val="200000"/>
              <a:buFont typeface="Arial" pitchFamily="34" charset="0"/>
              <a:buChar char="•"/>
              <a:defRPr/>
            </a:pPr>
            <a:r>
              <a:rPr lang="en-IN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 of input channels to be increased to sixteen in Relay /Contact Module: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DM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PDM1</Template>
  <TotalTime>2369</TotalTime>
  <Words>2871</Words>
  <Application>Microsoft Office PowerPoint</Application>
  <PresentationFormat>On-screen Show (4:3)</PresentationFormat>
  <Paragraphs>568</Paragraphs>
  <Slides>72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75" baseType="lpstr">
      <vt:lpstr>PDM1</vt:lpstr>
      <vt:lpstr>Visio</vt:lpstr>
      <vt:lpstr>Equation</vt:lpstr>
      <vt:lpstr>Slide 1</vt:lpstr>
      <vt:lpstr>IIFC: Areas of C&amp;I Collaboration </vt:lpstr>
      <vt:lpstr>RF Protection Interlock System - Overview</vt:lpstr>
      <vt:lpstr>RF Protection Interlock Interactions with Fermilab</vt:lpstr>
      <vt:lpstr>RF Protection Interlock</vt:lpstr>
      <vt:lpstr>RF Protection Interlock – Existing system different modules</vt:lpstr>
      <vt:lpstr>Slide 7</vt:lpstr>
      <vt:lpstr>Slide 8</vt:lpstr>
      <vt:lpstr>Proposed Modifications</vt:lpstr>
      <vt:lpstr>Slide 10</vt:lpstr>
      <vt:lpstr>Proposed Modifications Contd.</vt:lpstr>
      <vt:lpstr>Slide 12</vt:lpstr>
      <vt:lpstr>Mezzanine Card Based RFPI System – Hardware Architecture</vt:lpstr>
      <vt:lpstr>Overview of VME64x Carrier Board - Functionalities</vt:lpstr>
      <vt:lpstr>VME64x Carrier board</vt:lpstr>
      <vt:lpstr>VME64x Carrier board – contd.</vt:lpstr>
      <vt:lpstr>Slide 17</vt:lpstr>
      <vt:lpstr>Isometric view of VME64x Board</vt:lpstr>
      <vt:lpstr>View of VME64x Board and mezzanine card</vt:lpstr>
      <vt:lpstr>Cable Sense Assembly</vt:lpstr>
      <vt:lpstr>SMA and SMB Connections</vt:lpstr>
      <vt:lpstr>Mezzanine cards</vt:lpstr>
      <vt:lpstr>Multi-trip Mezzanine card</vt:lpstr>
      <vt:lpstr>Multi-trip Mezzanine card</vt:lpstr>
      <vt:lpstr>PMT Mezzanine card</vt:lpstr>
      <vt:lpstr>Photo-diode Mezzanine Card</vt:lpstr>
      <vt:lpstr>FEP Mezzanine card</vt:lpstr>
      <vt:lpstr>System Control Mezzanine Card</vt:lpstr>
      <vt:lpstr>System Control Mezzanine card</vt:lpstr>
      <vt:lpstr>Rear Carrier Board - Functionalities</vt:lpstr>
      <vt:lpstr>Rear Carrier Board</vt:lpstr>
      <vt:lpstr>Rear Carrier Board</vt:lpstr>
      <vt:lpstr>Analog &amp; Digital I/O cards - block diagram</vt:lpstr>
      <vt:lpstr>Eight channel Analog Input Output Board</vt:lpstr>
      <vt:lpstr>Sixteen channel Digital Input &amp; Output Board</vt:lpstr>
      <vt:lpstr>Inter-card Communication Bus</vt:lpstr>
      <vt:lpstr>Current status of Mezzanine card based RFPI System</vt:lpstr>
      <vt:lpstr>Slide 38</vt:lpstr>
      <vt:lpstr>RF Control Electronics at ED/BARC</vt:lpstr>
      <vt:lpstr>BARC-TIFR Super-conducting Linac     - RF sub-systems</vt:lpstr>
      <vt:lpstr>Slide 41</vt:lpstr>
      <vt:lpstr>Slide 42</vt:lpstr>
      <vt:lpstr>Slide 43</vt:lpstr>
      <vt:lpstr>Digital SEL for SC RF cavities</vt:lpstr>
      <vt:lpstr>Slide 45</vt:lpstr>
      <vt:lpstr>Slide 46</vt:lpstr>
      <vt:lpstr>Slide 47</vt:lpstr>
      <vt:lpstr>LLRF system for LEHIPA, BARC</vt:lpstr>
      <vt:lpstr>Slide 49</vt:lpstr>
      <vt:lpstr>Slide 50</vt:lpstr>
      <vt:lpstr>Low Level RF System(LLRF)</vt:lpstr>
      <vt:lpstr>Slide 52</vt:lpstr>
      <vt:lpstr>Slide 53</vt:lpstr>
      <vt:lpstr>Low Level RF</vt:lpstr>
      <vt:lpstr>Slide 55</vt:lpstr>
      <vt:lpstr>Slide 56</vt:lpstr>
      <vt:lpstr>Beam Position Monitor (BPM) at ED/BARC</vt:lpstr>
      <vt:lpstr>Slide 58</vt:lpstr>
      <vt:lpstr>Beam Position Monitor (BPM) for SPIRAL2,  GANIL, France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LINAC TIFR C&amp;I</vt:lpstr>
      <vt:lpstr>Control &amp; Information S/W</vt:lpstr>
      <vt:lpstr>Slide 70</vt:lpstr>
      <vt:lpstr>Improving the reliability</vt:lpstr>
      <vt:lpstr>Inter-Card Communication Bus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barc</dc:creator>
  <cp:lastModifiedBy>PRO-BARC</cp:lastModifiedBy>
  <cp:revision>209</cp:revision>
  <dcterms:created xsi:type="dcterms:W3CDTF">2014-05-13T05:01:17Z</dcterms:created>
  <dcterms:modified xsi:type="dcterms:W3CDTF">2002-01-01T01:33:46Z</dcterms:modified>
</cp:coreProperties>
</file>