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8"/>
  </p:notesMasterIdLst>
  <p:handoutMasterIdLst>
    <p:handoutMasterId r:id="rId9"/>
  </p:handoutMasterIdLst>
  <p:sldIdLst>
    <p:sldId id="381" r:id="rId2"/>
    <p:sldId id="433" r:id="rId3"/>
    <p:sldId id="434" r:id="rId4"/>
    <p:sldId id="435" r:id="rId5"/>
    <p:sldId id="436" r:id="rId6"/>
    <p:sldId id="437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9900"/>
    <a:srgbClr val="FFFF00"/>
    <a:srgbClr val="00CCFF"/>
    <a:srgbClr val="FFCC66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6" autoAdjust="0"/>
    <p:restoredTop sz="95667" autoAdjust="0"/>
  </p:normalViewPr>
  <p:slideViewPr>
    <p:cSldViewPr>
      <p:cViewPr>
        <p:scale>
          <a:sx n="66" d="100"/>
          <a:sy n="66" d="100"/>
        </p:scale>
        <p:origin x="726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640" y="-114"/>
      </p:cViewPr>
      <p:guideLst>
        <p:guide orient="horz" pos="3024"/>
        <p:guide pos="230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pPr>
              <a:defRPr/>
            </a:pPr>
            <a:fld id="{DEEF65A6-AF70-4CA4-BD92-7D5FBD922ED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pPr>
              <a:defRPr/>
            </a:pPr>
            <a:fld id="{2B551599-29F8-45AA-A663-ECA7F25B4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9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1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8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588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8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9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154A70A-8F34-4D96-B225-613A15AA1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54A70A-8F34-4D96-B225-613A15AA1B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w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5972175"/>
            <a:ext cx="790576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609600" y="476250"/>
            <a:ext cx="792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3"/>
          <p:cNvSpPr>
            <a:spLocks noChangeShapeType="1"/>
          </p:cNvSpPr>
          <p:nvPr userDrawn="1"/>
        </p:nvSpPr>
        <p:spPr bwMode="auto">
          <a:xfrm>
            <a:off x="990600" y="6561138"/>
            <a:ext cx="7162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56557" y="6546850"/>
            <a:ext cx="81531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defRPr/>
            </a:pPr>
            <a:r>
              <a:rPr lang="en-US" sz="1600" dirty="0" smtClean="0"/>
              <a:t>KT McDonald              </a:t>
            </a:r>
            <a:r>
              <a:rPr lang="en-US" sz="1600" dirty="0" smtClean="0">
                <a:solidFill>
                  <a:srgbClr val="FF0000"/>
                </a:solidFill>
              </a:rPr>
              <a:t>MAP</a:t>
            </a:r>
            <a:r>
              <a:rPr lang="en-US" sz="1600" baseline="0" dirty="0" smtClean="0">
                <a:solidFill>
                  <a:srgbClr val="FF0000"/>
                </a:solidFill>
              </a:rPr>
              <a:t> </a:t>
            </a:r>
            <a:r>
              <a:rPr lang="en-US" sz="1600" baseline="0" dirty="0" smtClean="0">
                <a:solidFill>
                  <a:srgbClr val="FF0000"/>
                </a:solidFill>
              </a:rPr>
              <a:t>Front End </a:t>
            </a:r>
            <a:r>
              <a:rPr lang="en-US" sz="1600" baseline="0" dirty="0" smtClean="0">
                <a:solidFill>
                  <a:srgbClr val="FF0000"/>
                </a:solidFill>
              </a:rPr>
              <a:t>Meeting</a:t>
            </a:r>
            <a:r>
              <a:rPr lang="en-US" sz="1600" dirty="0" smtClean="0">
                <a:solidFill>
                  <a:srgbClr val="FF0000"/>
                </a:solidFill>
              </a:rPr>
              <a:t>    </a:t>
            </a:r>
            <a:r>
              <a:rPr lang="en-US" sz="1600" baseline="0" dirty="0" smtClean="0">
                <a:solidFill>
                  <a:srgbClr val="0000FF"/>
                </a:solidFill>
              </a:rPr>
              <a:t>           </a:t>
            </a:r>
            <a:r>
              <a:rPr lang="en-US" sz="1600" baseline="0" dirty="0" smtClean="0">
                <a:solidFill>
                  <a:srgbClr val="0000FF"/>
                </a:solidFill>
              </a:rPr>
              <a:t>March 3</a:t>
            </a:r>
            <a:r>
              <a:rPr lang="en-US" sz="1600" dirty="0" smtClean="0"/>
              <a:t>, </a:t>
            </a:r>
            <a:r>
              <a:rPr lang="en-US" sz="1600" dirty="0" smtClean="0"/>
              <a:t>2015 </a:t>
            </a:r>
            <a:r>
              <a:rPr lang="en-US" sz="1600" dirty="0" smtClean="0">
                <a:solidFill>
                  <a:srgbClr val="898989"/>
                </a:solidFill>
              </a:rPr>
              <a:t>    </a:t>
            </a:r>
            <a:fld id="{25336738-3AB6-4895-87C0-94F0D4E7FB39}" type="slidenum">
              <a:rPr lang="en-US" sz="1600" smtClean="0">
                <a:solidFill>
                  <a:srgbClr val="FF0000"/>
                </a:solidFill>
              </a:rPr>
              <a:pPr algn="ctr" eaLnBrk="1" hangingPunct="1">
                <a:defRPr/>
              </a:pPr>
              <a:t>‹#›</a:t>
            </a:fld>
            <a:r>
              <a:rPr lang="en-US" sz="1600" dirty="0" smtClean="0">
                <a:solidFill>
                  <a:srgbClr val="898989"/>
                </a:solidFill>
              </a:rPr>
              <a:t>     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5813" y="5978525"/>
            <a:ext cx="785812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8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0FF2728-6F8C-44DE-A52B-55E7AD745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ep.princeton.edu/~mcdonald/mumu/target/graves/graves_140606.pptx" TargetMode="External"/><Relationship Id="rId3" Type="http://schemas.openxmlformats.org/officeDocument/2006/relationships/hyperlink" Target="http://www.hep.princeton.edu/~mcdonald/mumu/target/weggel/20to2T5m120cm4pDL.xlsx" TargetMode="External"/><Relationship Id="rId7" Type="http://schemas.openxmlformats.org/officeDocument/2006/relationships/hyperlink" Target="http://www.hep.princeton.edu/~mcdonald/mumu/target/graves/graves_140609.ppt" TargetMode="External"/><Relationship Id="rId2" Type="http://schemas.openxmlformats.org/officeDocument/2006/relationships/hyperlink" Target="http://www.hep.princeton.edu/~mcdonald/mumu/target/weggel/20to2T5m120cm4pDL.doc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hep.princeton.edu/~mcdonald/mumu/target/graves/graves_140703.pptx" TargetMode="External"/><Relationship Id="rId5" Type="http://schemas.openxmlformats.org/officeDocument/2006/relationships/hyperlink" Target="http://www.hep.princeton.edu/~mcdonald/mumu/target/Souchlas/20to2T5mDL_xyzr.xlsx" TargetMode="External"/><Relationship Id="rId4" Type="http://schemas.openxmlformats.org/officeDocument/2006/relationships/hyperlink" Target="http://www.hep.princeton.edu/~mcdonald/mumu/target/weggel/205to2T5m120cm4pDL.txt" TargetMode="External"/><Relationship Id="rId9" Type="http://schemas.openxmlformats.org/officeDocument/2006/relationships/hyperlink" Target="http://www.hep.princeton.edu/~mcdonald/examples/track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p.princeton.edu/~mcdonald/mumu/target/graves/graves_131031.ppt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992" y="908261"/>
            <a:ext cx="9144000" cy="1044575"/>
          </a:xfrm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  <a:t>Finalizing </a:t>
            </a:r>
            <a:r>
              <a:rPr lang="en-US" sz="3100" smtClean="0">
                <a:solidFill>
                  <a:srgbClr val="FF0000"/>
                </a:solidFill>
                <a:latin typeface="Comic Sans MS" pitchFamily="66" charset="0"/>
              </a:rPr>
              <a:t>the C- and Hg-Target </a:t>
            </a:r>
            <a: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  <a:t>Configurations</a:t>
            </a:r>
            <a:b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  <a:t>for 6.75-GeV Proton Beams</a:t>
            </a:r>
            <a: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sz="31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/>
            </a:r>
            <a:br>
              <a:rPr lang="en-US" sz="2800" dirty="0" smtClean="0">
                <a:latin typeface="Comic Sans MS" pitchFamily="66" charset="0"/>
              </a:rPr>
            </a:br>
            <a:endParaRPr lang="en-US" dirty="0" smtClean="0"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" r="8798"/>
          <a:stretch/>
        </p:blipFill>
        <p:spPr>
          <a:xfrm>
            <a:off x="107504" y="1232756"/>
            <a:ext cx="4849383" cy="2628292"/>
          </a:xfrm>
          <a:prstGeom prst="rect">
            <a:avLst/>
          </a:prstGeom>
        </p:spPr>
      </p:pic>
      <p:pic>
        <p:nvPicPr>
          <p:cNvPr id="7" name="Picture 2" descr="130504 ids120_15-1.5T7m3+4 cryo1 angled iso"/>
          <p:cNvPicPr>
            <a:picLocks noGrp="1" noChangeAspect="1"/>
          </p:cNvPicPr>
          <p:nvPr isPhoto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002" y="3753036"/>
            <a:ext cx="2989002" cy="281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84068" y="1736812"/>
            <a:ext cx="3852428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Present studies are for a carbon target in a 20-T solenoid, with a fast taper over 5 m down to 2 T.</a:t>
            </a:r>
          </a:p>
          <a:p>
            <a:r>
              <a:rPr lang="en-US" sz="1600" dirty="0" smtClean="0"/>
              <a:t>The proton beam has 6.75 GeV.</a:t>
            </a:r>
          </a:p>
          <a:p>
            <a:r>
              <a:rPr lang="en-US" sz="1600" dirty="0"/>
              <a:t>20to2T5m4PDL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0000"/>
                </a:solidFill>
              </a:rPr>
              <a:t>The last Hg target configuration was that of Oct. 31, 2013, with a 15-T solenoid and a slightly different taper.</a:t>
            </a:r>
          </a:p>
          <a:p>
            <a:r>
              <a:rPr lang="en-US" altLang="en-US" sz="1600" dirty="0" smtClean="0">
                <a:solidFill>
                  <a:srgbClr val="FF0000"/>
                </a:solidFill>
              </a:rPr>
              <a:t>IDS120_15-1.5T7m3+4</a:t>
            </a:r>
          </a:p>
          <a:p>
            <a:endParaRPr lang="en-US" sz="1600" dirty="0" smtClean="0"/>
          </a:p>
          <a:p>
            <a:r>
              <a:rPr lang="en-US" sz="1600" dirty="0" smtClean="0"/>
              <a:t>Hg particle production studies were only performed for a 20-T solenoid, a slower taper, for 8 GeV, and with an older MARS version.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3508" y="491770"/>
            <a:ext cx="8856984" cy="53860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This configuration should be based on files from Bob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Weggel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,  May 9, 2014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http://www.hep.princeton.edu/~mcdonald/mumu/target/weggel/20to2T5m120cm4pDL.docx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http://www.hep.princeton.edu/~mcdonald/mumu/target/weggel/20to2T5m120cm4pDL.xlsx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The field map for this should be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http://www.hep.princeton.edu/~mcdonald/mumu/target/weggel/205to2T5m120cm4pDL.txt</a:t>
            </a: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anose="030F0702030302020204" pitchFamily="66" charset="0"/>
                <a:cs typeface="Arial" panose="020B0604020202020204" pitchFamily="34" charset="0"/>
              </a:rPr>
              <a:t>The central proton trajectory (6.75-GeV proton energy, in 20-T peak field) for this should be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omic Sans MS" panose="030F0702030302020204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http://www.hep.princeton.edu/~mcdonald/mumu/target/Souchlas/20to2T5mDL_xyzr.xlsx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1155CC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altLang="en-US" sz="14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The last version of this </a:t>
            </a:r>
            <a:r>
              <a:rPr lang="en-US" altLang="en-US" sz="1400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configuration (with 5-m taper)  </a:t>
            </a:r>
            <a:r>
              <a:rPr lang="en-US" altLang="en-US" sz="14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that I have from </a:t>
            </a:r>
            <a:r>
              <a:rPr lang="en-US" altLang="en-US" sz="1400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Van Graves </a:t>
            </a:r>
            <a:r>
              <a:rPr lang="en-US" altLang="en-US" sz="14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is in</a:t>
            </a:r>
          </a:p>
          <a:p>
            <a:pPr lvl="0"/>
            <a:r>
              <a:rPr lang="en-US" altLang="en-US" sz="1000" dirty="0">
                <a:solidFill>
                  <a:srgbClr val="1155CC"/>
                </a:solidFill>
                <a:cs typeface="Arial" panose="020B0604020202020204" pitchFamily="34" charset="0"/>
                <a:hlinkClick r:id="rId6"/>
              </a:rPr>
              <a:t>http://www.hep.princeton.edu/~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  <a:hlinkClick r:id="rId6"/>
              </a:rPr>
              <a:t>mcdonald/mumu/target/graves/graves_140703.pptx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  <a:endParaRPr lang="en-US" altLang="en-US" sz="10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lvl="0"/>
            <a:r>
              <a:rPr lang="en-US" altLang="en-US" sz="1000" dirty="0">
                <a:solidFill>
                  <a:srgbClr val="1155CC"/>
                </a:solidFill>
                <a:cs typeface="Arial" panose="020B0604020202020204" pitchFamily="34" charset="0"/>
                <a:hlinkClick r:id="rId7"/>
              </a:rPr>
              <a:t>http://www.hep.princeton.edu/~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  <a:hlinkClick r:id="rId7"/>
              </a:rPr>
              <a:t>mcdonald/mumu/target/graves/graves_140609.ppt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  <a:endParaRPr lang="en-US" altLang="en-US" sz="10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lvl="0"/>
            <a:r>
              <a:rPr lang="en-US" altLang="en-US" sz="1000" dirty="0">
                <a:solidFill>
                  <a:srgbClr val="1155CC"/>
                </a:solidFill>
                <a:cs typeface="Arial" panose="020B0604020202020204" pitchFamily="34" charset="0"/>
                <a:hlinkClick r:id="rId8"/>
              </a:rPr>
              <a:t>http://www.hep.princeton.edu/~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  <a:hlinkClick r:id="rId8"/>
              </a:rPr>
              <a:t>mcdonald/mumu/target/graves/graves_140606.pptx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</a:p>
          <a:p>
            <a:pPr lvl="0"/>
            <a:endParaRPr lang="en-US" altLang="en-US" sz="10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lvl="0"/>
            <a:r>
              <a:rPr lang="en-US" alt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 bit of a loose end is how the central proton trajectory was generated.   The file</a:t>
            </a:r>
          </a:p>
          <a:p>
            <a:pPr lvl="0"/>
            <a:r>
              <a:rPr lang="en-US" altLang="en-US" sz="1000" dirty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http://www.hep.princeton.edu/~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  <a:hlinkClick r:id="rId5"/>
              </a:rPr>
              <a:t>mcdonald/mumu/target/Souchlas/20to2T5mDL_xyzr.xlsx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  <a:endParaRPr lang="en-US" altLang="en-US" sz="10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lvl="0"/>
            <a:r>
              <a:rPr lang="en-US" alt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seems to have been generated by Nicholas </a:t>
            </a:r>
            <a:r>
              <a:rPr lang="en-US" altLang="en-US" sz="1400" dirty="0" err="1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Souchlas</a:t>
            </a:r>
            <a:r>
              <a:rPr lang="en-US" alt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on May 22, 1914.</a:t>
            </a:r>
          </a:p>
          <a:p>
            <a:pPr lvl="0"/>
            <a:endParaRPr lang="en-US" altLang="en-US" sz="1400" dirty="0">
              <a:solidFill>
                <a:srgbClr val="1155CC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lvl="0"/>
            <a:r>
              <a:rPr lang="en-US" altLang="en-US" sz="14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Later that year, we came to realize the method used by Xiaoping at that time to generate the central proton trajectory was not quite right, and we devised a better scheme, written up in</a:t>
            </a:r>
          </a:p>
          <a:p>
            <a:pPr lvl="0"/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  <a:hlinkClick r:id="rId9"/>
              </a:rPr>
              <a:t>http://www.hep.princeton.edu/~mcdonald/examples/track.pdf</a:t>
            </a:r>
            <a:r>
              <a:rPr lang="en-US" altLang="en-US" sz="1000" dirty="0" smtClean="0">
                <a:solidFill>
                  <a:srgbClr val="1155CC"/>
                </a:solidFill>
                <a:cs typeface="Arial" panose="020B0604020202020204" pitchFamily="34" charset="0"/>
              </a:rPr>
              <a:t> </a:t>
            </a:r>
            <a:endParaRPr lang="en-US" altLang="en-US" sz="1000" dirty="0">
              <a:solidFill>
                <a:srgbClr val="1155CC"/>
              </a:solidFill>
              <a:cs typeface="Arial" panose="020B0604020202020204" pitchFamily="34" charset="0"/>
            </a:endParaRPr>
          </a:p>
          <a:p>
            <a:pPr lvl="0"/>
            <a:endParaRPr lang="en-US" altLang="en-US" sz="1400" dirty="0">
              <a:solidFill>
                <a:srgbClr val="FF000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lvl="0"/>
            <a:r>
              <a:rPr lang="en-US" alt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 believe that this scheme is now used in Xiaoping's simulations, but I don't know if a new central proton trajectory, back to </a:t>
            </a:r>
            <a:r>
              <a:rPr lang="en-US" altLang="en-US" sz="1400" i="1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z</a:t>
            </a:r>
            <a:r>
              <a:rPr lang="en-US" altLang="en-US" sz="140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= - 10 m, was ever generated using the new scheme.</a:t>
            </a:r>
          </a:p>
          <a:p>
            <a:pPr lvl="0"/>
            <a:endParaRPr lang="en-US" altLang="en-US" sz="1400" dirty="0">
              <a:solidFill>
                <a:srgbClr val="0000FF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lvl="0"/>
            <a:r>
              <a:rPr lang="en-US" altLang="en-US" sz="14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This makes it likely that the central proton trajectory in Van's CAD layout is not quite right.  </a:t>
            </a:r>
            <a:r>
              <a:rPr lang="en-US" altLang="en-US" sz="1400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If </a:t>
            </a:r>
            <a:r>
              <a:rPr lang="en-US" altLang="en-US" sz="1400" dirty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so, it would be good to update </a:t>
            </a:r>
            <a:r>
              <a:rPr lang="en-US" altLang="en-US" sz="1400" dirty="0" smtClean="0">
                <a:solidFill>
                  <a:srgbClr val="0000FF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this.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</a:endParaRPr>
          </a:p>
        </p:txBody>
      </p:sp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 smtClean="0">
                <a:ea typeface="宋体" pitchFamily="2" charset="-122"/>
              </a:rPr>
              <a:t>1. The C-Target Configuration</a:t>
            </a:r>
            <a:endParaRPr lang="en-US" dirty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34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 smtClean="0">
                <a:ea typeface="宋体" pitchFamily="2" charset="-122"/>
              </a:rPr>
              <a:t>2. Field Map for a 15-T Magnet Configuration</a:t>
            </a:r>
            <a:endParaRPr lang="en-US" dirty="0">
              <a:ea typeface="宋体" pitchFamily="2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512676"/>
            <a:ext cx="8892988" cy="309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We now have a mandate to make a small effort to set up a </a:t>
            </a:r>
            <a:r>
              <a:rPr lang="en-US" sz="1600" dirty="0" smtClean="0">
                <a:solidFill>
                  <a:srgbClr val="FF0000"/>
                </a:solidFill>
              </a:rPr>
              <a:t>mercury-target configuration </a:t>
            </a:r>
            <a:r>
              <a:rPr lang="en-US" sz="1600" dirty="0">
                <a:solidFill>
                  <a:srgbClr val="FF0000"/>
                </a:solidFill>
              </a:rPr>
              <a:t>for </a:t>
            </a:r>
            <a:r>
              <a:rPr lang="en-US" sz="1600" dirty="0" smtClean="0">
                <a:solidFill>
                  <a:srgbClr val="FF0000"/>
                </a:solidFill>
              </a:rPr>
              <a:t>6.75-GeV </a:t>
            </a:r>
            <a:r>
              <a:rPr lang="en-US" sz="1600" dirty="0">
                <a:solidFill>
                  <a:srgbClr val="FF0000"/>
                </a:solidFill>
              </a:rPr>
              <a:t>protons, that is a potential upgrade </a:t>
            </a:r>
            <a:r>
              <a:rPr lang="en-US" sz="1600" dirty="0" smtClean="0">
                <a:solidFill>
                  <a:srgbClr val="FF0000"/>
                </a:solidFill>
              </a:rPr>
              <a:t>from </a:t>
            </a:r>
            <a:r>
              <a:rPr lang="en-US" sz="1600" dirty="0">
                <a:solidFill>
                  <a:srgbClr val="FF0000"/>
                </a:solidFill>
              </a:rPr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C-target </a:t>
            </a:r>
            <a:r>
              <a:rPr lang="en-US" sz="1600" dirty="0">
                <a:solidFill>
                  <a:srgbClr val="FF0000"/>
                </a:solidFill>
              </a:rPr>
              <a:t>scenario.</a:t>
            </a:r>
          </a:p>
          <a:p>
            <a:endParaRPr lang="en-US" sz="1600" dirty="0"/>
          </a:p>
          <a:p>
            <a:r>
              <a:rPr lang="en-US" sz="1600" dirty="0"/>
              <a:t>For this, we want to use the 20to2T5m120cm4pD superconducting magnets, but omit the </a:t>
            </a:r>
            <a:r>
              <a:rPr lang="en-US" sz="1600" dirty="0" smtClean="0"/>
              <a:t> 5-T </a:t>
            </a:r>
            <a:r>
              <a:rPr lang="en-US" sz="1600" dirty="0"/>
              <a:t>copper </a:t>
            </a:r>
            <a:r>
              <a:rPr lang="en-US" sz="1600" dirty="0" smtClean="0"/>
              <a:t>insert (which is not very mechanically compatible with a mercury target + collection pool).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This configuration would have 15-T peak field, and would be called, </a:t>
            </a:r>
            <a:r>
              <a:rPr lang="en-US" sz="1600" dirty="0" smtClean="0">
                <a:solidFill>
                  <a:srgbClr val="FF0000"/>
                </a:solidFill>
              </a:rPr>
              <a:t>perhaps, 15to2T5m120cm, following Bob </a:t>
            </a:r>
            <a:r>
              <a:rPr lang="en-US" sz="1600" dirty="0" err="1" smtClean="0">
                <a:solidFill>
                  <a:srgbClr val="FF0000"/>
                </a:solidFill>
              </a:rPr>
              <a:t>Weggel’s</a:t>
            </a:r>
            <a:r>
              <a:rPr lang="en-US" sz="1600" dirty="0" smtClean="0">
                <a:solidFill>
                  <a:srgbClr val="FF0000"/>
                </a:solidFill>
              </a:rPr>
              <a:t> nomenclature.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1600" dirty="0"/>
          </a:p>
          <a:p>
            <a:r>
              <a:rPr lang="en-US" sz="1600" dirty="0" smtClean="0"/>
              <a:t>We need a field map for this variant, to be generated by Bob </a:t>
            </a:r>
            <a:r>
              <a:rPr lang="en-US" sz="1600" dirty="0" err="1" smtClean="0"/>
              <a:t>Weggel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30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 smtClean="0">
                <a:ea typeface="宋体" pitchFamily="2" charset="-122"/>
              </a:rPr>
              <a:t>3. Optimize the 15-T, 6.75-GeV Hg Target</a:t>
            </a:r>
            <a:endParaRPr lang="en-US" dirty="0">
              <a:ea typeface="宋体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504" y="548680"/>
            <a:ext cx="864096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Once we have the field map for the 15-T case, </a:t>
            </a:r>
            <a:r>
              <a:rPr lang="en-US" sz="1600" dirty="0" smtClean="0">
                <a:solidFill>
                  <a:srgbClr val="FF0000"/>
                </a:solidFill>
              </a:rPr>
              <a:t>15to2T5m120cm, we </a:t>
            </a:r>
            <a:r>
              <a:rPr lang="en-US" sz="1600" dirty="0">
                <a:solidFill>
                  <a:srgbClr val="FF0000"/>
                </a:solidFill>
              </a:rPr>
              <a:t>need to optimize the Hg target and beam layout, and generate the central proton trajectory back t </a:t>
            </a:r>
            <a:r>
              <a:rPr lang="en-US" sz="1600" i="1" dirty="0">
                <a:solidFill>
                  <a:srgbClr val="FF0000"/>
                </a:solidFill>
              </a:rPr>
              <a:t>z</a:t>
            </a:r>
            <a:r>
              <a:rPr lang="en-US" sz="1600" dirty="0">
                <a:solidFill>
                  <a:srgbClr val="FF0000"/>
                </a:solidFill>
              </a:rPr>
              <a:t> = -10 m, for 6.75 GeV protons.</a:t>
            </a:r>
          </a:p>
          <a:p>
            <a:endParaRPr lang="en-US" sz="1600" dirty="0"/>
          </a:p>
          <a:p>
            <a:r>
              <a:rPr lang="en-US" sz="1600" dirty="0"/>
              <a:t>These are tasks for Xiaoping.</a:t>
            </a:r>
          </a:p>
          <a:p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This optimization can be done with simplified geometry of the </a:t>
            </a:r>
            <a:r>
              <a:rPr lang="en-US" sz="1600" dirty="0" err="1">
                <a:solidFill>
                  <a:srgbClr val="FF0000"/>
                </a:solidFill>
              </a:rPr>
              <a:t>beampipe</a:t>
            </a:r>
            <a:r>
              <a:rPr lang="en-US" sz="1600" dirty="0">
                <a:solidFill>
                  <a:srgbClr val="FF0000"/>
                </a:solidFill>
              </a:rPr>
              <a:t> for the Hg target, perhaps even that recently used by Xiaoping and Scott for the 8-GeV </a:t>
            </a:r>
            <a:r>
              <a:rPr lang="en-US" sz="1600" dirty="0" smtClean="0">
                <a:solidFill>
                  <a:srgbClr val="FF0000"/>
                </a:solidFill>
              </a:rPr>
              <a:t>Hg-target </a:t>
            </a:r>
            <a:r>
              <a:rPr lang="en-US" sz="1600" dirty="0">
                <a:solidFill>
                  <a:srgbClr val="FF0000"/>
                </a:solidFill>
              </a:rPr>
              <a:t>studies.</a:t>
            </a:r>
          </a:p>
        </p:txBody>
      </p:sp>
    </p:spTree>
    <p:extLst>
      <p:ext uri="{BB962C8B-B14F-4D97-AF65-F5344CB8AC3E}">
        <p14:creationId xmlns:p14="http://schemas.microsoft.com/office/powerpoint/2010/main" val="378149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dirty="0" smtClean="0">
                <a:ea typeface="宋体" pitchFamily="2" charset="-122"/>
              </a:rPr>
              <a:t>4. Finalize the 15-T, 6.75-GeV Hg-Target Station</a:t>
            </a:r>
            <a:endParaRPr lang="en-US" dirty="0">
              <a:ea typeface="宋体" pitchFamily="2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7504" y="548680"/>
            <a:ext cx="8640960" cy="5404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Once the central proton trajectory is available for the 15-T, 6.75-GeV configuration, Van can produce the "final" </a:t>
            </a:r>
            <a:r>
              <a:rPr lang="en-US" sz="1400" dirty="0" smtClean="0">
                <a:solidFill>
                  <a:srgbClr val="FF0000"/>
                </a:solidFill>
              </a:rPr>
              <a:t>Hg-target-station </a:t>
            </a:r>
            <a:r>
              <a:rPr lang="en-US" sz="1400" dirty="0">
                <a:solidFill>
                  <a:srgbClr val="FF0000"/>
                </a:solidFill>
              </a:rPr>
              <a:t>layout.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This needs to be a "possible" upgrade from the 20-T, 6.75-GeV </a:t>
            </a:r>
            <a:r>
              <a:rPr lang="en-US" sz="1400" dirty="0" smtClean="0"/>
              <a:t>C-target </a:t>
            </a:r>
            <a:r>
              <a:rPr lang="en-US" sz="1400" dirty="0"/>
              <a:t>station.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The </a:t>
            </a:r>
            <a:r>
              <a:rPr lang="en-US" sz="1400" dirty="0" smtClean="0">
                <a:solidFill>
                  <a:srgbClr val="FF0000"/>
                </a:solidFill>
              </a:rPr>
              <a:t>C-target </a:t>
            </a:r>
            <a:r>
              <a:rPr lang="en-US" sz="1400" dirty="0">
                <a:solidFill>
                  <a:srgbClr val="FF0000"/>
                </a:solidFill>
              </a:rPr>
              <a:t>station has "inner" modules for the 5-T copper coils, the </a:t>
            </a:r>
            <a:r>
              <a:rPr lang="en-US" sz="1400" dirty="0" smtClean="0">
                <a:solidFill>
                  <a:srgbClr val="FF0000"/>
                </a:solidFill>
              </a:rPr>
              <a:t>C-target </a:t>
            </a:r>
            <a:r>
              <a:rPr lang="en-US" sz="1400" dirty="0">
                <a:solidFill>
                  <a:srgbClr val="FF0000"/>
                </a:solidFill>
              </a:rPr>
              <a:t>vessel, and a small </a:t>
            </a:r>
            <a:r>
              <a:rPr lang="en-US" sz="1400" dirty="0" smtClean="0">
                <a:solidFill>
                  <a:srgbClr val="FF0000"/>
                </a:solidFill>
              </a:rPr>
              <a:t>inner-shield </a:t>
            </a:r>
            <a:r>
              <a:rPr lang="en-US" sz="1400" dirty="0">
                <a:solidFill>
                  <a:srgbClr val="FF0000"/>
                </a:solidFill>
              </a:rPr>
              <a:t>vessel</a:t>
            </a:r>
            <a:r>
              <a:rPr lang="en-US" sz="1400" dirty="0" smtClean="0">
                <a:solidFill>
                  <a:srgbClr val="FF0000"/>
                </a:solidFill>
              </a:rPr>
              <a:t>.  Presumably</a:t>
            </a:r>
            <a:r>
              <a:rPr lang="en-US" sz="1400" dirty="0">
                <a:solidFill>
                  <a:srgbClr val="FF0000"/>
                </a:solidFill>
              </a:rPr>
              <a:t>, these 3 "inner" modules would be removed, and replaced by a single </a:t>
            </a:r>
            <a:r>
              <a:rPr lang="en-US" sz="1400" dirty="0" smtClean="0">
                <a:solidFill>
                  <a:srgbClr val="FF0000"/>
                </a:solidFill>
              </a:rPr>
              <a:t>Hg-target/shield</a:t>
            </a:r>
            <a:r>
              <a:rPr lang="en-US" sz="1400" dirty="0">
                <a:solidFill>
                  <a:srgbClr val="FF0000"/>
                </a:solidFill>
              </a:rPr>
              <a:t>(?) module.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It is not clear to me that Van ever developed a </a:t>
            </a:r>
            <a:r>
              <a:rPr lang="en-US" sz="1400" dirty="0" smtClean="0"/>
              <a:t>mercury-target </a:t>
            </a:r>
            <a:r>
              <a:rPr lang="en-US" sz="1400" dirty="0"/>
              <a:t>scenario of quite this type.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Van's last review of </a:t>
            </a:r>
            <a:r>
              <a:rPr lang="en-US" sz="1400" dirty="0" smtClean="0">
                <a:solidFill>
                  <a:srgbClr val="FF0000"/>
                </a:solidFill>
              </a:rPr>
              <a:t>Hg-target </a:t>
            </a:r>
            <a:r>
              <a:rPr lang="en-US" sz="1400" dirty="0">
                <a:solidFill>
                  <a:srgbClr val="FF0000"/>
                </a:solidFill>
              </a:rPr>
              <a:t>concepts seems to be on Oct 31, </a:t>
            </a:r>
            <a:r>
              <a:rPr lang="en-US" sz="1400" dirty="0" smtClean="0">
                <a:solidFill>
                  <a:srgbClr val="FF0000"/>
                </a:solidFill>
              </a:rPr>
              <a:t>2013: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000" dirty="0">
                <a:solidFill>
                  <a:srgbClr val="FF0000"/>
                </a:solidFill>
                <a:hlinkClick r:id="rId2"/>
              </a:rPr>
              <a:t>http://www.hep.princeton.edu/~</a:t>
            </a:r>
            <a:r>
              <a:rPr lang="en-US" sz="1000" dirty="0" smtClean="0">
                <a:solidFill>
                  <a:srgbClr val="FF0000"/>
                </a:solidFill>
                <a:hlinkClick r:id="rId2"/>
              </a:rPr>
              <a:t>mcdonald/mumu/target/graves/graves_131031.ppt</a:t>
            </a:r>
            <a:endParaRPr lang="en-US" sz="1000" dirty="0" smtClean="0">
              <a:solidFill>
                <a:srgbClr val="FF0000"/>
              </a:solidFill>
            </a:endParaRP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It appears to have a "bell-shaped" mercury vessel inside a single, large "outer" shield module.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So, the proposed task for Van is to generate an alternate </a:t>
            </a:r>
            <a:r>
              <a:rPr lang="en-US" sz="1400" dirty="0" smtClean="0">
                <a:solidFill>
                  <a:srgbClr val="FF0000"/>
                </a:solidFill>
              </a:rPr>
              <a:t>Hg-target </a:t>
            </a:r>
            <a:r>
              <a:rPr lang="en-US" sz="1400" dirty="0">
                <a:solidFill>
                  <a:srgbClr val="FF0000"/>
                </a:solidFill>
              </a:rPr>
              <a:t>scenario that is better matched to the </a:t>
            </a:r>
            <a:r>
              <a:rPr lang="en-US" sz="1400" dirty="0" smtClean="0">
                <a:solidFill>
                  <a:srgbClr val="FF0000"/>
                </a:solidFill>
              </a:rPr>
              <a:t>C-target </a:t>
            </a:r>
            <a:r>
              <a:rPr lang="en-US" sz="1400" dirty="0">
                <a:solidFill>
                  <a:srgbClr val="FF0000"/>
                </a:solidFill>
              </a:rPr>
              <a:t>scenario as a first stage.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/>
              <a:t>[Of, course, a possible solution is to remove the "outer" shield at </a:t>
            </a:r>
            <a:r>
              <a:rPr lang="en-US" sz="1400" i="1" dirty="0" smtClean="0"/>
              <a:t>z </a:t>
            </a:r>
            <a:r>
              <a:rPr lang="en-US" sz="1400" dirty="0" smtClean="0"/>
              <a:t> </a:t>
            </a:r>
            <a:r>
              <a:rPr lang="en-US" sz="1400" dirty="0"/>
              <a:t>&lt; 5 m, and replace the entire module </a:t>
            </a:r>
            <a:r>
              <a:rPr lang="en-US" sz="1400" dirty="0" smtClean="0"/>
              <a:t>for </a:t>
            </a:r>
            <a:r>
              <a:rPr lang="en-US" sz="1400" dirty="0"/>
              <a:t>r &lt; 1.2 m with a new shield + Hg </a:t>
            </a:r>
            <a:r>
              <a:rPr lang="en-US" sz="1400" dirty="0" smtClean="0"/>
              <a:t>target module </a:t>
            </a:r>
            <a:r>
              <a:rPr lang="en-US" sz="1400" dirty="0"/>
              <a:t>that is more or less that given in the Oct 31, 2013 review.]</a:t>
            </a:r>
          </a:p>
        </p:txBody>
      </p:sp>
    </p:spTree>
    <p:extLst>
      <p:ext uri="{BB962C8B-B14F-4D97-AF65-F5344CB8AC3E}">
        <p14:creationId xmlns:p14="http://schemas.microsoft.com/office/powerpoint/2010/main" val="63592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 txBox="1">
            <a:spLocks noChangeArrowheads="1"/>
          </p:cNvSpPr>
          <p:nvPr/>
        </p:nvSpPr>
        <p:spPr bwMode="auto">
          <a:xfrm>
            <a:off x="0" y="7938"/>
            <a:ext cx="91440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rgbClr val="0000FF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0000FF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sz="2000" dirty="0">
                <a:ea typeface="宋体" pitchFamily="2" charset="-122"/>
              </a:rPr>
              <a:t>5</a:t>
            </a:r>
            <a:r>
              <a:rPr lang="en-US" sz="2000" dirty="0" smtClean="0">
                <a:ea typeface="宋体" pitchFamily="2" charset="-122"/>
              </a:rPr>
              <a:t>. </a:t>
            </a:r>
            <a:r>
              <a:rPr lang="en-US" sz="2000" dirty="0" smtClean="0">
                <a:ea typeface="宋体" pitchFamily="2" charset="-122"/>
              </a:rPr>
              <a:t>Generate Particle-Production Files for the Hg-Target Scenario</a:t>
            </a:r>
            <a:endParaRPr lang="en-US" sz="2000" dirty="0">
              <a:ea typeface="宋体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1510" y="512676"/>
            <a:ext cx="8820980" cy="299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Once Van has established the "final" layout for the 15-T, 6.75-GeV </a:t>
            </a:r>
            <a:r>
              <a:rPr lang="en-US" sz="1600" dirty="0" smtClean="0">
                <a:solidFill>
                  <a:srgbClr val="FF0000"/>
                </a:solidFill>
              </a:rPr>
              <a:t>Hg-target </a:t>
            </a:r>
            <a:r>
              <a:rPr lang="en-US" sz="1600" dirty="0">
                <a:solidFill>
                  <a:srgbClr val="FF0000"/>
                </a:solidFill>
              </a:rPr>
              <a:t>scenario, we should </a:t>
            </a:r>
            <a:r>
              <a:rPr lang="en-US" sz="1600" dirty="0" smtClean="0">
                <a:solidFill>
                  <a:srgbClr val="FF0000"/>
                </a:solidFill>
              </a:rPr>
              <a:t>finalize </a:t>
            </a:r>
            <a:r>
              <a:rPr lang="en-US" sz="1600" dirty="0">
                <a:solidFill>
                  <a:srgbClr val="FF0000"/>
                </a:solidFill>
              </a:rPr>
              <a:t>the </a:t>
            </a:r>
            <a:r>
              <a:rPr lang="en-US" sz="1600" dirty="0" err="1">
                <a:solidFill>
                  <a:srgbClr val="FF0000"/>
                </a:solidFill>
              </a:rPr>
              <a:t>beampipe</a:t>
            </a:r>
            <a:r>
              <a:rPr lang="en-US" sz="1600" dirty="0">
                <a:solidFill>
                  <a:srgbClr val="FF0000"/>
                </a:solidFill>
              </a:rPr>
              <a:t> in Xiaoping's simulations, and generate the "final" particle production </a:t>
            </a:r>
            <a:r>
              <a:rPr lang="en-US" sz="1600" dirty="0" smtClean="0">
                <a:solidFill>
                  <a:srgbClr val="FF0000"/>
                </a:solidFill>
              </a:rPr>
              <a:t>files for </a:t>
            </a:r>
            <a:r>
              <a:rPr lang="en-US" sz="1600" dirty="0">
                <a:solidFill>
                  <a:srgbClr val="FF0000"/>
                </a:solidFill>
              </a:rPr>
              <a:t>possible </a:t>
            </a:r>
            <a:r>
              <a:rPr lang="en-US" sz="1600" dirty="0" smtClean="0">
                <a:solidFill>
                  <a:srgbClr val="FF0000"/>
                </a:solidFill>
              </a:rPr>
              <a:t>use </a:t>
            </a:r>
            <a:r>
              <a:rPr lang="en-US" sz="1600" dirty="0">
                <a:solidFill>
                  <a:srgbClr val="FF0000"/>
                </a:solidFill>
              </a:rPr>
              <a:t>in optimizing the </a:t>
            </a:r>
            <a:r>
              <a:rPr lang="en-US" sz="1600" dirty="0" err="1">
                <a:solidFill>
                  <a:srgbClr val="FF0000"/>
                </a:solidFill>
              </a:rPr>
              <a:t>Buncher</a:t>
            </a:r>
            <a:r>
              <a:rPr lang="en-US" sz="1600" dirty="0">
                <a:solidFill>
                  <a:srgbClr val="FF0000"/>
                </a:solidFill>
              </a:rPr>
              <a:t> and Phase Rotator for this </a:t>
            </a:r>
            <a:r>
              <a:rPr lang="en-US" sz="1600" dirty="0" smtClean="0">
                <a:solidFill>
                  <a:srgbClr val="FF0000"/>
                </a:solidFill>
              </a:rPr>
              <a:t>scenario, </a:t>
            </a:r>
            <a:r>
              <a:rPr lang="en-US" sz="1600" i="1" dirty="0" smtClean="0">
                <a:solidFill>
                  <a:srgbClr val="FF0000"/>
                </a:solidFill>
              </a:rPr>
              <a:t>etc.</a:t>
            </a:r>
            <a:endParaRPr lang="en-US" sz="1600" i="1" dirty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If </a:t>
            </a:r>
            <a:r>
              <a:rPr lang="en-US" sz="1600" dirty="0"/>
              <a:t>the project were to continue, we would need to make some evaluation of the effectiveness of the shielding for the revised </a:t>
            </a:r>
            <a:r>
              <a:rPr lang="en-US" sz="1600" dirty="0" smtClean="0"/>
              <a:t>Hg-target </a:t>
            </a:r>
            <a:r>
              <a:rPr lang="en-US" sz="1600" dirty="0"/>
              <a:t>scenario.  However</a:t>
            </a:r>
            <a:r>
              <a:rPr lang="en-US" sz="1600" dirty="0" smtClean="0"/>
              <a:t>, we likely </a:t>
            </a:r>
            <a:r>
              <a:rPr lang="en-US" sz="1600" dirty="0"/>
              <a:t>won't carry the revised </a:t>
            </a:r>
            <a:r>
              <a:rPr lang="en-US" sz="1600" dirty="0" smtClean="0"/>
              <a:t>Hg-target </a:t>
            </a:r>
            <a:r>
              <a:rPr lang="en-US" sz="1600" dirty="0"/>
              <a:t>scenario any farther than generating </a:t>
            </a:r>
            <a:r>
              <a:rPr lang="en-US" sz="1600" dirty="0" smtClean="0"/>
              <a:t>particle-production </a:t>
            </a:r>
            <a:r>
              <a:rPr lang="en-US" sz="1600" dirty="0"/>
              <a:t>files for it.</a:t>
            </a:r>
          </a:p>
        </p:txBody>
      </p:sp>
    </p:spTree>
    <p:extLst>
      <p:ext uri="{BB962C8B-B14F-4D97-AF65-F5344CB8AC3E}">
        <p14:creationId xmlns:p14="http://schemas.microsoft.com/office/powerpoint/2010/main" val="154688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29392</TotalTime>
  <Words>647</Words>
  <Application>Microsoft Office PowerPoint</Application>
  <PresentationFormat>On-screen Show (4:3)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SimSun</vt:lpstr>
      <vt:lpstr>Arial</vt:lpstr>
      <vt:lpstr>Calibri</vt:lpstr>
      <vt:lpstr>Comic Sans MS</vt:lpstr>
      <vt:lpstr>Times New Roman</vt:lpstr>
      <vt:lpstr>1_Custom Design</vt:lpstr>
      <vt:lpstr>Finalizing the C- and Hg-Target Configurations for 6.75-GeV Proton Beams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targettrans63</dc:title>
  <dc:creator>Kirk McDonald</dc:creator>
  <cp:lastModifiedBy>Kirk T McDonald</cp:lastModifiedBy>
  <cp:revision>500</cp:revision>
  <cp:lastPrinted>2015-03-03T04:06:20Z</cp:lastPrinted>
  <dcterms:created xsi:type="dcterms:W3CDTF">2007-03-05T16:41:11Z</dcterms:created>
  <dcterms:modified xsi:type="dcterms:W3CDTF">2015-03-03T04:06:57Z</dcterms:modified>
</cp:coreProperties>
</file>