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465" r:id="rId3"/>
    <p:sldId id="493" r:id="rId4"/>
    <p:sldId id="494" r:id="rId5"/>
    <p:sldId id="489" r:id="rId6"/>
    <p:sldId id="498" r:id="rId7"/>
    <p:sldId id="501" r:id="rId8"/>
    <p:sldId id="503" r:id="rId9"/>
    <p:sldId id="504" r:id="rId10"/>
    <p:sldId id="502" r:id="rId11"/>
    <p:sldId id="491" r:id="rId12"/>
    <p:sldId id="506" r:id="rId13"/>
    <p:sldId id="490" r:id="rId14"/>
    <p:sldId id="505" r:id="rId15"/>
    <p:sldId id="500" r:id="rId16"/>
    <p:sldId id="499" r:id="rId17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FF0000"/>
    <a:srgbClr val="0099CC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84706" autoAdjust="0"/>
  </p:normalViewPr>
  <p:slideViewPr>
    <p:cSldViewPr snapToGrid="0">
      <p:cViewPr varScale="1">
        <p:scale>
          <a:sx n="47" d="100"/>
          <a:sy n="47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Front End – </a:t>
            </a:r>
            <a:r>
              <a:rPr lang="en-US" sz="2800" b="1" smtClean="0"/>
              <a:t>present  status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smtClean="0"/>
              <a:t>March 2015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8031480" cy="5524500"/>
          </a:xfrm>
        </p:spPr>
        <p:txBody>
          <a:bodyPr/>
          <a:lstStyle/>
          <a:p>
            <a:r>
              <a:rPr lang="en-US" smtClean="0"/>
              <a:t>Simulation results </a:t>
            </a:r>
          </a:p>
          <a:p>
            <a:pPr lvl="1"/>
            <a:r>
              <a:rPr lang="en-US" smtClean="0"/>
              <a:t>Hg target 8 GeV –end of cooling </a:t>
            </a:r>
          </a:p>
          <a:p>
            <a:pPr lvl="1"/>
            <a:r>
              <a:rPr lang="en-US" sz="2400" b="1" smtClean="0"/>
              <a:t>~0.0756 </a:t>
            </a:r>
            <a:r>
              <a:rPr lang="el-GR" sz="2400" b="1" smtClean="0"/>
              <a:t>μ</a:t>
            </a:r>
            <a:r>
              <a:rPr lang="en-US" sz="2400" b="1" baseline="30000" smtClean="0"/>
              <a:t>+</a:t>
            </a:r>
            <a:r>
              <a:rPr lang="en-US" sz="2400" b="1" smtClean="0"/>
              <a:t>/p; </a:t>
            </a:r>
            <a:r>
              <a:rPr lang="en-US" sz="2400" b="1"/>
              <a:t>~</a:t>
            </a:r>
            <a:r>
              <a:rPr lang="en-US" sz="2400" b="1" smtClean="0"/>
              <a:t>0.0880 </a:t>
            </a:r>
            <a:r>
              <a:rPr lang="el-GR" sz="2400" b="1" smtClean="0"/>
              <a:t>μ</a:t>
            </a:r>
            <a:r>
              <a:rPr lang="en-US" sz="2400" b="1" smtClean="0"/>
              <a:t>-/p</a:t>
            </a:r>
            <a:r>
              <a:rPr lang="en-US" sz="2400" b="1"/>
              <a:t>; </a:t>
            </a:r>
            <a:endParaRPr lang="en-US" sz="2400" b="1" smtClean="0"/>
          </a:p>
          <a:p>
            <a:pPr lvl="1"/>
            <a:endParaRPr lang="en-US"/>
          </a:p>
          <a:p>
            <a:pPr lvl="1"/>
            <a:r>
              <a:rPr lang="en-US" smtClean="0"/>
              <a:t>C target 6.75 GeV p</a:t>
            </a:r>
          </a:p>
          <a:p>
            <a:pPr lvl="1"/>
            <a:r>
              <a:rPr lang="en-US" sz="2400" b="1" smtClean="0"/>
              <a:t>~0.0613 </a:t>
            </a:r>
            <a:r>
              <a:rPr lang="el-GR" sz="2400" b="1" smtClean="0"/>
              <a:t>μ</a:t>
            </a:r>
            <a:r>
              <a:rPr lang="en-US" sz="2400" b="1" baseline="30000"/>
              <a:t>+</a:t>
            </a:r>
            <a:r>
              <a:rPr lang="en-US" sz="2400" b="1"/>
              <a:t>/p; ~</a:t>
            </a:r>
            <a:r>
              <a:rPr lang="en-US" sz="2400" b="1" smtClean="0"/>
              <a:t>0.0481 </a:t>
            </a:r>
            <a:r>
              <a:rPr lang="el-GR" sz="2400" b="1"/>
              <a:t>μ</a:t>
            </a:r>
            <a:r>
              <a:rPr lang="en-US" sz="2400" b="1" baseline="30000" smtClean="0"/>
              <a:t>-</a:t>
            </a:r>
            <a:r>
              <a:rPr lang="en-US" sz="2400" b="1" smtClean="0"/>
              <a:t>/p</a:t>
            </a:r>
            <a:r>
              <a:rPr lang="en-US" sz="2400" b="1"/>
              <a:t>; </a:t>
            </a:r>
            <a:endParaRPr lang="en-US" sz="2400" b="1" smtClean="0"/>
          </a:p>
          <a:p>
            <a:pPr lvl="2"/>
            <a:r>
              <a:rPr lang="en-US" sz="2000" smtClean="0"/>
              <a:t>0.0726 </a:t>
            </a:r>
            <a:r>
              <a:rPr lang="el-GR" sz="2000"/>
              <a:t>μ</a:t>
            </a:r>
            <a:r>
              <a:rPr lang="en-US" sz="2000" baseline="30000"/>
              <a:t>+</a:t>
            </a:r>
            <a:r>
              <a:rPr lang="en-US" sz="2000"/>
              <a:t>/p; ~</a:t>
            </a:r>
            <a:r>
              <a:rPr lang="en-US" sz="2000" smtClean="0"/>
              <a:t>0.0570 </a:t>
            </a:r>
            <a:r>
              <a:rPr lang="el-GR" sz="2000"/>
              <a:t>μ</a:t>
            </a:r>
            <a:r>
              <a:rPr lang="en-US" sz="2000" baseline="30000" smtClean="0"/>
              <a:t>-</a:t>
            </a:r>
            <a:r>
              <a:rPr lang="en-US" sz="2000" smtClean="0"/>
              <a:t>/p when multiplied by 8/6.75 </a:t>
            </a:r>
            <a:endParaRPr lang="en-US" sz="2000"/>
          </a:p>
          <a:p>
            <a:pPr lvl="2"/>
            <a:endParaRPr lang="en-US" sz="2400" b="1" smtClean="0"/>
          </a:p>
          <a:p>
            <a:pPr lvl="1"/>
            <a:r>
              <a:rPr lang="en-US" sz="2400" b="1" smtClean="0"/>
              <a:t>Previous front ends had ~0.1 to ~0.125 </a:t>
            </a:r>
            <a:r>
              <a:rPr lang="el-GR" sz="2400" b="1" smtClean="0"/>
              <a:t>μ</a:t>
            </a:r>
            <a:r>
              <a:rPr lang="en-US" sz="2400" b="1" smtClean="0"/>
              <a:t>/p</a:t>
            </a:r>
            <a:endParaRPr lang="en-US" sz="2400" b="1"/>
          </a:p>
          <a:p>
            <a:pPr lvl="1"/>
            <a:endParaRPr lang="en-US" sz="2400" b="1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simulations results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801211"/>
            <a:ext cx="3901440" cy="143907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41"/>
            <a:ext cx="4770120" cy="143907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897"/>
            <a:ext cx="4770120" cy="1265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711"/>
            <a:ext cx="4770120" cy="1402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174"/>
            <a:ext cx="4770120" cy="134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861" y="11277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z=2m</a:t>
            </a:r>
          </a:p>
          <a:p>
            <a:r>
              <a:rPr lang="en-US" smtClean="0"/>
              <a:t>20000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8776" y="2273587"/>
            <a:ext cx="6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z=8m</a:t>
            </a:r>
          </a:p>
          <a:p>
            <a:r>
              <a:rPr lang="en-US" smtClean="0"/>
              <a:t>8386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87240" y="800100"/>
            <a:ext cx="455676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~60% of initial particles are lost in first 6m</a:t>
            </a:r>
          </a:p>
          <a:p>
            <a:pPr lvl="1"/>
            <a:r>
              <a:rPr lang="en-US" kern="0" smtClean="0"/>
              <a:t>previous front end lost ~20%</a:t>
            </a:r>
          </a:p>
          <a:p>
            <a:pPr lvl="1"/>
            <a:endParaRPr lang="en-US" kern="0"/>
          </a:p>
          <a:p>
            <a:r>
              <a:rPr lang="en-US" kern="0" smtClean="0"/>
              <a:t>Beam starts out very large</a:t>
            </a:r>
          </a:p>
          <a:p>
            <a:pPr lvl="1"/>
            <a:r>
              <a:rPr lang="en-US" kern="0" smtClean="0"/>
              <a:t>previous much smaller in </a:t>
            </a:r>
          </a:p>
          <a:p>
            <a:pPr lvl="1"/>
            <a:r>
              <a:rPr lang="en-US" kern="0" smtClean="0"/>
              <a:t>front end simulations</a:t>
            </a:r>
          </a:p>
          <a:p>
            <a:r>
              <a:rPr lang="en-US"/>
              <a:t>μ/p reduced </a:t>
            </a:r>
            <a:endParaRPr lang="en-US" smtClean="0"/>
          </a:p>
          <a:p>
            <a:pPr lvl="1"/>
            <a:r>
              <a:rPr lang="en-US" sz="2200" b="1" smtClean="0">
                <a:sym typeface="Wingdings" panose="05000000000000000000" pitchFamily="2" charset="2"/>
              </a:rPr>
              <a:t> </a:t>
            </a:r>
            <a:r>
              <a:rPr lang="en-US" sz="2200" b="1">
                <a:sym typeface="Wingdings" panose="05000000000000000000" pitchFamily="2" charset="2"/>
              </a:rPr>
              <a:t>~</a:t>
            </a:r>
            <a:r>
              <a:rPr lang="en-US" sz="2200" b="1" smtClean="0">
                <a:sym typeface="Wingdings" panose="05000000000000000000" pitchFamily="2" charset="2"/>
              </a:rPr>
              <a:t>0.061</a:t>
            </a:r>
            <a:r>
              <a:rPr lang="en-US" sz="2200" smtClean="0"/>
              <a:t> </a:t>
            </a:r>
            <a:r>
              <a:rPr lang="en-US" sz="2200"/>
              <a:t>μ</a:t>
            </a:r>
            <a:r>
              <a:rPr lang="en-US" sz="2200" baseline="30000"/>
              <a:t>+</a:t>
            </a:r>
            <a:r>
              <a:rPr lang="en-US" sz="2200"/>
              <a:t>/p</a:t>
            </a:r>
            <a:endParaRPr lang="en-US" sz="2200" b="1">
              <a:sym typeface="Symbol"/>
            </a:endParaRPr>
          </a:p>
          <a:p>
            <a:pPr lvl="1"/>
            <a:r>
              <a:rPr lang="en-US" sz="2400" b="1">
                <a:sym typeface="Symbol"/>
              </a:rPr>
              <a:t>   </a:t>
            </a:r>
            <a:r>
              <a:rPr lang="en-US" sz="2400" b="1" smtClean="0">
                <a:sym typeface="Symbol"/>
              </a:rPr>
              <a:t>~0.048 </a:t>
            </a:r>
            <a:r>
              <a:rPr lang="en-US" sz="2400"/>
              <a:t>μ</a:t>
            </a:r>
            <a:r>
              <a:rPr lang="en-US" sz="2400" baseline="30000"/>
              <a:t>-</a:t>
            </a:r>
            <a:r>
              <a:rPr lang="en-US" sz="2400"/>
              <a:t>/</a:t>
            </a:r>
            <a:r>
              <a:rPr lang="en-US" sz="2400" smtClean="0"/>
              <a:t>p</a:t>
            </a:r>
          </a:p>
          <a:p>
            <a:pPr lvl="2"/>
            <a:r>
              <a:rPr lang="en-US" sz="2400" smtClean="0"/>
              <a:t>μ</a:t>
            </a:r>
            <a:r>
              <a:rPr lang="en-US" sz="2400" baseline="30000" smtClean="0"/>
              <a:t>- </a:t>
            </a:r>
            <a:r>
              <a:rPr lang="en-US" sz="2400" smtClean="0"/>
              <a:t>less than </a:t>
            </a:r>
            <a:r>
              <a:rPr lang="en-US" sz="2400"/>
              <a:t>μ</a:t>
            </a:r>
            <a:r>
              <a:rPr lang="en-US" sz="2400" baseline="30000" smtClean="0"/>
              <a:t>+ </a:t>
            </a:r>
            <a:r>
              <a:rPr lang="en-US" sz="2400" smtClean="0"/>
              <a:t>for C</a:t>
            </a:r>
          </a:p>
          <a:p>
            <a:r>
              <a:rPr lang="en-US" smtClean="0">
                <a:sym typeface="Symbol"/>
              </a:rPr>
              <a:t>Not fully reoptimized for new </a:t>
            </a:r>
            <a:r>
              <a:rPr lang="en-US" b="1" smtClean="0">
                <a:sym typeface="Symbol"/>
              </a:rPr>
              <a:t>initial beam</a:t>
            </a:r>
            <a:endParaRPr lang="en-US" b="1">
              <a:sym typeface="Symbol"/>
            </a:endParaRPr>
          </a:p>
          <a:p>
            <a:pPr lvl="1"/>
            <a:endParaRPr lang="en-US" sz="2400">
              <a:sym typeface="Symbol"/>
            </a:endParaRPr>
          </a:p>
          <a:p>
            <a:endParaRPr lang="en-US" kern="0" smtClean="0"/>
          </a:p>
          <a:p>
            <a:pPr lvl="1"/>
            <a:endParaRPr lang="en-US" kern="0"/>
          </a:p>
        </p:txBody>
      </p:sp>
      <p:sp>
        <p:nvSpPr>
          <p:cNvPr id="14" name="TextBox 13"/>
          <p:cNvSpPr txBox="1"/>
          <p:nvPr/>
        </p:nvSpPr>
        <p:spPr>
          <a:xfrm>
            <a:off x="3543270" y="3562350"/>
            <a:ext cx="80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z=77m</a:t>
            </a:r>
          </a:p>
          <a:p>
            <a:r>
              <a:rPr lang="en-US" smtClean="0"/>
              <a:t>7500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43272" y="5012776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z=137m</a:t>
            </a:r>
          </a:p>
          <a:p>
            <a:r>
              <a:rPr lang="en-US" smtClean="0"/>
              <a:t>5892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Progression of beam through system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137921"/>
            <a:ext cx="6744650" cy="18491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4917440"/>
            <a:ext cx="6662575" cy="19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45" y="2987041"/>
            <a:ext cx="6744650" cy="1889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9133" y="1754237"/>
            <a:ext cx="791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z=11m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4597" y="3593367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z=104m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9135" y="528320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z=135m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6.75 GeV p/ C target – 8GeV Hg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7950337" cy="5524500"/>
          </a:xfrm>
        </p:spPr>
        <p:txBody>
          <a:bodyPr/>
          <a:lstStyle/>
          <a:p>
            <a:r>
              <a:rPr lang="en-US" sz="2400" smtClean="0"/>
              <a:t>Simulations capture typically somewhat less than before</a:t>
            </a:r>
          </a:p>
          <a:p>
            <a:pPr lvl="1"/>
            <a:r>
              <a:rPr lang="en-US" sz="2000" b="1" smtClean="0"/>
              <a:t>Big  difference in MARS production model</a:t>
            </a:r>
          </a:p>
          <a:p>
            <a:pPr lvl="2"/>
            <a:r>
              <a:rPr lang="en-US" sz="2000" b="1" smtClean="0"/>
              <a:t>Mars Inclusive </a:t>
            </a:r>
            <a:r>
              <a:rPr lang="en-US" sz="2000" b="1" smtClean="0">
                <a:sym typeface="Wingdings" panose="05000000000000000000" pitchFamily="2" charset="2"/>
              </a:rPr>
              <a:t> LAQGSM=1</a:t>
            </a:r>
          </a:p>
          <a:p>
            <a:pPr lvl="1"/>
            <a:r>
              <a:rPr lang="en-US" sz="2000" b="1" smtClean="0">
                <a:sym typeface="Wingdings" panose="05000000000000000000" pitchFamily="2" charset="2"/>
              </a:rPr>
              <a:t>Drop in production for ~8 GeV</a:t>
            </a:r>
          </a:p>
          <a:p>
            <a:pPr lvl="2"/>
            <a:r>
              <a:rPr lang="en-US" sz="2000" b="1" smtClean="0">
                <a:sym typeface="Wingdings" panose="05000000000000000000" pitchFamily="2" charset="2"/>
              </a:rPr>
              <a:t>Are previous MARS simulations that showed an advantage in production for ~8 GeV still true ?</a:t>
            </a:r>
            <a:endParaRPr lang="en-US" sz="20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14775"/>
            <a:ext cx="7534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gas-filled rf in buncher/rotator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200525" cy="5524500"/>
          </a:xfrm>
        </p:spPr>
        <p:txBody>
          <a:bodyPr/>
          <a:lstStyle/>
          <a:p>
            <a:r>
              <a:rPr lang="en-US" smtClean="0"/>
              <a:t>34 – 100 atm equivalent</a:t>
            </a:r>
          </a:p>
          <a:p>
            <a:pPr lvl="1"/>
            <a:r>
              <a:rPr lang="en-US" smtClean="0"/>
              <a:t>1.14 MeV/m </a:t>
            </a:r>
          </a:p>
          <a:p>
            <a:pPr lvl="2"/>
            <a:r>
              <a:rPr lang="en-US" smtClean="0"/>
              <a:t>34 atm</a:t>
            </a:r>
            <a:endParaRPr lang="en-US"/>
          </a:p>
          <a:p>
            <a:pPr lvl="1"/>
            <a:r>
              <a:rPr lang="en-US" smtClean="0"/>
              <a:t>3.45 MeV/m</a:t>
            </a:r>
          </a:p>
          <a:p>
            <a:pPr lvl="2"/>
            <a:r>
              <a:rPr lang="en-US" smtClean="0"/>
              <a:t>100atm </a:t>
            </a:r>
          </a:p>
          <a:p>
            <a:pPr lvl="2"/>
            <a:endParaRPr lang="en-US"/>
          </a:p>
          <a:p>
            <a:pPr lvl="1"/>
            <a:r>
              <a:rPr lang="en-US" smtClean="0"/>
              <a:t>for 34 atm </a:t>
            </a:r>
          </a:p>
          <a:p>
            <a:pPr lvl="2"/>
            <a:r>
              <a:rPr lang="en-US" smtClean="0"/>
              <a:t>add ~2MV/m to rf</a:t>
            </a:r>
          </a:p>
          <a:p>
            <a:r>
              <a:rPr lang="en-US" smtClean="0"/>
              <a:t>First tries with ICOOL</a:t>
            </a:r>
          </a:p>
          <a:p>
            <a:pPr lvl="1"/>
            <a:r>
              <a:rPr lang="en-US" smtClean="0"/>
              <a:t>GH in buncher 1 atm</a:t>
            </a:r>
          </a:p>
          <a:p>
            <a:pPr lvl="2"/>
            <a:r>
              <a:rPr lang="en-US" smtClean="0"/>
              <a:t>no change in capture</a:t>
            </a:r>
          </a:p>
          <a:p>
            <a:pPr lvl="1"/>
            <a:r>
              <a:rPr lang="en-US" smtClean="0"/>
              <a:t>Change </a:t>
            </a:r>
            <a:r>
              <a:rPr lang="en-US" smtClean="0"/>
              <a:t>to 34 atm by </a:t>
            </a:r>
          </a:p>
          <a:p>
            <a:pPr lvl="2"/>
            <a:r>
              <a:rPr lang="en-US" smtClean="0"/>
              <a:t>DENS </a:t>
            </a:r>
            <a:r>
              <a:rPr lang="en-US" smtClean="0"/>
              <a:t>GH 34.0</a:t>
            </a:r>
          </a:p>
          <a:p>
            <a:pPr lvl="1"/>
            <a:r>
              <a:rPr lang="en-US" smtClean="0"/>
              <a:t>Runs OK but</a:t>
            </a:r>
          </a:p>
          <a:p>
            <a:pPr lvl="2"/>
            <a:r>
              <a:rPr lang="en-US" smtClean="0"/>
              <a:t>reduces capture by 20%</a:t>
            </a:r>
          </a:p>
          <a:p>
            <a:pPr lvl="2"/>
            <a:r>
              <a:rPr lang="en-US" smtClean="0"/>
              <a:t>mostly from low-E muons</a:t>
            </a:r>
          </a:p>
          <a:p>
            <a:pPr lvl="3"/>
            <a:r>
              <a:rPr lang="en-US" smtClean="0"/>
              <a:t>sorter bunch train </a:t>
            </a:r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724692"/>
            <a:ext cx="4124325" cy="16470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365506"/>
            <a:ext cx="4133850" cy="1454019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50" y="3819525"/>
            <a:ext cx="4152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1808" y="428625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gas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1805" y="2590800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gas</a:t>
            </a:r>
          </a:p>
          <a:p>
            <a:r>
              <a:rPr lang="en-US" smtClean="0"/>
              <a:t>z=135m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33151" y="914400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gas</a:t>
            </a:r>
          </a:p>
          <a:p>
            <a:r>
              <a:rPr lang="en-US" smtClean="0"/>
              <a:t>z=71m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topics to explore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7171"/>
            <a:ext cx="7704438" cy="5524500"/>
          </a:xfrm>
        </p:spPr>
        <p:txBody>
          <a:bodyPr/>
          <a:lstStyle/>
          <a:p>
            <a:r>
              <a:rPr lang="en-US" smtClean="0"/>
              <a:t>Replace vacuum rf with gas-filled rf</a:t>
            </a:r>
          </a:p>
          <a:p>
            <a:pPr lvl="1"/>
            <a:r>
              <a:rPr lang="en-US" smtClean="0"/>
              <a:t>Also use gas in phase rotator</a:t>
            </a:r>
          </a:p>
          <a:p>
            <a:pPr lvl="1"/>
            <a:r>
              <a:rPr lang="en-US" smtClean="0"/>
              <a:t>Do </a:t>
            </a:r>
            <a:r>
              <a:rPr lang="en-US" smtClean="0"/>
              <a:t>Buncher / phase rotation function as well ?</a:t>
            </a:r>
          </a:p>
          <a:p>
            <a:pPr lvl="1"/>
            <a:endParaRPr lang="en-US"/>
          </a:p>
          <a:p>
            <a:r>
              <a:rPr lang="en-US" smtClean="0"/>
              <a:t>Replace initial 4-D Cooler with 6-D cooler </a:t>
            </a:r>
          </a:p>
          <a:p>
            <a:pPr lvl="1"/>
            <a:r>
              <a:rPr lang="en-US" smtClean="0"/>
              <a:t>Has been initiated by Yuri </a:t>
            </a:r>
          </a:p>
          <a:p>
            <a:pPr lvl="1"/>
            <a:r>
              <a:rPr lang="en-US" smtClean="0"/>
              <a:t>Would like a reference version to use as acceptance baseline</a:t>
            </a:r>
          </a:p>
          <a:p>
            <a:pPr lvl="1"/>
            <a:endParaRPr lang="en-US" smtClean="0"/>
          </a:p>
          <a:p>
            <a:r>
              <a:rPr lang="en-US" smtClean="0"/>
              <a:t>Integrate Buncher  / Phase-rotation / Cooling </a:t>
            </a:r>
          </a:p>
          <a:p>
            <a:pPr lvl="1"/>
            <a:r>
              <a:rPr lang="en-US" smtClean="0"/>
              <a:t>more compact system </a:t>
            </a:r>
          </a:p>
          <a:p>
            <a:pPr lvl="1"/>
            <a:r>
              <a:rPr lang="en-US" smtClean="0"/>
              <a:t>adiabatic </a:t>
            </a:r>
            <a:r>
              <a:rPr lang="en-US" smtClean="0">
                <a:sym typeface="Wingdings" panose="05000000000000000000" pitchFamily="2" charset="2"/>
              </a:rPr>
              <a:t> snap rotation</a:t>
            </a:r>
            <a:endParaRPr lang="en-US"/>
          </a:p>
          <a:p>
            <a:endParaRPr lang="en-US" smtClean="0"/>
          </a:p>
          <a:p>
            <a:r>
              <a:rPr lang="en-US" smtClean="0"/>
              <a:t>Transform to general R&amp;D </a:t>
            </a:r>
          </a:p>
          <a:p>
            <a:pPr lvl="1"/>
            <a:r>
              <a:rPr lang="en-US" smtClean="0"/>
              <a:t>initial beam </a:t>
            </a:r>
            <a:r>
              <a:rPr lang="en-US" smtClean="0">
                <a:sym typeface="Wingdings" panose="05000000000000000000" pitchFamily="2" charset="2"/>
              </a:rPr>
              <a:t>???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lower B-field, lower energy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other uses (mu2e … LFV expts.</a:t>
            </a:r>
            <a:endParaRPr lang="en-US" smtClean="0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</a:t>
            </a:r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" y="1133475"/>
            <a:ext cx="9030924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smtClean="0"/>
              <a:t>Front </a:t>
            </a:r>
            <a:r>
              <a:rPr lang="en-US" dirty="0" smtClean="0"/>
              <a:t>End for  </a:t>
            </a:r>
            <a:r>
              <a:rPr lang="en-US" dirty="0" err="1" smtClean="0"/>
              <a:t>Muon</a:t>
            </a:r>
            <a:r>
              <a:rPr lang="en-US" dirty="0" smtClean="0"/>
              <a:t> Collider/ </a:t>
            </a:r>
            <a:r>
              <a:rPr lang="en-US" smtClean="0"/>
              <a:t>Neutrino Factory</a:t>
            </a:r>
          </a:p>
          <a:p>
            <a:pPr lvl="1" eaLnBrk="1" hangingPunct="1"/>
            <a:r>
              <a:rPr lang="en-US" smtClean="0"/>
              <a:t>Baseline for MAP</a:t>
            </a:r>
          </a:p>
          <a:p>
            <a:pPr lvl="2" eaLnBrk="1" hangingPunct="1"/>
            <a:r>
              <a:rPr lang="en-US" smtClean="0"/>
              <a:t>8 GeV proton beam on Hg target</a:t>
            </a:r>
            <a:endParaRPr lang="en-US" dirty="0" smtClean="0"/>
          </a:p>
          <a:p>
            <a:pPr lvl="1" eaLnBrk="1" hangingPunct="1"/>
            <a:r>
              <a:rPr lang="en-US" dirty="0" smtClean="0"/>
              <a:t>325 MHz</a:t>
            </a:r>
          </a:p>
          <a:p>
            <a:pPr lvl="2" eaLnBrk="1" hangingPunct="1"/>
            <a:r>
              <a:rPr lang="en-US" smtClean="0"/>
              <a:t>With Chicane/Absorber</a:t>
            </a:r>
            <a:endParaRPr lang="en-US" dirty="0" smtClean="0"/>
          </a:p>
          <a:p>
            <a:pPr eaLnBrk="1" hangingPunct="1"/>
            <a:r>
              <a:rPr lang="en-US" dirty="0" smtClean="0"/>
              <a:t>Current status</a:t>
            </a:r>
          </a:p>
          <a:p>
            <a:pPr lvl="1" eaLnBrk="1" hangingPunct="1"/>
            <a:r>
              <a:rPr lang="en-US" smtClean="0"/>
              <a:t>New targetry</a:t>
            </a:r>
          </a:p>
          <a:p>
            <a:pPr lvl="2" eaLnBrk="1" hangingPunct="1"/>
            <a:r>
              <a:rPr lang="en-US" smtClean="0"/>
              <a:t>6.75 GeV on C target</a:t>
            </a:r>
            <a:endParaRPr lang="en-US" dirty="0" smtClean="0"/>
          </a:p>
          <a:p>
            <a:pPr lvl="1" eaLnBrk="1" hangingPunct="1"/>
            <a:r>
              <a:rPr lang="en-US" smtClean="0"/>
              <a:t>New Mars generated beams </a:t>
            </a:r>
          </a:p>
          <a:p>
            <a:pPr lvl="2" eaLnBrk="1" hangingPunct="1"/>
            <a:r>
              <a:rPr lang="en-US" smtClean="0"/>
              <a:t>Mars ouput much different from previous version</a:t>
            </a: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N=10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N=12.045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78094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693828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/>
              <a:t>325 MHz – less </a:t>
            </a:r>
            <a:r>
              <a:rPr lang="en-US" sz="1800" smtClean="0"/>
              <a:t>power</a:t>
            </a:r>
          </a:p>
          <a:p>
            <a:pPr lvl="1"/>
            <a:r>
              <a:rPr lang="en-US" sz="1800" smtClean="0"/>
              <a:t>shorter </a:t>
            </a:r>
            <a:r>
              <a:rPr lang="en-US" sz="1800" dirty="0" smtClean="0"/>
              <a:t>than </a:t>
            </a:r>
            <a:r>
              <a:rPr lang="en-US" sz="1800" smtClean="0"/>
              <a:t>baseline NF</a:t>
            </a:r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</a:t>
            </a:r>
            <a:r>
              <a:rPr lang="en-US" sz="1800" smtClean="0"/>
              <a:t>higher gradient</a:t>
            </a:r>
          </a:p>
          <a:p>
            <a:pPr lvl="1"/>
            <a:r>
              <a:rPr lang="en-US" sz="1800" smtClean="0"/>
              <a:t>higher frequency rf </a:t>
            </a:r>
            <a:r>
              <a:rPr lang="en-US" sz="1800" smtClean="0">
                <a:sym typeface="Wingdings" panose="05000000000000000000" pitchFamily="2" charset="2"/>
              </a:rPr>
              <a:t> smaller cavities</a:t>
            </a:r>
            <a:endParaRPr lang="en-US" sz="1800" dirty="0" smtClean="0"/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smtClean="0"/>
              <a:t>more </a:t>
            </a:r>
            <a:r>
              <a:rPr lang="en-US" sz="1800" dirty="0" smtClean="0"/>
              <a:t>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43486"/>
            <a:ext cx="4739640" cy="3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Proton Driver parameters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800100"/>
            <a:ext cx="4160520" cy="5524500"/>
          </a:xfrm>
        </p:spPr>
        <p:txBody>
          <a:bodyPr/>
          <a:lstStyle/>
          <a:p>
            <a:r>
              <a:rPr lang="en-US" smtClean="0"/>
              <a:t>6.75 GeV p, C target</a:t>
            </a:r>
          </a:p>
          <a:p>
            <a:pPr lvl="1"/>
            <a:r>
              <a:rPr lang="en-US" smtClean="0"/>
              <a:t>20</a:t>
            </a:r>
            <a:r>
              <a:rPr lang="en-US" smtClean="0">
                <a:sym typeface="Wingdings" panose="05000000000000000000" pitchFamily="2" charset="2"/>
              </a:rPr>
              <a:t>2T short taper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~5m (previously 15)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X. Ding produced particles at z=2m using Mars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short initial beam</a:t>
            </a:r>
          </a:p>
          <a:p>
            <a:r>
              <a:rPr lang="en-US" smtClean="0">
                <a:sym typeface="Wingdings" panose="05000000000000000000" pitchFamily="2" charset="2"/>
              </a:rPr>
              <a:t>Redo ICOOL data sets to match initial beam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ref particles redefined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in for003.dat 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and for001.dat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73900"/>
              </p:ext>
            </p:extLst>
          </p:nvPr>
        </p:nvGraphicFramePr>
        <p:xfrm>
          <a:off x="573703" y="5226907"/>
          <a:ext cx="8258907" cy="1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" y="5226907"/>
                        <a:ext cx="8258907" cy="173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4920048"/>
            <a:ext cx="8843320" cy="17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old FE with new initial beam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800100"/>
            <a:ext cx="4419600" cy="5524500"/>
          </a:xfrm>
        </p:spPr>
        <p:txBody>
          <a:bodyPr/>
          <a:lstStyle/>
          <a:p>
            <a:r>
              <a:rPr lang="en-US" smtClean="0"/>
              <a:t>New beam based on Mars 15</a:t>
            </a:r>
          </a:p>
          <a:p>
            <a:pPr lvl="1"/>
            <a:r>
              <a:rPr lang="en-US" smtClean="0"/>
              <a:t>different apertures than baseline scenarion</a:t>
            </a:r>
          </a:p>
          <a:p>
            <a:pPr lvl="1"/>
            <a:r>
              <a:rPr lang="en-US" smtClean="0"/>
              <a:t>~half of initial beam lost in &lt;6m</a:t>
            </a:r>
          </a:p>
          <a:p>
            <a:pPr lvl="2"/>
            <a:r>
              <a:rPr lang="en-US" smtClean="0"/>
              <a:t>aperture cut off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Content Placeholder 5" descr="sametilt-traj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0" y="3019092"/>
            <a:ext cx="3736718" cy="37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85778" y="884559"/>
            <a:ext cx="4419600" cy="5524500"/>
          </a:xfrm>
        </p:spPr>
        <p:txBody>
          <a:bodyPr/>
          <a:lstStyle/>
          <a:p>
            <a:r>
              <a:rPr lang="en-US" smtClean="0"/>
              <a:t>Large amount of secondaries at larger apertures at start</a:t>
            </a:r>
          </a:p>
          <a:p>
            <a:pPr lvl="1"/>
            <a:r>
              <a:rPr lang="en-US" smtClean="0"/>
              <a:t>Did not see in previous runs because of cut-offs near target</a:t>
            </a:r>
            <a:endParaRPr lang="en-US" smtClean="0"/>
          </a:p>
          <a:p>
            <a:pPr lvl="1"/>
            <a:r>
              <a:rPr lang="en-US" smtClean="0"/>
              <a:t>Lost at 23cm aperture used downstream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Following Scott’s review of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6893560" cy="5524500"/>
          </a:xfrm>
        </p:spPr>
        <p:txBody>
          <a:bodyPr/>
          <a:lstStyle/>
          <a:p>
            <a:r>
              <a:rPr lang="en-US" smtClean="0"/>
              <a:t>Use his initial distributions </a:t>
            </a:r>
            <a:r>
              <a:rPr lang="en-US" sz="1800" smtClean="0"/>
              <a:t>(obtained by X. Ding)</a:t>
            </a:r>
            <a:endParaRPr lang="en-US" smtClean="0"/>
          </a:p>
          <a:p>
            <a:pPr lvl="1"/>
            <a:r>
              <a:rPr lang="en-US" smtClean="0"/>
              <a:t>8 GeV protons on Hg targe</a:t>
            </a:r>
          </a:p>
          <a:p>
            <a:pPr lvl="2"/>
            <a:r>
              <a:rPr lang="en-US" smtClean="0"/>
              <a:t>+ and minus</a:t>
            </a:r>
            <a:endParaRPr lang="en-US"/>
          </a:p>
          <a:p>
            <a:pPr lvl="1"/>
            <a:r>
              <a:rPr lang="en-US" smtClean="0"/>
              <a:t>6.75 GeV protons on C target</a:t>
            </a:r>
            <a:endParaRPr lang="en-US"/>
          </a:p>
          <a:p>
            <a:pPr lvl="1"/>
            <a:r>
              <a:rPr lang="en-US" smtClean="0"/>
              <a:t>Start beam from z =10m </a:t>
            </a:r>
          </a:p>
          <a:p>
            <a:pPr lvl="2"/>
            <a:r>
              <a:rPr lang="en-US" smtClean="0"/>
              <a:t>must retranslate into ICOOL reference particles</a:t>
            </a:r>
          </a:p>
          <a:p>
            <a:pPr lvl="1"/>
            <a:r>
              <a:rPr lang="en-US" smtClean="0"/>
              <a:t>Early losses on apertures have already occurred </a:t>
            </a:r>
          </a:p>
          <a:p>
            <a:pPr lvl="2"/>
            <a:r>
              <a:rPr lang="en-US" smtClean="0"/>
              <a:t>23 cm apertures 	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09" y="3657600"/>
            <a:ext cx="6084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7370763" cy="647700"/>
          </a:xfrm>
        </p:spPr>
        <p:txBody>
          <a:bodyPr/>
          <a:lstStyle/>
          <a:p>
            <a:r>
              <a:rPr lang="en-US" smtClean="0"/>
              <a:t>ICOOL translation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5405120" cy="5524500"/>
          </a:xfrm>
        </p:spPr>
        <p:txBody>
          <a:bodyPr/>
          <a:lstStyle/>
          <a:p>
            <a:r>
              <a:rPr lang="en-US" smtClean="0"/>
              <a:t>start at “z=10m” </a:t>
            </a:r>
          </a:p>
          <a:p>
            <a:pPr lvl="1"/>
            <a:r>
              <a:rPr lang="en-US"/>
              <a:t>(particle time zero is at -1m</a:t>
            </a:r>
            <a:r>
              <a:rPr lang="en-US" smtClean="0"/>
              <a:t>)</a:t>
            </a:r>
          </a:p>
          <a:p>
            <a:r>
              <a:rPr lang="en-US" smtClean="0"/>
              <a:t>reference particles </a:t>
            </a:r>
          </a:p>
          <a:p>
            <a:pPr lvl="1"/>
            <a:r>
              <a:rPr lang="en-US" b="1" smtClean="0"/>
              <a:t>250</a:t>
            </a:r>
            <a:r>
              <a:rPr lang="en-US" smtClean="0"/>
              <a:t> MeV/c ; </a:t>
            </a:r>
            <a:r>
              <a:rPr lang="en-US" b="1" smtClean="0"/>
              <a:t>154 </a:t>
            </a:r>
            <a:r>
              <a:rPr lang="en-US" smtClean="0"/>
              <a:t>MeV/c </a:t>
            </a:r>
            <a:r>
              <a:rPr lang="el-GR" smtClean="0"/>
              <a:t>μ</a:t>
            </a:r>
            <a:r>
              <a:rPr lang="en-US" baseline="30000" smtClean="0"/>
              <a:t>+</a:t>
            </a:r>
          </a:p>
          <a:p>
            <a:pPr lvl="2"/>
            <a:r>
              <a:rPr lang="en-US" smtClean="0"/>
              <a:t>165.75 MeV </a:t>
            </a:r>
            <a:r>
              <a:rPr lang="en-US"/>
              <a:t>; </a:t>
            </a:r>
            <a:r>
              <a:rPr lang="en-US" smtClean="0"/>
              <a:t>81.1 MeV </a:t>
            </a:r>
            <a:r>
              <a:rPr lang="el-GR"/>
              <a:t>μ</a:t>
            </a:r>
            <a:r>
              <a:rPr lang="en-US" baseline="30000" smtClean="0"/>
              <a:t>+</a:t>
            </a:r>
            <a:endParaRPr lang="en-US" smtClean="0"/>
          </a:p>
          <a:p>
            <a:pPr lvl="1"/>
            <a:r>
              <a:rPr lang="en-US" smtClean="0"/>
              <a:t>time set by 1m as 6,75 GeV proton + 10m as </a:t>
            </a:r>
            <a:r>
              <a:rPr lang="el-GR"/>
              <a:t>μ</a:t>
            </a:r>
            <a:r>
              <a:rPr lang="en-US" baseline="30000"/>
              <a:t>+</a:t>
            </a:r>
            <a:endParaRPr lang="en-US" smtClean="0"/>
          </a:p>
          <a:p>
            <a:pPr lvl="1"/>
            <a:r>
              <a:rPr lang="en-US" smtClean="0"/>
              <a:t>reference particles set in for003.dat, not for001.dat  </a:t>
            </a:r>
            <a:endParaRPr lang="en-US"/>
          </a:p>
          <a:p>
            <a:pPr lvl="1"/>
            <a:endParaRPr lang="en-US" smtClean="0"/>
          </a:p>
          <a:p>
            <a:pPr marL="0" indent="0">
              <a:buNone/>
            </a:pPr>
            <a:r>
              <a:rPr lang="en-US" smtClean="0"/>
              <a:t>	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59460"/>
            <a:ext cx="3810000" cy="55245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01-Feb-2015 X. Ding C 10 m -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0.0 0.250 3.95709E-08 0.0 0.154 4.381345E-08 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1   1 -3 0  4.354479e-008  1.000000e+000    0.03737    0.03656 0  7.861861e-004  2.558375e-002  2.189235e-001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3   1 -3 0  3.712592e-008  1.000000e+000   -0.03459   -0.11247 0  1.617131e-001  3.506310e-002  4.670452e-001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6   1 -3 0  3.748837e-008  1.000000e+000    0.00304   -0.04460 0 -1.827203e-002 -5.931789e-002  7.809555e-001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10   1 -3 0  3.738523e-008  1.000000e+000    0.07979    0.13944 0 -4.890422e-002  3.733585e-001  1.515145e+000 0 0 </a:t>
            </a:r>
            <a:r>
              <a:rPr lang="en-US" sz="1200" smtClean="0">
                <a:latin typeface="Arial Narrow" panose="020B0606020202030204" pitchFamily="34" charset="0"/>
              </a:rPr>
              <a:t>0</a:t>
            </a: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smtClean="0">
                <a:latin typeface="+mj-lt"/>
              </a:rPr>
              <a:t>In ICOOL for001.dat</a:t>
            </a: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REFP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2 0 0 0 3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</a:t>
            </a: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ICOOL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495800" cy="5524500"/>
          </a:xfrm>
        </p:spPr>
        <p:txBody>
          <a:bodyPr/>
          <a:lstStyle/>
          <a:p>
            <a:r>
              <a:rPr lang="en-US" sz="2400" smtClean="0"/>
              <a:t>ecalc9.for has an error</a:t>
            </a:r>
          </a:p>
          <a:p>
            <a:pPr lvl="1"/>
            <a:r>
              <a:rPr lang="en-US" sz="2000" smtClean="0"/>
              <a:t>10.e09 should be 1.0e09</a:t>
            </a:r>
          </a:p>
          <a:p>
            <a:pPr lvl="2"/>
            <a:r>
              <a:rPr lang="en-US" sz="2000" smtClean="0"/>
              <a:t>affects value of L in eV-s</a:t>
            </a:r>
          </a:p>
          <a:p>
            <a:r>
              <a:rPr lang="en-US" sz="2400" smtClean="0"/>
              <a:t>After correction can use L to get </a:t>
            </a:r>
            <a:r>
              <a:rPr lang="el-GR" sz="2400" smtClean="0"/>
              <a:t>ε</a:t>
            </a:r>
            <a:r>
              <a:rPr lang="en-US" sz="2400" baseline="30000" smtClean="0"/>
              <a:t>+</a:t>
            </a:r>
            <a:r>
              <a:rPr lang="en-US" sz="2400" smtClean="0"/>
              <a:t>, </a:t>
            </a:r>
            <a:r>
              <a:rPr lang="el-GR" sz="2400" smtClean="0"/>
              <a:t>ε</a:t>
            </a:r>
            <a:r>
              <a:rPr lang="en-US" sz="2400" baseline="30000" smtClean="0"/>
              <a:t>-</a:t>
            </a:r>
          </a:p>
          <a:p>
            <a:pPr lvl="1"/>
            <a:r>
              <a:rPr lang="en-US" sz="2000" i="1" smtClean="0"/>
              <a:t>L</a:t>
            </a:r>
            <a:r>
              <a:rPr lang="en-US" sz="2000" i="1" baseline="-25000" smtClean="0"/>
              <a:t>m</a:t>
            </a:r>
            <a:r>
              <a:rPr lang="en-US" sz="2000" i="1" smtClean="0"/>
              <a:t>=  </a:t>
            </a:r>
            <a:r>
              <a:rPr lang="en-US" sz="2000" smtClean="0"/>
              <a:t>0.3L/2/0.10566</a:t>
            </a:r>
          </a:p>
          <a:p>
            <a:pPr lvl="1"/>
            <a:r>
              <a:rPr lang="en-US" sz="2000" i="1" smtClean="0"/>
              <a:t>ε</a:t>
            </a:r>
            <a:r>
              <a:rPr lang="en-US" sz="2000" i="1" baseline="-25000" smtClean="0"/>
              <a:t>p</a:t>
            </a:r>
            <a:r>
              <a:rPr lang="en-US" sz="2000" i="1" smtClean="0"/>
              <a:t>= (</a:t>
            </a:r>
            <a:r>
              <a:rPr lang="el-GR" sz="2000" b="1" smtClean="0"/>
              <a:t>ε</a:t>
            </a:r>
            <a:r>
              <a:rPr lang="en-US" sz="2000" b="1" baseline="-25000" smtClean="0"/>
              <a:t>t</a:t>
            </a:r>
            <a:r>
              <a:rPr lang="en-US" sz="2000" b="1" baseline="30000" smtClean="0"/>
              <a:t>2</a:t>
            </a:r>
            <a:r>
              <a:rPr lang="en-US" sz="2000" b="1" smtClean="0"/>
              <a:t>+</a:t>
            </a:r>
            <a:r>
              <a:rPr lang="en-US" sz="2000" b="1" i="1" smtClean="0"/>
              <a:t>L</a:t>
            </a:r>
            <a:r>
              <a:rPr lang="en-US" sz="2000" b="1" i="1" baseline="-25000" smtClean="0"/>
              <a:t>m</a:t>
            </a:r>
            <a:r>
              <a:rPr lang="en-US" sz="2000" b="1" baseline="30000" smtClean="0"/>
              <a:t>2</a:t>
            </a:r>
            <a:r>
              <a:rPr lang="en-US" sz="2000" b="1" smtClean="0"/>
              <a:t>)</a:t>
            </a:r>
            <a:r>
              <a:rPr lang="en-US" sz="2000" b="1" baseline="30000" smtClean="0"/>
              <a:t>1/2</a:t>
            </a:r>
          </a:p>
          <a:p>
            <a:pPr lvl="1"/>
            <a:r>
              <a:rPr lang="el-GR" sz="2000"/>
              <a:t>ε</a:t>
            </a:r>
            <a:r>
              <a:rPr lang="en-US" sz="2000" baseline="30000" smtClean="0"/>
              <a:t>+ </a:t>
            </a:r>
            <a:r>
              <a:rPr lang="en-US" sz="2000" smtClean="0"/>
              <a:t>= </a:t>
            </a:r>
            <a:r>
              <a:rPr lang="en-US" sz="2000" i="1" smtClean="0"/>
              <a:t>ε</a:t>
            </a:r>
            <a:r>
              <a:rPr lang="en-US" sz="2000" i="1" baseline="-25000" smtClean="0"/>
              <a:t>p</a:t>
            </a:r>
            <a:r>
              <a:rPr lang="en-US" sz="2000" smtClean="0"/>
              <a:t>+</a:t>
            </a:r>
            <a:r>
              <a:rPr lang="en-US" sz="2000" b="1" i="1" smtClean="0"/>
              <a:t>L</a:t>
            </a:r>
            <a:r>
              <a:rPr lang="en-US" sz="2000" b="1" i="1" baseline="-25000" smtClean="0"/>
              <a:t>m</a:t>
            </a:r>
            <a:r>
              <a:rPr lang="en-US" sz="2000" b="1" i="1" smtClean="0"/>
              <a:t>; </a:t>
            </a:r>
            <a:r>
              <a:rPr lang="el-GR" sz="2000" smtClean="0"/>
              <a:t>ε</a:t>
            </a:r>
            <a:r>
              <a:rPr lang="en-US" sz="2000" baseline="30000" smtClean="0"/>
              <a:t>- </a:t>
            </a:r>
            <a:r>
              <a:rPr lang="en-US" sz="2000" smtClean="0"/>
              <a:t>= </a:t>
            </a:r>
            <a:r>
              <a:rPr lang="en-US" sz="2000" i="1" smtClean="0"/>
              <a:t>ε</a:t>
            </a:r>
            <a:r>
              <a:rPr lang="en-US" sz="2000" i="1" baseline="-25000" smtClean="0"/>
              <a:t>p</a:t>
            </a:r>
            <a:r>
              <a:rPr lang="en-US" sz="2000" smtClean="0"/>
              <a:t>-</a:t>
            </a:r>
            <a:r>
              <a:rPr lang="en-US" sz="2000" b="1" i="1" smtClean="0"/>
              <a:t>L</a:t>
            </a:r>
            <a:r>
              <a:rPr lang="en-US" sz="2000" b="1" i="1" baseline="-25000" smtClean="0"/>
              <a:t>m</a:t>
            </a:r>
            <a:r>
              <a:rPr lang="en-US" sz="2000" b="1" i="1" smtClean="0"/>
              <a:t>;</a:t>
            </a:r>
          </a:p>
          <a:p>
            <a:pPr lvl="1"/>
            <a:endParaRPr lang="en-US" sz="2000" b="1"/>
          </a:p>
          <a:p>
            <a:pPr lvl="1"/>
            <a:endParaRPr lang="en-US" sz="20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56948</TotalTime>
  <Words>896</Words>
  <Application>Microsoft Office PowerPoint</Application>
  <PresentationFormat>On-screen Show (4:3)</PresentationFormat>
  <Paragraphs>211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Picture</vt:lpstr>
      <vt:lpstr> Front End – present  status</vt:lpstr>
      <vt:lpstr>Outline</vt:lpstr>
      <vt:lpstr> 325MHz System “Collider”</vt:lpstr>
      <vt:lpstr>Simulation Results</vt:lpstr>
      <vt:lpstr>New Proton Driver parameters</vt:lpstr>
      <vt:lpstr>Use old FE with new initial beam</vt:lpstr>
      <vt:lpstr>Following Scott’s review of front end</vt:lpstr>
      <vt:lpstr>ICOOL translation tips</vt:lpstr>
      <vt:lpstr>ICOOL features</vt:lpstr>
      <vt:lpstr>First simulation results</vt:lpstr>
      <vt:lpstr>First simulations results</vt:lpstr>
      <vt:lpstr>Progression of beam through system</vt:lpstr>
      <vt:lpstr>6.75 GeV p/ C target – 8GeV Hg</vt:lpstr>
      <vt:lpstr>Add gas-filled rf in buncher/rotator</vt:lpstr>
      <vt:lpstr>Other topics to explore</vt:lpstr>
      <vt:lpstr>Any questions?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DN</cp:lastModifiedBy>
  <cp:revision>1515</cp:revision>
  <cp:lastPrinted>2012-07-18T17:25:35Z</cp:lastPrinted>
  <dcterms:created xsi:type="dcterms:W3CDTF">2003-09-15T21:58:19Z</dcterms:created>
  <dcterms:modified xsi:type="dcterms:W3CDTF">2015-03-03T17:53:05Z</dcterms:modified>
</cp:coreProperties>
</file>