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56" r:id="rId2"/>
    <p:sldId id="317" r:id="rId3"/>
    <p:sldId id="338" r:id="rId4"/>
    <p:sldId id="333" r:id="rId5"/>
    <p:sldId id="360" r:id="rId6"/>
    <p:sldId id="339" r:id="rId7"/>
    <p:sldId id="334" r:id="rId8"/>
    <p:sldId id="335" r:id="rId9"/>
    <p:sldId id="310" r:id="rId10"/>
    <p:sldId id="336" r:id="rId11"/>
    <p:sldId id="337" r:id="rId12"/>
    <p:sldId id="295" r:id="rId13"/>
    <p:sldId id="298" r:id="rId14"/>
    <p:sldId id="299" r:id="rId15"/>
    <p:sldId id="297" r:id="rId16"/>
    <p:sldId id="301" r:id="rId17"/>
    <p:sldId id="322" r:id="rId18"/>
    <p:sldId id="363" r:id="rId19"/>
    <p:sldId id="290" r:id="rId20"/>
    <p:sldId id="302" r:id="rId21"/>
    <p:sldId id="344" r:id="rId22"/>
    <p:sldId id="340" r:id="rId23"/>
    <p:sldId id="342" r:id="rId24"/>
    <p:sldId id="343" r:id="rId25"/>
    <p:sldId id="346" r:id="rId26"/>
    <p:sldId id="345" r:id="rId27"/>
    <p:sldId id="347" r:id="rId28"/>
    <p:sldId id="348" r:id="rId29"/>
    <p:sldId id="349" r:id="rId30"/>
    <p:sldId id="350" r:id="rId31"/>
    <p:sldId id="351" r:id="rId32"/>
    <p:sldId id="352" r:id="rId33"/>
    <p:sldId id="353" r:id="rId34"/>
    <p:sldId id="355" r:id="rId35"/>
    <p:sldId id="356" r:id="rId36"/>
    <p:sldId id="364" r:id="rId37"/>
    <p:sldId id="357" r:id="rId38"/>
    <p:sldId id="358" r:id="rId39"/>
    <p:sldId id="359" r:id="rId40"/>
    <p:sldId id="332" r:id="rId41"/>
    <p:sldId id="361" r:id="rId42"/>
    <p:sldId id="362" r:id="rId43"/>
    <p:sldId id="303" r:id="rId44"/>
    <p:sldId id="313" r:id="rId45"/>
    <p:sldId id="315"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CA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95" autoAdjust="0"/>
    <p:restoredTop sz="91462" autoAdjust="0"/>
  </p:normalViewPr>
  <p:slideViewPr>
    <p:cSldViewPr snapToGrid="0" showGuides="1">
      <p:cViewPr varScale="1">
        <p:scale>
          <a:sx n="73" d="100"/>
          <a:sy n="73" d="100"/>
        </p:scale>
        <p:origin x="-936" y="-108"/>
      </p:cViewPr>
      <p:guideLst>
        <p:guide orient="horz" pos="3702"/>
        <p:guide orient="horz" pos="731"/>
        <p:guide pos="5465"/>
        <p:guide pos="298"/>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66" d="100"/>
          <a:sy n="66" d="100"/>
        </p:scale>
        <p:origin x="-1914"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02688AA-E6A7-4BFA-BD24-ECF2754E087E}" type="datetimeFigureOut">
              <a:rPr lang="en-US" smtClean="0"/>
              <a:pPr/>
              <a:t>10/31/2013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88B4E95-E836-41E1-B34B-90F8D3D6AC3C}" type="slidenum">
              <a:rPr lang="en-US" smtClean="0"/>
              <a:pPr/>
              <a:t>‹#›</a:t>
            </a:fld>
            <a:endParaRPr lang="en-US" dirty="0"/>
          </a:p>
        </p:txBody>
      </p:sp>
    </p:spTree>
    <p:extLst>
      <p:ext uri="{BB962C8B-B14F-4D97-AF65-F5344CB8AC3E}">
        <p14:creationId xmlns:p14="http://schemas.microsoft.com/office/powerpoint/2010/main" val="14453159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147094-0287-4CDB-99ED-F76FDC738509}" type="datetimeFigureOut">
              <a:rPr lang="en-US" smtClean="0"/>
              <a:pPr/>
              <a:t>10/31/2013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9F83D9-D3A0-400E-BC17-0E11C93BCE4D}" type="slidenum">
              <a:rPr lang="en-US" smtClean="0"/>
              <a:pPr/>
              <a:t>‹#›</a:t>
            </a:fld>
            <a:endParaRPr lang="en-US" dirty="0"/>
          </a:p>
        </p:txBody>
      </p:sp>
    </p:spTree>
    <p:extLst>
      <p:ext uri="{BB962C8B-B14F-4D97-AF65-F5344CB8AC3E}">
        <p14:creationId xmlns:p14="http://schemas.microsoft.com/office/powerpoint/2010/main" val="1151729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9F83D9-D3A0-400E-BC17-0E11C93BCE4D}"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Bayesian</a:t>
            </a:r>
            <a:r>
              <a:rPr lang="en-US" baseline="0" dirty="0" smtClean="0"/>
              <a:t> vs Frequentist</a:t>
            </a:r>
            <a:endParaRPr lang="en-US" dirty="0"/>
          </a:p>
        </p:txBody>
      </p:sp>
      <p:sp>
        <p:nvSpPr>
          <p:cNvPr id="4" name="Slide Number Placeholder 3"/>
          <p:cNvSpPr>
            <a:spLocks noGrp="1"/>
          </p:cNvSpPr>
          <p:nvPr>
            <p:ph type="sldNum" sz="quarter" idx="10"/>
          </p:nvPr>
        </p:nvSpPr>
        <p:spPr/>
        <p:txBody>
          <a:bodyPr/>
          <a:lstStyle/>
          <a:p>
            <a:fld id="{689F83D9-D3A0-400E-BC17-0E11C93BCE4D}" type="slidenum">
              <a:rPr lang="en-US" smtClean="0"/>
              <a:pPr/>
              <a:t>16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9F83D9-D3A0-400E-BC17-0E11C93BCE4D}"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9F83D9-D3A0-400E-BC17-0E11C93BCE4D}"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9F83D9-D3A0-400E-BC17-0E11C93BCE4D}"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9F83D9-D3A0-400E-BC17-0E11C93BCE4D}"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9F83D9-D3A0-400E-BC17-0E11C93BCE4D}"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9F83D9-D3A0-400E-BC17-0E11C93BCE4D}"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9F83D9-D3A0-400E-BC17-0E11C93BCE4D}"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Gunsmoke: ~600 TV</a:t>
            </a:r>
            <a:r>
              <a:rPr lang="en-US" baseline="0" dirty="0" smtClean="0"/>
              <a:t> episodes and ~500 radio shows</a:t>
            </a:r>
            <a:endParaRPr lang="en-US" dirty="0"/>
          </a:p>
        </p:txBody>
      </p:sp>
      <p:sp>
        <p:nvSpPr>
          <p:cNvPr id="4" name="Slide Number Placeholder 3"/>
          <p:cNvSpPr>
            <a:spLocks noGrp="1"/>
          </p:cNvSpPr>
          <p:nvPr>
            <p:ph type="sldNum" sz="quarter" idx="10"/>
          </p:nvPr>
        </p:nvSpPr>
        <p:spPr/>
        <p:txBody>
          <a:bodyPr/>
          <a:lstStyle/>
          <a:p>
            <a:fld id="{689F83D9-D3A0-400E-BC17-0E11C93BCE4D}" type="slidenum">
              <a:rPr lang="en-US" smtClean="0"/>
              <a:pPr/>
              <a:t>13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6031" y="1092169"/>
            <a:ext cx="7772400" cy="584208"/>
          </a:xfrm>
          <a:prstGeom prst="rect">
            <a:avLst/>
          </a:prstGeom>
        </p:spPr>
        <p:txBody>
          <a:bodyPr>
            <a:noAutofit/>
          </a:bodyPr>
          <a:lstStyle>
            <a:lvl1pPr>
              <a:defRPr sz="3600" spc="-100" baseline="0"/>
            </a:lvl1pPr>
          </a:lstStyle>
          <a:p>
            <a:r>
              <a:rPr lang="en-US" smtClean="0"/>
              <a:t>Click to edit Master title style</a:t>
            </a:r>
            <a:endParaRPr lang="en-US" dirty="0"/>
          </a:p>
        </p:txBody>
      </p:sp>
      <p:sp>
        <p:nvSpPr>
          <p:cNvPr id="3" name="Subtitle 2"/>
          <p:cNvSpPr>
            <a:spLocks noGrp="1"/>
          </p:cNvSpPr>
          <p:nvPr>
            <p:ph type="subTitle" idx="1"/>
          </p:nvPr>
        </p:nvSpPr>
        <p:spPr>
          <a:xfrm>
            <a:off x="446031" y="1712889"/>
            <a:ext cx="7777269" cy="438156"/>
          </a:xfrm>
        </p:spPr>
        <p:txBody>
          <a:bodyPr>
            <a:noAutofit/>
          </a:bodyPr>
          <a:lstStyle>
            <a:lvl1pPr marL="0" indent="0" algn="l">
              <a:buNone/>
              <a:defRPr sz="18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6" name="Picture 5" descr="IRI_logo_tagline_RGB.wmf"/>
          <p:cNvPicPr>
            <a:picLocks noChangeAspect="1"/>
          </p:cNvPicPr>
          <p:nvPr userDrawn="1"/>
        </p:nvPicPr>
        <p:blipFill>
          <a:blip r:embed="rId2" cstate="print"/>
          <a:stretch>
            <a:fillRect/>
          </a:stretch>
        </p:blipFill>
        <p:spPr>
          <a:xfrm>
            <a:off x="7187735" y="5608495"/>
            <a:ext cx="1510233" cy="650217"/>
          </a:xfrm>
          <a:prstGeom prst="rect">
            <a:avLst/>
          </a:prstGeom>
        </p:spPr>
      </p:pic>
      <p:sp>
        <p:nvSpPr>
          <p:cNvPr id="8" name="Text Placeholder 7"/>
          <p:cNvSpPr>
            <a:spLocks noGrp="1"/>
          </p:cNvSpPr>
          <p:nvPr>
            <p:ph type="body" sz="quarter" idx="10"/>
          </p:nvPr>
        </p:nvSpPr>
        <p:spPr>
          <a:xfrm>
            <a:off x="468313" y="5723766"/>
            <a:ext cx="3738558" cy="620739"/>
          </a:xfrm>
        </p:spPr>
        <p:txBody>
          <a:bodyPr>
            <a:noAutofit/>
          </a:bodyPr>
          <a:lstStyle>
            <a:lvl1pPr>
              <a:lnSpc>
                <a:spcPts val="1500"/>
              </a:lnSpc>
              <a:buNone/>
              <a:defRPr sz="1200" b="1">
                <a:solidFill>
                  <a:schemeClr val="accent1"/>
                </a:solidFill>
              </a:defRPr>
            </a:lvl1pPr>
            <a:lvl2pPr marL="0">
              <a:lnSpc>
                <a:spcPts val="1500"/>
              </a:lnSpc>
              <a:buNone/>
              <a:defRPr sz="1200"/>
            </a:lvl2pPr>
          </a:lstStyle>
          <a:p>
            <a:pPr lvl="0"/>
            <a:r>
              <a:rPr lang="en-US" smtClean="0"/>
              <a:t>Click to edit Master text styles</a:t>
            </a:r>
          </a:p>
          <a:p>
            <a:pPr lvl="1"/>
            <a:r>
              <a:rPr lang="en-US" smtClean="0"/>
              <a:t>Second level</a:t>
            </a:r>
          </a:p>
        </p:txBody>
      </p:sp>
      <p:sp>
        <p:nvSpPr>
          <p:cNvPr id="10" name="Text Placeholder 9"/>
          <p:cNvSpPr>
            <a:spLocks noGrp="1"/>
          </p:cNvSpPr>
          <p:nvPr>
            <p:ph type="body" sz="quarter" idx="11"/>
          </p:nvPr>
        </p:nvSpPr>
        <p:spPr>
          <a:xfrm>
            <a:off x="468313" y="6400800"/>
            <a:ext cx="3738558" cy="219109"/>
          </a:xfrm>
        </p:spPr>
        <p:txBody>
          <a:bodyPr>
            <a:noAutofit/>
          </a:bodyPr>
          <a:lstStyle>
            <a:lvl1pPr>
              <a:lnSpc>
                <a:spcPct val="100000"/>
              </a:lnSpc>
              <a:buNone/>
              <a:defRPr sz="1000"/>
            </a:lvl1pPr>
          </a:lstStyle>
          <a:p>
            <a:pPr lvl="0"/>
            <a:r>
              <a:rPr lang="en-US" smtClean="0"/>
              <a:t>Click to edit Master text styles</a:t>
            </a:r>
          </a:p>
        </p:txBody>
      </p:sp>
      <p:cxnSp>
        <p:nvCxnSpPr>
          <p:cNvPr id="12" name="Straight Connector 11"/>
          <p:cNvCxnSpPr/>
          <p:nvPr userDrawn="1"/>
        </p:nvCxnSpPr>
        <p:spPr>
          <a:xfrm>
            <a:off x="468313" y="5437215"/>
            <a:ext cx="8207375" cy="1588"/>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Picture Placeholder 10"/>
          <p:cNvSpPr>
            <a:spLocks noGrp="1"/>
          </p:cNvSpPr>
          <p:nvPr>
            <p:ph type="pic" sz="quarter" idx="12" hasCustomPrompt="1"/>
          </p:nvPr>
        </p:nvSpPr>
        <p:spPr>
          <a:xfrm>
            <a:off x="467544" y="4149080"/>
            <a:ext cx="2386583" cy="1104900"/>
          </a:xfrm>
          <a:prstGeom prst="rect">
            <a:avLst/>
          </a:prstGeom>
        </p:spPr>
        <p:txBody>
          <a:bodyPr anchor="ctr"/>
          <a:lstStyle>
            <a:lvl1pPr marL="0" indent="0" algn="ctr">
              <a:lnSpc>
                <a:spcPct val="100000"/>
              </a:lnSpc>
              <a:buNone/>
              <a:defRPr sz="1600" i="1"/>
            </a:lvl1pPr>
          </a:lstStyle>
          <a:p>
            <a:r>
              <a:rPr lang="en-US" dirty="0" smtClean="0"/>
              <a:t>insert </a:t>
            </a:r>
            <a:br>
              <a:rPr lang="en-US" dirty="0" smtClean="0"/>
            </a:br>
            <a:r>
              <a:rPr lang="en-US" dirty="0" smtClean="0"/>
              <a:t>client logo </a:t>
            </a:r>
            <a:br>
              <a:rPr lang="en-US" dirty="0" smtClean="0"/>
            </a:br>
            <a:r>
              <a:rPr lang="en-US" dirty="0" smtClean="0"/>
              <a:t>here </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reaker Slide">
    <p:spTree>
      <p:nvGrpSpPr>
        <p:cNvPr id="1" name=""/>
        <p:cNvGrpSpPr/>
        <p:nvPr/>
      </p:nvGrpSpPr>
      <p:grpSpPr>
        <a:xfrm>
          <a:off x="0" y="0"/>
          <a:ext cx="0" cy="0"/>
          <a:chOff x="0" y="0"/>
          <a:chExt cx="0" cy="0"/>
        </a:xfrm>
      </p:grpSpPr>
      <p:sp>
        <p:nvSpPr>
          <p:cNvPr id="9" name="Slide Number Placeholder 5"/>
          <p:cNvSpPr txBox="1">
            <a:spLocks/>
          </p:cNvSpPr>
          <p:nvPr userDrawn="1"/>
        </p:nvSpPr>
        <p:spPr>
          <a:xfrm>
            <a:off x="8223300" y="6446520"/>
            <a:ext cx="565211" cy="365125"/>
          </a:xfrm>
          <a:prstGeom prst="rect">
            <a:avLst/>
          </a:prstGeom>
        </p:spPr>
        <p:txBody>
          <a:bodyPr/>
          <a:lstStyle>
            <a:lvl1pPr algn="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08A646B-FACF-4B82-BDFC-72A0DF7DA70D}" type="slidenum">
              <a:rPr kumimoji="0" lang="en-US" sz="900" b="1"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Title 1"/>
          <p:cNvSpPr>
            <a:spLocks noGrp="1"/>
          </p:cNvSpPr>
          <p:nvPr>
            <p:ph type="ctrTitle"/>
          </p:nvPr>
        </p:nvSpPr>
        <p:spPr>
          <a:xfrm>
            <a:off x="450900" y="4597417"/>
            <a:ext cx="6569372" cy="584208"/>
          </a:xfrm>
          <a:prstGeom prst="rect">
            <a:avLst/>
          </a:prstGeom>
        </p:spPr>
        <p:txBody>
          <a:bodyPr>
            <a:noAutofit/>
          </a:bodyPr>
          <a:lstStyle>
            <a:lvl1pPr>
              <a:defRPr sz="3200" spc="-100" baseline="0"/>
            </a:lvl1pPr>
          </a:lstStyle>
          <a:p>
            <a:r>
              <a:rPr lang="en-US" smtClean="0"/>
              <a:t>Click to edit Master title style</a:t>
            </a:r>
            <a:endParaRPr lang="en-US" dirty="0"/>
          </a:p>
        </p:txBody>
      </p:sp>
      <p:sp>
        <p:nvSpPr>
          <p:cNvPr id="6" name="Subtitle 2"/>
          <p:cNvSpPr>
            <a:spLocks noGrp="1"/>
          </p:cNvSpPr>
          <p:nvPr>
            <p:ph type="subTitle" idx="1"/>
          </p:nvPr>
        </p:nvSpPr>
        <p:spPr>
          <a:xfrm>
            <a:off x="457200" y="5218137"/>
            <a:ext cx="6573487" cy="438156"/>
          </a:xfrm>
        </p:spPr>
        <p:txBody>
          <a:bodyPr>
            <a:noAutofit/>
          </a:bodyPr>
          <a:lstStyle>
            <a:lvl1pPr marL="0" indent="0" algn="l">
              <a:buNone/>
              <a:defRPr sz="18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11" name="Straight Connector 10"/>
          <p:cNvCxnSpPr/>
          <p:nvPr userDrawn="1"/>
        </p:nvCxnSpPr>
        <p:spPr>
          <a:xfrm>
            <a:off x="468313" y="4413263"/>
            <a:ext cx="8207375" cy="1588"/>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0" hasCustomPrompt="1"/>
          </p:nvPr>
        </p:nvSpPr>
        <p:spPr>
          <a:xfrm>
            <a:off x="450900" y="4005064"/>
            <a:ext cx="3738558" cy="288031"/>
          </a:xfrm>
        </p:spPr>
        <p:txBody>
          <a:bodyPr anchor="ctr">
            <a:noAutofit/>
          </a:bodyPr>
          <a:lstStyle>
            <a:lvl1pPr>
              <a:lnSpc>
                <a:spcPts val="1500"/>
              </a:lnSpc>
              <a:buNone/>
              <a:defRPr sz="1100" b="0" baseline="0">
                <a:solidFill>
                  <a:schemeClr val="tx1"/>
                </a:solidFill>
              </a:defRPr>
            </a:lvl1pPr>
            <a:lvl2pPr marL="0">
              <a:lnSpc>
                <a:spcPts val="1500"/>
              </a:lnSpc>
              <a:buNone/>
              <a:defRPr sz="1100" b="0">
                <a:solidFill>
                  <a:schemeClr val="tx1"/>
                </a:solidFill>
              </a:defRPr>
            </a:lvl2pPr>
          </a:lstStyle>
          <a:p>
            <a:pPr lvl="0"/>
            <a:r>
              <a:rPr lang="en-US" dirty="0" smtClean="0"/>
              <a:t>SECTION NUMBER HERE</a:t>
            </a:r>
          </a:p>
        </p:txBody>
      </p:sp>
      <p:pic>
        <p:nvPicPr>
          <p:cNvPr id="7" name="Picture 6" descr="IRI Logo copy.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22729" y="4576881"/>
            <a:ext cx="1582032" cy="680810"/>
          </a:xfrm>
          <a:prstGeom prst="rect">
            <a:avLst/>
          </a:prstGeom>
        </p:spPr>
      </p:pic>
      <p:sp>
        <p:nvSpPr>
          <p:cNvPr id="10" name="Picture Placeholder 10"/>
          <p:cNvSpPr>
            <a:spLocks noGrp="1"/>
          </p:cNvSpPr>
          <p:nvPr>
            <p:ph type="pic" sz="quarter" idx="12" hasCustomPrompt="1"/>
          </p:nvPr>
        </p:nvSpPr>
        <p:spPr>
          <a:xfrm>
            <a:off x="6300192" y="3140968"/>
            <a:ext cx="2386583" cy="1104900"/>
          </a:xfrm>
          <a:prstGeom prst="rect">
            <a:avLst/>
          </a:prstGeom>
        </p:spPr>
        <p:txBody>
          <a:bodyPr anchor="ctr"/>
          <a:lstStyle>
            <a:lvl1pPr marL="0" indent="0" algn="ctr">
              <a:lnSpc>
                <a:spcPct val="100000"/>
              </a:lnSpc>
              <a:buNone/>
              <a:defRPr sz="1600" i="1"/>
            </a:lvl1pPr>
          </a:lstStyle>
          <a:p>
            <a:r>
              <a:rPr lang="en-US" dirty="0" smtClean="0"/>
              <a:t>insert </a:t>
            </a:r>
            <a:br>
              <a:rPr lang="en-US" dirty="0" smtClean="0"/>
            </a:br>
            <a:r>
              <a:rPr lang="en-US" dirty="0" smtClean="0"/>
              <a:t>client logo </a:t>
            </a:r>
            <a:br>
              <a:rPr lang="en-US" dirty="0" smtClean="0"/>
            </a:br>
            <a:r>
              <a:rPr lang="en-US" dirty="0" smtClean="0"/>
              <a:t>here </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sic slide with bullet poi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50812"/>
            <a:ext cx="8218488" cy="631818"/>
          </a:xfrm>
          <a:prstGeom prst="rect">
            <a:avLst/>
          </a:prstGeom>
        </p:spPr>
        <p:txBody>
          <a:bodyPr>
            <a:noAutofit/>
          </a:bodyPr>
          <a:lstStyle>
            <a:lvl1pPr>
              <a:defRPr sz="2000"/>
            </a:lvl1pPr>
          </a:lstStyle>
          <a:p>
            <a:r>
              <a:rPr lang="en-US" dirty="0" smtClean="0"/>
              <a:t>Click to edit Master title style for 1 or 2 line headlines</a:t>
            </a:r>
            <a:endParaRPr lang="en-US" dirty="0"/>
          </a:p>
        </p:txBody>
      </p:sp>
      <p:sp>
        <p:nvSpPr>
          <p:cNvPr id="5" name="Text Placeholder 3"/>
          <p:cNvSpPr>
            <a:spLocks noGrp="1"/>
          </p:cNvSpPr>
          <p:nvPr>
            <p:ph type="body" sz="quarter" idx="10"/>
          </p:nvPr>
        </p:nvSpPr>
        <p:spPr>
          <a:xfrm>
            <a:off x="471340" y="1283368"/>
            <a:ext cx="8248453" cy="4882482"/>
          </a:xfrm>
        </p:spPr>
        <p:txBody>
          <a:bodyPr>
            <a:noAutofit/>
          </a:bodyPr>
          <a:lstStyle>
            <a:lvl1pPr>
              <a:lnSpc>
                <a:spcPct val="100000"/>
              </a:lnSpc>
              <a:spcBef>
                <a:spcPts val="0"/>
              </a:spcBef>
              <a:spcAft>
                <a:spcPts val="600"/>
              </a:spcAft>
              <a:defRPr sz="1800"/>
            </a:lvl1pPr>
            <a:lvl2pPr>
              <a:lnSpc>
                <a:spcPct val="100000"/>
              </a:lnSpc>
              <a:spcBef>
                <a:spcPts val="0"/>
              </a:spcBef>
              <a:spcAft>
                <a:spcPts val="600"/>
              </a:spcAft>
              <a:defRPr sz="1800"/>
            </a:lvl2pPr>
            <a:lvl3pPr>
              <a:lnSpc>
                <a:spcPct val="100000"/>
              </a:lnSpc>
              <a:spcBef>
                <a:spcPts val="0"/>
              </a:spcBef>
              <a:spcAft>
                <a:spcPts val="600"/>
              </a:spcAft>
              <a:defRPr sz="1800"/>
            </a:lvl3pPr>
            <a:lvl4pPr>
              <a:lnSpc>
                <a:spcPct val="100000"/>
              </a:lnSpc>
              <a:spcBef>
                <a:spcPts val="0"/>
              </a:spcBef>
              <a:spcAft>
                <a:spcPts val="600"/>
              </a:spcAft>
              <a:defRPr sz="1400"/>
            </a:lvl4pPr>
            <a:lvl5pPr>
              <a:lnSpc>
                <a:spcPct val="100000"/>
              </a:lnSpc>
              <a:spcBef>
                <a:spcPts val="0"/>
              </a:spcBef>
              <a:spcAft>
                <a:spcPts val="600"/>
              </a:spcAft>
              <a:buFont typeface="Arial" pitchFamily="34" charset="0"/>
              <a:buChar char="•"/>
              <a:defRPr sz="1200"/>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slide w/o bullet poi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50812"/>
            <a:ext cx="7839126" cy="631818"/>
          </a:xfrm>
          <a:prstGeom prst="rect">
            <a:avLst/>
          </a:prstGeom>
        </p:spPr>
        <p:txBody>
          <a:bodyPr>
            <a:noAutofit/>
          </a:bodyPr>
          <a:lstStyle>
            <a:lvl1pPr>
              <a:defRPr sz="2000" baseline="0"/>
            </a:lvl1pPr>
          </a:lstStyle>
          <a:p>
            <a:r>
              <a:rPr lang="en-US" dirty="0" smtClean="0"/>
              <a:t>Click to edit Master title style for 1 or 2 line headlines</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Large Graphic (No Footer)">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457200" y="350812"/>
            <a:ext cx="8229600" cy="631818"/>
          </a:xfrm>
          <a:prstGeom prst="rect">
            <a:avLst/>
          </a:prstGeom>
        </p:spPr>
        <p:txBody>
          <a:bodyPr>
            <a:normAutofit/>
          </a:bodyPr>
          <a:lstStyle>
            <a:lvl1pPr>
              <a:defRPr sz="2000" baseline="0"/>
            </a:lvl1pPr>
          </a:lstStyle>
          <a:p>
            <a:r>
              <a:rPr lang="en-US" dirty="0" smtClean="0"/>
              <a:t>Click to edit Master title style for 1 or 2 line headlines</a:t>
            </a:r>
            <a:endParaRPr lang="en-US" dirty="0"/>
          </a:p>
        </p:txBody>
      </p:sp>
      <p:sp>
        <p:nvSpPr>
          <p:cNvPr id="19" name="Slide Number Placeholder 5"/>
          <p:cNvSpPr txBox="1">
            <a:spLocks/>
          </p:cNvSpPr>
          <p:nvPr userDrawn="1"/>
        </p:nvSpPr>
        <p:spPr>
          <a:xfrm>
            <a:off x="8223300" y="6446520"/>
            <a:ext cx="565211" cy="365125"/>
          </a:xfrm>
          <a:prstGeom prst="rect">
            <a:avLst/>
          </a:prstGeom>
        </p:spPr>
        <p:txBody>
          <a:bodyPr/>
          <a:lstStyle>
            <a:lvl1pPr algn="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08A646B-FACF-4B82-BDFC-72A0DF7DA70D}" type="slidenum">
              <a:rPr kumimoji="0" lang="en-US" sz="900" b="1"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1"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6" name="Straight Connector 5"/>
          <p:cNvCxnSpPr/>
          <p:nvPr userDrawn="1"/>
        </p:nvCxnSpPr>
        <p:spPr>
          <a:xfrm>
            <a:off x="468313" y="1092168"/>
            <a:ext cx="8207375" cy="1588"/>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ltGray">
          <a:xfrm>
            <a:off x="0" y="6263640"/>
            <a:ext cx="9144000" cy="594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57200" y="1274733"/>
            <a:ext cx="8229600" cy="4928214"/>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23" name="Picture 22" descr="IRI_logo_RGB.wmf"/>
          <p:cNvPicPr>
            <a:picLocks noChangeAspect="1"/>
          </p:cNvPicPr>
          <p:nvPr/>
        </p:nvPicPr>
        <p:blipFill>
          <a:blip r:embed="rId7" cstate="print"/>
          <a:stretch>
            <a:fillRect/>
          </a:stretch>
        </p:blipFill>
        <p:spPr>
          <a:xfrm>
            <a:off x="464757" y="6386553"/>
            <a:ext cx="645054" cy="348492"/>
          </a:xfrm>
          <a:prstGeom prst="rect">
            <a:avLst/>
          </a:prstGeom>
        </p:spPr>
      </p:pic>
      <p:sp>
        <p:nvSpPr>
          <p:cNvPr id="25" name="TextBox 24"/>
          <p:cNvSpPr txBox="1"/>
          <p:nvPr/>
        </p:nvSpPr>
        <p:spPr>
          <a:xfrm>
            <a:off x="3706046" y="6459642"/>
            <a:ext cx="4699819" cy="200055"/>
          </a:xfrm>
          <a:prstGeom prst="rect">
            <a:avLst/>
          </a:prstGeom>
          <a:noFill/>
        </p:spPr>
        <p:txBody>
          <a:bodyPr wrap="square" lIns="0" rtlCol="0">
            <a:spAutoFit/>
          </a:bodyPr>
          <a:lstStyle/>
          <a:p>
            <a:pPr algn="r"/>
            <a:r>
              <a:rPr lang="en-US" sz="700" dirty="0" smtClean="0"/>
              <a:t>Copyright © 2013 Information Resources, Inc. (IRI). Confidential and Proprietary.</a:t>
            </a:r>
            <a:endParaRPr lang="en-US" sz="700" dirty="0"/>
          </a:p>
        </p:txBody>
      </p:sp>
      <p:sp>
        <p:nvSpPr>
          <p:cNvPr id="29" name="Slide Number Placeholder 5"/>
          <p:cNvSpPr txBox="1">
            <a:spLocks/>
          </p:cNvSpPr>
          <p:nvPr/>
        </p:nvSpPr>
        <p:spPr>
          <a:xfrm>
            <a:off x="8223300" y="6446520"/>
            <a:ext cx="565211" cy="365125"/>
          </a:xfrm>
          <a:prstGeom prst="rect">
            <a:avLst/>
          </a:prstGeom>
        </p:spPr>
        <p:txBody>
          <a:bodyPr/>
          <a:lstStyle>
            <a:lvl1pPr algn="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08A646B-FACF-4B82-BDFC-72A0DF7DA70D}" type="slidenum">
              <a:rPr kumimoji="0" lang="en-US" sz="900" b="1"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 name="Title Placeholder 1"/>
          <p:cNvSpPr>
            <a:spLocks noGrp="1"/>
          </p:cNvSpPr>
          <p:nvPr>
            <p:ph type="title"/>
          </p:nvPr>
        </p:nvSpPr>
        <p:spPr>
          <a:xfrm>
            <a:off x="457200" y="350812"/>
            <a:ext cx="8218488" cy="631818"/>
          </a:xfrm>
          <a:prstGeom prst="rect">
            <a:avLst/>
          </a:prstGeom>
        </p:spPr>
        <p:txBody>
          <a:bodyPr vert="horz" lIns="0" tIns="0" rIns="0" bIns="0" rtlCol="0" anchor="b" anchorCtr="0">
            <a:noAutofit/>
          </a:bodyPr>
          <a:lstStyle/>
          <a:p>
            <a:r>
              <a:rPr lang="en-US" smtClean="0"/>
              <a:t>Click to edit Master title style</a:t>
            </a:r>
            <a:endParaRPr lang="en-US" dirty="0"/>
          </a:p>
        </p:txBody>
      </p:sp>
      <p:cxnSp>
        <p:nvCxnSpPr>
          <p:cNvPr id="10" name="Straight Connector 9"/>
          <p:cNvCxnSpPr/>
          <p:nvPr/>
        </p:nvCxnSpPr>
        <p:spPr>
          <a:xfrm>
            <a:off x="468313" y="1092168"/>
            <a:ext cx="8207375" cy="1588"/>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4" r:id="rId2"/>
    <p:sldLayoutId id="2147483650" r:id="rId3"/>
    <p:sldLayoutId id="2147483655" r:id="rId4"/>
    <p:sldLayoutId id="2147483653" r:id="rId5"/>
  </p:sldLayoutIdLst>
  <p:txStyles>
    <p:titleStyle>
      <a:lvl1pPr algn="l" defTabSz="914400" rtl="0" eaLnBrk="1" latinLnBrk="0" hangingPunct="1">
        <a:spcBef>
          <a:spcPct val="0"/>
        </a:spcBef>
        <a:buNone/>
        <a:defRPr sz="2000" kern="1200">
          <a:solidFill>
            <a:schemeClr val="accent1"/>
          </a:solidFill>
          <a:latin typeface="+mj-lt"/>
          <a:ea typeface="+mj-ea"/>
          <a:cs typeface="+mj-cs"/>
        </a:defRPr>
      </a:lvl1pPr>
    </p:titleStyle>
    <p:bodyStyle>
      <a:lvl1pPr marL="227013" indent="-227013" algn="l" defTabSz="914400" rtl="0" eaLnBrk="1" latinLnBrk="0" hangingPunct="1">
        <a:lnSpc>
          <a:spcPct val="100000"/>
        </a:lnSpc>
        <a:spcBef>
          <a:spcPts val="0"/>
        </a:spcBef>
        <a:spcAft>
          <a:spcPts val="600"/>
        </a:spcAft>
        <a:buClr>
          <a:schemeClr val="accent2"/>
        </a:buClr>
        <a:buFont typeface="Arial" pitchFamily="34" charset="0"/>
        <a:buChar char="•"/>
        <a:defRPr sz="1800" kern="1200">
          <a:solidFill>
            <a:schemeClr val="tx1"/>
          </a:solidFill>
          <a:latin typeface="+mn-lt"/>
          <a:ea typeface="+mn-ea"/>
          <a:cs typeface="+mn-cs"/>
        </a:defRPr>
      </a:lvl1pPr>
      <a:lvl2pPr marL="574675" indent="-223838" algn="l" defTabSz="914400" rtl="0" eaLnBrk="1" latinLnBrk="0" hangingPunct="1">
        <a:lnSpc>
          <a:spcPct val="100000"/>
        </a:lnSpc>
        <a:spcBef>
          <a:spcPts val="0"/>
        </a:spcBef>
        <a:spcAft>
          <a:spcPts val="600"/>
        </a:spcAft>
        <a:buClr>
          <a:schemeClr val="accent2"/>
        </a:buClr>
        <a:buFont typeface="Arial" pitchFamily="34" charset="0"/>
        <a:buChar char="–"/>
        <a:defRPr sz="1800" kern="1200">
          <a:solidFill>
            <a:schemeClr val="tx1"/>
          </a:solidFill>
          <a:latin typeface="+mn-lt"/>
          <a:ea typeface="+mn-ea"/>
          <a:cs typeface="+mn-cs"/>
        </a:defRPr>
      </a:lvl2pPr>
      <a:lvl3pPr marL="903288" indent="-228600" algn="l" defTabSz="2112963" rtl="0" eaLnBrk="1" latinLnBrk="0" hangingPunct="1">
        <a:lnSpc>
          <a:spcPct val="100000"/>
        </a:lnSpc>
        <a:spcBef>
          <a:spcPts val="0"/>
        </a:spcBef>
        <a:spcAft>
          <a:spcPts val="600"/>
        </a:spcAft>
        <a:buClr>
          <a:schemeClr val="accent2"/>
        </a:buClr>
        <a:buSzPct val="80000"/>
        <a:buFont typeface="Courier New"/>
        <a:buChar char="o"/>
        <a:defRPr sz="1800" kern="1200">
          <a:solidFill>
            <a:schemeClr val="tx1"/>
          </a:solidFill>
          <a:latin typeface="+mn-lt"/>
          <a:ea typeface="+mn-ea"/>
          <a:cs typeface="+mn-cs"/>
        </a:defRPr>
      </a:lvl3pPr>
      <a:lvl4pPr marL="1600200" indent="-228600" algn="l" defTabSz="914400" rtl="0" eaLnBrk="1" latinLnBrk="0" hangingPunct="1">
        <a:lnSpc>
          <a:spcPts val="1800"/>
        </a:lnSpc>
        <a:spcBef>
          <a:spcPct val="20000"/>
        </a:spcBef>
        <a:buClr>
          <a:schemeClr val="accent2"/>
        </a:buClr>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lnSpc>
          <a:spcPts val="1800"/>
        </a:lnSpc>
        <a:spcBef>
          <a:spcPct val="20000"/>
        </a:spcBef>
        <a:buClr>
          <a:schemeClr val="accent2"/>
        </a:buClr>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www.wired.com/magazine/2013/04/bigdata/" TargetMode="External"/><Relationship Id="rId4" Type="http://schemas.openxmlformats.org/officeDocument/2006/relationships/hyperlink" Target="http://www.epmchannel.com/2012/10/19/15th-century-big-data-what-can-we-learn-from-it/"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wired.com/magazine/2013/04/bigdata/" TargetMode="External"/><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te11.techonomy.com/innovation/brain-and-data-how-accurately-can-we-predict"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www.amazon.com/Signal-Noise-Many-Predictions-Fail-but/dp/159420411X/"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businessinsider.com/heres-what-recruiters-look-at-during-the-6-seconds-they-spend-on-your-resume-2012-4"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www.r-project.org/" TargetMode="External"/><Relationship Id="rId2" Type="http://schemas.openxmlformats.org/officeDocument/2006/relationships/hyperlink" Target="http://www.python.org/" TargetMode="External"/><Relationship Id="rId1" Type="http://schemas.openxmlformats.org/officeDocument/2006/relationships/slideLayout" Target="../slideLayouts/slideLayout3.xml"/><Relationship Id="rId6" Type="http://schemas.openxmlformats.org/officeDocument/2006/relationships/hyperlink" Target="http://www.hbr.org/" TargetMode="External"/><Relationship Id="rId5" Type="http://schemas.openxmlformats.org/officeDocument/2006/relationships/hyperlink" Target="http://blog.gopivotal.com/p-o-v/10-skills-of-effective-data-scientists" TargetMode="External"/><Relationship Id="rId4" Type="http://schemas.openxmlformats.org/officeDocument/2006/relationships/hyperlink" Target="http://www.stackoverflow.com/"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3.xml"/><Relationship Id="rId4" Type="http://schemas.openxmlformats.org/officeDocument/2006/relationships/image" Target="../media/image13.wmf"/></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smtClean="0"/>
              <a:t>Big Data &amp; Data Science </a:t>
            </a:r>
            <a:endParaRPr lang="en-US" dirty="0"/>
          </a:p>
        </p:txBody>
      </p:sp>
      <p:sp>
        <p:nvSpPr>
          <p:cNvPr id="10" name="Subtitle 9"/>
          <p:cNvSpPr>
            <a:spLocks noGrp="1"/>
          </p:cNvSpPr>
          <p:nvPr>
            <p:ph type="subTitle" idx="1"/>
          </p:nvPr>
        </p:nvSpPr>
        <p:spPr/>
        <p:txBody>
          <a:bodyPr/>
          <a:lstStyle/>
          <a:p>
            <a:r>
              <a:rPr lang="en-US" dirty="0" smtClean="0"/>
              <a:t>“</a:t>
            </a:r>
            <a:r>
              <a:rPr lang="en-US" dirty="0"/>
              <a:t>Bringing </a:t>
            </a:r>
            <a:r>
              <a:rPr lang="en-US" dirty="0" smtClean="0"/>
              <a:t>Particle </a:t>
            </a:r>
            <a:r>
              <a:rPr lang="en-US" dirty="0"/>
              <a:t>P</a:t>
            </a:r>
            <a:r>
              <a:rPr lang="en-US" dirty="0" smtClean="0"/>
              <a:t>hysics </a:t>
            </a:r>
            <a:r>
              <a:rPr lang="en-US" dirty="0"/>
              <a:t>to the </a:t>
            </a:r>
            <a:r>
              <a:rPr lang="en-US" dirty="0" smtClean="0"/>
              <a:t>Enterprise” – A personal testimony</a:t>
            </a:r>
            <a:endParaRPr lang="en-US" dirty="0"/>
          </a:p>
        </p:txBody>
      </p:sp>
      <p:sp>
        <p:nvSpPr>
          <p:cNvPr id="11" name="Text Placeholder 10"/>
          <p:cNvSpPr>
            <a:spLocks noGrp="1"/>
          </p:cNvSpPr>
          <p:nvPr>
            <p:ph type="body" sz="quarter" idx="10"/>
          </p:nvPr>
        </p:nvSpPr>
        <p:spPr/>
        <p:txBody>
          <a:bodyPr/>
          <a:lstStyle/>
          <a:p>
            <a:r>
              <a:rPr lang="en-US" dirty="0" smtClean="0"/>
              <a:t>Ioannis Katsanos</a:t>
            </a:r>
          </a:p>
          <a:p>
            <a:r>
              <a:rPr lang="en-US" b="0" dirty="0" smtClean="0">
                <a:solidFill>
                  <a:schemeClr val="tx1"/>
                </a:solidFill>
              </a:rPr>
              <a:t>VP, Data Scientist/Product Management</a:t>
            </a:r>
            <a:endParaRPr lang="en-US" b="0" dirty="0">
              <a:solidFill>
                <a:schemeClr val="tx1"/>
              </a:solidFill>
            </a:endParaRPr>
          </a:p>
        </p:txBody>
      </p:sp>
      <p:sp>
        <p:nvSpPr>
          <p:cNvPr id="12" name="Text Placeholder 11"/>
          <p:cNvSpPr>
            <a:spLocks noGrp="1"/>
          </p:cNvSpPr>
          <p:nvPr>
            <p:ph type="body" sz="quarter" idx="11"/>
          </p:nvPr>
        </p:nvSpPr>
        <p:spPr/>
        <p:txBody>
          <a:bodyPr/>
          <a:lstStyle/>
          <a:p>
            <a:r>
              <a:rPr lang="en-US" dirty="0" smtClean="0"/>
              <a:t>31-Oct-2013</a:t>
            </a:r>
            <a:endParaRPr lang="en-US" dirty="0"/>
          </a:p>
        </p:txBody>
      </p:sp>
      <p:pic>
        <p:nvPicPr>
          <p:cNvPr id="3" name="Picture Placeholder 2"/>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tretch>
            <a:fillRect/>
          </a:stretch>
        </p:blipFill>
        <p:spPr>
          <a:xfrm>
            <a:off x="467544" y="3971868"/>
            <a:ext cx="2385868" cy="1463111"/>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IRI – Company Structure</a:t>
            </a:r>
            <a:endParaRPr lang="en-US" dirty="0"/>
          </a:p>
        </p:txBody>
      </p:sp>
      <p:sp>
        <p:nvSpPr>
          <p:cNvPr id="7" name="Text Placeholder 6"/>
          <p:cNvSpPr>
            <a:spLocks noGrp="1"/>
          </p:cNvSpPr>
          <p:nvPr>
            <p:ph type="body" sz="quarter" idx="10"/>
          </p:nvPr>
        </p:nvSpPr>
        <p:spPr>
          <a:xfrm>
            <a:off x="471340" y="1283368"/>
            <a:ext cx="8248453" cy="4939302"/>
          </a:xfrm>
        </p:spPr>
        <p:txBody>
          <a:bodyPr/>
          <a:lstStyle/>
          <a:p>
            <a:pPr marL="0" indent="0">
              <a:buNone/>
            </a:pPr>
            <a:endParaRPr lang="en-US" dirty="0" smtClean="0"/>
          </a:p>
        </p:txBody>
      </p:sp>
      <p:sp>
        <p:nvSpPr>
          <p:cNvPr id="2" name="Rectangle 1"/>
          <p:cNvSpPr/>
          <p:nvPr/>
        </p:nvSpPr>
        <p:spPr>
          <a:xfrm>
            <a:off x="764177" y="1423851"/>
            <a:ext cx="2103119" cy="757645"/>
          </a:xfrm>
          <a:prstGeom prst="rect">
            <a:avLst/>
          </a:prstGeom>
          <a:gradFill flip="none" rotWithShape="1">
            <a:gsLst>
              <a:gs pos="0">
                <a:srgbClr val="5E9EFF"/>
              </a:gs>
              <a:gs pos="22000">
                <a:srgbClr val="85C2FF"/>
              </a:gs>
              <a:gs pos="78000">
                <a:srgbClr val="C4D6EB"/>
              </a:gs>
              <a:gs pos="100000">
                <a:srgbClr val="FFEBFA"/>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solidFill>
              </a:rPr>
              <a:t>Manufacturers</a:t>
            </a:r>
            <a:endParaRPr lang="en-US" dirty="0">
              <a:solidFill>
                <a:schemeClr val="accent1"/>
              </a:solidFill>
            </a:endParaRPr>
          </a:p>
        </p:txBody>
      </p:sp>
      <p:sp>
        <p:nvSpPr>
          <p:cNvPr id="6" name="Rectangle 5"/>
          <p:cNvSpPr/>
          <p:nvPr/>
        </p:nvSpPr>
        <p:spPr>
          <a:xfrm>
            <a:off x="6250577" y="1423849"/>
            <a:ext cx="2103119" cy="757645"/>
          </a:xfrm>
          <a:prstGeom prst="rect">
            <a:avLst/>
          </a:prstGeom>
          <a:gradFill flip="none" rotWithShape="1">
            <a:gsLst>
              <a:gs pos="0">
                <a:srgbClr val="5E9EFF"/>
              </a:gs>
              <a:gs pos="22000">
                <a:srgbClr val="85C2FF"/>
              </a:gs>
              <a:gs pos="78000">
                <a:srgbClr val="C4D6EB"/>
              </a:gs>
              <a:gs pos="100000">
                <a:srgbClr val="FFEBFA"/>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solidFill>
              </a:rPr>
              <a:t>Retailers</a:t>
            </a:r>
            <a:endParaRPr lang="en-US" dirty="0">
              <a:solidFill>
                <a:schemeClr val="accent1"/>
              </a:solidFill>
            </a:endParaRPr>
          </a:p>
        </p:txBody>
      </p:sp>
      <p:sp>
        <p:nvSpPr>
          <p:cNvPr id="3" name="Rectangle 2"/>
          <p:cNvSpPr/>
          <p:nvPr/>
        </p:nvSpPr>
        <p:spPr>
          <a:xfrm>
            <a:off x="1828800" y="3069771"/>
            <a:ext cx="5486400" cy="2991395"/>
          </a:xfrm>
          <a:prstGeom prst="rect">
            <a:avLst/>
          </a:prstGeom>
          <a:noFill/>
          <a:ln cmpd="db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IRI_logo_tagline_RGB.wmf"/>
          <p:cNvPicPr>
            <a:picLocks noChangeAspect="1"/>
          </p:cNvPicPr>
          <p:nvPr/>
        </p:nvPicPr>
        <p:blipFill>
          <a:blip r:embed="rId3" cstate="print"/>
          <a:stretch>
            <a:fillRect/>
          </a:stretch>
        </p:blipFill>
        <p:spPr>
          <a:xfrm>
            <a:off x="3914854" y="2322648"/>
            <a:ext cx="1510233" cy="650217"/>
          </a:xfrm>
          <a:prstGeom prst="rect">
            <a:avLst/>
          </a:prstGeom>
        </p:spPr>
      </p:pic>
      <p:sp>
        <p:nvSpPr>
          <p:cNvPr id="12" name="Rectangle 11"/>
          <p:cNvSpPr/>
          <p:nvPr/>
        </p:nvSpPr>
        <p:spPr>
          <a:xfrm>
            <a:off x="2177142" y="3261359"/>
            <a:ext cx="2103119" cy="757645"/>
          </a:xfrm>
          <a:prstGeom prst="rect">
            <a:avLst/>
          </a:prstGeom>
          <a:gradFill flip="none" rotWithShape="1">
            <a:gsLst>
              <a:gs pos="0">
                <a:srgbClr val="5E9EFF"/>
              </a:gs>
              <a:gs pos="22000">
                <a:srgbClr val="85C2FF"/>
              </a:gs>
              <a:gs pos="78000">
                <a:srgbClr val="C4D6EB"/>
              </a:gs>
              <a:gs pos="100000">
                <a:srgbClr val="FFEBFA"/>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solidFill>
              </a:rPr>
              <a:t>Client Facing Teams</a:t>
            </a:r>
            <a:endParaRPr lang="en-US" dirty="0">
              <a:solidFill>
                <a:schemeClr val="accent1"/>
              </a:solidFill>
            </a:endParaRPr>
          </a:p>
        </p:txBody>
      </p:sp>
      <p:sp>
        <p:nvSpPr>
          <p:cNvPr id="13" name="Rectangle 12"/>
          <p:cNvSpPr/>
          <p:nvPr/>
        </p:nvSpPr>
        <p:spPr>
          <a:xfrm>
            <a:off x="4994365" y="3261358"/>
            <a:ext cx="2103119" cy="757645"/>
          </a:xfrm>
          <a:prstGeom prst="rect">
            <a:avLst/>
          </a:prstGeom>
          <a:gradFill flip="none" rotWithShape="1">
            <a:gsLst>
              <a:gs pos="0">
                <a:srgbClr val="5E9EFF"/>
              </a:gs>
              <a:gs pos="22000">
                <a:srgbClr val="85C2FF"/>
              </a:gs>
              <a:gs pos="78000">
                <a:srgbClr val="C4D6EB"/>
              </a:gs>
              <a:gs pos="100000">
                <a:srgbClr val="FFEBFA"/>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solidFill>
              </a:rPr>
              <a:t>Analytics</a:t>
            </a:r>
          </a:p>
          <a:p>
            <a:pPr algn="ctr"/>
            <a:endParaRPr lang="en-US" dirty="0">
              <a:solidFill>
                <a:schemeClr val="accent1"/>
              </a:solidFill>
            </a:endParaRPr>
          </a:p>
        </p:txBody>
      </p:sp>
      <p:sp>
        <p:nvSpPr>
          <p:cNvPr id="15" name="Rectangle 14"/>
          <p:cNvSpPr/>
          <p:nvPr/>
        </p:nvSpPr>
        <p:spPr>
          <a:xfrm>
            <a:off x="2177141" y="5111930"/>
            <a:ext cx="4920343" cy="757645"/>
          </a:xfrm>
          <a:prstGeom prst="rect">
            <a:avLst/>
          </a:prstGeom>
          <a:gradFill flip="none" rotWithShape="1">
            <a:gsLst>
              <a:gs pos="0">
                <a:srgbClr val="5E9EFF"/>
              </a:gs>
              <a:gs pos="22000">
                <a:srgbClr val="85C2FF"/>
              </a:gs>
              <a:gs pos="78000">
                <a:srgbClr val="C4D6EB"/>
              </a:gs>
              <a:gs pos="100000">
                <a:srgbClr val="FFEBFA"/>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solidFill>
              </a:rPr>
              <a:t>Technology - Operations</a:t>
            </a:r>
            <a:endParaRPr lang="en-US" dirty="0">
              <a:solidFill>
                <a:schemeClr val="accent1"/>
              </a:solidFill>
            </a:endParaRPr>
          </a:p>
        </p:txBody>
      </p:sp>
      <p:cxnSp>
        <p:nvCxnSpPr>
          <p:cNvPr id="5" name="Straight Arrow Connector 4"/>
          <p:cNvCxnSpPr>
            <a:stCxn id="2" idx="2"/>
          </p:cNvCxnSpPr>
          <p:nvPr/>
        </p:nvCxnSpPr>
        <p:spPr>
          <a:xfrm>
            <a:off x="1815737" y="2181496"/>
            <a:ext cx="1051559" cy="10798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815736" y="2176028"/>
            <a:ext cx="3178629" cy="1464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13" idx="0"/>
          </p:cNvCxnSpPr>
          <p:nvPr/>
        </p:nvCxnSpPr>
        <p:spPr>
          <a:xfrm flipH="1">
            <a:off x="6045925" y="2158961"/>
            <a:ext cx="1256211" cy="11023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4280261" y="2158961"/>
            <a:ext cx="3048000" cy="14812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a:off x="1149531" y="2158961"/>
            <a:ext cx="2468879" cy="2406507"/>
          </a:xfrm>
          <a:prstGeom prst="bentConnector3">
            <a:avLst>
              <a:gd name="adj1" fmla="val -265"/>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Elbow Connector 36"/>
          <p:cNvCxnSpPr>
            <a:endCxn id="14" idx="3"/>
          </p:cNvCxnSpPr>
          <p:nvPr/>
        </p:nvCxnSpPr>
        <p:spPr>
          <a:xfrm rot="10800000" flipV="1">
            <a:off x="5721529" y="2176026"/>
            <a:ext cx="2416632" cy="2389441"/>
          </a:xfrm>
          <a:prstGeom prst="bentConnector3">
            <a:avLst>
              <a:gd name="adj1" fmla="val -27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Elbow Connector 47"/>
          <p:cNvCxnSpPr/>
          <p:nvPr/>
        </p:nvCxnSpPr>
        <p:spPr>
          <a:xfrm flipV="1">
            <a:off x="4280261" y="3892731"/>
            <a:ext cx="714104" cy="672737"/>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Elbow Connector 57"/>
          <p:cNvCxnSpPr/>
          <p:nvPr/>
        </p:nvCxnSpPr>
        <p:spPr>
          <a:xfrm rot="16200000" flipV="1">
            <a:off x="3942804" y="4151811"/>
            <a:ext cx="762005" cy="496389"/>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4075612" y="4565468"/>
            <a:ext cx="0" cy="5464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5207726" y="4565468"/>
            <a:ext cx="0" cy="5464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618410" y="4186645"/>
            <a:ext cx="2103119" cy="757645"/>
          </a:xfrm>
          <a:prstGeom prst="rect">
            <a:avLst/>
          </a:prstGeom>
          <a:gradFill flip="none" rotWithShape="1">
            <a:gsLst>
              <a:gs pos="0">
                <a:srgbClr val="5E9EFF"/>
              </a:gs>
              <a:gs pos="22000">
                <a:srgbClr val="85C2FF"/>
              </a:gs>
              <a:gs pos="78000">
                <a:srgbClr val="C4D6EB"/>
              </a:gs>
              <a:gs pos="100000">
                <a:srgbClr val="FFEBFA"/>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solidFill>
              </a:rPr>
              <a:t>Product Management</a:t>
            </a:r>
            <a:endParaRPr lang="en-US" dirty="0">
              <a:solidFill>
                <a:schemeClr val="accent1"/>
              </a:solidFill>
            </a:endParaRPr>
          </a:p>
        </p:txBody>
      </p:sp>
    </p:spTree>
    <p:extLst>
      <p:ext uri="{BB962C8B-B14F-4D97-AF65-F5344CB8AC3E}">
        <p14:creationId xmlns:p14="http://schemas.microsoft.com/office/powerpoint/2010/main" val="18055063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78044" y="2968136"/>
            <a:ext cx="3156633" cy="1077218"/>
          </a:xfrm>
          <a:prstGeom prst="rect">
            <a:avLst/>
          </a:prstGeom>
          <a:noFill/>
        </p:spPr>
        <p:txBody>
          <a:bodyPr wrap="none" rtlCol="0">
            <a:spAutoFit/>
          </a:bodyPr>
          <a:lstStyle/>
          <a:p>
            <a:pPr algn="ctr"/>
            <a:r>
              <a:rPr lang="en-US" sz="3200" b="1" dirty="0" smtClean="0"/>
              <a:t>Big Data</a:t>
            </a:r>
          </a:p>
          <a:p>
            <a:pPr algn="ctr"/>
            <a:r>
              <a:rPr lang="en-US" sz="3200" b="1" dirty="0" smtClean="0"/>
              <a:t>Data Science</a:t>
            </a:r>
            <a:endParaRPr lang="en-US" sz="3200" b="1" dirty="0"/>
          </a:p>
        </p:txBody>
      </p:sp>
    </p:spTree>
    <p:extLst>
      <p:ext uri="{BB962C8B-B14F-4D97-AF65-F5344CB8AC3E}">
        <p14:creationId xmlns:p14="http://schemas.microsoft.com/office/powerpoint/2010/main" val="28440175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What is a Data Scientist?</a:t>
            </a:r>
            <a:endParaRPr lang="en-US" dirty="0"/>
          </a:p>
        </p:txBody>
      </p:sp>
      <p:sp>
        <p:nvSpPr>
          <p:cNvPr id="7" name="Text Placeholder 6"/>
          <p:cNvSpPr>
            <a:spLocks noGrp="1"/>
          </p:cNvSpPr>
          <p:nvPr>
            <p:ph type="body" sz="quarter" idx="10"/>
          </p:nvPr>
        </p:nvSpPr>
        <p:spPr>
          <a:xfrm>
            <a:off x="471340" y="1283368"/>
            <a:ext cx="4741928" cy="4882482"/>
          </a:xfrm>
        </p:spPr>
        <p:txBody>
          <a:bodyPr/>
          <a:lstStyle/>
          <a:p>
            <a:r>
              <a:rPr lang="en-US" dirty="0" smtClean="0"/>
              <a:t>Plenty descriptions out there</a:t>
            </a:r>
          </a:p>
          <a:p>
            <a:r>
              <a:rPr lang="en-US" dirty="0" smtClean="0"/>
              <a:t>Generally accepted that such a role needs:</a:t>
            </a:r>
          </a:p>
          <a:p>
            <a:pPr lvl="1"/>
            <a:r>
              <a:rPr lang="en-US" dirty="0" smtClean="0"/>
              <a:t>Strong data analysis and modeling skills</a:t>
            </a:r>
          </a:p>
          <a:p>
            <a:pPr lvl="2"/>
            <a:r>
              <a:rPr lang="en-US" dirty="0" smtClean="0"/>
              <a:t>Ability to work with a disparate sources of messy data</a:t>
            </a:r>
          </a:p>
          <a:p>
            <a:pPr lvl="1"/>
            <a:r>
              <a:rPr lang="en-US" dirty="0" smtClean="0"/>
              <a:t>Strong computing skills leaning towards “hacking”</a:t>
            </a:r>
          </a:p>
          <a:p>
            <a:pPr lvl="2"/>
            <a:r>
              <a:rPr lang="en-US" dirty="0" smtClean="0"/>
              <a:t>Interest in open-source tools; Hadoop, Python, R, (oh! should not </a:t>
            </a:r>
            <a:r>
              <a:rPr lang="en-US" dirty="0" smtClean="0"/>
              <a:t>forget SQL, </a:t>
            </a:r>
            <a:r>
              <a:rPr lang="en-US" dirty="0" smtClean="0"/>
              <a:t>some C++)</a:t>
            </a:r>
          </a:p>
          <a:p>
            <a:pPr lvl="1"/>
            <a:r>
              <a:rPr lang="en-US" dirty="0" smtClean="0"/>
              <a:t>Building expertise in the area of interest</a:t>
            </a:r>
          </a:p>
          <a:p>
            <a:pPr lvl="1"/>
            <a:r>
              <a:rPr lang="en-US" dirty="0" smtClean="0"/>
              <a:t>A lot of curiosity!</a:t>
            </a:r>
          </a:p>
        </p:txBody>
      </p:sp>
      <p:sp>
        <p:nvSpPr>
          <p:cNvPr id="6" name="Oval 5"/>
          <p:cNvSpPr/>
          <p:nvPr/>
        </p:nvSpPr>
        <p:spPr>
          <a:xfrm>
            <a:off x="5917741" y="2986771"/>
            <a:ext cx="2468880" cy="2468880"/>
          </a:xfrm>
          <a:prstGeom prst="ellipse">
            <a:avLst/>
          </a:prstGeom>
          <a:solidFill>
            <a:schemeClr val="accent3">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5232619" y="1885951"/>
            <a:ext cx="2468880" cy="2468880"/>
          </a:xfrm>
          <a:prstGeom prst="ellipse">
            <a:avLst/>
          </a:prstGeom>
          <a:solidFill>
            <a:schemeClr val="accent2">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6607767" y="1869619"/>
            <a:ext cx="2468880" cy="2468880"/>
          </a:xfrm>
          <a:prstGeom prst="ellipse">
            <a:avLst/>
          </a:prstGeom>
          <a:solidFill>
            <a:srgbClr val="FFFF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rot="-2700000">
            <a:off x="5211106" y="2492828"/>
            <a:ext cx="1593706" cy="307777"/>
          </a:xfrm>
          <a:prstGeom prst="rect">
            <a:avLst/>
          </a:prstGeom>
          <a:noFill/>
        </p:spPr>
        <p:txBody>
          <a:bodyPr wrap="none" rtlCol="0">
            <a:spAutoFit/>
          </a:bodyPr>
          <a:lstStyle/>
          <a:p>
            <a:r>
              <a:rPr lang="en-US" sz="1400" b="1" dirty="0" smtClean="0"/>
              <a:t>Hacking Skills</a:t>
            </a:r>
            <a:endParaRPr lang="en-US" sz="1400" b="1" dirty="0"/>
          </a:p>
        </p:txBody>
      </p:sp>
      <p:sp>
        <p:nvSpPr>
          <p:cNvPr id="12" name="TextBox 11"/>
          <p:cNvSpPr txBox="1"/>
          <p:nvPr/>
        </p:nvSpPr>
        <p:spPr>
          <a:xfrm rot="2700000">
            <a:off x="7363210" y="2634336"/>
            <a:ext cx="1895071" cy="307777"/>
          </a:xfrm>
          <a:prstGeom prst="rect">
            <a:avLst/>
          </a:prstGeom>
          <a:noFill/>
        </p:spPr>
        <p:txBody>
          <a:bodyPr wrap="none" rtlCol="0">
            <a:spAutoFit/>
          </a:bodyPr>
          <a:lstStyle/>
          <a:p>
            <a:r>
              <a:rPr lang="en-US" sz="1400" b="1" dirty="0" smtClean="0"/>
              <a:t>Math &amp; Statistics</a:t>
            </a:r>
            <a:endParaRPr lang="en-US" sz="1400" b="1" dirty="0"/>
          </a:p>
        </p:txBody>
      </p:sp>
      <p:sp>
        <p:nvSpPr>
          <p:cNvPr id="13" name="TextBox 12"/>
          <p:cNvSpPr txBox="1"/>
          <p:nvPr/>
        </p:nvSpPr>
        <p:spPr>
          <a:xfrm>
            <a:off x="6331114" y="4604659"/>
            <a:ext cx="1672253" cy="307777"/>
          </a:xfrm>
          <a:prstGeom prst="rect">
            <a:avLst/>
          </a:prstGeom>
          <a:noFill/>
        </p:spPr>
        <p:txBody>
          <a:bodyPr wrap="none" rtlCol="0">
            <a:spAutoFit/>
          </a:bodyPr>
          <a:lstStyle/>
          <a:p>
            <a:r>
              <a:rPr lang="en-US" sz="1400" b="1" dirty="0" smtClean="0"/>
              <a:t>Field Expertise</a:t>
            </a:r>
            <a:endParaRPr lang="en-US" sz="1400" b="1" dirty="0"/>
          </a:p>
        </p:txBody>
      </p:sp>
      <p:sp>
        <p:nvSpPr>
          <p:cNvPr id="14" name="TextBox 13"/>
          <p:cNvSpPr txBox="1"/>
          <p:nvPr/>
        </p:nvSpPr>
        <p:spPr>
          <a:xfrm>
            <a:off x="6720967" y="2514579"/>
            <a:ext cx="881973" cy="430887"/>
          </a:xfrm>
          <a:prstGeom prst="rect">
            <a:avLst/>
          </a:prstGeom>
          <a:noFill/>
        </p:spPr>
        <p:txBody>
          <a:bodyPr wrap="none" rtlCol="0">
            <a:spAutoFit/>
          </a:bodyPr>
          <a:lstStyle/>
          <a:p>
            <a:pPr algn="ctr"/>
            <a:r>
              <a:rPr lang="en-US" sz="1100" b="1" dirty="0" smtClean="0"/>
              <a:t>Machine</a:t>
            </a:r>
          </a:p>
          <a:p>
            <a:pPr algn="ctr"/>
            <a:r>
              <a:rPr lang="en-US" sz="1100" b="1" dirty="0" smtClean="0"/>
              <a:t>Learning</a:t>
            </a:r>
            <a:endParaRPr lang="en-US" sz="1100" b="1" dirty="0"/>
          </a:p>
        </p:txBody>
      </p:sp>
      <p:sp>
        <p:nvSpPr>
          <p:cNvPr id="19" name="TextBox 18"/>
          <p:cNvSpPr txBox="1"/>
          <p:nvPr/>
        </p:nvSpPr>
        <p:spPr>
          <a:xfrm>
            <a:off x="6800913" y="3167722"/>
            <a:ext cx="787396" cy="430887"/>
          </a:xfrm>
          <a:prstGeom prst="rect">
            <a:avLst/>
          </a:prstGeom>
          <a:noFill/>
        </p:spPr>
        <p:txBody>
          <a:bodyPr wrap="none" rtlCol="0">
            <a:spAutoFit/>
          </a:bodyPr>
          <a:lstStyle/>
          <a:p>
            <a:pPr algn="ctr"/>
            <a:r>
              <a:rPr lang="en-US" sz="1100" b="1" dirty="0" smtClean="0"/>
              <a:t>Data</a:t>
            </a:r>
          </a:p>
          <a:p>
            <a:pPr algn="ctr"/>
            <a:r>
              <a:rPr lang="en-US" sz="1100" b="1" dirty="0" smtClean="0"/>
              <a:t>Science</a:t>
            </a:r>
            <a:endParaRPr lang="en-US" sz="1100" b="1" dirty="0"/>
          </a:p>
        </p:txBody>
      </p:sp>
      <p:sp>
        <p:nvSpPr>
          <p:cNvPr id="20" name="TextBox 19"/>
          <p:cNvSpPr txBox="1"/>
          <p:nvPr/>
        </p:nvSpPr>
        <p:spPr>
          <a:xfrm rot="2700000">
            <a:off x="7398947" y="3668464"/>
            <a:ext cx="1093568" cy="430887"/>
          </a:xfrm>
          <a:prstGeom prst="rect">
            <a:avLst/>
          </a:prstGeom>
          <a:noFill/>
        </p:spPr>
        <p:txBody>
          <a:bodyPr wrap="none" rtlCol="0">
            <a:spAutoFit/>
          </a:bodyPr>
          <a:lstStyle/>
          <a:p>
            <a:pPr algn="ctr"/>
            <a:r>
              <a:rPr lang="en-US" sz="1100" b="1" dirty="0" smtClean="0"/>
              <a:t>Traditional </a:t>
            </a:r>
          </a:p>
          <a:p>
            <a:pPr algn="ctr"/>
            <a:r>
              <a:rPr lang="en-US" sz="1100" b="1" dirty="0" smtClean="0"/>
              <a:t>Research</a:t>
            </a:r>
            <a:endParaRPr lang="en-US" sz="1100" b="1" dirty="0"/>
          </a:p>
        </p:txBody>
      </p:sp>
      <p:sp>
        <p:nvSpPr>
          <p:cNvPr id="21" name="TextBox 20"/>
          <p:cNvSpPr txBox="1"/>
          <p:nvPr/>
        </p:nvSpPr>
        <p:spPr>
          <a:xfrm rot="-2700000">
            <a:off x="6030743" y="3614044"/>
            <a:ext cx="760144" cy="430887"/>
          </a:xfrm>
          <a:prstGeom prst="rect">
            <a:avLst/>
          </a:prstGeom>
          <a:noFill/>
        </p:spPr>
        <p:txBody>
          <a:bodyPr wrap="none" rtlCol="0">
            <a:spAutoFit/>
          </a:bodyPr>
          <a:lstStyle/>
          <a:p>
            <a:pPr algn="ctr"/>
            <a:r>
              <a:rPr lang="en-US" sz="1100" b="1" dirty="0" smtClean="0"/>
              <a:t>Danger</a:t>
            </a:r>
          </a:p>
          <a:p>
            <a:pPr algn="ctr"/>
            <a:r>
              <a:rPr lang="en-US" sz="1100" b="1" dirty="0" smtClean="0"/>
              <a:t>Zone!</a:t>
            </a:r>
            <a:endParaRPr lang="en-US" sz="1100" b="1" dirty="0"/>
          </a:p>
        </p:txBody>
      </p:sp>
      <p:sp>
        <p:nvSpPr>
          <p:cNvPr id="22" name="TextBox 21"/>
          <p:cNvSpPr txBox="1"/>
          <p:nvPr/>
        </p:nvSpPr>
        <p:spPr>
          <a:xfrm>
            <a:off x="5943600" y="5529943"/>
            <a:ext cx="2413353" cy="461665"/>
          </a:xfrm>
          <a:prstGeom prst="rect">
            <a:avLst/>
          </a:prstGeom>
          <a:noFill/>
        </p:spPr>
        <p:txBody>
          <a:bodyPr wrap="none" rtlCol="0">
            <a:spAutoFit/>
          </a:bodyPr>
          <a:lstStyle/>
          <a:p>
            <a:pPr algn="ctr"/>
            <a:r>
              <a:rPr lang="en-US" sz="1200" baseline="30000" dirty="0" smtClean="0"/>
              <a:t>*</a:t>
            </a:r>
            <a:r>
              <a:rPr lang="en-US" sz="1200" dirty="0" smtClean="0">
                <a:solidFill>
                  <a:schemeClr val="accent5"/>
                </a:solidFill>
              </a:rPr>
              <a:t>Inspired by Drew Conway’s </a:t>
            </a:r>
          </a:p>
          <a:p>
            <a:pPr algn="ctr"/>
            <a:r>
              <a:rPr lang="en-US" sz="1200" dirty="0" smtClean="0">
                <a:solidFill>
                  <a:schemeClr val="accent5"/>
                </a:solidFill>
              </a:rPr>
              <a:t>Venn Diagram</a:t>
            </a:r>
            <a:endParaRPr lang="en-US" sz="1200" dirty="0">
              <a:solidFill>
                <a:schemeClr val="accent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linds(horizontal)">
                                      <p:cBhvr>
                                        <p:cTn id="18" dur="500"/>
                                        <p:tgtEl>
                                          <p:spTgt spid="14"/>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500"/>
                                        <p:tgtEl>
                                          <p:spTgt spid="6"/>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linds(horizontal)">
                                      <p:cBhvr>
                                        <p:cTn id="29" dur="500"/>
                                        <p:tgtEl>
                                          <p:spTgt spid="13"/>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linds(horizontal)">
                                      <p:cBhvr>
                                        <p:cTn id="32" dur="500"/>
                                        <p:tgtEl>
                                          <p:spTgt spid="21"/>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linds(horizontal)">
                                      <p:cBhvr>
                                        <p:cTn id="35" dur="500"/>
                                        <p:tgtEl>
                                          <p:spTgt spid="19"/>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blinds(horizontal)">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p:bldP spid="12" grpId="0"/>
      <p:bldP spid="13" grpId="0"/>
      <p:bldP spid="14" grpId="0"/>
      <p:bldP spid="19"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siok\Documents\Projects\Presentations\Analytics Innovation 12-Aug-2013\books.png"/>
          <p:cNvPicPr>
            <a:picLocks noChangeAspect="1" noChangeArrowheads="1"/>
          </p:cNvPicPr>
          <p:nvPr/>
        </p:nvPicPr>
        <p:blipFill>
          <a:blip r:embed="rId3" cstate="print"/>
          <a:srcRect/>
          <a:stretch>
            <a:fillRect/>
          </a:stretch>
        </p:blipFill>
        <p:spPr bwMode="auto">
          <a:xfrm>
            <a:off x="5915075" y="1791770"/>
            <a:ext cx="3228925" cy="2744587"/>
          </a:xfrm>
          <a:prstGeom prst="rect">
            <a:avLst/>
          </a:prstGeom>
          <a:noFill/>
        </p:spPr>
      </p:pic>
      <p:sp>
        <p:nvSpPr>
          <p:cNvPr id="8" name="Title 7"/>
          <p:cNvSpPr>
            <a:spLocks noGrp="1"/>
          </p:cNvSpPr>
          <p:nvPr>
            <p:ph type="title"/>
          </p:nvPr>
        </p:nvSpPr>
        <p:spPr/>
        <p:txBody>
          <a:bodyPr/>
          <a:lstStyle/>
          <a:p>
            <a:r>
              <a:rPr lang="en-US" dirty="0" smtClean="0"/>
              <a:t>What is Big Data?</a:t>
            </a:r>
            <a:endParaRPr lang="en-US" dirty="0"/>
          </a:p>
        </p:txBody>
      </p:sp>
      <p:sp>
        <p:nvSpPr>
          <p:cNvPr id="7" name="Text Placeholder 6"/>
          <p:cNvSpPr>
            <a:spLocks noGrp="1"/>
          </p:cNvSpPr>
          <p:nvPr>
            <p:ph type="body" sz="quarter" idx="10"/>
          </p:nvPr>
        </p:nvSpPr>
        <p:spPr>
          <a:xfrm>
            <a:off x="471341" y="1283368"/>
            <a:ext cx="5644451" cy="4882482"/>
          </a:xfrm>
        </p:spPr>
        <p:txBody>
          <a:bodyPr/>
          <a:lstStyle/>
          <a:p>
            <a:r>
              <a:rPr lang="en-US" dirty="0" smtClean="0"/>
              <a:t>The term “Big Data” nowadays is </a:t>
            </a:r>
            <a:r>
              <a:rPr lang="en-US" dirty="0" smtClean="0"/>
              <a:t>everywhere (soon to be replaced by “Data”)</a:t>
            </a:r>
            <a:endParaRPr lang="en-US" dirty="0" smtClean="0"/>
          </a:p>
          <a:p>
            <a:pPr lvl="1"/>
            <a:r>
              <a:rPr lang="en-US" dirty="0" smtClean="0"/>
              <a:t>A Google search gives more than 60M results (45M if you force the two word be next to each other)</a:t>
            </a:r>
          </a:p>
          <a:p>
            <a:r>
              <a:rPr lang="en-US" dirty="0" smtClean="0"/>
              <a:t>From the dawn of civilization to 2003          ~5 Exabytes (2</a:t>
            </a:r>
            <a:r>
              <a:rPr lang="en-US" baseline="30000" dirty="0" smtClean="0"/>
              <a:t>60</a:t>
            </a:r>
            <a:r>
              <a:rPr lang="en-US" dirty="0" smtClean="0"/>
              <a:t> bytes) had been created</a:t>
            </a:r>
            <a:r>
              <a:rPr lang="en-US" baseline="30000" dirty="0" smtClean="0"/>
              <a:t>1</a:t>
            </a:r>
          </a:p>
          <a:p>
            <a:pPr lvl="1"/>
            <a:r>
              <a:rPr lang="en-US" dirty="0" smtClean="0"/>
              <a:t>Including output from Aristotle, Descartes, Hume, Newton, Tolstoy, Gunsmoke</a:t>
            </a:r>
          </a:p>
          <a:p>
            <a:r>
              <a:rPr lang="en-US" dirty="0" smtClean="0"/>
              <a:t>In 2012 alone 2.8 Zetabytes (2</a:t>
            </a:r>
            <a:r>
              <a:rPr lang="en-US" baseline="30000" dirty="0" smtClean="0"/>
              <a:t>70</a:t>
            </a:r>
            <a:r>
              <a:rPr lang="en-US" dirty="0" smtClean="0"/>
              <a:t> bytes) were created</a:t>
            </a:r>
            <a:r>
              <a:rPr lang="en-US" baseline="30000" dirty="0" smtClean="0"/>
              <a:t>2</a:t>
            </a:r>
            <a:r>
              <a:rPr lang="en-US" dirty="0" smtClean="0"/>
              <a:t>. No stopping in sight…</a:t>
            </a:r>
          </a:p>
          <a:p>
            <a:r>
              <a:rPr lang="en-US" dirty="0" smtClean="0"/>
              <a:t>Explosion of generating (digital) information</a:t>
            </a:r>
          </a:p>
          <a:p>
            <a:pPr lvl="1"/>
            <a:r>
              <a:rPr lang="en-US" dirty="0" smtClean="0"/>
              <a:t>Not entirely unprecedented – Invention of modern printing (Gutenberg ~1440AD)</a:t>
            </a:r>
            <a:r>
              <a:rPr lang="en-US" baseline="30000" dirty="0" smtClean="0"/>
              <a:t>1</a:t>
            </a:r>
          </a:p>
        </p:txBody>
      </p:sp>
      <p:sp>
        <p:nvSpPr>
          <p:cNvPr id="4" name="TextBox 3"/>
          <p:cNvSpPr txBox="1"/>
          <p:nvPr/>
        </p:nvSpPr>
        <p:spPr>
          <a:xfrm>
            <a:off x="6315718" y="4506691"/>
            <a:ext cx="2685030" cy="461665"/>
          </a:xfrm>
          <a:prstGeom prst="rect">
            <a:avLst/>
          </a:prstGeom>
          <a:noFill/>
        </p:spPr>
        <p:txBody>
          <a:bodyPr wrap="none" rtlCol="0">
            <a:spAutoFit/>
          </a:bodyPr>
          <a:lstStyle/>
          <a:p>
            <a:r>
              <a:rPr lang="en-US" sz="1200" baseline="30000" dirty="0" smtClean="0">
                <a:solidFill>
                  <a:schemeClr val="accent5"/>
                </a:solidFill>
              </a:rPr>
              <a:t>1</a:t>
            </a:r>
            <a:r>
              <a:rPr lang="en-US" sz="1200" dirty="0" smtClean="0">
                <a:solidFill>
                  <a:schemeClr val="accent5"/>
                </a:solidFill>
              </a:rPr>
              <a:t> </a:t>
            </a:r>
            <a:r>
              <a:rPr lang="en-US" sz="1200" dirty="0" smtClean="0">
                <a:solidFill>
                  <a:schemeClr val="accent5"/>
                </a:solidFill>
                <a:hlinkClick r:id="rId4"/>
              </a:rPr>
              <a:t>15</a:t>
            </a:r>
            <a:r>
              <a:rPr lang="en-US" sz="1200" baseline="30000" dirty="0" smtClean="0">
                <a:solidFill>
                  <a:schemeClr val="accent5"/>
                </a:solidFill>
                <a:hlinkClick r:id="rId4"/>
              </a:rPr>
              <a:t>th</a:t>
            </a:r>
            <a:r>
              <a:rPr lang="en-US" sz="1200" dirty="0" smtClean="0">
                <a:solidFill>
                  <a:schemeClr val="accent5"/>
                </a:solidFill>
                <a:hlinkClick r:id="rId4"/>
              </a:rPr>
              <a:t> Century Big Data</a:t>
            </a:r>
            <a:endParaRPr lang="en-US" sz="1200" dirty="0" smtClean="0">
              <a:solidFill>
                <a:schemeClr val="accent5"/>
              </a:solidFill>
            </a:endParaRPr>
          </a:p>
          <a:p>
            <a:r>
              <a:rPr lang="en-US" sz="1200" baseline="30000" dirty="0" smtClean="0">
                <a:solidFill>
                  <a:schemeClr val="accent5"/>
                </a:solidFill>
              </a:rPr>
              <a:t>2</a:t>
            </a:r>
            <a:r>
              <a:rPr lang="en-US" sz="1200" dirty="0" smtClean="0">
                <a:solidFill>
                  <a:schemeClr val="accent5"/>
                </a:solidFill>
              </a:rPr>
              <a:t> </a:t>
            </a:r>
            <a:r>
              <a:rPr lang="en-US" sz="1200" dirty="0" smtClean="0">
                <a:solidFill>
                  <a:schemeClr val="accent5"/>
                </a:solidFill>
                <a:hlinkClick r:id="rId5"/>
              </a:rPr>
              <a:t>Wired: Information Revolution</a:t>
            </a:r>
            <a:endParaRPr lang="en-US" sz="1200" dirty="0">
              <a:solidFill>
                <a:schemeClr val="accent5"/>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What is Big Data? – A Modern State</a:t>
            </a:r>
            <a:endParaRPr lang="en-US" dirty="0"/>
          </a:p>
        </p:txBody>
      </p:sp>
      <p:pic>
        <p:nvPicPr>
          <p:cNvPr id="3074" name="Picture 2" descr="C:\Users\msiok\Documents\Projects\Presentations\Analytics Innovation 12-Aug-2013\Data2012-2.png"/>
          <p:cNvPicPr>
            <a:picLocks noChangeAspect="1" noChangeArrowheads="1"/>
          </p:cNvPicPr>
          <p:nvPr/>
        </p:nvPicPr>
        <p:blipFill>
          <a:blip r:embed="rId2" cstate="print"/>
          <a:srcRect/>
          <a:stretch>
            <a:fillRect/>
          </a:stretch>
        </p:blipFill>
        <p:spPr bwMode="auto">
          <a:xfrm>
            <a:off x="1506931" y="1235030"/>
            <a:ext cx="6152181" cy="4913869"/>
          </a:xfrm>
          <a:prstGeom prst="rect">
            <a:avLst/>
          </a:prstGeom>
          <a:noFill/>
        </p:spPr>
      </p:pic>
      <p:sp>
        <p:nvSpPr>
          <p:cNvPr id="5" name="TextBox 4"/>
          <p:cNvSpPr txBox="1"/>
          <p:nvPr/>
        </p:nvSpPr>
        <p:spPr>
          <a:xfrm rot="-2700000">
            <a:off x="1700312" y="1856734"/>
            <a:ext cx="2032929" cy="830997"/>
          </a:xfrm>
          <a:prstGeom prst="rect">
            <a:avLst/>
          </a:prstGeom>
          <a:noFill/>
        </p:spPr>
        <p:txBody>
          <a:bodyPr wrap="none" rtlCol="0">
            <a:spAutoFit/>
          </a:bodyPr>
          <a:lstStyle/>
          <a:p>
            <a:r>
              <a:rPr lang="en-US" sz="1600" b="1" dirty="0" smtClean="0">
                <a:solidFill>
                  <a:schemeClr val="bg1"/>
                </a:solidFill>
              </a:rPr>
              <a:t>One Year of All </a:t>
            </a:r>
          </a:p>
          <a:p>
            <a:r>
              <a:rPr lang="en-US" sz="1600" b="1" dirty="0" smtClean="0">
                <a:solidFill>
                  <a:schemeClr val="bg1"/>
                </a:solidFill>
              </a:rPr>
              <a:t>Business Emails</a:t>
            </a:r>
          </a:p>
          <a:p>
            <a:r>
              <a:rPr lang="en-US" sz="1600" b="1" dirty="0" smtClean="0">
                <a:solidFill>
                  <a:schemeClr val="bg1"/>
                </a:solidFill>
              </a:rPr>
              <a:t>       ~2M TB</a:t>
            </a:r>
            <a:endParaRPr lang="en-US" sz="1600" b="1" dirty="0">
              <a:solidFill>
                <a:schemeClr val="bg1"/>
              </a:solidFill>
            </a:endParaRPr>
          </a:p>
        </p:txBody>
      </p:sp>
      <p:sp>
        <p:nvSpPr>
          <p:cNvPr id="6" name="TextBox 5"/>
          <p:cNvSpPr txBox="1"/>
          <p:nvPr/>
        </p:nvSpPr>
        <p:spPr>
          <a:xfrm>
            <a:off x="4851521" y="3071694"/>
            <a:ext cx="2271776" cy="523220"/>
          </a:xfrm>
          <a:prstGeom prst="rect">
            <a:avLst/>
          </a:prstGeom>
          <a:noFill/>
        </p:spPr>
        <p:txBody>
          <a:bodyPr wrap="none" rtlCol="0">
            <a:spAutoFit/>
          </a:bodyPr>
          <a:lstStyle/>
          <a:p>
            <a:r>
              <a:rPr lang="en-US" sz="1400" b="1" dirty="0" smtClean="0">
                <a:solidFill>
                  <a:schemeClr val="bg1"/>
                </a:solidFill>
              </a:rPr>
              <a:t>Uploads to Facebook</a:t>
            </a:r>
          </a:p>
          <a:p>
            <a:pPr algn="ctr"/>
            <a:r>
              <a:rPr lang="en-US" sz="1400" b="1" dirty="0" smtClean="0">
                <a:solidFill>
                  <a:schemeClr val="bg1"/>
                </a:solidFill>
              </a:rPr>
              <a:t>~0.2M TB</a:t>
            </a:r>
            <a:endParaRPr lang="en-US" sz="1400" b="1" dirty="0">
              <a:solidFill>
                <a:schemeClr val="bg1"/>
              </a:solidFill>
            </a:endParaRPr>
          </a:p>
        </p:txBody>
      </p:sp>
      <p:sp>
        <p:nvSpPr>
          <p:cNvPr id="9" name="TextBox 8"/>
          <p:cNvSpPr txBox="1"/>
          <p:nvPr/>
        </p:nvSpPr>
        <p:spPr>
          <a:xfrm>
            <a:off x="2688233" y="4518511"/>
            <a:ext cx="1984839" cy="461665"/>
          </a:xfrm>
          <a:prstGeom prst="rect">
            <a:avLst/>
          </a:prstGeom>
          <a:noFill/>
        </p:spPr>
        <p:txBody>
          <a:bodyPr wrap="none" rtlCol="0">
            <a:spAutoFit/>
          </a:bodyPr>
          <a:lstStyle/>
          <a:p>
            <a:r>
              <a:rPr lang="en-US" sz="1200" b="1" dirty="0" smtClean="0">
                <a:solidFill>
                  <a:schemeClr val="bg1"/>
                </a:solidFill>
              </a:rPr>
              <a:t>Google Search Index</a:t>
            </a:r>
          </a:p>
          <a:p>
            <a:r>
              <a:rPr lang="en-US" sz="1200" b="1" dirty="0" smtClean="0">
                <a:solidFill>
                  <a:schemeClr val="bg1"/>
                </a:solidFill>
              </a:rPr>
              <a:t>         ~0.1M TB</a:t>
            </a:r>
            <a:endParaRPr lang="en-US" sz="1200" b="1" dirty="0">
              <a:solidFill>
                <a:schemeClr val="bg1"/>
              </a:solidFill>
            </a:endParaRPr>
          </a:p>
        </p:txBody>
      </p:sp>
      <p:cxnSp>
        <p:nvCxnSpPr>
          <p:cNvPr id="11" name="Straight Arrow Connector 10"/>
          <p:cNvCxnSpPr>
            <a:stCxn id="14" idx="3"/>
          </p:cNvCxnSpPr>
          <p:nvPr/>
        </p:nvCxnSpPr>
        <p:spPr>
          <a:xfrm flipV="1">
            <a:off x="1103412" y="4690757"/>
            <a:ext cx="499767" cy="160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74953" y="4475961"/>
            <a:ext cx="928459" cy="461665"/>
          </a:xfrm>
          <a:prstGeom prst="rect">
            <a:avLst/>
          </a:prstGeom>
          <a:noFill/>
        </p:spPr>
        <p:txBody>
          <a:bodyPr wrap="none" rtlCol="0">
            <a:spAutoFit/>
          </a:bodyPr>
          <a:lstStyle/>
          <a:p>
            <a:pPr algn="ctr"/>
            <a:r>
              <a:rPr lang="en-US" sz="1200" b="1" dirty="0" smtClean="0"/>
              <a:t>LHC</a:t>
            </a:r>
          </a:p>
          <a:p>
            <a:pPr algn="ctr"/>
            <a:r>
              <a:rPr lang="en-US" sz="1200" b="1" dirty="0" smtClean="0"/>
              <a:t>~15K TB</a:t>
            </a:r>
            <a:endParaRPr lang="en-US" sz="1200" b="1" dirty="0"/>
          </a:p>
        </p:txBody>
      </p:sp>
      <p:cxnSp>
        <p:nvCxnSpPr>
          <p:cNvPr id="15" name="Straight Arrow Connector 14"/>
          <p:cNvCxnSpPr>
            <a:stCxn id="17" idx="3"/>
          </p:cNvCxnSpPr>
          <p:nvPr/>
        </p:nvCxnSpPr>
        <p:spPr>
          <a:xfrm flipV="1">
            <a:off x="1419285" y="5294582"/>
            <a:ext cx="900119" cy="2184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41133" y="5236061"/>
            <a:ext cx="978152" cy="553998"/>
          </a:xfrm>
          <a:prstGeom prst="rect">
            <a:avLst/>
          </a:prstGeom>
          <a:noFill/>
        </p:spPr>
        <p:txBody>
          <a:bodyPr wrap="none" rtlCol="0">
            <a:spAutoFit/>
          </a:bodyPr>
          <a:lstStyle/>
          <a:p>
            <a:pPr algn="ctr"/>
            <a:r>
              <a:rPr lang="en-US" sz="1000" b="1" dirty="0" smtClean="0"/>
              <a:t>US Census </a:t>
            </a:r>
          </a:p>
          <a:p>
            <a:pPr algn="ctr"/>
            <a:r>
              <a:rPr lang="en-US" sz="1000" b="1" dirty="0" smtClean="0"/>
              <a:t>Bureau</a:t>
            </a:r>
          </a:p>
          <a:p>
            <a:pPr algn="ctr"/>
            <a:r>
              <a:rPr lang="en-US" sz="1000" b="1" dirty="0" smtClean="0"/>
              <a:t>~4K TB</a:t>
            </a:r>
            <a:endParaRPr lang="en-US" sz="1000" b="1" dirty="0"/>
          </a:p>
        </p:txBody>
      </p:sp>
      <p:cxnSp>
        <p:nvCxnSpPr>
          <p:cNvPr id="19" name="Straight Arrow Connector 18"/>
          <p:cNvCxnSpPr/>
          <p:nvPr/>
        </p:nvCxnSpPr>
        <p:spPr>
          <a:xfrm flipV="1">
            <a:off x="1425039" y="3365508"/>
            <a:ext cx="2449865" cy="189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7783" y="3047461"/>
            <a:ext cx="1431802" cy="646331"/>
          </a:xfrm>
          <a:prstGeom prst="rect">
            <a:avLst/>
          </a:prstGeom>
          <a:noFill/>
        </p:spPr>
        <p:txBody>
          <a:bodyPr wrap="none" rtlCol="0">
            <a:spAutoFit/>
          </a:bodyPr>
          <a:lstStyle/>
          <a:p>
            <a:pPr algn="ctr"/>
            <a:r>
              <a:rPr lang="en-US" sz="1200" b="1" dirty="0" smtClean="0"/>
              <a:t>NCDC </a:t>
            </a:r>
          </a:p>
          <a:p>
            <a:pPr algn="ctr"/>
            <a:r>
              <a:rPr lang="en-US" sz="1200" b="1" dirty="0" smtClean="0"/>
              <a:t>Weather Data </a:t>
            </a:r>
          </a:p>
          <a:p>
            <a:pPr algn="ctr"/>
            <a:r>
              <a:rPr lang="en-US" sz="1200" b="1" dirty="0" smtClean="0"/>
              <a:t>~6K TB</a:t>
            </a:r>
            <a:endParaRPr lang="en-US" sz="1200" b="1" dirty="0"/>
          </a:p>
        </p:txBody>
      </p:sp>
      <p:cxnSp>
        <p:nvCxnSpPr>
          <p:cNvPr id="26" name="Straight Arrow Connector 25"/>
          <p:cNvCxnSpPr/>
          <p:nvPr/>
        </p:nvCxnSpPr>
        <p:spPr>
          <a:xfrm>
            <a:off x="5923808" y="1482437"/>
            <a:ext cx="1332015" cy="1979"/>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732586" y="1216682"/>
            <a:ext cx="1871025" cy="646331"/>
          </a:xfrm>
          <a:prstGeom prst="rect">
            <a:avLst/>
          </a:prstGeom>
          <a:noFill/>
        </p:spPr>
        <p:txBody>
          <a:bodyPr wrap="none" rtlCol="0">
            <a:spAutoFit/>
          </a:bodyPr>
          <a:lstStyle/>
          <a:p>
            <a:pPr algn="ctr"/>
            <a:r>
              <a:rPr lang="en-US" sz="1200" b="1" dirty="0" smtClean="0"/>
              <a:t>Library of Congress</a:t>
            </a:r>
          </a:p>
          <a:p>
            <a:pPr algn="ctr"/>
            <a:r>
              <a:rPr lang="en-US" sz="1200" b="1" dirty="0" smtClean="0"/>
              <a:t>Digital</a:t>
            </a:r>
          </a:p>
          <a:p>
            <a:pPr algn="ctr"/>
            <a:r>
              <a:rPr lang="en-US" sz="1200" b="1" dirty="0" smtClean="0"/>
              <a:t>~5K TB</a:t>
            </a:r>
            <a:endParaRPr lang="en-US" sz="1200" b="1" dirty="0"/>
          </a:p>
        </p:txBody>
      </p:sp>
      <p:sp>
        <p:nvSpPr>
          <p:cNvPr id="31" name="TextBox 30"/>
          <p:cNvSpPr txBox="1"/>
          <p:nvPr/>
        </p:nvSpPr>
        <p:spPr>
          <a:xfrm>
            <a:off x="4978187" y="5074672"/>
            <a:ext cx="888221" cy="461665"/>
          </a:xfrm>
          <a:prstGeom prst="rect">
            <a:avLst/>
          </a:prstGeom>
          <a:noFill/>
        </p:spPr>
        <p:txBody>
          <a:bodyPr wrap="square" rtlCol="0">
            <a:spAutoFit/>
          </a:bodyPr>
          <a:lstStyle/>
          <a:p>
            <a:pPr algn="ctr"/>
            <a:r>
              <a:rPr lang="en-US" sz="800" b="1" dirty="0" smtClean="0">
                <a:solidFill>
                  <a:schemeClr val="bg1"/>
                </a:solidFill>
              </a:rPr>
              <a:t>Videos on</a:t>
            </a:r>
          </a:p>
          <a:p>
            <a:pPr algn="ctr"/>
            <a:r>
              <a:rPr lang="en-US" sz="800" b="1" dirty="0" smtClean="0">
                <a:solidFill>
                  <a:schemeClr val="bg1"/>
                </a:solidFill>
              </a:rPr>
              <a:t>YouTube</a:t>
            </a:r>
          </a:p>
          <a:p>
            <a:pPr algn="ctr"/>
            <a:r>
              <a:rPr lang="en-US" sz="800" b="1" dirty="0" smtClean="0">
                <a:solidFill>
                  <a:schemeClr val="bg1"/>
                </a:solidFill>
              </a:rPr>
              <a:t>Per Year</a:t>
            </a:r>
            <a:endParaRPr lang="en-US" sz="800" b="1" dirty="0">
              <a:solidFill>
                <a:schemeClr val="bg1"/>
              </a:solidFill>
            </a:endParaRPr>
          </a:p>
        </p:txBody>
      </p:sp>
      <p:sp>
        <p:nvSpPr>
          <p:cNvPr id="32" name="TextBox 31"/>
          <p:cNvSpPr txBox="1"/>
          <p:nvPr/>
        </p:nvSpPr>
        <p:spPr>
          <a:xfrm>
            <a:off x="5985612" y="5215191"/>
            <a:ext cx="1056457" cy="461665"/>
          </a:xfrm>
          <a:prstGeom prst="rect">
            <a:avLst/>
          </a:prstGeom>
          <a:noFill/>
        </p:spPr>
        <p:txBody>
          <a:bodyPr wrap="square" rtlCol="0">
            <a:spAutoFit/>
          </a:bodyPr>
          <a:lstStyle/>
          <a:p>
            <a:pPr algn="ctr"/>
            <a:r>
              <a:rPr lang="en-US" sz="800" b="1" dirty="0" smtClean="0">
                <a:solidFill>
                  <a:schemeClr val="bg1"/>
                </a:solidFill>
              </a:rPr>
              <a:t>Kaiser Digital</a:t>
            </a:r>
          </a:p>
          <a:p>
            <a:pPr algn="ctr"/>
            <a:r>
              <a:rPr lang="en-US" sz="800" b="1" dirty="0" smtClean="0">
                <a:solidFill>
                  <a:schemeClr val="bg1"/>
                </a:solidFill>
              </a:rPr>
              <a:t>Health Records</a:t>
            </a:r>
          </a:p>
          <a:p>
            <a:pPr algn="ctr"/>
            <a:r>
              <a:rPr lang="en-US" sz="800" b="1" dirty="0" smtClean="0">
                <a:solidFill>
                  <a:schemeClr val="bg1"/>
                </a:solidFill>
              </a:rPr>
              <a:t>~30K TB</a:t>
            </a:r>
            <a:endParaRPr lang="en-US" sz="800" b="1" dirty="0">
              <a:solidFill>
                <a:schemeClr val="bg1"/>
              </a:solidFill>
            </a:endParaRPr>
          </a:p>
        </p:txBody>
      </p:sp>
      <p:cxnSp>
        <p:nvCxnSpPr>
          <p:cNvPr id="33" name="Straight Arrow Connector 32"/>
          <p:cNvCxnSpPr/>
          <p:nvPr/>
        </p:nvCxnSpPr>
        <p:spPr>
          <a:xfrm rot="5400000" flipH="1" flipV="1">
            <a:off x="4554185" y="5183581"/>
            <a:ext cx="498766" cy="2256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251837" y="5618947"/>
            <a:ext cx="888221" cy="461665"/>
          </a:xfrm>
          <a:prstGeom prst="rect">
            <a:avLst/>
          </a:prstGeom>
          <a:noFill/>
        </p:spPr>
        <p:txBody>
          <a:bodyPr wrap="square" rtlCol="0">
            <a:spAutoFit/>
          </a:bodyPr>
          <a:lstStyle/>
          <a:p>
            <a:pPr algn="ctr"/>
            <a:r>
              <a:rPr lang="en-US" sz="800" b="1" dirty="0" smtClean="0">
                <a:solidFill>
                  <a:schemeClr val="bg1"/>
                </a:solidFill>
              </a:rPr>
              <a:t>NASDAQ DataBase</a:t>
            </a:r>
          </a:p>
          <a:p>
            <a:pPr algn="ctr"/>
            <a:r>
              <a:rPr lang="en-US" sz="800" b="1" dirty="0" smtClean="0">
                <a:solidFill>
                  <a:schemeClr val="bg1"/>
                </a:solidFill>
              </a:rPr>
              <a:t>~3K TB</a:t>
            </a:r>
          </a:p>
        </p:txBody>
      </p:sp>
      <p:sp>
        <p:nvSpPr>
          <p:cNvPr id="39" name="Oval 38"/>
          <p:cNvSpPr/>
          <p:nvPr/>
        </p:nvSpPr>
        <p:spPr>
          <a:xfrm>
            <a:off x="7329489" y="4755356"/>
            <a:ext cx="128586" cy="111919"/>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p:cNvSpPr/>
          <p:nvPr/>
        </p:nvSpPr>
        <p:spPr>
          <a:xfrm>
            <a:off x="7319965" y="4626768"/>
            <a:ext cx="147636" cy="11668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Arrow Connector 40"/>
          <p:cNvCxnSpPr/>
          <p:nvPr/>
        </p:nvCxnSpPr>
        <p:spPr>
          <a:xfrm>
            <a:off x="7481626" y="4792869"/>
            <a:ext cx="344213" cy="16637"/>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5400000" flipH="1" flipV="1">
            <a:off x="7148948" y="3823855"/>
            <a:ext cx="1033151" cy="486891"/>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7860922" y="4592814"/>
            <a:ext cx="1287533" cy="400110"/>
          </a:xfrm>
          <a:prstGeom prst="rect">
            <a:avLst/>
          </a:prstGeom>
          <a:noFill/>
        </p:spPr>
        <p:txBody>
          <a:bodyPr wrap="none" rtlCol="0">
            <a:spAutoFit/>
          </a:bodyPr>
          <a:lstStyle/>
          <a:p>
            <a:pPr algn="ctr"/>
            <a:r>
              <a:rPr lang="en-US" sz="1000" b="1" dirty="0" smtClean="0"/>
              <a:t>Tweets in 2012</a:t>
            </a:r>
          </a:p>
          <a:p>
            <a:pPr algn="ctr"/>
            <a:r>
              <a:rPr lang="en-US" sz="1000" b="1" dirty="0" smtClean="0"/>
              <a:t>~19 TB</a:t>
            </a:r>
            <a:endParaRPr lang="en-US" sz="1000" b="1" dirty="0"/>
          </a:p>
        </p:txBody>
      </p:sp>
      <p:sp>
        <p:nvSpPr>
          <p:cNvPr id="49" name="TextBox 48"/>
          <p:cNvSpPr txBox="1"/>
          <p:nvPr/>
        </p:nvSpPr>
        <p:spPr>
          <a:xfrm>
            <a:off x="7596811" y="3153920"/>
            <a:ext cx="1431802" cy="707886"/>
          </a:xfrm>
          <a:prstGeom prst="rect">
            <a:avLst/>
          </a:prstGeom>
          <a:noFill/>
        </p:spPr>
        <p:txBody>
          <a:bodyPr wrap="none" rtlCol="0">
            <a:spAutoFit/>
          </a:bodyPr>
          <a:lstStyle/>
          <a:p>
            <a:pPr algn="ctr"/>
            <a:r>
              <a:rPr lang="en-US" sz="1000" b="1" dirty="0" smtClean="0"/>
              <a:t>Contents of</a:t>
            </a:r>
          </a:p>
          <a:p>
            <a:pPr algn="ctr"/>
            <a:r>
              <a:rPr lang="en-US" sz="1000" b="1" dirty="0" smtClean="0"/>
              <a:t>every print  issue</a:t>
            </a:r>
          </a:p>
          <a:p>
            <a:pPr algn="ctr"/>
            <a:r>
              <a:rPr lang="en-US" sz="1000" b="1" dirty="0" smtClean="0"/>
              <a:t>of Wired</a:t>
            </a:r>
          </a:p>
          <a:p>
            <a:pPr algn="ctr"/>
            <a:r>
              <a:rPr lang="en-US" sz="1000" b="1" dirty="0" smtClean="0"/>
              <a:t>~1.3 TB</a:t>
            </a:r>
            <a:endParaRPr lang="en-US" sz="1000" b="1" dirty="0"/>
          </a:p>
        </p:txBody>
      </p:sp>
      <p:sp>
        <p:nvSpPr>
          <p:cNvPr id="50" name="Rectangle 49"/>
          <p:cNvSpPr/>
          <p:nvPr/>
        </p:nvSpPr>
        <p:spPr>
          <a:xfrm>
            <a:off x="7699565" y="5773729"/>
            <a:ext cx="1468672" cy="400110"/>
          </a:xfrm>
          <a:prstGeom prst="rect">
            <a:avLst/>
          </a:prstGeom>
        </p:spPr>
        <p:txBody>
          <a:bodyPr wrap="none">
            <a:spAutoFit/>
          </a:bodyPr>
          <a:lstStyle/>
          <a:p>
            <a:r>
              <a:rPr lang="en-US" sz="1000" dirty="0" smtClean="0">
                <a:solidFill>
                  <a:schemeClr val="accent5"/>
                </a:solidFill>
                <a:hlinkClick r:id="rId3"/>
              </a:rPr>
              <a:t>Wired: Information </a:t>
            </a:r>
          </a:p>
          <a:p>
            <a:r>
              <a:rPr lang="en-US" sz="1000" dirty="0" smtClean="0">
                <a:solidFill>
                  <a:schemeClr val="accent5"/>
                </a:solidFill>
                <a:hlinkClick r:id="rId3"/>
              </a:rPr>
              <a:t>Revolution</a:t>
            </a:r>
            <a:endParaRPr lang="en-US" sz="1000" dirty="0">
              <a:solidFill>
                <a:schemeClr val="accent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blinds(horizontal)">
                                      <p:cBhvr>
                                        <p:cTn id="40" dur="500"/>
                                        <p:tgtEl>
                                          <p:spTgt spid="19"/>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blinds(horizontal)">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4"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slide(fromBottom)">
                                      <p:cBhvr>
                                        <p:cTn id="48" dur="500"/>
                                        <p:tgtEl>
                                          <p:spTgt spid="17"/>
                                        </p:tgtEl>
                                      </p:cBhvr>
                                    </p:animEffect>
                                  </p:childTnLst>
                                </p:cTn>
                              </p:par>
                              <p:par>
                                <p:cTn id="49" presetID="12" presetClass="entr" presetSubtype="4"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slide(fromBottom)">
                                      <p:cBhvr>
                                        <p:cTn id="51" dur="500"/>
                                        <p:tgtEl>
                                          <p:spTgt spid="15"/>
                                        </p:tgtEl>
                                      </p:cBhvr>
                                    </p:animEffect>
                                  </p:childTnLst>
                                </p:cTn>
                              </p:par>
                              <p:par>
                                <p:cTn id="52" presetID="12" presetClass="entr" presetSubtype="4" fill="hold" grpId="0" nodeType="with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slide(fromBottom)">
                                      <p:cBhvr>
                                        <p:cTn id="54" dur="500"/>
                                        <p:tgtEl>
                                          <p:spTgt spid="38"/>
                                        </p:tgtEl>
                                      </p:cBhvr>
                                    </p:animEffect>
                                  </p:childTnLst>
                                </p:cTn>
                              </p:par>
                              <p:par>
                                <p:cTn id="55" presetID="12" presetClass="entr" presetSubtype="4" fill="hold"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slide(fromBottom)">
                                      <p:cBhvr>
                                        <p:cTn id="57" dur="5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blinds(horizontal)">
                                      <p:cBhvr>
                                        <p:cTn id="62" dur="500"/>
                                        <p:tgtEl>
                                          <p:spTgt spid="31"/>
                                        </p:tgtEl>
                                      </p:cBhvr>
                                    </p:animEffect>
                                  </p:childTnLst>
                                </p:cTn>
                              </p:par>
                              <p:par>
                                <p:cTn id="63" presetID="12" presetClass="entr" presetSubtype="4"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lide(fromBottom)">
                                      <p:cBhvr>
                                        <p:cTn id="65" dur="500"/>
                                        <p:tgtEl>
                                          <p:spTgt spid="32"/>
                                        </p:tgtEl>
                                      </p:cBhvr>
                                    </p:animEffect>
                                  </p:childTnLst>
                                </p:cTn>
                              </p:par>
                              <p:par>
                                <p:cTn id="66" presetID="12" presetClass="entr" presetSubtype="4"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slide(fromBottom)">
                                      <p:cBhvr>
                                        <p:cTn id="68" dur="500"/>
                                        <p:tgtEl>
                                          <p:spTgt spid="28"/>
                                        </p:tgtEl>
                                      </p:cBhvr>
                                    </p:animEffect>
                                  </p:childTnLst>
                                </p:cTn>
                              </p:par>
                              <p:par>
                                <p:cTn id="69" presetID="12" presetClass="entr" presetSubtype="4"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childTnLst>
                    </p:cTn>
                  </p:par>
                  <p:par>
                    <p:cTn id="72" fill="hold">
                      <p:stCondLst>
                        <p:cond delay="indefinite"/>
                      </p:stCondLst>
                      <p:childTnLst>
                        <p:par>
                          <p:cTn id="73" fill="hold">
                            <p:stCondLst>
                              <p:cond delay="0"/>
                            </p:stCondLst>
                            <p:childTnLst>
                              <p:par>
                                <p:cTn id="74" presetID="15" presetClass="entr" presetSubtype="0" fill="hold" grpId="0" nodeType="click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1000" fill="hold"/>
                                        <p:tgtEl>
                                          <p:spTgt spid="49"/>
                                        </p:tgtEl>
                                        <p:attrNameLst>
                                          <p:attrName>ppt_w</p:attrName>
                                        </p:attrNameLst>
                                      </p:cBhvr>
                                      <p:tavLst>
                                        <p:tav tm="0">
                                          <p:val>
                                            <p:fltVal val="0"/>
                                          </p:val>
                                        </p:tav>
                                        <p:tav tm="100000">
                                          <p:val>
                                            <p:strVal val="#ppt_w"/>
                                          </p:val>
                                        </p:tav>
                                      </p:tavLst>
                                    </p:anim>
                                    <p:anim calcmode="lin" valueType="num">
                                      <p:cBhvr>
                                        <p:cTn id="77" dur="1000" fill="hold"/>
                                        <p:tgtEl>
                                          <p:spTgt spid="49"/>
                                        </p:tgtEl>
                                        <p:attrNameLst>
                                          <p:attrName>ppt_h</p:attrName>
                                        </p:attrNameLst>
                                      </p:cBhvr>
                                      <p:tavLst>
                                        <p:tav tm="0">
                                          <p:val>
                                            <p:fltVal val="0"/>
                                          </p:val>
                                        </p:tav>
                                        <p:tav tm="100000">
                                          <p:val>
                                            <p:strVal val="#ppt_h"/>
                                          </p:val>
                                        </p:tav>
                                      </p:tavLst>
                                    </p:anim>
                                    <p:anim calcmode="lin" valueType="num">
                                      <p:cBhvr>
                                        <p:cTn id="78" dur="1000" fill="hold"/>
                                        <p:tgtEl>
                                          <p:spTgt spid="49"/>
                                        </p:tgtEl>
                                        <p:attrNameLst>
                                          <p:attrName>ppt_x</p:attrName>
                                        </p:attrNameLst>
                                      </p:cBhvr>
                                      <p:tavLst>
                                        <p:tav tm="0" fmla="#ppt_x+(cos(-2*pi*(1-$))*-#ppt_x-sin(-2*pi*(1-$))*(1-#ppt_y))*(1-$)">
                                          <p:val>
                                            <p:fltVal val="0"/>
                                          </p:val>
                                        </p:tav>
                                        <p:tav tm="100000">
                                          <p:val>
                                            <p:fltVal val="1"/>
                                          </p:val>
                                        </p:tav>
                                      </p:tavLst>
                                    </p:anim>
                                    <p:anim calcmode="lin" valueType="num">
                                      <p:cBhvr>
                                        <p:cTn id="79" dur="1000" fill="hold"/>
                                        <p:tgtEl>
                                          <p:spTgt spid="49"/>
                                        </p:tgtEl>
                                        <p:attrNameLst>
                                          <p:attrName>ppt_y</p:attrName>
                                        </p:attrNameLst>
                                      </p:cBhvr>
                                      <p:tavLst>
                                        <p:tav tm="0" fmla="#ppt_y+(sin(-2*pi*(1-$))*-#ppt_x+cos(-2*pi*(1-$))*(1-#ppt_y))*(1-$)">
                                          <p:val>
                                            <p:fltVal val="0"/>
                                          </p:val>
                                        </p:tav>
                                        <p:tav tm="100000">
                                          <p:val>
                                            <p:fltVal val="1"/>
                                          </p:val>
                                        </p:tav>
                                      </p:tavLst>
                                    </p:anim>
                                  </p:childTnLst>
                                </p:cTn>
                              </p:par>
                              <p:par>
                                <p:cTn id="80" presetID="15" presetClass="entr" presetSubtype="0" fill="hold" nodeType="withEffect">
                                  <p:stCondLst>
                                    <p:cond delay="0"/>
                                  </p:stCondLst>
                                  <p:childTnLst>
                                    <p:set>
                                      <p:cBhvr>
                                        <p:cTn id="81" dur="1" fill="hold">
                                          <p:stCondLst>
                                            <p:cond delay="0"/>
                                          </p:stCondLst>
                                        </p:cTn>
                                        <p:tgtEl>
                                          <p:spTgt spid="43"/>
                                        </p:tgtEl>
                                        <p:attrNameLst>
                                          <p:attrName>style.visibility</p:attrName>
                                        </p:attrNameLst>
                                      </p:cBhvr>
                                      <p:to>
                                        <p:strVal val="visible"/>
                                      </p:to>
                                    </p:set>
                                    <p:anim calcmode="lin" valueType="num">
                                      <p:cBhvr>
                                        <p:cTn id="82" dur="1000" fill="hold"/>
                                        <p:tgtEl>
                                          <p:spTgt spid="43"/>
                                        </p:tgtEl>
                                        <p:attrNameLst>
                                          <p:attrName>ppt_w</p:attrName>
                                        </p:attrNameLst>
                                      </p:cBhvr>
                                      <p:tavLst>
                                        <p:tav tm="0">
                                          <p:val>
                                            <p:fltVal val="0"/>
                                          </p:val>
                                        </p:tav>
                                        <p:tav tm="100000">
                                          <p:val>
                                            <p:strVal val="#ppt_w"/>
                                          </p:val>
                                        </p:tav>
                                      </p:tavLst>
                                    </p:anim>
                                    <p:anim calcmode="lin" valueType="num">
                                      <p:cBhvr>
                                        <p:cTn id="83" dur="1000" fill="hold"/>
                                        <p:tgtEl>
                                          <p:spTgt spid="43"/>
                                        </p:tgtEl>
                                        <p:attrNameLst>
                                          <p:attrName>ppt_h</p:attrName>
                                        </p:attrNameLst>
                                      </p:cBhvr>
                                      <p:tavLst>
                                        <p:tav tm="0">
                                          <p:val>
                                            <p:fltVal val="0"/>
                                          </p:val>
                                        </p:tav>
                                        <p:tav tm="100000">
                                          <p:val>
                                            <p:strVal val="#ppt_h"/>
                                          </p:val>
                                        </p:tav>
                                      </p:tavLst>
                                    </p:anim>
                                    <p:anim calcmode="lin" valueType="num">
                                      <p:cBhvr>
                                        <p:cTn id="84" dur="1000" fill="hold"/>
                                        <p:tgtEl>
                                          <p:spTgt spid="43"/>
                                        </p:tgtEl>
                                        <p:attrNameLst>
                                          <p:attrName>ppt_x</p:attrName>
                                        </p:attrNameLst>
                                      </p:cBhvr>
                                      <p:tavLst>
                                        <p:tav tm="0" fmla="#ppt_x+(cos(-2*pi*(1-$))*-#ppt_x-sin(-2*pi*(1-$))*(1-#ppt_y))*(1-$)">
                                          <p:val>
                                            <p:fltVal val="0"/>
                                          </p:val>
                                        </p:tav>
                                        <p:tav tm="100000">
                                          <p:val>
                                            <p:fltVal val="1"/>
                                          </p:val>
                                        </p:tav>
                                      </p:tavLst>
                                    </p:anim>
                                    <p:anim calcmode="lin" valueType="num">
                                      <p:cBhvr>
                                        <p:cTn id="85" dur="1000" fill="hold"/>
                                        <p:tgtEl>
                                          <p:spTgt spid="43"/>
                                        </p:tgtEl>
                                        <p:attrNameLst>
                                          <p:attrName>ppt_y</p:attrName>
                                        </p:attrNameLst>
                                      </p:cBhvr>
                                      <p:tavLst>
                                        <p:tav tm="0" fmla="#ppt_y+(sin(-2*pi*(1-$))*-#ppt_x+cos(-2*pi*(1-$))*(1-#ppt_y))*(1-$)">
                                          <p:val>
                                            <p:fltVal val="0"/>
                                          </p:val>
                                        </p:tav>
                                        <p:tav tm="100000">
                                          <p:val>
                                            <p:fltVal val="1"/>
                                          </p:val>
                                        </p:tav>
                                      </p:tavLst>
                                    </p:anim>
                                  </p:childTnLst>
                                </p:cTn>
                              </p:par>
                              <p:par>
                                <p:cTn id="86" presetID="15" presetClass="entr" presetSubtype="0" fill="hold" grpId="0" nodeType="withEffect">
                                  <p:stCondLst>
                                    <p:cond delay="0"/>
                                  </p:stCondLst>
                                  <p:childTnLst>
                                    <p:set>
                                      <p:cBhvr>
                                        <p:cTn id="87" dur="1" fill="hold">
                                          <p:stCondLst>
                                            <p:cond delay="0"/>
                                          </p:stCondLst>
                                        </p:cTn>
                                        <p:tgtEl>
                                          <p:spTgt spid="48"/>
                                        </p:tgtEl>
                                        <p:attrNameLst>
                                          <p:attrName>style.visibility</p:attrName>
                                        </p:attrNameLst>
                                      </p:cBhvr>
                                      <p:to>
                                        <p:strVal val="visible"/>
                                      </p:to>
                                    </p:set>
                                    <p:anim calcmode="lin" valueType="num">
                                      <p:cBhvr>
                                        <p:cTn id="88" dur="1000" fill="hold"/>
                                        <p:tgtEl>
                                          <p:spTgt spid="48"/>
                                        </p:tgtEl>
                                        <p:attrNameLst>
                                          <p:attrName>ppt_w</p:attrName>
                                        </p:attrNameLst>
                                      </p:cBhvr>
                                      <p:tavLst>
                                        <p:tav tm="0">
                                          <p:val>
                                            <p:fltVal val="0"/>
                                          </p:val>
                                        </p:tav>
                                        <p:tav tm="100000">
                                          <p:val>
                                            <p:strVal val="#ppt_w"/>
                                          </p:val>
                                        </p:tav>
                                      </p:tavLst>
                                    </p:anim>
                                    <p:anim calcmode="lin" valueType="num">
                                      <p:cBhvr>
                                        <p:cTn id="89" dur="1000" fill="hold"/>
                                        <p:tgtEl>
                                          <p:spTgt spid="48"/>
                                        </p:tgtEl>
                                        <p:attrNameLst>
                                          <p:attrName>ppt_h</p:attrName>
                                        </p:attrNameLst>
                                      </p:cBhvr>
                                      <p:tavLst>
                                        <p:tav tm="0">
                                          <p:val>
                                            <p:fltVal val="0"/>
                                          </p:val>
                                        </p:tav>
                                        <p:tav tm="100000">
                                          <p:val>
                                            <p:strVal val="#ppt_h"/>
                                          </p:val>
                                        </p:tav>
                                      </p:tavLst>
                                    </p:anim>
                                    <p:anim calcmode="lin" valueType="num">
                                      <p:cBhvr>
                                        <p:cTn id="90" dur="1000" fill="hold"/>
                                        <p:tgtEl>
                                          <p:spTgt spid="48"/>
                                        </p:tgtEl>
                                        <p:attrNameLst>
                                          <p:attrName>ppt_x</p:attrName>
                                        </p:attrNameLst>
                                      </p:cBhvr>
                                      <p:tavLst>
                                        <p:tav tm="0" fmla="#ppt_x+(cos(-2*pi*(1-$))*-#ppt_x-sin(-2*pi*(1-$))*(1-#ppt_y))*(1-$)">
                                          <p:val>
                                            <p:fltVal val="0"/>
                                          </p:val>
                                        </p:tav>
                                        <p:tav tm="100000">
                                          <p:val>
                                            <p:fltVal val="1"/>
                                          </p:val>
                                        </p:tav>
                                      </p:tavLst>
                                    </p:anim>
                                    <p:anim calcmode="lin" valueType="num">
                                      <p:cBhvr>
                                        <p:cTn id="91" dur="1000" fill="hold"/>
                                        <p:tgtEl>
                                          <p:spTgt spid="48"/>
                                        </p:tgtEl>
                                        <p:attrNameLst>
                                          <p:attrName>ppt_y</p:attrName>
                                        </p:attrNameLst>
                                      </p:cBhvr>
                                      <p:tavLst>
                                        <p:tav tm="0" fmla="#ppt_y+(sin(-2*pi*(1-$))*-#ppt_x+cos(-2*pi*(1-$))*(1-#ppt_y))*(1-$)">
                                          <p:val>
                                            <p:fltVal val="0"/>
                                          </p:val>
                                        </p:tav>
                                        <p:tav tm="100000">
                                          <p:val>
                                            <p:fltVal val="1"/>
                                          </p:val>
                                        </p:tav>
                                      </p:tavLst>
                                    </p:anim>
                                  </p:childTnLst>
                                </p:cTn>
                              </p:par>
                              <p:par>
                                <p:cTn id="92" presetID="15" presetClass="entr" presetSubtype="0" fill="hold"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p:cTn id="94" dur="1000" fill="hold"/>
                                        <p:tgtEl>
                                          <p:spTgt spid="41"/>
                                        </p:tgtEl>
                                        <p:attrNameLst>
                                          <p:attrName>ppt_w</p:attrName>
                                        </p:attrNameLst>
                                      </p:cBhvr>
                                      <p:tavLst>
                                        <p:tav tm="0">
                                          <p:val>
                                            <p:fltVal val="0"/>
                                          </p:val>
                                        </p:tav>
                                        <p:tav tm="100000">
                                          <p:val>
                                            <p:strVal val="#ppt_w"/>
                                          </p:val>
                                        </p:tav>
                                      </p:tavLst>
                                    </p:anim>
                                    <p:anim calcmode="lin" valueType="num">
                                      <p:cBhvr>
                                        <p:cTn id="95" dur="1000" fill="hold"/>
                                        <p:tgtEl>
                                          <p:spTgt spid="41"/>
                                        </p:tgtEl>
                                        <p:attrNameLst>
                                          <p:attrName>ppt_h</p:attrName>
                                        </p:attrNameLst>
                                      </p:cBhvr>
                                      <p:tavLst>
                                        <p:tav tm="0">
                                          <p:val>
                                            <p:fltVal val="0"/>
                                          </p:val>
                                        </p:tav>
                                        <p:tav tm="100000">
                                          <p:val>
                                            <p:strVal val="#ppt_h"/>
                                          </p:val>
                                        </p:tav>
                                      </p:tavLst>
                                    </p:anim>
                                    <p:anim calcmode="lin" valueType="num">
                                      <p:cBhvr>
                                        <p:cTn id="96" dur="1000" fill="hold"/>
                                        <p:tgtEl>
                                          <p:spTgt spid="41"/>
                                        </p:tgtEl>
                                        <p:attrNameLst>
                                          <p:attrName>ppt_x</p:attrName>
                                        </p:attrNameLst>
                                      </p:cBhvr>
                                      <p:tavLst>
                                        <p:tav tm="0" fmla="#ppt_x+(cos(-2*pi*(1-$))*-#ppt_x-sin(-2*pi*(1-$))*(1-#ppt_y))*(1-$)">
                                          <p:val>
                                            <p:fltVal val="0"/>
                                          </p:val>
                                        </p:tav>
                                        <p:tav tm="100000">
                                          <p:val>
                                            <p:fltVal val="1"/>
                                          </p:val>
                                        </p:tav>
                                      </p:tavLst>
                                    </p:anim>
                                    <p:anim calcmode="lin" valueType="num">
                                      <p:cBhvr>
                                        <p:cTn id="97" dur="1000" fill="hold"/>
                                        <p:tgtEl>
                                          <p:spTgt spid="4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4" grpId="0"/>
      <p:bldP spid="17" grpId="0"/>
      <p:bldP spid="21" grpId="0"/>
      <p:bldP spid="28" grpId="0"/>
      <p:bldP spid="31" grpId="0"/>
      <p:bldP spid="32" grpId="0"/>
      <p:bldP spid="38" grpId="0"/>
      <p:bldP spid="48" grpId="0"/>
      <p:bldP spid="4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What is Big Data? – Great Opportunities</a:t>
            </a:r>
            <a:endParaRPr lang="en-US" dirty="0"/>
          </a:p>
        </p:txBody>
      </p:sp>
      <p:sp>
        <p:nvSpPr>
          <p:cNvPr id="7" name="Text Placeholder 6"/>
          <p:cNvSpPr>
            <a:spLocks noGrp="1"/>
          </p:cNvSpPr>
          <p:nvPr>
            <p:ph type="body" sz="quarter" idx="10"/>
          </p:nvPr>
        </p:nvSpPr>
        <p:spPr>
          <a:xfrm>
            <a:off x="471340" y="1531916"/>
            <a:ext cx="8248453" cy="4633933"/>
          </a:xfrm>
        </p:spPr>
        <p:txBody>
          <a:bodyPr/>
          <a:lstStyle/>
          <a:p>
            <a:r>
              <a:rPr lang="en-US" dirty="0" smtClean="0"/>
              <a:t>Data are being generated (and </a:t>
            </a:r>
            <a:r>
              <a:rPr lang="en-US" dirty="0" smtClean="0">
                <a:solidFill>
                  <a:schemeClr val="accent5"/>
                </a:solidFill>
              </a:rPr>
              <a:t>recorded</a:t>
            </a:r>
            <a:r>
              <a:rPr lang="en-US" dirty="0" smtClean="0"/>
              <a:t>) in</a:t>
            </a:r>
          </a:p>
          <a:p>
            <a:pPr lvl="1"/>
            <a:r>
              <a:rPr lang="en-US" dirty="0" smtClean="0"/>
              <a:t>Large volumes</a:t>
            </a:r>
          </a:p>
          <a:p>
            <a:pPr lvl="1"/>
            <a:r>
              <a:rPr lang="en-US" dirty="0" smtClean="0"/>
              <a:t>A lot of flavors</a:t>
            </a:r>
          </a:p>
          <a:p>
            <a:pPr lvl="1"/>
            <a:r>
              <a:rPr lang="en-US" dirty="0" smtClean="0"/>
              <a:t>Incredible speed</a:t>
            </a:r>
          </a:p>
          <a:p>
            <a:r>
              <a:rPr lang="en-US" dirty="0" smtClean="0"/>
              <a:t>Great potential for Quantum Leaps in our knowledge and understanding of everything that can be measured</a:t>
            </a:r>
          </a:p>
          <a:p>
            <a:pPr lvl="1"/>
            <a:r>
              <a:rPr lang="en-US" dirty="0" smtClean="0"/>
              <a:t>Deeper look into behavior and shopping patterns</a:t>
            </a:r>
          </a:p>
          <a:p>
            <a:r>
              <a:rPr lang="en-US" dirty="0" smtClean="0"/>
              <a:t>Big volumes and variety of sources allow us to make predictions</a:t>
            </a:r>
          </a:p>
          <a:p>
            <a:r>
              <a:rPr lang="en-US" dirty="0" smtClean="0"/>
              <a:t>Speed of newly generated data allow us to: </a:t>
            </a:r>
          </a:p>
          <a:p>
            <a:pPr lvl="1"/>
            <a:r>
              <a:rPr lang="en-US" dirty="0" smtClean="0"/>
              <a:t>Monitor trends </a:t>
            </a:r>
          </a:p>
          <a:p>
            <a:pPr lvl="1"/>
            <a:r>
              <a:rPr lang="en-US" dirty="0" smtClean="0"/>
              <a:t>Give instant feedback </a:t>
            </a:r>
          </a:p>
          <a:p>
            <a:pPr lvl="1"/>
            <a:r>
              <a:rPr lang="en-US" dirty="0" smtClean="0"/>
              <a:t>Improve our predictions</a:t>
            </a:r>
          </a:p>
          <a:p>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What is Big Data? – Great Dangers</a:t>
            </a:r>
            <a:endParaRPr lang="en-US" dirty="0"/>
          </a:p>
        </p:txBody>
      </p:sp>
      <p:sp>
        <p:nvSpPr>
          <p:cNvPr id="7" name="Text Placeholder 6"/>
          <p:cNvSpPr>
            <a:spLocks noGrp="1"/>
          </p:cNvSpPr>
          <p:nvPr>
            <p:ph type="body" sz="quarter" idx="10"/>
          </p:nvPr>
        </p:nvSpPr>
        <p:spPr/>
        <p:txBody>
          <a:bodyPr/>
          <a:lstStyle/>
          <a:p>
            <a:r>
              <a:rPr lang="en-US" dirty="0" smtClean="0"/>
              <a:t>Not all Data are created equal</a:t>
            </a:r>
          </a:p>
          <a:p>
            <a:pPr lvl="1"/>
            <a:r>
              <a:rPr lang="en-US" dirty="0" smtClean="0"/>
              <a:t>Vast majority of them: Just Noise</a:t>
            </a:r>
          </a:p>
          <a:p>
            <a:r>
              <a:rPr lang="en-US" dirty="0" smtClean="0"/>
              <a:t>Patterns emerge that are not real</a:t>
            </a:r>
          </a:p>
          <a:p>
            <a:pPr lvl="1"/>
            <a:r>
              <a:rPr lang="en-US" dirty="0" smtClean="0"/>
              <a:t>Random fluctuations can become prominent</a:t>
            </a:r>
          </a:p>
          <a:p>
            <a:pPr lvl="1"/>
            <a:r>
              <a:rPr lang="en-US" dirty="0" smtClean="0"/>
              <a:t>Easier to become victim of over-fitting</a:t>
            </a:r>
          </a:p>
          <a:p>
            <a:r>
              <a:rPr lang="en-US" dirty="0" smtClean="0"/>
              <a:t>Big Data leads to Big Confidence</a:t>
            </a:r>
          </a:p>
          <a:p>
            <a:pPr lvl="1"/>
            <a:r>
              <a:rPr lang="en-US" dirty="0" smtClean="0"/>
              <a:t>“</a:t>
            </a:r>
            <a:r>
              <a:rPr lang="en-US" sz="1400" dirty="0" smtClean="0"/>
              <a:t>I believe that math is trumping science. What I mean by that is you don't really have to know why, you just have to know that if </a:t>
            </a:r>
            <a:r>
              <a:rPr lang="en-US" sz="1400" i="1" dirty="0" smtClean="0"/>
              <a:t>A</a:t>
            </a:r>
            <a:r>
              <a:rPr lang="en-US" sz="1400" dirty="0" smtClean="0"/>
              <a:t> and </a:t>
            </a:r>
            <a:r>
              <a:rPr lang="en-US" sz="1400" i="1" dirty="0" smtClean="0"/>
              <a:t>B</a:t>
            </a:r>
            <a:r>
              <a:rPr lang="en-US" sz="1400" dirty="0" smtClean="0"/>
              <a:t> happen, </a:t>
            </a:r>
            <a:r>
              <a:rPr lang="en-US" sz="1400" i="1" dirty="0" smtClean="0"/>
              <a:t>C</a:t>
            </a:r>
            <a:r>
              <a:rPr lang="en-US" sz="1400" dirty="0" smtClean="0"/>
              <a:t> will happen.</a:t>
            </a:r>
            <a:r>
              <a:rPr lang="en-US" dirty="0" smtClean="0"/>
              <a:t>”</a:t>
            </a:r>
            <a:r>
              <a:rPr lang="en-US" baseline="30000" dirty="0" smtClean="0">
                <a:hlinkClick r:id="rId3"/>
              </a:rPr>
              <a:t>1</a:t>
            </a:r>
            <a:endParaRPr lang="en-US" baseline="30000" dirty="0" smtClean="0"/>
          </a:p>
          <a:p>
            <a:r>
              <a:rPr lang="en-US" dirty="0" smtClean="0">
                <a:solidFill>
                  <a:schemeClr val="accent3"/>
                </a:solidFill>
              </a:rPr>
              <a:t>Bottom-line:</a:t>
            </a:r>
            <a:r>
              <a:rPr lang="en-US" dirty="0" smtClean="0"/>
              <a:t> Big Data provide us with great opportunities, but at the same time increases our responsibility for critical thinking</a:t>
            </a:r>
          </a:p>
          <a:p>
            <a:pPr lvl="1"/>
            <a:r>
              <a:rPr lang="en-US" dirty="0" smtClean="0"/>
              <a:t>A process where we use the data to refine our thinking</a:t>
            </a:r>
          </a:p>
          <a:p>
            <a:pPr lvl="1"/>
            <a:r>
              <a:rPr lang="en-US" dirty="0" smtClean="0"/>
              <a:t>“</a:t>
            </a:r>
            <a:r>
              <a:rPr lang="en-US" sz="1400" dirty="0" smtClean="0"/>
              <a:t>Data-driven predictions can succeed — and they can fail. It is when we deny our role in the process that the odds of failure rise. Before we demand more of our data, we need to demand more of ourselves.</a:t>
            </a:r>
            <a:r>
              <a:rPr lang="en-US" dirty="0" smtClean="0"/>
              <a:t>”</a:t>
            </a:r>
            <a:r>
              <a:rPr lang="en-US" baseline="30000" dirty="0" smtClean="0">
                <a:hlinkClick r:id="rId4"/>
              </a:rPr>
              <a:t>2</a:t>
            </a:r>
            <a:endParaRPr lang="en-US" baseline="30000" dirty="0" smtClean="0"/>
          </a:p>
          <a:p>
            <a:r>
              <a:rPr lang="en-US" dirty="0" smtClean="0"/>
              <a:t>With great power comes great responsibility</a:t>
            </a:r>
          </a:p>
          <a:p>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What is Big Data? – Great Challenges</a:t>
            </a:r>
            <a:endParaRPr lang="en-US" dirty="0"/>
          </a:p>
        </p:txBody>
      </p:sp>
      <p:sp>
        <p:nvSpPr>
          <p:cNvPr id="7" name="Text Placeholder 6"/>
          <p:cNvSpPr>
            <a:spLocks noGrp="1"/>
          </p:cNvSpPr>
          <p:nvPr>
            <p:ph type="body" sz="quarter" idx="10"/>
          </p:nvPr>
        </p:nvSpPr>
        <p:spPr>
          <a:xfrm>
            <a:off x="471340" y="1531916"/>
            <a:ext cx="8248453" cy="4633933"/>
          </a:xfrm>
        </p:spPr>
        <p:txBody>
          <a:bodyPr/>
          <a:lstStyle/>
          <a:p>
            <a:r>
              <a:rPr lang="en-US" dirty="0" smtClean="0"/>
              <a:t>One theory suggests that the Big Data epoch started when Google proposed (implemented) the MapReduce algorithm</a:t>
            </a:r>
          </a:p>
          <a:p>
            <a:r>
              <a:rPr lang="en-US" dirty="0" smtClean="0"/>
              <a:t>Handling of “large” amount of data due to computing, and statistical challenges. A few examples</a:t>
            </a:r>
          </a:p>
          <a:p>
            <a:pPr lvl="1"/>
            <a:r>
              <a:rPr lang="en-US" i="1" dirty="0" smtClean="0">
                <a:solidFill>
                  <a:schemeClr val="accent3"/>
                </a:solidFill>
              </a:rPr>
              <a:t>Computing:</a:t>
            </a:r>
            <a:r>
              <a:rPr lang="en-US" dirty="0" smtClean="0"/>
              <a:t> Doing in-memory operations limits the amount of data that can be handled; “in-disk” operations introduce a insurmountable overhead. Also currently available software techniques start breaking down; Huge “classical” databases</a:t>
            </a:r>
          </a:p>
          <a:p>
            <a:pPr lvl="1"/>
            <a:r>
              <a:rPr lang="en-US" dirty="0" smtClean="0"/>
              <a:t> </a:t>
            </a:r>
            <a:r>
              <a:rPr lang="en-US" i="1" dirty="0" smtClean="0">
                <a:solidFill>
                  <a:schemeClr val="accent3"/>
                </a:solidFill>
              </a:rPr>
              <a:t>Statistical:</a:t>
            </a:r>
            <a:r>
              <a:rPr lang="en-US" dirty="0" smtClean="0"/>
              <a:t> Noise accumulation; Fake correlations between response and unrelated covariance (“cross-talk”); Unrelated covariances be correlated with residual noise (incidental endogeneity)</a:t>
            </a:r>
          </a:p>
          <a:p>
            <a:r>
              <a:rPr lang="en-US" dirty="0" smtClean="0"/>
              <a:t>Hadoop/MapReduce can </a:t>
            </a:r>
            <a:r>
              <a:rPr lang="en-US" dirty="0" smtClean="0">
                <a:solidFill>
                  <a:schemeClr val="accent5"/>
                </a:solidFill>
              </a:rPr>
              <a:t>solve</a:t>
            </a:r>
            <a:r>
              <a:rPr lang="en-US" dirty="0" smtClean="0"/>
              <a:t> some of the problems</a:t>
            </a:r>
          </a:p>
          <a:p>
            <a:pPr lvl="1"/>
            <a:r>
              <a:rPr lang="en-US" dirty="0" smtClean="0"/>
              <a:t>Also more generic programming languages like Python</a:t>
            </a:r>
          </a:p>
          <a:p>
            <a:pPr marL="0" indent="0">
              <a:buNone/>
            </a:pPr>
            <a:endParaRPr lang="en-US" dirty="0" smtClean="0"/>
          </a:p>
          <a:p>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Big Data/Data Science – Skills needed</a:t>
            </a:r>
            <a:endParaRPr lang="en-US" dirty="0"/>
          </a:p>
        </p:txBody>
      </p:sp>
      <p:sp>
        <p:nvSpPr>
          <p:cNvPr id="7" name="Text Placeholder 6"/>
          <p:cNvSpPr>
            <a:spLocks noGrp="1"/>
          </p:cNvSpPr>
          <p:nvPr>
            <p:ph type="body" sz="quarter" idx="10"/>
          </p:nvPr>
        </p:nvSpPr>
        <p:spPr>
          <a:xfrm>
            <a:off x="471340" y="1267098"/>
            <a:ext cx="8248453" cy="4898752"/>
          </a:xfrm>
        </p:spPr>
        <p:txBody>
          <a:bodyPr/>
          <a:lstStyle/>
          <a:p>
            <a:r>
              <a:rPr lang="en-US" dirty="0" smtClean="0"/>
              <a:t>Solid analytics skills</a:t>
            </a:r>
          </a:p>
          <a:p>
            <a:pPr lvl="1"/>
            <a:r>
              <a:rPr lang="en-US" dirty="0" smtClean="0"/>
              <a:t>How you approach a problem is more important than methods you know</a:t>
            </a:r>
          </a:p>
          <a:p>
            <a:pPr lvl="2"/>
            <a:r>
              <a:rPr lang="en-US" dirty="0" smtClean="0"/>
              <a:t>Methods needed are often “per case”</a:t>
            </a:r>
          </a:p>
          <a:p>
            <a:pPr lvl="1"/>
            <a:r>
              <a:rPr lang="en-US" dirty="0" smtClean="0"/>
              <a:t>But if you like to know “hot” methods:</a:t>
            </a:r>
          </a:p>
          <a:p>
            <a:pPr lvl="2"/>
            <a:r>
              <a:rPr lang="en-US" dirty="0" smtClean="0"/>
              <a:t>Principal Components Analysis, Clustering, Bayes, Random Forests, Neural Networks, …</a:t>
            </a:r>
          </a:p>
          <a:p>
            <a:r>
              <a:rPr lang="en-US" dirty="0" smtClean="0"/>
              <a:t>Computing/Database Skills</a:t>
            </a:r>
          </a:p>
          <a:p>
            <a:pPr lvl="1"/>
            <a:r>
              <a:rPr lang="en-US" dirty="0" smtClean="0"/>
              <a:t>SQL, Python, R, …</a:t>
            </a:r>
          </a:p>
          <a:p>
            <a:pPr lvl="1"/>
            <a:r>
              <a:rPr lang="en-US" dirty="0" smtClean="0"/>
              <a:t>Solid understanding of databases and their limitations</a:t>
            </a:r>
          </a:p>
          <a:p>
            <a:pPr lvl="1"/>
            <a:r>
              <a:rPr lang="en-US" dirty="0" smtClean="0"/>
              <a:t>Distributed processing (</a:t>
            </a:r>
            <a:r>
              <a:rPr lang="en-US" dirty="0" err="1" smtClean="0"/>
              <a:t>Hadoop</a:t>
            </a:r>
            <a:r>
              <a:rPr lang="en-US" dirty="0" smtClean="0"/>
              <a:t>) of large data sets and its limitation</a:t>
            </a:r>
          </a:p>
          <a:p>
            <a:r>
              <a:rPr lang="en-US" dirty="0" smtClean="0"/>
              <a:t>Communication skills</a:t>
            </a:r>
          </a:p>
          <a:p>
            <a:pPr lvl="1"/>
            <a:r>
              <a:rPr lang="en-US" dirty="0" smtClean="0"/>
              <a:t>Visualization tools, storytelling</a:t>
            </a:r>
            <a:endParaRPr lang="en-US" dirty="0" smtClean="0"/>
          </a:p>
        </p:txBody>
      </p:sp>
    </p:spTree>
    <p:extLst>
      <p:ext uri="{BB962C8B-B14F-4D97-AF65-F5344CB8AC3E}">
        <p14:creationId xmlns:p14="http://schemas.microsoft.com/office/powerpoint/2010/main" val="4542358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85369" y="2968136"/>
            <a:ext cx="4742004" cy="1077218"/>
          </a:xfrm>
          <a:prstGeom prst="rect">
            <a:avLst/>
          </a:prstGeom>
          <a:noFill/>
        </p:spPr>
        <p:txBody>
          <a:bodyPr wrap="none" rtlCol="0">
            <a:spAutoFit/>
          </a:bodyPr>
          <a:lstStyle/>
          <a:p>
            <a:pPr algn="ctr"/>
            <a:r>
              <a:rPr lang="en-US" sz="3200" b="1" dirty="0" smtClean="0"/>
              <a:t>Steps Towards </a:t>
            </a:r>
          </a:p>
          <a:p>
            <a:pPr algn="ctr"/>
            <a:r>
              <a:rPr lang="en-US" sz="3200" b="1" dirty="0" smtClean="0"/>
              <a:t>My Current Position</a:t>
            </a:r>
            <a:endParaRPr lang="en-US" sz="3200" b="1" dirty="0"/>
          </a:p>
        </p:txBody>
      </p:sp>
    </p:spTree>
    <p:extLst>
      <p:ext uri="{BB962C8B-B14F-4D97-AF65-F5344CB8AC3E}">
        <p14:creationId xmlns:p14="http://schemas.microsoft.com/office/powerpoint/2010/main" val="23150329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What is the goal of this talk?</a:t>
            </a:r>
            <a:endParaRPr lang="en-US" dirty="0"/>
          </a:p>
        </p:txBody>
      </p:sp>
      <p:sp>
        <p:nvSpPr>
          <p:cNvPr id="7" name="Text Placeholder 6"/>
          <p:cNvSpPr>
            <a:spLocks noGrp="1"/>
          </p:cNvSpPr>
          <p:nvPr>
            <p:ph type="body" sz="quarter" idx="10"/>
          </p:nvPr>
        </p:nvSpPr>
        <p:spPr>
          <a:xfrm>
            <a:off x="471340" y="1283368"/>
            <a:ext cx="8248453" cy="4236467"/>
          </a:xfrm>
        </p:spPr>
        <p:txBody>
          <a:bodyPr/>
          <a:lstStyle/>
          <a:p>
            <a:r>
              <a:rPr lang="en-US" dirty="0" smtClean="0"/>
              <a:t>Introduce some elements of Market Research</a:t>
            </a:r>
          </a:p>
          <a:p>
            <a:r>
              <a:rPr lang="en-US" dirty="0" smtClean="0"/>
              <a:t>Introduce the company I work for</a:t>
            </a:r>
          </a:p>
          <a:p>
            <a:r>
              <a:rPr lang="en-US" dirty="0" smtClean="0"/>
              <a:t>Discuss the fields of Data Science and Big Data</a:t>
            </a:r>
          </a:p>
          <a:p>
            <a:r>
              <a:rPr lang="en-US" dirty="0" smtClean="0"/>
              <a:t>Present my trip finding a career outside HEP and the lessons I learned in the process</a:t>
            </a:r>
          </a:p>
          <a:p>
            <a:r>
              <a:rPr lang="en-US" dirty="0" smtClean="0"/>
              <a:t>Include thoughts and advices as they emerge from discussions with peers in industry and other researchers looking to make the jump</a:t>
            </a:r>
          </a:p>
          <a:p>
            <a:r>
              <a:rPr lang="en-US" dirty="0" smtClean="0"/>
              <a:t>Note that each case is unique and your miles WILL vary</a:t>
            </a:r>
          </a:p>
        </p:txBody>
      </p:sp>
      <p:sp>
        <p:nvSpPr>
          <p:cNvPr id="4" name="TextBox 3"/>
          <p:cNvSpPr txBox="1"/>
          <p:nvPr/>
        </p:nvSpPr>
        <p:spPr>
          <a:xfrm>
            <a:off x="938472" y="5519835"/>
            <a:ext cx="7383753" cy="646331"/>
          </a:xfrm>
          <a:prstGeom prst="rect">
            <a:avLst/>
          </a:prstGeom>
          <a:noFill/>
        </p:spPr>
        <p:txBody>
          <a:bodyPr wrap="none" rtlCol="0">
            <a:spAutoFit/>
          </a:bodyPr>
          <a:lstStyle/>
          <a:p>
            <a:r>
              <a:rPr lang="en-US" dirty="0" smtClean="0"/>
              <a:t>Disclaimer: </a:t>
            </a:r>
            <a:r>
              <a:rPr lang="en-US" i="1" dirty="0" smtClean="0"/>
              <a:t>The opinions expressed here are strictly personal </a:t>
            </a:r>
          </a:p>
          <a:p>
            <a:r>
              <a:rPr lang="en-US" i="1" dirty="0" smtClean="0"/>
              <a:t>                 and may not necessarily reflect those of IRI .</a:t>
            </a:r>
            <a:endParaRPr lang="en-US" i="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Who am I?</a:t>
            </a:r>
            <a:endParaRPr lang="en-US" dirty="0"/>
          </a:p>
        </p:txBody>
      </p:sp>
      <p:sp>
        <p:nvSpPr>
          <p:cNvPr id="7" name="Text Placeholder 6"/>
          <p:cNvSpPr>
            <a:spLocks noGrp="1"/>
          </p:cNvSpPr>
          <p:nvPr>
            <p:ph type="body" sz="quarter" idx="10"/>
          </p:nvPr>
        </p:nvSpPr>
        <p:spPr/>
        <p:txBody>
          <a:bodyPr/>
          <a:lstStyle/>
          <a:p>
            <a:r>
              <a:rPr lang="en-US" dirty="0" smtClean="0"/>
              <a:t>Education</a:t>
            </a:r>
          </a:p>
          <a:p>
            <a:pPr lvl="1"/>
            <a:r>
              <a:rPr lang="en-US" dirty="0" smtClean="0"/>
              <a:t>PhD in Physics, Columbia University – 2008 </a:t>
            </a:r>
          </a:p>
          <a:p>
            <a:pPr lvl="1"/>
            <a:r>
              <a:rPr lang="en-US" dirty="0" smtClean="0"/>
              <a:t>MA – MPhil,      Columbia University – 2002(5) </a:t>
            </a:r>
          </a:p>
          <a:p>
            <a:pPr lvl="1"/>
            <a:r>
              <a:rPr lang="en-US" dirty="0" smtClean="0"/>
              <a:t>BSc in Physics, Univ. of Athens        – 2000</a:t>
            </a:r>
          </a:p>
          <a:p>
            <a:r>
              <a:rPr lang="en-US" dirty="0" smtClean="0"/>
              <a:t>Experience</a:t>
            </a:r>
          </a:p>
          <a:p>
            <a:pPr lvl="1"/>
            <a:r>
              <a:rPr lang="en-US" dirty="0" smtClean="0"/>
              <a:t>Fermi National Accelerator Laboratory    2004 – 2013</a:t>
            </a:r>
          </a:p>
          <a:p>
            <a:pPr lvl="2"/>
            <a:r>
              <a:rPr lang="en-US" dirty="0" smtClean="0"/>
              <a:t>Initially for CU and later for UNL</a:t>
            </a:r>
          </a:p>
          <a:p>
            <a:pPr lvl="1"/>
            <a:r>
              <a:rPr lang="en-US" dirty="0" smtClean="0"/>
              <a:t>Nevis Laboratories/Columbia University  2000 – 2004 </a:t>
            </a:r>
          </a:p>
          <a:p>
            <a:pPr lvl="1"/>
            <a:r>
              <a:rPr lang="en-US" dirty="0" smtClean="0"/>
              <a:t>CERN                                                  1997 – 1998 </a:t>
            </a:r>
          </a:p>
          <a:p>
            <a:pPr lvl="1"/>
            <a:r>
              <a:rPr lang="en-US" dirty="0" smtClean="0"/>
              <a:t>NCSR “Demokritos”                              1995 – 1997</a:t>
            </a:r>
          </a:p>
          <a:p>
            <a:r>
              <a:rPr lang="en-US" dirty="0" smtClean="0"/>
              <a:t>Bottom line: For a good part of almost 20 years, I have worked/studied particle physics </a:t>
            </a:r>
            <a:r>
              <a:rPr lang="en-US" sz="2000" dirty="0" smtClean="0">
                <a:latin typeface="Cambria Math"/>
                <a:ea typeface="Cambria Math"/>
              </a:rPr>
              <a:t>⇒</a:t>
            </a:r>
            <a:r>
              <a:rPr lang="en-US" dirty="0" smtClean="0"/>
              <a:t> big (messy) data</a:t>
            </a:r>
          </a:p>
          <a:p>
            <a:endParaRPr lang="en-US" dirty="0" smtClean="0"/>
          </a:p>
        </p:txBody>
      </p:sp>
      <p:pic>
        <p:nvPicPr>
          <p:cNvPr id="2050" name="Picture 2" descr="C:\Users\msiok\Documents\Projects\Presentations\Analytics Innovation 12-Aug-2013\IDK.jpg"/>
          <p:cNvPicPr>
            <a:picLocks noChangeAspect="1" noChangeArrowheads="1"/>
          </p:cNvPicPr>
          <p:nvPr/>
        </p:nvPicPr>
        <p:blipFill>
          <a:blip r:embed="rId2" cstate="print"/>
          <a:srcRect/>
          <a:stretch>
            <a:fillRect/>
          </a:stretch>
        </p:blipFill>
        <p:spPr bwMode="auto">
          <a:xfrm>
            <a:off x="7231844" y="1175431"/>
            <a:ext cx="1805276" cy="1805276"/>
          </a:xfrm>
          <a:prstGeom prst="rect">
            <a:avLst/>
          </a:prstGeom>
          <a:noFill/>
        </p:spPr>
      </p:pic>
      <p:sp>
        <p:nvSpPr>
          <p:cNvPr id="5" name="TextBox 4"/>
          <p:cNvSpPr txBox="1"/>
          <p:nvPr/>
        </p:nvSpPr>
        <p:spPr>
          <a:xfrm>
            <a:off x="7391403" y="943560"/>
            <a:ext cx="1462260" cy="276999"/>
          </a:xfrm>
          <a:prstGeom prst="rect">
            <a:avLst/>
          </a:prstGeom>
          <a:noFill/>
        </p:spPr>
        <p:txBody>
          <a:bodyPr wrap="square" rtlCol="0">
            <a:spAutoFit/>
          </a:bodyPr>
          <a:lstStyle/>
          <a:p>
            <a:pPr algn="ctr"/>
            <a:r>
              <a:rPr lang="en-US" sz="1200" b="1" dirty="0" smtClean="0">
                <a:solidFill>
                  <a:schemeClr val="accent1"/>
                </a:solidFill>
              </a:rPr>
              <a:t>IDK</a:t>
            </a:r>
            <a:endParaRPr lang="en-US" sz="1200" b="1" dirty="0">
              <a:solidFill>
                <a:schemeClr val="accent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Who am I? – Current Role</a:t>
            </a:r>
            <a:endParaRPr lang="en-US" dirty="0"/>
          </a:p>
        </p:txBody>
      </p:sp>
      <p:sp>
        <p:nvSpPr>
          <p:cNvPr id="7" name="Text Placeholder 6"/>
          <p:cNvSpPr>
            <a:spLocks noGrp="1"/>
          </p:cNvSpPr>
          <p:nvPr>
            <p:ph type="body" sz="quarter" idx="10"/>
          </p:nvPr>
        </p:nvSpPr>
        <p:spPr/>
        <p:txBody>
          <a:bodyPr/>
          <a:lstStyle/>
          <a:p>
            <a:r>
              <a:rPr lang="en-US" dirty="0" smtClean="0"/>
              <a:t>My role is a VP, Data Scientist: </a:t>
            </a:r>
          </a:p>
          <a:p>
            <a:pPr lvl="1"/>
            <a:r>
              <a:rPr lang="en-US" dirty="0"/>
              <a:t>I</a:t>
            </a:r>
            <a:r>
              <a:rPr lang="en-US" dirty="0" smtClean="0"/>
              <a:t>dentify and acquire various data</a:t>
            </a:r>
          </a:p>
          <a:p>
            <a:pPr lvl="1"/>
            <a:r>
              <a:rPr lang="en-US" dirty="0" smtClean="0"/>
              <a:t>Identify, in collaboration with the Client-facing teams, opportunities where we can develop new products</a:t>
            </a:r>
          </a:p>
          <a:p>
            <a:pPr lvl="1"/>
            <a:r>
              <a:rPr lang="en-US" dirty="0" smtClean="0"/>
              <a:t>Build models and data-analytics techniques that can be included in product offerings</a:t>
            </a:r>
          </a:p>
          <a:p>
            <a:pPr lvl="1"/>
            <a:r>
              <a:rPr lang="en-US" dirty="0" smtClean="0"/>
              <a:t>Evaluate new technologies and analytic methods </a:t>
            </a:r>
          </a:p>
          <a:p>
            <a:r>
              <a:rPr lang="en-US" dirty="0" smtClean="0"/>
              <a:t>Day-to-day</a:t>
            </a:r>
          </a:p>
          <a:p>
            <a:pPr lvl="1"/>
            <a:r>
              <a:rPr lang="en-US" dirty="0" smtClean="0"/>
              <a:t>Spend a lot of time with data, acquiring, cleaning, and preparing for analyses (till the Data Steward position gets filled!)</a:t>
            </a:r>
          </a:p>
          <a:p>
            <a:pPr lvl="1"/>
            <a:r>
              <a:rPr lang="en-US" dirty="0" smtClean="0"/>
              <a:t>Spend a lot of time on arXiv for new statistics and CS papers</a:t>
            </a:r>
          </a:p>
          <a:p>
            <a:pPr lvl="1"/>
            <a:r>
              <a:rPr lang="en-US" dirty="0" smtClean="0"/>
              <a:t>Programming, analysis, build models</a:t>
            </a:r>
          </a:p>
          <a:p>
            <a:pPr lvl="1"/>
            <a:r>
              <a:rPr lang="en-US" dirty="0" smtClean="0"/>
              <a:t>Collaborate with other analysts</a:t>
            </a:r>
          </a:p>
          <a:p>
            <a:pPr lvl="1"/>
            <a:r>
              <a:rPr lang="en-US" dirty="0" smtClean="0"/>
              <a:t>Communicate with other PM members, Analytics leaders, Technology group, and Upper </a:t>
            </a:r>
            <a:r>
              <a:rPr lang="en-US" dirty="0"/>
              <a:t>M</a:t>
            </a:r>
            <a:r>
              <a:rPr lang="en-US" dirty="0" smtClean="0"/>
              <a:t>anagement (C-level)</a:t>
            </a:r>
          </a:p>
          <a:p>
            <a:pPr lvl="1"/>
            <a:endParaRPr lang="en-US" dirty="0" smtClean="0"/>
          </a:p>
        </p:txBody>
      </p:sp>
    </p:spTree>
    <p:extLst>
      <p:ext uri="{BB962C8B-B14F-4D97-AF65-F5344CB8AC3E}">
        <p14:creationId xmlns:p14="http://schemas.microsoft.com/office/powerpoint/2010/main" val="36706905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Step 1: </a:t>
            </a:r>
            <a:r>
              <a:rPr lang="en-US" dirty="0"/>
              <a:t>F</a:t>
            </a:r>
            <a:r>
              <a:rPr lang="en-US" dirty="0" smtClean="0"/>
              <a:t>ind a Career</a:t>
            </a:r>
            <a:endParaRPr lang="en-US" dirty="0"/>
          </a:p>
        </p:txBody>
      </p:sp>
      <p:sp>
        <p:nvSpPr>
          <p:cNvPr id="7" name="Text Placeholder 6"/>
          <p:cNvSpPr>
            <a:spLocks noGrp="1"/>
          </p:cNvSpPr>
          <p:nvPr>
            <p:ph type="body" sz="quarter" idx="10"/>
          </p:nvPr>
        </p:nvSpPr>
        <p:spPr>
          <a:xfrm>
            <a:off x="471340" y="1136469"/>
            <a:ext cx="8248453" cy="5094513"/>
          </a:xfrm>
        </p:spPr>
        <p:txBody>
          <a:bodyPr/>
          <a:lstStyle/>
          <a:p>
            <a:r>
              <a:rPr lang="en-US" dirty="0" smtClean="0"/>
              <a:t>In summer of 2011 I decided to leave physics, and academia</a:t>
            </a:r>
          </a:p>
          <a:p>
            <a:r>
              <a:rPr lang="en-US" dirty="0" smtClean="0"/>
              <a:t>But I didn’t know what I could do (compatible with my interests)</a:t>
            </a:r>
          </a:p>
          <a:p>
            <a:r>
              <a:rPr lang="en-US" dirty="0" smtClean="0"/>
              <a:t>During the “End of Tevatron” activities I met with various Tevatron alumni. One such discussion exposed me to the world of Data Mining and Business Intelligence</a:t>
            </a:r>
          </a:p>
          <a:p>
            <a:r>
              <a:rPr lang="en-US" dirty="0" smtClean="0"/>
              <a:t>I started looking into the different options that were available</a:t>
            </a:r>
          </a:p>
          <a:p>
            <a:pPr lvl="1"/>
            <a:r>
              <a:rPr lang="en-US" dirty="0" smtClean="0"/>
              <a:t>… and into the data analytics methods and tools that are used in the business, and machine learning world</a:t>
            </a:r>
          </a:p>
          <a:p>
            <a:r>
              <a:rPr lang="en-US" dirty="0" smtClean="0"/>
              <a:t>Discussed with some people in the lab about my plans and got very useful feedback</a:t>
            </a:r>
          </a:p>
          <a:p>
            <a:r>
              <a:rPr lang="en-US" dirty="0" smtClean="0"/>
              <a:t>Talked to my advisor about my plans and got his support</a:t>
            </a:r>
          </a:p>
          <a:p>
            <a:r>
              <a:rPr lang="en-US" b="1" dirty="0" smtClean="0"/>
              <a:t>Advice:</a:t>
            </a:r>
            <a:r>
              <a:rPr lang="en-US" dirty="0" smtClean="0"/>
              <a:t> Think about finding a career; not a job</a:t>
            </a:r>
          </a:p>
          <a:p>
            <a:r>
              <a:rPr lang="en-US" b="1" dirty="0" smtClean="0"/>
              <a:t>Advice:</a:t>
            </a:r>
            <a:r>
              <a:rPr lang="en-US" dirty="0" smtClean="0"/>
              <a:t> Start EARLY!</a:t>
            </a:r>
          </a:p>
          <a:p>
            <a:r>
              <a:rPr lang="en-US" b="1" dirty="0" smtClean="0"/>
              <a:t>Advice:</a:t>
            </a:r>
            <a:r>
              <a:rPr lang="en-US" dirty="0" smtClean="0"/>
              <a:t> Talk to people and be honest about your plans (wherever that is possible)!</a:t>
            </a:r>
          </a:p>
        </p:txBody>
      </p:sp>
    </p:spTree>
    <p:extLst>
      <p:ext uri="{BB962C8B-B14F-4D97-AF65-F5344CB8AC3E}">
        <p14:creationId xmlns:p14="http://schemas.microsoft.com/office/powerpoint/2010/main" val="30772964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Step 1: Find a Career - Available Options</a:t>
            </a:r>
            <a:endParaRPr lang="en-US" dirty="0"/>
          </a:p>
        </p:txBody>
      </p:sp>
      <p:sp>
        <p:nvSpPr>
          <p:cNvPr id="7" name="Text Placeholder 6"/>
          <p:cNvSpPr>
            <a:spLocks noGrp="1"/>
          </p:cNvSpPr>
          <p:nvPr>
            <p:ph type="body" sz="quarter" idx="10"/>
          </p:nvPr>
        </p:nvSpPr>
        <p:spPr>
          <a:xfrm>
            <a:off x="471340" y="1136470"/>
            <a:ext cx="8248453" cy="5029380"/>
          </a:xfrm>
        </p:spPr>
        <p:txBody>
          <a:bodyPr/>
          <a:lstStyle/>
          <a:p>
            <a:r>
              <a:rPr lang="en-US" dirty="0" smtClean="0"/>
              <a:t>I divided the available sectors into the following 4 sectors that were interesting to me AND were options in the Chicago area</a:t>
            </a:r>
          </a:p>
          <a:p>
            <a:r>
              <a:rPr lang="en-US" dirty="0" smtClean="0"/>
              <a:t>Policy Analysis Sector</a:t>
            </a:r>
          </a:p>
          <a:p>
            <a:pPr lvl="1"/>
            <a:r>
              <a:rPr lang="en-US" dirty="0" smtClean="0"/>
              <a:t>An area where you can make a difference! BUT</a:t>
            </a:r>
          </a:p>
          <a:p>
            <a:pPr lvl="1"/>
            <a:r>
              <a:rPr lang="en-US" dirty="0" smtClean="0"/>
              <a:t>Not many opportunities available in Chicago </a:t>
            </a:r>
          </a:p>
          <a:p>
            <a:pPr lvl="1"/>
            <a:r>
              <a:rPr lang="en-US" dirty="0" smtClean="0"/>
              <a:t>Very guarded towards applicants with no policy analysis degrees</a:t>
            </a:r>
          </a:p>
          <a:p>
            <a:r>
              <a:rPr lang="en-US" dirty="0" smtClean="0"/>
              <a:t>Market/Behavioral Analysis Sector</a:t>
            </a:r>
          </a:p>
          <a:p>
            <a:pPr lvl="1"/>
            <a:r>
              <a:rPr lang="en-US" dirty="0" smtClean="0"/>
              <a:t>Wealth of data</a:t>
            </a:r>
          </a:p>
          <a:p>
            <a:pPr lvl="1"/>
            <a:r>
              <a:rPr lang="en-US" dirty="0" smtClean="0"/>
              <a:t>Deals with real, physical products</a:t>
            </a:r>
          </a:p>
          <a:p>
            <a:pPr lvl="1"/>
            <a:r>
              <a:rPr lang="en-US" dirty="0" smtClean="0"/>
              <a:t>Some legacy analytics, but prime (and welcoming) for new analytics techniques; Make an impact quickly</a:t>
            </a:r>
          </a:p>
          <a:p>
            <a:r>
              <a:rPr lang="en-US" dirty="0" smtClean="0"/>
              <a:t>Insurance Sector</a:t>
            </a:r>
          </a:p>
          <a:p>
            <a:r>
              <a:rPr lang="en-US" dirty="0" smtClean="0"/>
              <a:t>Financial Sector – Risk management and modeling </a:t>
            </a:r>
          </a:p>
          <a:p>
            <a:r>
              <a:rPr lang="en-US" dirty="0" smtClean="0"/>
              <a:t>Others: Computer gaming industry, HFT, one size fits all analytical efforts </a:t>
            </a:r>
          </a:p>
        </p:txBody>
      </p:sp>
    </p:spTree>
    <p:extLst>
      <p:ext uri="{BB962C8B-B14F-4D97-AF65-F5344CB8AC3E}">
        <p14:creationId xmlns:p14="http://schemas.microsoft.com/office/powerpoint/2010/main" val="13734768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Step 2: Build a Resume – Some Facts</a:t>
            </a:r>
            <a:endParaRPr lang="en-US" dirty="0"/>
          </a:p>
        </p:txBody>
      </p:sp>
      <p:sp>
        <p:nvSpPr>
          <p:cNvPr id="7" name="Text Placeholder 6"/>
          <p:cNvSpPr>
            <a:spLocks noGrp="1"/>
          </p:cNvSpPr>
          <p:nvPr>
            <p:ph type="body" sz="quarter" idx="10"/>
          </p:nvPr>
        </p:nvSpPr>
        <p:spPr>
          <a:xfrm>
            <a:off x="471340" y="1136470"/>
            <a:ext cx="8248453" cy="5029380"/>
          </a:xfrm>
        </p:spPr>
        <p:txBody>
          <a:bodyPr/>
          <a:lstStyle/>
          <a:p>
            <a:r>
              <a:rPr lang="en-US" dirty="0" smtClean="0"/>
              <a:t>Your resume will be read by some software </a:t>
            </a:r>
            <a:r>
              <a:rPr lang="en-US" dirty="0" smtClean="0">
                <a:latin typeface="Calibri"/>
              </a:rPr>
              <a:t>→ </a:t>
            </a:r>
            <a:r>
              <a:rPr lang="en-US" dirty="0" smtClean="0"/>
              <a:t>Include words that are mentioned in the ad (or the popular words used in the field) </a:t>
            </a:r>
          </a:p>
          <a:p>
            <a:r>
              <a:rPr lang="en-US" dirty="0" smtClean="0"/>
              <a:t>The human reader (recruiter) will spend on average 6 SECONDS in your resume</a:t>
            </a:r>
          </a:p>
          <a:p>
            <a:r>
              <a:rPr lang="en-US" dirty="0" smtClean="0"/>
              <a:t>The recruiter does not know physics</a:t>
            </a:r>
          </a:p>
          <a:p>
            <a:r>
              <a:rPr lang="en-US" dirty="0" smtClean="0"/>
              <a:t>Awards, publications, talks, references, titles of theses/papers, names of PhD advisors are </a:t>
            </a:r>
            <a:r>
              <a:rPr lang="en-US" dirty="0" smtClean="0"/>
              <a:t>NOT evaluated</a:t>
            </a:r>
            <a:endParaRPr lang="en-US" dirty="0" smtClean="0"/>
          </a:p>
          <a:p>
            <a:pPr lvl="1"/>
            <a:r>
              <a:rPr lang="en-US" dirty="0" smtClean="0"/>
              <a:t>Don’t WASTE valuable space!</a:t>
            </a:r>
          </a:p>
        </p:txBody>
      </p:sp>
    </p:spTree>
    <p:extLst>
      <p:ext uri="{BB962C8B-B14F-4D97-AF65-F5344CB8AC3E}">
        <p14:creationId xmlns:p14="http://schemas.microsoft.com/office/powerpoint/2010/main" val="42094227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quarter" idx="10"/>
          </p:nvPr>
        </p:nvSpPr>
        <p:spPr/>
        <p:txBody>
          <a:bodyPr/>
          <a:lstStyle/>
          <a:p>
            <a:endParaRPr lang="en-US" dirty="0"/>
          </a:p>
        </p:txBody>
      </p:sp>
      <p:pic>
        <p:nvPicPr>
          <p:cNvPr id="1026" name="Picture 2" descr="http://static1.businessinsider.com/image/4f8463416bb3f70851000000/recruiters-resum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307" y="610555"/>
            <a:ext cx="5619750" cy="5600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028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Step 2: Build a Resume </a:t>
            </a:r>
            <a:endParaRPr lang="en-US" dirty="0"/>
          </a:p>
        </p:txBody>
      </p:sp>
      <p:sp>
        <p:nvSpPr>
          <p:cNvPr id="7" name="Text Placeholder 6"/>
          <p:cNvSpPr>
            <a:spLocks noGrp="1"/>
          </p:cNvSpPr>
          <p:nvPr>
            <p:ph type="body" sz="quarter" idx="10"/>
          </p:nvPr>
        </p:nvSpPr>
        <p:spPr>
          <a:xfrm>
            <a:off x="471340" y="1136470"/>
            <a:ext cx="8248453" cy="5029380"/>
          </a:xfrm>
        </p:spPr>
        <p:txBody>
          <a:bodyPr/>
          <a:lstStyle/>
          <a:p>
            <a:r>
              <a:rPr lang="en-US" dirty="0" smtClean="0"/>
              <a:t>A resume has to be 1 – 2 pages long</a:t>
            </a:r>
          </a:p>
          <a:p>
            <a:pPr lvl="1"/>
            <a:r>
              <a:rPr lang="en-US" dirty="0" smtClean="0"/>
              <a:t>Contract researchers should aim for 2 pages</a:t>
            </a:r>
          </a:p>
          <a:p>
            <a:r>
              <a:rPr lang="en-US" dirty="0" smtClean="0"/>
              <a:t>Compose your resume from the perspective of the reader</a:t>
            </a:r>
          </a:p>
          <a:p>
            <a:r>
              <a:rPr lang="en-US" dirty="0" smtClean="0"/>
              <a:t>Use simple language to explain what you have done, BUT</a:t>
            </a:r>
          </a:p>
          <a:p>
            <a:pPr lvl="1"/>
            <a:r>
              <a:rPr lang="en-US" dirty="0" smtClean="0"/>
              <a:t>… be specific where possible </a:t>
            </a:r>
          </a:p>
          <a:p>
            <a:pPr lvl="2"/>
            <a:r>
              <a:rPr lang="en-US" dirty="0" smtClean="0"/>
              <a:t>Avoid eg. “Work with big data” or “Have worked with an enormous amount of data” etc. Instead use: “Extensive experience working with large datasets (in the order of 15PB)”</a:t>
            </a:r>
          </a:p>
          <a:p>
            <a:r>
              <a:rPr lang="en-US" b="1" dirty="0" smtClean="0"/>
              <a:t>Advice:</a:t>
            </a:r>
            <a:r>
              <a:rPr lang="en-US" dirty="0" smtClean="0"/>
              <a:t> After you done, put aside your resume for a few days. Then read it from the perspective of a hiring manager: If you were hiring would you hire yourself based on that resume?</a:t>
            </a:r>
          </a:p>
          <a:p>
            <a:r>
              <a:rPr lang="en-US" dirty="0" smtClean="0"/>
              <a:t>Two main type of resumes: Chronological, and Functional</a:t>
            </a:r>
          </a:p>
          <a:p>
            <a:pPr lvl="1"/>
            <a:r>
              <a:rPr lang="en-US" dirty="0" smtClean="0"/>
              <a:t>I prefer a combination of the two that is called “hybrid”</a:t>
            </a:r>
          </a:p>
          <a:p>
            <a:pPr lvl="1"/>
            <a:r>
              <a:rPr lang="en-US" dirty="0" smtClean="0"/>
              <a:t>Always include a summary of qualifications on the top if your resume</a:t>
            </a:r>
          </a:p>
          <a:p>
            <a:r>
              <a:rPr lang="en-US" dirty="0" smtClean="0"/>
              <a:t>Make sure it matches your LinkedIn profile </a:t>
            </a:r>
          </a:p>
          <a:p>
            <a:pPr lvl="1"/>
            <a:endParaRPr lang="en-US" dirty="0"/>
          </a:p>
          <a:p>
            <a:endParaRPr lang="en-US" dirty="0" smtClean="0"/>
          </a:p>
        </p:txBody>
      </p:sp>
    </p:spTree>
    <p:extLst>
      <p:ext uri="{BB962C8B-B14F-4D97-AF65-F5344CB8AC3E}">
        <p14:creationId xmlns:p14="http://schemas.microsoft.com/office/powerpoint/2010/main" val="31051372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Step 3: Networking – Informational Interviews </a:t>
            </a:r>
            <a:endParaRPr lang="en-US" dirty="0"/>
          </a:p>
        </p:txBody>
      </p:sp>
      <p:sp>
        <p:nvSpPr>
          <p:cNvPr id="7" name="Text Placeholder 6"/>
          <p:cNvSpPr>
            <a:spLocks noGrp="1"/>
          </p:cNvSpPr>
          <p:nvPr>
            <p:ph type="body" sz="quarter" idx="10"/>
          </p:nvPr>
        </p:nvSpPr>
        <p:spPr>
          <a:xfrm>
            <a:off x="471340" y="1136470"/>
            <a:ext cx="8248453" cy="5029380"/>
          </a:xfrm>
        </p:spPr>
        <p:txBody>
          <a:bodyPr/>
          <a:lstStyle/>
          <a:p>
            <a:r>
              <a:rPr lang="en-US" dirty="0" smtClean="0"/>
              <a:t>Networking is an important function at any stage of your career</a:t>
            </a:r>
          </a:p>
          <a:p>
            <a:r>
              <a:rPr lang="en-US" b="1" dirty="0" smtClean="0"/>
              <a:t>Advice:</a:t>
            </a:r>
            <a:r>
              <a:rPr lang="en-US" dirty="0" smtClean="0"/>
              <a:t> Ask your colleagues, faculty, friends if they know someone in the area of your interest</a:t>
            </a:r>
          </a:p>
          <a:p>
            <a:r>
              <a:rPr lang="en-US" dirty="0" smtClean="0"/>
              <a:t>If you find someone and they are willing to talk to you</a:t>
            </a:r>
          </a:p>
          <a:p>
            <a:pPr lvl="1"/>
            <a:r>
              <a:rPr lang="en-US" dirty="0" smtClean="0"/>
              <a:t>Have no expectations</a:t>
            </a:r>
          </a:p>
          <a:p>
            <a:pPr lvl="1"/>
            <a:r>
              <a:rPr lang="en-US" dirty="0" smtClean="0"/>
              <a:t>Do </a:t>
            </a:r>
            <a:r>
              <a:rPr lang="en-US" dirty="0"/>
              <a:t>NOT sell </a:t>
            </a:r>
            <a:r>
              <a:rPr lang="en-US" dirty="0" smtClean="0"/>
              <a:t>yourself (unless you are explicitly told that they have an open position)</a:t>
            </a:r>
          </a:p>
          <a:p>
            <a:pPr lvl="1"/>
            <a:r>
              <a:rPr lang="en-US" dirty="0" smtClean="0"/>
              <a:t>Have </a:t>
            </a:r>
            <a:r>
              <a:rPr lang="en-US" dirty="0"/>
              <a:t>an engaging </a:t>
            </a:r>
            <a:r>
              <a:rPr lang="en-US" dirty="0" smtClean="0"/>
              <a:t>discussion</a:t>
            </a:r>
          </a:p>
          <a:p>
            <a:r>
              <a:rPr lang="en-US" dirty="0" smtClean="0"/>
              <a:t>I had 12 informational interviews (3 </a:t>
            </a:r>
            <a:r>
              <a:rPr lang="en-US" dirty="0"/>
              <a:t>with upper </a:t>
            </a:r>
            <a:r>
              <a:rPr lang="en-US" dirty="0" smtClean="0"/>
              <a:t>management)</a:t>
            </a:r>
            <a:r>
              <a:rPr lang="en-US" dirty="0"/>
              <a:t>	</a:t>
            </a:r>
            <a:endParaRPr lang="en-US" dirty="0" smtClean="0"/>
          </a:p>
          <a:p>
            <a:pPr lvl="1"/>
            <a:r>
              <a:rPr lang="en-US" dirty="0" smtClean="0"/>
              <a:t>2 had an immediate availability</a:t>
            </a:r>
          </a:p>
          <a:p>
            <a:r>
              <a:rPr lang="en-US" dirty="0" smtClean="0"/>
              <a:t>An upper manager to a management &amp; consulting company</a:t>
            </a:r>
          </a:p>
          <a:p>
            <a:pPr lvl="1"/>
            <a:r>
              <a:rPr lang="en-US" dirty="0" smtClean="0"/>
              <a:t>Provided many great options. </a:t>
            </a:r>
          </a:p>
          <a:p>
            <a:pPr lvl="1"/>
            <a:r>
              <a:rPr lang="en-US" dirty="0" smtClean="0"/>
              <a:t>He spoke highly of a company called “IRI”. </a:t>
            </a:r>
          </a:p>
          <a:p>
            <a:pPr lvl="1"/>
            <a:r>
              <a:rPr lang="en-US" dirty="0" smtClean="0"/>
              <a:t>Forwarded my resume to a friend of his in IRI</a:t>
            </a:r>
          </a:p>
          <a:p>
            <a:pPr lvl="1"/>
            <a:r>
              <a:rPr lang="en-US" dirty="0" smtClean="0"/>
              <a:t>Nothing came out of it BUT my resume ended up into the HR</a:t>
            </a:r>
          </a:p>
        </p:txBody>
      </p:sp>
    </p:spTree>
    <p:extLst>
      <p:ext uri="{BB962C8B-B14F-4D97-AF65-F5344CB8AC3E}">
        <p14:creationId xmlns:p14="http://schemas.microsoft.com/office/powerpoint/2010/main" val="25289940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Step 4: Applications </a:t>
            </a:r>
            <a:endParaRPr lang="en-US" dirty="0"/>
          </a:p>
        </p:txBody>
      </p:sp>
      <p:sp>
        <p:nvSpPr>
          <p:cNvPr id="7" name="Text Placeholder 6"/>
          <p:cNvSpPr>
            <a:spLocks noGrp="1"/>
          </p:cNvSpPr>
          <p:nvPr>
            <p:ph type="body" sz="quarter" idx="10"/>
          </p:nvPr>
        </p:nvSpPr>
        <p:spPr>
          <a:xfrm>
            <a:off x="471340" y="1136470"/>
            <a:ext cx="8248453" cy="5029380"/>
          </a:xfrm>
        </p:spPr>
        <p:txBody>
          <a:bodyPr/>
          <a:lstStyle/>
          <a:p>
            <a:r>
              <a:rPr lang="en-US" dirty="0" smtClean="0"/>
              <a:t>Job availabilities can be found through many sources</a:t>
            </a:r>
          </a:p>
          <a:p>
            <a:pPr lvl="1"/>
            <a:r>
              <a:rPr lang="en-US" dirty="0"/>
              <a:t>Career </a:t>
            </a:r>
            <a:r>
              <a:rPr lang="en-US" dirty="0" smtClean="0"/>
              <a:t>pages of companies that interest you</a:t>
            </a:r>
          </a:p>
          <a:p>
            <a:pPr lvl="1"/>
            <a:r>
              <a:rPr lang="en-US" dirty="0" smtClean="0"/>
              <a:t>Dedicated search engines: Dice, Indeed.com, LinkedIn, etc.</a:t>
            </a:r>
          </a:p>
          <a:p>
            <a:pPr lvl="1"/>
            <a:r>
              <a:rPr lang="en-US" dirty="0" smtClean="0"/>
              <a:t>Job Fairs: Attend one in your school if possible. Many job fairs in tech conferences (TechWeek Chicago is a very good option)</a:t>
            </a:r>
          </a:p>
          <a:p>
            <a:pPr lvl="1"/>
            <a:r>
              <a:rPr lang="en-US" dirty="0" smtClean="0"/>
              <a:t>Networking</a:t>
            </a:r>
          </a:p>
          <a:p>
            <a:pPr lvl="1"/>
            <a:r>
              <a:rPr lang="en-US" dirty="0" smtClean="0"/>
              <a:t>Head-hunters</a:t>
            </a:r>
          </a:p>
          <a:p>
            <a:pPr lvl="1"/>
            <a:r>
              <a:rPr lang="en-US" dirty="0" smtClean="0"/>
              <a:t>…</a:t>
            </a:r>
            <a:endParaRPr lang="en-US" dirty="0"/>
          </a:p>
          <a:p>
            <a:r>
              <a:rPr lang="en-US" dirty="0" smtClean="0"/>
              <a:t>If possible try to go through someone you know</a:t>
            </a:r>
          </a:p>
          <a:p>
            <a:r>
              <a:rPr lang="en-US" dirty="0" smtClean="0"/>
              <a:t>If you apply by email/web-link ALWAYS include a cover letter</a:t>
            </a:r>
          </a:p>
          <a:p>
            <a:pPr lvl="1"/>
            <a:r>
              <a:rPr lang="en-US" dirty="0" smtClean="0"/>
              <a:t>Cover letter should explain why YOU are a good fit for that job</a:t>
            </a:r>
          </a:p>
          <a:p>
            <a:pPr lvl="1"/>
            <a:r>
              <a:rPr lang="en-US" dirty="0" smtClean="0"/>
              <a:t>Include words from the listing (but not verbatim!)</a:t>
            </a:r>
          </a:p>
          <a:p>
            <a:r>
              <a:rPr lang="en-US" dirty="0" smtClean="0"/>
              <a:t>Job search queries may include data science, data mining, predictive modeling, statistics (a lot of noise), machine learning, etc.</a:t>
            </a:r>
          </a:p>
          <a:p>
            <a:endParaRPr lang="en-US" dirty="0" smtClean="0"/>
          </a:p>
        </p:txBody>
      </p:sp>
    </p:spTree>
    <p:extLst>
      <p:ext uri="{BB962C8B-B14F-4D97-AF65-F5344CB8AC3E}">
        <p14:creationId xmlns:p14="http://schemas.microsoft.com/office/powerpoint/2010/main" val="702048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Step 4: Applications – My Approach</a:t>
            </a:r>
            <a:endParaRPr lang="en-US" dirty="0"/>
          </a:p>
        </p:txBody>
      </p:sp>
      <p:sp>
        <p:nvSpPr>
          <p:cNvPr id="7" name="Text Placeholder 6"/>
          <p:cNvSpPr>
            <a:spLocks noGrp="1"/>
          </p:cNvSpPr>
          <p:nvPr>
            <p:ph type="body" sz="quarter" idx="10"/>
          </p:nvPr>
        </p:nvSpPr>
        <p:spPr>
          <a:xfrm>
            <a:off x="471340" y="1136470"/>
            <a:ext cx="8248453" cy="5029380"/>
          </a:xfrm>
        </p:spPr>
        <p:txBody>
          <a:bodyPr/>
          <a:lstStyle/>
          <a:p>
            <a:r>
              <a:rPr lang="en-US" dirty="0" smtClean="0"/>
              <a:t>I separate my job search in two periods: Limit setting , Signal observation</a:t>
            </a:r>
          </a:p>
          <a:p>
            <a:r>
              <a:rPr lang="en-US" dirty="0" smtClean="0"/>
              <a:t>Limit setting period provided valuable lessons. Applications sent:</a:t>
            </a:r>
          </a:p>
          <a:p>
            <a:pPr lvl="1"/>
            <a:r>
              <a:rPr lang="en-US" dirty="0" smtClean="0"/>
              <a:t>Policy analyst fellowship in education (April 2012)</a:t>
            </a:r>
          </a:p>
          <a:p>
            <a:pPr lvl="2"/>
            <a:r>
              <a:rPr lang="en-US" dirty="0" smtClean="0"/>
              <a:t>Application through their website</a:t>
            </a:r>
          </a:p>
          <a:p>
            <a:pPr lvl="2"/>
            <a:r>
              <a:rPr lang="en-US" dirty="0" smtClean="0"/>
              <a:t>Did not go past the software scan</a:t>
            </a:r>
          </a:p>
          <a:p>
            <a:pPr lvl="3"/>
            <a:r>
              <a:rPr lang="en-US" dirty="0" smtClean="0"/>
              <a:t>Received rejection within a couple of days</a:t>
            </a:r>
          </a:p>
          <a:p>
            <a:pPr lvl="1"/>
            <a:r>
              <a:rPr lang="en-US" dirty="0" smtClean="0"/>
              <a:t>Marketing research company at Naperville (July 2012)</a:t>
            </a:r>
            <a:endParaRPr lang="en-US" dirty="0"/>
          </a:p>
          <a:p>
            <a:pPr lvl="2"/>
            <a:r>
              <a:rPr lang="en-US" dirty="0"/>
              <a:t>Application through their </a:t>
            </a:r>
            <a:r>
              <a:rPr lang="en-US" dirty="0" smtClean="0"/>
              <a:t>website</a:t>
            </a:r>
            <a:endParaRPr lang="en-US" dirty="0"/>
          </a:p>
          <a:p>
            <a:pPr lvl="2"/>
            <a:r>
              <a:rPr lang="en-US" dirty="0"/>
              <a:t>Did not go past the software </a:t>
            </a:r>
            <a:r>
              <a:rPr lang="en-US" dirty="0" smtClean="0"/>
              <a:t>scan</a:t>
            </a:r>
          </a:p>
          <a:p>
            <a:pPr lvl="3"/>
            <a:r>
              <a:rPr lang="en-US" dirty="0"/>
              <a:t>Received rejection within </a:t>
            </a:r>
            <a:r>
              <a:rPr lang="en-US" dirty="0" smtClean="0"/>
              <a:t>a few hours</a:t>
            </a:r>
          </a:p>
        </p:txBody>
      </p:sp>
    </p:spTree>
    <p:extLst>
      <p:ext uri="{BB962C8B-B14F-4D97-AF65-F5344CB8AC3E}">
        <p14:creationId xmlns:p14="http://schemas.microsoft.com/office/powerpoint/2010/main" val="23481439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15632" y="2968136"/>
            <a:ext cx="5455340" cy="584775"/>
          </a:xfrm>
          <a:prstGeom prst="rect">
            <a:avLst/>
          </a:prstGeom>
          <a:noFill/>
        </p:spPr>
        <p:txBody>
          <a:bodyPr wrap="none" rtlCol="0">
            <a:spAutoFit/>
          </a:bodyPr>
          <a:lstStyle/>
          <a:p>
            <a:pPr algn="ctr"/>
            <a:r>
              <a:rPr lang="en-US" sz="3200" b="1" dirty="0" smtClean="0"/>
              <a:t>Market Research &amp; IRI</a:t>
            </a:r>
            <a:endParaRPr lang="en-US" sz="3200" b="1" dirty="0"/>
          </a:p>
        </p:txBody>
      </p:sp>
    </p:spTree>
    <p:extLst>
      <p:ext uri="{BB962C8B-B14F-4D97-AF65-F5344CB8AC3E}">
        <p14:creationId xmlns:p14="http://schemas.microsoft.com/office/powerpoint/2010/main" val="31660487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Step 4: Applications – Limit Setting (continued)</a:t>
            </a:r>
            <a:endParaRPr lang="en-US" dirty="0"/>
          </a:p>
        </p:txBody>
      </p:sp>
      <p:sp>
        <p:nvSpPr>
          <p:cNvPr id="7" name="Text Placeholder 6"/>
          <p:cNvSpPr>
            <a:spLocks noGrp="1"/>
          </p:cNvSpPr>
          <p:nvPr>
            <p:ph type="body" sz="quarter" idx="10"/>
          </p:nvPr>
        </p:nvSpPr>
        <p:spPr>
          <a:xfrm>
            <a:off x="471340" y="1136470"/>
            <a:ext cx="8248453" cy="5029380"/>
          </a:xfrm>
        </p:spPr>
        <p:txBody>
          <a:bodyPr/>
          <a:lstStyle/>
          <a:p>
            <a:r>
              <a:rPr lang="en-US" dirty="0"/>
              <a:t>Insurance company in Chicago (September 2012)</a:t>
            </a:r>
          </a:p>
          <a:p>
            <a:pPr lvl="1"/>
            <a:r>
              <a:rPr lang="en-US" dirty="0"/>
              <a:t>Through Networking</a:t>
            </a:r>
          </a:p>
          <a:p>
            <a:pPr lvl="1"/>
            <a:r>
              <a:rPr lang="en-US" dirty="0"/>
              <a:t>2</a:t>
            </a:r>
            <a:r>
              <a:rPr lang="en-US" baseline="30000" dirty="0"/>
              <a:t>nd</a:t>
            </a:r>
            <a:r>
              <a:rPr lang="en-US" dirty="0"/>
              <a:t> phone </a:t>
            </a:r>
            <a:r>
              <a:rPr lang="en-US" dirty="0" smtClean="0"/>
              <a:t>interview - Interview was a disaster! </a:t>
            </a:r>
          </a:p>
          <a:p>
            <a:pPr lvl="2"/>
            <a:r>
              <a:rPr lang="en-US" dirty="0" smtClean="0"/>
              <a:t>I went into too many details from the start</a:t>
            </a:r>
          </a:p>
          <a:p>
            <a:pPr lvl="2"/>
            <a:r>
              <a:rPr lang="en-US" dirty="0" smtClean="0"/>
              <a:t>Some of my explanations needed a physics background to understand</a:t>
            </a:r>
          </a:p>
          <a:p>
            <a:pPr lvl="2"/>
            <a:r>
              <a:rPr lang="en-US" dirty="0" smtClean="0"/>
              <a:t>My interviewer was difficult to understand over the phone</a:t>
            </a:r>
          </a:p>
          <a:p>
            <a:pPr lvl="2"/>
            <a:r>
              <a:rPr lang="en-US" dirty="0" smtClean="0"/>
              <a:t>Questions revolved around the type of statistics I had used in my studies</a:t>
            </a:r>
          </a:p>
          <a:p>
            <a:pPr lvl="1"/>
            <a:r>
              <a:rPr lang="en-US" dirty="0" smtClean="0"/>
              <a:t>Four days after the interview I received their decision to “move to another direction”. Just a formality</a:t>
            </a:r>
          </a:p>
          <a:p>
            <a:endParaRPr lang="en-US" dirty="0"/>
          </a:p>
        </p:txBody>
      </p:sp>
    </p:spTree>
    <p:extLst>
      <p:ext uri="{BB962C8B-B14F-4D97-AF65-F5344CB8AC3E}">
        <p14:creationId xmlns:p14="http://schemas.microsoft.com/office/powerpoint/2010/main" val="14800359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Step 4: Applications – Limit Setting (continued)</a:t>
            </a:r>
            <a:endParaRPr lang="en-US" dirty="0"/>
          </a:p>
        </p:txBody>
      </p:sp>
      <p:sp>
        <p:nvSpPr>
          <p:cNvPr id="7" name="Text Placeholder 6"/>
          <p:cNvSpPr>
            <a:spLocks noGrp="1"/>
          </p:cNvSpPr>
          <p:nvPr>
            <p:ph type="body" sz="quarter" idx="10"/>
          </p:nvPr>
        </p:nvSpPr>
        <p:spPr>
          <a:xfrm>
            <a:off x="471340" y="1136470"/>
            <a:ext cx="8248453" cy="5029380"/>
          </a:xfrm>
        </p:spPr>
        <p:txBody>
          <a:bodyPr/>
          <a:lstStyle/>
          <a:p>
            <a:r>
              <a:rPr lang="en-US" dirty="0" smtClean="0"/>
              <a:t>Facebook (October 2012)</a:t>
            </a:r>
          </a:p>
          <a:p>
            <a:pPr lvl="1"/>
            <a:r>
              <a:rPr lang="en-US" dirty="0" smtClean="0"/>
              <a:t>Combination of online application and networking</a:t>
            </a:r>
          </a:p>
          <a:p>
            <a:pPr lvl="1"/>
            <a:r>
              <a:rPr lang="en-US" dirty="0" smtClean="0"/>
              <a:t>2</a:t>
            </a:r>
            <a:r>
              <a:rPr lang="en-US" baseline="30000" dirty="0" smtClean="0"/>
              <a:t>nd</a:t>
            </a:r>
            <a:r>
              <a:rPr lang="en-US" dirty="0" smtClean="0"/>
              <a:t> phone interview</a:t>
            </a:r>
          </a:p>
          <a:p>
            <a:pPr lvl="2"/>
            <a:r>
              <a:rPr lang="en-US" dirty="0" smtClean="0"/>
              <a:t>Interview went much better than the first one</a:t>
            </a:r>
          </a:p>
          <a:p>
            <a:pPr lvl="2"/>
            <a:r>
              <a:rPr lang="en-US" dirty="0" smtClean="0"/>
              <a:t>They interviewed me for a higher position than the one I applied for</a:t>
            </a:r>
          </a:p>
          <a:p>
            <a:pPr lvl="2"/>
            <a:r>
              <a:rPr lang="en-US" dirty="0" smtClean="0"/>
              <a:t>They seemed interested in inviting me for an in-person interview…</a:t>
            </a:r>
          </a:p>
          <a:p>
            <a:pPr lvl="2"/>
            <a:r>
              <a:rPr lang="en-US" dirty="0" smtClean="0"/>
              <a:t>Till I said that I am not sure if I have the qualifications for the higher position since it required 5 years in marketing (per their job ad)</a:t>
            </a:r>
          </a:p>
          <a:p>
            <a:pPr lvl="2"/>
            <a:r>
              <a:rPr lang="en-US" dirty="0" smtClean="0"/>
              <a:t>From the tone of the voice I realized that this was an unwise statement</a:t>
            </a:r>
          </a:p>
          <a:p>
            <a:pPr lvl="2"/>
            <a:r>
              <a:rPr lang="en-US" dirty="0" smtClean="0"/>
              <a:t>Still waiting for their decision…!</a:t>
            </a:r>
          </a:p>
          <a:p>
            <a:r>
              <a:rPr lang="en-US" b="1" dirty="0" smtClean="0"/>
              <a:t>Advice:</a:t>
            </a:r>
            <a:r>
              <a:rPr lang="en-US" dirty="0" smtClean="0"/>
              <a:t> If a recruiter contacts you for a position different than the one you applied, do NOT question their </a:t>
            </a:r>
            <a:r>
              <a:rPr lang="en-US" dirty="0" smtClean="0"/>
              <a:t>judgment</a:t>
            </a:r>
            <a:endParaRPr lang="en-US" dirty="0" smtClean="0"/>
          </a:p>
          <a:p>
            <a:pPr lvl="2"/>
            <a:endParaRPr lang="en-US" dirty="0" smtClean="0"/>
          </a:p>
          <a:p>
            <a:endParaRPr lang="en-US" dirty="0"/>
          </a:p>
        </p:txBody>
      </p:sp>
    </p:spTree>
    <p:extLst>
      <p:ext uri="{BB962C8B-B14F-4D97-AF65-F5344CB8AC3E}">
        <p14:creationId xmlns:p14="http://schemas.microsoft.com/office/powerpoint/2010/main" val="15473800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Step 4: Applications – Limit Setting (continued)</a:t>
            </a:r>
            <a:endParaRPr lang="en-US" dirty="0"/>
          </a:p>
        </p:txBody>
      </p:sp>
      <p:sp>
        <p:nvSpPr>
          <p:cNvPr id="7" name="Text Placeholder 6"/>
          <p:cNvSpPr>
            <a:spLocks noGrp="1"/>
          </p:cNvSpPr>
          <p:nvPr>
            <p:ph type="body" sz="quarter" idx="10"/>
          </p:nvPr>
        </p:nvSpPr>
        <p:spPr>
          <a:xfrm>
            <a:off x="471340" y="1136470"/>
            <a:ext cx="8248453" cy="5029380"/>
          </a:xfrm>
        </p:spPr>
        <p:txBody>
          <a:bodyPr/>
          <a:lstStyle/>
          <a:p>
            <a:r>
              <a:rPr lang="en-US" dirty="0" smtClean="0"/>
              <a:t>Small startup in Chicago (December 2012)</a:t>
            </a:r>
          </a:p>
          <a:p>
            <a:pPr lvl="1"/>
            <a:r>
              <a:rPr lang="en-US" dirty="0" smtClean="0"/>
              <a:t>Applied over email</a:t>
            </a:r>
          </a:p>
          <a:p>
            <a:pPr lvl="1"/>
            <a:r>
              <a:rPr lang="en-US" dirty="0" smtClean="0"/>
              <a:t>Received their decision within a week (rejection)</a:t>
            </a:r>
          </a:p>
          <a:p>
            <a:pPr lvl="1"/>
            <a:r>
              <a:rPr lang="en-US" dirty="0" smtClean="0"/>
              <a:t>The only company where they offered their feedback</a:t>
            </a:r>
          </a:p>
          <a:p>
            <a:pPr lvl="1"/>
            <a:r>
              <a:rPr lang="en-US" dirty="0" smtClean="0"/>
              <a:t>Bottom-line was that my cover letter did not give them the impression that I had studied their company beyond the job posting, since I did not mention references from blog posts they had authored, common interests with people, etc. As a small startup they needed someone who was 100% behind their vision</a:t>
            </a:r>
          </a:p>
          <a:p>
            <a:pPr lvl="2"/>
            <a:r>
              <a:rPr lang="en-US" dirty="0" smtClean="0"/>
              <a:t>Side-note: I had done all the relevant research but I thought not to include that in my cover letter since I could discuss the common interests during the interview!</a:t>
            </a:r>
          </a:p>
          <a:p>
            <a:r>
              <a:rPr lang="en-US" b="1" dirty="0" smtClean="0"/>
              <a:t>Advice:</a:t>
            </a:r>
            <a:r>
              <a:rPr lang="en-US" dirty="0" smtClean="0"/>
              <a:t> Tailor your cover letter according to the position and the company</a:t>
            </a:r>
          </a:p>
          <a:p>
            <a:pPr lvl="1"/>
            <a:r>
              <a:rPr lang="en-US" dirty="0" smtClean="0"/>
              <a:t>For a big corporation letter should be formal (“by the book”)</a:t>
            </a:r>
          </a:p>
          <a:p>
            <a:pPr lvl="1"/>
            <a:r>
              <a:rPr lang="en-US" dirty="0" smtClean="0"/>
              <a:t>For a start up you can (should) be more original </a:t>
            </a:r>
          </a:p>
          <a:p>
            <a:endParaRPr lang="en-US" dirty="0" smtClean="0"/>
          </a:p>
          <a:p>
            <a:endParaRPr lang="en-US" dirty="0"/>
          </a:p>
        </p:txBody>
      </p:sp>
    </p:spTree>
    <p:extLst>
      <p:ext uri="{BB962C8B-B14F-4D97-AF65-F5344CB8AC3E}">
        <p14:creationId xmlns:p14="http://schemas.microsoft.com/office/powerpoint/2010/main" val="8743453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Step 4: Applications – Signal Finding</a:t>
            </a:r>
            <a:endParaRPr lang="en-US" dirty="0"/>
          </a:p>
        </p:txBody>
      </p:sp>
      <p:sp>
        <p:nvSpPr>
          <p:cNvPr id="7" name="Text Placeholder 6"/>
          <p:cNvSpPr>
            <a:spLocks noGrp="1"/>
          </p:cNvSpPr>
          <p:nvPr>
            <p:ph type="body" sz="quarter" idx="10"/>
          </p:nvPr>
        </p:nvSpPr>
        <p:spPr>
          <a:xfrm>
            <a:off x="471340" y="1136470"/>
            <a:ext cx="8248453" cy="5029380"/>
          </a:xfrm>
        </p:spPr>
        <p:txBody>
          <a:bodyPr/>
          <a:lstStyle/>
          <a:p>
            <a:r>
              <a:rPr lang="en-US" dirty="0" smtClean="0"/>
              <a:t>By February 2013 I decide that I was as prepared as I could be</a:t>
            </a:r>
          </a:p>
          <a:p>
            <a:r>
              <a:rPr lang="en-US" dirty="0" smtClean="0"/>
              <a:t>Targeted the two biggest names in the field: </a:t>
            </a:r>
            <a:r>
              <a:rPr lang="en-US" dirty="0"/>
              <a:t>AC </a:t>
            </a:r>
            <a:r>
              <a:rPr lang="en-US" dirty="0" smtClean="0"/>
              <a:t>Nielsen</a:t>
            </a:r>
            <a:r>
              <a:rPr lang="en-US" baseline="30000" dirty="0" smtClean="0"/>
              <a:t>©</a:t>
            </a:r>
            <a:r>
              <a:rPr lang="en-US" dirty="0" smtClean="0"/>
              <a:t> and IRI</a:t>
            </a:r>
            <a:r>
              <a:rPr lang="en-US" baseline="30000" dirty="0" smtClean="0"/>
              <a:t>©</a:t>
            </a:r>
            <a:endParaRPr lang="en-US" dirty="0" smtClean="0"/>
          </a:p>
          <a:p>
            <a:r>
              <a:rPr lang="en-US" dirty="0" smtClean="0"/>
              <a:t>IRI</a:t>
            </a:r>
            <a:r>
              <a:rPr lang="en-US" baseline="30000" dirty="0"/>
              <a:t> ©</a:t>
            </a:r>
            <a:r>
              <a:rPr lang="en-US" dirty="0" smtClean="0"/>
              <a:t> was my primary target since it is a smaller company, more flexible, with a history in innovation (being the company that brought disruption in the field), and the position was by far more attractive</a:t>
            </a:r>
          </a:p>
          <a:p>
            <a:r>
              <a:rPr lang="en-US" dirty="0" smtClean="0"/>
              <a:t>Both positions were about the CPG industry</a:t>
            </a:r>
          </a:p>
          <a:p>
            <a:r>
              <a:rPr lang="en-US" dirty="0" smtClean="0"/>
              <a:t>IRI (mid-February 2013)</a:t>
            </a:r>
          </a:p>
          <a:p>
            <a:pPr lvl="1"/>
            <a:r>
              <a:rPr lang="en-US" dirty="0" smtClean="0"/>
              <a:t>Found position through LinkedIn</a:t>
            </a:r>
          </a:p>
          <a:p>
            <a:pPr lvl="1"/>
            <a:r>
              <a:rPr lang="en-US" dirty="0" smtClean="0"/>
              <a:t>Circumvented online application process and emailed directly the recruiter I had already been in touch</a:t>
            </a:r>
          </a:p>
          <a:p>
            <a:r>
              <a:rPr lang="en-US" b="1" dirty="0" smtClean="0"/>
              <a:t>Advice:</a:t>
            </a:r>
            <a:r>
              <a:rPr lang="en-US" dirty="0" smtClean="0"/>
              <a:t> Networking always pays up even if not directly</a:t>
            </a:r>
          </a:p>
          <a:p>
            <a:r>
              <a:rPr lang="en-US" dirty="0" smtClean="0"/>
              <a:t>Nielsen (end-February 2013)</a:t>
            </a:r>
          </a:p>
          <a:p>
            <a:pPr lvl="1"/>
            <a:r>
              <a:rPr lang="en-US" dirty="0" smtClean="0"/>
              <a:t>Found position through connection from </a:t>
            </a:r>
            <a:r>
              <a:rPr lang="en-US" dirty="0" err="1" smtClean="0"/>
              <a:t>Fermilab</a:t>
            </a:r>
            <a:r>
              <a:rPr lang="en-US" dirty="0" smtClean="0"/>
              <a:t> colleague</a:t>
            </a:r>
          </a:p>
          <a:p>
            <a:pPr lvl="1"/>
            <a:r>
              <a:rPr lang="en-US" dirty="0" smtClean="0"/>
              <a:t>Contact in the company was the hiring manager</a:t>
            </a:r>
          </a:p>
          <a:p>
            <a:endParaRPr lang="en-US" dirty="0"/>
          </a:p>
        </p:txBody>
      </p:sp>
    </p:spTree>
    <p:extLst>
      <p:ext uri="{BB962C8B-B14F-4D97-AF65-F5344CB8AC3E}">
        <p14:creationId xmlns:p14="http://schemas.microsoft.com/office/powerpoint/2010/main" val="5583697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4: Applications – Signal Finding</a:t>
            </a:r>
          </a:p>
        </p:txBody>
      </p:sp>
      <p:grpSp>
        <p:nvGrpSpPr>
          <p:cNvPr id="3" name="Group 2"/>
          <p:cNvGrpSpPr/>
          <p:nvPr/>
        </p:nvGrpSpPr>
        <p:grpSpPr>
          <a:xfrm>
            <a:off x="474241" y="1479626"/>
            <a:ext cx="8162584" cy="4352544"/>
            <a:chOff x="474241" y="1479626"/>
            <a:chExt cx="8162584" cy="4352544"/>
          </a:xfrm>
        </p:grpSpPr>
        <p:sp>
          <p:nvSpPr>
            <p:cNvPr id="5" name="Rectangle 4"/>
            <p:cNvSpPr/>
            <p:nvPr/>
          </p:nvSpPr>
          <p:spPr>
            <a:xfrm>
              <a:off x="474241" y="1479626"/>
              <a:ext cx="3995928" cy="4352544"/>
            </a:xfrm>
            <a:prstGeom prst="rect">
              <a:avLst/>
            </a:prstGeom>
            <a:solidFill>
              <a:schemeClr val="bg1"/>
            </a:solidFill>
            <a:ln w="9525" cmpd="sng">
              <a:solidFill>
                <a:schemeClr val="bg2"/>
              </a:solidFill>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lIns="182880" tIns="137160" rIns="182880" rtlCol="0" anchor="t"/>
            <a:lstStyle/>
            <a:p>
              <a:pPr>
                <a:spcAft>
                  <a:spcPts val="1200"/>
                </a:spcAft>
              </a:pPr>
              <a:r>
                <a:rPr lang="en-US" sz="1100" b="1" dirty="0" smtClean="0">
                  <a:solidFill>
                    <a:schemeClr val="accent3"/>
                  </a:solidFill>
                </a:rPr>
                <a:t>IRI</a:t>
              </a:r>
            </a:p>
            <a:p>
              <a:pPr marL="171450" indent="-171450">
                <a:buClr>
                  <a:schemeClr val="accent2"/>
                </a:buClr>
                <a:buFont typeface="Arial"/>
                <a:buChar char="•"/>
              </a:pPr>
              <a:r>
                <a:rPr lang="en-US" sz="1100" dirty="0" smtClean="0">
                  <a:solidFill>
                    <a:srgbClr val="616365"/>
                  </a:solidFill>
                </a:rPr>
                <a:t>More attractive position: VP, Data Scientist</a:t>
              </a:r>
            </a:p>
            <a:p>
              <a:pPr marL="171450" indent="-171450">
                <a:buClr>
                  <a:schemeClr val="accent2"/>
                </a:buClr>
                <a:buFont typeface="Arial"/>
                <a:buChar char="•"/>
              </a:pPr>
              <a:r>
                <a:rPr lang="en-US" sz="1100" dirty="0" smtClean="0">
                  <a:solidFill>
                    <a:srgbClr val="616365"/>
                  </a:solidFill>
                </a:rPr>
                <a:t>First contact: Two hours after submitting the application by email. </a:t>
              </a:r>
            </a:p>
            <a:p>
              <a:pPr marL="628650" lvl="1" indent="-171450">
                <a:buClr>
                  <a:schemeClr val="accent2"/>
                </a:buClr>
                <a:buFont typeface="Arial"/>
                <a:buChar char="•"/>
              </a:pPr>
              <a:r>
                <a:rPr lang="en-US" sz="1100" dirty="0" smtClean="0">
                  <a:solidFill>
                    <a:srgbClr val="616365"/>
                  </a:solidFill>
                </a:rPr>
                <a:t>Arrange 1</a:t>
              </a:r>
              <a:r>
                <a:rPr lang="en-US" sz="1100" baseline="30000" dirty="0" smtClean="0">
                  <a:solidFill>
                    <a:srgbClr val="616365"/>
                  </a:solidFill>
                </a:rPr>
                <a:t>st</a:t>
              </a:r>
              <a:r>
                <a:rPr lang="en-US" sz="1100" dirty="0" smtClean="0">
                  <a:solidFill>
                    <a:srgbClr val="616365"/>
                  </a:solidFill>
                </a:rPr>
                <a:t> phone interview with recruiter for two days later</a:t>
              </a:r>
            </a:p>
            <a:p>
              <a:pPr marL="171450" indent="-171450">
                <a:buClr>
                  <a:schemeClr val="accent2"/>
                </a:buClr>
                <a:buFont typeface="Arial"/>
                <a:buChar char="•"/>
              </a:pPr>
              <a:r>
                <a:rPr lang="en-US" sz="1100" dirty="0" smtClean="0">
                  <a:solidFill>
                    <a:srgbClr val="616365"/>
                  </a:solidFill>
                </a:rPr>
                <a:t>A couple of hours after the 1</a:t>
              </a:r>
              <a:r>
                <a:rPr lang="en-US" sz="1100" baseline="30000" dirty="0" smtClean="0">
                  <a:solidFill>
                    <a:srgbClr val="616365"/>
                  </a:solidFill>
                </a:rPr>
                <a:t>st</a:t>
              </a:r>
              <a:r>
                <a:rPr lang="en-US" sz="1100" dirty="0" smtClean="0">
                  <a:solidFill>
                    <a:srgbClr val="616365"/>
                  </a:solidFill>
                </a:rPr>
                <a:t> phone interview the  2</a:t>
              </a:r>
              <a:r>
                <a:rPr lang="en-US" sz="1100" baseline="30000" dirty="0" smtClean="0">
                  <a:solidFill>
                    <a:srgbClr val="616365"/>
                  </a:solidFill>
                </a:rPr>
                <a:t>nd</a:t>
              </a:r>
              <a:r>
                <a:rPr lang="en-US" sz="1100" dirty="0" smtClean="0">
                  <a:solidFill>
                    <a:srgbClr val="616365"/>
                  </a:solidFill>
                </a:rPr>
                <a:t> is arranged for later that week</a:t>
              </a:r>
            </a:p>
            <a:p>
              <a:pPr marL="171450" indent="-171450">
                <a:buClr>
                  <a:schemeClr val="accent2"/>
                </a:buClr>
                <a:buFont typeface="Arial"/>
                <a:buChar char="•"/>
              </a:pPr>
              <a:r>
                <a:rPr lang="en-US" sz="1100" dirty="0" smtClean="0">
                  <a:solidFill>
                    <a:srgbClr val="616365"/>
                  </a:solidFill>
                </a:rPr>
                <a:t>2</a:t>
              </a:r>
              <a:r>
                <a:rPr lang="en-US" sz="1100" baseline="30000" dirty="0" smtClean="0">
                  <a:solidFill>
                    <a:srgbClr val="616365"/>
                  </a:solidFill>
                </a:rPr>
                <a:t>nd</a:t>
              </a:r>
              <a:r>
                <a:rPr lang="en-US" sz="1100" dirty="0" smtClean="0">
                  <a:solidFill>
                    <a:srgbClr val="616365"/>
                  </a:solidFill>
                </a:rPr>
                <a:t> phone interview is with hiring manager. A couple of hours after the call I am notified that I will be invited for an in-person interview</a:t>
              </a:r>
            </a:p>
            <a:p>
              <a:pPr marL="171450" indent="-171450">
                <a:buClr>
                  <a:schemeClr val="accent2"/>
                </a:buClr>
                <a:buFont typeface="Arial"/>
                <a:buChar char="•"/>
              </a:pPr>
              <a:r>
                <a:rPr lang="en-US" sz="1100" dirty="0" smtClean="0">
                  <a:solidFill>
                    <a:srgbClr val="616365"/>
                  </a:solidFill>
                </a:rPr>
                <a:t>Interview scheduled for 1</a:t>
              </a:r>
              <a:r>
                <a:rPr lang="en-US" sz="1100" baseline="30000" dirty="0" smtClean="0">
                  <a:solidFill>
                    <a:srgbClr val="616365"/>
                  </a:solidFill>
                </a:rPr>
                <a:t>st</a:t>
              </a:r>
              <a:r>
                <a:rPr lang="en-US" sz="1100" dirty="0" smtClean="0">
                  <a:solidFill>
                    <a:srgbClr val="616365"/>
                  </a:solidFill>
                </a:rPr>
                <a:t> week of March</a:t>
              </a:r>
            </a:p>
            <a:p>
              <a:pPr marL="171450" indent="-171450">
                <a:buClr>
                  <a:schemeClr val="accent2"/>
                </a:buClr>
                <a:buFont typeface="Arial"/>
                <a:buChar char="•"/>
              </a:pPr>
              <a:r>
                <a:rPr lang="en-US" sz="1100" dirty="0" smtClean="0">
                  <a:solidFill>
                    <a:srgbClr val="616365"/>
                  </a:solidFill>
                </a:rPr>
                <a:t>Six calendar days after the interview I am notified that they will extend an offer</a:t>
              </a:r>
            </a:p>
            <a:p>
              <a:pPr marL="171450" indent="-171450">
                <a:buClr>
                  <a:schemeClr val="accent2"/>
                </a:buClr>
                <a:buFont typeface="Arial"/>
                <a:buChar char="•"/>
              </a:pPr>
              <a:r>
                <a:rPr lang="en-US" sz="1100" dirty="0" smtClean="0">
                  <a:solidFill>
                    <a:srgbClr val="616365"/>
                  </a:solidFill>
                </a:rPr>
                <a:t>Offer letter is presented 2 weeks later</a:t>
              </a:r>
            </a:p>
            <a:p>
              <a:pPr marL="171450" indent="-171450">
                <a:buClr>
                  <a:schemeClr val="accent2"/>
                </a:buClr>
                <a:buFont typeface="Arial"/>
                <a:buChar char="•"/>
              </a:pPr>
              <a:r>
                <a:rPr lang="en-US" sz="1100" dirty="0" smtClean="0">
                  <a:solidFill>
                    <a:srgbClr val="616365"/>
                  </a:solidFill>
                </a:rPr>
                <a:t>Minimal negotiations. Accepted the offer later that day</a:t>
              </a:r>
            </a:p>
            <a:p>
              <a:pPr marL="171450" indent="-171450">
                <a:buClr>
                  <a:schemeClr val="accent2"/>
                </a:buClr>
                <a:buFont typeface="Arial"/>
                <a:buChar char="•"/>
              </a:pPr>
              <a:endParaRPr lang="en-US" sz="1100" dirty="0" smtClean="0">
                <a:solidFill>
                  <a:srgbClr val="616365"/>
                </a:solidFill>
              </a:endParaRPr>
            </a:p>
          </p:txBody>
        </p:sp>
        <p:sp>
          <p:nvSpPr>
            <p:cNvPr id="7" name="Rectangle 6"/>
            <p:cNvSpPr/>
            <p:nvPr/>
          </p:nvSpPr>
          <p:spPr>
            <a:xfrm>
              <a:off x="4640897" y="1479626"/>
              <a:ext cx="3995928" cy="4352544"/>
            </a:xfrm>
            <a:prstGeom prst="rect">
              <a:avLst/>
            </a:prstGeom>
            <a:solidFill>
              <a:schemeClr val="bg1"/>
            </a:solidFill>
            <a:ln w="9525" cmpd="sng">
              <a:solidFill>
                <a:schemeClr val="bg2"/>
              </a:solidFill>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lIns="182880" tIns="137160" rIns="182880" rtlCol="0" anchor="t"/>
            <a:lstStyle/>
            <a:p>
              <a:pPr>
                <a:spcAft>
                  <a:spcPts val="1200"/>
                </a:spcAft>
              </a:pPr>
              <a:r>
                <a:rPr lang="en-US" sz="1100" b="1" dirty="0" smtClean="0">
                  <a:solidFill>
                    <a:schemeClr val="accent3"/>
                  </a:solidFill>
                </a:rPr>
                <a:t>Nielsen</a:t>
              </a:r>
            </a:p>
            <a:p>
              <a:pPr marL="171450" indent="-171450">
                <a:buClr>
                  <a:schemeClr val="accent2"/>
                </a:buClr>
                <a:buFont typeface="Arial"/>
                <a:buChar char="•"/>
              </a:pPr>
              <a:r>
                <a:rPr lang="en-US" sz="1100" dirty="0" smtClean="0">
                  <a:solidFill>
                    <a:srgbClr val="616365"/>
                  </a:solidFill>
                </a:rPr>
                <a:t>More technical position: Manager/Director of Analytics</a:t>
              </a:r>
            </a:p>
            <a:p>
              <a:pPr marL="171450" indent="-171450">
                <a:buClr>
                  <a:schemeClr val="accent2"/>
                </a:buClr>
                <a:buFont typeface="Arial"/>
                <a:buChar char="•"/>
              </a:pPr>
              <a:r>
                <a:rPr lang="en-US" sz="1100" dirty="0" smtClean="0">
                  <a:solidFill>
                    <a:srgbClr val="616365"/>
                  </a:solidFill>
                </a:rPr>
                <a:t>First contact: Two days after introduction</a:t>
              </a:r>
            </a:p>
            <a:p>
              <a:pPr marL="628650" lvl="1" indent="-171450">
                <a:buClr>
                  <a:schemeClr val="accent2"/>
                </a:buClr>
                <a:buFont typeface="Arial"/>
                <a:buChar char="•"/>
              </a:pPr>
              <a:r>
                <a:rPr lang="en-US" sz="1100" dirty="0" smtClean="0">
                  <a:solidFill>
                    <a:srgbClr val="616365"/>
                  </a:solidFill>
                </a:rPr>
                <a:t>Almost an interview</a:t>
              </a:r>
            </a:p>
            <a:p>
              <a:pPr marL="171450" indent="-171450">
                <a:buClr>
                  <a:schemeClr val="accent2"/>
                </a:buClr>
                <a:buFont typeface="Arial"/>
                <a:buChar char="•"/>
              </a:pPr>
              <a:r>
                <a:rPr lang="en-US" sz="1100" dirty="0" smtClean="0">
                  <a:solidFill>
                    <a:srgbClr val="616365"/>
                  </a:solidFill>
                </a:rPr>
                <a:t>Contacted by recruiter who is assigned my case. Have a phone interview with her. Guided to complete an online application and arrange to take online test</a:t>
              </a:r>
            </a:p>
            <a:p>
              <a:pPr marL="171450" indent="-171450">
                <a:buClr>
                  <a:schemeClr val="accent2"/>
                </a:buClr>
                <a:buFont typeface="Arial"/>
                <a:buChar char="•"/>
              </a:pPr>
              <a:r>
                <a:rPr lang="en-US" sz="1100" dirty="0" smtClean="0">
                  <a:solidFill>
                    <a:srgbClr val="616365"/>
                  </a:solidFill>
                </a:rPr>
                <a:t>Two days after completing the online test I am notified that I will be invited for an in-person interview</a:t>
              </a:r>
            </a:p>
            <a:p>
              <a:pPr marL="171450" indent="-171450">
                <a:buClr>
                  <a:schemeClr val="accent2"/>
                </a:buClr>
                <a:buFont typeface="Arial"/>
                <a:buChar char="•"/>
              </a:pPr>
              <a:r>
                <a:rPr lang="en-US" sz="1100" dirty="0" smtClean="0">
                  <a:solidFill>
                    <a:srgbClr val="616365"/>
                  </a:solidFill>
                </a:rPr>
                <a:t>Interview scheduled for 1</a:t>
              </a:r>
              <a:r>
                <a:rPr lang="en-US" sz="1100" baseline="30000" dirty="0" smtClean="0">
                  <a:solidFill>
                    <a:srgbClr val="616365"/>
                  </a:solidFill>
                </a:rPr>
                <a:t>st</a:t>
              </a:r>
              <a:r>
                <a:rPr lang="en-US" sz="1100" dirty="0" smtClean="0">
                  <a:solidFill>
                    <a:srgbClr val="616365"/>
                  </a:solidFill>
                </a:rPr>
                <a:t> week of April</a:t>
              </a:r>
            </a:p>
            <a:p>
              <a:pPr marL="171450" indent="-171450">
                <a:buClr>
                  <a:schemeClr val="accent2"/>
                </a:buClr>
                <a:buFont typeface="Arial"/>
                <a:buChar char="•"/>
              </a:pPr>
              <a:r>
                <a:rPr lang="en-US" sz="1100" dirty="0" smtClean="0">
                  <a:solidFill>
                    <a:srgbClr val="616365"/>
                  </a:solidFill>
                </a:rPr>
                <a:t>Day that IRI offer was presented the Nielsen hiring manager contacts me to touch base</a:t>
              </a:r>
            </a:p>
            <a:p>
              <a:pPr marL="171450" indent="-171450">
                <a:buClr>
                  <a:schemeClr val="accent2"/>
                </a:buClr>
                <a:buFont typeface="Arial"/>
                <a:buChar char="•"/>
              </a:pPr>
              <a:r>
                <a:rPr lang="en-US" sz="1100" dirty="0" smtClean="0">
                  <a:solidFill>
                    <a:srgbClr val="616365"/>
                  </a:solidFill>
                </a:rPr>
                <a:t>Revealed that I have been talking to IRI. He admits that they cannot match the offer or grant me the conditions of the IRI position</a:t>
              </a:r>
            </a:p>
            <a:p>
              <a:pPr marL="171450" indent="-171450">
                <a:buClr>
                  <a:schemeClr val="accent2"/>
                </a:buClr>
                <a:buFont typeface="Arial"/>
                <a:buChar char="•"/>
              </a:pPr>
              <a:r>
                <a:rPr lang="en-US" sz="1100" dirty="0" smtClean="0">
                  <a:solidFill>
                    <a:srgbClr val="616365"/>
                  </a:solidFill>
                </a:rPr>
                <a:t>Cancelled the in-person interview after officially accepting the IRI offer</a:t>
              </a:r>
            </a:p>
            <a:p>
              <a:pPr marL="171450" indent="-171450">
                <a:buClr>
                  <a:schemeClr val="accent2"/>
                </a:buClr>
                <a:buFont typeface="Arial"/>
                <a:buChar char="•"/>
              </a:pPr>
              <a:endParaRPr lang="en-US" sz="1100" dirty="0" smtClean="0">
                <a:solidFill>
                  <a:srgbClr val="616365"/>
                </a:solidFill>
              </a:endParaRPr>
            </a:p>
          </p:txBody>
        </p:sp>
        <p:cxnSp>
          <p:nvCxnSpPr>
            <p:cNvPr id="8" name="Straight Connector 7"/>
            <p:cNvCxnSpPr/>
            <p:nvPr/>
          </p:nvCxnSpPr>
          <p:spPr>
            <a:xfrm>
              <a:off x="603034" y="1872447"/>
              <a:ext cx="3738342" cy="0"/>
            </a:xfrm>
            <a:prstGeom prst="line">
              <a:avLst/>
            </a:prstGeom>
            <a:ln w="12700" cmpd="sng">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769690" y="1872447"/>
              <a:ext cx="3738342" cy="0"/>
            </a:xfrm>
            <a:prstGeom prst="line">
              <a:avLst/>
            </a:prstGeom>
            <a:ln w="12700" cmpd="sng">
              <a:solidFill>
                <a:schemeClr val="accent3"/>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2105862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Step 5: Interviews</a:t>
            </a:r>
            <a:endParaRPr lang="en-US" dirty="0"/>
          </a:p>
        </p:txBody>
      </p:sp>
      <p:sp>
        <p:nvSpPr>
          <p:cNvPr id="7" name="Text Placeholder 6"/>
          <p:cNvSpPr>
            <a:spLocks noGrp="1"/>
          </p:cNvSpPr>
          <p:nvPr>
            <p:ph type="body" sz="quarter" idx="10"/>
          </p:nvPr>
        </p:nvSpPr>
        <p:spPr>
          <a:xfrm>
            <a:off x="471340" y="1136470"/>
            <a:ext cx="8248453" cy="5029380"/>
          </a:xfrm>
        </p:spPr>
        <p:txBody>
          <a:bodyPr/>
          <a:lstStyle/>
          <a:p>
            <a:r>
              <a:rPr lang="en-US" dirty="0" smtClean="0"/>
              <a:t>Appearance:</a:t>
            </a:r>
          </a:p>
          <a:p>
            <a:pPr lvl="1"/>
            <a:r>
              <a:rPr lang="en-US" dirty="0" smtClean="0"/>
              <a:t>Find out company’s culture and match it by a tad more conservative</a:t>
            </a:r>
          </a:p>
          <a:p>
            <a:pPr lvl="1"/>
            <a:r>
              <a:rPr lang="en-US" dirty="0" smtClean="0"/>
              <a:t>If in doubt: wear a suit</a:t>
            </a:r>
          </a:p>
          <a:p>
            <a:pPr lvl="1"/>
            <a:r>
              <a:rPr lang="en-US" dirty="0" smtClean="0"/>
              <a:t>If cannot find credible information: wear a suit</a:t>
            </a:r>
          </a:p>
          <a:p>
            <a:pPr lvl="1"/>
            <a:r>
              <a:rPr lang="en-US" dirty="0" smtClean="0"/>
              <a:t>Do not forget that regardles</a:t>
            </a:r>
            <a:r>
              <a:rPr lang="en-US" dirty="0" smtClean="0"/>
              <a:t>s of your role you may end up meeting clients, so appearance is important</a:t>
            </a:r>
            <a:endParaRPr lang="en-US" dirty="0" smtClean="0"/>
          </a:p>
          <a:p>
            <a:r>
              <a:rPr lang="en-US" dirty="0" smtClean="0"/>
              <a:t>Be professional and courteous to everybody</a:t>
            </a:r>
          </a:p>
          <a:p>
            <a:pPr lvl="1"/>
            <a:r>
              <a:rPr lang="en-US" dirty="0" smtClean="0"/>
              <a:t>When evaluating your application everybody’s opinion counts</a:t>
            </a:r>
          </a:p>
          <a:p>
            <a:r>
              <a:rPr lang="en-US" dirty="0" smtClean="0"/>
              <a:t>Arrive on time (10 minutes earlier than your scheduled time)</a:t>
            </a:r>
          </a:p>
          <a:p>
            <a:r>
              <a:rPr lang="en-US" dirty="0" smtClean="0"/>
              <a:t>Bring water!</a:t>
            </a:r>
            <a:endParaRPr lang="en-US" dirty="0" smtClean="0"/>
          </a:p>
        </p:txBody>
      </p:sp>
    </p:spTree>
    <p:extLst>
      <p:ext uri="{BB962C8B-B14F-4D97-AF65-F5344CB8AC3E}">
        <p14:creationId xmlns:p14="http://schemas.microsoft.com/office/powerpoint/2010/main" val="19290809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Step 5: Interviews</a:t>
            </a:r>
            <a:endParaRPr lang="en-US" dirty="0"/>
          </a:p>
        </p:txBody>
      </p:sp>
      <p:sp>
        <p:nvSpPr>
          <p:cNvPr id="7" name="Text Placeholder 6"/>
          <p:cNvSpPr>
            <a:spLocks noGrp="1"/>
          </p:cNvSpPr>
          <p:nvPr>
            <p:ph type="body" sz="quarter" idx="10"/>
          </p:nvPr>
        </p:nvSpPr>
        <p:spPr>
          <a:xfrm>
            <a:off x="471340" y="1136470"/>
            <a:ext cx="8248453" cy="5029380"/>
          </a:xfrm>
        </p:spPr>
        <p:txBody>
          <a:bodyPr/>
          <a:lstStyle/>
          <a:p>
            <a:r>
              <a:rPr lang="en-US" dirty="0" smtClean="0"/>
              <a:t>Interview questions and conditions will vary</a:t>
            </a:r>
          </a:p>
          <a:p>
            <a:r>
              <a:rPr lang="en-US" dirty="0" smtClean="0"/>
              <a:t>Everybody will ask </a:t>
            </a:r>
          </a:p>
          <a:p>
            <a:pPr lvl="1"/>
            <a:r>
              <a:rPr lang="en-US" dirty="0"/>
              <a:t>W</a:t>
            </a:r>
            <a:r>
              <a:rPr lang="en-US" dirty="0" smtClean="0"/>
              <a:t>hy leaving physics/academia</a:t>
            </a:r>
          </a:p>
          <a:p>
            <a:pPr lvl="1"/>
            <a:r>
              <a:rPr lang="en-US" dirty="0" smtClean="0"/>
              <a:t>Why chose the field where their company does business</a:t>
            </a:r>
          </a:p>
          <a:p>
            <a:pPr lvl="1"/>
            <a:r>
              <a:rPr lang="en-US" dirty="0" smtClean="0"/>
              <a:t>How what you have done translates to their area of business</a:t>
            </a:r>
          </a:p>
          <a:p>
            <a:pPr lvl="1"/>
            <a:r>
              <a:rPr lang="en-US" dirty="0"/>
              <a:t>What is the salary range that you </a:t>
            </a:r>
            <a:r>
              <a:rPr lang="en-US" dirty="0" smtClean="0"/>
              <a:t>expect</a:t>
            </a:r>
          </a:p>
          <a:p>
            <a:pPr lvl="2"/>
            <a:r>
              <a:rPr lang="en-US" dirty="0" smtClean="0"/>
              <a:t>Try not to give a number (or a range) as long as possible</a:t>
            </a:r>
          </a:p>
          <a:p>
            <a:r>
              <a:rPr lang="en-US" dirty="0" smtClean="0"/>
              <a:t>Need to convey expertise, maturity, good presentation skill to all levels</a:t>
            </a:r>
          </a:p>
          <a:p>
            <a:pPr lvl="1"/>
            <a:r>
              <a:rPr lang="en-US" dirty="0" smtClean="0"/>
              <a:t>Clients, upper management, other collaborators in the company will not have analytics background</a:t>
            </a:r>
          </a:p>
          <a:p>
            <a:r>
              <a:rPr lang="en-US" dirty="0" smtClean="0"/>
              <a:t>Questions about data analysis and statistics, problem solving approach</a:t>
            </a:r>
          </a:p>
          <a:p>
            <a:r>
              <a:rPr lang="en-US" dirty="0" smtClean="0"/>
              <a:t>Behavioral type questions (newest trend in interviews)</a:t>
            </a:r>
          </a:p>
        </p:txBody>
      </p:sp>
    </p:spTree>
    <p:extLst>
      <p:ext uri="{BB962C8B-B14F-4D97-AF65-F5344CB8AC3E}">
        <p14:creationId xmlns:p14="http://schemas.microsoft.com/office/powerpoint/2010/main" val="25468183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Step 6: Offer/Negotiations</a:t>
            </a:r>
            <a:endParaRPr lang="en-US" dirty="0"/>
          </a:p>
        </p:txBody>
      </p:sp>
      <p:sp>
        <p:nvSpPr>
          <p:cNvPr id="7" name="Text Placeholder 6"/>
          <p:cNvSpPr>
            <a:spLocks noGrp="1"/>
          </p:cNvSpPr>
          <p:nvPr>
            <p:ph type="body" sz="quarter" idx="10"/>
          </p:nvPr>
        </p:nvSpPr>
        <p:spPr>
          <a:xfrm>
            <a:off x="471340" y="1136470"/>
            <a:ext cx="8248453" cy="5029380"/>
          </a:xfrm>
        </p:spPr>
        <p:txBody>
          <a:bodyPr/>
          <a:lstStyle/>
          <a:p>
            <a:r>
              <a:rPr lang="en-US" dirty="0" smtClean="0"/>
              <a:t>Time between notifying that will extend an offer and presenting the offer is by far the most stressful!</a:t>
            </a:r>
          </a:p>
          <a:p>
            <a:r>
              <a:rPr lang="en-US" dirty="0" smtClean="0"/>
              <a:t>That time can be a few days to a month, based on anecdotal information</a:t>
            </a:r>
          </a:p>
          <a:p>
            <a:r>
              <a:rPr lang="en-US" dirty="0" smtClean="0"/>
              <a:t>Theoretically everything is for negotiation. Depends on the organization</a:t>
            </a:r>
          </a:p>
          <a:p>
            <a:pPr lvl="1"/>
            <a:r>
              <a:rPr lang="en-US" dirty="0" smtClean="0"/>
              <a:t>Note that for the first position after academia you do not have too much of leverage</a:t>
            </a:r>
          </a:p>
          <a:p>
            <a:pPr lvl="1"/>
            <a:r>
              <a:rPr lang="en-US" dirty="0" smtClean="0"/>
              <a:t>If you attempt to negotiate they are within their rights to engage in negotiations or recant their offer</a:t>
            </a:r>
          </a:p>
          <a:p>
            <a:r>
              <a:rPr lang="en-US" b="1" dirty="0" smtClean="0"/>
              <a:t>Advice:</a:t>
            </a:r>
            <a:r>
              <a:rPr lang="en-US" dirty="0" smtClean="0"/>
              <a:t> Research the position, company, and area for salary ranges (payscale.com, glassdoor.com, strata, </a:t>
            </a:r>
            <a:r>
              <a:rPr lang="en-US" dirty="0" err="1" smtClean="0"/>
              <a:t>KDnuggets</a:t>
            </a:r>
            <a:r>
              <a:rPr lang="en-US" dirty="0" smtClean="0"/>
              <a:t>, etc…)</a:t>
            </a:r>
          </a:p>
          <a:p>
            <a:r>
              <a:rPr lang="en-US" b="1" dirty="0" smtClean="0"/>
              <a:t>Advice:</a:t>
            </a:r>
            <a:r>
              <a:rPr lang="en-US" dirty="0" smtClean="0"/>
              <a:t> Find out if company tends to make high or low offers, and if they negotiate. BUT each case is unique</a:t>
            </a:r>
          </a:p>
          <a:p>
            <a:pPr lvl="1"/>
            <a:r>
              <a:rPr lang="en-US" dirty="0" smtClean="0"/>
              <a:t>Glassdoor.com is a good source of information</a:t>
            </a:r>
          </a:p>
          <a:p>
            <a:r>
              <a:rPr lang="en-US" b="1" dirty="0" smtClean="0"/>
              <a:t>Advice:</a:t>
            </a:r>
            <a:r>
              <a:rPr lang="en-US" dirty="0" smtClean="0"/>
              <a:t> Remember that they are experienced and you are not!</a:t>
            </a:r>
            <a:endParaRPr lang="en-US" dirty="0"/>
          </a:p>
        </p:txBody>
      </p:sp>
    </p:spTree>
    <p:extLst>
      <p:ext uri="{BB962C8B-B14F-4D97-AF65-F5344CB8AC3E}">
        <p14:creationId xmlns:p14="http://schemas.microsoft.com/office/powerpoint/2010/main" val="5685576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Summary – Advice for Job Seekers</a:t>
            </a:r>
            <a:endParaRPr lang="en-US" dirty="0"/>
          </a:p>
        </p:txBody>
      </p:sp>
      <p:sp>
        <p:nvSpPr>
          <p:cNvPr id="7" name="Text Placeholder 6"/>
          <p:cNvSpPr>
            <a:spLocks noGrp="1"/>
          </p:cNvSpPr>
          <p:nvPr>
            <p:ph type="body" sz="quarter" idx="10"/>
          </p:nvPr>
        </p:nvSpPr>
        <p:spPr>
          <a:xfrm>
            <a:off x="471340" y="1136470"/>
            <a:ext cx="8248453" cy="5029380"/>
          </a:xfrm>
        </p:spPr>
        <p:txBody>
          <a:bodyPr/>
          <a:lstStyle/>
          <a:p>
            <a:r>
              <a:rPr lang="en-US" dirty="0" smtClean="0"/>
              <a:t>Big Data and Data Science is a very hot field with an expected shortage of talent</a:t>
            </a:r>
          </a:p>
          <a:p>
            <a:r>
              <a:rPr lang="en-US" dirty="0" smtClean="0"/>
              <a:t>Not very clear for how long this shortage will persist</a:t>
            </a:r>
          </a:p>
          <a:p>
            <a:r>
              <a:rPr lang="en-US" dirty="0" smtClean="0"/>
              <a:t>Most important: Search for a career, not a job</a:t>
            </a:r>
          </a:p>
          <a:p>
            <a:r>
              <a:rPr lang="en-US" dirty="0" smtClean="0"/>
              <a:t>Start early! Talk to people you trust. You never know when a connection can be proven fruitful</a:t>
            </a:r>
          </a:p>
          <a:p>
            <a:r>
              <a:rPr lang="en-US" dirty="0" smtClean="0"/>
              <a:t>Prepare! Look deeper in what you do on your day-to-day activities. Do not treat methods like black-boxes, but study what they do</a:t>
            </a:r>
          </a:p>
          <a:p>
            <a:r>
              <a:rPr lang="en-US" dirty="0" smtClean="0"/>
              <a:t>Refresh your college statistics</a:t>
            </a:r>
          </a:p>
          <a:p>
            <a:r>
              <a:rPr lang="en-US" dirty="0"/>
              <a:t>Learn SQL (at a minimum</a:t>
            </a:r>
            <a:r>
              <a:rPr lang="en-US" dirty="0" smtClean="0"/>
              <a:t>). If you have time learn a statistical package. Python is the future, but R could be useful too…</a:t>
            </a:r>
          </a:p>
          <a:p>
            <a:r>
              <a:rPr lang="en-US" dirty="0" smtClean="0"/>
              <a:t>Treat your job search as if it is your regular job</a:t>
            </a:r>
          </a:p>
          <a:p>
            <a:r>
              <a:rPr lang="en-US" dirty="0" smtClean="0"/>
              <a:t>Do not forget that luck is a big factor (if not the most important)!</a:t>
            </a:r>
          </a:p>
          <a:p>
            <a:endParaRPr lang="en-US" dirty="0"/>
          </a:p>
        </p:txBody>
      </p:sp>
    </p:spTree>
    <p:extLst>
      <p:ext uri="{BB962C8B-B14F-4D97-AF65-F5344CB8AC3E}">
        <p14:creationId xmlns:p14="http://schemas.microsoft.com/office/powerpoint/2010/main" val="5679067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Summary – Advice for Advisors</a:t>
            </a:r>
            <a:endParaRPr lang="en-US" dirty="0"/>
          </a:p>
        </p:txBody>
      </p:sp>
      <p:sp>
        <p:nvSpPr>
          <p:cNvPr id="7" name="Text Placeholder 6"/>
          <p:cNvSpPr>
            <a:spLocks noGrp="1"/>
          </p:cNvSpPr>
          <p:nvPr>
            <p:ph type="body" sz="quarter" idx="10"/>
          </p:nvPr>
        </p:nvSpPr>
        <p:spPr>
          <a:xfrm>
            <a:off x="471340" y="1136470"/>
            <a:ext cx="8248453" cy="5029380"/>
          </a:xfrm>
        </p:spPr>
        <p:txBody>
          <a:bodyPr/>
          <a:lstStyle/>
          <a:p>
            <a:r>
              <a:rPr lang="en-US" dirty="0" smtClean="0"/>
              <a:t>How can senior members/advisors help?</a:t>
            </a:r>
          </a:p>
          <a:p>
            <a:r>
              <a:rPr lang="en-US" dirty="0"/>
              <a:t>Educate your students that more than 90% of the PhD particle physicists end-up outside academia</a:t>
            </a:r>
          </a:p>
          <a:p>
            <a:r>
              <a:rPr lang="en-US" dirty="0" smtClean="0"/>
              <a:t>Find where your ex-students, and researchers have gone. Connect with them. Build a network that your current and future “underlings” can tap into</a:t>
            </a:r>
          </a:p>
          <a:p>
            <a:r>
              <a:rPr lang="en-US" dirty="0"/>
              <a:t>Collaborate with the career office in your school to help the people stationed off-campus. When it comes to accessing school resources, available to all other personnel, people at FNAL, CERN, etc., are on exile </a:t>
            </a:r>
          </a:p>
          <a:p>
            <a:pPr lvl="1"/>
            <a:r>
              <a:rPr lang="en-US" dirty="0"/>
              <a:t>OR build one at FNAL (CERN, etc...,)</a:t>
            </a:r>
          </a:p>
          <a:p>
            <a:r>
              <a:rPr lang="en-US" dirty="0" smtClean="0"/>
              <a:t>Keep up-to-date to the new developments in the job market. Help your students/researchers build the available skillset</a:t>
            </a:r>
          </a:p>
          <a:p>
            <a:pPr lvl="1"/>
            <a:r>
              <a:rPr lang="en-US" dirty="0" smtClean="0"/>
              <a:t>Allow (and encourage) your people to intern in the industry</a:t>
            </a:r>
          </a:p>
        </p:txBody>
      </p:sp>
    </p:spTree>
    <p:extLst>
      <p:ext uri="{BB962C8B-B14F-4D97-AF65-F5344CB8AC3E}">
        <p14:creationId xmlns:p14="http://schemas.microsoft.com/office/powerpoint/2010/main" val="42203742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Market Research</a:t>
            </a:r>
            <a:endParaRPr lang="en-US" dirty="0"/>
          </a:p>
        </p:txBody>
      </p:sp>
      <p:sp>
        <p:nvSpPr>
          <p:cNvPr id="7" name="Text Placeholder 6"/>
          <p:cNvSpPr>
            <a:spLocks noGrp="1"/>
          </p:cNvSpPr>
          <p:nvPr>
            <p:ph type="body" sz="quarter" idx="10"/>
          </p:nvPr>
        </p:nvSpPr>
        <p:spPr>
          <a:xfrm>
            <a:off x="471340" y="1204990"/>
            <a:ext cx="8248453" cy="4939302"/>
          </a:xfrm>
        </p:spPr>
        <p:txBody>
          <a:bodyPr/>
          <a:lstStyle/>
          <a:p>
            <a:r>
              <a:rPr lang="en-US" dirty="0" smtClean="0"/>
              <a:t>Generally Market Research is the field that gathers information about targeted markets and analyze that information</a:t>
            </a:r>
          </a:p>
          <a:p>
            <a:r>
              <a:rPr lang="en-US" dirty="0" smtClean="0"/>
              <a:t>Market Research helps analyze market needs, size, and competition</a:t>
            </a:r>
          </a:p>
          <a:p>
            <a:r>
              <a:rPr lang="en-US" dirty="0" smtClean="0"/>
              <a:t>Is the cornerstone of business strategy with the goal to maintain or improve competitiveness against competing companies</a:t>
            </a:r>
          </a:p>
          <a:p>
            <a:r>
              <a:rPr lang="en-US" dirty="0" smtClean="0"/>
              <a:t>One of the most challenging fields of Market Research is the  Packaged Goods (CPG) of Fast-Moving Consumer Goods (FMCG)</a:t>
            </a:r>
          </a:p>
          <a:p>
            <a:pPr lvl="1"/>
            <a:r>
              <a:rPr lang="en-US" dirty="0" smtClean="0"/>
              <a:t>Products that are sold quickly, relatively often, and to a comparatively low cost</a:t>
            </a:r>
          </a:p>
          <a:p>
            <a:pPr lvl="1"/>
            <a:r>
              <a:rPr lang="en-US" dirty="0" smtClean="0"/>
              <a:t>They come in a package</a:t>
            </a:r>
          </a:p>
          <a:p>
            <a:pPr lvl="1"/>
            <a:r>
              <a:rPr lang="en-US" dirty="0" smtClean="0"/>
              <a:t>Typically consumable products like food, beverages, cleaning products, OTC medication, tobacco, </a:t>
            </a:r>
            <a:r>
              <a:rPr lang="en-US" dirty="0" err="1" smtClean="0"/>
              <a:t>etc</a:t>
            </a:r>
            <a:endParaRPr lang="en-US" dirty="0" smtClean="0"/>
          </a:p>
          <a:p>
            <a:pPr lvl="1"/>
            <a:r>
              <a:rPr lang="en-US" dirty="0" smtClean="0"/>
              <a:t>High competitive field due to market saturation and low consumer switching goods</a:t>
            </a:r>
          </a:p>
          <a:p>
            <a:pPr lvl="1"/>
            <a:r>
              <a:rPr lang="en-US" dirty="0" smtClean="0"/>
              <a:t>An area that always has consumers</a:t>
            </a:r>
          </a:p>
          <a:p>
            <a:pPr lvl="1"/>
            <a:r>
              <a:rPr lang="en-US" dirty="0" smtClean="0"/>
              <a:t>Whole market is valued more than $2 trillion</a:t>
            </a:r>
          </a:p>
        </p:txBody>
      </p:sp>
    </p:spTree>
    <p:extLst>
      <p:ext uri="{BB962C8B-B14F-4D97-AF65-F5344CB8AC3E}">
        <p14:creationId xmlns:p14="http://schemas.microsoft.com/office/powerpoint/2010/main" val="38164103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Box 2"/>
          <p:cNvSpPr txBox="1"/>
          <p:nvPr/>
        </p:nvSpPr>
        <p:spPr>
          <a:xfrm>
            <a:off x="1995054" y="1531916"/>
            <a:ext cx="4849404" cy="1107996"/>
          </a:xfrm>
          <a:prstGeom prst="rect">
            <a:avLst/>
          </a:prstGeom>
          <a:noFill/>
        </p:spPr>
        <p:txBody>
          <a:bodyPr wrap="none" rtlCol="0">
            <a:spAutoFit/>
          </a:bodyPr>
          <a:lstStyle/>
          <a:p>
            <a:r>
              <a:rPr lang="en-US" sz="6600" dirty="0" smtClean="0">
                <a:solidFill>
                  <a:schemeClr val="accent2"/>
                </a:solidFill>
              </a:rPr>
              <a:t>Questions?</a:t>
            </a:r>
            <a:endParaRPr lang="en-US" sz="6600" dirty="0">
              <a:solidFill>
                <a:schemeClr val="accent2"/>
              </a:solidFill>
            </a:endParaRPr>
          </a:p>
        </p:txBody>
      </p:sp>
      <p:pic>
        <p:nvPicPr>
          <p:cNvPr id="15362" name="Picture 2" descr="C:\Users\msiok\Documents\Projects\Presentations\Analytics Innovation 12-Aug-2013\Spanish_Inquisition.jpg"/>
          <p:cNvPicPr>
            <a:picLocks noChangeAspect="1" noChangeArrowheads="1"/>
          </p:cNvPicPr>
          <p:nvPr/>
        </p:nvPicPr>
        <p:blipFill>
          <a:blip r:embed="rId2" cstate="print"/>
          <a:srcRect/>
          <a:stretch>
            <a:fillRect/>
          </a:stretch>
        </p:blipFill>
        <p:spPr bwMode="auto">
          <a:xfrm>
            <a:off x="2923949" y="2811669"/>
            <a:ext cx="3200400" cy="2405062"/>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Resources</a:t>
            </a:r>
            <a:endParaRPr lang="en-US" dirty="0"/>
          </a:p>
        </p:txBody>
      </p:sp>
      <p:sp>
        <p:nvSpPr>
          <p:cNvPr id="7" name="Text Placeholder 6"/>
          <p:cNvSpPr>
            <a:spLocks noGrp="1"/>
          </p:cNvSpPr>
          <p:nvPr>
            <p:ph type="body" sz="quarter" idx="10"/>
          </p:nvPr>
        </p:nvSpPr>
        <p:spPr>
          <a:xfrm>
            <a:off x="471340" y="1136470"/>
            <a:ext cx="8248453" cy="5029380"/>
          </a:xfrm>
        </p:spPr>
        <p:txBody>
          <a:bodyPr/>
          <a:lstStyle/>
          <a:p>
            <a:r>
              <a:rPr lang="en-US" dirty="0" smtClean="0"/>
              <a:t>Statistics/Machine Learning</a:t>
            </a:r>
          </a:p>
          <a:p>
            <a:pPr lvl="1"/>
            <a:r>
              <a:rPr lang="en-US" dirty="0"/>
              <a:t>The Elements of Statistical </a:t>
            </a:r>
            <a:r>
              <a:rPr lang="en-US" dirty="0" smtClean="0"/>
              <a:t>Learning (Hastie </a:t>
            </a:r>
            <a:r>
              <a:rPr lang="en-US" dirty="0"/>
              <a:t>et </a:t>
            </a:r>
            <a:r>
              <a:rPr lang="en-US" dirty="0" smtClean="0"/>
              <a:t>al.)</a:t>
            </a:r>
          </a:p>
          <a:p>
            <a:pPr lvl="1"/>
            <a:r>
              <a:rPr lang="en-US" dirty="0"/>
              <a:t>Pattern Recognition and Machine </a:t>
            </a:r>
            <a:r>
              <a:rPr lang="en-US" dirty="0" smtClean="0"/>
              <a:t>Learning (Bishop)</a:t>
            </a:r>
          </a:p>
          <a:p>
            <a:pPr lvl="1"/>
            <a:r>
              <a:rPr lang="en-US" dirty="0"/>
              <a:t>Statistical Methods in Experimental </a:t>
            </a:r>
            <a:r>
              <a:rPr lang="en-US" dirty="0" smtClean="0"/>
              <a:t>Physics (F. James)</a:t>
            </a:r>
          </a:p>
          <a:p>
            <a:r>
              <a:rPr lang="en-US" dirty="0" smtClean="0"/>
              <a:t>Statistical Methods</a:t>
            </a:r>
          </a:p>
          <a:p>
            <a:pPr lvl="1"/>
            <a:r>
              <a:rPr lang="en-US" dirty="0" smtClean="0"/>
              <a:t>Principal Components Analysis</a:t>
            </a:r>
          </a:p>
          <a:p>
            <a:pPr lvl="1"/>
            <a:r>
              <a:rPr lang="en-US" dirty="0" smtClean="0"/>
              <a:t>Random Forests</a:t>
            </a:r>
          </a:p>
          <a:p>
            <a:pPr lvl="1"/>
            <a:r>
              <a:rPr lang="en-US" dirty="0" smtClean="0"/>
              <a:t>Bayes</a:t>
            </a:r>
          </a:p>
          <a:p>
            <a:pPr lvl="1"/>
            <a:r>
              <a:rPr lang="en-US" dirty="0" smtClean="0"/>
              <a:t>…</a:t>
            </a:r>
            <a:endParaRPr lang="en-US" dirty="0"/>
          </a:p>
          <a:p>
            <a:pPr lvl="1"/>
            <a:endParaRPr lang="en-US" dirty="0"/>
          </a:p>
          <a:p>
            <a:pPr lvl="1"/>
            <a:endParaRPr lang="en-US" dirty="0" smtClean="0"/>
          </a:p>
        </p:txBody>
      </p:sp>
    </p:spTree>
    <p:extLst>
      <p:ext uri="{BB962C8B-B14F-4D97-AF65-F5344CB8AC3E}">
        <p14:creationId xmlns:p14="http://schemas.microsoft.com/office/powerpoint/2010/main" val="8696430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Resources</a:t>
            </a:r>
            <a:endParaRPr lang="en-US" dirty="0"/>
          </a:p>
        </p:txBody>
      </p:sp>
      <p:sp>
        <p:nvSpPr>
          <p:cNvPr id="7" name="Text Placeholder 6"/>
          <p:cNvSpPr>
            <a:spLocks noGrp="1"/>
          </p:cNvSpPr>
          <p:nvPr>
            <p:ph type="body" sz="quarter" idx="10"/>
          </p:nvPr>
        </p:nvSpPr>
        <p:spPr>
          <a:xfrm>
            <a:off x="471340" y="1136470"/>
            <a:ext cx="8248453" cy="5029380"/>
          </a:xfrm>
        </p:spPr>
        <p:txBody>
          <a:bodyPr/>
          <a:lstStyle/>
          <a:p>
            <a:r>
              <a:rPr lang="en-US" dirty="0" smtClean="0"/>
              <a:t>Software</a:t>
            </a:r>
          </a:p>
          <a:p>
            <a:pPr lvl="1"/>
            <a:r>
              <a:rPr lang="en-US" dirty="0" smtClean="0">
                <a:hlinkClick r:id="rId2"/>
              </a:rPr>
              <a:t>www.python.org</a:t>
            </a:r>
            <a:endParaRPr lang="en-US" dirty="0" smtClean="0"/>
          </a:p>
          <a:p>
            <a:pPr lvl="1"/>
            <a:r>
              <a:rPr lang="en-US" dirty="0">
                <a:hlinkClick r:id="rId3"/>
              </a:rPr>
              <a:t>http://www.r-project.org</a:t>
            </a:r>
            <a:r>
              <a:rPr lang="en-US" dirty="0" smtClean="0">
                <a:hlinkClick r:id="rId3"/>
              </a:rPr>
              <a:t>/</a:t>
            </a:r>
            <a:endParaRPr lang="en-US" dirty="0" smtClean="0"/>
          </a:p>
          <a:p>
            <a:pPr lvl="1"/>
            <a:r>
              <a:rPr lang="en-US" dirty="0" smtClean="0">
                <a:hlinkClick r:id="rId4"/>
              </a:rPr>
              <a:t>www.stackoverflow.com</a:t>
            </a:r>
            <a:r>
              <a:rPr lang="en-US" dirty="0" smtClean="0"/>
              <a:t> </a:t>
            </a:r>
          </a:p>
          <a:p>
            <a:r>
              <a:rPr lang="en-US" dirty="0" smtClean="0"/>
              <a:t>Big Data/Data Science</a:t>
            </a:r>
          </a:p>
          <a:p>
            <a:pPr lvl="1"/>
            <a:r>
              <a:rPr lang="en-US" dirty="0">
                <a:hlinkClick r:id="rId5"/>
              </a:rPr>
              <a:t>http://</a:t>
            </a:r>
            <a:r>
              <a:rPr lang="en-US" dirty="0" smtClean="0">
                <a:hlinkClick r:id="rId5"/>
              </a:rPr>
              <a:t>blog.gopivotal.com/p-o-v/10-skills-of-effective-data-scientists</a:t>
            </a:r>
            <a:endParaRPr lang="en-US" dirty="0" smtClean="0"/>
          </a:p>
          <a:p>
            <a:pPr lvl="1"/>
            <a:r>
              <a:rPr lang="en-US" dirty="0" smtClean="0">
                <a:hlinkClick r:id="rId6"/>
              </a:rPr>
              <a:t>www.hbr.org</a:t>
            </a:r>
            <a:endParaRPr lang="en-US" dirty="0" smtClean="0"/>
          </a:p>
          <a:p>
            <a:pPr lvl="1"/>
            <a:endParaRPr lang="en-US" dirty="0"/>
          </a:p>
          <a:p>
            <a:pPr lvl="1"/>
            <a:endParaRPr lang="en-US" dirty="0"/>
          </a:p>
          <a:p>
            <a:pPr lvl="1"/>
            <a:endParaRPr lang="en-US" dirty="0" smtClean="0"/>
          </a:p>
        </p:txBody>
      </p:sp>
    </p:spTree>
    <p:extLst>
      <p:ext uri="{BB962C8B-B14F-4D97-AF65-F5344CB8AC3E}">
        <p14:creationId xmlns:p14="http://schemas.microsoft.com/office/powerpoint/2010/main" val="21792233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Particle Physics ⇒ Big Data? </a:t>
            </a:r>
            <a:endParaRPr lang="en-US" dirty="0"/>
          </a:p>
        </p:txBody>
      </p:sp>
      <p:sp>
        <p:nvSpPr>
          <p:cNvPr id="7" name="Text Placeholder 6"/>
          <p:cNvSpPr>
            <a:spLocks noGrp="1"/>
          </p:cNvSpPr>
          <p:nvPr>
            <p:ph type="body" sz="quarter" idx="10"/>
          </p:nvPr>
        </p:nvSpPr>
        <p:spPr>
          <a:xfrm>
            <a:off x="471340" y="1283368"/>
            <a:ext cx="8506405" cy="4882482"/>
          </a:xfrm>
        </p:spPr>
        <p:txBody>
          <a:bodyPr/>
          <a:lstStyle/>
          <a:p>
            <a:r>
              <a:rPr lang="en-US" b="1" dirty="0" smtClean="0"/>
              <a:t>Sources:</a:t>
            </a:r>
            <a:r>
              <a:rPr lang="en-US" dirty="0" smtClean="0"/>
              <a:t> A detector consists of about thousands of streams where data need to be combined</a:t>
            </a:r>
          </a:p>
          <a:p>
            <a:pPr lvl="1"/>
            <a:r>
              <a:rPr lang="en-US" dirty="0" smtClean="0"/>
              <a:t>A typical detector has more than 1M electronic channels</a:t>
            </a:r>
          </a:p>
          <a:p>
            <a:pPr lvl="1"/>
            <a:r>
              <a:rPr lang="en-US" dirty="0" smtClean="0"/>
              <a:t>Combine with timing information from accelerator and other sources</a:t>
            </a:r>
          </a:p>
        </p:txBody>
      </p:sp>
      <p:pic>
        <p:nvPicPr>
          <p:cNvPr id="3074" name="84c62d30-0f24-42b6-a771-3496509a8e45" descr="36DB26D7-9642-4160-B95F-A3272262D970"/>
          <p:cNvPicPr>
            <a:picLocks noChangeAspect="1" noChangeArrowheads="1"/>
          </p:cNvPicPr>
          <p:nvPr/>
        </p:nvPicPr>
        <p:blipFill>
          <a:blip r:embed="rId2" cstate="print"/>
          <a:srcRect/>
          <a:stretch>
            <a:fillRect/>
          </a:stretch>
        </p:blipFill>
        <p:spPr bwMode="auto">
          <a:xfrm>
            <a:off x="3538853" y="2814445"/>
            <a:ext cx="2636323" cy="3302285"/>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133605" y="2826319"/>
            <a:ext cx="3260800" cy="3265715"/>
          </a:xfrm>
          <a:prstGeom prst="rect">
            <a:avLst/>
          </a:prstGeom>
          <a:noFill/>
          <a:ln w="9525" algn="ctr">
            <a:noFill/>
            <a:miter lim="800000"/>
            <a:headEnd/>
            <a:tailEnd/>
          </a:ln>
          <a:effectLst/>
        </p:spPr>
      </p:pic>
      <p:pic>
        <p:nvPicPr>
          <p:cNvPr id="9" name="Picture 5" descr="patwa_dzero_3d_view"/>
          <p:cNvPicPr>
            <a:picLocks noChangeAspect="1" noChangeArrowheads="1"/>
          </p:cNvPicPr>
          <p:nvPr/>
        </p:nvPicPr>
        <p:blipFill>
          <a:blip r:embed="rId4" cstate="print"/>
          <a:srcRect/>
          <a:stretch>
            <a:fillRect/>
          </a:stretch>
        </p:blipFill>
        <p:spPr bwMode="auto">
          <a:xfrm>
            <a:off x="6212752" y="2826323"/>
            <a:ext cx="2889927" cy="32632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Who am I?</a:t>
            </a:r>
            <a:endParaRPr lang="en-US" dirty="0"/>
          </a:p>
        </p:txBody>
      </p:sp>
      <p:sp>
        <p:nvSpPr>
          <p:cNvPr id="7" name="Text Placeholder 6"/>
          <p:cNvSpPr>
            <a:spLocks noGrp="1"/>
          </p:cNvSpPr>
          <p:nvPr>
            <p:ph type="body" sz="quarter" idx="10"/>
          </p:nvPr>
        </p:nvSpPr>
        <p:spPr>
          <a:xfrm>
            <a:off x="471340" y="1283368"/>
            <a:ext cx="8340151" cy="4882482"/>
          </a:xfrm>
        </p:spPr>
        <p:txBody>
          <a:bodyPr/>
          <a:lstStyle/>
          <a:p>
            <a:r>
              <a:rPr lang="en-US" b="1" dirty="0" smtClean="0"/>
              <a:t>Size:</a:t>
            </a:r>
            <a:r>
              <a:rPr lang="en-US" dirty="0" smtClean="0"/>
              <a:t> Millions of events per minute</a:t>
            </a:r>
          </a:p>
          <a:p>
            <a:pPr lvl="1"/>
            <a:r>
              <a:rPr lang="en-US" dirty="0" smtClean="0"/>
              <a:t>Event is named the result of each collision</a:t>
            </a:r>
          </a:p>
          <a:p>
            <a:r>
              <a:rPr lang="en-US" dirty="0" smtClean="0"/>
              <a:t>LHC outputs about 15K TB of data per year</a:t>
            </a:r>
          </a:p>
          <a:p>
            <a:r>
              <a:rPr lang="en-US" dirty="0" smtClean="0"/>
              <a:t>Tevatron at FNAL would output about 2K TB of data per year</a:t>
            </a:r>
          </a:p>
          <a:p>
            <a:pPr lvl="1"/>
            <a:r>
              <a:rPr lang="en-US" dirty="0" smtClean="0"/>
              <a:t>Rates of incoming data at about 1.7MHz</a:t>
            </a:r>
          </a:p>
        </p:txBody>
      </p:sp>
      <p:pic>
        <p:nvPicPr>
          <p:cNvPr id="3075" name="irc_mi" descr="EE7CF5F6-3F6C-4053-8D0D-FAD5E5D732AF"/>
          <p:cNvPicPr>
            <a:picLocks noChangeAspect="1" noChangeArrowheads="1"/>
          </p:cNvPicPr>
          <p:nvPr/>
        </p:nvPicPr>
        <p:blipFill>
          <a:blip r:embed="rId2" cstate="print"/>
          <a:srcRect/>
          <a:stretch>
            <a:fillRect/>
          </a:stretch>
        </p:blipFill>
        <p:spPr bwMode="auto">
          <a:xfrm>
            <a:off x="4949646" y="3040097"/>
            <a:ext cx="4101700" cy="2624840"/>
          </a:xfrm>
          <a:prstGeom prst="rect">
            <a:avLst/>
          </a:prstGeom>
          <a:noFill/>
          <a:ln w="9525">
            <a:noFill/>
            <a:miter lim="800000"/>
            <a:headEnd/>
            <a:tailEnd/>
          </a:ln>
        </p:spPr>
      </p:pic>
      <p:pic>
        <p:nvPicPr>
          <p:cNvPr id="3076" name="irc_mi" descr="773090B5-5163-4BAB-ABFE-71C015788067"/>
          <p:cNvPicPr>
            <a:picLocks noChangeAspect="1" noChangeArrowheads="1"/>
          </p:cNvPicPr>
          <p:nvPr/>
        </p:nvPicPr>
        <p:blipFill>
          <a:blip r:embed="rId3" cstate="print"/>
          <a:srcRect/>
          <a:stretch>
            <a:fillRect/>
          </a:stretch>
        </p:blipFill>
        <p:spPr bwMode="auto">
          <a:xfrm>
            <a:off x="190006" y="3016344"/>
            <a:ext cx="4604395" cy="259154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500" fill="hold"/>
                                        <p:tgtEl>
                                          <p:spTgt spid="3076"/>
                                        </p:tgtEl>
                                        <p:attrNameLst>
                                          <p:attrName>ppt_w</p:attrName>
                                        </p:attrNameLst>
                                      </p:cBhvr>
                                      <p:tavLst>
                                        <p:tav tm="0">
                                          <p:val>
                                            <p:fltVal val="0"/>
                                          </p:val>
                                        </p:tav>
                                        <p:tav tm="100000">
                                          <p:val>
                                            <p:strVal val="#ppt_w"/>
                                          </p:val>
                                        </p:tav>
                                      </p:tavLst>
                                    </p:anim>
                                    <p:anim calcmode="lin" valueType="num">
                                      <p:cBhvr>
                                        <p:cTn id="8" dur="500" fill="hold"/>
                                        <p:tgtEl>
                                          <p:spTgt spid="3076"/>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075"/>
                                        </p:tgtEl>
                                        <p:attrNameLst>
                                          <p:attrName>style.visibility</p:attrName>
                                        </p:attrNameLst>
                                      </p:cBhvr>
                                      <p:to>
                                        <p:strVal val="visible"/>
                                      </p:to>
                                    </p:set>
                                    <p:anim calcmode="lin" valueType="num">
                                      <p:cBhvr>
                                        <p:cTn id="11" dur="500" fill="hold"/>
                                        <p:tgtEl>
                                          <p:spTgt spid="3075"/>
                                        </p:tgtEl>
                                        <p:attrNameLst>
                                          <p:attrName>ppt_w</p:attrName>
                                        </p:attrNameLst>
                                      </p:cBhvr>
                                      <p:tavLst>
                                        <p:tav tm="0">
                                          <p:val>
                                            <p:fltVal val="0"/>
                                          </p:val>
                                        </p:tav>
                                        <p:tav tm="100000">
                                          <p:val>
                                            <p:strVal val="#ppt_w"/>
                                          </p:val>
                                        </p:tav>
                                      </p:tavLst>
                                    </p:anim>
                                    <p:anim calcmode="lin" valueType="num">
                                      <p:cBhvr>
                                        <p:cTn id="12" dur="500" fill="hold"/>
                                        <p:tgtEl>
                                          <p:spTgt spid="307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Who am I?</a:t>
            </a:r>
            <a:endParaRPr lang="en-US" dirty="0"/>
          </a:p>
        </p:txBody>
      </p:sp>
      <p:sp>
        <p:nvSpPr>
          <p:cNvPr id="7" name="Text Placeholder 6"/>
          <p:cNvSpPr>
            <a:spLocks noGrp="1"/>
          </p:cNvSpPr>
          <p:nvPr>
            <p:ph type="body" sz="quarter" idx="10"/>
          </p:nvPr>
        </p:nvSpPr>
        <p:spPr>
          <a:xfrm>
            <a:off x="471340" y="1283368"/>
            <a:ext cx="8482655" cy="4882482"/>
          </a:xfrm>
        </p:spPr>
        <p:txBody>
          <a:bodyPr/>
          <a:lstStyle/>
          <a:p>
            <a:r>
              <a:rPr lang="en-US" b="1" dirty="0" smtClean="0"/>
              <a:t>Speed:</a:t>
            </a:r>
            <a:r>
              <a:rPr lang="en-US" dirty="0" smtClean="0"/>
              <a:t> Choose in real-time the “interestingness” of each event</a:t>
            </a:r>
          </a:p>
          <a:p>
            <a:pPr lvl="1"/>
            <a:r>
              <a:rPr lang="en-US" dirty="0" smtClean="0"/>
              <a:t>Ability to record information is limited to about 200Hz; Remove about 99.99% of your data</a:t>
            </a:r>
          </a:p>
          <a:p>
            <a:pPr lvl="1"/>
            <a:r>
              <a:rPr lang="en-US" dirty="0" smtClean="0"/>
              <a:t>Need for a very robust online (real-time) monitoring, and triggering, system </a:t>
            </a:r>
          </a:p>
        </p:txBody>
      </p:sp>
      <p:pic>
        <p:nvPicPr>
          <p:cNvPr id="4098" name="Picture 2" descr="C:\Users\msiok\Documents\Projects\Presentations\Analytics Innovation 12-Aug-2013\nfalls.jpg"/>
          <p:cNvPicPr>
            <a:picLocks noChangeAspect="1" noChangeArrowheads="1"/>
          </p:cNvPicPr>
          <p:nvPr/>
        </p:nvPicPr>
        <p:blipFill>
          <a:blip r:embed="rId2" cstate="print"/>
          <a:srcRect/>
          <a:stretch>
            <a:fillRect/>
          </a:stretch>
        </p:blipFill>
        <p:spPr bwMode="auto">
          <a:xfrm>
            <a:off x="59375" y="2956967"/>
            <a:ext cx="4535288" cy="2814452"/>
          </a:xfrm>
          <a:prstGeom prst="rect">
            <a:avLst/>
          </a:prstGeom>
          <a:noFill/>
        </p:spPr>
      </p:pic>
      <p:pic>
        <p:nvPicPr>
          <p:cNvPr id="4099" name="Picture 3" descr="C:\Users\msiok\Documents\Projects\Presentations\Analytics Innovation 12-Aug-2013\firehose2.jpg"/>
          <p:cNvPicPr>
            <a:picLocks noChangeAspect="1" noChangeArrowheads="1"/>
          </p:cNvPicPr>
          <p:nvPr/>
        </p:nvPicPr>
        <p:blipFill>
          <a:blip r:embed="rId3" cstate="print"/>
          <a:srcRect/>
          <a:stretch>
            <a:fillRect/>
          </a:stretch>
        </p:blipFill>
        <p:spPr bwMode="auto">
          <a:xfrm>
            <a:off x="5212283" y="2884618"/>
            <a:ext cx="2079166" cy="1382645"/>
          </a:xfrm>
          <a:prstGeom prst="rect">
            <a:avLst/>
          </a:prstGeom>
          <a:noFill/>
        </p:spPr>
      </p:pic>
      <p:pic>
        <p:nvPicPr>
          <p:cNvPr id="4100" name="Picture 4" descr="C:\Users\msiok\Documents\Projects\Presentations\Analytics Innovation 12-Aug-2013\water.jpg"/>
          <p:cNvPicPr>
            <a:picLocks noChangeAspect="1" noChangeArrowheads="1"/>
          </p:cNvPicPr>
          <p:nvPr/>
        </p:nvPicPr>
        <p:blipFill>
          <a:blip r:embed="rId4" cstate="print"/>
          <a:srcRect/>
          <a:stretch>
            <a:fillRect/>
          </a:stretch>
        </p:blipFill>
        <p:spPr bwMode="auto">
          <a:xfrm>
            <a:off x="8194060" y="3930745"/>
            <a:ext cx="732311" cy="976414"/>
          </a:xfrm>
          <a:prstGeom prst="rect">
            <a:avLst/>
          </a:prstGeom>
          <a:noFill/>
        </p:spPr>
      </p:pic>
      <p:sp>
        <p:nvSpPr>
          <p:cNvPr id="17" name="Bent-Up Arrow 16"/>
          <p:cNvSpPr/>
          <p:nvPr/>
        </p:nvSpPr>
        <p:spPr>
          <a:xfrm>
            <a:off x="4631376" y="4251376"/>
            <a:ext cx="961901" cy="855024"/>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Elbow Connector 18"/>
          <p:cNvCxnSpPr/>
          <p:nvPr/>
        </p:nvCxnSpPr>
        <p:spPr>
          <a:xfrm>
            <a:off x="7291451" y="3562608"/>
            <a:ext cx="914400" cy="914400"/>
          </a:xfrm>
          <a:prstGeom prst="bentConnector3">
            <a:avLst/>
          </a:prstGeom>
          <a:ln w="44450" cmpd="sng">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621975" y="3023721"/>
            <a:ext cx="1462260" cy="461665"/>
          </a:xfrm>
          <a:prstGeom prst="rect">
            <a:avLst/>
          </a:prstGeom>
          <a:noFill/>
        </p:spPr>
        <p:txBody>
          <a:bodyPr wrap="square" rtlCol="0">
            <a:spAutoFit/>
          </a:bodyPr>
          <a:lstStyle/>
          <a:p>
            <a:pPr algn="ctr"/>
            <a:r>
              <a:rPr lang="en-US" sz="1200" b="1" dirty="0" smtClean="0">
                <a:solidFill>
                  <a:srgbClr val="C00000"/>
                </a:solidFill>
              </a:rPr>
              <a:t>Incoming Data</a:t>
            </a:r>
          </a:p>
          <a:p>
            <a:pPr algn="ctr"/>
            <a:r>
              <a:rPr lang="en-US" sz="1200" b="1" dirty="0" smtClean="0">
                <a:solidFill>
                  <a:srgbClr val="C00000"/>
                </a:solidFill>
              </a:rPr>
              <a:t>(1.7M gpm)</a:t>
            </a:r>
            <a:endParaRPr lang="en-US" sz="1200" b="1" dirty="0">
              <a:solidFill>
                <a:srgbClr val="C00000"/>
              </a:solidFill>
            </a:endParaRPr>
          </a:p>
        </p:txBody>
      </p:sp>
      <p:sp>
        <p:nvSpPr>
          <p:cNvPr id="21" name="TextBox 20"/>
          <p:cNvSpPr txBox="1"/>
          <p:nvPr/>
        </p:nvSpPr>
        <p:spPr>
          <a:xfrm>
            <a:off x="5562604" y="4304277"/>
            <a:ext cx="1462260" cy="461665"/>
          </a:xfrm>
          <a:prstGeom prst="rect">
            <a:avLst/>
          </a:prstGeom>
          <a:noFill/>
        </p:spPr>
        <p:txBody>
          <a:bodyPr wrap="square" rtlCol="0">
            <a:spAutoFit/>
          </a:bodyPr>
          <a:lstStyle/>
          <a:p>
            <a:pPr algn="ctr"/>
            <a:r>
              <a:rPr lang="en-US" sz="1200" b="1" dirty="0" smtClean="0">
                <a:solidFill>
                  <a:srgbClr val="C00000"/>
                </a:solidFill>
              </a:rPr>
              <a:t>Recorded Data</a:t>
            </a:r>
          </a:p>
          <a:p>
            <a:pPr algn="ctr"/>
            <a:r>
              <a:rPr lang="en-US" sz="1200" b="1" dirty="0" smtClean="0">
                <a:solidFill>
                  <a:srgbClr val="C00000"/>
                </a:solidFill>
              </a:rPr>
              <a:t>100 gpm</a:t>
            </a:r>
            <a:endParaRPr lang="en-US" sz="1200" b="1" dirty="0">
              <a:solidFill>
                <a:srgbClr val="C00000"/>
              </a:solidFill>
            </a:endParaRPr>
          </a:p>
        </p:txBody>
      </p:sp>
      <p:sp>
        <p:nvSpPr>
          <p:cNvPr id="22" name="TextBox 21"/>
          <p:cNvSpPr txBox="1"/>
          <p:nvPr/>
        </p:nvSpPr>
        <p:spPr>
          <a:xfrm>
            <a:off x="7847990" y="5002942"/>
            <a:ext cx="1462260" cy="461665"/>
          </a:xfrm>
          <a:prstGeom prst="rect">
            <a:avLst/>
          </a:prstGeom>
          <a:noFill/>
        </p:spPr>
        <p:txBody>
          <a:bodyPr wrap="square" rtlCol="0">
            <a:spAutoFit/>
          </a:bodyPr>
          <a:lstStyle/>
          <a:p>
            <a:pPr algn="ctr"/>
            <a:r>
              <a:rPr lang="en-US" sz="1200" b="1" dirty="0" smtClean="0">
                <a:solidFill>
                  <a:srgbClr val="C00000"/>
                </a:solidFill>
              </a:rPr>
              <a:t>Used in </a:t>
            </a:r>
          </a:p>
          <a:p>
            <a:pPr algn="ctr"/>
            <a:r>
              <a:rPr lang="en-US" sz="1200" b="1" dirty="0" smtClean="0">
                <a:solidFill>
                  <a:srgbClr val="C00000"/>
                </a:solidFill>
              </a:rPr>
              <a:t>Publications</a:t>
            </a:r>
            <a:endParaRPr lang="en-US" sz="12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4099"/>
                                        </p:tgtEl>
                                        <p:attrNameLst>
                                          <p:attrName>style.visibility</p:attrName>
                                        </p:attrNameLst>
                                      </p:cBhvr>
                                      <p:to>
                                        <p:strVal val="visible"/>
                                      </p:to>
                                    </p:set>
                                    <p:animEffect transition="in" filter="fade">
                                      <p:cBhvr>
                                        <p:cTn id="22" dur="1000"/>
                                        <p:tgtEl>
                                          <p:spTgt spid="4099"/>
                                        </p:tgtEl>
                                      </p:cBhvr>
                                    </p:animEffect>
                                    <p:anim calcmode="lin" valueType="num">
                                      <p:cBhvr>
                                        <p:cTn id="23" dur="1000" fill="hold"/>
                                        <p:tgtEl>
                                          <p:spTgt spid="4099"/>
                                        </p:tgtEl>
                                        <p:attrNameLst>
                                          <p:attrName>ppt_x</p:attrName>
                                        </p:attrNameLst>
                                      </p:cBhvr>
                                      <p:tavLst>
                                        <p:tav tm="0">
                                          <p:val>
                                            <p:strVal val="#ppt_x"/>
                                          </p:val>
                                        </p:tav>
                                        <p:tav tm="100000">
                                          <p:val>
                                            <p:strVal val="#ppt_x"/>
                                          </p:val>
                                        </p:tav>
                                      </p:tavLst>
                                    </p:anim>
                                    <p:anim calcmode="lin" valueType="num">
                                      <p:cBhvr>
                                        <p:cTn id="24" dur="1000" fill="hold"/>
                                        <p:tgtEl>
                                          <p:spTgt spid="4099"/>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checkerboard(across)">
                                      <p:cBhvr>
                                        <p:cTn id="34" dur="500"/>
                                        <p:tgtEl>
                                          <p:spTgt spid="19"/>
                                        </p:tgtEl>
                                      </p:cBhvr>
                                    </p:animEffect>
                                  </p:childTnLst>
                                </p:cTn>
                              </p:par>
                              <p:par>
                                <p:cTn id="35" presetID="5" presetClass="entr" presetSubtype="10" fill="hold" nodeType="withEffect">
                                  <p:stCondLst>
                                    <p:cond delay="0"/>
                                  </p:stCondLst>
                                  <p:childTnLst>
                                    <p:set>
                                      <p:cBhvr>
                                        <p:cTn id="36" dur="1" fill="hold">
                                          <p:stCondLst>
                                            <p:cond delay="0"/>
                                          </p:stCondLst>
                                        </p:cTn>
                                        <p:tgtEl>
                                          <p:spTgt spid="4100"/>
                                        </p:tgtEl>
                                        <p:attrNameLst>
                                          <p:attrName>style.visibility</p:attrName>
                                        </p:attrNameLst>
                                      </p:cBhvr>
                                      <p:to>
                                        <p:strVal val="visible"/>
                                      </p:to>
                                    </p:set>
                                    <p:animEffect transition="in" filter="checkerboard(across)">
                                      <p:cBhvr>
                                        <p:cTn id="37" dur="500"/>
                                        <p:tgtEl>
                                          <p:spTgt spid="4100"/>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checkerboard(across)">
                                      <p:cBhvr>
                                        <p:cTn id="4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Market Research – CPG </a:t>
            </a:r>
            <a:endParaRPr lang="en-US" dirty="0"/>
          </a:p>
        </p:txBody>
      </p:sp>
      <p:sp>
        <p:nvSpPr>
          <p:cNvPr id="7" name="Text Placeholder 6"/>
          <p:cNvSpPr>
            <a:spLocks noGrp="1"/>
          </p:cNvSpPr>
          <p:nvPr>
            <p:ph type="body" sz="quarter" idx="10"/>
          </p:nvPr>
        </p:nvSpPr>
        <p:spPr>
          <a:xfrm>
            <a:off x="471340" y="1283368"/>
            <a:ext cx="8248453" cy="4939302"/>
          </a:xfrm>
        </p:spPr>
        <p:txBody>
          <a:bodyPr/>
          <a:lstStyle/>
          <a:p>
            <a:r>
              <a:rPr lang="en-US" dirty="0" smtClean="0"/>
              <a:t>CPG Market Research is very challenging because of its size, and the consumers behavior</a:t>
            </a:r>
          </a:p>
          <a:p>
            <a:r>
              <a:rPr lang="en-US" dirty="0" smtClean="0"/>
              <a:t>As an example there are 85000 stores in the US (mass merchandisers, grocery stores, bodegas/small neighborhood stores)</a:t>
            </a:r>
          </a:p>
          <a:p>
            <a:r>
              <a:rPr lang="en-US" dirty="0" smtClean="0"/>
              <a:t>More than 2,000,000 products that fall into the CPG space and are moved weekly</a:t>
            </a:r>
          </a:p>
          <a:p>
            <a:r>
              <a:rPr lang="en-US" dirty="0" smtClean="0"/>
              <a:t>About 6 years of data in out data warehouse</a:t>
            </a:r>
          </a:p>
          <a:p>
            <a:r>
              <a:rPr lang="en-US" dirty="0" smtClean="0"/>
              <a:t>Tracking price reductions, and many types of promotions (causal factors) that can alter the market, even if momentarily</a:t>
            </a:r>
          </a:p>
          <a:p>
            <a:r>
              <a:rPr lang="en-US" dirty="0" smtClean="0"/>
              <a:t>Consumer patterns are affected by various exogenous factors like weather, macroeconomic indicators, day of the month, fashion trends and fads, </a:t>
            </a:r>
            <a:r>
              <a:rPr lang="en-US" dirty="0" err="1" smtClean="0"/>
              <a:t>etc</a:t>
            </a:r>
            <a:endParaRPr lang="en-US" dirty="0" smtClean="0"/>
          </a:p>
          <a:p>
            <a:r>
              <a:rPr lang="en-US" dirty="0" smtClean="0"/>
              <a:t>Traditional methods focus on monitoring trends of econometric measures</a:t>
            </a:r>
          </a:p>
          <a:p>
            <a:r>
              <a:rPr lang="en-US" dirty="0" smtClean="0"/>
              <a:t>Newer methods attempt modeling human behavior, helped by a glut of data including social networks, online footprint, smartphones, </a:t>
            </a:r>
            <a:r>
              <a:rPr lang="en-US" dirty="0" err="1" smtClean="0"/>
              <a:t>etc</a:t>
            </a:r>
            <a:endParaRPr lang="en-US" dirty="0" smtClean="0"/>
          </a:p>
          <a:p>
            <a:endParaRPr lang="en-US" dirty="0" smtClean="0"/>
          </a:p>
        </p:txBody>
      </p:sp>
    </p:spTree>
    <p:extLst>
      <p:ext uri="{BB962C8B-B14F-4D97-AF65-F5344CB8AC3E}">
        <p14:creationId xmlns:p14="http://schemas.microsoft.com/office/powerpoint/2010/main" val="5207604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IRI</a:t>
            </a:r>
            <a:endParaRPr lang="en-US" dirty="0"/>
          </a:p>
        </p:txBody>
      </p:sp>
      <p:sp>
        <p:nvSpPr>
          <p:cNvPr id="7" name="Text Placeholder 6"/>
          <p:cNvSpPr>
            <a:spLocks noGrp="1"/>
          </p:cNvSpPr>
          <p:nvPr>
            <p:ph type="body" sz="quarter" idx="10"/>
          </p:nvPr>
        </p:nvSpPr>
        <p:spPr>
          <a:xfrm>
            <a:off x="471340" y="1283368"/>
            <a:ext cx="8248453" cy="4939302"/>
          </a:xfrm>
        </p:spPr>
        <p:txBody>
          <a:bodyPr/>
          <a:lstStyle/>
          <a:p>
            <a:r>
              <a:rPr lang="en-US" dirty="0" smtClean="0"/>
              <a:t>IRI</a:t>
            </a:r>
            <a:r>
              <a:rPr lang="en-US" baseline="30000" dirty="0" smtClean="0"/>
              <a:t>©</a:t>
            </a:r>
            <a:r>
              <a:rPr lang="en-US" dirty="0" smtClean="0"/>
              <a:t>  is a market research company that focuses on the consumer packaged goods (CPG), retail, and health care industries</a:t>
            </a:r>
          </a:p>
          <a:p>
            <a:pPr lvl="1"/>
            <a:r>
              <a:rPr lang="en-US" dirty="0" smtClean="0"/>
              <a:t>Was formed as Information Resources, Inc. (IRI) in 1979</a:t>
            </a:r>
          </a:p>
          <a:p>
            <a:pPr lvl="1"/>
            <a:r>
              <a:rPr lang="en-US" dirty="0" smtClean="0"/>
              <a:t>Headquarters located in downtown Chicago</a:t>
            </a:r>
          </a:p>
          <a:p>
            <a:pPr lvl="1"/>
            <a:r>
              <a:rPr lang="en-US" dirty="0" smtClean="0"/>
              <a:t>International footprint:</a:t>
            </a:r>
          </a:p>
          <a:p>
            <a:pPr lvl="2"/>
            <a:r>
              <a:rPr lang="en-US" dirty="0" smtClean="0"/>
              <a:t>Offices throughout the US and in 7 countries in Europe</a:t>
            </a:r>
          </a:p>
          <a:p>
            <a:pPr lvl="3"/>
            <a:r>
              <a:rPr lang="en-US" dirty="0" smtClean="0"/>
              <a:t>UK, Germany, France, Netherlands, Spain, Italy, Greece</a:t>
            </a:r>
          </a:p>
          <a:p>
            <a:pPr lvl="2"/>
            <a:r>
              <a:rPr lang="en-US" dirty="0" smtClean="0"/>
              <a:t>An IT/Analytics center in Bangalore, India</a:t>
            </a:r>
          </a:p>
          <a:p>
            <a:pPr lvl="2"/>
            <a:r>
              <a:rPr lang="en-US" dirty="0" smtClean="0"/>
              <a:t>Since early September extended the footprint through acquisition to include:</a:t>
            </a:r>
          </a:p>
          <a:p>
            <a:pPr lvl="3"/>
            <a:r>
              <a:rPr lang="en-US" dirty="0"/>
              <a:t>Australia, Canada, Hong Kong, New Zealand, South Africa, Sweden and the </a:t>
            </a:r>
            <a:r>
              <a:rPr lang="en-US" dirty="0" smtClean="0"/>
              <a:t>UK </a:t>
            </a:r>
          </a:p>
          <a:p>
            <a:r>
              <a:rPr lang="en-US" dirty="0" smtClean="0"/>
              <a:t>Currently is a private company. The majority owner is the New Mountain Capital LLC; a private equity company</a:t>
            </a:r>
          </a:p>
          <a:p>
            <a:r>
              <a:rPr lang="en-US" dirty="0" smtClean="0"/>
              <a:t>Continuous presence in the Top 10 of the Market Research Sector (Honomichl Report)</a:t>
            </a:r>
          </a:p>
        </p:txBody>
      </p:sp>
    </p:spTree>
    <p:extLst>
      <p:ext uri="{BB962C8B-B14F-4D97-AF65-F5344CB8AC3E}">
        <p14:creationId xmlns:p14="http://schemas.microsoft.com/office/powerpoint/2010/main" val="23011633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IRI</a:t>
            </a:r>
            <a:endParaRPr lang="en-US" dirty="0"/>
          </a:p>
        </p:txBody>
      </p:sp>
      <p:sp>
        <p:nvSpPr>
          <p:cNvPr id="7" name="Text Placeholder 6"/>
          <p:cNvSpPr>
            <a:spLocks noGrp="1"/>
          </p:cNvSpPr>
          <p:nvPr>
            <p:ph type="body" sz="quarter" idx="10"/>
          </p:nvPr>
        </p:nvSpPr>
        <p:spPr>
          <a:xfrm>
            <a:off x="471340" y="1283368"/>
            <a:ext cx="8248453" cy="4939302"/>
          </a:xfrm>
        </p:spPr>
        <p:txBody>
          <a:bodyPr/>
          <a:lstStyle/>
          <a:p>
            <a:r>
              <a:rPr lang="en-US" dirty="0" smtClean="0"/>
              <a:t>IRI</a:t>
            </a:r>
            <a:r>
              <a:rPr lang="en-US" baseline="30000" dirty="0" smtClean="0"/>
              <a:t>©</a:t>
            </a:r>
            <a:r>
              <a:rPr lang="en-US" dirty="0" smtClean="0"/>
              <a:t> is a data, software, and consulting provider to more than 95% of the Fortune 500 in CPG and retail</a:t>
            </a:r>
          </a:p>
          <a:p>
            <a:pPr lvl="1"/>
            <a:r>
              <a:rPr lang="en-US" dirty="0" smtClean="0"/>
              <a:t>Provider of data to the financial community, consulting sector, marketing agencies</a:t>
            </a:r>
          </a:p>
          <a:p>
            <a:r>
              <a:rPr lang="en-US" dirty="0" smtClean="0"/>
              <a:t>Biggest asset of the company (except for its employees) is point-of-sale (POS) and Panel data</a:t>
            </a:r>
          </a:p>
          <a:p>
            <a:pPr lvl="1"/>
            <a:r>
              <a:rPr lang="en-US" dirty="0" smtClean="0"/>
              <a:t>Collect transaction data from about 85000 retailers (US)</a:t>
            </a:r>
          </a:p>
          <a:p>
            <a:pPr lvl="1"/>
            <a:r>
              <a:rPr lang="en-US" dirty="0" smtClean="0"/>
              <a:t>Consumer Panel data from a sample of ~100K households through a collaboration with </a:t>
            </a:r>
            <a:r>
              <a:rPr lang="en-US" dirty="0" smtClean="0"/>
              <a:t>AC Nielsen</a:t>
            </a:r>
            <a:r>
              <a:rPr lang="en-US" baseline="30000" dirty="0" smtClean="0"/>
              <a:t>© </a:t>
            </a:r>
          </a:p>
          <a:p>
            <a:pPr lvl="1"/>
            <a:r>
              <a:rPr lang="en-US" dirty="0" smtClean="0"/>
              <a:t>In continuous search for other sources of data, and analytics methods that can improve our product offerings </a:t>
            </a:r>
          </a:p>
          <a:p>
            <a:r>
              <a:rPr lang="en-US" dirty="0" smtClean="0"/>
              <a:t>Offer software solutions that use the available data to provide insights to our clients</a:t>
            </a:r>
          </a:p>
          <a:p>
            <a:r>
              <a:rPr lang="en-US" dirty="0" smtClean="0"/>
              <a:t>Analytics group provides customized solutions to clients</a:t>
            </a:r>
          </a:p>
          <a:p>
            <a:r>
              <a:rPr lang="en-US" dirty="0" smtClean="0"/>
              <a:t>Consulting group works with our clients to answer very specialized questions</a:t>
            </a:r>
          </a:p>
        </p:txBody>
      </p:sp>
    </p:spTree>
    <p:extLst>
      <p:ext uri="{BB962C8B-B14F-4D97-AF65-F5344CB8AC3E}">
        <p14:creationId xmlns:p14="http://schemas.microsoft.com/office/powerpoint/2010/main" val="3129465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IRI – Dataflow diagram</a:t>
            </a:r>
            <a:endParaRPr lang="en-US" dirty="0"/>
          </a:p>
        </p:txBody>
      </p:sp>
      <p:sp>
        <p:nvSpPr>
          <p:cNvPr id="7" name="Text Placeholder 6"/>
          <p:cNvSpPr>
            <a:spLocks noGrp="1"/>
          </p:cNvSpPr>
          <p:nvPr>
            <p:ph type="body" sz="quarter" idx="10"/>
          </p:nvPr>
        </p:nvSpPr>
        <p:spPr>
          <a:xfrm>
            <a:off x="471340" y="1283368"/>
            <a:ext cx="8248453" cy="4939302"/>
          </a:xfrm>
        </p:spPr>
        <p:txBody>
          <a:bodyPr/>
          <a:lstStyle/>
          <a:p>
            <a:r>
              <a:rPr lang="en-US" dirty="0" smtClean="0"/>
              <a:t>Small company with a lot of data!</a:t>
            </a:r>
          </a:p>
          <a:p>
            <a:r>
              <a:rPr lang="en-US" dirty="0" smtClean="0"/>
              <a:t>About 85K stores in the US; 2M actively maintained products; More than 6 years in our data warehouse</a:t>
            </a:r>
          </a:p>
        </p:txBody>
      </p:sp>
      <p:pic>
        <p:nvPicPr>
          <p:cNvPr id="4" name="Picture 3" descr="DataFlow.tif"/>
          <p:cNvPicPr/>
          <p:nvPr/>
        </p:nvPicPr>
        <p:blipFill>
          <a:blip r:embed="rId3"/>
          <a:stretch>
            <a:fillRect/>
          </a:stretch>
        </p:blipFill>
        <p:spPr>
          <a:xfrm>
            <a:off x="1711234" y="2312123"/>
            <a:ext cx="5724299" cy="3866605"/>
          </a:xfrm>
          <a:prstGeom prst="rect">
            <a:avLst/>
          </a:prstGeom>
        </p:spPr>
      </p:pic>
    </p:spTree>
    <p:extLst>
      <p:ext uri="{BB962C8B-B14F-4D97-AF65-F5344CB8AC3E}">
        <p14:creationId xmlns:p14="http://schemas.microsoft.com/office/powerpoint/2010/main" val="32410642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What is Product Management?</a:t>
            </a:r>
            <a:endParaRPr lang="en-US" dirty="0"/>
          </a:p>
        </p:txBody>
      </p:sp>
      <p:sp>
        <p:nvSpPr>
          <p:cNvPr id="7" name="Text Placeholder 6"/>
          <p:cNvSpPr>
            <a:spLocks noGrp="1"/>
          </p:cNvSpPr>
          <p:nvPr>
            <p:ph type="body" sz="quarter" idx="10"/>
          </p:nvPr>
        </p:nvSpPr>
        <p:spPr>
          <a:xfrm>
            <a:off x="471340" y="1283368"/>
            <a:ext cx="8248453" cy="4496946"/>
          </a:xfrm>
        </p:spPr>
        <p:txBody>
          <a:bodyPr/>
          <a:lstStyle/>
          <a:p>
            <a:r>
              <a:rPr lang="en-US" dirty="0" smtClean="0"/>
              <a:t>Per IRI Organizational Booklet:</a:t>
            </a:r>
          </a:p>
          <a:p>
            <a:pPr lvl="1"/>
            <a:r>
              <a:rPr lang="en-US" dirty="0" smtClean="0"/>
              <a:t>Product Management is responsible for the development, packaging, marketing of IRI products</a:t>
            </a:r>
          </a:p>
          <a:p>
            <a:r>
              <a:rPr lang="en-US" dirty="0" smtClean="0"/>
              <a:t>Product Management:</a:t>
            </a:r>
          </a:p>
          <a:p>
            <a:pPr lvl="1"/>
            <a:r>
              <a:rPr lang="en-US" dirty="0" smtClean="0"/>
              <a:t>Owns existing datasets</a:t>
            </a:r>
          </a:p>
          <a:p>
            <a:pPr lvl="1"/>
            <a:r>
              <a:rPr lang="en-US" dirty="0" smtClean="0"/>
              <a:t>Identify and bring in new datasets</a:t>
            </a:r>
          </a:p>
          <a:p>
            <a:pPr lvl="1"/>
            <a:r>
              <a:rPr lang="en-US" dirty="0" smtClean="0"/>
              <a:t>Talks to clients</a:t>
            </a:r>
          </a:p>
          <a:p>
            <a:pPr lvl="1"/>
            <a:r>
              <a:rPr lang="en-US" dirty="0" smtClean="0"/>
              <a:t>Researches, designs, and produces new products</a:t>
            </a:r>
          </a:p>
          <a:p>
            <a:pPr lvl="1"/>
            <a:r>
              <a:rPr lang="en-US" dirty="0" smtClean="0"/>
              <a:t>Coordinates some activities between different groups in the company</a:t>
            </a:r>
          </a:p>
          <a:p>
            <a:pPr lvl="2"/>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RIdefault">
  <a:themeElements>
    <a:clrScheme name="IRi Documents">
      <a:dk1>
        <a:srgbClr val="616365"/>
      </a:dk1>
      <a:lt1>
        <a:sysClr val="window" lastClr="FFFFFF"/>
      </a:lt1>
      <a:dk2>
        <a:srgbClr val="616365"/>
      </a:dk2>
      <a:lt2>
        <a:srgbClr val="E0E1DD"/>
      </a:lt2>
      <a:accent1>
        <a:srgbClr val="002776"/>
      </a:accent1>
      <a:accent2>
        <a:srgbClr val="D2492A"/>
      </a:accent2>
      <a:accent3>
        <a:srgbClr val="009FDA"/>
      </a:accent3>
      <a:accent4>
        <a:srgbClr val="002776"/>
      </a:accent4>
      <a:accent5>
        <a:srgbClr val="D2492A"/>
      </a:accent5>
      <a:accent6>
        <a:srgbClr val="009FDA"/>
      </a:accent6>
      <a:hlink>
        <a:srgbClr val="009FDA"/>
      </a:hlink>
      <a:folHlink>
        <a:srgbClr val="002776"/>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IRIdefault</Template>
  <TotalTime>9346</TotalTime>
  <Words>4178</Words>
  <Application>Microsoft Office PowerPoint</Application>
  <PresentationFormat>On-screen Show (4:3)</PresentationFormat>
  <Paragraphs>460</Paragraphs>
  <Slides>45</Slides>
  <Notes>10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IRIdefault</vt:lpstr>
      <vt:lpstr>Big Data &amp; Data Science </vt:lpstr>
      <vt:lpstr>What is the goal of this talk?</vt:lpstr>
      <vt:lpstr>PowerPoint Presentation</vt:lpstr>
      <vt:lpstr>Market Research</vt:lpstr>
      <vt:lpstr>Market Research – CPG </vt:lpstr>
      <vt:lpstr>IRI</vt:lpstr>
      <vt:lpstr>IRI</vt:lpstr>
      <vt:lpstr>IRI – Dataflow diagram</vt:lpstr>
      <vt:lpstr>What is Product Management?</vt:lpstr>
      <vt:lpstr>IRI – Company Structure</vt:lpstr>
      <vt:lpstr>PowerPoint Presentation</vt:lpstr>
      <vt:lpstr>What is a Data Scientist?</vt:lpstr>
      <vt:lpstr>What is Big Data?</vt:lpstr>
      <vt:lpstr>What is Big Data? – A Modern State</vt:lpstr>
      <vt:lpstr>What is Big Data? – Great Opportunities</vt:lpstr>
      <vt:lpstr>What is Big Data? – Great Dangers</vt:lpstr>
      <vt:lpstr>What is Big Data? – Great Challenges</vt:lpstr>
      <vt:lpstr>Big Data/Data Science – Skills needed</vt:lpstr>
      <vt:lpstr>PowerPoint Presentation</vt:lpstr>
      <vt:lpstr>Who am I?</vt:lpstr>
      <vt:lpstr>Who am I? – Current Role</vt:lpstr>
      <vt:lpstr>Step 1: Find a Career</vt:lpstr>
      <vt:lpstr>Step 1: Find a Career - Available Options</vt:lpstr>
      <vt:lpstr>Step 2: Build a Resume – Some Facts</vt:lpstr>
      <vt:lpstr>PowerPoint Presentation</vt:lpstr>
      <vt:lpstr>Step 2: Build a Resume </vt:lpstr>
      <vt:lpstr>Step 3: Networking – Informational Interviews </vt:lpstr>
      <vt:lpstr>Step 4: Applications </vt:lpstr>
      <vt:lpstr>Step 4: Applications – My Approach</vt:lpstr>
      <vt:lpstr>Step 4: Applications – Limit Setting (continued)</vt:lpstr>
      <vt:lpstr>Step 4: Applications – Limit Setting (continued)</vt:lpstr>
      <vt:lpstr>Step 4: Applications – Limit Setting (continued)</vt:lpstr>
      <vt:lpstr>Step 4: Applications – Signal Finding</vt:lpstr>
      <vt:lpstr>Step 4: Applications – Signal Finding</vt:lpstr>
      <vt:lpstr>Step 5: Interviews</vt:lpstr>
      <vt:lpstr>Step 5: Interviews</vt:lpstr>
      <vt:lpstr>Step 6: Offer/Negotiations</vt:lpstr>
      <vt:lpstr>Summary – Advice for Job Seekers</vt:lpstr>
      <vt:lpstr>Summary – Advice for Advisors</vt:lpstr>
      <vt:lpstr>PowerPoint Presentation</vt:lpstr>
      <vt:lpstr>Resources</vt:lpstr>
      <vt:lpstr>Resources</vt:lpstr>
      <vt:lpstr>Particle Physics ⇒ Big Data? </vt:lpstr>
      <vt:lpstr>Who am I?</vt:lpstr>
      <vt:lpstr>Who am I?</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Name</dc:title>
  <dc:creator>Authorized User</dc:creator>
  <cp:lastModifiedBy>Authorized User</cp:lastModifiedBy>
  <cp:revision>558</cp:revision>
  <dcterms:created xsi:type="dcterms:W3CDTF">2013-08-07T17:43:08Z</dcterms:created>
  <dcterms:modified xsi:type="dcterms:W3CDTF">2013-10-31T16:35:32Z</dcterms:modified>
</cp:coreProperties>
</file>