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2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0" r:id="rId6"/>
    <p:sldId id="263" r:id="rId7"/>
    <p:sldId id="269" r:id="rId8"/>
    <p:sldId id="264" r:id="rId9"/>
    <p:sldId id="265" r:id="rId10"/>
    <p:sldId id="259" r:id="rId11"/>
    <p:sldId id="262" r:id="rId12"/>
    <p:sldId id="266" r:id="rId13"/>
    <p:sldId id="270" r:id="rId14"/>
    <p:sldId id="271" r:id="rId15"/>
    <p:sldId id="272" r:id="rId16"/>
    <p:sldId id="267" r:id="rId17"/>
    <p:sldId id="275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0259-67D9-450D-BC02-B44247C89631}" type="datetimeFigureOut">
              <a:rPr lang="en-GB" smtClean="0"/>
              <a:t>24/09/2015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F939A-8778-4D6C-A6CA-3EF88B07C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5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5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9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5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1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0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4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93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22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48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99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4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0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8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6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4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7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7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939A-8778-4D6C-A6CA-3EF88B07C8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2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578CA1F-394D-4404-B162-0E25A38FF6DA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6957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B24E-D902-4960-BC98-C6F051B2290A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98B-1460-4A0C-BBAD-2163B86B65D4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018681" y="777398"/>
            <a:ext cx="1462722" cy="365125"/>
          </a:xfrm>
        </p:spPr>
        <p:txBody>
          <a:bodyPr/>
          <a:lstStyle/>
          <a:p>
            <a:fld id="{408C8797-7ADD-4AD6-A88F-2CB0493B9965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59340" y="3436937"/>
            <a:ext cx="3581400" cy="365125"/>
          </a:xfrm>
        </p:spPr>
        <p:txBody>
          <a:bodyPr/>
          <a:lstStyle/>
          <a:p>
            <a:r>
              <a:rPr lang="en-GB" dirty="0" err="1" smtClean="0"/>
              <a:t>A.Ribon</a:t>
            </a:r>
            <a:r>
              <a:rPr lang="en-GB" dirty="0" smtClean="0"/>
              <a:t>, </a:t>
            </a:r>
            <a:r>
              <a:rPr lang="en-GB" dirty="0" err="1" smtClean="0"/>
              <a:t>G.Folger</a:t>
            </a:r>
            <a:r>
              <a:rPr lang="en-GB" dirty="0" smtClean="0"/>
              <a:t>, Geant4 Collaboration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840" y="6264275"/>
            <a:ext cx="914400" cy="593725"/>
          </a:xfrm>
        </p:spPr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C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" y="5989412"/>
            <a:ext cx="894013" cy="8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377" y="5669415"/>
            <a:ext cx="6953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4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7006-295C-45FD-9C6B-AA6C7D0B13DD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50F5-E1EF-4CB2-B2C9-6449BAA91140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163-6FDE-4CC8-9711-04AF83E59870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3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6FD-9A91-432D-8FF9-CE42DEC716B6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0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280-6BCD-411C-894A-DE0CC8E11DDD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9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0D68-9AC9-411E-A1F8-6E0AA8C5D935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24C1-5964-46D4-8F94-509A6D7111C9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0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9803D26-F25C-437D-AB9D-3B6446187908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dn.inmotionhosting.com/support/images/stories/edu/Drupal_7/Structure/Blocks/block-regions-highlighted.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viz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n.ch/gunter/g4-sitemap-full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otionhosting.com/support/edu/drupal-7/working-with-conte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QUsZk-lJbs" TargetMode="External"/><Relationship Id="rId4" Type="http://schemas.openxmlformats.org/officeDocument/2006/relationships/hyperlink" Target="https://www.drupal.org/documentation/customization/tutorials/beginners-cookbo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geant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ftweb.cern.ch/geant4" TargetMode="External"/><Relationship Id="rId4" Type="http://schemas.openxmlformats.org/officeDocument/2006/relationships/hyperlink" Target="http://geant4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geant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ftweb.cern.ch/geant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-geant4-dev.web.cern.c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n.ch/gunter/mirr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Migration to Drupal</a:t>
            </a:r>
            <a:br>
              <a:rPr lang="en-GB" dirty="0" smtClean="0"/>
            </a:br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Gunter </a:t>
            </a:r>
            <a:r>
              <a:rPr lang="en-GB" dirty="0" smtClean="0"/>
              <a:t>Folger</a:t>
            </a:r>
          </a:p>
          <a:p>
            <a:r>
              <a:rPr lang="en-GB" dirty="0" smtClean="0"/>
              <a:t>CERN/PH/SFT</a:t>
            </a:r>
          </a:p>
          <a:p>
            <a:r>
              <a:rPr lang="en-GB" dirty="0" smtClean="0"/>
              <a:t>Geant4 collaboration workshop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Drupal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CERN’s choice for web management</a:t>
            </a:r>
          </a:p>
          <a:p>
            <a:r>
              <a:rPr lang="en-US" dirty="0"/>
              <a:t>Content Management System and Framework</a:t>
            </a:r>
          </a:p>
          <a:p>
            <a:pPr lvl="1"/>
            <a:r>
              <a:rPr lang="en-US" dirty="0"/>
              <a:t>Separate content from layout or </a:t>
            </a:r>
            <a:r>
              <a:rPr lang="en-US" dirty="0" err="1"/>
              <a:t>look&amp;feel</a:t>
            </a:r>
            <a:endParaRPr lang="en-US" dirty="0"/>
          </a:p>
          <a:p>
            <a:pPr lvl="1"/>
            <a:r>
              <a:rPr lang="en-US" dirty="0"/>
              <a:t>Extensible via modules</a:t>
            </a:r>
          </a:p>
          <a:p>
            <a:r>
              <a:rPr lang="en-US" dirty="0"/>
              <a:t>Popular open source (top 3: WordPress, Drupal or Joomla)</a:t>
            </a:r>
          </a:p>
          <a:p>
            <a:r>
              <a:rPr lang="en-US" dirty="0"/>
              <a:t>Root and PH/SFT are already in Drupal since ~5 years</a:t>
            </a:r>
          </a:p>
          <a:p>
            <a:r>
              <a:rPr lang="en-US" dirty="0"/>
              <a:t>It offers all must-have for a modern web site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Drupal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0317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Powerful system to create web sites</a:t>
            </a:r>
          </a:p>
          <a:p>
            <a:r>
              <a:rPr lang="en-GB" dirty="0" smtClean="0"/>
              <a:t>Database driven, i.e. all content is in database, at CERN this is </a:t>
            </a:r>
            <a:r>
              <a:rPr lang="en-GB" dirty="0" err="1" smtClean="0"/>
              <a:t>mysql</a:t>
            </a:r>
            <a:r>
              <a:rPr lang="en-GB" dirty="0" smtClean="0"/>
              <a:t>.</a:t>
            </a:r>
          </a:p>
          <a:p>
            <a:r>
              <a:rPr lang="en-GB" dirty="0" smtClean="0"/>
              <a:t>Layout, or theme, is separate from content</a:t>
            </a:r>
          </a:p>
          <a:p>
            <a:r>
              <a:rPr lang="en-GB" dirty="0" smtClean="0"/>
              <a:t>Themes (can) adapt layout to phone, tab, or desktop</a:t>
            </a:r>
          </a:p>
          <a:p>
            <a:r>
              <a:rPr lang="en-GB" dirty="0" smtClean="0"/>
              <a:t>Pages consist of several areas with content in each area </a:t>
            </a:r>
          </a:p>
          <a:p>
            <a:pPr lvl="1"/>
            <a:r>
              <a:rPr lang="en-GB" dirty="0" smtClean="0"/>
              <a:t>Header, left/right side panel, footer,….</a:t>
            </a:r>
          </a:p>
          <a:p>
            <a:pPr lvl="1"/>
            <a:r>
              <a:rPr lang="en-GB" dirty="0" smtClean="0">
                <a:hlinkClick r:id="rId3"/>
              </a:rPr>
              <a:t>Here</a:t>
            </a:r>
            <a:r>
              <a:rPr lang="en-GB" dirty="0" smtClean="0"/>
              <a:t> is the layout for </a:t>
            </a:r>
            <a:r>
              <a:rPr lang="en-GB" dirty="0" err="1" smtClean="0"/>
              <a:t>Bartik</a:t>
            </a:r>
            <a:r>
              <a:rPr lang="en-GB" dirty="0" smtClean="0"/>
              <a:t> theme</a:t>
            </a:r>
          </a:p>
          <a:p>
            <a:r>
              <a:rPr lang="en-GB" dirty="0" smtClean="0"/>
              <a:t>Users have different roles</a:t>
            </a:r>
          </a:p>
          <a:p>
            <a:pPr lvl="1"/>
            <a:r>
              <a:rPr lang="en-GB" dirty="0" smtClean="0"/>
              <a:t>Admin can do anything</a:t>
            </a:r>
          </a:p>
          <a:p>
            <a:pPr lvl="1"/>
            <a:r>
              <a:rPr lang="en-GB" dirty="0" smtClean="0"/>
              <a:t>Editor can create/edit </a:t>
            </a:r>
            <a:r>
              <a:rPr lang="en-GB" dirty="0" smtClean="0"/>
              <a:t>content</a:t>
            </a:r>
          </a:p>
          <a:p>
            <a:pPr lvl="2"/>
            <a:r>
              <a:rPr lang="en-GB" dirty="0" smtClean="0"/>
              <a:t>Geant4 collaborators can edit all Geant4 content; </a:t>
            </a:r>
          </a:p>
          <a:p>
            <a:pPr lvl="2"/>
            <a:r>
              <a:rPr lang="en-GB" dirty="0" smtClean="0"/>
              <a:t>SB content reserved to SB members</a:t>
            </a:r>
            <a:endParaRPr lang="en-GB" dirty="0" smtClean="0"/>
          </a:p>
          <a:p>
            <a:pPr lvl="1"/>
            <a:r>
              <a:rPr lang="en-GB" dirty="0" smtClean="0"/>
              <a:t>simple user can read or </a:t>
            </a:r>
            <a:r>
              <a:rPr lang="en-GB" dirty="0" smtClean="0"/>
              <a:t>comment, if comment is enabled</a:t>
            </a:r>
            <a:endParaRPr lang="en-GB" dirty="0" smtClean="0"/>
          </a:p>
          <a:p>
            <a:r>
              <a:rPr lang="en-GB" dirty="0" err="1" smtClean="0"/>
              <a:t>Wysiwyg</a:t>
            </a:r>
            <a:r>
              <a:rPr lang="en-GB" dirty="0" smtClean="0"/>
              <a:t> </a:t>
            </a:r>
            <a:r>
              <a:rPr lang="en-GB" dirty="0" smtClean="0"/>
              <a:t>editor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 descr="http://cdn.inmotionhosting.com/support/images/stories/edu/Drupal_7/Structure/Blocks/block-regions-highlight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45" y="3619499"/>
            <a:ext cx="1800802" cy="13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Importer </a:t>
            </a:r>
            <a:r>
              <a:rPr lang="en-GB" dirty="0" smtClean="0"/>
              <a:t>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Created by </a:t>
            </a:r>
            <a:r>
              <a:rPr lang="en-GB" dirty="0" smtClean="0"/>
              <a:t>the </a:t>
            </a:r>
            <a:r>
              <a:rPr lang="en-GB" dirty="0"/>
              <a:t>summer-student </a:t>
            </a:r>
            <a:r>
              <a:rPr lang="en-GB" dirty="0" err="1"/>
              <a:t>Leszek</a:t>
            </a:r>
            <a:r>
              <a:rPr lang="en-GB" dirty="0"/>
              <a:t> </a:t>
            </a:r>
            <a:r>
              <a:rPr lang="en-GB" dirty="0" err="1" smtClean="0"/>
              <a:t>Ślażyński</a:t>
            </a:r>
            <a:r>
              <a:rPr lang="en-GB" dirty="0" smtClean="0"/>
              <a:t> in 2011 </a:t>
            </a:r>
            <a:r>
              <a:rPr lang="en-GB" dirty="0" smtClean="0"/>
              <a:t>for a test migration to </a:t>
            </a:r>
            <a:r>
              <a:rPr lang="en-GB" dirty="0" smtClean="0"/>
              <a:t>Drupal 7</a:t>
            </a:r>
          </a:p>
          <a:p>
            <a:pPr lvl="1"/>
            <a:r>
              <a:rPr lang="en-GB" dirty="0" smtClean="0"/>
              <a:t>The site created had problems with protected pages</a:t>
            </a:r>
          </a:p>
          <a:p>
            <a:pPr lvl="1"/>
            <a:r>
              <a:rPr lang="en-GB" dirty="0" smtClean="0"/>
              <a:t>Effort and experience were lacking in Geant4 team</a:t>
            </a:r>
            <a:endParaRPr lang="en-GB" dirty="0" smtClean="0"/>
          </a:p>
          <a:p>
            <a:r>
              <a:rPr lang="en-GB" dirty="0" smtClean="0"/>
              <a:t>Importer tool </a:t>
            </a:r>
            <a:r>
              <a:rPr lang="en-GB" dirty="0" smtClean="0">
                <a:solidFill>
                  <a:srgbClr val="0070C0"/>
                </a:solidFill>
              </a:rPr>
              <a:t>p</a:t>
            </a:r>
            <a:r>
              <a:rPr lang="en-GB" dirty="0" smtClean="0">
                <a:solidFill>
                  <a:srgbClr val="0070C0"/>
                </a:solidFill>
              </a:rPr>
              <a:t>arses</a:t>
            </a:r>
            <a:r>
              <a:rPr lang="en-GB" dirty="0" smtClean="0"/>
              <a:t> </a:t>
            </a:r>
            <a:r>
              <a:rPr lang="en-GB" dirty="0" smtClean="0"/>
              <a:t>a website </a:t>
            </a:r>
            <a:endParaRPr lang="en-GB" dirty="0" smtClean="0"/>
          </a:p>
          <a:p>
            <a:r>
              <a:rPr lang="en-GB" dirty="0" smtClean="0"/>
              <a:t>Importer a</a:t>
            </a:r>
            <a:r>
              <a:rPr lang="en-GB" dirty="0" smtClean="0"/>
              <a:t>llows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rgbClr val="0070C0"/>
                </a:solidFill>
              </a:rPr>
              <a:t>analyse</a:t>
            </a:r>
            <a:r>
              <a:rPr lang="en-GB" dirty="0" smtClean="0"/>
              <a:t> site structure </a:t>
            </a:r>
          </a:p>
          <a:p>
            <a:pPr lvl="1"/>
            <a:r>
              <a:rPr lang="en-GB" dirty="0" smtClean="0"/>
              <a:t>Via </a:t>
            </a:r>
            <a:r>
              <a:rPr lang="en-GB" dirty="0" smtClean="0"/>
              <a:t>standard tools, a </a:t>
            </a:r>
            <a:r>
              <a:rPr lang="en-GB" dirty="0" smtClean="0"/>
              <a:t>graph </a:t>
            </a:r>
            <a:r>
              <a:rPr lang="en-GB" dirty="0" smtClean="0"/>
              <a:t>of the site can be </a:t>
            </a:r>
            <a:r>
              <a:rPr lang="en-GB" dirty="0" smtClean="0"/>
              <a:t>drawn</a:t>
            </a:r>
          </a:p>
          <a:p>
            <a:pPr lvl="2"/>
            <a:r>
              <a:rPr lang="en-GB" dirty="0" smtClean="0"/>
              <a:t>See </a:t>
            </a:r>
            <a:r>
              <a:rPr lang="en-GB" dirty="0" smtClean="0">
                <a:hlinkClick r:id="rId3"/>
              </a:rPr>
              <a:t>www.graphviz.org</a:t>
            </a:r>
            <a:r>
              <a:rPr lang="en-GB" dirty="0" smtClean="0"/>
              <a:t>, pictures shown are from ‘</a:t>
            </a:r>
            <a:r>
              <a:rPr lang="en-GB" dirty="0" err="1" smtClean="0"/>
              <a:t>twopi</a:t>
            </a:r>
            <a:r>
              <a:rPr lang="en-GB" dirty="0" smtClean="0"/>
              <a:t>’ </a:t>
            </a:r>
            <a:endParaRPr lang="en-GB" dirty="0" smtClean="0"/>
          </a:p>
          <a:p>
            <a:pPr lvl="1"/>
            <a:r>
              <a:rPr lang="en-GB" dirty="0" smtClean="0"/>
              <a:t>Very useful to understand structure, including </a:t>
            </a:r>
            <a:r>
              <a:rPr lang="en-GB" dirty="0" smtClean="0"/>
              <a:t>link</a:t>
            </a:r>
          </a:p>
          <a:p>
            <a:r>
              <a:rPr lang="en-GB" dirty="0" smtClean="0"/>
              <a:t>Importer h</a:t>
            </a:r>
            <a:r>
              <a:rPr lang="en-GB" dirty="0" smtClean="0"/>
              <a:t>andles </a:t>
            </a:r>
            <a:r>
              <a:rPr lang="en-GB" dirty="0" smtClean="0">
                <a:solidFill>
                  <a:srgbClr val="0070C0"/>
                </a:solidFill>
              </a:rPr>
              <a:t>import</a:t>
            </a:r>
            <a:r>
              <a:rPr lang="en-GB" dirty="0" smtClean="0"/>
              <a:t> of parsed site to Drupal</a:t>
            </a:r>
          </a:p>
          <a:p>
            <a:r>
              <a:rPr lang="en-GB" dirty="0" smtClean="0"/>
              <a:t>Importer written in python</a:t>
            </a:r>
          </a:p>
          <a:p>
            <a:pPr lvl="1"/>
            <a:r>
              <a:rPr lang="en-GB" dirty="0" smtClean="0"/>
              <a:t>Using </a:t>
            </a:r>
            <a:r>
              <a:rPr lang="en-GB" dirty="0" err="1" smtClean="0"/>
              <a:t>xmlrpclib</a:t>
            </a:r>
            <a:r>
              <a:rPr lang="en-GB" dirty="0" smtClean="0"/>
              <a:t> module to communicate with Drupal web server</a:t>
            </a:r>
          </a:p>
          <a:p>
            <a:pPr lvl="1"/>
            <a:r>
              <a:rPr lang="en-GB" dirty="0" smtClean="0"/>
              <a:t>Several other modules used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unter.web.cern.ch/gunter/g4-sitemap-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" y="1028541"/>
            <a:ext cx="6432777" cy="575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G4 website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24600" y="1828800"/>
            <a:ext cx="3532632" cy="4351337"/>
          </a:xfrm>
        </p:spPr>
        <p:txBody>
          <a:bodyPr/>
          <a:lstStyle/>
          <a:p>
            <a:r>
              <a:rPr lang="en-GB" dirty="0" smtClean="0">
                <a:hlinkClick r:id="rId4"/>
              </a:rPr>
              <a:t>http://cern.ch/gunter/g4-sitemap-full.svg</a:t>
            </a:r>
            <a:endParaRPr lang="en-GB" dirty="0" smtClean="0"/>
          </a:p>
          <a:p>
            <a:r>
              <a:rPr lang="en-GB" dirty="0" smtClean="0"/>
              <a:t>In browser you can see URL for each item</a:t>
            </a:r>
          </a:p>
          <a:p>
            <a:pPr lvl="1"/>
            <a:r>
              <a:rPr lang="en-GB" dirty="0" smtClean="0"/>
              <a:t>Geant4 home page is in </a:t>
            </a:r>
            <a:r>
              <a:rPr lang="en-GB" dirty="0" err="1" smtClean="0"/>
              <a:t>center</a:t>
            </a:r>
            <a:endParaRPr lang="en-GB" dirty="0" smtClean="0"/>
          </a:p>
          <a:p>
            <a:pPr lvl="1"/>
            <a:r>
              <a:rPr lang="en-GB" dirty="0" smtClean="0"/>
              <a:t>Process model </a:t>
            </a:r>
            <a:r>
              <a:rPr lang="en-GB" dirty="0" err="1" smtClean="0"/>
              <a:t>catalog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Steering board minutes</a:t>
            </a:r>
          </a:p>
          <a:p>
            <a:pPr lvl="1"/>
            <a:r>
              <a:rPr lang="en-GB" dirty="0" smtClean="0"/>
              <a:t>ESA workshop 1999</a:t>
            </a:r>
          </a:p>
          <a:p>
            <a:pPr lvl="1"/>
            <a:endParaRPr lang="en-GB" dirty="0"/>
          </a:p>
          <a:p>
            <a:r>
              <a:rPr lang="en-GB" dirty="0" smtClean="0"/>
              <a:t>Red dots are missing links</a:t>
            </a:r>
          </a:p>
          <a:p>
            <a:r>
              <a:rPr lang="en-GB" dirty="0" smtClean="0"/>
              <a:t>Orange dots represent files not parsed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21430" y="2993571"/>
            <a:ext cx="3973284" cy="642258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60914" y="3886200"/>
            <a:ext cx="3831772" cy="1338943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25686" y="4212771"/>
            <a:ext cx="2667000" cy="1012372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60914" y="3254829"/>
            <a:ext cx="3733800" cy="7837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G4 website – 2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486" y="1828800"/>
            <a:ext cx="3902746" cy="4351337"/>
          </a:xfrm>
        </p:spPr>
        <p:txBody>
          <a:bodyPr/>
          <a:lstStyle/>
          <a:p>
            <a:r>
              <a:rPr lang="en-GB" dirty="0" smtClean="0"/>
              <a:t>Skipping ESA workshop, </a:t>
            </a:r>
            <a:r>
              <a:rPr lang="en-GB" dirty="0" smtClean="0"/>
              <a:t>process-model </a:t>
            </a:r>
            <a:r>
              <a:rPr lang="en-GB" dirty="0" err="1" smtClean="0"/>
              <a:t>catalog</a:t>
            </a:r>
            <a:r>
              <a:rPr lang="en-GB" dirty="0" smtClean="0"/>
              <a:t> and SB minutes</a:t>
            </a:r>
          </a:p>
          <a:p>
            <a:r>
              <a:rPr lang="en-GB" dirty="0" smtClean="0"/>
              <a:t>Geant4 home still in </a:t>
            </a:r>
            <a:r>
              <a:rPr lang="en-GB" dirty="0" err="1" smtClean="0"/>
              <a:t>center</a:t>
            </a:r>
            <a:endParaRPr lang="en-GB" dirty="0" smtClean="0"/>
          </a:p>
          <a:p>
            <a:r>
              <a:rPr lang="en-GB" dirty="0" smtClean="0"/>
              <a:t>Working groups in grey</a:t>
            </a:r>
          </a:p>
          <a:p>
            <a:r>
              <a:rPr lang="en-GB" dirty="0" smtClean="0"/>
              <a:t>Workshops in green</a:t>
            </a:r>
          </a:p>
          <a:p>
            <a:r>
              <a:rPr lang="en-GB" dirty="0" smtClean="0"/>
              <a:t>OOAD analysis diagram in yellow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 descr="http://gunter.web.cern.ch/gunter/g4-sitemap-procmodcatalog-ESA99-sbminu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5" y="1271813"/>
            <a:ext cx="5211082" cy="56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742784" y="960479"/>
            <a:ext cx="2873716" cy="5622169"/>
          </a:xfrm>
          <a:custGeom>
            <a:avLst/>
            <a:gdLst>
              <a:gd name="connsiteX0" fmla="*/ 639702 w 2873716"/>
              <a:gd name="connsiteY0" fmla="*/ 302264 h 5622169"/>
              <a:gd name="connsiteX1" fmla="*/ 1336387 w 2873716"/>
              <a:gd name="connsiteY1" fmla="*/ 944521 h 5622169"/>
              <a:gd name="connsiteX2" fmla="*/ 1281959 w 2873716"/>
              <a:gd name="connsiteY2" fmla="*/ 1586778 h 5622169"/>
              <a:gd name="connsiteX3" fmla="*/ 1869787 w 2873716"/>
              <a:gd name="connsiteY3" fmla="*/ 2588264 h 5622169"/>
              <a:gd name="connsiteX4" fmla="*/ 1804473 w 2873716"/>
              <a:gd name="connsiteY4" fmla="*/ 3361150 h 5622169"/>
              <a:gd name="connsiteX5" fmla="*/ 2566473 w 2873716"/>
              <a:gd name="connsiteY5" fmla="*/ 3851007 h 5622169"/>
              <a:gd name="connsiteX6" fmla="*/ 2871273 w 2873716"/>
              <a:gd name="connsiteY6" fmla="*/ 5048435 h 5622169"/>
              <a:gd name="connsiteX7" fmla="*/ 2424959 w 2873716"/>
              <a:gd name="connsiteY7" fmla="*/ 5614492 h 5622169"/>
              <a:gd name="connsiteX8" fmla="*/ 313130 w 2873716"/>
              <a:gd name="connsiteY8" fmla="*/ 4928692 h 5622169"/>
              <a:gd name="connsiteX9" fmla="*/ 40987 w 2873716"/>
              <a:gd name="connsiteY9" fmla="*/ 389350 h 5622169"/>
              <a:gd name="connsiteX10" fmla="*/ 639702 w 2873716"/>
              <a:gd name="connsiteY10" fmla="*/ 302264 h 56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3716" h="5622169">
                <a:moveTo>
                  <a:pt x="639702" y="302264"/>
                </a:moveTo>
                <a:cubicBezTo>
                  <a:pt x="855602" y="394792"/>
                  <a:pt x="1229344" y="730435"/>
                  <a:pt x="1336387" y="944521"/>
                </a:cubicBezTo>
                <a:cubicBezTo>
                  <a:pt x="1443430" y="1158607"/>
                  <a:pt x="1193059" y="1312821"/>
                  <a:pt x="1281959" y="1586778"/>
                </a:cubicBezTo>
                <a:cubicBezTo>
                  <a:pt x="1370859" y="1860735"/>
                  <a:pt x="1782701" y="2292535"/>
                  <a:pt x="1869787" y="2588264"/>
                </a:cubicBezTo>
                <a:cubicBezTo>
                  <a:pt x="1956873" y="2883993"/>
                  <a:pt x="1688359" y="3150693"/>
                  <a:pt x="1804473" y="3361150"/>
                </a:cubicBezTo>
                <a:cubicBezTo>
                  <a:pt x="1920587" y="3571607"/>
                  <a:pt x="2388673" y="3569793"/>
                  <a:pt x="2566473" y="3851007"/>
                </a:cubicBezTo>
                <a:cubicBezTo>
                  <a:pt x="2744273" y="4132221"/>
                  <a:pt x="2894859" y="4754521"/>
                  <a:pt x="2871273" y="5048435"/>
                </a:cubicBezTo>
                <a:cubicBezTo>
                  <a:pt x="2847687" y="5342349"/>
                  <a:pt x="2851316" y="5634449"/>
                  <a:pt x="2424959" y="5614492"/>
                </a:cubicBezTo>
                <a:cubicBezTo>
                  <a:pt x="1998602" y="5594535"/>
                  <a:pt x="710459" y="5799549"/>
                  <a:pt x="313130" y="4928692"/>
                </a:cubicBezTo>
                <a:cubicBezTo>
                  <a:pt x="-84199" y="4057835"/>
                  <a:pt x="-9813" y="1156793"/>
                  <a:pt x="40987" y="389350"/>
                </a:cubicBezTo>
                <a:cubicBezTo>
                  <a:pt x="91787" y="-378093"/>
                  <a:pt x="423802" y="209736"/>
                  <a:pt x="639702" y="30226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578039" y="4626423"/>
            <a:ext cx="2396164" cy="2312169"/>
          </a:xfrm>
          <a:custGeom>
            <a:avLst/>
            <a:gdLst>
              <a:gd name="connsiteX0" fmla="*/ 329932 w 2396164"/>
              <a:gd name="connsiteY0" fmla="*/ 6 h 2312169"/>
              <a:gd name="connsiteX1" fmla="*/ 1211675 w 2396164"/>
              <a:gd name="connsiteY1" fmla="*/ 555177 h 2312169"/>
              <a:gd name="connsiteX2" fmla="*/ 1647104 w 2396164"/>
              <a:gd name="connsiteY2" fmla="*/ 489863 h 2312169"/>
              <a:gd name="connsiteX3" fmla="*/ 2376447 w 2396164"/>
              <a:gd name="connsiteY3" fmla="*/ 1654634 h 2312169"/>
              <a:gd name="connsiteX4" fmla="*/ 787132 w 2396164"/>
              <a:gd name="connsiteY4" fmla="*/ 2296891 h 2312169"/>
              <a:gd name="connsiteX5" fmla="*/ 14247 w 2396164"/>
              <a:gd name="connsiteY5" fmla="*/ 1034148 h 2312169"/>
              <a:gd name="connsiteX6" fmla="*/ 286390 w 2396164"/>
              <a:gd name="connsiteY6" fmla="*/ 544291 h 2312169"/>
              <a:gd name="connsiteX7" fmla="*/ 329932 w 2396164"/>
              <a:gd name="connsiteY7" fmla="*/ 6 h 23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6164" h="2312169">
                <a:moveTo>
                  <a:pt x="329932" y="6"/>
                </a:moveTo>
                <a:cubicBezTo>
                  <a:pt x="484146" y="1820"/>
                  <a:pt x="992146" y="473534"/>
                  <a:pt x="1211675" y="555177"/>
                </a:cubicBezTo>
                <a:cubicBezTo>
                  <a:pt x="1431204" y="636820"/>
                  <a:pt x="1452975" y="306620"/>
                  <a:pt x="1647104" y="489863"/>
                </a:cubicBezTo>
                <a:cubicBezTo>
                  <a:pt x="1841233" y="673106"/>
                  <a:pt x="2519776" y="1353463"/>
                  <a:pt x="2376447" y="1654634"/>
                </a:cubicBezTo>
                <a:cubicBezTo>
                  <a:pt x="2233118" y="1955805"/>
                  <a:pt x="1180832" y="2400305"/>
                  <a:pt x="787132" y="2296891"/>
                </a:cubicBezTo>
                <a:cubicBezTo>
                  <a:pt x="393432" y="2193477"/>
                  <a:pt x="97704" y="1326248"/>
                  <a:pt x="14247" y="1034148"/>
                </a:cubicBezTo>
                <a:cubicBezTo>
                  <a:pt x="-69210" y="742048"/>
                  <a:pt x="239219" y="714834"/>
                  <a:pt x="286390" y="544291"/>
                </a:cubicBezTo>
                <a:cubicBezTo>
                  <a:pt x="333561" y="373748"/>
                  <a:pt x="175718" y="-1808"/>
                  <a:pt x="329932" y="6"/>
                </a:cubicBez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490288" y="1028541"/>
            <a:ext cx="1417582" cy="1859686"/>
          </a:xfrm>
          <a:custGeom>
            <a:avLst/>
            <a:gdLst>
              <a:gd name="connsiteX0" fmla="*/ 839488 w 1417582"/>
              <a:gd name="connsiteY0" fmla="*/ 1857156 h 1859686"/>
              <a:gd name="connsiteX1" fmla="*/ 621774 w 1417582"/>
              <a:gd name="connsiteY1" fmla="*/ 1693871 h 1859686"/>
              <a:gd name="connsiteX2" fmla="*/ 545574 w 1417582"/>
              <a:gd name="connsiteY2" fmla="*/ 1138699 h 1859686"/>
              <a:gd name="connsiteX3" fmla="*/ 1288 w 1417582"/>
              <a:gd name="connsiteY3" fmla="*/ 463785 h 1859686"/>
              <a:gd name="connsiteX4" fmla="*/ 719745 w 1417582"/>
              <a:gd name="connsiteY4" fmla="*/ 6585 h 1859686"/>
              <a:gd name="connsiteX5" fmla="*/ 1405545 w 1417582"/>
              <a:gd name="connsiteY5" fmla="*/ 256956 h 1859686"/>
              <a:gd name="connsiteX6" fmla="*/ 1144288 w 1417582"/>
              <a:gd name="connsiteY6" fmla="*/ 1095156 h 1859686"/>
              <a:gd name="connsiteX7" fmla="*/ 981003 w 1417582"/>
              <a:gd name="connsiteY7" fmla="*/ 1737414 h 1859686"/>
              <a:gd name="connsiteX8" fmla="*/ 839488 w 1417582"/>
              <a:gd name="connsiteY8" fmla="*/ 1857156 h 18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582" h="1859686">
                <a:moveTo>
                  <a:pt x="839488" y="1857156"/>
                </a:moveTo>
                <a:cubicBezTo>
                  <a:pt x="779617" y="1849899"/>
                  <a:pt x="670760" y="1813614"/>
                  <a:pt x="621774" y="1693871"/>
                </a:cubicBezTo>
                <a:cubicBezTo>
                  <a:pt x="572788" y="1574128"/>
                  <a:pt x="648988" y="1343713"/>
                  <a:pt x="545574" y="1138699"/>
                </a:cubicBezTo>
                <a:cubicBezTo>
                  <a:pt x="442160" y="933685"/>
                  <a:pt x="-27741" y="652471"/>
                  <a:pt x="1288" y="463785"/>
                </a:cubicBezTo>
                <a:cubicBezTo>
                  <a:pt x="30316" y="275099"/>
                  <a:pt x="485702" y="41056"/>
                  <a:pt x="719745" y="6585"/>
                </a:cubicBezTo>
                <a:cubicBezTo>
                  <a:pt x="953788" y="-27886"/>
                  <a:pt x="1334788" y="75528"/>
                  <a:pt x="1405545" y="256956"/>
                </a:cubicBezTo>
                <a:cubicBezTo>
                  <a:pt x="1476302" y="438384"/>
                  <a:pt x="1215045" y="848413"/>
                  <a:pt x="1144288" y="1095156"/>
                </a:cubicBezTo>
                <a:cubicBezTo>
                  <a:pt x="1073531" y="1341899"/>
                  <a:pt x="1031803" y="1610414"/>
                  <a:pt x="981003" y="1737414"/>
                </a:cubicBezTo>
                <a:cubicBezTo>
                  <a:pt x="930203" y="1864414"/>
                  <a:pt x="899359" y="1864413"/>
                  <a:pt x="839488" y="1857156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9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Importer </a:t>
            </a:r>
            <a:r>
              <a:rPr lang="en-GB" dirty="0" smtClean="0"/>
              <a:t>tool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Very useful to understand site structure</a:t>
            </a:r>
          </a:p>
          <a:p>
            <a:r>
              <a:rPr lang="en-GB" dirty="0" smtClean="0"/>
              <a:t>Graphs can be drawn in different style</a:t>
            </a:r>
          </a:p>
          <a:p>
            <a:pPr lvl="1"/>
            <a:r>
              <a:rPr lang="en-GB" dirty="0" smtClean="0"/>
              <a:t>Graphs shown are </a:t>
            </a:r>
            <a:r>
              <a:rPr lang="en-GB" dirty="0" smtClean="0"/>
              <a:t>‘onion’ style where radius corresponds to distance from home page in number of links to follow. </a:t>
            </a:r>
          </a:p>
          <a:p>
            <a:r>
              <a:rPr lang="en-GB" dirty="0" smtClean="0"/>
              <a:t>A full/partial import of pages not yet working</a:t>
            </a:r>
            <a:endParaRPr lang="en-GB" dirty="0" smtClean="0"/>
          </a:p>
          <a:p>
            <a:pPr lvl="1"/>
            <a:r>
              <a:rPr lang="en-GB" dirty="0" smtClean="0"/>
              <a:t>Documentation by student incomplete </a:t>
            </a:r>
            <a:endParaRPr lang="en-GB" dirty="0"/>
          </a:p>
          <a:p>
            <a:pPr lvl="1"/>
            <a:r>
              <a:rPr lang="en-GB" dirty="0"/>
              <a:t>Difficult to debug, due to lack of </a:t>
            </a:r>
            <a:r>
              <a:rPr lang="en-GB" dirty="0" smtClean="0"/>
              <a:t>experience</a:t>
            </a:r>
            <a:endParaRPr lang="en-GB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roblems seem to be </a:t>
            </a:r>
            <a:r>
              <a:rPr lang="en-GB" dirty="0"/>
              <a:t>in </a:t>
            </a:r>
            <a:r>
              <a:rPr lang="en-GB" dirty="0" smtClean="0"/>
              <a:t>setup of </a:t>
            </a:r>
            <a:r>
              <a:rPr lang="en-GB" dirty="0"/>
              <a:t>Drupal </a:t>
            </a:r>
            <a:r>
              <a:rPr lang="en-GB" dirty="0" smtClean="0"/>
              <a:t>server</a:t>
            </a:r>
            <a:endParaRPr lang="en-GB" dirty="0"/>
          </a:p>
          <a:p>
            <a:r>
              <a:rPr lang="en-GB" dirty="0" smtClean="0"/>
              <a:t>I expect to solve these problems within a few weeks.</a:t>
            </a:r>
          </a:p>
          <a:p>
            <a:pPr lvl="1"/>
            <a:r>
              <a:rPr lang="en-GB" dirty="0" smtClean="0"/>
              <a:t>Already had significant progress last few days, I went from near hopeless to optimistic</a:t>
            </a:r>
            <a:endParaRPr lang="en-GB" dirty="0"/>
          </a:p>
          <a:p>
            <a:r>
              <a:rPr lang="en-GB" dirty="0" smtClean="0"/>
              <a:t>Backup scenario : Manual </a:t>
            </a:r>
            <a:r>
              <a:rPr lang="en-GB" dirty="0"/>
              <a:t>import of pages</a:t>
            </a:r>
          </a:p>
          <a:p>
            <a:pPr lvl="1"/>
            <a:r>
              <a:rPr lang="en-GB" dirty="0" smtClean="0"/>
              <a:t>Text of page </a:t>
            </a:r>
            <a:r>
              <a:rPr lang="en-GB" dirty="0"/>
              <a:t>is </a:t>
            </a:r>
            <a:r>
              <a:rPr lang="en-GB" dirty="0" smtClean="0"/>
              <a:t>cut-and-paste, usually layout remains intact</a:t>
            </a:r>
            <a:endParaRPr lang="en-GB" dirty="0"/>
          </a:p>
          <a:p>
            <a:pPr lvl="1"/>
            <a:r>
              <a:rPr lang="en-GB" dirty="0"/>
              <a:t>Links need to be set manually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Items still </a:t>
            </a:r>
            <a:r>
              <a:rPr lang="en-GB" dirty="0" smtClean="0"/>
              <a:t>to look into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site has pages which are compiled or generated from other sources </a:t>
            </a:r>
          </a:p>
          <a:p>
            <a:r>
              <a:rPr lang="en-GB" dirty="0" smtClean="0"/>
              <a:t>Importer can import these, but do we want this?</a:t>
            </a:r>
          </a:p>
          <a:p>
            <a:r>
              <a:rPr lang="en-GB" dirty="0" smtClean="0"/>
              <a:t>Most of these pages are in User Documentation </a:t>
            </a:r>
            <a:r>
              <a:rPr lang="en-GB" dirty="0" smtClean="0"/>
              <a:t>pages</a:t>
            </a:r>
          </a:p>
          <a:p>
            <a:pPr lvl="1"/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Docbook</a:t>
            </a:r>
            <a:r>
              <a:rPr lang="en-GB" dirty="0"/>
              <a:t> </a:t>
            </a:r>
            <a:r>
              <a:rPr lang="en-GB" dirty="0" smtClean="0"/>
              <a:t>generated pages: Drupal </a:t>
            </a:r>
            <a:r>
              <a:rPr lang="en-GB" dirty="0" err="1" smtClean="0"/>
              <a:t>has</a:t>
            </a:r>
            <a:r>
              <a:rPr lang="en-GB" dirty="0" err="1" smtClean="0"/>
              <a:t>modules</a:t>
            </a:r>
            <a:r>
              <a:rPr lang="en-GB" dirty="0" smtClean="0"/>
              <a:t> </a:t>
            </a:r>
            <a:r>
              <a:rPr lang="en-GB" dirty="0"/>
              <a:t>available, DocBook2Book, </a:t>
            </a:r>
            <a:r>
              <a:rPr lang="en-GB" dirty="0" err="1" smtClean="0"/>
              <a:t>DocBookWiki</a:t>
            </a:r>
            <a:r>
              <a:rPr lang="en-GB" dirty="0" smtClean="0"/>
              <a:t>, these need to be tried</a:t>
            </a:r>
            <a:endParaRPr lang="en-GB" dirty="0"/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Latex</a:t>
            </a:r>
            <a:r>
              <a:rPr lang="en-GB" dirty="0"/>
              <a:t> </a:t>
            </a:r>
            <a:r>
              <a:rPr lang="en-GB" dirty="0" smtClean="0"/>
              <a:t>generated documentation: </a:t>
            </a:r>
            <a:r>
              <a:rPr lang="en-GB" dirty="0" err="1" smtClean="0"/>
              <a:t>DruTeX</a:t>
            </a:r>
            <a:r>
              <a:rPr lang="en-GB" dirty="0" smtClean="0"/>
              <a:t> </a:t>
            </a:r>
            <a:r>
              <a:rPr lang="en-GB" dirty="0"/>
              <a:t>module or single pdf file </a:t>
            </a:r>
            <a:endParaRPr lang="en-GB" dirty="0" smtClean="0"/>
          </a:p>
          <a:p>
            <a:pPr lvl="2"/>
            <a:r>
              <a:rPr lang="en-GB" dirty="0" smtClean="0"/>
              <a:t>Currently we only offer PDF file.</a:t>
            </a:r>
            <a:endParaRPr lang="en-GB" dirty="0"/>
          </a:p>
          <a:p>
            <a:pPr lvl="1"/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Doxygen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GB" dirty="0"/>
              <a:t>modules available (Drupal uses </a:t>
            </a:r>
            <a:r>
              <a:rPr lang="en-GB" dirty="0" err="1"/>
              <a:t>Doxygen</a:t>
            </a:r>
            <a:r>
              <a:rPr lang="en-GB" dirty="0"/>
              <a:t> itself</a:t>
            </a:r>
            <a:r>
              <a:rPr lang="en-GB" dirty="0" smtClean="0"/>
              <a:t>!)</a:t>
            </a:r>
          </a:p>
          <a:p>
            <a:pPr lvl="1"/>
            <a:r>
              <a:rPr lang="en-GB" dirty="0" smtClean="0"/>
              <a:t>Generated physics list documentation</a:t>
            </a:r>
          </a:p>
          <a:p>
            <a:pPr lvl="1"/>
            <a:r>
              <a:rPr lang="en-GB" dirty="0" smtClean="0"/>
              <a:t>Listings of Geant4 members, working groups, … </a:t>
            </a:r>
          </a:p>
          <a:p>
            <a:pPr lvl="2"/>
            <a:r>
              <a:rPr lang="en-GB" dirty="0" smtClean="0"/>
              <a:t>Drupal should be good to handle this </a:t>
            </a:r>
            <a:endParaRPr lang="en-GB" dirty="0"/>
          </a:p>
          <a:p>
            <a:r>
              <a:rPr lang="en-GB" dirty="0" smtClean="0"/>
              <a:t>Possible solutions for each these need to be evaluated, help by experts in documentation is welcome.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New </a:t>
            </a:r>
            <a:r>
              <a:rPr lang="en-GB" dirty="0" smtClean="0"/>
              <a:t> Geant4 Drupal web site</a:t>
            </a:r>
          </a:p>
          <a:p>
            <a:pPr lvl="1"/>
            <a:r>
              <a:rPr lang="en-GB" dirty="0" smtClean="0"/>
              <a:t>Site exists, but still very limited content</a:t>
            </a:r>
          </a:p>
          <a:p>
            <a:pPr lvl="1"/>
            <a:r>
              <a:rPr lang="en-GB" dirty="0" smtClean="0"/>
              <a:t>Need to add more pages, expecting to get help by the Importer tool. </a:t>
            </a:r>
          </a:p>
          <a:p>
            <a:pPr lvl="1"/>
            <a:r>
              <a:rPr lang="en-GB" dirty="0" smtClean="0"/>
              <a:t>Start to look at solutions for generated pages</a:t>
            </a:r>
          </a:p>
          <a:p>
            <a:pPr lvl="3"/>
            <a:r>
              <a:rPr lang="en-GB" dirty="0" err="1" smtClean="0"/>
              <a:t>DocBook</a:t>
            </a:r>
            <a:r>
              <a:rPr lang="en-GB" dirty="0" smtClean="0"/>
              <a:t> user documentation </a:t>
            </a:r>
          </a:p>
          <a:p>
            <a:pPr lvl="3"/>
            <a:r>
              <a:rPr lang="en-GB" dirty="0" err="1" smtClean="0"/>
              <a:t>Doxygen</a:t>
            </a:r>
            <a:r>
              <a:rPr lang="en-GB" dirty="0" smtClean="0"/>
              <a:t> documentation, e.g. examples documentation</a:t>
            </a:r>
          </a:p>
          <a:p>
            <a:pPr lvl="3"/>
            <a:r>
              <a:rPr lang="en-GB" dirty="0" smtClean="0"/>
              <a:t>Parts of physics list documentation.</a:t>
            </a:r>
          </a:p>
          <a:p>
            <a:pPr lvl="2"/>
            <a:r>
              <a:rPr lang="en-GB" dirty="0" smtClean="0"/>
              <a:t>High density blobs, as shown in graph of website; i.e. process-model </a:t>
            </a:r>
            <a:r>
              <a:rPr lang="en-GB" dirty="0" err="1" smtClean="0"/>
              <a:t>catalog</a:t>
            </a:r>
            <a:r>
              <a:rPr lang="en-GB" dirty="0" smtClean="0"/>
              <a:t>, workshop pages, working group pages</a:t>
            </a:r>
          </a:p>
          <a:p>
            <a:pPr lvl="1"/>
            <a:r>
              <a:rPr lang="en-GB" dirty="0" smtClean="0"/>
              <a:t>Will carry into 2016</a:t>
            </a:r>
          </a:p>
          <a:p>
            <a:r>
              <a:rPr lang="en-GB" dirty="0" smtClean="0"/>
              <a:t>Can we identify content to exclude from this migration?</a:t>
            </a:r>
          </a:p>
          <a:p>
            <a:r>
              <a:rPr lang="en-GB" dirty="0" smtClean="0"/>
              <a:t>Collaboration agreement tool is ready to be put into production</a:t>
            </a:r>
          </a:p>
          <a:p>
            <a:r>
              <a:rPr lang="en-GB" dirty="0" smtClean="0"/>
              <a:t>Finish </a:t>
            </a:r>
            <a:r>
              <a:rPr lang="en-GB" dirty="0" smtClean="0"/>
              <a:t>migration of </a:t>
            </a:r>
            <a:r>
              <a:rPr lang="en-GB" dirty="0" err="1" smtClean="0"/>
              <a:t>TagsDB</a:t>
            </a:r>
            <a:r>
              <a:rPr lang="en-GB" dirty="0" smtClean="0"/>
              <a:t> interface</a:t>
            </a:r>
          </a:p>
          <a:p>
            <a:pPr lvl="1"/>
            <a:r>
              <a:rPr lang="en-GB" dirty="0" smtClean="0"/>
              <a:t>Expect this to be a few weeks work, unless unforeseen difficulties arise</a:t>
            </a:r>
          </a:p>
          <a:p>
            <a:pPr lvl="1"/>
            <a:r>
              <a:rPr lang="en-GB" dirty="0" smtClean="0"/>
              <a:t>Beta for testing by end of October</a:t>
            </a:r>
          </a:p>
          <a:p>
            <a:pPr lvl="1"/>
            <a:r>
              <a:rPr lang="en-GB" dirty="0" smtClean="0"/>
              <a:t>Switch to production after release</a:t>
            </a:r>
          </a:p>
          <a:p>
            <a:pPr lvl="1"/>
            <a:r>
              <a:rPr lang="en-GB" dirty="0" smtClean="0"/>
              <a:t>Expect to finish end 2015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introduction to edit/add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 need to log in to change or add pages</a:t>
            </a:r>
          </a:p>
          <a:p>
            <a:r>
              <a:rPr lang="en-GB" dirty="0" smtClean="0"/>
              <a:t>To edit, go to the page, and click on the edit just below the title of the page</a:t>
            </a:r>
          </a:p>
          <a:p>
            <a:r>
              <a:rPr lang="en-GB" dirty="0" smtClean="0"/>
              <a:t>To add a page, click add content, choose basic page.</a:t>
            </a:r>
          </a:p>
          <a:p>
            <a:pPr lvl="1"/>
            <a:r>
              <a:rPr lang="en-GB" dirty="0" smtClean="0"/>
              <a:t>Give a title, and body.</a:t>
            </a:r>
          </a:p>
          <a:p>
            <a:pPr lvl="1"/>
            <a:r>
              <a:rPr lang="en-GB" dirty="0" smtClean="0"/>
              <a:t>Choose the kind of text, plain asci, filtered or full html; usually we need full html </a:t>
            </a:r>
          </a:p>
          <a:p>
            <a:pPr lvl="1"/>
            <a:r>
              <a:rPr lang="en-GB" dirty="0" smtClean="0"/>
              <a:t>To add a link to another existing page, select the text to become the link, click on the link symbol, choose link type as URL, protocol to be </a:t>
            </a:r>
          </a:p>
          <a:p>
            <a:pPr lvl="2"/>
            <a:r>
              <a:rPr lang="en-GB" dirty="0" smtClean="0"/>
              <a:t>&lt;other&gt; for site internal link, address is something like content/….., </a:t>
            </a:r>
          </a:p>
          <a:p>
            <a:pPr lvl="2"/>
            <a:r>
              <a:rPr lang="en-GB" dirty="0" smtClean="0"/>
              <a:t>http(s)://  for link to external page, address is URL without the http(s)://</a:t>
            </a:r>
          </a:p>
          <a:p>
            <a:pPr lvl="1"/>
            <a:r>
              <a:rPr lang="en-GB" dirty="0" smtClean="0"/>
              <a:t>At the bottom of the page, you set options:</a:t>
            </a:r>
          </a:p>
          <a:p>
            <a:pPr lvl="2"/>
            <a:r>
              <a:rPr lang="en-GB" dirty="0" smtClean="0"/>
              <a:t> you may create an entry in a menu:</a:t>
            </a:r>
          </a:p>
          <a:p>
            <a:pPr lvl="3"/>
            <a:r>
              <a:rPr lang="en-GB" dirty="0" smtClean="0"/>
              <a:t>Select ‘Provide menu link’</a:t>
            </a:r>
          </a:p>
          <a:p>
            <a:pPr lvl="3"/>
            <a:r>
              <a:rPr lang="en-GB" dirty="0" smtClean="0"/>
              <a:t>choose parent menu where you want the entry</a:t>
            </a:r>
          </a:p>
          <a:p>
            <a:pPr lvl="2"/>
            <a:r>
              <a:rPr lang="en-GB" dirty="0" smtClean="0"/>
              <a:t>Create a new version, so we can revert</a:t>
            </a:r>
          </a:p>
          <a:p>
            <a:pPr lvl="2"/>
            <a:r>
              <a:rPr lang="en-GB" dirty="0" smtClean="0"/>
              <a:t>Under publishing information, select ‘published’</a:t>
            </a:r>
          </a:p>
          <a:p>
            <a:pPr lvl="1"/>
            <a:r>
              <a:rPr lang="en-GB" dirty="0" smtClean="0"/>
              <a:t>Then click SAVE, you may also save before you are fully done and continue later.</a:t>
            </a:r>
          </a:p>
          <a:p>
            <a:pPr lvl="2"/>
            <a:r>
              <a:rPr lang="en-GB" dirty="0" smtClean="0"/>
              <a:t>If you exit without save, all is lost. Going to another page without save also looses changes.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URL’s I found useful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www.inmotionhosting.com/support/edu/drupal-7/working-with-content</a:t>
            </a:r>
            <a:endParaRPr lang="en-GB" dirty="0" smtClean="0"/>
          </a:p>
          <a:p>
            <a:pPr lvl="1"/>
            <a:r>
              <a:rPr lang="en-GB" dirty="0" smtClean="0"/>
              <a:t>Section 2, Basic pages</a:t>
            </a:r>
          </a:p>
          <a:p>
            <a:r>
              <a:rPr lang="en-GB" dirty="0">
                <a:hlinkClick r:id="rId4"/>
              </a:rPr>
              <a:t>The Drupal Cookbook (for beginners) | Drupal.org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Most focussed on creating sites than on editing</a:t>
            </a:r>
          </a:p>
          <a:p>
            <a:r>
              <a:rPr lang="en-GB" dirty="0" smtClean="0"/>
              <a:t>A video showing how to add a basic page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https://www.youtube.com/watch?v=gQUsZk-lJbs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dirty="0" smtClean="0"/>
              <a:t>Geant4 web sites</a:t>
            </a:r>
          </a:p>
          <a:p>
            <a:r>
              <a:rPr lang="en-GB" dirty="0" smtClean="0"/>
              <a:t>Migration of </a:t>
            </a:r>
            <a:r>
              <a:rPr lang="en-GB" dirty="0" err="1" smtClean="0"/>
              <a:t>TagsDB</a:t>
            </a:r>
            <a:r>
              <a:rPr lang="en-GB" dirty="0" smtClean="0"/>
              <a:t> web interface</a:t>
            </a:r>
            <a:endParaRPr lang="en-GB" dirty="0" smtClean="0"/>
          </a:p>
          <a:p>
            <a:r>
              <a:rPr lang="en-GB" dirty="0" smtClean="0"/>
              <a:t>What is Drupal</a:t>
            </a:r>
          </a:p>
          <a:p>
            <a:r>
              <a:rPr lang="en-GB" dirty="0" smtClean="0"/>
              <a:t>Creating</a:t>
            </a:r>
            <a:r>
              <a:rPr lang="en-GB" dirty="0" smtClean="0"/>
              <a:t> </a:t>
            </a:r>
            <a:r>
              <a:rPr lang="en-GB" dirty="0" smtClean="0"/>
              <a:t>new </a:t>
            </a:r>
            <a:r>
              <a:rPr lang="en-GB" dirty="0" smtClean="0"/>
              <a:t>Geant4 web site in Drupal</a:t>
            </a:r>
            <a:endParaRPr lang="en-GB" dirty="0" smtClean="0"/>
          </a:p>
          <a:p>
            <a:r>
              <a:rPr lang="en-GB" dirty="0" smtClean="0"/>
              <a:t>Summary</a:t>
            </a:r>
          </a:p>
          <a:p>
            <a:r>
              <a:rPr lang="en-GB" dirty="0" smtClean="0"/>
              <a:t>Material on Drupal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dirty="0"/>
              <a:t>G</a:t>
            </a:r>
            <a:r>
              <a:rPr lang="en-GB" dirty="0" smtClean="0"/>
              <a:t>eant4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hlinkClick r:id="rId3"/>
              </a:rPr>
              <a:t>http://cern.ch/geant4</a:t>
            </a:r>
            <a:r>
              <a:rPr lang="en-GB" dirty="0" smtClean="0"/>
              <a:t> : master of web site</a:t>
            </a:r>
          </a:p>
          <a:p>
            <a:pPr lvl="1"/>
            <a:r>
              <a:rPr lang="en-GB" dirty="0" smtClean="0"/>
              <a:t>plain website based on </a:t>
            </a:r>
            <a:r>
              <a:rPr lang="en-GB" dirty="0" err="1" smtClean="0"/>
              <a:t>shtml</a:t>
            </a:r>
            <a:r>
              <a:rPr lang="en-GB" dirty="0" smtClean="0"/>
              <a:t> files in </a:t>
            </a:r>
            <a:r>
              <a:rPr lang="en-GB" dirty="0" err="1" smtClean="0"/>
              <a:t>afs</a:t>
            </a:r>
            <a:r>
              <a:rPr lang="en-GB" dirty="0" smtClean="0"/>
              <a:t>, using server side includes</a:t>
            </a:r>
          </a:p>
          <a:p>
            <a:pPr lvl="1"/>
            <a:r>
              <a:rPr lang="en-GB" dirty="0" smtClean="0"/>
              <a:t>Mirror at </a:t>
            </a:r>
            <a:r>
              <a:rPr lang="en-GB" dirty="0" smtClean="0">
                <a:hlinkClick r:id="rId4"/>
              </a:rPr>
              <a:t>http://geant4.org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http://sftweb.cern.ch/geant4</a:t>
            </a:r>
            <a:r>
              <a:rPr lang="en-GB" dirty="0" smtClean="0"/>
              <a:t> : provides </a:t>
            </a:r>
            <a:r>
              <a:rPr lang="en-GB" dirty="0" err="1" smtClean="0"/>
              <a:t>tagsDB</a:t>
            </a:r>
            <a:r>
              <a:rPr lang="en-GB" dirty="0" smtClean="0"/>
              <a:t> web interface and Collaboration agreement tool</a:t>
            </a:r>
          </a:p>
          <a:p>
            <a:pPr lvl="1"/>
            <a:r>
              <a:rPr lang="en-GB" dirty="0" smtClean="0"/>
              <a:t>Linked from main page, but independent </a:t>
            </a:r>
            <a:r>
              <a:rPr lang="en-GB" dirty="0" smtClean="0"/>
              <a:t>site</a:t>
            </a:r>
          </a:p>
          <a:p>
            <a:pPr lvl="1"/>
            <a:r>
              <a:rPr lang="en-GB" dirty="0" smtClean="0"/>
              <a:t>Both tools are custom made Drupal 6 modules, created </a:t>
            </a:r>
            <a:r>
              <a:rPr lang="en-GB" dirty="0"/>
              <a:t>by </a:t>
            </a:r>
            <a:r>
              <a:rPr lang="en-GB" dirty="0" err="1"/>
              <a:t>Przemyslaw</a:t>
            </a:r>
            <a:r>
              <a:rPr lang="en-GB" dirty="0"/>
              <a:t> </a:t>
            </a:r>
            <a:r>
              <a:rPr lang="en-GB" dirty="0" err="1"/>
              <a:t>Paprocki</a:t>
            </a:r>
            <a:r>
              <a:rPr lang="en-GB" dirty="0"/>
              <a:t> in 2010 in time with the migration from </a:t>
            </a:r>
            <a:r>
              <a:rPr lang="en-GB" dirty="0" err="1"/>
              <a:t>cvs</a:t>
            </a:r>
            <a:r>
              <a:rPr lang="en-GB" dirty="0"/>
              <a:t> to </a:t>
            </a:r>
            <a:r>
              <a:rPr lang="en-GB" dirty="0" err="1"/>
              <a:t>svn</a:t>
            </a:r>
            <a:endParaRPr lang="en-GB" dirty="0" smtClean="0"/>
          </a:p>
          <a:p>
            <a:pPr lvl="1"/>
            <a:r>
              <a:rPr lang="en-GB" dirty="0" smtClean="0"/>
              <a:t>Runs on </a:t>
            </a:r>
            <a:r>
              <a:rPr lang="en-GB" dirty="0" smtClean="0"/>
              <a:t>Drupal 6 </a:t>
            </a:r>
            <a:r>
              <a:rPr lang="en-GB" dirty="0" smtClean="0"/>
              <a:t>server provided by SFT. </a:t>
            </a:r>
          </a:p>
          <a:p>
            <a:r>
              <a:rPr lang="en-GB" dirty="0" smtClean="0"/>
              <a:t>Several </a:t>
            </a:r>
            <a:r>
              <a:rPr lang="en-GB" dirty="0" smtClean="0"/>
              <a:t>wiki’s for individual working group </a:t>
            </a:r>
            <a:r>
              <a:rPr lang="en-GB" dirty="0" smtClean="0"/>
              <a:t>pages</a:t>
            </a:r>
          </a:p>
          <a:p>
            <a:pPr lvl="1"/>
            <a:r>
              <a:rPr lang="en-GB" dirty="0" smtClean="0"/>
              <a:t>Linked from geant4 site, but are independent</a:t>
            </a:r>
            <a:endParaRPr lang="en-GB" dirty="0" smtClean="0"/>
          </a:p>
          <a:p>
            <a:r>
              <a:rPr lang="en-GB" dirty="0" smtClean="0"/>
              <a:t>Validation database portal at FNAL</a:t>
            </a:r>
          </a:p>
          <a:p>
            <a:pPr lvl="1"/>
            <a:r>
              <a:rPr lang="en-GB" dirty="0" smtClean="0"/>
              <a:t>See report by Hans Wenzel</a:t>
            </a:r>
          </a:p>
          <a:p>
            <a:r>
              <a:rPr lang="en-GB" dirty="0" smtClean="0"/>
              <a:t>Grid validation web page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current </a:t>
            </a:r>
            <a:r>
              <a:rPr lang="en-GB" dirty="0" smtClean="0"/>
              <a:t>sites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A.Ribon</a:t>
            </a:r>
            <a:r>
              <a:rPr lang="en-GB" dirty="0" smtClean="0"/>
              <a:t>, </a:t>
            </a:r>
            <a:r>
              <a:rPr lang="en-GB" dirty="0" err="1" smtClean="0"/>
              <a:t>G.Folger</a:t>
            </a:r>
            <a:r>
              <a:rPr lang="en-GB" dirty="0" smtClean="0"/>
              <a:t>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61872" y="1828800"/>
            <a:ext cx="9077083" cy="456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hlinkClick r:id="rId3"/>
              </a:rPr>
              <a:t>http://cern.ch/geant4</a:t>
            </a:r>
            <a:r>
              <a:rPr lang="en-GB" dirty="0" smtClean="0"/>
              <a:t> :</a:t>
            </a:r>
          </a:p>
          <a:p>
            <a:pPr lvl="1"/>
            <a:r>
              <a:rPr lang="en-GB" dirty="0"/>
              <a:t>CERN had offered to create a Drupal site to replace the current plain files based web </a:t>
            </a:r>
            <a:r>
              <a:rPr lang="en-GB" dirty="0" smtClean="0"/>
              <a:t>site</a:t>
            </a:r>
            <a:endParaRPr lang="en-GB" dirty="0" smtClean="0">
              <a:hlinkClick r:id="rId4"/>
            </a:endParaRPr>
          </a:p>
          <a:p>
            <a:r>
              <a:rPr lang="en-GB" dirty="0" smtClean="0">
                <a:hlinkClick r:id="rId4"/>
              </a:rPr>
              <a:t>http://sftweb.cern.ch/geant4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/>
              <a:t>TagsDB</a:t>
            </a:r>
            <a:r>
              <a:rPr lang="en-GB" dirty="0"/>
              <a:t> web interface and Collaboration agreement tools need to be migrated out of Drupal 6, either to Drupal 7, or to standard Apache web server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Migrating to Drupal 7 or Apache are both non </a:t>
            </a:r>
            <a:r>
              <a:rPr lang="en-GB" dirty="0"/>
              <a:t>trivial, and </a:t>
            </a:r>
            <a:r>
              <a:rPr lang="en-GB" dirty="0" smtClean="0"/>
              <a:t>both </a:t>
            </a:r>
            <a:r>
              <a:rPr lang="en-GB" dirty="0"/>
              <a:t>require code </a:t>
            </a:r>
            <a:r>
              <a:rPr lang="en-GB" dirty="0" smtClean="0"/>
              <a:t>changes</a:t>
            </a:r>
          </a:p>
          <a:p>
            <a:pPr lvl="1"/>
            <a:r>
              <a:rPr lang="en-GB" dirty="0" smtClean="0"/>
              <a:t>CERN/IT security team is pushing to shut down this old web server under Drupal 6 </a:t>
            </a:r>
          </a:p>
          <a:p>
            <a:pPr lvl="1"/>
            <a:r>
              <a:rPr lang="en-GB" dirty="0" smtClean="0"/>
              <a:t>Independent from migration of main Geant4 site</a:t>
            </a:r>
          </a:p>
          <a:p>
            <a:r>
              <a:rPr lang="en-GB" dirty="0" smtClean="0"/>
              <a:t>Other sites unchanged:</a:t>
            </a:r>
          </a:p>
          <a:p>
            <a:pPr lvl="1"/>
            <a:r>
              <a:rPr lang="en-GB" dirty="0" smtClean="0"/>
              <a:t>Several wiki’s for individual working group pages</a:t>
            </a:r>
          </a:p>
          <a:p>
            <a:pPr lvl="2"/>
            <a:r>
              <a:rPr lang="en-GB" dirty="0" smtClean="0"/>
              <a:t>If requested, these could be moved to the </a:t>
            </a:r>
            <a:r>
              <a:rPr lang="en-GB" dirty="0"/>
              <a:t>G</a:t>
            </a:r>
            <a:r>
              <a:rPr lang="en-GB" dirty="0" smtClean="0"/>
              <a:t>eant4 site</a:t>
            </a:r>
          </a:p>
          <a:p>
            <a:pPr lvl="1"/>
            <a:r>
              <a:rPr lang="en-GB" dirty="0" smtClean="0"/>
              <a:t>Validation database portal at FNAL</a:t>
            </a:r>
          </a:p>
          <a:p>
            <a:pPr lvl="1"/>
            <a:r>
              <a:rPr lang="en-GB" dirty="0" smtClean="0"/>
              <a:t>Grid validation web page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Interface to </a:t>
            </a:r>
            <a:r>
              <a:rPr lang="en-GB" dirty="0" err="1" smtClean="0"/>
              <a:t>TagsDB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900" dirty="0" smtClean="0"/>
              <a:t>and </a:t>
            </a:r>
            <a:r>
              <a:rPr lang="en-GB" sz="3200" dirty="0" smtClean="0"/>
              <a:t>collaboration agreement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Both tools are Drupal </a:t>
            </a:r>
            <a:r>
              <a:rPr lang="en-GB" dirty="0" smtClean="0"/>
              <a:t>6 custom made </a:t>
            </a:r>
            <a:r>
              <a:rPr lang="en-GB" dirty="0" smtClean="0"/>
              <a:t>modules</a:t>
            </a:r>
          </a:p>
          <a:p>
            <a:r>
              <a:rPr lang="en-GB" dirty="0" smtClean="0"/>
              <a:t>This software</a:t>
            </a:r>
            <a:r>
              <a:rPr lang="en-GB" dirty="0" smtClean="0"/>
              <a:t> </a:t>
            </a:r>
            <a:r>
              <a:rPr lang="en-GB" dirty="0" smtClean="0"/>
              <a:t>needs to be </a:t>
            </a:r>
            <a:r>
              <a:rPr lang="en-GB" dirty="0" smtClean="0"/>
              <a:t>migrated, choices are to </a:t>
            </a:r>
          </a:p>
          <a:p>
            <a:pPr lvl="1"/>
            <a:r>
              <a:rPr lang="en-GB" dirty="0" smtClean="0"/>
              <a:t>Move to </a:t>
            </a:r>
            <a:r>
              <a:rPr lang="en-GB" dirty="0" smtClean="0">
                <a:solidFill>
                  <a:srgbClr val="C00000"/>
                </a:solidFill>
              </a:rPr>
              <a:t>Drupal 7</a:t>
            </a:r>
            <a:r>
              <a:rPr lang="en-GB" dirty="0" smtClean="0"/>
              <a:t>:  </a:t>
            </a:r>
            <a:r>
              <a:rPr lang="en-GB" dirty="0" smtClean="0"/>
              <a:t>we need to adapt for </a:t>
            </a:r>
            <a:r>
              <a:rPr lang="en-GB" dirty="0" smtClean="0"/>
              <a:t>changes </a:t>
            </a:r>
            <a:r>
              <a:rPr lang="en-GB" dirty="0" smtClean="0"/>
              <a:t>in</a:t>
            </a:r>
            <a:r>
              <a:rPr lang="en-GB" dirty="0" smtClean="0"/>
              <a:t> API between </a:t>
            </a:r>
            <a:r>
              <a:rPr lang="en-GB" dirty="0" err="1" smtClean="0"/>
              <a:t>Druapl</a:t>
            </a:r>
            <a:r>
              <a:rPr lang="en-GB" dirty="0" smtClean="0"/>
              <a:t> 6 and 7</a:t>
            </a:r>
          </a:p>
          <a:p>
            <a:pPr lvl="1"/>
            <a:r>
              <a:rPr lang="en-GB" dirty="0" smtClean="0"/>
              <a:t>Move to </a:t>
            </a:r>
            <a:r>
              <a:rPr lang="en-GB" dirty="0" smtClean="0">
                <a:solidFill>
                  <a:srgbClr val="C00000"/>
                </a:solidFill>
              </a:rPr>
              <a:t>Apache</a:t>
            </a:r>
            <a:r>
              <a:rPr lang="en-GB" dirty="0" smtClean="0"/>
              <a:t>: Software becomes independent tool, depending </a:t>
            </a:r>
            <a:r>
              <a:rPr lang="en-GB" dirty="0"/>
              <a:t>only </a:t>
            </a:r>
            <a:r>
              <a:rPr lang="en-GB" dirty="0" smtClean="0"/>
              <a:t>on standard packages and usable on Apache server</a:t>
            </a:r>
            <a:endParaRPr lang="en-GB" dirty="0" smtClean="0"/>
          </a:p>
          <a:p>
            <a:r>
              <a:rPr lang="en-GB" dirty="0" smtClean="0"/>
              <a:t>Choosing where to migrate:</a:t>
            </a:r>
          </a:p>
          <a:p>
            <a:pPr lvl="1"/>
            <a:r>
              <a:rPr lang="en-GB" dirty="0" smtClean="0"/>
              <a:t>Stay with </a:t>
            </a:r>
            <a:r>
              <a:rPr lang="en-GB" dirty="0">
                <a:solidFill>
                  <a:srgbClr val="C00000"/>
                </a:solidFill>
              </a:rPr>
              <a:t>D</a:t>
            </a:r>
            <a:r>
              <a:rPr lang="en-GB" dirty="0" smtClean="0">
                <a:solidFill>
                  <a:srgbClr val="C00000"/>
                </a:solidFill>
              </a:rPr>
              <a:t>rupal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Migration may be simpler, but may repeat for Drupal 8…</a:t>
            </a:r>
          </a:p>
          <a:p>
            <a:pPr lvl="2"/>
            <a:r>
              <a:rPr lang="en-GB" dirty="0" smtClean="0"/>
              <a:t>Consequences for support given by IT for Geant4 Drupal web site</a:t>
            </a:r>
            <a:endParaRPr lang="en-GB" dirty="0"/>
          </a:p>
          <a:p>
            <a:pPr lvl="1"/>
            <a:r>
              <a:rPr lang="en-GB" dirty="0" smtClean="0"/>
              <a:t>Move to </a:t>
            </a:r>
            <a:r>
              <a:rPr lang="en-GB" dirty="0" smtClean="0">
                <a:solidFill>
                  <a:srgbClr val="C00000"/>
                </a:solidFill>
              </a:rPr>
              <a:t>Apache</a:t>
            </a:r>
          </a:p>
          <a:p>
            <a:pPr lvl="2"/>
            <a:r>
              <a:rPr lang="en-GB" dirty="0" smtClean="0"/>
              <a:t>Expect stable interface once the tool is migrated</a:t>
            </a:r>
            <a:endParaRPr lang="en-GB" dirty="0"/>
          </a:p>
          <a:p>
            <a:pPr lvl="1"/>
            <a:r>
              <a:rPr lang="en-GB" dirty="0" smtClean="0"/>
              <a:t>In either case code of the tools would not be supported </a:t>
            </a:r>
            <a:r>
              <a:rPr lang="en-GB" dirty="0" smtClean="0"/>
              <a:t>by IT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 of Drupal 6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Used collaboration agreement module to evaluate possibility and effort to migrate to standalone tool, using functionality on </a:t>
            </a:r>
            <a:r>
              <a:rPr lang="en-GB" dirty="0" smtClean="0"/>
              <a:t>Apache </a:t>
            </a:r>
            <a:r>
              <a:rPr lang="en-GB" dirty="0"/>
              <a:t>server.</a:t>
            </a:r>
          </a:p>
          <a:p>
            <a:r>
              <a:rPr lang="en-GB" dirty="0" smtClean="0"/>
              <a:t>Technologies used in module</a:t>
            </a:r>
            <a:endParaRPr lang="en-GB" dirty="0"/>
          </a:p>
          <a:p>
            <a:pPr lvl="1"/>
            <a:r>
              <a:rPr lang="en-GB" dirty="0" err="1" smtClean="0"/>
              <a:t>javascript</a:t>
            </a:r>
            <a:r>
              <a:rPr lang="en-GB" dirty="0"/>
              <a:t>, j</a:t>
            </a:r>
            <a:r>
              <a:rPr lang="en-GB" dirty="0" smtClean="0"/>
              <a:t>Query, </a:t>
            </a:r>
            <a:r>
              <a:rPr lang="en-GB" dirty="0"/>
              <a:t>AJAX, JSON, </a:t>
            </a:r>
            <a:r>
              <a:rPr lang="en-GB" dirty="0" err="1"/>
              <a:t>php</a:t>
            </a:r>
            <a:r>
              <a:rPr lang="en-GB" dirty="0" smtClean="0"/>
              <a:t>, ….</a:t>
            </a:r>
          </a:p>
          <a:p>
            <a:pPr lvl="1"/>
            <a:r>
              <a:rPr lang="en-GB" dirty="0" smtClean="0"/>
              <a:t>Lots of possibilities to learn</a:t>
            </a:r>
            <a:endParaRPr lang="en-GB" dirty="0"/>
          </a:p>
          <a:p>
            <a:r>
              <a:rPr lang="en-GB" dirty="0"/>
              <a:t>Started migration to independent tool</a:t>
            </a:r>
          </a:p>
          <a:p>
            <a:pPr lvl="1"/>
            <a:r>
              <a:rPr lang="en-GB" dirty="0" smtClean="0"/>
              <a:t>Running </a:t>
            </a:r>
            <a:r>
              <a:rPr lang="en-GB" dirty="0"/>
              <a:t>on standard Apache webserver provided by </a:t>
            </a:r>
            <a:r>
              <a:rPr lang="en-GB" dirty="0" smtClean="0"/>
              <a:t>CERN/IT</a:t>
            </a:r>
          </a:p>
          <a:p>
            <a:pPr lvl="1"/>
            <a:r>
              <a:rPr lang="en-GB" dirty="0" smtClean="0"/>
              <a:t>No need to change </a:t>
            </a:r>
            <a:r>
              <a:rPr lang="en-GB" dirty="0" err="1" smtClean="0"/>
              <a:t>javascript</a:t>
            </a:r>
            <a:r>
              <a:rPr lang="en-GB" dirty="0" smtClean="0"/>
              <a:t> was needed</a:t>
            </a:r>
            <a:endParaRPr lang="en-GB" dirty="0"/>
          </a:p>
          <a:p>
            <a:pPr lvl="1"/>
            <a:r>
              <a:rPr lang="en-GB" dirty="0"/>
              <a:t>Need to </a:t>
            </a:r>
            <a:r>
              <a:rPr lang="en-GB" dirty="0" smtClean="0"/>
              <a:t>migrate </a:t>
            </a:r>
            <a:r>
              <a:rPr lang="en-GB" dirty="0"/>
              <a:t>database access from Drupal </a:t>
            </a:r>
            <a:r>
              <a:rPr lang="en-GB" dirty="0" smtClean="0"/>
              <a:t>API </a:t>
            </a:r>
            <a:r>
              <a:rPr lang="en-GB" dirty="0"/>
              <a:t>to standard </a:t>
            </a:r>
            <a:r>
              <a:rPr lang="en-GB" dirty="0" smtClean="0"/>
              <a:t>PHP/PDO API.</a:t>
            </a:r>
            <a:endParaRPr lang="en-GB" dirty="0"/>
          </a:p>
          <a:p>
            <a:r>
              <a:rPr lang="en-GB" dirty="0"/>
              <a:t>Collaboration agreement tool already </a:t>
            </a:r>
            <a:r>
              <a:rPr lang="en-GB" dirty="0" smtClean="0"/>
              <a:t>migrated</a:t>
            </a:r>
          </a:p>
          <a:p>
            <a:pPr lvl="1"/>
            <a:r>
              <a:rPr lang="en-GB" dirty="0" smtClean="0"/>
              <a:t>https://</a:t>
            </a:r>
            <a:r>
              <a:rPr lang="en-GB" dirty="0"/>
              <a:t>geant4-tools.web.cern.ch/geant4-tools/geant4ca/cgi-bin/geant4ca.php</a:t>
            </a:r>
            <a:endParaRPr lang="en-GB" dirty="0"/>
          </a:p>
          <a:p>
            <a:r>
              <a:rPr lang="en-GB" dirty="0" err="1" smtClean="0"/>
              <a:t>TagsDB</a:t>
            </a:r>
            <a:r>
              <a:rPr lang="en-GB" dirty="0" smtClean="0"/>
              <a:t> </a:t>
            </a:r>
            <a:r>
              <a:rPr lang="en-GB" dirty="0"/>
              <a:t>is far more </a:t>
            </a:r>
            <a:r>
              <a:rPr lang="en-GB" dirty="0" smtClean="0"/>
              <a:t>code and complicate.</a:t>
            </a:r>
          </a:p>
          <a:p>
            <a:pPr lvl="1"/>
            <a:r>
              <a:rPr lang="en-GB" dirty="0" smtClean="0"/>
              <a:t>Migration is underway.</a:t>
            </a:r>
          </a:p>
          <a:p>
            <a:pPr lvl="1"/>
            <a:r>
              <a:rPr lang="en-GB" dirty="0" smtClean="0"/>
              <a:t>Several more weeks of work.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geant4ca 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520646" cy="711598"/>
          </a:xfrm>
        </p:spPr>
        <p:txBody>
          <a:bodyPr/>
          <a:lstStyle/>
          <a:p>
            <a:r>
              <a:rPr lang="en-GB" dirty="0" smtClean="0"/>
              <a:t>Consists of </a:t>
            </a:r>
            <a:r>
              <a:rPr lang="en-GB" dirty="0" err="1" smtClean="0"/>
              <a:t>javascript</a:t>
            </a:r>
            <a:r>
              <a:rPr lang="en-GB" dirty="0" smtClean="0"/>
              <a:t>, </a:t>
            </a:r>
            <a:r>
              <a:rPr lang="en-GB" dirty="0" err="1" smtClean="0"/>
              <a:t>php</a:t>
            </a:r>
            <a:r>
              <a:rPr lang="en-GB" dirty="0" smtClean="0"/>
              <a:t>, </a:t>
            </a:r>
            <a:r>
              <a:rPr lang="en-GB" dirty="0" err="1" smtClean="0"/>
              <a:t>css</a:t>
            </a:r>
            <a:r>
              <a:rPr lang="en-GB" dirty="0" smtClean="0"/>
              <a:t>, and </a:t>
            </a:r>
            <a:r>
              <a:rPr lang="en-GB" dirty="0" err="1" smtClean="0"/>
              <a:t>drupal</a:t>
            </a:r>
            <a:r>
              <a:rPr lang="en-GB" dirty="0" smtClean="0"/>
              <a:t> templates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1895" y="2658930"/>
            <a:ext cx="972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Browser</a:t>
            </a:r>
          </a:p>
          <a:p>
            <a:r>
              <a:rPr lang="en-GB" dirty="0" smtClean="0"/>
              <a:t>Window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06358" y="2640973"/>
            <a:ext cx="12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Web server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943" y="1378770"/>
            <a:ext cx="11040036" cy="5479230"/>
            <a:chOff x="1056657" y="1402541"/>
            <a:chExt cx="11040036" cy="5479230"/>
          </a:xfrm>
          <a:solidFill>
            <a:schemeClr val="accent3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056657" y="3367120"/>
              <a:ext cx="1998617" cy="22729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Javascript</a:t>
              </a:r>
              <a:endParaRPr lang="en-GB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32697" y="3011059"/>
              <a:ext cx="1774241" cy="30737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php</a:t>
              </a:r>
              <a:r>
                <a:rPr lang="en-GB" dirty="0" smtClean="0"/>
                <a:t> modules</a:t>
              </a:r>
            </a:p>
            <a:p>
              <a:r>
                <a:rPr lang="en-GB" dirty="0" smtClean="0"/>
                <a:t>- LDAP</a:t>
              </a:r>
            </a:p>
            <a:p>
              <a:r>
                <a:rPr lang="en-GB" dirty="0" smtClean="0"/>
                <a:t>- DB</a:t>
              </a:r>
            </a:p>
            <a:p>
              <a:r>
                <a:rPr lang="en-GB" dirty="0" smtClean="0"/>
                <a:t>- Email</a:t>
              </a:r>
            </a:p>
            <a:p>
              <a:r>
                <a:rPr lang="en-GB" dirty="0" smtClean="0"/>
                <a:t>- Ajax </a:t>
              </a:r>
              <a:r>
                <a:rPr lang="en-GB" dirty="0" err="1" smtClean="0"/>
                <a:t>Callback</a:t>
              </a:r>
              <a:endParaRPr lang="en-GB" dirty="0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9771668" y="1402541"/>
              <a:ext cx="2050868" cy="128016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Database</a:t>
              </a:r>
            </a:p>
            <a:p>
              <a:pPr algn="ctr"/>
              <a:r>
                <a:rPr lang="en-GB" dirty="0" smtClean="0"/>
                <a:t>(</a:t>
              </a:r>
              <a:r>
                <a:rPr lang="en-GB" dirty="0" err="1" smtClean="0"/>
                <a:t>DBOndemand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9" name="Flowchart: Document 8"/>
            <p:cNvSpPr/>
            <p:nvPr/>
          </p:nvSpPr>
          <p:spPr>
            <a:xfrm>
              <a:off x="9324284" y="5768034"/>
              <a:ext cx="741974" cy="1019481"/>
            </a:xfrm>
            <a:prstGeom prst="flowChartDocumen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email</a:t>
              </a:r>
              <a:endParaRPr lang="en-GB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202065" y="4798289"/>
              <a:ext cx="712757" cy="1100022"/>
              <a:chOff x="11202065" y="3597431"/>
              <a:chExt cx="712757" cy="1100022"/>
            </a:xfrm>
            <a:grpFill/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2065" y="3597431"/>
                <a:ext cx="712757" cy="1100022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11391276" y="4026553"/>
                <a:ext cx="673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LDAP</a:t>
                </a:r>
                <a:endParaRPr lang="en-GB" dirty="0"/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126440">
              <a:off x="7915414" y="5949617"/>
              <a:ext cx="1166759" cy="231951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Left-Right Arrow 14"/>
            <p:cNvSpPr/>
            <p:nvPr/>
          </p:nvSpPr>
          <p:spPr>
            <a:xfrm rot="960871">
              <a:off x="7809527" y="4859162"/>
              <a:ext cx="3147533" cy="204896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Left-Right Arrow 17"/>
            <p:cNvSpPr/>
            <p:nvPr/>
          </p:nvSpPr>
          <p:spPr>
            <a:xfrm rot="20057074" flipV="1">
              <a:off x="7867919" y="2605665"/>
              <a:ext cx="1792841" cy="248663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3200358" y="4247428"/>
              <a:ext cx="2607004" cy="256161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900147" y="3137264"/>
              <a:ext cx="1196546" cy="1249561"/>
              <a:chOff x="10900147" y="3137264"/>
              <a:chExt cx="1196546" cy="1249561"/>
            </a:xfrm>
            <a:grpFill/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31437" y="3286803"/>
                <a:ext cx="712757" cy="1100022"/>
              </a:xfrm>
              <a:prstGeom prst="rect">
                <a:avLst/>
              </a:prstGeom>
              <a:noFill/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0900147" y="3137264"/>
                <a:ext cx="1196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Shibboleth</a:t>
                </a:r>
                <a:endParaRPr lang="en-GB" dirty="0"/>
              </a:p>
            </p:txBody>
          </p:sp>
        </p:grpSp>
        <p:sp>
          <p:nvSpPr>
            <p:cNvPr id="24" name="Left Arrow 23"/>
            <p:cNvSpPr/>
            <p:nvPr/>
          </p:nvSpPr>
          <p:spPr>
            <a:xfrm>
              <a:off x="7842338" y="3836814"/>
              <a:ext cx="3081911" cy="147357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3844" y="3572817"/>
              <a:ext cx="167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Get login, name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49969" y="4679844"/>
              <a:ext cx="2271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Query LDAP using </a:t>
              </a:r>
              <a:r>
                <a:rPr lang="en-GB" dirty="0" err="1" smtClean="0"/>
                <a:t>php</a:t>
              </a:r>
              <a:endParaRPr lang="en-GB" dirty="0" smtClean="0"/>
            </a:p>
            <a:p>
              <a:r>
                <a:rPr lang="en-GB" dirty="0" smtClean="0"/>
                <a:t>Institute, email…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87428" y="6235440"/>
              <a:ext cx="19105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Send confirmation</a:t>
              </a:r>
            </a:p>
            <a:p>
              <a:r>
                <a:rPr lang="en-GB" dirty="0" smtClean="0"/>
                <a:t> emails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58868" y="4428957"/>
              <a:ext cx="2083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jQuery AJAX, JSON, 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71597" y="2503563"/>
              <a:ext cx="1840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Query DB on user</a:t>
              </a:r>
            </a:p>
            <a:p>
              <a:r>
                <a:rPr lang="en-GB" dirty="0" smtClean="0"/>
                <a:t>Store record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9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Geant4 </a:t>
            </a:r>
            <a:r>
              <a:rPr lang="en-GB" dirty="0" smtClean="0"/>
              <a:t>Drupal </a:t>
            </a:r>
            <a:r>
              <a:rPr lang="en-GB" dirty="0" smtClean="0"/>
              <a:t>7 web </a:t>
            </a:r>
            <a:r>
              <a:rPr lang="en-GB" dirty="0" smtClean="0"/>
              <a:t>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Started to create Drupal web site </a:t>
            </a:r>
            <a:r>
              <a:rPr lang="en-GB" dirty="0" smtClean="0">
                <a:hlinkClick r:id="rId3"/>
              </a:rPr>
              <a:t>http://new-geant4-dev.web.cern.ch</a:t>
            </a:r>
            <a:endParaRPr lang="en-GB" dirty="0" smtClean="0"/>
          </a:p>
          <a:p>
            <a:r>
              <a:rPr lang="en-GB" dirty="0" smtClean="0"/>
              <a:t>Stay close to design of current page</a:t>
            </a:r>
          </a:p>
          <a:p>
            <a:r>
              <a:rPr lang="en-GB" dirty="0" smtClean="0"/>
              <a:t>Only few pages created, only Applications is correct and complete</a:t>
            </a:r>
          </a:p>
          <a:p>
            <a:r>
              <a:rPr lang="en-GB" dirty="0" smtClean="0"/>
              <a:t>Addition of major part of pages </a:t>
            </a:r>
            <a:r>
              <a:rPr lang="en-GB" dirty="0" smtClean="0"/>
              <a:t>waits </a:t>
            </a:r>
            <a:r>
              <a:rPr lang="en-GB" dirty="0" smtClean="0"/>
              <a:t>for evaluation of import tool </a:t>
            </a:r>
            <a:r>
              <a:rPr lang="en-GB" dirty="0" smtClean="0"/>
              <a:t>coded </a:t>
            </a:r>
            <a:r>
              <a:rPr lang="en-GB" dirty="0" smtClean="0"/>
              <a:t>by a </a:t>
            </a:r>
            <a:r>
              <a:rPr lang="en-GB" dirty="0" smtClean="0"/>
              <a:t>student</a:t>
            </a:r>
          </a:p>
          <a:p>
            <a:r>
              <a:rPr lang="en-GB" dirty="0" smtClean="0"/>
              <a:t>Created a trial mirror, check at </a:t>
            </a:r>
            <a:r>
              <a:rPr lang="en-GB" dirty="0" smtClean="0">
                <a:hlinkClick r:id="rId4"/>
              </a:rPr>
              <a:t>http://cern.ch/gunter/mirror</a:t>
            </a:r>
            <a:endParaRPr lang="en-GB" dirty="0" smtClean="0"/>
          </a:p>
          <a:p>
            <a:pPr lvl="1"/>
            <a:r>
              <a:rPr lang="en-GB" dirty="0" smtClean="0"/>
              <a:t>Also gave tar file of mirror to Koichi for checking.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A.Ribon, G.Folger, Geant4 Collaboration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905" t="14833" r="23254" b="21816"/>
          <a:stretch/>
        </p:blipFill>
        <p:spPr>
          <a:xfrm>
            <a:off x="0" y="0"/>
            <a:ext cx="10943771" cy="65169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645" y="6400800"/>
            <a:ext cx="6428231" cy="4818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http://new-geant4-dev.web.cern.ch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8797</TotalTime>
  <Words>1779</Words>
  <Application>Microsoft Office PowerPoint</Application>
  <PresentationFormat>Widescreen</PresentationFormat>
  <Paragraphs>266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Schoolbook</vt:lpstr>
      <vt:lpstr>Wingdings 2</vt:lpstr>
      <vt:lpstr>View</vt:lpstr>
      <vt:lpstr>Migration to Drupal Status</vt:lpstr>
      <vt:lpstr>Content</vt:lpstr>
      <vt:lpstr>Current Geant4 Websites</vt:lpstr>
      <vt:lpstr>Evolution of current sites</vt:lpstr>
      <vt:lpstr>Interface to TagsDB  and collaboration agreement tool</vt:lpstr>
      <vt:lpstr>Migration of Drupal 6 modules</vt:lpstr>
      <vt:lpstr>Custom geant4ca module</vt:lpstr>
      <vt:lpstr>New Geant4 Drupal 7 web site</vt:lpstr>
      <vt:lpstr>PowerPoint Presentation</vt:lpstr>
      <vt:lpstr>What is Drupal</vt:lpstr>
      <vt:lpstr>Drupal features</vt:lpstr>
      <vt:lpstr>Importer tool</vt:lpstr>
      <vt:lpstr>Structure of G4 website </vt:lpstr>
      <vt:lpstr>Structure of G4 website – 2 </vt:lpstr>
      <vt:lpstr>Importer tool - 2</vt:lpstr>
      <vt:lpstr>Items still to look into</vt:lpstr>
      <vt:lpstr>Summary</vt:lpstr>
      <vt:lpstr>Basic introduction to edit/add pages</vt:lpstr>
      <vt:lpstr>Material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to Drupal Status</dc:title>
  <dc:creator>Gunter Folger</dc:creator>
  <cp:lastModifiedBy>Gunter Folger</cp:lastModifiedBy>
  <cp:revision>57</cp:revision>
  <dcterms:created xsi:type="dcterms:W3CDTF">2015-09-16T16:01:16Z</dcterms:created>
  <dcterms:modified xsi:type="dcterms:W3CDTF">2015-09-28T14:34:55Z</dcterms:modified>
</cp:coreProperties>
</file>