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3" r:id="rId2"/>
  </p:sldMasterIdLst>
  <p:notesMasterIdLst>
    <p:notesMasterId r:id="rId15"/>
  </p:notesMasterIdLst>
  <p:handoutMasterIdLst>
    <p:handoutMasterId r:id="rId16"/>
  </p:handoutMasterIdLst>
  <p:sldIdLst>
    <p:sldId id="503" r:id="rId3"/>
    <p:sldId id="504" r:id="rId4"/>
    <p:sldId id="507" r:id="rId5"/>
    <p:sldId id="505" r:id="rId6"/>
    <p:sldId id="506" r:id="rId7"/>
    <p:sldId id="508" r:id="rId8"/>
    <p:sldId id="511" r:id="rId9"/>
    <p:sldId id="512" r:id="rId10"/>
    <p:sldId id="509" r:id="rId11"/>
    <p:sldId id="510" r:id="rId12"/>
    <p:sldId id="513" r:id="rId13"/>
    <p:sldId id="501" r:id="rId14"/>
  </p:sldIdLst>
  <p:sldSz cx="9144000" cy="6858000" type="screen4x3"/>
  <p:notesSz cx="6985000" cy="9220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33CC"/>
    <a:srgbClr val="FF9900"/>
    <a:srgbClr val="FF3399"/>
    <a:srgbClr val="0099FF"/>
    <a:srgbClr val="008000"/>
    <a:srgbClr val="66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77" d="100"/>
          <a:sy n="77" d="100"/>
        </p:scale>
        <p:origin x="10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30273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759825"/>
            <a:ext cx="30273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fld id="{0D4F454E-52B2-460B-BD1B-6F5B319CA29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604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defTabSz="925513">
              <a:buFont typeface="Wingdings 2" pitchFamily="18" charset="2"/>
              <a:buChar char="C"/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algn="r" defTabSz="925513">
              <a:buFont typeface="Wingdings 2" pitchFamily="18" charset="2"/>
              <a:buChar char="C"/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379913"/>
            <a:ext cx="512445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30273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defTabSz="925513">
              <a:buFont typeface="Wingdings 2" pitchFamily="18" charset="2"/>
              <a:buChar char="C"/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759825"/>
            <a:ext cx="30273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algn="r" defTabSz="925513">
              <a:buFont typeface="Wingdings 2" pitchFamily="18" charset="2"/>
              <a:buChar char="C"/>
              <a:defRPr sz="1200"/>
            </a:lvl1pPr>
          </a:lstStyle>
          <a:p>
            <a:fld id="{7DA89908-F1D8-471A-9B36-685753E7DF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32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0146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390147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48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0149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390150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0151" name="Rectangle 7"/>
            <p:cNvSpPr>
              <a:spLocks noChangeArrowheads="1"/>
            </p:cNvSpPr>
            <p:nvPr/>
          </p:nvSpPr>
          <p:spPr bwMode="auto">
            <a:xfrm>
              <a:off x="1248" y="2640"/>
              <a:ext cx="336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0152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153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15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015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90156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90157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90158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7946B5F-F7FB-411C-8DF6-BC2A195A600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90159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/>
            <a:endParaRPr kumimoji="1" lang="en-US" sz="2400">
              <a:latin typeface="Arial" pitchFamily="34" charset="0"/>
              <a:ea typeface="ＭＳ Ｐゴシック" pitchFamily="1" charset="-128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Jane Tinslay, SLAC / Event Biasing mini-workshop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5AE6F-5FB4-4F2E-BB3D-BE2B66EA43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Jane Tinslay, SLAC / Event Biasing mini-workshop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3EE8A-6DAF-4F63-B37D-295CE921E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Jane Tinslay, SLAC / Event Biasing mini-workshop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63985-6727-48CC-90D7-85C21CB168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Jane Tinslay, SLAC / Event Biasing mini-workshop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7691E-D82C-4F8A-829B-6CE267973A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Jane Tinslay, SLAC / Event Biasing mini-workshop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A5528-29A4-4F29-9970-44000280EE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Jane Tinslay, SLAC / Event Biasing mini-workshop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7F5BE-BEA8-4CB9-AC47-6520791EF3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Jane Tinslay, SLAC / Event Biasing mini-workshop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7926F-7E7B-407D-982F-B1AC60BB63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Jane Tinslay, SLAC / Event Biasing mini-workshop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8CB92-DD6A-4950-8830-8FDF1A5497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Jane Tinslay, SLAC / Event Biasing mini-workshop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053B5-A9E9-4E4C-941F-30542B0591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Jane Tinslay, SLAC / Event Biasing mini-workshop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1CB04-A585-4A04-83E3-130AF67C14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647700"/>
          </a:xfrm>
          <a:prstGeom prst="rect">
            <a:avLst/>
          </a:prstGeom>
          <a:solidFill>
            <a:schemeClr val="tx1"/>
          </a:solidFill>
          <a:ln w="317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8169275" y="6424613"/>
            <a:ext cx="166688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endParaRPr lang="it-IT" sz="1400"/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152400" y="652145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4216" name="Text Box 8"/>
          <p:cNvSpPr txBox="1">
            <a:spLocks noChangeArrowheads="1"/>
          </p:cNvSpPr>
          <p:nvPr userDrawn="1"/>
        </p:nvSpPr>
        <p:spPr bwMode="auto">
          <a:xfrm>
            <a:off x="1766275" y="6551613"/>
            <a:ext cx="6122189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rgbClr val="000000"/>
                </a:solidFill>
                <a:latin typeface="ＭＳ Ｐゴシック" pitchFamily="1" charset="-128"/>
                <a:ea typeface="ＭＳ Ｐゴシック" pitchFamily="1" charset="-128"/>
              </a:rPr>
              <a:t>Alex Howard, </a:t>
            </a:r>
            <a:r>
              <a:rPr lang="en-GB" sz="1400" dirty="0" smtClean="0">
                <a:solidFill>
                  <a:srgbClr val="000000"/>
                </a:solidFill>
                <a:latin typeface="ＭＳ Ｐゴシック" pitchFamily="1" charset="-128"/>
                <a:ea typeface="ＭＳ Ｐゴシック" pitchFamily="1" charset="-128"/>
              </a:rPr>
              <a:t>Biasing – Generic vs.</a:t>
            </a:r>
            <a:r>
              <a:rPr lang="en-GB" sz="1400" baseline="0" dirty="0" smtClean="0">
                <a:solidFill>
                  <a:srgbClr val="000000"/>
                </a:solidFill>
                <a:latin typeface="ＭＳ Ｐゴシック" pitchFamily="1" charset="-128"/>
                <a:ea typeface="ＭＳ Ｐゴシック" pitchFamily="1" charset="-128"/>
              </a:rPr>
              <a:t> Importance G4 </a:t>
            </a:r>
            <a:r>
              <a:rPr lang="en-GB" sz="1400" baseline="0" dirty="0" smtClean="0">
                <a:solidFill>
                  <a:srgbClr val="000000"/>
                </a:solidFill>
                <a:latin typeface="ＭＳ Ｐゴシック" pitchFamily="1" charset="-128"/>
                <a:ea typeface="ＭＳ Ｐゴシック" pitchFamily="1" charset="-128"/>
              </a:rPr>
              <a:t>Collaboration Workshop 2015</a:t>
            </a:r>
            <a:endParaRPr lang="en-US" sz="1400" dirty="0">
              <a:solidFill>
                <a:srgbClr val="000000"/>
              </a:solidFill>
              <a:latin typeface="ＭＳ Ｐゴシック" pitchFamily="1" charset="-128"/>
              <a:ea typeface="ＭＳ Ｐゴシック" pitchFamily="1" charset="-128"/>
            </a:endParaRPr>
          </a:p>
        </p:txBody>
      </p:sp>
      <p:sp>
        <p:nvSpPr>
          <p:cNvPr id="94217" name="Text Box 9"/>
          <p:cNvSpPr txBox="1">
            <a:spLocks noChangeArrowheads="1"/>
          </p:cNvSpPr>
          <p:nvPr userDrawn="1"/>
        </p:nvSpPr>
        <p:spPr bwMode="auto">
          <a:xfrm>
            <a:off x="8686800" y="6477000"/>
            <a:ext cx="4222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E1946586-EF68-4710-8260-06BF584950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folHlink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folHlink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folHlink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folHlink"/>
          </a:solidFill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folHlink"/>
          </a:solidFill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folHlink"/>
          </a:solidFill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folHlink"/>
          </a:solidFill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folHlink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1" charset="2"/>
        <a:buBlip>
          <a:blip r:embed="rId13"/>
        </a:buBlip>
        <a:defRPr sz="2400" b="1">
          <a:solidFill>
            <a:srgbClr val="1C1C1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2000" b="1">
          <a:solidFill>
            <a:srgbClr val="1C1C1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§"/>
        <a:defRPr b="1">
          <a:solidFill>
            <a:srgbClr val="1C1C1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1600" b="1">
          <a:solidFill>
            <a:srgbClr val="1C1C1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1600" b="1">
          <a:solidFill>
            <a:srgbClr val="1C1C1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1600" b="1">
          <a:solidFill>
            <a:srgbClr val="1C1C1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1600" b="1">
          <a:solidFill>
            <a:srgbClr val="1C1C1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1600" b="1">
          <a:solidFill>
            <a:srgbClr val="1C1C1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1600" b="1">
          <a:solidFill>
            <a:srgbClr val="1C1C1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ChangeArrowheads="1"/>
          </p:cNvSpPr>
          <p:nvPr userDrawn="1"/>
        </p:nvSpPr>
        <p:spPr bwMode="ltGray">
          <a:xfrm>
            <a:off x="414338" y="8350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Arial" pitchFamily="34" charset="0"/>
              <a:ea typeface="ＭＳ Ｐゴシック" pitchFamily="1" charset="-128"/>
            </a:endParaRPr>
          </a:p>
        </p:txBody>
      </p:sp>
      <p:sp>
        <p:nvSpPr>
          <p:cNvPr id="389123" name="Rectangle 3"/>
          <p:cNvSpPr>
            <a:spLocks noChangeArrowheads="1"/>
          </p:cNvSpPr>
          <p:nvPr userDrawn="1"/>
        </p:nvSpPr>
        <p:spPr bwMode="ltGray">
          <a:xfrm>
            <a:off x="673100" y="4127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Arial" pitchFamily="34" charset="0"/>
              <a:ea typeface="ＭＳ Ｐゴシック" pitchFamily="1" charset="-128"/>
            </a:endParaRPr>
          </a:p>
        </p:txBody>
      </p:sp>
      <p:sp>
        <p:nvSpPr>
          <p:cNvPr id="389124" name="Rectangle 4"/>
          <p:cNvSpPr>
            <a:spLocks noChangeArrowheads="1"/>
          </p:cNvSpPr>
          <p:nvPr userDrawn="1"/>
        </p:nvSpPr>
        <p:spPr bwMode="ltGray">
          <a:xfrm>
            <a:off x="290513" y="4127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Arial" pitchFamily="34" charset="0"/>
              <a:ea typeface="ＭＳ Ｐゴシック" pitchFamily="1" charset="-128"/>
            </a:endParaRPr>
          </a:p>
        </p:txBody>
      </p:sp>
      <p:sp>
        <p:nvSpPr>
          <p:cNvPr id="389125" name="Rectangle 5"/>
          <p:cNvSpPr>
            <a:spLocks noChangeArrowheads="1"/>
          </p:cNvSpPr>
          <p:nvPr userDrawn="1"/>
        </p:nvSpPr>
        <p:spPr bwMode="ltGray">
          <a:xfrm>
            <a:off x="784225" y="8350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Arial" pitchFamily="34" charset="0"/>
              <a:ea typeface="ＭＳ Ｐゴシック" pitchFamily="1" charset="-128"/>
            </a:endParaRPr>
          </a:p>
        </p:txBody>
      </p:sp>
      <p:sp>
        <p:nvSpPr>
          <p:cNvPr id="389126" name="Rectangle 6"/>
          <p:cNvSpPr>
            <a:spLocks noChangeArrowheads="1"/>
          </p:cNvSpPr>
          <p:nvPr userDrawn="1"/>
        </p:nvSpPr>
        <p:spPr bwMode="ltGray">
          <a:xfrm>
            <a:off x="0" y="7620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Arial" pitchFamily="34" charset="0"/>
              <a:ea typeface="ＭＳ Ｐゴシック" pitchFamily="1" charset="-128"/>
            </a:endParaRPr>
          </a:p>
        </p:txBody>
      </p:sp>
      <p:sp>
        <p:nvSpPr>
          <p:cNvPr id="389127" name="Rectangle 7"/>
          <p:cNvSpPr>
            <a:spLocks noChangeArrowheads="1"/>
          </p:cNvSpPr>
          <p:nvPr userDrawn="1"/>
        </p:nvSpPr>
        <p:spPr bwMode="gray">
          <a:xfrm>
            <a:off x="635000" y="304800"/>
            <a:ext cx="31750" cy="10525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Arial" pitchFamily="34" charset="0"/>
              <a:ea typeface="ＭＳ Ｐゴシック" pitchFamily="1" charset="-128"/>
            </a:endParaRPr>
          </a:p>
        </p:txBody>
      </p:sp>
      <p:sp>
        <p:nvSpPr>
          <p:cNvPr id="389128" name="Rectangle 8"/>
          <p:cNvSpPr>
            <a:spLocks noChangeArrowheads="1"/>
          </p:cNvSpPr>
          <p:nvPr userDrawn="1"/>
        </p:nvSpPr>
        <p:spPr bwMode="gray">
          <a:xfrm flipV="1">
            <a:off x="333375" y="1143000"/>
            <a:ext cx="8683625" cy="46038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0000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/>
            <a:endParaRPr kumimoji="1" lang="en-US" sz="2400">
              <a:latin typeface="Arial" pitchFamily="34" charset="0"/>
              <a:ea typeface="ＭＳ Ｐゴシック" pitchFamily="1" charset="-128"/>
            </a:endParaRPr>
          </a:p>
        </p:txBody>
      </p:sp>
      <p:sp>
        <p:nvSpPr>
          <p:cNvPr id="389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685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ＭＳ Ｐゴシック" pitchFamily="1" charset="-128"/>
              </a:defRPr>
            </a:lvl1pPr>
          </a:lstStyle>
          <a:p>
            <a:endParaRPr lang="en-US"/>
          </a:p>
        </p:txBody>
      </p:sp>
      <p:sp>
        <p:nvSpPr>
          <p:cNvPr id="389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524625"/>
            <a:ext cx="43195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ＭＳ Ｐゴシック" pitchFamily="1" charset="-128"/>
              </a:defRPr>
            </a:lvl1pPr>
          </a:lstStyle>
          <a:p>
            <a:r>
              <a:rPr lang="en-US"/>
              <a:t>Jane Tinslay, SLAC / Event Biasing mini-workshop</a:t>
            </a:r>
          </a:p>
        </p:txBody>
      </p:sp>
      <p:sp>
        <p:nvSpPr>
          <p:cNvPr id="389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ea typeface="ＭＳ Ｐゴシック" pitchFamily="1" charset="-128"/>
              </a:defRPr>
            </a:lvl1pPr>
          </a:lstStyle>
          <a:p>
            <a:fld id="{2F30B85F-133A-4D47-9E6D-FF0E78D4AF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</p:spPr>
        <p:txBody>
          <a:bodyPr/>
          <a:lstStyle/>
          <a:p>
            <a:r>
              <a:rPr lang="en-GB" dirty="0"/>
              <a:t>Generic vs. Conventional </a:t>
            </a:r>
            <a:br>
              <a:rPr lang="en-GB" dirty="0"/>
            </a:br>
            <a:r>
              <a:rPr lang="en-GB" dirty="0"/>
              <a:t>Importance Biasing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492896"/>
            <a:ext cx="7304856" cy="2569840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en-GB" dirty="0" smtClean="0"/>
              <a:t>Simple set-up</a:t>
            </a:r>
          </a:p>
          <a:p>
            <a:pPr marL="457200" indent="-457200" algn="l">
              <a:buAutoNum type="arabicPeriod"/>
            </a:pPr>
            <a:r>
              <a:rPr lang="en-GB" dirty="0" smtClean="0"/>
              <a:t>Results</a:t>
            </a:r>
          </a:p>
          <a:p>
            <a:pPr marL="457200" indent="-457200" algn="l">
              <a:buAutoNum type="arabicPeriod"/>
            </a:pPr>
            <a:r>
              <a:rPr lang="en-GB" dirty="0" smtClean="0"/>
              <a:t>Features of generic biasing</a:t>
            </a:r>
          </a:p>
          <a:p>
            <a:pPr marL="457200" indent="-457200" algn="l">
              <a:buAutoNum type="arabicPeriod"/>
            </a:pPr>
            <a:r>
              <a:rPr lang="en-GB" dirty="0" smtClean="0"/>
              <a:t>Next steps</a:t>
            </a:r>
          </a:p>
          <a:p>
            <a:pPr marL="457200" indent="-457200" algn="l">
              <a:buAutoNum type="arabicPeriod"/>
            </a:pPr>
            <a:r>
              <a:rPr lang="en-GB" dirty="0" smtClean="0"/>
              <a:t>Mu3e use of GB (</a:t>
            </a:r>
            <a:r>
              <a:rPr lang="en-GB" dirty="0" err="1" smtClean="0"/>
              <a:t>bhabha</a:t>
            </a:r>
            <a:r>
              <a:rPr lang="en-GB" dirty="0" smtClean="0"/>
              <a:t> cross-section) </a:t>
            </a:r>
            <a:r>
              <a:rPr lang="en-GB" dirty="0" smtClean="0">
                <a:sym typeface="Wingdings" panose="05000000000000000000" pitchFamily="2" charset="2"/>
              </a:rPr>
              <a:t>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09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76536"/>
          </a:xfrm>
        </p:spPr>
        <p:txBody>
          <a:bodyPr/>
          <a:lstStyle/>
          <a:p>
            <a:r>
              <a:rPr lang="en-GB" dirty="0" smtClean="0"/>
              <a:t>Normalised Flux - Generic Biasing</a:t>
            </a:r>
            <a:br>
              <a:rPr lang="en-GB" dirty="0" smtClean="0"/>
            </a:br>
            <a:r>
              <a:rPr lang="en-GB" dirty="0" smtClean="0"/>
              <a:t>Different numbers…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71639"/>
            <a:ext cx="7848995" cy="542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05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 of Generic Biasing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08856"/>
            <a:ext cx="7772400" cy="4724400"/>
          </a:xfrm>
        </p:spPr>
        <p:txBody>
          <a:bodyPr/>
          <a:lstStyle/>
          <a:p>
            <a:r>
              <a:rPr lang="en-GB" dirty="0" smtClean="0"/>
              <a:t>Almost my “smart” biasing option (thanks Marc!)</a:t>
            </a:r>
          </a:p>
          <a:p>
            <a:r>
              <a:rPr lang="en-GB" dirty="0" smtClean="0"/>
              <a:t>Integer weights</a:t>
            </a:r>
          </a:p>
          <a:p>
            <a:r>
              <a:rPr lang="en-GB" dirty="0" smtClean="0"/>
              <a:t>Directionality</a:t>
            </a:r>
          </a:p>
          <a:p>
            <a:pPr lvl="1"/>
            <a:r>
              <a:rPr lang="en-GB" dirty="0" smtClean="0"/>
              <a:t>How to handle nested shells?</a:t>
            </a:r>
          </a:p>
          <a:p>
            <a:r>
              <a:rPr lang="en-GB" dirty="0" smtClean="0"/>
              <a:t>In general – how is direction handled – flat importance or always split?</a:t>
            </a:r>
          </a:p>
          <a:p>
            <a:r>
              <a:rPr lang="en-GB" dirty="0" smtClean="0"/>
              <a:t>How to get the flux into a displaced detector without splitting at the detector entrance?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326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8" y="-57311"/>
            <a:ext cx="8964488" cy="699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03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6712"/>
            <a:ext cx="7772400" cy="2476872"/>
          </a:xfrm>
        </p:spPr>
        <p:txBody>
          <a:bodyPr/>
          <a:lstStyle/>
          <a:p>
            <a:r>
              <a:rPr lang="en-GB" dirty="0" smtClean="0"/>
              <a:t>Muscle (10cm x 10cm x 10cm)</a:t>
            </a:r>
          </a:p>
          <a:p>
            <a:r>
              <a:rPr lang="en-GB" dirty="0" smtClean="0"/>
              <a:t>Tissue (10cm x 10cm x 10cm)</a:t>
            </a:r>
          </a:p>
          <a:p>
            <a:r>
              <a:rPr lang="en-GB" dirty="0" smtClean="0"/>
              <a:t>Bone (10cm x 10cm x 1.5cm)</a:t>
            </a:r>
          </a:p>
          <a:p>
            <a:r>
              <a:rPr lang="en-GB" dirty="0" smtClean="0"/>
              <a:t>Air gap (to sensor) 30cm-0.5 x sensor</a:t>
            </a:r>
          </a:p>
          <a:p>
            <a:r>
              <a:rPr lang="en-GB" dirty="0" smtClean="0"/>
              <a:t>CZT sensors (3mm </a:t>
            </a:r>
            <a:r>
              <a:rPr lang="en-GB" dirty="0" err="1" smtClean="0"/>
              <a:t>thickeness</a:t>
            </a:r>
            <a:r>
              <a:rPr lang="en-GB" dirty="0" smtClean="0"/>
              <a:t>)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212976"/>
            <a:ext cx="73152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4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Setup with biasing sub-</a:t>
            </a:r>
            <a:r>
              <a:rPr lang="en-GB" dirty="0" err="1" smtClean="0"/>
              <a:t>divison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80120"/>
            <a:ext cx="8496944" cy="532656"/>
          </a:xfrm>
        </p:spPr>
        <p:txBody>
          <a:bodyPr/>
          <a:lstStyle/>
          <a:p>
            <a:r>
              <a:rPr lang="en-GB" dirty="0" smtClean="0"/>
              <a:t>Air column also introduced (otherwise killed on exit)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7" y="1988840"/>
            <a:ext cx="81629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3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60keV x-ray fan beam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biasing – strong attenuation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75" y="2804889"/>
            <a:ext cx="802005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82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“Normal” importance biasing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92896"/>
            <a:ext cx="8791575" cy="2676525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57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Generic Biasing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697843"/>
            <a:ext cx="7772400" cy="2529114"/>
          </a:xfrm>
        </p:spPr>
      </p:pic>
    </p:spTree>
    <p:extLst>
      <p:ext uri="{BB962C8B-B14F-4D97-AF65-F5344CB8AC3E}">
        <p14:creationId xmlns:p14="http://schemas.microsoft.com/office/powerpoint/2010/main" val="171654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206680" cy="647700"/>
          </a:xfrm>
        </p:spPr>
        <p:txBody>
          <a:bodyPr/>
          <a:lstStyle/>
          <a:p>
            <a:r>
              <a:rPr lang="en-GB" dirty="0" smtClean="0"/>
              <a:t>Conventional Biasing 1 million events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18" y="836712"/>
            <a:ext cx="7747281" cy="535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50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Generic Biasing 10 million events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836712"/>
            <a:ext cx="7776864" cy="537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41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Normalised Flux - conventional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141" y="908720"/>
            <a:ext cx="7957717" cy="550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92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4nss2003">
  <a:themeElements>
    <a:clrScheme name="">
      <a:dk1>
        <a:srgbClr val="C0C0C0"/>
      </a:dk1>
      <a:lt1>
        <a:srgbClr val="FFFFFF"/>
      </a:lt1>
      <a:dk2>
        <a:srgbClr val="336699"/>
      </a:dk2>
      <a:lt2>
        <a:srgbClr val="006B61"/>
      </a:lt2>
      <a:accent1>
        <a:srgbClr val="FFCC66"/>
      </a:accent1>
      <a:accent2>
        <a:srgbClr val="66FFFF"/>
      </a:accent2>
      <a:accent3>
        <a:srgbClr val="ADB8CA"/>
      </a:accent3>
      <a:accent4>
        <a:srgbClr val="DADADA"/>
      </a:accent4>
      <a:accent5>
        <a:srgbClr val="FFE2B8"/>
      </a:accent5>
      <a:accent6>
        <a:srgbClr val="5CE7E7"/>
      </a:accent6>
      <a:hlink>
        <a:srgbClr val="339966"/>
      </a:hlink>
      <a:folHlink>
        <a:srgbClr val="800080"/>
      </a:folHlink>
    </a:clrScheme>
    <a:fontScheme name="G4nss2003">
      <a:majorFont>
        <a:latin typeface="Impact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33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33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4nss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4nss200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4nss200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4nss200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4nss20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4nss20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4nss20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33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33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G4nss2004</Template>
  <TotalTime>4781</TotalTime>
  <Words>165</Words>
  <Application>Microsoft Office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ＭＳ Ｐゴシック</vt:lpstr>
      <vt:lpstr>Arial</vt:lpstr>
      <vt:lpstr>Comic Sans MS</vt:lpstr>
      <vt:lpstr>Impact</vt:lpstr>
      <vt:lpstr>Monotype Sorts</vt:lpstr>
      <vt:lpstr>Times New Roman</vt:lpstr>
      <vt:lpstr>Wingdings</vt:lpstr>
      <vt:lpstr>Wingdings 2</vt:lpstr>
      <vt:lpstr>G4nss2003</vt:lpstr>
      <vt:lpstr>Blends</vt:lpstr>
      <vt:lpstr>Generic vs. Conventional  Importance Biasing</vt:lpstr>
      <vt:lpstr>Setup</vt:lpstr>
      <vt:lpstr>Setup with biasing sub-divison</vt:lpstr>
      <vt:lpstr>60keV x-ray fan beam</vt:lpstr>
      <vt:lpstr>“Normal” importance biasing</vt:lpstr>
      <vt:lpstr>Generic Biasing</vt:lpstr>
      <vt:lpstr>Conventional Biasing 1 million events</vt:lpstr>
      <vt:lpstr>Generic Biasing 10 million events</vt:lpstr>
      <vt:lpstr>Normalised Flux - conventional</vt:lpstr>
      <vt:lpstr>Normalised Flux - Generic Biasing Different numbers…</vt:lpstr>
      <vt:lpstr>Features of Generic Biasing</vt:lpstr>
      <vt:lpstr>PowerPoint Presentation</vt:lpstr>
    </vt:vector>
  </TitlesOfParts>
  <Company>JRC-HFR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Giuseppe Giovanni Daquino</dc:creator>
  <cp:lastModifiedBy>Alexander Howard</cp:lastModifiedBy>
  <cp:revision>315</cp:revision>
  <dcterms:created xsi:type="dcterms:W3CDTF">2003-11-22T15:42:58Z</dcterms:created>
  <dcterms:modified xsi:type="dcterms:W3CDTF">2015-10-01T12:11:36Z</dcterms:modified>
</cp:coreProperties>
</file>