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58" r:id="rId15"/>
    <p:sldId id="271" r:id="rId16"/>
    <p:sldId id="272" r:id="rId17"/>
    <p:sldId id="275" r:id="rId18"/>
    <p:sldId id="274" r:id="rId19"/>
    <p:sldId id="276" r:id="rId20"/>
  </p:sldIdLst>
  <p:sldSz cx="9144000" cy="6858000" type="screen4x3"/>
  <p:notesSz cx="6858000" cy="9144000"/>
  <p:custShowLst>
    <p:custShow name="Scheduler" id="0">
      <p:sldLst>
        <p:sld r:id="rId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0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heata:Documents:IO_perform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Nvolumes (90%)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Sheet1!$A$2:$A$9</c:f>
              <c:numCache>
                <c:formatCode>General</c:formatCode>
                <c:ptCount val="8"/>
                <c:pt idx="0">
                  <c:v>1000.0</c:v>
                </c:pt>
                <c:pt idx="1">
                  <c:v>4000.0</c:v>
                </c:pt>
                <c:pt idx="2">
                  <c:v>16000.0</c:v>
                </c:pt>
                <c:pt idx="3">
                  <c:v>64000.0</c:v>
                </c:pt>
                <c:pt idx="4">
                  <c:v>256000.0</c:v>
                </c:pt>
                <c:pt idx="5">
                  <c:v>1.024E6</c:v>
                </c:pt>
                <c:pt idx="6">
                  <c:v>4.096E6</c:v>
                </c:pt>
                <c:pt idx="7">
                  <c:v>1.6384E7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4.0</c:v>
                </c:pt>
                <c:pt idx="1">
                  <c:v>123.0</c:v>
                </c:pt>
                <c:pt idx="2">
                  <c:v>130.0</c:v>
                </c:pt>
                <c:pt idx="3">
                  <c:v>172.0</c:v>
                </c:pt>
                <c:pt idx="4">
                  <c:v>330.0</c:v>
                </c:pt>
                <c:pt idx="5">
                  <c:v>330.0</c:v>
                </c:pt>
                <c:pt idx="6">
                  <c:v>330.0</c:v>
                </c:pt>
                <c:pt idx="7">
                  <c:v>410.0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3938536"/>
        <c:axId val="-2103932392"/>
      </c:scatterChart>
      <c:valAx>
        <c:axId val="-2103938536"/>
        <c:scaling>
          <c:logBase val="10.0"/>
          <c:orientation val="minMax"/>
          <c:min val="1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</a:t>
                </a:r>
                <a:r>
                  <a:rPr lang="en-US" baseline="0"/>
                  <a:t> steps</a:t>
                </a:r>
                <a:endParaRPr lang="en-US"/>
              </a:p>
            </c:rich>
          </c:tx>
          <c:layout/>
          <c:overlay val="0"/>
        </c:title>
        <c:numFmt formatCode="0.E+00" sourceLinked="0"/>
        <c:majorTickMark val="out"/>
        <c:minorTickMark val="none"/>
        <c:tickLblPos val="nextTo"/>
        <c:crossAx val="-2103932392"/>
        <c:crosses val="autoZero"/>
        <c:crossBetween val="midCat"/>
      </c:valAx>
      <c:valAx>
        <c:axId val="-2103932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Basketized</a:t>
                </a:r>
                <a:r>
                  <a:rPr lang="en-US" baseline="0"/>
                  <a:t> volumes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393853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Full job</c:v>
          </c:tx>
          <c:spPr>
            <a:ln w="25400"/>
          </c:spPr>
          <c:marker>
            <c:symbol val="triangle"/>
            <c:size val="4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0.71</c:v>
                </c:pt>
                <c:pt idx="1">
                  <c:v>2.95</c:v>
                </c:pt>
                <c:pt idx="2">
                  <c:v>4.78</c:v>
                </c:pt>
                <c:pt idx="3">
                  <c:v>8.07</c:v>
                </c:pt>
                <c:pt idx="4">
                  <c:v>13.61</c:v>
                </c:pt>
                <c:pt idx="5">
                  <c:v>19.88</c:v>
                </c:pt>
                <c:pt idx="6">
                  <c:v>22.69</c:v>
                </c:pt>
                <c:pt idx="7">
                  <c:v>22.8</c:v>
                </c:pt>
                <c:pt idx="8">
                  <c:v>22.99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0.066</c:v>
                </c:pt>
                <c:pt idx="1">
                  <c:v>0.074</c:v>
                </c:pt>
                <c:pt idx="2">
                  <c:v>0.07</c:v>
                </c:pt>
                <c:pt idx="3">
                  <c:v>0.057</c:v>
                </c:pt>
                <c:pt idx="4">
                  <c:v>0.114</c:v>
                </c:pt>
                <c:pt idx="5">
                  <c:v>0.379</c:v>
                </c:pt>
                <c:pt idx="6">
                  <c:v>1.51</c:v>
                </c:pt>
                <c:pt idx="7">
                  <c:v>2.5</c:v>
                </c:pt>
                <c:pt idx="8">
                  <c:v>3.41</c:v>
                </c:pt>
              </c:numCache>
            </c:numRef>
          </c:yVal>
          <c:smooth val="0"/>
        </c:ser>
        <c:ser>
          <c:idx val="1"/>
          <c:order val="1"/>
          <c:tx>
            <c:v>Transport only</c:v>
          </c:tx>
          <c:spPr>
            <a:ln w="25400"/>
          </c:spPr>
          <c:marker>
            <c:symbol val="square"/>
            <c:size val="4"/>
          </c:marker>
          <c:xVal>
            <c:numRef>
              <c:f>Sheet1!$B$2:$B$10</c:f>
              <c:numCache>
                <c:formatCode>General</c:formatCode>
                <c:ptCount val="9"/>
                <c:pt idx="0">
                  <c:v>0.71</c:v>
                </c:pt>
                <c:pt idx="1">
                  <c:v>3.02</c:v>
                </c:pt>
                <c:pt idx="2">
                  <c:v>4.84</c:v>
                </c:pt>
                <c:pt idx="3">
                  <c:v>8.130000000000001</c:v>
                </c:pt>
                <c:pt idx="4">
                  <c:v>13.98</c:v>
                </c:pt>
                <c:pt idx="5">
                  <c:v>24.7</c:v>
                </c:pt>
                <c:pt idx="6">
                  <c:v>46.61</c:v>
                </c:pt>
                <c:pt idx="7">
                  <c:v>65.02</c:v>
                </c:pt>
                <c:pt idx="8">
                  <c:v>71.1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  <c:pt idx="0">
                  <c:v>0.065</c:v>
                </c:pt>
                <c:pt idx="1">
                  <c:v>0.048</c:v>
                </c:pt>
                <c:pt idx="2">
                  <c:v>0.056</c:v>
                </c:pt>
                <c:pt idx="3">
                  <c:v>0.049</c:v>
                </c:pt>
                <c:pt idx="4">
                  <c:v>0.085</c:v>
                </c:pt>
                <c:pt idx="5">
                  <c:v>0.11</c:v>
                </c:pt>
                <c:pt idx="6">
                  <c:v>0.225</c:v>
                </c:pt>
                <c:pt idx="7">
                  <c:v>0.293</c:v>
                </c:pt>
                <c:pt idx="8">
                  <c:v>0.425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2184024"/>
        <c:axId val="-2102178248"/>
      </c:scatterChart>
      <c:valAx>
        <c:axId val="-2102184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Throughput</a:t>
                </a:r>
                <a:r>
                  <a:rPr lang="en-US" baseline="0"/>
                  <a:t> [MB/s]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2178248"/>
        <c:crosses val="autoZero"/>
        <c:crossBetween val="midCat"/>
      </c:valAx>
      <c:valAx>
        <c:axId val="-2102178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time overhead wrt no I/O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21840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F68B4-ED97-C642-9B56-E0EA7E7C104C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0A9CA-40F6-B441-A64E-ADAF9690C115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CMS full simulation (Xeon): end Q4, 2015</a:t>
          </a:r>
          <a:endParaRPr lang="en-US" dirty="0"/>
        </a:p>
      </dgm:t>
    </dgm:pt>
    <dgm:pt modelId="{778AFFC4-E40B-AC42-A835-CEE8B9A4E472}" type="parTrans" cxnId="{BA4B1E69-30E7-1F4A-8BE4-1EE102CAD799}">
      <dgm:prSet/>
      <dgm:spPr/>
      <dgm:t>
        <a:bodyPr/>
        <a:lstStyle/>
        <a:p>
          <a:endParaRPr lang="en-US"/>
        </a:p>
      </dgm:t>
    </dgm:pt>
    <dgm:pt modelId="{69B50F03-1DA0-C549-9845-EC4E11547E9C}" type="sibTrans" cxnId="{BA4B1E69-30E7-1F4A-8BE4-1EE102CAD799}">
      <dgm:prSet/>
      <dgm:spPr/>
      <dgm:t>
        <a:bodyPr/>
        <a:lstStyle/>
        <a:p>
          <a:endParaRPr lang="en-US"/>
        </a:p>
      </dgm:t>
    </dgm:pt>
    <dgm:pt modelId="{9979B511-EB59-4844-BEC2-8015AD5124D7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Co-processor mode (GPU, Phi) functional – end Q4, 2015</a:t>
          </a:r>
          <a:endParaRPr lang="en-US" dirty="0"/>
        </a:p>
      </dgm:t>
    </dgm:pt>
    <dgm:pt modelId="{C0407099-4EA3-A84C-B579-E1E5A57B9959}" type="parTrans" cxnId="{788F77A4-25E0-C246-B5FC-DC00556CA56B}">
      <dgm:prSet/>
      <dgm:spPr/>
      <dgm:t>
        <a:bodyPr/>
        <a:lstStyle/>
        <a:p>
          <a:endParaRPr lang="en-US"/>
        </a:p>
      </dgm:t>
    </dgm:pt>
    <dgm:pt modelId="{4583E13F-B9F7-6C40-82F6-1E2A25DA23B6}" type="sibTrans" cxnId="{788F77A4-25E0-C246-B5FC-DC00556CA56B}">
      <dgm:prSet/>
      <dgm:spPr/>
      <dgm:t>
        <a:bodyPr/>
        <a:lstStyle/>
        <a:p>
          <a:endParaRPr lang="en-US"/>
        </a:p>
      </dgm:t>
    </dgm:pt>
    <dgm:pt modelId="{D10C2A04-09C0-2E41-98B9-B519958D91EF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/>
            <a:t>GeantV</a:t>
          </a:r>
          <a:r>
            <a:rPr lang="en-US" dirty="0" smtClean="0"/>
            <a:t> simulation on Phi in native mode (KNL) – prototype by end Q2, 2016</a:t>
          </a:r>
          <a:endParaRPr lang="en-US" dirty="0"/>
        </a:p>
      </dgm:t>
    </dgm:pt>
    <dgm:pt modelId="{BDD9DC1C-9923-BB4B-AAF1-D87D5526BE70}" type="parTrans" cxnId="{B2820C3E-23CB-8D4E-B959-C7F1B6B0ADAE}">
      <dgm:prSet/>
      <dgm:spPr/>
      <dgm:t>
        <a:bodyPr/>
        <a:lstStyle/>
        <a:p>
          <a:endParaRPr lang="en-US"/>
        </a:p>
      </dgm:t>
    </dgm:pt>
    <dgm:pt modelId="{9BF1FEFE-FD96-9E40-B62E-FEB0DFA3D880}" type="sibTrans" cxnId="{B2820C3E-23CB-8D4E-B959-C7F1B6B0ADAE}">
      <dgm:prSet/>
      <dgm:spPr/>
      <dgm:t>
        <a:bodyPr/>
        <a:lstStyle/>
        <a:p>
          <a:endParaRPr lang="en-US"/>
        </a:p>
      </dgm:t>
    </dgm:pt>
    <dgm:pt modelId="{B8060014-B90C-3C42-B4D3-52DCFFE1D8A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/>
            <a:t>Preformance</a:t>
          </a:r>
          <a:r>
            <a:rPr lang="en-US" dirty="0" smtClean="0"/>
            <a:t> </a:t>
          </a:r>
          <a:r>
            <a:rPr lang="en-US" dirty="0" err="1" smtClean="0"/>
            <a:t>optimisations</a:t>
          </a:r>
          <a:r>
            <a:rPr lang="en-US" dirty="0" smtClean="0"/>
            <a:t> by end Q4, 2016</a:t>
          </a:r>
        </a:p>
      </dgm:t>
    </dgm:pt>
    <dgm:pt modelId="{84AC0AAC-5505-8C43-A287-6E87A457CCC4}" type="parTrans" cxnId="{37BEE62F-8584-6044-8B91-2C8981A4FA68}">
      <dgm:prSet/>
      <dgm:spPr/>
      <dgm:t>
        <a:bodyPr/>
        <a:lstStyle/>
        <a:p>
          <a:endParaRPr lang="en-US"/>
        </a:p>
      </dgm:t>
    </dgm:pt>
    <dgm:pt modelId="{8B36D4F6-B2EE-6B48-BDDD-195E92EBDB30}" type="sibTrans" cxnId="{37BEE62F-8584-6044-8B91-2C8981A4FA68}">
      <dgm:prSet/>
      <dgm:spPr/>
      <dgm:t>
        <a:bodyPr/>
        <a:lstStyle/>
        <a:p>
          <a:endParaRPr lang="en-US"/>
        </a:p>
      </dgm:t>
    </dgm:pt>
    <dgm:pt modelId="{F1982F65-2FB4-1644-9725-67B0239584DA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Kernel offload doing part of processing + performance optimizations</a:t>
          </a:r>
          <a:endParaRPr lang="en-US" dirty="0"/>
        </a:p>
      </dgm:t>
    </dgm:pt>
    <dgm:pt modelId="{212990E6-19A3-2246-9CE6-037F9AAA1EF9}" type="parTrans" cxnId="{65C90A91-09AF-5440-AE47-8194E6A8CB84}">
      <dgm:prSet/>
      <dgm:spPr/>
      <dgm:t>
        <a:bodyPr/>
        <a:lstStyle/>
        <a:p>
          <a:endParaRPr lang="en-US"/>
        </a:p>
      </dgm:t>
    </dgm:pt>
    <dgm:pt modelId="{B802FADF-252A-C541-8755-7BCCFAFC249C}" type="sibTrans" cxnId="{65C90A91-09AF-5440-AE47-8194E6A8CB84}">
      <dgm:prSet/>
      <dgm:spPr/>
      <dgm:t>
        <a:bodyPr/>
        <a:lstStyle/>
        <a:p>
          <a:endParaRPr lang="en-US"/>
        </a:p>
      </dgm:t>
    </dgm:pt>
    <dgm:pt modelId="{DE684CFE-5238-3949-B79A-EBDB5D58352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Realistic scoring/ </a:t>
          </a:r>
          <a:r>
            <a:rPr lang="en-US" dirty="0" err="1" smtClean="0"/>
            <a:t>VecGeom</a:t>
          </a:r>
          <a:r>
            <a:rPr lang="en-US" dirty="0" smtClean="0"/>
            <a:t> geometry (vector mode)/ tab. physics</a:t>
          </a:r>
          <a:endParaRPr lang="en-US" dirty="0"/>
        </a:p>
      </dgm:t>
    </dgm:pt>
    <dgm:pt modelId="{A96171E1-6628-1F47-9E55-E251FECC8F70}" type="parTrans" cxnId="{FFA8C9A8-5A10-3A45-9276-502621CEBAB7}">
      <dgm:prSet/>
      <dgm:spPr/>
      <dgm:t>
        <a:bodyPr/>
        <a:lstStyle/>
        <a:p>
          <a:endParaRPr lang="en-US"/>
        </a:p>
      </dgm:t>
    </dgm:pt>
    <dgm:pt modelId="{7E601285-4C2C-264A-A25D-1F5D9D82B730}" type="sibTrans" cxnId="{FFA8C9A8-5A10-3A45-9276-502621CEBAB7}">
      <dgm:prSet/>
      <dgm:spPr/>
      <dgm:t>
        <a:bodyPr/>
        <a:lstStyle/>
        <a:p>
          <a:endParaRPr lang="en-US"/>
        </a:p>
      </dgm:t>
    </dgm:pt>
    <dgm:pt modelId="{000687F8-47FE-DE45-AB4D-DD82DB29AA0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Performance goal vs. standard approach: 2x-3x</a:t>
          </a:r>
          <a:endParaRPr lang="en-US" dirty="0"/>
        </a:p>
      </dgm:t>
    </dgm:pt>
    <dgm:pt modelId="{C0949D91-E6C9-DA44-9E71-4A4C3624FBCA}" type="parTrans" cxnId="{526CD9C0-1F46-BD43-A078-D5C961BA11A1}">
      <dgm:prSet/>
      <dgm:spPr/>
      <dgm:t>
        <a:bodyPr/>
        <a:lstStyle/>
        <a:p>
          <a:endParaRPr lang="en-US"/>
        </a:p>
      </dgm:t>
    </dgm:pt>
    <dgm:pt modelId="{112DE0A6-E72F-4C4C-A8CA-5B371F7599BA}" type="sibTrans" cxnId="{526CD9C0-1F46-BD43-A078-D5C961BA11A1}">
      <dgm:prSet/>
      <dgm:spPr/>
      <dgm:t>
        <a:bodyPr/>
        <a:lstStyle/>
        <a:p>
          <a:endParaRPr lang="en-US"/>
        </a:p>
      </dgm:t>
    </dgm:pt>
    <dgm:pt modelId="{8B93940E-7902-4C4D-BEBE-3F4862AE21C6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Geometry navigation optimizations + full support for missing features</a:t>
          </a:r>
        </a:p>
      </dgm:t>
    </dgm:pt>
    <dgm:pt modelId="{57CB7CAD-1DE9-474C-9783-EC0636EEE7FB}" type="parTrans" cxnId="{A36B7ADC-61BF-2848-9F7E-2EA50E2D4BC6}">
      <dgm:prSet/>
      <dgm:spPr/>
      <dgm:t>
        <a:bodyPr/>
        <a:lstStyle/>
        <a:p>
          <a:endParaRPr lang="en-US"/>
        </a:p>
      </dgm:t>
    </dgm:pt>
    <dgm:pt modelId="{E02DAA73-D03F-7441-8E88-5F4615E65E94}" type="sibTrans" cxnId="{A36B7ADC-61BF-2848-9F7E-2EA50E2D4BC6}">
      <dgm:prSet/>
      <dgm:spPr/>
      <dgm:t>
        <a:bodyPr/>
        <a:lstStyle/>
        <a:p>
          <a:endParaRPr lang="en-US"/>
        </a:p>
      </dgm:t>
    </dgm:pt>
    <dgm:pt modelId="{7831B475-CA04-3C40-AC1A-F16C91C80B1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E.g. divisions, solids</a:t>
          </a:r>
        </a:p>
      </dgm:t>
    </dgm:pt>
    <dgm:pt modelId="{CF3F1884-A2FE-0C40-B51D-8DB28E1C2D49}" type="parTrans" cxnId="{BC7A994E-3406-044A-8E3A-3A461324206C}">
      <dgm:prSet/>
      <dgm:spPr/>
      <dgm:t>
        <a:bodyPr/>
        <a:lstStyle/>
        <a:p>
          <a:endParaRPr lang="en-US"/>
        </a:p>
      </dgm:t>
    </dgm:pt>
    <dgm:pt modelId="{FC2FC751-3286-1743-8098-0CA116AE1DCA}" type="sibTrans" cxnId="{BC7A994E-3406-044A-8E3A-3A461324206C}">
      <dgm:prSet/>
      <dgm:spPr/>
      <dgm:t>
        <a:bodyPr/>
        <a:lstStyle/>
        <a:p>
          <a:endParaRPr lang="en-US"/>
        </a:p>
      </dgm:t>
    </dgm:pt>
    <dgm:pt modelId="{6F218715-D265-FB4C-82DF-A27E8A966E4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Support for other geometries than CMS: 2016</a:t>
          </a:r>
        </a:p>
      </dgm:t>
    </dgm:pt>
    <dgm:pt modelId="{C78D889E-E9F2-E44D-8AD2-9B3CE552ACEF}" type="parTrans" cxnId="{02490F88-5238-704F-BCCC-9F97793EBDDA}">
      <dgm:prSet/>
      <dgm:spPr/>
      <dgm:t>
        <a:bodyPr/>
        <a:lstStyle/>
        <a:p>
          <a:endParaRPr lang="en-US"/>
        </a:p>
      </dgm:t>
    </dgm:pt>
    <dgm:pt modelId="{887608EA-CA15-5042-B267-02F4AEA758B0}" type="sibTrans" cxnId="{02490F88-5238-704F-BCCC-9F97793EBDDA}">
      <dgm:prSet/>
      <dgm:spPr/>
      <dgm:t>
        <a:bodyPr/>
        <a:lstStyle/>
        <a:p>
          <a:endParaRPr lang="en-US"/>
        </a:p>
      </dgm:t>
    </dgm:pt>
    <dgm:pt modelId="{BCA8DF89-541E-4749-8612-66A4FB8AF73A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Showcase doing full CMS geometry </a:t>
          </a:r>
          <a:r>
            <a:rPr lang="en-US" dirty="0" err="1" smtClean="0"/>
            <a:t>raytracing</a:t>
          </a:r>
          <a:r>
            <a:rPr lang="en-US" dirty="0" smtClean="0"/>
            <a:t> on MIC: SC’15</a:t>
          </a:r>
        </a:p>
      </dgm:t>
    </dgm:pt>
    <dgm:pt modelId="{842C4817-B256-7344-B0DC-870001E72BDE}" type="parTrans" cxnId="{04C86F6A-A6AA-C542-ABF6-1C876655B581}">
      <dgm:prSet/>
      <dgm:spPr/>
      <dgm:t>
        <a:bodyPr/>
        <a:lstStyle/>
        <a:p>
          <a:endParaRPr lang="en-US"/>
        </a:p>
      </dgm:t>
    </dgm:pt>
    <dgm:pt modelId="{2D0B2CEC-88C8-C049-BD86-FD3C2EE1CB11}" type="sibTrans" cxnId="{04C86F6A-A6AA-C542-ABF6-1C876655B581}">
      <dgm:prSet/>
      <dgm:spPr/>
      <dgm:t>
        <a:bodyPr/>
        <a:lstStyle/>
        <a:p>
          <a:endParaRPr lang="en-US"/>
        </a:p>
      </dgm:t>
    </dgm:pt>
    <dgm:pt modelId="{0168E7E9-56C7-A248-8FF3-67700045718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New vector-aware physics models (continuous integration)</a:t>
          </a:r>
          <a:endParaRPr lang="en-US" dirty="0"/>
        </a:p>
      </dgm:t>
    </dgm:pt>
    <dgm:pt modelId="{FDFB8C24-9080-104B-B7ED-ADA53A73B99A}" type="parTrans" cxnId="{E53D9887-25BA-4147-8F13-180A0D276D8C}">
      <dgm:prSet/>
      <dgm:spPr/>
      <dgm:t>
        <a:bodyPr/>
        <a:lstStyle/>
        <a:p>
          <a:endParaRPr lang="en-US"/>
        </a:p>
      </dgm:t>
    </dgm:pt>
    <dgm:pt modelId="{B4844116-2415-7544-8F60-5F160218B8DC}" type="sibTrans" cxnId="{E53D9887-25BA-4147-8F13-180A0D276D8C}">
      <dgm:prSet/>
      <dgm:spPr/>
      <dgm:t>
        <a:bodyPr/>
        <a:lstStyle/>
        <a:p>
          <a:endParaRPr lang="en-US"/>
        </a:p>
      </dgm:t>
    </dgm:pt>
    <dgm:pt modelId="{BE5C98F7-9469-1D43-BC74-4A19E52BB94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mtClean="0"/>
            <a:t>Finalizing interfaces, smooth transition from tab Xsec to vec. physics</a:t>
          </a:r>
          <a:endParaRPr lang="en-US" dirty="0" smtClean="0"/>
        </a:p>
      </dgm:t>
    </dgm:pt>
    <dgm:pt modelId="{7F0B6F17-2330-2549-BCF9-CA4FA08B519D}" type="parTrans" cxnId="{4A97C940-BECB-6E4E-9A0A-BA7943770A2E}">
      <dgm:prSet/>
      <dgm:spPr/>
      <dgm:t>
        <a:bodyPr/>
        <a:lstStyle/>
        <a:p>
          <a:endParaRPr lang="en-US"/>
        </a:p>
      </dgm:t>
    </dgm:pt>
    <dgm:pt modelId="{87DC503F-5168-2E4C-81A6-1B1155EC3E39}" type="sibTrans" cxnId="{4A97C940-BECB-6E4E-9A0A-BA7943770A2E}">
      <dgm:prSet/>
      <dgm:spPr/>
      <dgm:t>
        <a:bodyPr/>
        <a:lstStyle/>
        <a:p>
          <a:endParaRPr lang="en-US"/>
        </a:p>
      </dgm:t>
    </dgm:pt>
    <dgm:pt modelId="{B6A5174B-6E6D-4D48-ABD8-35A093178826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By end 2016: New MSC, gammas, electrons</a:t>
          </a:r>
        </a:p>
      </dgm:t>
    </dgm:pt>
    <dgm:pt modelId="{8B7B2B93-E0BD-2140-8F9E-43B97C02AC59}" type="parTrans" cxnId="{644D8C28-3067-E74D-83C6-921847742B1A}">
      <dgm:prSet/>
      <dgm:spPr/>
      <dgm:t>
        <a:bodyPr/>
        <a:lstStyle/>
        <a:p>
          <a:endParaRPr lang="en-US"/>
        </a:p>
      </dgm:t>
    </dgm:pt>
    <dgm:pt modelId="{E59EC28D-FD3A-4C42-ABED-DB9CA6B0515F}" type="sibTrans" cxnId="{644D8C28-3067-E74D-83C6-921847742B1A}">
      <dgm:prSet/>
      <dgm:spPr/>
      <dgm:t>
        <a:bodyPr/>
        <a:lstStyle/>
        <a:p>
          <a:endParaRPr lang="en-US"/>
        </a:p>
      </dgm:t>
    </dgm:pt>
    <dgm:pt modelId="{C700304C-1CEC-7D4A-ACD8-40AA61CBD284}" type="pres">
      <dgm:prSet presAssocID="{813F68B4-ED97-C642-9B56-E0EA7E7C10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0AA6E3-FDFA-B54F-A724-806D0910C1EF}" type="pres">
      <dgm:prSet presAssocID="{813F68B4-ED97-C642-9B56-E0EA7E7C104C}" presName="dummyMaxCanvas" presStyleCnt="0">
        <dgm:presLayoutVars/>
      </dgm:prSet>
      <dgm:spPr/>
    </dgm:pt>
    <dgm:pt modelId="{92E482E5-C684-C844-86E3-613F178D488D}" type="pres">
      <dgm:prSet presAssocID="{813F68B4-ED97-C642-9B56-E0EA7E7C104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960B2-22EB-0A4F-A2AC-BFFD1128F11C}" type="pres">
      <dgm:prSet presAssocID="{813F68B4-ED97-C642-9B56-E0EA7E7C104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C5E2F-6637-3045-A3A7-57A571CC0D3A}" type="pres">
      <dgm:prSet presAssocID="{813F68B4-ED97-C642-9B56-E0EA7E7C104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AD234-621A-C642-A90A-4CD76DCA30DE}" type="pres">
      <dgm:prSet presAssocID="{813F68B4-ED97-C642-9B56-E0EA7E7C104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2C4D8-10D5-9E4B-A830-679778BA0725}" type="pres">
      <dgm:prSet presAssocID="{813F68B4-ED97-C642-9B56-E0EA7E7C104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B2873-8957-1747-ACF2-C4F305B08E81}" type="pres">
      <dgm:prSet presAssocID="{813F68B4-ED97-C642-9B56-E0EA7E7C104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1F1A6-68DA-544F-98AC-1BEDD327BB5A}" type="pres">
      <dgm:prSet presAssocID="{813F68B4-ED97-C642-9B56-E0EA7E7C104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CD0D8-B0D9-4541-A43D-DE5005F030ED}" type="pres">
      <dgm:prSet presAssocID="{813F68B4-ED97-C642-9B56-E0EA7E7C104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6A828-0245-2142-B9B4-4EEB5DDF3644}" type="pres">
      <dgm:prSet presAssocID="{813F68B4-ED97-C642-9B56-E0EA7E7C104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D169A-B624-0F43-BB5F-54437039AF2B}" type="pres">
      <dgm:prSet presAssocID="{813F68B4-ED97-C642-9B56-E0EA7E7C104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B8F3A-319B-5B46-A463-4FD320EE4AD6}" type="pres">
      <dgm:prSet presAssocID="{813F68B4-ED97-C642-9B56-E0EA7E7C104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F0D39-FB3A-3349-B864-1ED33E9A79F5}" type="pres">
      <dgm:prSet presAssocID="{813F68B4-ED97-C642-9B56-E0EA7E7C104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D7AFF-C8AE-5341-80F7-41751FBE672B}" type="pres">
      <dgm:prSet presAssocID="{813F68B4-ED97-C642-9B56-E0EA7E7C104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B5473-0EE0-D946-A33C-613020D8DFBA}" type="pres">
      <dgm:prSet presAssocID="{813F68B4-ED97-C642-9B56-E0EA7E7C104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96294-9104-DA40-A55F-E4267B6712CB}" type="presOf" srcId="{D10C2A04-09C0-2E41-98B9-B519958D91EF}" destId="{A13C5E2F-6637-3045-A3A7-57A571CC0D3A}" srcOrd="0" destOrd="0" presId="urn:microsoft.com/office/officeart/2005/8/layout/vProcess5"/>
    <dgm:cxn modelId="{105A0E2E-8AF1-BE40-A95C-2F126A465436}" type="presOf" srcId="{6F218715-D265-FB4C-82DF-A27E8A966E49}" destId="{E3AAD234-621A-C642-A90A-4CD76DCA30DE}" srcOrd="0" destOrd="3" presId="urn:microsoft.com/office/officeart/2005/8/layout/vProcess5"/>
    <dgm:cxn modelId="{BBB93AEC-8A44-E249-8C74-3323D363AF1B}" type="presOf" srcId="{DE684CFE-5238-3949-B79A-EBDB5D583523}" destId="{92E482E5-C684-C844-86E3-613F178D488D}" srcOrd="0" destOrd="1" presId="urn:microsoft.com/office/officeart/2005/8/layout/vProcess5"/>
    <dgm:cxn modelId="{86D26642-6613-CA4C-B7F3-E8677870A828}" type="presOf" srcId="{BCA8DF89-541E-4749-8612-66A4FB8AF73A}" destId="{E3AAD234-621A-C642-A90A-4CD76DCA30DE}" srcOrd="0" destOrd="2" presId="urn:microsoft.com/office/officeart/2005/8/layout/vProcess5"/>
    <dgm:cxn modelId="{B2820C3E-23CB-8D4E-B959-C7F1B6B0ADAE}" srcId="{813F68B4-ED97-C642-9B56-E0EA7E7C104C}" destId="{D10C2A04-09C0-2E41-98B9-B519958D91EF}" srcOrd="2" destOrd="0" parTransId="{BDD9DC1C-9923-BB4B-AAF1-D87D5526BE70}" sibTransId="{9BF1FEFE-FD96-9E40-B62E-FEB0DFA3D880}"/>
    <dgm:cxn modelId="{E2D0E39A-6CAC-9C43-8021-DC6B652BDF8F}" type="presOf" srcId="{7831B475-CA04-3C40-AC1A-F16C91C80B1F}" destId="{E3AAD234-621A-C642-A90A-4CD76DCA30DE}" srcOrd="0" destOrd="1" presId="urn:microsoft.com/office/officeart/2005/8/layout/vProcess5"/>
    <dgm:cxn modelId="{C0F0A5E0-09CA-6249-9527-641A9780CA2C}" type="presOf" srcId="{7831B475-CA04-3C40-AC1A-F16C91C80B1F}" destId="{1BFD7AFF-C8AE-5341-80F7-41751FBE672B}" srcOrd="1" destOrd="1" presId="urn:microsoft.com/office/officeart/2005/8/layout/vProcess5"/>
    <dgm:cxn modelId="{5EA8EDBC-CD78-B24B-BB40-4592D81337F7}" type="presOf" srcId="{8B93940E-7902-4C4D-BEBE-3F4862AE21C6}" destId="{1BFD7AFF-C8AE-5341-80F7-41751FBE672B}" srcOrd="1" destOrd="0" presId="urn:microsoft.com/office/officeart/2005/8/layout/vProcess5"/>
    <dgm:cxn modelId="{A8446D8A-53AF-A347-ACD2-10DE7E777A31}" type="presOf" srcId="{9BF1FEFE-FD96-9E40-B62E-FEB0DFA3D880}" destId="{145CD0D8-B0D9-4541-A43D-DE5005F030ED}" srcOrd="0" destOrd="0" presId="urn:microsoft.com/office/officeart/2005/8/layout/vProcess5"/>
    <dgm:cxn modelId="{B8B1A01C-C05B-B54D-BFA4-A71D1B7FD76A}" type="presOf" srcId="{74D0A9CA-40F6-B441-A64E-ADAF9690C115}" destId="{ACDD169A-B624-0F43-BB5F-54437039AF2B}" srcOrd="1" destOrd="0" presId="urn:microsoft.com/office/officeart/2005/8/layout/vProcess5"/>
    <dgm:cxn modelId="{65C90A91-09AF-5440-AE47-8194E6A8CB84}" srcId="{9979B511-EB59-4844-BEC2-8015AD5124D7}" destId="{F1982F65-2FB4-1644-9725-67B0239584DA}" srcOrd="0" destOrd="0" parTransId="{212990E6-19A3-2246-9CE6-037F9AAA1EF9}" sibTransId="{B802FADF-252A-C541-8755-7BCCFAFC249C}"/>
    <dgm:cxn modelId="{18D329C4-21EF-1142-989B-9457415B5D74}" type="presOf" srcId="{0168E7E9-56C7-A248-8FF3-67700045718E}" destId="{9832C4D8-10D5-9E4B-A830-679778BA0725}" srcOrd="0" destOrd="0" presId="urn:microsoft.com/office/officeart/2005/8/layout/vProcess5"/>
    <dgm:cxn modelId="{24E21378-6235-EF47-A98C-77E607EEA465}" type="presOf" srcId="{0168E7E9-56C7-A248-8FF3-67700045718E}" destId="{9A7B5473-0EE0-D946-A33C-613020D8DFBA}" srcOrd="1" destOrd="0" presId="urn:microsoft.com/office/officeart/2005/8/layout/vProcess5"/>
    <dgm:cxn modelId="{85BF07E5-8B08-E047-8C31-A58E00B2C144}" type="presOf" srcId="{B8060014-B90C-3C42-B4D3-52DCFFE1D8AC}" destId="{A13C5E2F-6637-3045-A3A7-57A571CC0D3A}" srcOrd="0" destOrd="1" presId="urn:microsoft.com/office/officeart/2005/8/layout/vProcess5"/>
    <dgm:cxn modelId="{CE5A226C-4411-5946-9E2D-EC10E06B56CA}" type="presOf" srcId="{F1982F65-2FB4-1644-9725-67B0239584DA}" destId="{26EB8F3A-319B-5B46-A463-4FD320EE4AD6}" srcOrd="1" destOrd="1" presId="urn:microsoft.com/office/officeart/2005/8/layout/vProcess5"/>
    <dgm:cxn modelId="{D4CB830A-0F40-9540-9EA6-66FBC6DF9AF8}" type="presOf" srcId="{000687F8-47FE-DE45-AB4D-DD82DB29AA09}" destId="{92E482E5-C684-C844-86E3-613F178D488D}" srcOrd="0" destOrd="2" presId="urn:microsoft.com/office/officeart/2005/8/layout/vProcess5"/>
    <dgm:cxn modelId="{06BCFD57-0038-9B43-B034-32D0C16F86B2}" type="presOf" srcId="{74D0A9CA-40F6-B441-A64E-ADAF9690C115}" destId="{92E482E5-C684-C844-86E3-613F178D488D}" srcOrd="0" destOrd="0" presId="urn:microsoft.com/office/officeart/2005/8/layout/vProcess5"/>
    <dgm:cxn modelId="{644D8C28-3067-E74D-83C6-921847742B1A}" srcId="{0168E7E9-56C7-A248-8FF3-67700045718E}" destId="{B6A5174B-6E6D-4D48-ABD8-35A093178826}" srcOrd="1" destOrd="0" parTransId="{8B7B2B93-E0BD-2140-8F9E-43B97C02AC59}" sibTransId="{E59EC28D-FD3A-4C42-ABED-DB9CA6B0515F}"/>
    <dgm:cxn modelId="{F03D5B6F-6E70-2441-B7A6-D8AE62D3781A}" type="presOf" srcId="{F1982F65-2FB4-1644-9725-67B0239584DA}" destId="{465960B2-22EB-0A4F-A2AC-BFFD1128F11C}" srcOrd="0" destOrd="1" presId="urn:microsoft.com/office/officeart/2005/8/layout/vProcess5"/>
    <dgm:cxn modelId="{FD0C946A-3927-044E-9B46-05AD871AF342}" type="presOf" srcId="{6F218715-D265-FB4C-82DF-A27E8A966E49}" destId="{1BFD7AFF-C8AE-5341-80F7-41751FBE672B}" srcOrd="1" destOrd="3" presId="urn:microsoft.com/office/officeart/2005/8/layout/vProcess5"/>
    <dgm:cxn modelId="{B22A2273-A50D-7E4F-9851-34446C5D0817}" type="presOf" srcId="{4583E13F-B9F7-6C40-82F6-1E2A25DA23B6}" destId="{1071F1A6-68DA-544F-98AC-1BEDD327BB5A}" srcOrd="0" destOrd="0" presId="urn:microsoft.com/office/officeart/2005/8/layout/vProcess5"/>
    <dgm:cxn modelId="{04C86F6A-A6AA-C542-ABF6-1C876655B581}" srcId="{8B93940E-7902-4C4D-BEBE-3F4862AE21C6}" destId="{BCA8DF89-541E-4749-8612-66A4FB8AF73A}" srcOrd="1" destOrd="0" parTransId="{842C4817-B256-7344-B0DC-870001E72BDE}" sibTransId="{2D0B2CEC-88C8-C049-BD86-FD3C2EE1CB11}"/>
    <dgm:cxn modelId="{788F77A4-25E0-C246-B5FC-DC00556CA56B}" srcId="{813F68B4-ED97-C642-9B56-E0EA7E7C104C}" destId="{9979B511-EB59-4844-BEC2-8015AD5124D7}" srcOrd="1" destOrd="0" parTransId="{C0407099-4EA3-A84C-B579-E1E5A57B9959}" sibTransId="{4583E13F-B9F7-6C40-82F6-1E2A25DA23B6}"/>
    <dgm:cxn modelId="{8D2FA01B-5DC3-1041-955E-827A918F5863}" type="presOf" srcId="{9979B511-EB59-4844-BEC2-8015AD5124D7}" destId="{465960B2-22EB-0A4F-A2AC-BFFD1128F11C}" srcOrd="0" destOrd="0" presId="urn:microsoft.com/office/officeart/2005/8/layout/vProcess5"/>
    <dgm:cxn modelId="{4A97C940-BECB-6E4E-9A0A-BA7943770A2E}" srcId="{0168E7E9-56C7-A248-8FF3-67700045718E}" destId="{BE5C98F7-9469-1D43-BC74-4A19E52BB94E}" srcOrd="0" destOrd="0" parTransId="{7F0B6F17-2330-2549-BCF9-CA4FA08B519D}" sibTransId="{87DC503F-5168-2E4C-81A6-1B1155EC3E39}"/>
    <dgm:cxn modelId="{EB1A7527-8FC9-CC48-9DC6-FE5D1D72A3F5}" type="presOf" srcId="{69B50F03-1DA0-C549-9845-EC4E11547E9C}" destId="{410B2873-8957-1747-ACF2-C4F305B08E81}" srcOrd="0" destOrd="0" presId="urn:microsoft.com/office/officeart/2005/8/layout/vProcess5"/>
    <dgm:cxn modelId="{BC7A994E-3406-044A-8E3A-3A461324206C}" srcId="{8B93940E-7902-4C4D-BEBE-3F4862AE21C6}" destId="{7831B475-CA04-3C40-AC1A-F16C91C80B1F}" srcOrd="0" destOrd="0" parTransId="{CF3F1884-A2FE-0C40-B51D-8DB28E1C2D49}" sibTransId="{FC2FC751-3286-1743-8098-0CA116AE1DCA}"/>
    <dgm:cxn modelId="{FFA8C9A8-5A10-3A45-9276-502621CEBAB7}" srcId="{74D0A9CA-40F6-B441-A64E-ADAF9690C115}" destId="{DE684CFE-5238-3949-B79A-EBDB5D583523}" srcOrd="0" destOrd="0" parTransId="{A96171E1-6628-1F47-9E55-E251FECC8F70}" sibTransId="{7E601285-4C2C-264A-A25D-1F5D9D82B730}"/>
    <dgm:cxn modelId="{23BA308F-EC73-A84E-A031-DBDAF2529789}" type="presOf" srcId="{DE684CFE-5238-3949-B79A-EBDB5D583523}" destId="{ACDD169A-B624-0F43-BB5F-54437039AF2B}" srcOrd="1" destOrd="1" presId="urn:microsoft.com/office/officeart/2005/8/layout/vProcess5"/>
    <dgm:cxn modelId="{FCBF550A-1536-9242-950B-34C9B536616A}" type="presOf" srcId="{B6A5174B-6E6D-4D48-ABD8-35A093178826}" destId="{9A7B5473-0EE0-D946-A33C-613020D8DFBA}" srcOrd="1" destOrd="2" presId="urn:microsoft.com/office/officeart/2005/8/layout/vProcess5"/>
    <dgm:cxn modelId="{E53D9887-25BA-4147-8F13-180A0D276D8C}" srcId="{813F68B4-ED97-C642-9B56-E0EA7E7C104C}" destId="{0168E7E9-56C7-A248-8FF3-67700045718E}" srcOrd="4" destOrd="0" parTransId="{FDFB8C24-9080-104B-B7ED-ADA53A73B99A}" sibTransId="{B4844116-2415-7544-8F60-5F160218B8DC}"/>
    <dgm:cxn modelId="{9654CFE0-26DD-8C4E-82BB-03A1C87F0501}" type="presOf" srcId="{B6A5174B-6E6D-4D48-ABD8-35A093178826}" destId="{9832C4D8-10D5-9E4B-A830-679778BA0725}" srcOrd="0" destOrd="2" presId="urn:microsoft.com/office/officeart/2005/8/layout/vProcess5"/>
    <dgm:cxn modelId="{02C76CE1-9246-9341-9784-B7E95750D6B1}" type="presOf" srcId="{9979B511-EB59-4844-BEC2-8015AD5124D7}" destId="{26EB8F3A-319B-5B46-A463-4FD320EE4AD6}" srcOrd="1" destOrd="0" presId="urn:microsoft.com/office/officeart/2005/8/layout/vProcess5"/>
    <dgm:cxn modelId="{A36B7ADC-61BF-2848-9F7E-2EA50E2D4BC6}" srcId="{813F68B4-ED97-C642-9B56-E0EA7E7C104C}" destId="{8B93940E-7902-4C4D-BEBE-3F4862AE21C6}" srcOrd="3" destOrd="0" parTransId="{57CB7CAD-1DE9-474C-9783-EC0636EEE7FB}" sibTransId="{E02DAA73-D03F-7441-8E88-5F4615E65E94}"/>
    <dgm:cxn modelId="{B4B498D3-1722-E745-8A58-FCE08BB07E4A}" type="presOf" srcId="{813F68B4-ED97-C642-9B56-E0EA7E7C104C}" destId="{C700304C-1CEC-7D4A-ACD8-40AA61CBD284}" srcOrd="0" destOrd="0" presId="urn:microsoft.com/office/officeart/2005/8/layout/vProcess5"/>
    <dgm:cxn modelId="{526CD9C0-1F46-BD43-A078-D5C961BA11A1}" srcId="{74D0A9CA-40F6-B441-A64E-ADAF9690C115}" destId="{000687F8-47FE-DE45-AB4D-DD82DB29AA09}" srcOrd="1" destOrd="0" parTransId="{C0949D91-E6C9-DA44-9E71-4A4C3624FBCA}" sibTransId="{112DE0A6-E72F-4C4C-A8CA-5B371F7599BA}"/>
    <dgm:cxn modelId="{02490F88-5238-704F-BCCC-9F97793EBDDA}" srcId="{8B93940E-7902-4C4D-BEBE-3F4862AE21C6}" destId="{6F218715-D265-FB4C-82DF-A27E8A966E49}" srcOrd="2" destOrd="0" parTransId="{C78D889E-E9F2-E44D-8AD2-9B3CE552ACEF}" sibTransId="{887608EA-CA15-5042-B267-02F4AEA758B0}"/>
    <dgm:cxn modelId="{68FAABBE-FCD9-4140-ACD0-227471D2F517}" type="presOf" srcId="{D10C2A04-09C0-2E41-98B9-B519958D91EF}" destId="{12AF0D39-FB3A-3349-B864-1ED33E9A79F5}" srcOrd="1" destOrd="0" presId="urn:microsoft.com/office/officeart/2005/8/layout/vProcess5"/>
    <dgm:cxn modelId="{BCAAC3CE-C75D-F241-B0D7-22C96B8A2BE8}" type="presOf" srcId="{BE5C98F7-9469-1D43-BC74-4A19E52BB94E}" destId="{9A7B5473-0EE0-D946-A33C-613020D8DFBA}" srcOrd="1" destOrd="1" presId="urn:microsoft.com/office/officeart/2005/8/layout/vProcess5"/>
    <dgm:cxn modelId="{BA4B1E69-30E7-1F4A-8BE4-1EE102CAD799}" srcId="{813F68B4-ED97-C642-9B56-E0EA7E7C104C}" destId="{74D0A9CA-40F6-B441-A64E-ADAF9690C115}" srcOrd="0" destOrd="0" parTransId="{778AFFC4-E40B-AC42-A835-CEE8B9A4E472}" sibTransId="{69B50F03-1DA0-C549-9845-EC4E11547E9C}"/>
    <dgm:cxn modelId="{96C6E81B-94DF-8E43-A276-462106BC3937}" type="presOf" srcId="{8B93940E-7902-4C4D-BEBE-3F4862AE21C6}" destId="{E3AAD234-621A-C642-A90A-4CD76DCA30DE}" srcOrd="0" destOrd="0" presId="urn:microsoft.com/office/officeart/2005/8/layout/vProcess5"/>
    <dgm:cxn modelId="{4FC3BF60-0C61-A34B-B684-518B0A48DE6F}" type="presOf" srcId="{000687F8-47FE-DE45-AB4D-DD82DB29AA09}" destId="{ACDD169A-B624-0F43-BB5F-54437039AF2B}" srcOrd="1" destOrd="2" presId="urn:microsoft.com/office/officeart/2005/8/layout/vProcess5"/>
    <dgm:cxn modelId="{37BEE62F-8584-6044-8B91-2C8981A4FA68}" srcId="{D10C2A04-09C0-2E41-98B9-B519958D91EF}" destId="{B8060014-B90C-3C42-B4D3-52DCFFE1D8AC}" srcOrd="0" destOrd="0" parTransId="{84AC0AAC-5505-8C43-A287-6E87A457CCC4}" sibTransId="{8B36D4F6-B2EE-6B48-BDDD-195E92EBDB30}"/>
    <dgm:cxn modelId="{2E99131C-404D-0A42-80CB-682A734D446F}" type="presOf" srcId="{BE5C98F7-9469-1D43-BC74-4A19E52BB94E}" destId="{9832C4D8-10D5-9E4B-A830-679778BA0725}" srcOrd="0" destOrd="1" presId="urn:microsoft.com/office/officeart/2005/8/layout/vProcess5"/>
    <dgm:cxn modelId="{6A4C0BB1-4419-BA4D-8925-7812162B27E8}" type="presOf" srcId="{BCA8DF89-541E-4749-8612-66A4FB8AF73A}" destId="{1BFD7AFF-C8AE-5341-80F7-41751FBE672B}" srcOrd="1" destOrd="2" presId="urn:microsoft.com/office/officeart/2005/8/layout/vProcess5"/>
    <dgm:cxn modelId="{54E87EE6-B10E-BE41-9741-CF08CDB70EDF}" type="presOf" srcId="{B8060014-B90C-3C42-B4D3-52DCFFE1D8AC}" destId="{12AF0D39-FB3A-3349-B864-1ED33E9A79F5}" srcOrd="1" destOrd="1" presId="urn:microsoft.com/office/officeart/2005/8/layout/vProcess5"/>
    <dgm:cxn modelId="{27D272E4-7ED4-2842-B70A-685D526C2F00}" type="presOf" srcId="{E02DAA73-D03F-7441-8E88-5F4615E65E94}" destId="{94A6A828-0245-2142-B9B4-4EEB5DDF3644}" srcOrd="0" destOrd="0" presId="urn:microsoft.com/office/officeart/2005/8/layout/vProcess5"/>
    <dgm:cxn modelId="{29E2F5A6-4D05-9144-A9F5-CD85CBBBFBA8}" type="presParOf" srcId="{C700304C-1CEC-7D4A-ACD8-40AA61CBD284}" destId="{BD0AA6E3-FDFA-B54F-A724-806D0910C1EF}" srcOrd="0" destOrd="0" presId="urn:microsoft.com/office/officeart/2005/8/layout/vProcess5"/>
    <dgm:cxn modelId="{2A7D41DA-BD5F-DA47-B740-3026D9D54895}" type="presParOf" srcId="{C700304C-1CEC-7D4A-ACD8-40AA61CBD284}" destId="{92E482E5-C684-C844-86E3-613F178D488D}" srcOrd="1" destOrd="0" presId="urn:microsoft.com/office/officeart/2005/8/layout/vProcess5"/>
    <dgm:cxn modelId="{6D7E3EAE-91C1-9141-BFAD-6112C7D8E749}" type="presParOf" srcId="{C700304C-1CEC-7D4A-ACD8-40AA61CBD284}" destId="{465960B2-22EB-0A4F-A2AC-BFFD1128F11C}" srcOrd="2" destOrd="0" presId="urn:microsoft.com/office/officeart/2005/8/layout/vProcess5"/>
    <dgm:cxn modelId="{F007452C-D342-0D42-B8CD-BA1EA993263C}" type="presParOf" srcId="{C700304C-1CEC-7D4A-ACD8-40AA61CBD284}" destId="{A13C5E2F-6637-3045-A3A7-57A571CC0D3A}" srcOrd="3" destOrd="0" presId="urn:microsoft.com/office/officeart/2005/8/layout/vProcess5"/>
    <dgm:cxn modelId="{45D106C1-553C-5A47-A3E1-A63332FB08AF}" type="presParOf" srcId="{C700304C-1CEC-7D4A-ACD8-40AA61CBD284}" destId="{E3AAD234-621A-C642-A90A-4CD76DCA30DE}" srcOrd="4" destOrd="0" presId="urn:microsoft.com/office/officeart/2005/8/layout/vProcess5"/>
    <dgm:cxn modelId="{E227D2C2-2EDB-224C-A777-B5675295EC7D}" type="presParOf" srcId="{C700304C-1CEC-7D4A-ACD8-40AA61CBD284}" destId="{9832C4D8-10D5-9E4B-A830-679778BA0725}" srcOrd="5" destOrd="0" presId="urn:microsoft.com/office/officeart/2005/8/layout/vProcess5"/>
    <dgm:cxn modelId="{F77A9D6C-197D-A047-8740-01A01BFDE438}" type="presParOf" srcId="{C700304C-1CEC-7D4A-ACD8-40AA61CBD284}" destId="{410B2873-8957-1747-ACF2-C4F305B08E81}" srcOrd="6" destOrd="0" presId="urn:microsoft.com/office/officeart/2005/8/layout/vProcess5"/>
    <dgm:cxn modelId="{772959BB-0663-D646-9849-D274DBB399AA}" type="presParOf" srcId="{C700304C-1CEC-7D4A-ACD8-40AA61CBD284}" destId="{1071F1A6-68DA-544F-98AC-1BEDD327BB5A}" srcOrd="7" destOrd="0" presId="urn:microsoft.com/office/officeart/2005/8/layout/vProcess5"/>
    <dgm:cxn modelId="{C5B7846F-B349-B843-97C3-C3A442EE8642}" type="presParOf" srcId="{C700304C-1CEC-7D4A-ACD8-40AA61CBD284}" destId="{145CD0D8-B0D9-4541-A43D-DE5005F030ED}" srcOrd="8" destOrd="0" presId="urn:microsoft.com/office/officeart/2005/8/layout/vProcess5"/>
    <dgm:cxn modelId="{D0029F60-CE44-5F45-8881-78AB83412C5E}" type="presParOf" srcId="{C700304C-1CEC-7D4A-ACD8-40AA61CBD284}" destId="{94A6A828-0245-2142-B9B4-4EEB5DDF3644}" srcOrd="9" destOrd="0" presId="urn:microsoft.com/office/officeart/2005/8/layout/vProcess5"/>
    <dgm:cxn modelId="{929E1851-ECD5-6D44-BC17-7FE444D8B4A4}" type="presParOf" srcId="{C700304C-1CEC-7D4A-ACD8-40AA61CBD284}" destId="{ACDD169A-B624-0F43-BB5F-54437039AF2B}" srcOrd="10" destOrd="0" presId="urn:microsoft.com/office/officeart/2005/8/layout/vProcess5"/>
    <dgm:cxn modelId="{9C7AD9C7-A47E-7848-809B-57B5C5B795AE}" type="presParOf" srcId="{C700304C-1CEC-7D4A-ACD8-40AA61CBD284}" destId="{26EB8F3A-319B-5B46-A463-4FD320EE4AD6}" srcOrd="11" destOrd="0" presId="urn:microsoft.com/office/officeart/2005/8/layout/vProcess5"/>
    <dgm:cxn modelId="{395D2430-A35D-CF46-BBD1-8639CF524014}" type="presParOf" srcId="{C700304C-1CEC-7D4A-ACD8-40AA61CBD284}" destId="{12AF0D39-FB3A-3349-B864-1ED33E9A79F5}" srcOrd="12" destOrd="0" presId="urn:microsoft.com/office/officeart/2005/8/layout/vProcess5"/>
    <dgm:cxn modelId="{FD7BEC46-CED0-EB4F-95BA-F00A27C21835}" type="presParOf" srcId="{C700304C-1CEC-7D4A-ACD8-40AA61CBD284}" destId="{1BFD7AFF-C8AE-5341-80F7-41751FBE672B}" srcOrd="13" destOrd="0" presId="urn:microsoft.com/office/officeart/2005/8/layout/vProcess5"/>
    <dgm:cxn modelId="{4006FD33-C0BB-7D42-BAC3-6575D9C375DE}" type="presParOf" srcId="{C700304C-1CEC-7D4A-ACD8-40AA61CBD284}" destId="{9A7B5473-0EE0-D946-A33C-613020D8DFB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482E5-C684-C844-86E3-613F178D488D}">
      <dsp:nvSpPr>
        <dsp:cNvPr id="0" name=""/>
        <dsp:cNvSpPr/>
      </dsp:nvSpPr>
      <dsp:spPr>
        <a:xfrm>
          <a:off x="0" y="0"/>
          <a:ext cx="6483477" cy="83439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CMS full simulation (Xeon): end Q4, 2015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Realistic scoring/ </a:t>
          </a:r>
          <a:r>
            <a:rPr lang="en-US" sz="900" kern="1200" dirty="0" err="1" smtClean="0"/>
            <a:t>VecGeom</a:t>
          </a:r>
          <a:r>
            <a:rPr lang="en-US" sz="900" kern="1200" dirty="0" smtClean="0"/>
            <a:t> geometry (vector mode)/ tab. physics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Performance goal vs. standard approach: 2x-3x</a:t>
          </a:r>
          <a:endParaRPr lang="en-US" sz="900" kern="1200" dirty="0"/>
        </a:p>
      </dsp:txBody>
      <dsp:txXfrm>
        <a:off x="24438" y="24438"/>
        <a:ext cx="5485482" cy="785514"/>
      </dsp:txXfrm>
    </dsp:sp>
    <dsp:sp modelId="{465960B2-22EB-0A4F-A2AC-BFFD1128F11C}">
      <dsp:nvSpPr>
        <dsp:cNvPr id="0" name=""/>
        <dsp:cNvSpPr/>
      </dsp:nvSpPr>
      <dsp:spPr>
        <a:xfrm>
          <a:off x="484155" y="950277"/>
          <a:ext cx="6483477" cy="83439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Co-processor mode (GPU, Phi) functional – end Q4, 2015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Kernel offload doing part of processing + performance optimizations</a:t>
          </a:r>
          <a:endParaRPr lang="en-US" sz="900" kern="1200" dirty="0"/>
        </a:p>
      </dsp:txBody>
      <dsp:txXfrm>
        <a:off x="508593" y="974715"/>
        <a:ext cx="5408091" cy="785513"/>
      </dsp:txXfrm>
    </dsp:sp>
    <dsp:sp modelId="{A13C5E2F-6637-3045-A3A7-57A571CC0D3A}">
      <dsp:nvSpPr>
        <dsp:cNvPr id="0" name=""/>
        <dsp:cNvSpPr/>
      </dsp:nvSpPr>
      <dsp:spPr>
        <a:xfrm>
          <a:off x="968311" y="1900554"/>
          <a:ext cx="6483477" cy="83439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GeantV</a:t>
          </a:r>
          <a:r>
            <a:rPr lang="en-US" sz="1200" kern="1200" dirty="0" smtClean="0"/>
            <a:t> simulation on Phi in native mode (KNL) – prototype by end Q2, 2016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err="1" smtClean="0"/>
            <a:t>Preformance</a:t>
          </a:r>
          <a:r>
            <a:rPr lang="en-US" sz="900" kern="1200" dirty="0" smtClean="0"/>
            <a:t> </a:t>
          </a:r>
          <a:r>
            <a:rPr lang="en-US" sz="900" kern="1200" dirty="0" err="1" smtClean="0"/>
            <a:t>optimisations</a:t>
          </a:r>
          <a:r>
            <a:rPr lang="en-US" sz="900" kern="1200" dirty="0" smtClean="0"/>
            <a:t> by end Q4, 2016</a:t>
          </a:r>
        </a:p>
      </dsp:txBody>
      <dsp:txXfrm>
        <a:off x="992749" y="1924992"/>
        <a:ext cx="5408091" cy="785514"/>
      </dsp:txXfrm>
    </dsp:sp>
    <dsp:sp modelId="{E3AAD234-621A-C642-A90A-4CD76DCA30DE}">
      <dsp:nvSpPr>
        <dsp:cNvPr id="0" name=""/>
        <dsp:cNvSpPr/>
      </dsp:nvSpPr>
      <dsp:spPr>
        <a:xfrm>
          <a:off x="1452467" y="2850832"/>
          <a:ext cx="6483477" cy="83439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Geometry navigation optimizations + full support for missing features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E.g. divisions, solids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Showcase doing full CMS geometry </a:t>
          </a:r>
          <a:r>
            <a:rPr lang="en-US" sz="900" kern="1200" dirty="0" err="1" smtClean="0"/>
            <a:t>raytracing</a:t>
          </a:r>
          <a:r>
            <a:rPr lang="en-US" sz="900" kern="1200" dirty="0" smtClean="0"/>
            <a:t> on MIC: SC’15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Support for other geometries than CMS: 2016</a:t>
          </a:r>
        </a:p>
      </dsp:txBody>
      <dsp:txXfrm>
        <a:off x="1476905" y="2875270"/>
        <a:ext cx="5408091" cy="785514"/>
      </dsp:txXfrm>
    </dsp:sp>
    <dsp:sp modelId="{9832C4D8-10D5-9E4B-A830-679778BA0725}">
      <dsp:nvSpPr>
        <dsp:cNvPr id="0" name=""/>
        <dsp:cNvSpPr/>
      </dsp:nvSpPr>
      <dsp:spPr>
        <a:xfrm>
          <a:off x="1936623" y="3801109"/>
          <a:ext cx="6483477" cy="83439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New vector-aware physics models (continuous integration)</a:t>
          </a: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Finalizing interfaces, smooth transition from tab Xsec to vec. physics</a:t>
          </a:r>
          <a:endParaRPr lang="en-US" sz="900" kern="1200" dirty="0" smtClean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By end 2016: New MSC, gammas, electrons</a:t>
          </a:r>
        </a:p>
      </dsp:txBody>
      <dsp:txXfrm>
        <a:off x="1961061" y="3825547"/>
        <a:ext cx="5408091" cy="785514"/>
      </dsp:txXfrm>
    </dsp:sp>
    <dsp:sp modelId="{410B2873-8957-1747-ACF2-C4F305B08E81}">
      <dsp:nvSpPr>
        <dsp:cNvPr id="0" name=""/>
        <dsp:cNvSpPr/>
      </dsp:nvSpPr>
      <dsp:spPr>
        <a:xfrm>
          <a:off x="5941123" y="609568"/>
          <a:ext cx="542353" cy="54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063152" y="609568"/>
        <a:ext cx="298295" cy="408121"/>
      </dsp:txXfrm>
    </dsp:sp>
    <dsp:sp modelId="{1071F1A6-68DA-544F-98AC-1BEDD327BB5A}">
      <dsp:nvSpPr>
        <dsp:cNvPr id="0" name=""/>
        <dsp:cNvSpPr/>
      </dsp:nvSpPr>
      <dsp:spPr>
        <a:xfrm>
          <a:off x="6425279" y="1559845"/>
          <a:ext cx="542353" cy="54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547308" y="1559845"/>
        <a:ext cx="298295" cy="408121"/>
      </dsp:txXfrm>
    </dsp:sp>
    <dsp:sp modelId="{145CD0D8-B0D9-4541-A43D-DE5005F030ED}">
      <dsp:nvSpPr>
        <dsp:cNvPr id="0" name=""/>
        <dsp:cNvSpPr/>
      </dsp:nvSpPr>
      <dsp:spPr>
        <a:xfrm>
          <a:off x="6909435" y="2496216"/>
          <a:ext cx="542353" cy="54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031464" y="2496216"/>
        <a:ext cx="298295" cy="408121"/>
      </dsp:txXfrm>
    </dsp:sp>
    <dsp:sp modelId="{94A6A828-0245-2142-B9B4-4EEB5DDF3644}">
      <dsp:nvSpPr>
        <dsp:cNvPr id="0" name=""/>
        <dsp:cNvSpPr/>
      </dsp:nvSpPr>
      <dsp:spPr>
        <a:xfrm>
          <a:off x="7393590" y="3455765"/>
          <a:ext cx="542353" cy="542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515619" y="3455765"/>
        <a:ext cx="298295" cy="408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C8E42-730B-B544-A4C2-62A11051E2AE}" type="datetimeFigureOut">
              <a:rPr lang="en-US" smtClean="0"/>
              <a:t>01/10/15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1267D-76E0-7D4A-9BC4-60B3D66DF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25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6D323-0FFA-6C45-ADFB-2A222EB464D4}" type="datetimeFigureOut">
              <a:rPr lang="en-US" smtClean="0"/>
              <a:t>01/10/15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AAC9-4741-EC44-A421-14899AF7B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6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All this to be done in a fine grain parallel environment-&gt; monitor scalability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Removed a bottleneck due to unnecessary object allocation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Amdahl still high – we have clear ideas on how to improve this</a:t>
            </a:r>
            <a:r>
              <a:rPr lang="en-US" baseline="0" dirty="0" smtClean="0"/>
              <a:t> using atomics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58442-A5AF-4847-BC48-F7DFC871D1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1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7869-4572-DC40-93F3-874C6D72BB91}" type="datetime1">
              <a:rPr lang="en-US" smtClean="0"/>
              <a:t>01/10/15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19FA-4D78-8540-80EC-1BF207C754B9}" type="datetime1">
              <a:rPr lang="en-US" smtClean="0"/>
              <a:t>01/10/15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D164-E954-0E41-8D7D-43C6ED59DE78}" type="datetime1">
              <a:rPr lang="en-US" smtClean="0"/>
              <a:t>01/10/15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09BC-757F-844A-8073-B7F658A01864}" type="datetime1">
              <a:rPr lang="en-US" smtClean="0"/>
              <a:t>01/10/15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72CE-3AF2-3249-A1DB-7397A34B6AC6}" type="datetime1">
              <a:rPr lang="en-US" smtClean="0"/>
              <a:t>01/10/15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8E82-E009-C848-BDC6-5164F3A22E22}" type="datetime1">
              <a:rPr lang="en-US" smtClean="0"/>
              <a:t>01/10/15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F232-158F-3F46-986B-ACC23676A6E0}" type="datetime1">
              <a:rPr lang="en-US" smtClean="0"/>
              <a:t>01/10/15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0339-63FE-C443-9186-29B66721F466}" type="datetime1">
              <a:rPr lang="en-US" smtClean="0"/>
              <a:t>01/10/15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55EC-9DDF-684E-AD06-291797730815}" type="datetime1">
              <a:rPr lang="en-US" smtClean="0"/>
              <a:t>01/10/15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C6EA-B092-D64A-9603-C4B54D7A4939}" type="datetime1">
              <a:rPr lang="en-US" smtClean="0"/>
              <a:t>01/10/15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6EC0-1C2B-AD4F-8562-1CB8E43ED760}" type="datetime1">
              <a:rPr lang="en-US" smtClean="0"/>
              <a:t>01/10/15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3CFE221-C19B-FA48-BBA0-B6A226D1D420}" type="datetime1">
              <a:rPr lang="en-US" smtClean="0"/>
              <a:t>01/10/15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gif"/><Relationship Id="rId8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GeantV</a:t>
            </a:r>
            <a:r>
              <a:rPr lang="en-US" dirty="0" smtClean="0"/>
              <a:t> – status and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Gheata for the </a:t>
            </a:r>
            <a:r>
              <a:rPr lang="en-US" dirty="0" err="1" smtClean="0"/>
              <a:t>GeantV</a:t>
            </a:r>
            <a:r>
              <a:rPr lang="en-US" dirty="0" smtClean="0"/>
              <a:t>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06065"/>
            <a:ext cx="710307" cy="122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70" y="731469"/>
            <a:ext cx="670660" cy="660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594" y="731469"/>
            <a:ext cx="1522320" cy="3830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959" y="731469"/>
            <a:ext cx="648839" cy="648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273" y="1892849"/>
            <a:ext cx="655757" cy="655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9395" y="1376103"/>
            <a:ext cx="1394208" cy="3668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395" y="1905178"/>
            <a:ext cx="618658" cy="618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9395" y="606090"/>
            <a:ext cx="1016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6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policies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Track </a:t>
            </a:r>
            <a:r>
              <a:rPr lang="en-US" dirty="0" err="1" smtClean="0"/>
              <a:t>fluence</a:t>
            </a:r>
            <a:r>
              <a:rPr lang="en-US" dirty="0" smtClean="0"/>
              <a:t> not uniform for all geometry volumes</a:t>
            </a:r>
          </a:p>
          <a:p>
            <a:pPr lvl="1"/>
            <a:r>
              <a:rPr lang="en-US" dirty="0" smtClean="0"/>
              <a:t>Most volumes have to cumulate long time to reach threshold</a:t>
            </a:r>
          </a:p>
          <a:p>
            <a:pPr lvl="2"/>
            <a:r>
              <a:rPr lang="en-US" dirty="0" smtClean="0"/>
              <a:t>Many never entered by transport…</a:t>
            </a:r>
          </a:p>
          <a:p>
            <a:pPr lvl="2"/>
            <a:r>
              <a:rPr lang="en-US" dirty="0" err="1" smtClean="0"/>
              <a:t>Basketizing</a:t>
            </a:r>
            <a:r>
              <a:rPr lang="en-US" dirty="0" smtClean="0"/>
              <a:t> is an overhead to compensate by </a:t>
            </a:r>
            <a:r>
              <a:rPr lang="en-US" dirty="0" err="1" smtClean="0"/>
              <a:t>vectorization</a:t>
            </a:r>
            <a:r>
              <a:rPr lang="en-US" dirty="0" smtClean="0"/>
              <a:t>/locality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Needing ability to transport in vector/scalar mode</a:t>
            </a:r>
          </a:p>
          <a:p>
            <a:pPr lvl="2"/>
            <a:r>
              <a:rPr lang="en-US" dirty="0" err="1" smtClean="0"/>
              <a:t>Basketizing</a:t>
            </a:r>
            <a:r>
              <a:rPr lang="en-US" dirty="0" smtClean="0"/>
              <a:t> only a subset of volumes</a:t>
            </a:r>
          </a:p>
          <a:p>
            <a:r>
              <a:rPr lang="en-US" dirty="0" smtClean="0"/>
              <a:t>Event tails are long – prioritize transport per event</a:t>
            </a:r>
          </a:p>
          <a:p>
            <a:pPr lvl="1"/>
            <a:r>
              <a:rPr lang="en-US" dirty="0" smtClean="0"/>
              <a:t>Triggered by number of tracks in flight / maximum</a:t>
            </a:r>
          </a:p>
          <a:p>
            <a:pPr lvl="1"/>
            <a:r>
              <a:rPr lang="en-US" dirty="0" smtClean="0"/>
              <a:t>Remaining tracks transported with priority in scalar mode in a MIXED basket</a:t>
            </a:r>
          </a:p>
          <a:p>
            <a:r>
              <a:rPr lang="en-US" dirty="0" smtClean="0"/>
              <a:t>Depending on the cuts, most steps in some volumes are forced by physics</a:t>
            </a:r>
          </a:p>
          <a:p>
            <a:pPr lvl="1"/>
            <a:r>
              <a:rPr lang="en-US" dirty="0" smtClean="0"/>
              <a:t>Tracks remaining in the same volume, keep the in the same basket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3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dynamically which volumes are “important”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2117" y="2865286"/>
            <a:ext cx="3445683" cy="830232"/>
          </a:xfrm>
        </p:spPr>
        <p:txBody>
          <a:bodyPr/>
          <a:lstStyle/>
          <a:p>
            <a:r>
              <a:rPr lang="en-US" dirty="0" smtClean="0"/>
              <a:t>Learning converges fast</a:t>
            </a:r>
            <a:endParaRPr lang="en-US" dirty="0"/>
          </a:p>
        </p:txBody>
      </p:sp>
      <p:pic>
        <p:nvPicPr>
          <p:cNvPr id="5" name="Picture 4" descr="mon_basket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21" y="2865286"/>
            <a:ext cx="4007210" cy="2562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527" y="5681536"/>
            <a:ext cx="69160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=== Learning phase of 4000000 steps completed ===</a:t>
            </a:r>
          </a:p>
          <a:p>
            <a:r>
              <a:rPr lang="en-US" sz="1600" i="1" dirty="0"/>
              <a:t>Activated </a:t>
            </a:r>
            <a:r>
              <a:rPr lang="en-US" sz="1600" i="1" dirty="0" smtClean="0"/>
              <a:t>528/4156 </a:t>
            </a:r>
            <a:r>
              <a:rPr lang="en-US" sz="1600" i="1" dirty="0"/>
              <a:t>volumes accounting for 90.0% of track steps</a:t>
            </a:r>
          </a:p>
          <a:p>
            <a:r>
              <a:rPr lang="nl-NL" sz="1600" dirty="0"/>
              <a:t>  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868930" y="3606901"/>
            <a:ext cx="268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CMS simulation, sorting distribution of  steps per volume, cutting out tail based on integral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682670"/>
              </p:ext>
            </p:extLst>
          </p:nvPr>
        </p:nvGraphicFramePr>
        <p:xfrm>
          <a:off x="258922" y="3513763"/>
          <a:ext cx="4044136" cy="221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33236" y="5392208"/>
            <a:ext cx="175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Shielding (yes, cuts by region not yet available</a:t>
            </a:r>
            <a:r>
              <a:rPr lang="en-US" sz="1000" dirty="0" smtClean="0">
                <a:solidFill>
                  <a:srgbClr val="FFFF00"/>
                </a:solidFill>
              </a:rPr>
              <a:t>)</a:t>
            </a:r>
            <a:endParaRPr lang="en-US" sz="10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5277105" y="4376522"/>
            <a:ext cx="431538" cy="1015686"/>
          </a:xfrm>
          <a:prstGeom prst="straightConnector1">
            <a:avLst/>
          </a:prstGeom>
          <a:ln>
            <a:solidFill>
              <a:srgbClr val="FF8D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3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“Prioritizing”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440" y="2769834"/>
            <a:ext cx="3119410" cy="211244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Set priority threshold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“in flight”(magenta) 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smtClean="0">
                <a:solidFill>
                  <a:srgbClr val="FFFF00"/>
                </a:solidFill>
              </a:rPr>
              <a:t> “max in flight” (blue) &lt; 0.1 </a:t>
            </a:r>
            <a:r>
              <a:rPr lang="en-US" dirty="0" smtClean="0"/>
              <a:t>triggers priority transport</a:t>
            </a:r>
          </a:p>
          <a:p>
            <a:r>
              <a:rPr lang="en-US" dirty="0" smtClean="0"/>
              <a:t>Tracks from prioritized events copied to thread local mixed baskets</a:t>
            </a:r>
          </a:p>
          <a:p>
            <a:pPr lvl="1"/>
            <a:r>
              <a:rPr lang="en-US" dirty="0" smtClean="0"/>
              <a:t>Transported in scalar mode</a:t>
            </a:r>
          </a:p>
          <a:p>
            <a:endParaRPr lang="en-US" dirty="0"/>
          </a:p>
        </p:txBody>
      </p:sp>
      <p:pic>
        <p:nvPicPr>
          <p:cNvPr id="4" name="Picture 3" descr="Screen Shot 2015-09-29 at 23.05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26" y="2769833"/>
            <a:ext cx="4876688" cy="361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936" y="5239820"/>
            <a:ext cx="3785212" cy="769441"/>
          </a:xfrm>
          <a:prstGeom prst="rect">
            <a:avLst/>
          </a:prstGeom>
          <a:solidFill>
            <a:srgbClr val="CCFFCC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### Event 1 prioritized at 10 % threshold</a:t>
            </a:r>
          </a:p>
          <a:p>
            <a:r>
              <a:rPr lang="en-US" sz="1100" dirty="0"/>
              <a:t>=== Garbage collect: 367 baskets</a:t>
            </a:r>
          </a:p>
          <a:p>
            <a:r>
              <a:rPr lang="en-US" sz="1100" dirty="0"/>
              <a:t>=== Garbage collect: 0 baskets</a:t>
            </a:r>
          </a:p>
          <a:p>
            <a:r>
              <a:rPr lang="en-US" sz="1100" dirty="0"/>
              <a:t>Event 0: 2308068 tracks transported, max in flight 46836</a:t>
            </a:r>
            <a:endParaRPr lang="en-US" sz="1100" dirty="0">
              <a:solidFill>
                <a:srgbClr val="FF8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7129"/>
            <a:ext cx="7315200" cy="1154097"/>
          </a:xfrm>
        </p:spPr>
        <p:txBody>
          <a:bodyPr/>
          <a:lstStyle/>
          <a:p>
            <a:r>
              <a:rPr lang="en-US" dirty="0" smtClean="0"/>
              <a:t>Data locality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79567" y="3254853"/>
            <a:ext cx="7620000" cy="300692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Main data structures</a:t>
            </a:r>
          </a:p>
          <a:p>
            <a:pPr lvl="1"/>
            <a:r>
              <a:rPr lang="en-US" dirty="0" smtClean="0"/>
              <a:t>Geometry ~ O(10 MB)</a:t>
            </a:r>
          </a:p>
          <a:p>
            <a:pPr lvl="1"/>
            <a:r>
              <a:rPr lang="en-US" dirty="0" smtClean="0"/>
              <a:t>Physics </a:t>
            </a:r>
            <a:r>
              <a:rPr lang="en-US" dirty="0" err="1" smtClean="0"/>
              <a:t>Xsec</a:t>
            </a:r>
            <a:r>
              <a:rPr lang="en-US" dirty="0" smtClean="0"/>
              <a:t> ~ O(500 MB)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Baskets ~ O(1GB) or more</a:t>
            </a:r>
          </a:p>
          <a:p>
            <a:r>
              <a:rPr lang="en-US" dirty="0" smtClean="0"/>
              <a:t>Data (baskets) flushed too fast from caches due to non-local access</a:t>
            </a:r>
          </a:p>
          <a:p>
            <a:r>
              <a:rPr lang="en-US" dirty="0" smtClean="0"/>
              <a:t>Ongoing work</a:t>
            </a:r>
          </a:p>
          <a:p>
            <a:pPr lvl="1"/>
            <a:r>
              <a:rPr lang="en-US" dirty="0" smtClean="0"/>
              <a:t>Pin threads to NUMA nodes,  enforce basket allocation </a:t>
            </a:r>
            <a:r>
              <a:rPr lang="en-US" dirty="0"/>
              <a:t>with </a:t>
            </a:r>
            <a:r>
              <a:rPr lang="en-US" i="1" dirty="0" err="1">
                <a:solidFill>
                  <a:srgbClr val="FFFF00"/>
                </a:solidFill>
              </a:rPr>
              <a:t>numa_alloc_onnode</a:t>
            </a:r>
            <a:r>
              <a:rPr lang="en-US" i="1" dirty="0">
                <a:solidFill>
                  <a:srgbClr val="FFFF00"/>
                </a:solidFill>
              </a:rPr>
              <a:t>(</a:t>
            </a:r>
            <a:r>
              <a:rPr lang="en-US" i="1" dirty="0" smtClean="0">
                <a:solidFill>
                  <a:srgbClr val="FFFF00"/>
                </a:solidFill>
              </a:rPr>
              <a:t>)</a:t>
            </a:r>
          </a:p>
          <a:p>
            <a:pPr lvl="2"/>
            <a:r>
              <a:rPr lang="en-US" dirty="0"/>
              <a:t>NUMA allocator slow – need to allocate big chunks and re-</a:t>
            </a:r>
            <a:r>
              <a:rPr lang="en-US" dirty="0" smtClean="0"/>
              <a:t>use</a:t>
            </a:r>
            <a:endParaRPr lang="en-US" i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Re-factorizing basket manager to favor filling from threads on the same NUMA node</a:t>
            </a:r>
          </a:p>
          <a:p>
            <a:pPr lvl="2"/>
            <a:r>
              <a:rPr lang="en-US" dirty="0" smtClean="0"/>
              <a:t>Minimize exchanged across NUMA boundary to get cache coherency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7" name="Picture 16" descr="Macintosh HD:Users:agheata:Desktop:gen_exp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40" y="1798797"/>
            <a:ext cx="3990975" cy="2385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19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performance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24338" y="2743200"/>
            <a:ext cx="3566160" cy="35956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Transport threads filling concurrently hit blocks</a:t>
            </a:r>
          </a:p>
          <a:p>
            <a:r>
              <a:rPr lang="en-US" dirty="0" smtClean="0"/>
              <a:t>Single thread writing blocks to ROOT tree</a:t>
            </a:r>
          </a:p>
          <a:p>
            <a:r>
              <a:rPr lang="en-US" dirty="0" smtClean="0"/>
              <a:t>Job time bound by the maximum throughput of a single thread writing to file</a:t>
            </a:r>
          </a:p>
          <a:p>
            <a:r>
              <a:rPr lang="en-US" dirty="0" smtClean="0"/>
              <a:t>Transport finishes much faster</a:t>
            </a:r>
          </a:p>
          <a:p>
            <a:pPr lvl="1"/>
            <a:r>
              <a:rPr lang="en-US" dirty="0" smtClean="0"/>
              <a:t>If no I/O limitation, throughput would be much higher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Need to parallelize the work up to disk serialization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Split API in “prepare buffer” and “write to device/socket”?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841543"/>
              </p:ext>
            </p:extLst>
          </p:nvPr>
        </p:nvGraphicFramePr>
        <p:xfrm>
          <a:off x="4090498" y="30437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86775" y="5690461"/>
            <a:ext cx="1960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FF00"/>
                </a:solidFill>
              </a:rPr>
              <a:t>Disk throughput ~ 350 MB/s</a:t>
            </a:r>
            <a:endParaRPr lang="en-US" sz="105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7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edepProtonECAL.png"/>
          <p:cNvPicPr/>
          <p:nvPr/>
        </p:nvPicPr>
        <p:blipFill>
          <a:blip r:embed="rId2">
            <a:extLst/>
          </a:blip>
          <a:srcRect r="8098"/>
          <a:stretch>
            <a:fillRect/>
          </a:stretch>
        </p:blipFill>
        <p:spPr>
          <a:xfrm>
            <a:off x="4203503" y="3330019"/>
            <a:ext cx="4622997" cy="3019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CMS_ECA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2880" y="4248424"/>
            <a:ext cx="1025520" cy="1079679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Shape 563"/>
          <p:cNvSpPr/>
          <p:nvPr/>
        </p:nvSpPr>
        <p:spPr>
          <a:xfrm>
            <a:off x="5987664" y="4917417"/>
            <a:ext cx="1326281" cy="410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CMS Ecal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Large-scale exercise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83615"/>
            <a:ext cx="3858189" cy="33658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Full CMS2015 </a:t>
            </a:r>
            <a:r>
              <a:rPr lang="en-US" dirty="0"/>
              <a:t>geometry with 1MeV cuts</a:t>
            </a:r>
          </a:p>
          <a:p>
            <a:r>
              <a:rPr lang="en-US" dirty="0"/>
              <a:t>Comparison (tabulated </a:t>
            </a:r>
            <a:r>
              <a:rPr lang="en-US" dirty="0" smtClean="0"/>
              <a:t>physics, single thread)</a:t>
            </a:r>
            <a:endParaRPr lang="en-US" dirty="0"/>
          </a:p>
          <a:p>
            <a:pPr marL="617220" lvl="1" indent="-342900">
              <a:buFont typeface="Arial"/>
              <a:buChar char="•"/>
            </a:pPr>
            <a:r>
              <a:rPr lang="en-US" dirty="0" err="1"/>
              <a:t>GeantV</a:t>
            </a:r>
            <a:r>
              <a:rPr lang="en-US" dirty="0"/>
              <a:t> scheduler w. </a:t>
            </a:r>
            <a:r>
              <a:rPr lang="en-US" dirty="0" err="1" smtClean="0"/>
              <a:t>TGeo</a:t>
            </a:r>
            <a:r>
              <a:rPr lang="en-US" dirty="0" smtClean="0"/>
              <a:t>/</a:t>
            </a:r>
            <a:r>
              <a:rPr lang="en-US" dirty="0" err="1" smtClean="0"/>
              <a:t>VecGeom</a:t>
            </a:r>
            <a:r>
              <a:rPr lang="en-US" dirty="0"/>
              <a:t> </a:t>
            </a:r>
            <a:r>
              <a:rPr lang="en-US" dirty="0" smtClean="0"/>
              <a:t>geometry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 smtClean="0"/>
              <a:t>Geant4 with equivalent G4 geometry</a:t>
            </a:r>
          </a:p>
          <a:p>
            <a:r>
              <a:rPr lang="en-US" dirty="0" smtClean="0"/>
              <a:t>Make </a:t>
            </a:r>
            <a:r>
              <a:rPr lang="en-US" dirty="0"/>
              <a:t>sure that transport behaves correctly and does the same job</a:t>
            </a:r>
          </a:p>
          <a:p>
            <a:r>
              <a:rPr lang="en-US" dirty="0" smtClean="0"/>
              <a:t>Ongoing work to have realistic cuts/simulation</a:t>
            </a:r>
          </a:p>
          <a:p>
            <a:r>
              <a:rPr lang="en-US" dirty="0" smtClean="0"/>
              <a:t>Already made some preliminary profiling</a:t>
            </a:r>
          </a:p>
          <a:p>
            <a:pPr marL="525780" indent="-342900">
              <a:buFont typeface="Arial"/>
              <a:buChar char="•"/>
            </a:pPr>
            <a:r>
              <a:rPr lang="en-US" dirty="0" smtClean="0"/>
              <a:t>Much less instruction cache misses and better CPI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66753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Coprocessor broker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Task: feed baskets to the coprocessor and copy back transported baskets</a:t>
            </a:r>
          </a:p>
          <a:p>
            <a:pPr lvl="1"/>
            <a:r>
              <a:rPr lang="en-US" dirty="0" smtClean="0"/>
              <a:t>2 threads working part time to carry data back and forth</a:t>
            </a:r>
          </a:p>
          <a:p>
            <a:pPr lvl="1"/>
            <a:r>
              <a:rPr lang="en-US" dirty="0" smtClean="0"/>
              <a:t>One thread assemblies special baskets</a:t>
            </a:r>
          </a:p>
          <a:p>
            <a:pPr lvl="2"/>
            <a:r>
              <a:rPr lang="en-US" dirty="0" smtClean="0"/>
              <a:t>Generally larger, vector aware or not (PHI or GPU)</a:t>
            </a:r>
          </a:p>
          <a:p>
            <a:pPr lvl="1"/>
            <a:r>
              <a:rPr lang="en-US" dirty="0" smtClean="0"/>
              <a:t>First implementation ready, debugging phase</a:t>
            </a:r>
          </a:p>
          <a:p>
            <a:pPr lvl="2"/>
            <a:r>
              <a:rPr lang="en-US" dirty="0" smtClean="0"/>
              <a:t>Offloading full step computation on GPU</a:t>
            </a:r>
          </a:p>
          <a:p>
            <a:r>
              <a:rPr lang="en-US" dirty="0" smtClean="0"/>
              <a:t>What can we offload on the Phi?</a:t>
            </a:r>
          </a:p>
          <a:p>
            <a:pPr lvl="1"/>
            <a:r>
              <a:rPr lang="en-US" dirty="0" smtClean="0"/>
              <a:t>Geometry – Full CMS, can run basic ray-tracing task</a:t>
            </a:r>
          </a:p>
          <a:p>
            <a:pPr lvl="1"/>
            <a:r>
              <a:rPr lang="en-US" dirty="0" smtClean="0"/>
              <a:t>Scheduling </a:t>
            </a:r>
            <a:r>
              <a:rPr lang="en-US" dirty="0" err="1" smtClean="0"/>
              <a:t>GeantV</a:t>
            </a:r>
            <a:r>
              <a:rPr lang="en-US" dirty="0" smtClean="0"/>
              <a:t> baskets requires removing some library dependencies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17" y="4641883"/>
            <a:ext cx="767572" cy="7675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2868" y="3743044"/>
            <a:ext cx="1081721" cy="5781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Coproc</a:t>
            </a:r>
            <a:r>
              <a:rPr lang="en-US" sz="1400" dirty="0" smtClean="0"/>
              <a:t>. broker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35409" y="4406076"/>
            <a:ext cx="0" cy="325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56833" y="4403576"/>
            <a:ext cx="0" cy="32528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461742"/>
            <a:ext cx="7315200" cy="8476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real time for the simulation of 10 </a:t>
            </a:r>
            <a:r>
              <a:rPr lang="en-US" dirty="0" err="1"/>
              <a:t>pp</a:t>
            </a:r>
            <a:r>
              <a:rPr lang="en-US" dirty="0"/>
              <a:t> events at 7TeV using the new </a:t>
            </a:r>
            <a:r>
              <a:rPr lang="en-US" dirty="0" err="1"/>
              <a:t>VecGom</a:t>
            </a:r>
            <a:r>
              <a:rPr lang="en-US" dirty="0"/>
              <a:t> package instead of the existing ROOT </a:t>
            </a:r>
            <a:r>
              <a:rPr lang="en-US" dirty="0" smtClean="0"/>
              <a:t>geometry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More details on geometry performance in the talk of S. Wenzel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57720"/>
            <a:ext cx="3488664" cy="213417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9" y="2957719"/>
            <a:ext cx="3488663" cy="2134173"/>
          </a:xfrm>
          <a:prstGeom prst="rect">
            <a:avLst/>
          </a:prstGeom>
        </p:spPr>
      </p:pic>
      <p:pic>
        <p:nvPicPr>
          <p:cNvPr id="6" name="Picture 5" descr="Macintosh HD:Users:agheata:Desktop:Screen Shot 2015-09-25 at 10.31.3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36" y="4063312"/>
            <a:ext cx="939443" cy="6463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8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Physics: 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ongoing activities</a:t>
            </a:r>
          </a:p>
          <a:p>
            <a:pPr lvl="1"/>
            <a:r>
              <a:rPr lang="en-US" dirty="0" err="1" smtClean="0"/>
              <a:t>Vectorized</a:t>
            </a:r>
            <a:r>
              <a:rPr lang="en-US" dirty="0" smtClean="0"/>
              <a:t> RNG</a:t>
            </a:r>
          </a:p>
          <a:p>
            <a:pPr lvl="1"/>
            <a:r>
              <a:rPr lang="en-US" dirty="0" err="1" smtClean="0"/>
              <a:t>Vectorized</a:t>
            </a:r>
            <a:r>
              <a:rPr lang="en-US" dirty="0" smtClean="0"/>
              <a:t> field propagator</a:t>
            </a:r>
          </a:p>
          <a:p>
            <a:pPr lvl="1"/>
            <a:r>
              <a:rPr lang="en-US" dirty="0" smtClean="0"/>
              <a:t>Interfaces &amp; management</a:t>
            </a:r>
          </a:p>
          <a:p>
            <a:pPr lvl="1"/>
            <a:r>
              <a:rPr lang="en-US" dirty="0" smtClean="0"/>
              <a:t>Physics models (Compton, gamma, e)</a:t>
            </a:r>
          </a:p>
          <a:p>
            <a:pPr lvl="1"/>
            <a:r>
              <a:rPr lang="en-US" dirty="0" smtClean="0"/>
              <a:t>Redesign of </a:t>
            </a:r>
            <a:r>
              <a:rPr lang="en-US" dirty="0" err="1" smtClean="0"/>
              <a:t>TabXsec</a:t>
            </a:r>
            <a:r>
              <a:rPr lang="en-US" dirty="0" smtClean="0"/>
              <a:t> to adopt physics processes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Discussions/work on physics-related subjects planned for next week </a:t>
            </a:r>
            <a:r>
              <a:rPr lang="en-US" dirty="0" err="1" smtClean="0">
                <a:solidFill>
                  <a:srgbClr val="FFFF00"/>
                </a:solidFill>
              </a:rPr>
              <a:t>GeantV</a:t>
            </a:r>
            <a:r>
              <a:rPr lang="en-US" dirty="0" smtClean="0">
                <a:solidFill>
                  <a:srgbClr val="FFFF00"/>
                </a:solidFill>
              </a:rPr>
              <a:t>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fruitful year with a lot of progress in several areas</a:t>
            </a:r>
          </a:p>
          <a:p>
            <a:r>
              <a:rPr lang="en-US" dirty="0" err="1" smtClean="0"/>
              <a:t>Aproaching</a:t>
            </a:r>
            <a:r>
              <a:rPr lang="en-US" dirty="0" smtClean="0"/>
              <a:t> fast our major milestone</a:t>
            </a:r>
          </a:p>
          <a:p>
            <a:pPr lvl="1"/>
            <a:r>
              <a:rPr lang="en-US" dirty="0" smtClean="0"/>
              <a:t>Running transport in a full LHC experiment in vector mode</a:t>
            </a:r>
          </a:p>
          <a:p>
            <a:r>
              <a:rPr lang="en-US" dirty="0" smtClean="0"/>
              <a:t>Performance bottlenecks and opportunities better understood</a:t>
            </a:r>
          </a:p>
          <a:p>
            <a:r>
              <a:rPr lang="en-US" dirty="0" smtClean="0"/>
              <a:t>A dense work plan for 2015-2016</a:t>
            </a:r>
          </a:p>
          <a:p>
            <a:pPr lvl="1"/>
            <a:r>
              <a:rPr lang="en-US" dirty="0" smtClean="0"/>
              <a:t>New on the horizon: coprocessors and vector physics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6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GeantV</a:t>
            </a:r>
            <a:r>
              <a:rPr lang="en-US" dirty="0" smtClean="0"/>
              <a:t> concept</a:t>
            </a:r>
          </a:p>
          <a:p>
            <a:r>
              <a:rPr lang="en-US" dirty="0" smtClean="0"/>
              <a:t>Milestones</a:t>
            </a:r>
            <a:endParaRPr lang="en-US" dirty="0"/>
          </a:p>
          <a:p>
            <a:r>
              <a:rPr lang="en-US" dirty="0" smtClean="0"/>
              <a:t>Concurrency &amp; performance</a:t>
            </a:r>
          </a:p>
          <a:p>
            <a:r>
              <a:rPr lang="en-US" dirty="0" smtClean="0"/>
              <a:t>Vector </a:t>
            </a:r>
            <a:r>
              <a:rPr lang="en-US" dirty="0" err="1" smtClean="0"/>
              <a:t>optimisations</a:t>
            </a:r>
            <a:endParaRPr lang="en-US" dirty="0" smtClean="0"/>
          </a:p>
          <a:p>
            <a:r>
              <a:rPr lang="en-US" dirty="0" smtClean="0"/>
              <a:t>Coprocessors</a:t>
            </a:r>
          </a:p>
          <a:p>
            <a:r>
              <a:rPr lang="en-US" dirty="0" smtClean="0"/>
              <a:t>Geometry &amp; physics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0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9104" y="5312172"/>
            <a:ext cx="2324982" cy="1455539"/>
          </a:xfrm>
          <a:prstGeom prst="rect">
            <a:avLst/>
          </a:prstGeom>
          <a:ln>
            <a:round/>
          </a:ln>
        </p:spPr>
      </p:pic>
      <p:sp>
        <p:nvSpPr>
          <p:cNvPr id="93" name="Shape 93"/>
          <p:cNvSpPr/>
          <p:nvPr/>
        </p:nvSpPr>
        <p:spPr>
          <a:xfrm>
            <a:off x="2619375" y="312539"/>
            <a:ext cx="3589734" cy="4094886"/>
          </a:xfrm>
          <a:prstGeom prst="roundRect">
            <a:avLst>
              <a:gd name="adj" fmla="val 3731"/>
            </a:avLst>
          </a:prstGeom>
          <a:solidFill>
            <a:srgbClr val="FFE2D6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40639" marR="40639" algn="l" defTabSz="914400">
              <a:lnSpc>
                <a:spcPct val="100000"/>
              </a:lnSpc>
              <a:defRPr sz="31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2200" dirty="0" smtClean="0"/>
              <a:t>Scheduler</a:t>
            </a:r>
            <a:endParaRPr lang="en-US" sz="2200" dirty="0" smtClean="0"/>
          </a:p>
          <a:p>
            <a:pPr lvl="0">
              <a:defRPr sz="1800">
                <a:effectLst/>
                <a:uFillTx/>
              </a:defRPr>
            </a:pPr>
            <a:endParaRPr lang="en-US" sz="2200" dirty="0"/>
          </a:p>
          <a:p>
            <a:pPr lvl="0">
              <a:defRPr sz="1800">
                <a:effectLst/>
                <a:uFillTx/>
              </a:defRPr>
            </a:pPr>
            <a:endParaRPr lang="en-US" sz="2200" dirty="0" smtClean="0"/>
          </a:p>
          <a:p>
            <a:pPr lvl="0">
              <a:defRPr sz="1800">
                <a:effectLst/>
                <a:uFillTx/>
              </a:defRPr>
            </a:pPr>
            <a:endParaRPr lang="en-US" sz="2200" dirty="0"/>
          </a:p>
          <a:p>
            <a:pPr lvl="0">
              <a:defRPr sz="1800">
                <a:effectLst/>
                <a:uFillTx/>
              </a:defRPr>
            </a:pPr>
            <a:endParaRPr lang="en-US" sz="2200" dirty="0" smtClean="0"/>
          </a:p>
          <a:p>
            <a:pPr lvl="0">
              <a:defRPr sz="1800">
                <a:effectLst/>
                <a:uFillTx/>
              </a:defRPr>
            </a:pPr>
            <a:endParaRPr lang="en-US" sz="2200" dirty="0"/>
          </a:p>
          <a:p>
            <a:pPr lvl="0">
              <a:defRPr sz="1800">
                <a:effectLst/>
                <a:uFillTx/>
              </a:defRPr>
            </a:pPr>
            <a:endParaRPr lang="en-US" sz="2200" dirty="0" smtClean="0"/>
          </a:p>
          <a:p>
            <a:pPr lvl="0">
              <a:defRPr sz="1800">
                <a:effectLst/>
                <a:uFillTx/>
              </a:defRPr>
            </a:pPr>
            <a:endParaRPr lang="en-US" sz="2200" dirty="0"/>
          </a:p>
          <a:p>
            <a:pPr lvl="0">
              <a:defRPr sz="1800">
                <a:effectLst/>
                <a:uFillTx/>
              </a:defRPr>
            </a:pPr>
            <a:endParaRPr lang="en-US" sz="2200" dirty="0" smtClean="0"/>
          </a:p>
          <a:p>
            <a:pPr lvl="0">
              <a:defRPr sz="1800">
                <a:effectLst/>
                <a:uFillTx/>
              </a:defRPr>
            </a:pPr>
            <a:endParaRPr lang="en-US" sz="2200" dirty="0"/>
          </a:p>
          <a:p>
            <a:pPr lvl="0">
              <a:defRPr sz="1800">
                <a:effectLst/>
                <a:uFillTx/>
              </a:defRPr>
            </a:pPr>
            <a:endParaRPr lang="en-US" sz="2200" dirty="0" smtClean="0"/>
          </a:p>
          <a:p>
            <a:pPr lvl="0">
              <a:defRPr sz="1800">
                <a:effectLst/>
                <a:uFillTx/>
              </a:defRPr>
            </a:pPr>
            <a:r>
              <a:rPr lang="en-US" sz="2200" dirty="0" smtClean="0"/>
              <a:t>Re-</a:t>
            </a:r>
            <a:r>
              <a:rPr lang="en-US" sz="2200" dirty="0" err="1" smtClean="0"/>
              <a:t>basketizer</a:t>
            </a:r>
            <a:endParaRPr sz="2200" dirty="0"/>
          </a:p>
        </p:txBody>
      </p:sp>
      <p:grpSp>
        <p:nvGrpSpPr>
          <p:cNvPr id="115" name="Group 115"/>
          <p:cNvGrpSpPr/>
          <p:nvPr/>
        </p:nvGrpSpPr>
        <p:grpSpPr>
          <a:xfrm>
            <a:off x="7970646" y="4016964"/>
            <a:ext cx="1252278" cy="1357821"/>
            <a:chOff x="0" y="0"/>
            <a:chExt cx="1781016" cy="1931121"/>
          </a:xfrm>
        </p:grpSpPr>
        <p:grpSp>
          <p:nvGrpSpPr>
            <p:cNvPr id="97" name="Group 97"/>
            <p:cNvGrpSpPr/>
            <p:nvPr/>
          </p:nvGrpSpPr>
          <p:grpSpPr>
            <a:xfrm rot="343152">
              <a:off x="81541" y="76341"/>
              <a:ext cx="1617934" cy="1717327"/>
              <a:chOff x="0" y="0"/>
              <a:chExt cx="1617932" cy="1717325"/>
            </a:xfrm>
          </p:grpSpPr>
          <p:sp>
            <p:nvSpPr>
              <p:cNvPr id="94" name="Shape 94"/>
              <p:cNvSpPr/>
              <p:nvPr/>
            </p:nvSpPr>
            <p:spPr>
              <a:xfrm>
                <a:off x="110389" y="654341"/>
                <a:ext cx="1507544" cy="1062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B51A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 rot="17833336" flipH="1">
                <a:off x="598128" y="162284"/>
                <a:ext cx="532299" cy="1059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A77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  <p:sp>
            <p:nvSpPr>
              <p:cNvPr id="96" name="Shape 96"/>
              <p:cNvSpPr/>
              <p:nvPr/>
            </p:nvSpPr>
            <p:spPr>
              <a:xfrm rot="17833336" flipH="1">
                <a:off x="326456" y="-50617"/>
                <a:ext cx="532299" cy="1059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A77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</p:grpSp>
        <p:grpSp>
          <p:nvGrpSpPr>
            <p:cNvPr id="114" name="Group 114"/>
            <p:cNvGrpSpPr/>
            <p:nvPr/>
          </p:nvGrpSpPr>
          <p:grpSpPr>
            <a:xfrm>
              <a:off x="856206" y="242021"/>
              <a:ext cx="457201" cy="1689101"/>
              <a:chOff x="0" y="0"/>
              <a:chExt cx="457200" cy="1689100"/>
            </a:xfrm>
          </p:grpSpPr>
          <p:sp>
            <p:nvSpPr>
              <p:cNvPr id="98" name="Shape 98"/>
              <p:cNvSpPr/>
              <p:nvPr/>
            </p:nvSpPr>
            <p:spPr>
              <a:xfrm>
                <a:off x="0" y="0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0" y="108973"/>
                <a:ext cx="457200" cy="108976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0" y="20432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0" y="313301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0" y="422275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0" y="531248"/>
                <a:ext cx="457200" cy="108976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>
                <a:off x="0" y="626602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0" y="73557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0" y="844550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0" y="953524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0" y="1048877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0" y="1157851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0" y="1266825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0" y="1375799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0" y="1471152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0" y="158012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16" name="Shape 116"/>
          <p:cNvSpPr/>
          <p:nvPr/>
        </p:nvSpPr>
        <p:spPr>
          <a:xfrm flipH="1">
            <a:off x="4804172" y="1214438"/>
            <a:ext cx="2170973" cy="201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90" y="15073"/>
                  <a:pt x="3518" y="8938"/>
                  <a:pt x="7398" y="5735"/>
                </a:cubicBezTo>
                <a:cubicBezTo>
                  <a:pt x="10818" y="2911"/>
                  <a:pt x="13852" y="137"/>
                  <a:pt x="21600" y="0"/>
                </a:cubicBezTo>
              </a:path>
            </a:pathLst>
          </a:custGeom>
          <a:ln w="25400">
            <a:solidFill>
              <a:srgbClr val="FF40FF"/>
            </a:solidFill>
            <a:round/>
            <a:headEnd type="triangle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  <a:endParaRPr/>
          </a:p>
        </p:txBody>
      </p:sp>
      <p:grpSp>
        <p:nvGrpSpPr>
          <p:cNvPr id="249" name="Group 249"/>
          <p:cNvGrpSpPr/>
          <p:nvPr/>
        </p:nvGrpSpPr>
        <p:grpSpPr>
          <a:xfrm>
            <a:off x="3565334" y="266495"/>
            <a:ext cx="1698762" cy="1804305"/>
            <a:chOff x="0" y="0"/>
            <a:chExt cx="2416016" cy="2566121"/>
          </a:xfrm>
        </p:grpSpPr>
        <p:grpSp>
          <p:nvGrpSpPr>
            <p:cNvPr id="138" name="Group 138"/>
            <p:cNvGrpSpPr/>
            <p:nvPr/>
          </p:nvGrpSpPr>
          <p:grpSpPr>
            <a:xfrm>
              <a:off x="-1" y="-1"/>
              <a:ext cx="1781018" cy="1931123"/>
              <a:chOff x="0" y="0"/>
              <a:chExt cx="1781016" cy="1931121"/>
            </a:xfrm>
          </p:grpSpPr>
          <p:grpSp>
            <p:nvGrpSpPr>
              <p:cNvPr id="120" name="Group 120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117" name="Shape 117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18" name="Shape 118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19" name="Shape 119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137" name="Group 137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121" name="Shape 121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2" name="Shape 122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3" name="Shape 123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4" name="Shape 124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5" name="Shape 125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6" name="Shape 126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7" name="Shape 127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8" name="Shape 128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0" name="Shape 130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1" name="Shape 131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2" name="Shape 132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3" name="Shape 133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4" name="Shape 134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5" name="Shape 135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36" name="Shape 136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160" name="Group 160"/>
            <p:cNvGrpSpPr/>
            <p:nvPr/>
          </p:nvGrpSpPr>
          <p:grpSpPr>
            <a:xfrm>
              <a:off x="126999" y="126999"/>
              <a:ext cx="1781018" cy="1931123"/>
              <a:chOff x="0" y="0"/>
              <a:chExt cx="1781016" cy="1931121"/>
            </a:xfrm>
          </p:grpSpPr>
          <p:grpSp>
            <p:nvGrpSpPr>
              <p:cNvPr id="142" name="Group 142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139" name="Shape 139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40" name="Shape 140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41" name="Shape 141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159" name="Group 159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143" name="Shape 143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5" name="Shape 145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6" name="Shape 146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7" name="Shape 147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8" name="Shape 148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9" name="Shape 149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0" name="Shape 150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1" name="Shape 151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2" name="Shape 152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3" name="Shape 153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4" name="Shape 154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5" name="Shape 155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6" name="Shape 156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7" name="Shape 157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58" name="Shape 158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182" name="Group 182"/>
            <p:cNvGrpSpPr/>
            <p:nvPr/>
          </p:nvGrpSpPr>
          <p:grpSpPr>
            <a:xfrm>
              <a:off x="253999" y="253999"/>
              <a:ext cx="1781018" cy="1931123"/>
              <a:chOff x="0" y="0"/>
              <a:chExt cx="1781016" cy="1931121"/>
            </a:xfrm>
          </p:grpSpPr>
          <p:grpSp>
            <p:nvGrpSpPr>
              <p:cNvPr id="164" name="Group 164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161" name="Shape 161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63" name="Shape 163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181" name="Group 181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165" name="Shape 165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6" name="Shape 166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7" name="Shape 167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8" name="Shape 168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69" name="Shape 169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0" name="Shape 170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1" name="Shape 171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2" name="Shape 172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3" name="Shape 173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4" name="Shape 174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5" name="Shape 175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6" name="Shape 176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7" name="Shape 177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8" name="Shape 178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79" name="Shape 179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0" name="Shape 180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204" name="Group 204"/>
            <p:cNvGrpSpPr/>
            <p:nvPr/>
          </p:nvGrpSpPr>
          <p:grpSpPr>
            <a:xfrm>
              <a:off x="380999" y="380999"/>
              <a:ext cx="1781018" cy="1931123"/>
              <a:chOff x="0" y="0"/>
              <a:chExt cx="1781016" cy="1931121"/>
            </a:xfrm>
          </p:grpSpPr>
          <p:grpSp>
            <p:nvGrpSpPr>
              <p:cNvPr id="186" name="Group 186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183" name="Shape 183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84" name="Shape 184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185" name="Shape 185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203" name="Group 203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187" name="Shape 187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8" name="Shape 188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89" name="Shape 189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0" name="Shape 190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1" name="Shape 191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2" name="Shape 192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3" name="Shape 193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4" name="Shape 194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5" name="Shape 195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6" name="Shape 196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7" name="Shape 197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8" name="Shape 198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9" name="Shape 199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0" name="Shape 200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226" name="Group 226"/>
            <p:cNvGrpSpPr/>
            <p:nvPr/>
          </p:nvGrpSpPr>
          <p:grpSpPr>
            <a:xfrm>
              <a:off x="507999" y="507999"/>
              <a:ext cx="1781018" cy="1931123"/>
              <a:chOff x="0" y="0"/>
              <a:chExt cx="1781016" cy="1931121"/>
            </a:xfrm>
          </p:grpSpPr>
          <p:grpSp>
            <p:nvGrpSpPr>
              <p:cNvPr id="208" name="Group 208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205" name="Shape 205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206" name="Shape 206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207" name="Shape 207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225" name="Group 225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209" name="Shape 209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0" name="Shape 210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1" name="Shape 211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2" name="Shape 212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3" name="Shape 213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4" name="Shape 214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5" name="Shape 215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6" name="Shape 216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7" name="Shape 217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8" name="Shape 218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19" name="Shape 219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0" name="Shape 220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1" name="Shape 221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2" name="Shape 222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3" name="Shape 223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24" name="Shape 224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248" name="Group 248"/>
            <p:cNvGrpSpPr/>
            <p:nvPr/>
          </p:nvGrpSpPr>
          <p:grpSpPr>
            <a:xfrm>
              <a:off x="634999" y="634999"/>
              <a:ext cx="1781018" cy="1931123"/>
              <a:chOff x="0" y="0"/>
              <a:chExt cx="1781016" cy="1931121"/>
            </a:xfrm>
          </p:grpSpPr>
          <p:grpSp>
            <p:nvGrpSpPr>
              <p:cNvPr id="230" name="Group 230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227" name="Shape 227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228" name="Shape 228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229" name="Shape 229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247" name="Group 247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231" name="Shape 231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2" name="Shape 232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3" name="Shape 233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4" name="Shape 234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5" name="Shape 235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6" name="Shape 236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7" name="Shape 237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8" name="Shape 238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39" name="Shape 239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0" name="Shape 240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1" name="Shape 241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2" name="Shape 242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3" name="Shape 243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4" name="Shape 244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5" name="Shape 245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46" name="Shape 246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</p:grpSp>
      <p:sp>
        <p:nvSpPr>
          <p:cNvPr id="250" name="Shape 250"/>
          <p:cNvSpPr/>
          <p:nvPr/>
        </p:nvSpPr>
        <p:spPr>
          <a:xfrm>
            <a:off x="776883" y="3237012"/>
            <a:ext cx="1518047" cy="714375"/>
          </a:xfrm>
          <a:prstGeom prst="roundRect">
            <a:avLst>
              <a:gd name="adj" fmla="val 18750"/>
            </a:avLst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R="40639" defTabSz="914400">
              <a:lnSpc>
                <a:spcPct val="90000"/>
              </a:lnSpc>
              <a:defRPr sz="31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2200"/>
              <a:t>Geometry navigator</a:t>
            </a:r>
          </a:p>
        </p:txBody>
      </p:sp>
      <p:pic>
        <p:nvPicPr>
          <p:cNvPr id="25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17" y="1982390"/>
            <a:ext cx="1153811" cy="1294805"/>
          </a:xfrm>
          <a:prstGeom prst="rect">
            <a:avLst/>
          </a:prstGeom>
          <a:ln>
            <a:round/>
          </a:ln>
        </p:spPr>
      </p:pic>
      <p:sp>
        <p:nvSpPr>
          <p:cNvPr id="252" name="Shape 252"/>
          <p:cNvSpPr/>
          <p:nvPr/>
        </p:nvSpPr>
        <p:spPr>
          <a:xfrm flipV="1">
            <a:off x="1525267" y="4062937"/>
            <a:ext cx="2721" cy="664147"/>
          </a:xfrm>
          <a:prstGeom prst="line">
            <a:avLst/>
          </a:prstGeom>
          <a:ln w="25400">
            <a:solidFill>
              <a:srgbClr val="FF40FF"/>
            </a:solidFill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pic>
        <p:nvPicPr>
          <p:cNvPr id="25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8151" y="5394455"/>
            <a:ext cx="1529139" cy="1098420"/>
          </a:xfrm>
          <a:prstGeom prst="rect">
            <a:avLst/>
          </a:prstGeom>
          <a:ln>
            <a:round/>
          </a:ln>
        </p:spPr>
      </p:pic>
      <p:sp>
        <p:nvSpPr>
          <p:cNvPr id="254" name="Shape 254"/>
          <p:cNvSpPr/>
          <p:nvPr/>
        </p:nvSpPr>
        <p:spPr>
          <a:xfrm>
            <a:off x="665262" y="4915793"/>
            <a:ext cx="1723430" cy="651867"/>
          </a:xfrm>
          <a:prstGeom prst="roundRect">
            <a:avLst>
              <a:gd name="adj" fmla="val 20548"/>
            </a:avLst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39" marR="40639" defTabSz="914400">
              <a:lnSpc>
                <a:spcPct val="70000"/>
              </a:lnSpc>
              <a:defRPr sz="31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2200" dirty="0"/>
              <a:t>Geometry algorithms</a:t>
            </a:r>
          </a:p>
        </p:txBody>
      </p:sp>
      <p:grpSp>
        <p:nvGrpSpPr>
          <p:cNvPr id="276" name="Group 276"/>
          <p:cNvGrpSpPr/>
          <p:nvPr/>
        </p:nvGrpSpPr>
        <p:grpSpPr>
          <a:xfrm>
            <a:off x="-164299" y="3829441"/>
            <a:ext cx="1252278" cy="1357821"/>
            <a:chOff x="0" y="0"/>
            <a:chExt cx="1781016" cy="1931121"/>
          </a:xfrm>
        </p:grpSpPr>
        <p:grpSp>
          <p:nvGrpSpPr>
            <p:cNvPr id="258" name="Group 258"/>
            <p:cNvGrpSpPr/>
            <p:nvPr/>
          </p:nvGrpSpPr>
          <p:grpSpPr>
            <a:xfrm rot="343152">
              <a:off x="81541" y="76341"/>
              <a:ext cx="1617934" cy="1717327"/>
              <a:chOff x="0" y="0"/>
              <a:chExt cx="1617932" cy="1717325"/>
            </a:xfrm>
          </p:grpSpPr>
          <p:sp>
            <p:nvSpPr>
              <p:cNvPr id="255" name="Shape 255"/>
              <p:cNvSpPr/>
              <p:nvPr/>
            </p:nvSpPr>
            <p:spPr>
              <a:xfrm>
                <a:off x="110389" y="654341"/>
                <a:ext cx="1507544" cy="1062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B51A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rot="17833336" flipH="1">
                <a:off x="598128" y="162284"/>
                <a:ext cx="532299" cy="1059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A77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rot="17833336" flipH="1">
                <a:off x="326456" y="-50617"/>
                <a:ext cx="532299" cy="1059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A77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</p:grpSp>
        <p:grpSp>
          <p:nvGrpSpPr>
            <p:cNvPr id="275" name="Group 275"/>
            <p:cNvGrpSpPr/>
            <p:nvPr/>
          </p:nvGrpSpPr>
          <p:grpSpPr>
            <a:xfrm>
              <a:off x="856206" y="242021"/>
              <a:ext cx="457201" cy="1689101"/>
              <a:chOff x="0" y="0"/>
              <a:chExt cx="457200" cy="1689100"/>
            </a:xfrm>
          </p:grpSpPr>
          <p:sp>
            <p:nvSpPr>
              <p:cNvPr id="259" name="Shape 259"/>
              <p:cNvSpPr/>
              <p:nvPr/>
            </p:nvSpPr>
            <p:spPr>
              <a:xfrm>
                <a:off x="0" y="0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0" y="108973"/>
                <a:ext cx="457200" cy="108976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0" y="20432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0" y="313301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0" y="422275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0" y="531248"/>
                <a:ext cx="457200" cy="108976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0" y="626602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>
                <a:off x="0" y="73557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>
                <a:off x="0" y="844550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" name="Shape 268"/>
              <p:cNvSpPr/>
              <p:nvPr/>
            </p:nvSpPr>
            <p:spPr>
              <a:xfrm>
                <a:off x="0" y="953524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0" y="1048877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0" y="1157851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0" y="1266825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0" y="1375799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>
                <a:off x="0" y="1471152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0" y="158012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77" name="Shape 277"/>
          <p:cNvSpPr/>
          <p:nvPr/>
        </p:nvSpPr>
        <p:spPr>
          <a:xfrm>
            <a:off x="6438304" y="3437930"/>
            <a:ext cx="1526977" cy="517922"/>
          </a:xfrm>
          <a:prstGeom prst="roundRect">
            <a:avLst>
              <a:gd name="adj" fmla="val 25862"/>
            </a:avLst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39" marR="40639" defTabSz="914400">
              <a:lnSpc>
                <a:spcPct val="100000"/>
              </a:lnSpc>
              <a:defRPr sz="31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2200" dirty="0"/>
              <a:t>Physics</a:t>
            </a:r>
          </a:p>
        </p:txBody>
      </p:sp>
      <p:sp>
        <p:nvSpPr>
          <p:cNvPr id="278" name="Shape 278"/>
          <p:cNvSpPr/>
          <p:nvPr/>
        </p:nvSpPr>
        <p:spPr>
          <a:xfrm>
            <a:off x="1607344" y="1178719"/>
            <a:ext cx="2170973" cy="201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90" y="15073"/>
                  <a:pt x="3518" y="8938"/>
                  <a:pt x="7398" y="5735"/>
                </a:cubicBezTo>
                <a:cubicBezTo>
                  <a:pt x="10818" y="2911"/>
                  <a:pt x="13852" y="137"/>
                  <a:pt x="21600" y="0"/>
                </a:cubicBezTo>
              </a:path>
            </a:pathLst>
          </a:custGeom>
          <a:ln w="25400">
            <a:solidFill>
              <a:srgbClr val="FF40FF"/>
            </a:solidFill>
            <a:round/>
            <a:headEnd type="triangle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  <a:endParaRPr/>
          </a:p>
        </p:txBody>
      </p:sp>
      <p:grpSp>
        <p:nvGrpSpPr>
          <p:cNvPr id="302" name="Group 302"/>
          <p:cNvGrpSpPr/>
          <p:nvPr/>
        </p:nvGrpSpPr>
        <p:grpSpPr>
          <a:xfrm>
            <a:off x="1308932" y="1392523"/>
            <a:ext cx="2705061" cy="1357822"/>
            <a:chOff x="-1" y="-1"/>
            <a:chExt cx="3847199" cy="1931123"/>
          </a:xfrm>
        </p:grpSpPr>
        <p:grpSp>
          <p:nvGrpSpPr>
            <p:cNvPr id="300" name="Group 300"/>
            <p:cNvGrpSpPr/>
            <p:nvPr/>
          </p:nvGrpSpPr>
          <p:grpSpPr>
            <a:xfrm>
              <a:off x="-1" y="-1"/>
              <a:ext cx="1781018" cy="1931123"/>
              <a:chOff x="0" y="0"/>
              <a:chExt cx="1781016" cy="1931121"/>
            </a:xfrm>
          </p:grpSpPr>
          <p:grpSp>
            <p:nvGrpSpPr>
              <p:cNvPr id="282" name="Group 282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279" name="Shape 279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280" name="Shape 280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281" name="Shape 281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299" name="Group 299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283" name="Shape 283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4" name="Shape 284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5" name="Shape 285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6" name="Shape 286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7" name="Shape 287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8" name="Shape 288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89" name="Shape 289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0" name="Shape 290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1" name="Shape 291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2" name="Shape 292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3" name="Shape 293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4" name="Shape 294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5" name="Shape 295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6" name="Shape 296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7" name="Shape 297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298" name="Shape 298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sp>
          <p:nvSpPr>
            <p:cNvPr id="301" name="Shape 301"/>
            <p:cNvSpPr/>
            <p:nvPr/>
          </p:nvSpPr>
          <p:spPr>
            <a:xfrm>
              <a:off x="1472298" y="90046"/>
              <a:ext cx="2374900" cy="875452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40639" marR="40639" defTabSz="914400">
                <a:defRPr sz="2800">
                  <a:solidFill>
                    <a:srgbClr val="000000"/>
                  </a:solidFill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effectLst/>
                  <a:uFillTx/>
                </a:defRPr>
              </a:pPr>
              <a:r>
                <a:rPr sz="2000" dirty="0">
                  <a:effectLst>
                    <a:outerShdw blurRad="25400" dist="12700" rotWithShape="0">
                      <a:srgbClr val="FFFFFF">
                        <a:alpha val="45000"/>
                      </a:srgbClr>
                    </a:outerShdw>
                  </a:effectLst>
                </a:rPr>
                <a:t>Basket of tracks</a:t>
              </a:r>
            </a:p>
          </p:txBody>
        </p:sp>
      </p:grpSp>
      <p:grpSp>
        <p:nvGrpSpPr>
          <p:cNvPr id="326" name="Group 326"/>
          <p:cNvGrpSpPr/>
          <p:nvPr/>
        </p:nvGrpSpPr>
        <p:grpSpPr>
          <a:xfrm>
            <a:off x="5872169" y="1356722"/>
            <a:ext cx="2191506" cy="1482032"/>
            <a:chOff x="-1" y="-176655"/>
            <a:chExt cx="3116807" cy="2107777"/>
          </a:xfrm>
        </p:grpSpPr>
        <p:grpSp>
          <p:nvGrpSpPr>
            <p:cNvPr id="324" name="Group 324"/>
            <p:cNvGrpSpPr/>
            <p:nvPr/>
          </p:nvGrpSpPr>
          <p:grpSpPr>
            <a:xfrm>
              <a:off x="-1" y="-1"/>
              <a:ext cx="1781018" cy="1931123"/>
              <a:chOff x="0" y="0"/>
              <a:chExt cx="1781016" cy="1931121"/>
            </a:xfrm>
          </p:grpSpPr>
          <p:grpSp>
            <p:nvGrpSpPr>
              <p:cNvPr id="306" name="Group 306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303" name="Shape 303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304" name="Shape 304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305" name="Shape 305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323" name="Group 323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307" name="Shape 307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8" name="Shape 308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09" name="Shape 309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0" name="Shape 310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1" name="Shape 311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2" name="Shape 312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3" name="Shape 313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4" name="Shape 314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5" name="Shape 315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6" name="Shape 316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7" name="Shape 317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8" name="Shape 318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9" name="Shape 319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0" name="Shape 320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1" name="Shape 321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2" name="Shape 322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AAAAAA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sp>
          <p:nvSpPr>
            <p:cNvPr id="325" name="Shape 325"/>
            <p:cNvSpPr/>
            <p:nvPr/>
          </p:nvSpPr>
          <p:spPr>
            <a:xfrm>
              <a:off x="1300706" y="-176655"/>
              <a:ext cx="1816100" cy="875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40639" marR="40639" defTabSz="914400">
                <a:defRPr sz="2800">
                  <a:uFill>
                    <a:solidFill/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  <a:uFillTx/>
                </a:defRPr>
              </a:pPr>
              <a:r>
                <a:rPr sz="2000" dirty="0">
                  <a:solidFill>
                    <a:srgbClr val="FFFFFF"/>
                  </a:solidFill>
                  <a:effectLst>
                    <a:outerShdw blurRad="25400" dist="12700" rotWithShape="0">
                      <a:srgbClr val="FFFFFF">
                        <a:alpha val="45000"/>
                      </a:srgbClr>
                    </a:outerShdw>
                  </a:effectLst>
                </a:rPr>
                <a:t>Basket of tracks</a:t>
              </a:r>
            </a:p>
          </p:txBody>
        </p:sp>
      </p:grpSp>
      <p:sp>
        <p:nvSpPr>
          <p:cNvPr id="327" name="Shape 327"/>
          <p:cNvSpPr/>
          <p:nvPr/>
        </p:nvSpPr>
        <p:spPr>
          <a:xfrm>
            <a:off x="5002832" y="4883051"/>
            <a:ext cx="1975281" cy="400017"/>
          </a:xfrm>
          <a:prstGeom prst="roundRect">
            <a:avLst>
              <a:gd name="adj" fmla="val 33485"/>
            </a:avLst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39" marR="40639" defTabSz="914400">
              <a:lnSpc>
                <a:spcPct val="70000"/>
              </a:lnSpc>
              <a:defRPr sz="31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2200"/>
              <a:t>x-sections</a:t>
            </a:r>
          </a:p>
        </p:txBody>
      </p:sp>
      <p:sp>
        <p:nvSpPr>
          <p:cNvPr id="328" name="Shape 328"/>
          <p:cNvSpPr/>
          <p:nvPr/>
        </p:nvSpPr>
        <p:spPr>
          <a:xfrm>
            <a:off x="7500937" y="4830961"/>
            <a:ext cx="1518047" cy="437555"/>
          </a:xfrm>
          <a:prstGeom prst="roundRect">
            <a:avLst>
              <a:gd name="adj" fmla="val 30612"/>
            </a:avLst>
          </a:prstGeom>
          <a:solidFill>
            <a:srgbClr val="FFFFFF"/>
          </a:solidFill>
          <a:ln>
            <a:solidFill/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40639" marR="40639" defTabSz="914400">
              <a:lnSpc>
                <a:spcPct val="100000"/>
              </a:lnSpc>
              <a:defRPr sz="31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2200" dirty="0"/>
              <a:t>Reactions</a:t>
            </a:r>
          </a:p>
        </p:txBody>
      </p:sp>
      <p:sp>
        <p:nvSpPr>
          <p:cNvPr id="329" name="Shape 329"/>
          <p:cNvSpPr/>
          <p:nvPr/>
        </p:nvSpPr>
        <p:spPr>
          <a:xfrm flipV="1">
            <a:off x="5878978" y="4036219"/>
            <a:ext cx="1285353" cy="724316"/>
          </a:xfrm>
          <a:prstGeom prst="line">
            <a:avLst/>
          </a:prstGeom>
          <a:ln w="25400">
            <a:solidFill>
              <a:srgbClr val="FF40FF"/>
            </a:solidFill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sp>
        <p:nvSpPr>
          <p:cNvPr id="330" name="Shape 330"/>
          <p:cNvSpPr/>
          <p:nvPr/>
        </p:nvSpPr>
        <p:spPr>
          <a:xfrm flipH="1" flipV="1">
            <a:off x="7224117" y="4045149"/>
            <a:ext cx="1285352" cy="724316"/>
          </a:xfrm>
          <a:prstGeom prst="line">
            <a:avLst/>
          </a:prstGeom>
          <a:ln w="25400">
            <a:solidFill>
              <a:srgbClr val="FF40FF"/>
            </a:solidFill>
            <a:round/>
            <a:headEnd type="stealth"/>
            <a:tailEnd type="triangle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grpSp>
        <p:nvGrpSpPr>
          <p:cNvPr id="352" name="Group 352"/>
          <p:cNvGrpSpPr/>
          <p:nvPr/>
        </p:nvGrpSpPr>
        <p:grpSpPr>
          <a:xfrm>
            <a:off x="3979076" y="4275925"/>
            <a:ext cx="1252278" cy="1357821"/>
            <a:chOff x="0" y="0"/>
            <a:chExt cx="1781016" cy="1931121"/>
          </a:xfrm>
        </p:grpSpPr>
        <p:grpSp>
          <p:nvGrpSpPr>
            <p:cNvPr id="334" name="Group 334"/>
            <p:cNvGrpSpPr/>
            <p:nvPr/>
          </p:nvGrpSpPr>
          <p:grpSpPr>
            <a:xfrm rot="343152">
              <a:off x="81541" y="76341"/>
              <a:ext cx="1617934" cy="1717327"/>
              <a:chOff x="0" y="0"/>
              <a:chExt cx="1617932" cy="1717325"/>
            </a:xfrm>
          </p:grpSpPr>
          <p:sp>
            <p:nvSpPr>
              <p:cNvPr id="331" name="Shape 331"/>
              <p:cNvSpPr/>
              <p:nvPr/>
            </p:nvSpPr>
            <p:spPr>
              <a:xfrm>
                <a:off x="110389" y="654341"/>
                <a:ext cx="1507544" cy="1062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B51A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  <p:sp>
            <p:nvSpPr>
              <p:cNvPr id="332" name="Shape 332"/>
              <p:cNvSpPr/>
              <p:nvPr/>
            </p:nvSpPr>
            <p:spPr>
              <a:xfrm rot="17833336" flipH="1">
                <a:off x="598128" y="162284"/>
                <a:ext cx="532299" cy="1059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A77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  <p:sp>
            <p:nvSpPr>
              <p:cNvPr id="333" name="Shape 333"/>
              <p:cNvSpPr/>
              <p:nvPr/>
            </p:nvSpPr>
            <p:spPr>
              <a:xfrm rot="17833336" flipH="1">
                <a:off x="326456" y="-50617"/>
                <a:ext cx="532299" cy="1059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3131" y="392"/>
                      <a:pt x="8652" y="2481"/>
                      <a:pt x="13153" y="7081"/>
                    </a:cubicBezTo>
                    <a:cubicBezTo>
                      <a:pt x="17488" y="11510"/>
                      <a:pt x="20698" y="18641"/>
                      <a:pt x="21600" y="21600"/>
                    </a:cubicBezTo>
                  </a:path>
                </a:pathLst>
              </a:custGeom>
              <a:noFill/>
              <a:ln w="25400" cap="flat">
                <a:solidFill>
                  <a:srgbClr val="A77B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>
                    <a:solidFill>
                      <a:srgbClr val="F3F1DF"/>
                    </a:solidFill>
                    <a:effectLst/>
                  </a:defRPr>
                </a:pPr>
                <a:endParaRPr/>
              </a:p>
            </p:txBody>
          </p:sp>
        </p:grpSp>
        <p:grpSp>
          <p:nvGrpSpPr>
            <p:cNvPr id="351" name="Group 351"/>
            <p:cNvGrpSpPr/>
            <p:nvPr/>
          </p:nvGrpSpPr>
          <p:grpSpPr>
            <a:xfrm>
              <a:off x="856206" y="242021"/>
              <a:ext cx="457201" cy="1689101"/>
              <a:chOff x="0" y="0"/>
              <a:chExt cx="457200" cy="1689100"/>
            </a:xfrm>
          </p:grpSpPr>
          <p:sp>
            <p:nvSpPr>
              <p:cNvPr id="335" name="Shape 335"/>
              <p:cNvSpPr/>
              <p:nvPr/>
            </p:nvSpPr>
            <p:spPr>
              <a:xfrm>
                <a:off x="0" y="0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6" name="Shape 336"/>
              <p:cNvSpPr/>
              <p:nvPr/>
            </p:nvSpPr>
            <p:spPr>
              <a:xfrm>
                <a:off x="0" y="108973"/>
                <a:ext cx="457200" cy="108976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7" name="Shape 337"/>
              <p:cNvSpPr/>
              <p:nvPr/>
            </p:nvSpPr>
            <p:spPr>
              <a:xfrm>
                <a:off x="0" y="20432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8" name="Shape 338"/>
              <p:cNvSpPr/>
              <p:nvPr/>
            </p:nvSpPr>
            <p:spPr>
              <a:xfrm>
                <a:off x="0" y="313301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0" y="422275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0" y="531248"/>
                <a:ext cx="457200" cy="108976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" name="Shape 341"/>
              <p:cNvSpPr/>
              <p:nvPr/>
            </p:nvSpPr>
            <p:spPr>
              <a:xfrm>
                <a:off x="0" y="626602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" name="Shape 342"/>
              <p:cNvSpPr/>
              <p:nvPr/>
            </p:nvSpPr>
            <p:spPr>
              <a:xfrm>
                <a:off x="0" y="73557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" name="Shape 343"/>
              <p:cNvSpPr/>
              <p:nvPr/>
            </p:nvSpPr>
            <p:spPr>
              <a:xfrm>
                <a:off x="0" y="844550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" name="Shape 344"/>
              <p:cNvSpPr/>
              <p:nvPr/>
            </p:nvSpPr>
            <p:spPr>
              <a:xfrm>
                <a:off x="0" y="953524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>
                <a:off x="0" y="1048877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0" y="1157851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0" y="1266825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0" y="1375799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0" y="1471152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0" y="1580126"/>
                <a:ext cx="457200" cy="108975"/>
              </a:xfrm>
              <a:prstGeom prst="rect">
                <a:avLst/>
              </a:prstGeom>
              <a:solidFill>
                <a:srgbClr val="AAAAA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28573" marR="28573" defTabSz="642915">
                  <a:defRPr sz="3400">
                    <a:solidFill>
                      <a:srgbClr val="000000"/>
                    </a:solidFill>
                    <a:effectLst/>
                    <a:uFill>
                      <a:solidFill/>
                    </a:u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54" name="Shape 354"/>
          <p:cNvSpPr/>
          <p:nvPr/>
        </p:nvSpPr>
        <p:spPr>
          <a:xfrm rot="10800000" flipH="1">
            <a:off x="4884539" y="3518043"/>
            <a:ext cx="1429810" cy="149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302" extrusionOk="0">
                <a:moveTo>
                  <a:pt x="0" y="2070"/>
                </a:moveTo>
                <a:cubicBezTo>
                  <a:pt x="6902" y="666"/>
                  <a:pt x="3318" y="17319"/>
                  <a:pt x="10025" y="4291"/>
                </a:cubicBezTo>
                <a:cubicBezTo>
                  <a:pt x="14438" y="-4281"/>
                  <a:pt x="9835" y="2775"/>
                  <a:pt x="21600" y="1985"/>
                </a:cubicBezTo>
              </a:path>
            </a:pathLst>
          </a:custGeom>
          <a:ln w="25400">
            <a:solidFill>
              <a:srgbClr val="FF40FF"/>
            </a:solidFill>
            <a:round/>
            <a:headEnd type="triangle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 rot="10800000">
            <a:off x="2482453" y="3268266"/>
            <a:ext cx="1364621" cy="346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015" extrusionOk="0">
                <a:moveTo>
                  <a:pt x="0" y="18015"/>
                </a:moveTo>
                <a:cubicBezTo>
                  <a:pt x="7232" y="16840"/>
                  <a:pt x="2445" y="14501"/>
                  <a:pt x="9472" y="3592"/>
                </a:cubicBezTo>
                <a:cubicBezTo>
                  <a:pt x="14096" y="-3585"/>
                  <a:pt x="9273" y="2324"/>
                  <a:pt x="21600" y="1662"/>
                </a:cubicBezTo>
              </a:path>
            </a:pathLst>
          </a:custGeom>
          <a:ln w="25400">
            <a:solidFill>
              <a:srgbClr val="FF40FF"/>
            </a:solidFill>
            <a:round/>
            <a:headEnd type="triangle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solidFill>
                  <a:srgbClr val="F3F1DF"/>
                </a:solidFill>
                <a:effectLst/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3942188" y="1650018"/>
            <a:ext cx="425841" cy="1260499"/>
          </a:xfrm>
          <a:prstGeom prst="line">
            <a:avLst/>
          </a:prstGeom>
          <a:ln w="25400">
            <a:solidFill/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4109434" y="1825107"/>
            <a:ext cx="271853" cy="1130476"/>
          </a:xfrm>
          <a:prstGeom prst="line">
            <a:avLst/>
          </a:prstGeom>
          <a:ln w="25400">
            <a:solidFill/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4220473" y="1900297"/>
            <a:ext cx="174620" cy="1080114"/>
          </a:xfrm>
          <a:prstGeom prst="line">
            <a:avLst/>
          </a:prstGeom>
          <a:ln w="25400">
            <a:solidFill/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sp>
        <p:nvSpPr>
          <p:cNvPr id="359" name="Shape 359"/>
          <p:cNvSpPr/>
          <p:nvPr/>
        </p:nvSpPr>
        <p:spPr>
          <a:xfrm flipH="1">
            <a:off x="4385914" y="2111747"/>
            <a:ext cx="116453" cy="876627"/>
          </a:xfrm>
          <a:prstGeom prst="line">
            <a:avLst/>
          </a:prstGeom>
          <a:ln w="25400">
            <a:solidFill/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4344064" y="2039773"/>
            <a:ext cx="43106" cy="871999"/>
          </a:xfrm>
          <a:prstGeom prst="line">
            <a:avLst/>
          </a:prstGeom>
          <a:ln w="25400">
            <a:solidFill/>
            <a:round/>
            <a:headEnd type="stealth"/>
          </a:ln>
        </p:spPr>
        <p:txBody>
          <a:bodyPr lIns="0" tIns="0" rIns="0" bIns="0" anchor="ctr"/>
          <a:lstStyle/>
          <a:p>
            <a:pPr lvl="0">
              <a:lnSpc>
                <a:spcPct val="100000"/>
              </a:lnSpc>
              <a:defRPr>
                <a:effectLst/>
              </a:defRPr>
            </a:pPr>
            <a:endParaRPr/>
          </a:p>
        </p:txBody>
      </p:sp>
      <p:grpSp>
        <p:nvGrpSpPr>
          <p:cNvPr id="515" name="Group 515"/>
          <p:cNvGrpSpPr/>
          <p:nvPr/>
        </p:nvGrpSpPr>
        <p:grpSpPr>
          <a:xfrm>
            <a:off x="3352014" y="2311394"/>
            <a:ext cx="1788059" cy="1893602"/>
            <a:chOff x="0" y="0"/>
            <a:chExt cx="2543016" cy="2693121"/>
          </a:xfrm>
        </p:grpSpPr>
        <p:grpSp>
          <p:nvGrpSpPr>
            <p:cNvPr id="382" name="Group 382"/>
            <p:cNvGrpSpPr/>
            <p:nvPr/>
          </p:nvGrpSpPr>
          <p:grpSpPr>
            <a:xfrm>
              <a:off x="-1" y="-1"/>
              <a:ext cx="1781018" cy="1931123"/>
              <a:chOff x="0" y="0"/>
              <a:chExt cx="1781016" cy="1931121"/>
            </a:xfrm>
          </p:grpSpPr>
          <p:grpSp>
            <p:nvGrpSpPr>
              <p:cNvPr id="364" name="Group 364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361" name="Shape 361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362" name="Shape 362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363" name="Shape 363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381" name="Group 381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365" name="Shape 365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6" name="Shape 366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7" name="Shape 367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8" name="Shape 368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69" name="Shape 369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0" name="Shape 370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1" name="Shape 371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2" name="Shape 372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3" name="Shape 373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4" name="Shape 374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5" name="Shape 375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6" name="Shape 376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7" name="Shape 377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8" name="Shape 378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79" name="Shape 379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0" name="Shape 380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404" name="Group 404"/>
            <p:cNvGrpSpPr/>
            <p:nvPr/>
          </p:nvGrpSpPr>
          <p:grpSpPr>
            <a:xfrm>
              <a:off x="126999" y="126999"/>
              <a:ext cx="1781018" cy="1931123"/>
              <a:chOff x="0" y="0"/>
              <a:chExt cx="1781016" cy="1931121"/>
            </a:xfrm>
          </p:grpSpPr>
          <p:grpSp>
            <p:nvGrpSpPr>
              <p:cNvPr id="386" name="Group 386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383" name="Shape 383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384" name="Shape 384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385" name="Shape 385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403" name="Group 403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387" name="Shape 387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8" name="Shape 388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89" name="Shape 389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0" name="Shape 390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1" name="Shape 391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2" name="Shape 392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3" name="Shape 393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4" name="Shape 394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5" name="Shape 395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6" name="Shape 396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7" name="Shape 397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8" name="Shape 398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99" name="Shape 399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0" name="Shape 400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1" name="Shape 401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02" name="Shape 402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426" name="Group 426"/>
            <p:cNvGrpSpPr/>
            <p:nvPr/>
          </p:nvGrpSpPr>
          <p:grpSpPr>
            <a:xfrm>
              <a:off x="253999" y="253999"/>
              <a:ext cx="1781018" cy="1931123"/>
              <a:chOff x="0" y="0"/>
              <a:chExt cx="1781016" cy="1931121"/>
            </a:xfrm>
          </p:grpSpPr>
          <p:grpSp>
            <p:nvGrpSpPr>
              <p:cNvPr id="408" name="Group 408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405" name="Shape 405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06" name="Shape 406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07" name="Shape 407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425" name="Group 425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409" name="Shape 409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0" name="Shape 410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1" name="Shape 411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2" name="Shape 412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3" name="Shape 413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4" name="Shape 414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5" name="Shape 415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6" name="Shape 416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7" name="Shape 417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8" name="Shape 418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19" name="Shape 419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20" name="Shape 420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21" name="Shape 421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22" name="Shape 422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23" name="Shape 423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24" name="Shape 424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448" name="Group 448"/>
            <p:cNvGrpSpPr/>
            <p:nvPr/>
          </p:nvGrpSpPr>
          <p:grpSpPr>
            <a:xfrm>
              <a:off x="380999" y="380999"/>
              <a:ext cx="1781018" cy="1931123"/>
              <a:chOff x="0" y="0"/>
              <a:chExt cx="1781016" cy="1931121"/>
            </a:xfrm>
          </p:grpSpPr>
          <p:grpSp>
            <p:nvGrpSpPr>
              <p:cNvPr id="430" name="Group 430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427" name="Shape 427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28" name="Shape 428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29" name="Shape 429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447" name="Group 447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431" name="Shape 431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2" name="Shape 432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3" name="Shape 433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4" name="Shape 434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5" name="Shape 435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6" name="Shape 436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7" name="Shape 437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8" name="Shape 438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39" name="Shape 439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0" name="Shape 440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1" name="Shape 441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2" name="Shape 442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3" name="Shape 443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4" name="Shape 444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5" name="Shape 445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46" name="Shape 446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470" name="Group 470"/>
            <p:cNvGrpSpPr/>
            <p:nvPr/>
          </p:nvGrpSpPr>
          <p:grpSpPr>
            <a:xfrm>
              <a:off x="507999" y="507999"/>
              <a:ext cx="1781018" cy="1931123"/>
              <a:chOff x="0" y="0"/>
              <a:chExt cx="1781016" cy="1931121"/>
            </a:xfrm>
          </p:grpSpPr>
          <p:grpSp>
            <p:nvGrpSpPr>
              <p:cNvPr id="452" name="Group 452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449" name="Shape 449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50" name="Shape 450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51" name="Shape 451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469" name="Group 469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453" name="Shape 453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4" name="Shape 454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5" name="Shape 455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6" name="Shape 456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7" name="Shape 457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8" name="Shape 458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59" name="Shape 459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0" name="Shape 460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1" name="Shape 461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2" name="Shape 462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3" name="Shape 463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4" name="Shape 464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5" name="Shape 465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6" name="Shape 466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7" name="Shape 467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8" name="Shape 468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492" name="Group 492"/>
            <p:cNvGrpSpPr/>
            <p:nvPr/>
          </p:nvGrpSpPr>
          <p:grpSpPr>
            <a:xfrm>
              <a:off x="634999" y="634999"/>
              <a:ext cx="1781018" cy="1931123"/>
              <a:chOff x="0" y="0"/>
              <a:chExt cx="1781016" cy="1931121"/>
            </a:xfrm>
          </p:grpSpPr>
          <p:grpSp>
            <p:nvGrpSpPr>
              <p:cNvPr id="474" name="Group 474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471" name="Shape 471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72" name="Shape 472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73" name="Shape 473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491" name="Group 491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475" name="Shape 475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76" name="Shape 476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77" name="Shape 477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78" name="Shape 478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79" name="Shape 479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0" name="Shape 480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1" name="Shape 481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2" name="Shape 482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3" name="Shape 483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4" name="Shape 484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5" name="Shape 485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6" name="Shape 486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7" name="Shape 487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8" name="Shape 488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89" name="Shape 489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90" name="Shape 490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grpSp>
          <p:nvGrpSpPr>
            <p:cNvPr id="514" name="Group 514"/>
            <p:cNvGrpSpPr/>
            <p:nvPr/>
          </p:nvGrpSpPr>
          <p:grpSpPr>
            <a:xfrm>
              <a:off x="761999" y="761999"/>
              <a:ext cx="1781018" cy="1931123"/>
              <a:chOff x="0" y="0"/>
              <a:chExt cx="1781016" cy="1931121"/>
            </a:xfrm>
          </p:grpSpPr>
          <p:grpSp>
            <p:nvGrpSpPr>
              <p:cNvPr id="496" name="Group 496"/>
              <p:cNvGrpSpPr/>
              <p:nvPr/>
            </p:nvGrpSpPr>
            <p:grpSpPr>
              <a:xfrm rot="343152">
                <a:off x="81541" y="76341"/>
                <a:ext cx="1617934" cy="1717327"/>
                <a:chOff x="0" y="0"/>
                <a:chExt cx="1617932" cy="1717325"/>
              </a:xfrm>
            </p:grpSpPr>
            <p:sp>
              <p:nvSpPr>
                <p:cNvPr id="493" name="Shape 493"/>
                <p:cNvSpPr/>
                <p:nvPr/>
              </p:nvSpPr>
              <p:spPr>
                <a:xfrm>
                  <a:off x="110389" y="654341"/>
                  <a:ext cx="1507544" cy="1062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B51A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94" name="Shape 494"/>
                <p:cNvSpPr/>
                <p:nvPr/>
              </p:nvSpPr>
              <p:spPr>
                <a:xfrm rot="17833336" flipH="1">
                  <a:off x="598128" y="162284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  <p:sp>
              <p:nvSpPr>
                <p:cNvPr id="495" name="Shape 495"/>
                <p:cNvSpPr/>
                <p:nvPr/>
              </p:nvSpPr>
              <p:spPr>
                <a:xfrm rot="17833336" flipH="1">
                  <a:off x="326456" y="-50617"/>
                  <a:ext cx="532299" cy="10590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3131" y="392"/>
                        <a:pt x="8652" y="2481"/>
                        <a:pt x="13153" y="7081"/>
                      </a:cubicBezTo>
                      <a:cubicBezTo>
                        <a:pt x="17488" y="11510"/>
                        <a:pt x="20698" y="18641"/>
                        <a:pt x="21600" y="21600"/>
                      </a:cubicBezTo>
                    </a:path>
                  </a:pathLst>
                </a:custGeom>
                <a:noFill/>
                <a:ln w="25400" cap="flat">
                  <a:solidFill>
                    <a:srgbClr val="A77B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lnSpc>
                      <a:spcPct val="100000"/>
                    </a:lnSpc>
                    <a:defRPr>
                      <a:solidFill>
                        <a:srgbClr val="F3F1DF"/>
                      </a:solidFill>
                      <a:effectLst/>
                    </a:defRPr>
                  </a:pPr>
                  <a:endParaRPr/>
                </a:p>
              </p:txBody>
            </p:sp>
          </p:grpSp>
          <p:grpSp>
            <p:nvGrpSpPr>
              <p:cNvPr id="513" name="Group 513"/>
              <p:cNvGrpSpPr/>
              <p:nvPr/>
            </p:nvGrpSpPr>
            <p:grpSpPr>
              <a:xfrm>
                <a:off x="856206" y="242021"/>
                <a:ext cx="457201" cy="1689101"/>
                <a:chOff x="0" y="0"/>
                <a:chExt cx="457200" cy="1689100"/>
              </a:xfrm>
            </p:grpSpPr>
            <p:sp>
              <p:nvSpPr>
                <p:cNvPr id="497" name="Shape 497"/>
                <p:cNvSpPr/>
                <p:nvPr/>
              </p:nvSpPr>
              <p:spPr>
                <a:xfrm>
                  <a:off x="0" y="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98" name="Shape 498"/>
                <p:cNvSpPr/>
                <p:nvPr/>
              </p:nvSpPr>
              <p:spPr>
                <a:xfrm>
                  <a:off x="0" y="108973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99" name="Shape 499"/>
                <p:cNvSpPr/>
                <p:nvPr/>
              </p:nvSpPr>
              <p:spPr>
                <a:xfrm>
                  <a:off x="0" y="2043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0" name="Shape 500"/>
                <p:cNvSpPr/>
                <p:nvPr/>
              </p:nvSpPr>
              <p:spPr>
                <a:xfrm>
                  <a:off x="0" y="31330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1" name="Shape 501"/>
                <p:cNvSpPr/>
                <p:nvPr/>
              </p:nvSpPr>
              <p:spPr>
                <a:xfrm>
                  <a:off x="0" y="42227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2" name="Shape 502"/>
                <p:cNvSpPr/>
                <p:nvPr/>
              </p:nvSpPr>
              <p:spPr>
                <a:xfrm>
                  <a:off x="0" y="531248"/>
                  <a:ext cx="457200" cy="108976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3" name="Shape 503"/>
                <p:cNvSpPr/>
                <p:nvPr/>
              </p:nvSpPr>
              <p:spPr>
                <a:xfrm>
                  <a:off x="0" y="62660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4" name="Shape 504"/>
                <p:cNvSpPr/>
                <p:nvPr/>
              </p:nvSpPr>
              <p:spPr>
                <a:xfrm>
                  <a:off x="0" y="73557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5" name="Shape 505"/>
                <p:cNvSpPr/>
                <p:nvPr/>
              </p:nvSpPr>
              <p:spPr>
                <a:xfrm>
                  <a:off x="0" y="844550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6" name="Shape 506"/>
                <p:cNvSpPr/>
                <p:nvPr/>
              </p:nvSpPr>
              <p:spPr>
                <a:xfrm>
                  <a:off x="0" y="953524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7" name="Shape 507"/>
                <p:cNvSpPr/>
                <p:nvPr/>
              </p:nvSpPr>
              <p:spPr>
                <a:xfrm>
                  <a:off x="0" y="1048877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8" name="Shape 508"/>
                <p:cNvSpPr/>
                <p:nvPr/>
              </p:nvSpPr>
              <p:spPr>
                <a:xfrm>
                  <a:off x="0" y="1157851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9" name="Shape 509"/>
                <p:cNvSpPr/>
                <p:nvPr/>
              </p:nvSpPr>
              <p:spPr>
                <a:xfrm>
                  <a:off x="0" y="1266825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10" name="Shape 510"/>
                <p:cNvSpPr/>
                <p:nvPr/>
              </p:nvSpPr>
              <p:spPr>
                <a:xfrm>
                  <a:off x="0" y="1375799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11" name="Shape 511"/>
                <p:cNvSpPr/>
                <p:nvPr/>
              </p:nvSpPr>
              <p:spPr>
                <a:xfrm>
                  <a:off x="0" y="1471152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12" name="Shape 512"/>
                <p:cNvSpPr/>
                <p:nvPr/>
              </p:nvSpPr>
              <p:spPr>
                <a:xfrm>
                  <a:off x="0" y="1580126"/>
                  <a:ext cx="457200" cy="108975"/>
                </a:xfrm>
                <a:prstGeom prst="rect">
                  <a:avLst/>
                </a:prstGeom>
                <a:solidFill>
                  <a:srgbClr val="ED719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28573" marR="28573" defTabSz="642915">
                    <a:defRPr sz="3400">
                      <a:solidFill>
                        <a:srgbClr val="000000"/>
                      </a:solidFill>
                      <a:effectLst/>
                      <a:uFill>
                        <a:solidFill/>
                      </a:u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</p:grpSp>
      <p:sp>
        <p:nvSpPr>
          <p:cNvPr id="516" name="Shape 516"/>
          <p:cNvSpPr/>
          <p:nvPr/>
        </p:nvSpPr>
        <p:spPr>
          <a:xfrm>
            <a:off x="4509956" y="2260584"/>
            <a:ext cx="1139115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40639" marR="40639" defTabSz="914400">
              <a:defRPr sz="24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1700"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Dispatching</a:t>
            </a:r>
          </a:p>
        </p:txBody>
      </p:sp>
      <p:sp>
        <p:nvSpPr>
          <p:cNvPr id="517" name="Shape 517"/>
          <p:cNvSpPr/>
          <p:nvPr/>
        </p:nvSpPr>
        <p:spPr>
          <a:xfrm>
            <a:off x="8001694" y="2285261"/>
            <a:ext cx="8205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marL="40639" marR="40639" defTabSz="914400">
              <a:def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2400" dirty="0">
                <a:solidFill>
                  <a:srgbClr val="FFFFF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MIMD</a:t>
            </a:r>
          </a:p>
        </p:txBody>
      </p:sp>
      <p:sp>
        <p:nvSpPr>
          <p:cNvPr id="518" name="Shape 518"/>
          <p:cNvSpPr/>
          <p:nvPr/>
        </p:nvSpPr>
        <p:spPr>
          <a:xfrm rot="16200000">
            <a:off x="8023324" y="1531442"/>
            <a:ext cx="875109" cy="616148"/>
          </a:xfrm>
          <a:prstGeom prst="rightArrow">
            <a:avLst>
              <a:gd name="adj1" fmla="val 32000"/>
              <a:gd name="adj2" fmla="val 63768"/>
            </a:avLst>
          </a:prstGeom>
          <a:solidFill>
            <a:srgbClr val="B92D5D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marL="28573" marR="28573" defTabSz="642915">
              <a:defRPr sz="3400">
                <a:solidFill>
                  <a:srgbClr val="000000"/>
                </a:solidFill>
                <a:effectLst/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8029773" y="2870029"/>
            <a:ext cx="98346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marL="40639" marR="40639" defTabSz="914400">
              <a:defRPr sz="34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  <a:uFillTx/>
              </a:defRPr>
            </a:pPr>
            <a:r>
              <a:rPr sz="2400" dirty="0">
                <a:solidFill>
                  <a:srgbClr val="FFFFF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SIMD</a:t>
            </a:r>
          </a:p>
        </p:txBody>
      </p:sp>
      <p:sp>
        <p:nvSpPr>
          <p:cNvPr id="520" name="Shape 520"/>
          <p:cNvSpPr/>
          <p:nvPr/>
        </p:nvSpPr>
        <p:spPr>
          <a:xfrm rot="5400000">
            <a:off x="8023324" y="3424535"/>
            <a:ext cx="875109" cy="616148"/>
          </a:xfrm>
          <a:prstGeom prst="rightArrow">
            <a:avLst>
              <a:gd name="adj1" fmla="val 32000"/>
              <a:gd name="adj2" fmla="val 63768"/>
            </a:avLst>
          </a:prstGeom>
          <a:solidFill>
            <a:srgbClr val="B92D5D"/>
          </a:solidFill>
          <a:ln>
            <a:solidFill/>
            <a:round/>
          </a:ln>
        </p:spPr>
        <p:txBody>
          <a:bodyPr lIns="0" tIns="0" rIns="0" bIns="0" anchor="ctr"/>
          <a:lstStyle/>
          <a:p>
            <a:pPr marL="28573" marR="28573" defTabSz="642915">
              <a:defRPr sz="3400">
                <a:solidFill>
                  <a:srgbClr val="000000"/>
                </a:solidFill>
                <a:effectLst/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9051" y="312539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GeantV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232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7226056" y="1465301"/>
            <a:ext cx="5854" cy="282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/>
          <p:nvPr/>
        </p:nvCxnSpPr>
        <p:spPr>
          <a:xfrm flipH="1">
            <a:off x="7477398" y="1470811"/>
            <a:ext cx="5854" cy="282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 flipH="1">
            <a:off x="7728808" y="1457112"/>
            <a:ext cx="5854" cy="282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7980150" y="1462622"/>
            <a:ext cx="5854" cy="282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l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42" y="1717552"/>
            <a:ext cx="3066486" cy="3435105"/>
          </a:xfrm>
          <a:prstGeom prst="rect">
            <a:avLst/>
          </a:prstGeom>
        </p:spPr>
      </p:pic>
      <p:grpSp>
        <p:nvGrpSpPr>
          <p:cNvPr id="451" name="Group 450"/>
          <p:cNvGrpSpPr/>
          <p:nvPr/>
        </p:nvGrpSpPr>
        <p:grpSpPr>
          <a:xfrm>
            <a:off x="3756025" y="2601067"/>
            <a:ext cx="1619250" cy="1615333"/>
            <a:chOff x="3756025" y="2601067"/>
            <a:chExt cx="1619250" cy="1615333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799125" y="3519476"/>
              <a:ext cx="581169" cy="274454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3756025" y="3213101"/>
              <a:ext cx="624270" cy="184150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571868" y="2601067"/>
              <a:ext cx="117182" cy="656384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591602" y="3595285"/>
              <a:ext cx="167723" cy="621115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4716016" y="3397251"/>
              <a:ext cx="659259" cy="44450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5" name="Group 464"/>
          <p:cNvGrpSpPr/>
          <p:nvPr/>
        </p:nvGrpSpPr>
        <p:grpSpPr>
          <a:xfrm>
            <a:off x="3718408" y="2603697"/>
            <a:ext cx="1617788" cy="1642437"/>
            <a:chOff x="3718408" y="2603697"/>
            <a:chExt cx="1617788" cy="1642437"/>
          </a:xfrm>
        </p:grpSpPr>
        <p:sp>
          <p:nvSpPr>
            <p:cNvPr id="21" name="Freeform 20"/>
            <p:cNvSpPr/>
            <p:nvPr/>
          </p:nvSpPr>
          <p:spPr>
            <a:xfrm rot="17234653">
              <a:off x="4123271" y="3872138"/>
              <a:ext cx="651124" cy="96867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3621070">
              <a:off x="4620879" y="3693799"/>
              <a:ext cx="651124" cy="96867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3718408" y="2603697"/>
              <a:ext cx="1617788" cy="1106428"/>
              <a:chOff x="3718408" y="2603697"/>
              <a:chExt cx="1617788" cy="1106428"/>
            </a:xfrm>
          </p:grpSpPr>
          <p:sp>
            <p:nvSpPr>
              <p:cNvPr id="23" name="Freeform 22"/>
              <p:cNvSpPr/>
              <p:nvPr/>
            </p:nvSpPr>
            <p:spPr>
              <a:xfrm rot="8573279">
                <a:off x="4589424" y="3046693"/>
                <a:ext cx="651124" cy="96867"/>
              </a:xfrm>
              <a:custGeom>
                <a:avLst/>
                <a:gdLst>
                  <a:gd name="connsiteX0" fmla="*/ 651124 w 651124"/>
                  <a:gd name="connsiteY0" fmla="*/ 0 h 96867"/>
                  <a:gd name="connsiteX1" fmla="*/ 328253 w 651124"/>
                  <a:gd name="connsiteY1" fmla="*/ 32289 h 96867"/>
                  <a:gd name="connsiteX2" fmla="*/ 0 w 651124"/>
                  <a:gd name="connsiteY2" fmla="*/ 96867 h 9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1124" h="96867">
                    <a:moveTo>
                      <a:pt x="651124" y="0"/>
                    </a:moveTo>
                    <a:cubicBezTo>
                      <a:pt x="543949" y="8072"/>
                      <a:pt x="436774" y="16145"/>
                      <a:pt x="328253" y="32289"/>
                    </a:cubicBezTo>
                    <a:cubicBezTo>
                      <a:pt x="219732" y="48433"/>
                      <a:pt x="0" y="96867"/>
                      <a:pt x="0" y="96867"/>
                    </a:cubicBezTo>
                  </a:path>
                </a:pathLst>
              </a:custGeom>
              <a:ln w="635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3" name="Group 462"/>
              <p:cNvGrpSpPr/>
              <p:nvPr/>
            </p:nvGrpSpPr>
            <p:grpSpPr>
              <a:xfrm>
                <a:off x="3718408" y="2603697"/>
                <a:ext cx="830319" cy="958831"/>
                <a:chOff x="3718408" y="2603697"/>
                <a:chExt cx="830319" cy="958831"/>
              </a:xfrm>
            </p:grpSpPr>
            <p:grpSp>
              <p:nvGrpSpPr>
                <p:cNvPr id="461" name="Group 460"/>
                <p:cNvGrpSpPr/>
                <p:nvPr/>
              </p:nvGrpSpPr>
              <p:grpSpPr>
                <a:xfrm>
                  <a:off x="3718408" y="3051773"/>
                  <a:ext cx="768641" cy="510755"/>
                  <a:chOff x="3718408" y="3051773"/>
                  <a:chExt cx="768641" cy="510755"/>
                </a:xfrm>
              </p:grpSpPr>
              <p:sp>
                <p:nvSpPr>
                  <p:cNvPr id="19" name="Freeform 18"/>
                  <p:cNvSpPr/>
                  <p:nvPr/>
                </p:nvSpPr>
                <p:spPr>
                  <a:xfrm>
                    <a:off x="3718408" y="3465661"/>
                    <a:ext cx="651124" cy="96867"/>
                  </a:xfrm>
                  <a:custGeom>
                    <a:avLst/>
                    <a:gdLst>
                      <a:gd name="connsiteX0" fmla="*/ 651124 w 651124"/>
                      <a:gd name="connsiteY0" fmla="*/ 0 h 96867"/>
                      <a:gd name="connsiteX1" fmla="*/ 328253 w 651124"/>
                      <a:gd name="connsiteY1" fmla="*/ 32289 h 96867"/>
                      <a:gd name="connsiteX2" fmla="*/ 0 w 651124"/>
                      <a:gd name="connsiteY2" fmla="*/ 96867 h 96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1124" h="96867">
                        <a:moveTo>
                          <a:pt x="651124" y="0"/>
                        </a:moveTo>
                        <a:cubicBezTo>
                          <a:pt x="543949" y="8072"/>
                          <a:pt x="436774" y="16145"/>
                          <a:pt x="328253" y="32289"/>
                        </a:cubicBezTo>
                        <a:cubicBezTo>
                          <a:pt x="219732" y="48433"/>
                          <a:pt x="0" y="96867"/>
                          <a:pt x="0" y="96867"/>
                        </a:cubicBezTo>
                      </a:path>
                    </a:pathLst>
                  </a:custGeom>
                  <a:ln w="635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 rot="2650737">
                    <a:off x="3835925" y="3051773"/>
                    <a:ext cx="651124" cy="96867"/>
                  </a:xfrm>
                  <a:custGeom>
                    <a:avLst/>
                    <a:gdLst>
                      <a:gd name="connsiteX0" fmla="*/ 651124 w 651124"/>
                      <a:gd name="connsiteY0" fmla="*/ 0 h 96867"/>
                      <a:gd name="connsiteX1" fmla="*/ 328253 w 651124"/>
                      <a:gd name="connsiteY1" fmla="*/ 32289 h 96867"/>
                      <a:gd name="connsiteX2" fmla="*/ 0 w 651124"/>
                      <a:gd name="connsiteY2" fmla="*/ 96867 h 96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1124" h="96867">
                        <a:moveTo>
                          <a:pt x="651124" y="0"/>
                        </a:moveTo>
                        <a:cubicBezTo>
                          <a:pt x="543949" y="8072"/>
                          <a:pt x="436774" y="16145"/>
                          <a:pt x="328253" y="32289"/>
                        </a:cubicBezTo>
                        <a:cubicBezTo>
                          <a:pt x="219732" y="48433"/>
                          <a:pt x="0" y="96867"/>
                          <a:pt x="0" y="96867"/>
                        </a:cubicBezTo>
                      </a:path>
                    </a:pathLst>
                  </a:custGeom>
                  <a:ln w="635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Freeform 21"/>
                <p:cNvSpPr/>
                <p:nvPr/>
              </p:nvSpPr>
              <p:spPr>
                <a:xfrm rot="5645839">
                  <a:off x="4174732" y="2880825"/>
                  <a:ext cx="651124" cy="96867"/>
                </a:xfrm>
                <a:custGeom>
                  <a:avLst/>
                  <a:gdLst>
                    <a:gd name="connsiteX0" fmla="*/ 651124 w 651124"/>
                    <a:gd name="connsiteY0" fmla="*/ 0 h 96867"/>
                    <a:gd name="connsiteX1" fmla="*/ 328253 w 651124"/>
                    <a:gd name="connsiteY1" fmla="*/ 32289 h 96867"/>
                    <a:gd name="connsiteX2" fmla="*/ 0 w 651124"/>
                    <a:gd name="connsiteY2" fmla="*/ 96867 h 9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1124" h="96867">
                      <a:moveTo>
                        <a:pt x="651124" y="0"/>
                      </a:moveTo>
                      <a:cubicBezTo>
                        <a:pt x="543949" y="8072"/>
                        <a:pt x="436774" y="16145"/>
                        <a:pt x="328253" y="32289"/>
                      </a:cubicBezTo>
                      <a:cubicBezTo>
                        <a:pt x="219732" y="48433"/>
                        <a:pt x="0" y="96867"/>
                        <a:pt x="0" y="96867"/>
                      </a:cubicBezTo>
                    </a:path>
                  </a:pathLst>
                </a:custGeom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 rot="6881667">
                  <a:off x="4184559" y="2780984"/>
                  <a:ext cx="457706" cy="158163"/>
                </a:xfrm>
                <a:custGeom>
                  <a:avLst/>
                  <a:gdLst>
                    <a:gd name="connsiteX0" fmla="*/ 651124 w 651124"/>
                    <a:gd name="connsiteY0" fmla="*/ 0 h 96867"/>
                    <a:gd name="connsiteX1" fmla="*/ 328253 w 651124"/>
                    <a:gd name="connsiteY1" fmla="*/ 32289 h 96867"/>
                    <a:gd name="connsiteX2" fmla="*/ 0 w 651124"/>
                    <a:gd name="connsiteY2" fmla="*/ 96867 h 9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1124" h="96867">
                      <a:moveTo>
                        <a:pt x="651124" y="0"/>
                      </a:moveTo>
                      <a:cubicBezTo>
                        <a:pt x="543949" y="8072"/>
                        <a:pt x="436774" y="16145"/>
                        <a:pt x="328253" y="32289"/>
                      </a:cubicBezTo>
                      <a:cubicBezTo>
                        <a:pt x="219732" y="48433"/>
                        <a:pt x="0" y="96867"/>
                        <a:pt x="0" y="96867"/>
                      </a:cubicBezTo>
                    </a:path>
                  </a:pathLst>
                </a:custGeom>
                <a:ln w="6350">
                  <a:solidFill>
                    <a:srgbClr val="0000FF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2" name="Freeform 131"/>
              <p:cNvSpPr/>
              <p:nvPr/>
            </p:nvSpPr>
            <p:spPr>
              <a:xfrm rot="12974254">
                <a:off x="4771318" y="3484715"/>
                <a:ext cx="564878" cy="225410"/>
              </a:xfrm>
              <a:custGeom>
                <a:avLst/>
                <a:gdLst>
                  <a:gd name="connsiteX0" fmla="*/ 651124 w 651124"/>
                  <a:gd name="connsiteY0" fmla="*/ 0 h 96867"/>
                  <a:gd name="connsiteX1" fmla="*/ 328253 w 651124"/>
                  <a:gd name="connsiteY1" fmla="*/ 32289 h 96867"/>
                  <a:gd name="connsiteX2" fmla="*/ 0 w 651124"/>
                  <a:gd name="connsiteY2" fmla="*/ 96867 h 9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1124" h="96867">
                    <a:moveTo>
                      <a:pt x="651124" y="0"/>
                    </a:moveTo>
                    <a:cubicBezTo>
                      <a:pt x="543949" y="8072"/>
                      <a:pt x="436774" y="16145"/>
                      <a:pt x="328253" y="32289"/>
                    </a:cubicBezTo>
                    <a:cubicBezTo>
                      <a:pt x="219732" y="48433"/>
                      <a:pt x="0" y="96867"/>
                      <a:pt x="0" y="96867"/>
                    </a:cubicBezTo>
                  </a:path>
                </a:pathLst>
              </a:custGeom>
              <a:ln w="6350">
                <a:solidFill>
                  <a:srgbClr val="0000FF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8" name="Group 467"/>
          <p:cNvGrpSpPr/>
          <p:nvPr/>
        </p:nvGrpSpPr>
        <p:grpSpPr>
          <a:xfrm>
            <a:off x="3855234" y="2700959"/>
            <a:ext cx="1463722" cy="1460107"/>
            <a:chOff x="3855234" y="2700959"/>
            <a:chExt cx="1463722" cy="1460107"/>
          </a:xfrm>
        </p:grpSpPr>
        <p:sp>
          <p:nvSpPr>
            <p:cNvPr id="14" name="Freeform 13"/>
            <p:cNvSpPr/>
            <p:nvPr/>
          </p:nvSpPr>
          <p:spPr>
            <a:xfrm rot="4260492">
              <a:off x="4896201" y="3216153"/>
              <a:ext cx="275065" cy="570444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7234524">
              <a:off x="4697096" y="3552952"/>
              <a:ext cx="275065" cy="570444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7" name="Group 466"/>
            <p:cNvGrpSpPr/>
            <p:nvPr/>
          </p:nvGrpSpPr>
          <p:grpSpPr>
            <a:xfrm>
              <a:off x="3855234" y="2700959"/>
              <a:ext cx="1061389" cy="1460107"/>
              <a:chOff x="3855234" y="2700959"/>
              <a:chExt cx="1061389" cy="1460107"/>
            </a:xfrm>
          </p:grpSpPr>
          <p:sp>
            <p:nvSpPr>
              <p:cNvPr id="13" name="Freeform 12"/>
              <p:cNvSpPr/>
              <p:nvPr/>
            </p:nvSpPr>
            <p:spPr>
              <a:xfrm rot="188408">
                <a:off x="4641558" y="2700959"/>
                <a:ext cx="275065" cy="570444"/>
              </a:xfrm>
              <a:custGeom>
                <a:avLst/>
                <a:gdLst>
                  <a:gd name="connsiteX0" fmla="*/ 0 w 309345"/>
                  <a:gd name="connsiteY0" fmla="*/ 520964 h 520964"/>
                  <a:gd name="connsiteX1" fmla="*/ 146532 w 309345"/>
                  <a:gd name="connsiteY1" fmla="*/ 227922 h 520964"/>
                  <a:gd name="connsiteX2" fmla="*/ 309345 w 309345"/>
                  <a:gd name="connsiteY2" fmla="*/ 0 h 520964"/>
                  <a:gd name="connsiteX3" fmla="*/ 309345 w 309345"/>
                  <a:gd name="connsiteY3" fmla="*/ 0 h 52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345" h="520964">
                    <a:moveTo>
                      <a:pt x="0" y="520964"/>
                    </a:moveTo>
                    <a:cubicBezTo>
                      <a:pt x="47487" y="417856"/>
                      <a:pt x="94975" y="314749"/>
                      <a:pt x="146532" y="227922"/>
                    </a:cubicBezTo>
                    <a:cubicBezTo>
                      <a:pt x="198089" y="141095"/>
                      <a:pt x="309345" y="0"/>
                      <a:pt x="309345" y="0"/>
                    </a:cubicBezTo>
                    <a:lnTo>
                      <a:pt x="309345" y="0"/>
                    </a:lnTo>
                  </a:path>
                </a:pathLst>
              </a:custGeom>
              <a:ln w="63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6" name="Group 465"/>
              <p:cNvGrpSpPr/>
              <p:nvPr/>
            </p:nvGrpSpPr>
            <p:grpSpPr>
              <a:xfrm>
                <a:off x="3855234" y="3001048"/>
                <a:ext cx="594406" cy="1160018"/>
                <a:chOff x="3855234" y="3001048"/>
                <a:chExt cx="594406" cy="1160018"/>
              </a:xfrm>
            </p:grpSpPr>
            <p:sp>
              <p:nvSpPr>
                <p:cNvPr id="16" name="Freeform 15"/>
                <p:cNvSpPr/>
                <p:nvPr/>
              </p:nvSpPr>
              <p:spPr>
                <a:xfrm rot="16957076">
                  <a:off x="4002923" y="2853359"/>
                  <a:ext cx="275065" cy="570444"/>
                </a:xfrm>
                <a:custGeom>
                  <a:avLst/>
                  <a:gdLst>
                    <a:gd name="connsiteX0" fmla="*/ 0 w 309345"/>
                    <a:gd name="connsiteY0" fmla="*/ 520964 h 520964"/>
                    <a:gd name="connsiteX1" fmla="*/ 146532 w 309345"/>
                    <a:gd name="connsiteY1" fmla="*/ 227922 h 520964"/>
                    <a:gd name="connsiteX2" fmla="*/ 309345 w 309345"/>
                    <a:gd name="connsiteY2" fmla="*/ 0 h 520964"/>
                    <a:gd name="connsiteX3" fmla="*/ 309345 w 309345"/>
                    <a:gd name="connsiteY3" fmla="*/ 0 h 52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345" h="520964">
                      <a:moveTo>
                        <a:pt x="0" y="520964"/>
                      </a:moveTo>
                      <a:cubicBezTo>
                        <a:pt x="47487" y="417856"/>
                        <a:pt x="94975" y="314749"/>
                        <a:pt x="146532" y="227922"/>
                      </a:cubicBezTo>
                      <a:cubicBezTo>
                        <a:pt x="198089" y="141095"/>
                        <a:pt x="309345" y="0"/>
                        <a:pt x="309345" y="0"/>
                      </a:cubicBezTo>
                      <a:lnTo>
                        <a:pt x="309345" y="0"/>
                      </a:lnTo>
                    </a:path>
                  </a:pathLst>
                </a:custGeom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10960213">
                  <a:off x="4174575" y="3590622"/>
                  <a:ext cx="275065" cy="570444"/>
                </a:xfrm>
                <a:custGeom>
                  <a:avLst/>
                  <a:gdLst>
                    <a:gd name="connsiteX0" fmla="*/ 0 w 309345"/>
                    <a:gd name="connsiteY0" fmla="*/ 520964 h 520964"/>
                    <a:gd name="connsiteX1" fmla="*/ 146532 w 309345"/>
                    <a:gd name="connsiteY1" fmla="*/ 227922 h 520964"/>
                    <a:gd name="connsiteX2" fmla="*/ 309345 w 309345"/>
                    <a:gd name="connsiteY2" fmla="*/ 0 h 520964"/>
                    <a:gd name="connsiteX3" fmla="*/ 309345 w 309345"/>
                    <a:gd name="connsiteY3" fmla="*/ 0 h 52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345" h="520964">
                      <a:moveTo>
                        <a:pt x="0" y="520964"/>
                      </a:moveTo>
                      <a:cubicBezTo>
                        <a:pt x="47487" y="417856"/>
                        <a:pt x="94975" y="314749"/>
                        <a:pt x="146532" y="227922"/>
                      </a:cubicBezTo>
                      <a:cubicBezTo>
                        <a:pt x="198089" y="141095"/>
                        <a:pt x="309345" y="0"/>
                        <a:pt x="309345" y="0"/>
                      </a:cubicBezTo>
                      <a:lnTo>
                        <a:pt x="309345" y="0"/>
                      </a:lnTo>
                    </a:path>
                  </a:pathLst>
                </a:custGeom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1" name="Freeform 130"/>
              <p:cNvSpPr/>
              <p:nvPr/>
            </p:nvSpPr>
            <p:spPr>
              <a:xfrm rot="18319563">
                <a:off x="4188018" y="2692650"/>
                <a:ext cx="137896" cy="446229"/>
              </a:xfrm>
              <a:custGeom>
                <a:avLst/>
                <a:gdLst>
                  <a:gd name="connsiteX0" fmla="*/ 0 w 309345"/>
                  <a:gd name="connsiteY0" fmla="*/ 520964 h 520964"/>
                  <a:gd name="connsiteX1" fmla="*/ 146532 w 309345"/>
                  <a:gd name="connsiteY1" fmla="*/ 227922 h 520964"/>
                  <a:gd name="connsiteX2" fmla="*/ 309345 w 309345"/>
                  <a:gd name="connsiteY2" fmla="*/ 0 h 520964"/>
                  <a:gd name="connsiteX3" fmla="*/ 309345 w 309345"/>
                  <a:gd name="connsiteY3" fmla="*/ 0 h 52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345" h="520964">
                    <a:moveTo>
                      <a:pt x="0" y="520964"/>
                    </a:moveTo>
                    <a:cubicBezTo>
                      <a:pt x="47487" y="417856"/>
                      <a:pt x="94975" y="314749"/>
                      <a:pt x="146532" y="227922"/>
                    </a:cubicBezTo>
                    <a:cubicBezTo>
                      <a:pt x="198089" y="141095"/>
                      <a:pt x="309345" y="0"/>
                      <a:pt x="309345" y="0"/>
                    </a:cubicBezTo>
                    <a:lnTo>
                      <a:pt x="309345" y="0"/>
                    </a:lnTo>
                  </a:path>
                </a:pathLst>
              </a:custGeom>
              <a:ln w="63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Freeform 132"/>
            <p:cNvSpPr/>
            <p:nvPr/>
          </p:nvSpPr>
          <p:spPr>
            <a:xfrm rot="7232875">
              <a:off x="4837267" y="3477228"/>
              <a:ext cx="228032" cy="580808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4932041" y="2568029"/>
            <a:ext cx="154309" cy="138524"/>
            <a:chOff x="4782816" y="2568029"/>
            <a:chExt cx="154309" cy="138524"/>
          </a:xfrm>
        </p:grpSpPr>
        <p:cxnSp>
          <p:nvCxnSpPr>
            <p:cNvPr id="148" name="Straight Connector 147"/>
            <p:cNvCxnSpPr/>
            <p:nvPr/>
          </p:nvCxnSpPr>
          <p:spPr>
            <a:xfrm flipH="1">
              <a:off x="4829175" y="2619102"/>
              <a:ext cx="22225" cy="0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0" name="Group 519"/>
            <p:cNvGrpSpPr/>
            <p:nvPr/>
          </p:nvGrpSpPr>
          <p:grpSpPr>
            <a:xfrm>
              <a:off x="4782816" y="2568029"/>
              <a:ext cx="109859" cy="138524"/>
              <a:chOff x="4782816" y="2568029"/>
              <a:chExt cx="109859" cy="138524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4829175" y="2568029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851400" y="2568029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851400" y="2644775"/>
                <a:ext cx="34925" cy="1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9" name="Group 518"/>
              <p:cNvGrpSpPr/>
              <p:nvPr/>
            </p:nvGrpSpPr>
            <p:grpSpPr>
              <a:xfrm>
                <a:off x="4782816" y="2601067"/>
                <a:ext cx="109859" cy="105486"/>
                <a:chOff x="4935216" y="2601067"/>
                <a:chExt cx="109859" cy="105486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4935216" y="2670175"/>
                  <a:ext cx="30484" cy="36378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flipH="1">
                  <a:off x="4965700" y="2619102"/>
                  <a:ext cx="22225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flipH="1">
                  <a:off x="4965700" y="2644775"/>
                  <a:ext cx="44450" cy="25401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H="1">
                  <a:off x="5010150" y="2601067"/>
                  <a:ext cx="34925" cy="18035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1" name="Straight Connector 170"/>
            <p:cNvCxnSpPr/>
            <p:nvPr/>
          </p:nvCxnSpPr>
          <p:spPr>
            <a:xfrm flipH="1">
              <a:off x="4886326" y="2601067"/>
              <a:ext cx="50799" cy="43709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3" name="Group 532"/>
          <p:cNvGrpSpPr/>
          <p:nvPr/>
        </p:nvGrpSpPr>
        <p:grpSpPr>
          <a:xfrm>
            <a:off x="4978400" y="2360016"/>
            <a:ext cx="285693" cy="254040"/>
            <a:chOff x="4756150" y="2360016"/>
            <a:chExt cx="285693" cy="254040"/>
          </a:xfrm>
        </p:grpSpPr>
        <p:cxnSp>
          <p:nvCxnSpPr>
            <p:cNvPr id="174" name="Straight Connector 173"/>
            <p:cNvCxnSpPr/>
            <p:nvPr/>
          </p:nvCxnSpPr>
          <p:spPr>
            <a:xfrm flipH="1">
              <a:off x="4813301" y="2568029"/>
              <a:ext cx="22226" cy="4602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908551" y="2411090"/>
              <a:ext cx="47926" cy="64477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>
              <a:off x="4835527" y="2411089"/>
              <a:ext cx="54275" cy="0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4975233" y="2462163"/>
              <a:ext cx="66610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" name="Group 531"/>
            <p:cNvGrpSpPr/>
            <p:nvPr/>
          </p:nvGrpSpPr>
          <p:grpSpPr>
            <a:xfrm>
              <a:off x="4756150" y="2360016"/>
              <a:ext cx="217344" cy="241053"/>
              <a:chOff x="4987925" y="2360016"/>
              <a:chExt cx="217344" cy="241053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 flipH="1">
                <a:off x="4987925" y="2516956"/>
                <a:ext cx="22226" cy="51073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5010151" y="2516956"/>
                <a:ext cx="57149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5095876" y="2513236"/>
                <a:ext cx="42718" cy="87833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>
                <a:off x="5099051" y="2568029"/>
                <a:ext cx="53975" cy="33038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5067301" y="2513236"/>
                <a:ext cx="25701" cy="5479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>
                <a:off x="5045076" y="2513236"/>
                <a:ext cx="57150" cy="36758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5064125" y="2467359"/>
                <a:ext cx="22226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5010150" y="2462163"/>
                <a:ext cx="12701" cy="56269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5022851" y="2411090"/>
                <a:ext cx="44449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5138594" y="2468633"/>
                <a:ext cx="66675" cy="5196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5092702" y="2471639"/>
                <a:ext cx="50806" cy="45876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5086351" y="2411089"/>
                <a:ext cx="38100" cy="56271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>
                <a:off x="5067300" y="2360016"/>
                <a:ext cx="15877" cy="51074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V="1">
                <a:off x="5124451" y="2387600"/>
                <a:ext cx="1" cy="2349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9" name="Group 528"/>
          <p:cNvGrpSpPr/>
          <p:nvPr/>
        </p:nvGrpSpPr>
        <p:grpSpPr>
          <a:xfrm>
            <a:off x="4003984" y="4148817"/>
            <a:ext cx="163834" cy="189597"/>
            <a:chOff x="4216709" y="4148817"/>
            <a:chExt cx="163834" cy="189597"/>
          </a:xfrm>
        </p:grpSpPr>
        <p:cxnSp>
          <p:nvCxnSpPr>
            <p:cNvPr id="280" name="Straight Connector 279"/>
            <p:cNvCxnSpPr/>
            <p:nvPr/>
          </p:nvCxnSpPr>
          <p:spPr>
            <a:xfrm rot="10800000" flipV="1">
              <a:off x="4350059" y="4148817"/>
              <a:ext cx="30484" cy="36378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10800000" flipH="1">
              <a:off x="4305608" y="4287341"/>
              <a:ext cx="22226" cy="51073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8" name="Group 527"/>
            <p:cNvGrpSpPr/>
            <p:nvPr/>
          </p:nvGrpSpPr>
          <p:grpSpPr>
            <a:xfrm>
              <a:off x="4216709" y="4185194"/>
              <a:ext cx="130175" cy="102147"/>
              <a:chOff x="4159559" y="4185194"/>
              <a:chExt cx="130175" cy="102147"/>
            </a:xfrm>
          </p:grpSpPr>
          <p:cxnSp>
            <p:nvCxnSpPr>
              <p:cNvPr id="284" name="Straight Connector 283"/>
              <p:cNvCxnSpPr/>
              <p:nvPr/>
            </p:nvCxnSpPr>
            <p:spPr>
              <a:xfrm rot="10800000" flipH="1">
                <a:off x="4245284" y="4236268"/>
                <a:ext cx="22225" cy="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7" name="Group 526"/>
              <p:cNvGrpSpPr/>
              <p:nvPr/>
            </p:nvGrpSpPr>
            <p:grpSpPr>
              <a:xfrm>
                <a:off x="4159559" y="4185194"/>
                <a:ext cx="130175" cy="102147"/>
                <a:chOff x="4159559" y="4185194"/>
                <a:chExt cx="130175" cy="102147"/>
              </a:xfrm>
            </p:grpSpPr>
            <p:cxnSp>
              <p:nvCxnSpPr>
                <p:cNvPr id="285" name="Straight Connector 284"/>
                <p:cNvCxnSpPr/>
                <p:nvPr/>
              </p:nvCxnSpPr>
              <p:spPr>
                <a:xfrm rot="10800000">
                  <a:off x="4245284" y="4236268"/>
                  <a:ext cx="0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10800000" flipH="1">
                  <a:off x="4210359" y="4210594"/>
                  <a:ext cx="34925" cy="1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10800000" flipV="1">
                  <a:off x="4188134" y="4254303"/>
                  <a:ext cx="22225" cy="33038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6" name="Group 525"/>
                <p:cNvGrpSpPr/>
                <p:nvPr/>
              </p:nvGrpSpPr>
              <p:grpSpPr>
                <a:xfrm>
                  <a:off x="4159559" y="4185194"/>
                  <a:ext cx="130175" cy="102147"/>
                  <a:chOff x="4007159" y="4185194"/>
                  <a:chExt cx="130175" cy="102147"/>
                </a:xfrm>
              </p:grpSpPr>
              <p:cxnSp>
                <p:nvCxnSpPr>
                  <p:cNvPr id="281" name="Straight Connector 280"/>
                  <p:cNvCxnSpPr/>
                  <p:nvPr/>
                </p:nvCxnSpPr>
                <p:spPr>
                  <a:xfrm rot="10800000" flipH="1">
                    <a:off x="4115109" y="4185195"/>
                    <a:ext cx="22225" cy="51073"/>
                  </a:xfrm>
                  <a:prstGeom prst="line">
                    <a:avLst/>
                  </a:prstGeom>
                  <a:ln w="63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/>
                  <p:cNvCxnSpPr/>
                  <p:nvPr/>
                </p:nvCxnSpPr>
                <p:spPr>
                  <a:xfrm rot="10800000" flipH="1">
                    <a:off x="4092884" y="4185194"/>
                    <a:ext cx="44450" cy="25401"/>
                  </a:xfrm>
                  <a:prstGeom prst="line">
                    <a:avLst/>
                  </a:prstGeom>
                  <a:ln w="63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 rot="10800000">
                    <a:off x="4115109" y="4236268"/>
                    <a:ext cx="0" cy="51073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/>
                  <p:cNvCxnSpPr/>
                  <p:nvPr/>
                </p:nvCxnSpPr>
                <p:spPr>
                  <a:xfrm rot="10800000" flipH="1">
                    <a:off x="4057959" y="4236268"/>
                    <a:ext cx="34925" cy="18035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rot="10800000" flipH="1">
                    <a:off x="4007159" y="4210594"/>
                    <a:ext cx="50799" cy="43709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60" name="Group 559"/>
          <p:cNvGrpSpPr/>
          <p:nvPr/>
        </p:nvGrpSpPr>
        <p:grpSpPr>
          <a:xfrm>
            <a:off x="3727759" y="4388010"/>
            <a:ext cx="292098" cy="254385"/>
            <a:chOff x="3727759" y="4388010"/>
            <a:chExt cx="292098" cy="254385"/>
          </a:xfrm>
        </p:grpSpPr>
        <p:cxnSp>
          <p:nvCxnSpPr>
            <p:cNvPr id="304" name="Straight Connector 303"/>
            <p:cNvCxnSpPr/>
            <p:nvPr/>
          </p:nvCxnSpPr>
          <p:spPr>
            <a:xfrm rot="10800000" flipH="1">
              <a:off x="3952880" y="4495354"/>
              <a:ext cx="66977" cy="112116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10800000" flipH="1">
              <a:off x="3873809" y="4418744"/>
              <a:ext cx="39385" cy="14110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10800000" flipV="1">
              <a:off x="3727759" y="4388010"/>
              <a:ext cx="104832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10800000" flipH="1">
              <a:off x="4008745" y="4495354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rot="10800000" flipV="1">
              <a:off x="3754846" y="4444280"/>
              <a:ext cx="169461" cy="51074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10800000" flipH="1">
              <a:off x="3913194" y="4469818"/>
              <a:ext cx="59039" cy="115427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5" name="Group 524"/>
          <p:cNvGrpSpPr/>
          <p:nvPr/>
        </p:nvGrpSpPr>
        <p:grpSpPr>
          <a:xfrm>
            <a:off x="5193966" y="3941530"/>
            <a:ext cx="130320" cy="167486"/>
            <a:chOff x="5006641" y="3941530"/>
            <a:chExt cx="130320" cy="167486"/>
          </a:xfrm>
        </p:grpSpPr>
        <p:cxnSp>
          <p:nvCxnSpPr>
            <p:cNvPr id="315" name="Straight Connector 314"/>
            <p:cNvCxnSpPr/>
            <p:nvPr/>
          </p:nvCxnSpPr>
          <p:spPr>
            <a:xfrm rot="5802756" flipV="1">
              <a:off x="5009588" y="3938583"/>
              <a:ext cx="30484" cy="36378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5802756" flipH="1">
              <a:off x="5076827" y="4013115"/>
              <a:ext cx="22225" cy="0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4" name="Group 523"/>
            <p:cNvGrpSpPr/>
            <p:nvPr/>
          </p:nvGrpSpPr>
          <p:grpSpPr>
            <a:xfrm>
              <a:off x="5035252" y="3975368"/>
              <a:ext cx="101709" cy="133648"/>
              <a:chOff x="5222577" y="3975368"/>
              <a:chExt cx="101709" cy="133648"/>
            </a:xfrm>
          </p:grpSpPr>
          <p:cxnSp>
            <p:nvCxnSpPr>
              <p:cNvPr id="316" name="Straight Connector 315"/>
              <p:cNvCxnSpPr/>
              <p:nvPr/>
            </p:nvCxnSpPr>
            <p:spPr>
              <a:xfrm rot="5802756" flipH="1">
                <a:off x="5238213" y="3962520"/>
                <a:ext cx="22225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5802756" flipH="1">
                <a:off x="5213053" y="3984892"/>
                <a:ext cx="44450" cy="25401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5802756">
                <a:off x="5298750" y="3979527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5802756">
                <a:off x="5296152" y="4001599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5802756" flipH="1">
                <a:off x="5225789" y="4038492"/>
                <a:ext cx="34925" cy="1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5802756" flipH="1">
                <a:off x="5260242" y="4033530"/>
                <a:ext cx="34925" cy="18035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802756" flipH="1">
                <a:off x="5234546" y="4061762"/>
                <a:ext cx="50799" cy="43709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0" name="Group 459"/>
          <p:cNvGrpSpPr/>
          <p:nvPr/>
        </p:nvGrpSpPr>
        <p:grpSpPr>
          <a:xfrm>
            <a:off x="3718408" y="2651631"/>
            <a:ext cx="1610997" cy="1356416"/>
            <a:chOff x="3718408" y="2651631"/>
            <a:chExt cx="1610997" cy="1356416"/>
          </a:xfrm>
        </p:grpSpPr>
        <p:cxnSp>
          <p:nvCxnSpPr>
            <p:cNvPr id="352" name="Straight Connector 351"/>
            <p:cNvCxnSpPr/>
            <p:nvPr/>
          </p:nvCxnSpPr>
          <p:spPr>
            <a:xfrm flipH="1">
              <a:off x="3950007" y="3562529"/>
              <a:ext cx="478715" cy="445518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9" name="Group 458"/>
            <p:cNvGrpSpPr/>
            <p:nvPr/>
          </p:nvGrpSpPr>
          <p:grpSpPr>
            <a:xfrm>
              <a:off x="3718408" y="2651631"/>
              <a:ext cx="1610997" cy="790070"/>
              <a:chOff x="3718408" y="2651631"/>
              <a:chExt cx="1610997" cy="790070"/>
            </a:xfrm>
          </p:grpSpPr>
          <p:grpSp>
            <p:nvGrpSpPr>
              <p:cNvPr id="458" name="Group 457"/>
              <p:cNvGrpSpPr/>
              <p:nvPr/>
            </p:nvGrpSpPr>
            <p:grpSpPr>
              <a:xfrm>
                <a:off x="3718408" y="2651631"/>
                <a:ext cx="744372" cy="790070"/>
                <a:chOff x="3718408" y="2651631"/>
                <a:chExt cx="744372" cy="790070"/>
              </a:xfrm>
            </p:grpSpPr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718408" y="3397251"/>
                  <a:ext cx="651124" cy="44450"/>
                </a:xfrm>
                <a:prstGeom prst="line">
                  <a:avLst/>
                </a:prstGeom>
                <a:ln w="6350" cmpd="sng">
                  <a:solidFill>
                    <a:srgbClr val="008000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4306065" y="2651631"/>
                  <a:ext cx="156715" cy="605821"/>
                </a:xfrm>
                <a:prstGeom prst="line">
                  <a:avLst/>
                </a:prstGeom>
                <a:ln w="6350" cmpd="sng">
                  <a:solidFill>
                    <a:srgbClr val="008000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9" name="Straight Connector 358"/>
              <p:cNvCxnSpPr/>
              <p:nvPr/>
            </p:nvCxnSpPr>
            <p:spPr>
              <a:xfrm flipV="1">
                <a:off x="4716016" y="3175000"/>
                <a:ext cx="613389" cy="218796"/>
              </a:xfrm>
              <a:prstGeom prst="line">
                <a:avLst/>
              </a:prstGeom>
              <a:ln w="6350" cmpd="sng">
                <a:solidFill>
                  <a:srgbClr val="008000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76" name="Straight Connector 375"/>
          <p:cNvCxnSpPr/>
          <p:nvPr/>
        </p:nvCxnSpPr>
        <p:spPr>
          <a:xfrm flipH="1">
            <a:off x="3847753" y="4005064"/>
            <a:ext cx="105126" cy="100160"/>
          </a:xfrm>
          <a:prstGeom prst="line">
            <a:avLst/>
          </a:prstGeom>
          <a:ln w="6350" cmpd="sng">
            <a:solidFill>
              <a:srgbClr val="008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4" name="Group 553"/>
          <p:cNvGrpSpPr/>
          <p:nvPr/>
        </p:nvGrpSpPr>
        <p:grpSpPr>
          <a:xfrm>
            <a:off x="3832591" y="3038475"/>
            <a:ext cx="1857009" cy="1456879"/>
            <a:chOff x="3832591" y="3038475"/>
            <a:chExt cx="1857009" cy="1456879"/>
          </a:xfrm>
        </p:grpSpPr>
        <p:grpSp>
          <p:nvGrpSpPr>
            <p:cNvPr id="553" name="Group 552"/>
            <p:cNvGrpSpPr/>
            <p:nvPr/>
          </p:nvGrpSpPr>
          <p:grpSpPr>
            <a:xfrm>
              <a:off x="3832591" y="4254303"/>
              <a:ext cx="260293" cy="241051"/>
              <a:chOff x="3305541" y="4254303"/>
              <a:chExt cx="260293" cy="241051"/>
            </a:xfrm>
          </p:grpSpPr>
          <p:grpSp>
            <p:nvGrpSpPr>
              <p:cNvPr id="551" name="Group 550"/>
              <p:cNvGrpSpPr/>
              <p:nvPr/>
            </p:nvGrpSpPr>
            <p:grpSpPr>
              <a:xfrm>
                <a:off x="3372152" y="4254303"/>
                <a:ext cx="193682" cy="241051"/>
                <a:chOff x="3899202" y="4254303"/>
                <a:chExt cx="193682" cy="241051"/>
              </a:xfrm>
            </p:grpSpPr>
            <p:cxnSp>
              <p:nvCxnSpPr>
                <p:cNvPr id="289" name="Straight Connector 288"/>
                <p:cNvCxnSpPr/>
                <p:nvPr/>
              </p:nvCxnSpPr>
              <p:spPr>
                <a:xfrm rot="10800000" flipH="1">
                  <a:off x="4035734" y="4287341"/>
                  <a:ext cx="571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10800000" flipH="1">
                  <a:off x="4003983" y="4254303"/>
                  <a:ext cx="317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10800000" flipH="1">
                  <a:off x="3950008" y="4254303"/>
                  <a:ext cx="53975" cy="33038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rot="10800000" flipV="1">
                  <a:off x="3924307" y="4287341"/>
                  <a:ext cx="25701" cy="5479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rot="10800000" flipH="1">
                  <a:off x="3950008" y="4305376"/>
                  <a:ext cx="57150" cy="36758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rot="10800000" flipH="1">
                  <a:off x="4016683" y="4336938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 rot="10800000" flipH="1">
                  <a:off x="4080183" y="4336938"/>
                  <a:ext cx="12701" cy="56269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10800000" flipH="1">
                  <a:off x="3950008" y="4388011"/>
                  <a:ext cx="66675" cy="5196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10800000" flipV="1">
                  <a:off x="3899202" y="4342134"/>
                  <a:ext cx="50806" cy="45876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rot="10800000" flipH="1">
                  <a:off x="3978583" y="4388010"/>
                  <a:ext cx="38100" cy="56271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rot="10800000" flipH="1">
                  <a:off x="4019857" y="4444280"/>
                  <a:ext cx="15877" cy="51074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rot="10800000" flipH="1">
                  <a:off x="3924307" y="4444281"/>
                  <a:ext cx="54275" cy="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2" name="Group 551"/>
              <p:cNvGrpSpPr/>
              <p:nvPr/>
            </p:nvGrpSpPr>
            <p:grpSpPr>
              <a:xfrm>
                <a:off x="3305541" y="4342134"/>
                <a:ext cx="247592" cy="125636"/>
                <a:chOff x="3832591" y="4342134"/>
                <a:chExt cx="247592" cy="125636"/>
              </a:xfrm>
            </p:grpSpPr>
            <p:cxnSp>
              <p:nvCxnSpPr>
                <p:cNvPr id="298" name="Straight Connector 297"/>
                <p:cNvCxnSpPr/>
                <p:nvPr/>
              </p:nvCxnSpPr>
              <p:spPr>
                <a:xfrm rot="10800000" flipH="1">
                  <a:off x="4035734" y="4393207"/>
                  <a:ext cx="444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rot="10800000" flipH="1">
                  <a:off x="3913194" y="4342134"/>
                  <a:ext cx="36814" cy="7661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rot="10800000" flipH="1">
                  <a:off x="3832591" y="4388010"/>
                  <a:ext cx="66610" cy="5197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 rot="10800000" flipV="1">
                  <a:off x="3978582" y="4444280"/>
                  <a:ext cx="1" cy="2349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4" name="Freeform 373"/>
            <p:cNvSpPr/>
            <p:nvPr/>
          </p:nvSpPr>
          <p:spPr>
            <a:xfrm rot="7424068">
              <a:off x="5231889" y="4294588"/>
              <a:ext cx="86850" cy="80378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7" name="Straight Connector 396"/>
            <p:cNvCxnSpPr/>
            <p:nvPr/>
          </p:nvCxnSpPr>
          <p:spPr>
            <a:xfrm flipV="1">
              <a:off x="5467351" y="3038475"/>
              <a:ext cx="222249" cy="79376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3" name="Group 522"/>
          <p:cNvGrpSpPr/>
          <p:nvPr/>
        </p:nvGrpSpPr>
        <p:grpSpPr>
          <a:xfrm>
            <a:off x="3565887" y="3478912"/>
            <a:ext cx="181972" cy="107945"/>
            <a:chOff x="3565887" y="3355087"/>
            <a:chExt cx="181972" cy="107945"/>
          </a:xfrm>
        </p:grpSpPr>
        <p:cxnSp>
          <p:nvCxnSpPr>
            <p:cNvPr id="418" name="Straight Connector 417"/>
            <p:cNvCxnSpPr/>
            <p:nvPr/>
          </p:nvCxnSpPr>
          <p:spPr>
            <a:xfrm rot="13850235" flipH="1">
              <a:off x="3668012" y="3413857"/>
              <a:ext cx="22225" cy="51073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13850235" flipH="1">
              <a:off x="3659834" y="3409970"/>
              <a:ext cx="44450" cy="2540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13850235">
              <a:off x="3632506" y="3437495"/>
              <a:ext cx="0" cy="51073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13850235" flipH="1">
              <a:off x="3602788" y="3412810"/>
              <a:ext cx="34925" cy="18035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" name="Group 521"/>
            <p:cNvGrpSpPr/>
            <p:nvPr/>
          </p:nvGrpSpPr>
          <p:grpSpPr>
            <a:xfrm>
              <a:off x="3565887" y="3355087"/>
              <a:ext cx="181972" cy="94314"/>
              <a:chOff x="3565887" y="3482087"/>
              <a:chExt cx="181972" cy="94314"/>
            </a:xfrm>
          </p:grpSpPr>
          <p:cxnSp>
            <p:nvCxnSpPr>
              <p:cNvPr id="417" name="Straight Connector 416"/>
              <p:cNvCxnSpPr/>
              <p:nvPr/>
            </p:nvCxnSpPr>
            <p:spPr>
              <a:xfrm rot="13850235" flipV="1">
                <a:off x="3714428" y="3541025"/>
                <a:ext cx="30484" cy="36378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rot="13850235" flipH="1">
                <a:off x="3634176" y="3565289"/>
                <a:ext cx="22225" cy="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rot="13850235">
                <a:off x="3618471" y="3547263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13850235" flipH="1">
                <a:off x="3629686" y="3526919"/>
                <a:ext cx="34925" cy="1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rot="13850235" flipV="1">
                <a:off x="3571293" y="3526280"/>
                <a:ext cx="22225" cy="33038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 rot="13850235" flipH="1">
                <a:off x="3577736" y="3485632"/>
                <a:ext cx="50799" cy="43709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8" name="Group 557"/>
          <p:cNvGrpSpPr/>
          <p:nvPr/>
        </p:nvGrpSpPr>
        <p:grpSpPr>
          <a:xfrm>
            <a:off x="3372654" y="3444841"/>
            <a:ext cx="238771" cy="222214"/>
            <a:chOff x="3372654" y="3444841"/>
            <a:chExt cx="238771" cy="222214"/>
          </a:xfrm>
        </p:grpSpPr>
        <p:cxnSp>
          <p:nvCxnSpPr>
            <p:cNvPr id="425" name="Straight Connector 424"/>
            <p:cNvCxnSpPr/>
            <p:nvPr/>
          </p:nvCxnSpPr>
          <p:spPr>
            <a:xfrm rot="13850235" flipH="1">
              <a:off x="3574776" y="3588132"/>
              <a:ext cx="22226" cy="51073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7" name="Group 556"/>
            <p:cNvGrpSpPr/>
            <p:nvPr/>
          </p:nvGrpSpPr>
          <p:grpSpPr>
            <a:xfrm>
              <a:off x="3372654" y="3444841"/>
              <a:ext cx="213707" cy="222214"/>
              <a:chOff x="3372654" y="3702016"/>
              <a:chExt cx="213707" cy="222214"/>
            </a:xfrm>
          </p:grpSpPr>
          <p:grpSp>
            <p:nvGrpSpPr>
              <p:cNvPr id="555" name="Group 554"/>
              <p:cNvGrpSpPr/>
              <p:nvPr/>
            </p:nvGrpSpPr>
            <p:grpSpPr>
              <a:xfrm>
                <a:off x="3372654" y="3702016"/>
                <a:ext cx="213707" cy="222214"/>
                <a:chOff x="3372654" y="3444841"/>
                <a:chExt cx="213707" cy="222214"/>
              </a:xfrm>
            </p:grpSpPr>
            <p:cxnSp>
              <p:nvCxnSpPr>
                <p:cNvPr id="426" name="Straight Connector 425"/>
                <p:cNvCxnSpPr/>
                <p:nvPr/>
              </p:nvCxnSpPr>
              <p:spPr>
                <a:xfrm rot="13850235" flipH="1">
                  <a:off x="3532250" y="3557361"/>
                  <a:ext cx="571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/>
                <p:cNvCxnSpPr/>
                <p:nvPr/>
              </p:nvCxnSpPr>
              <p:spPr>
                <a:xfrm rot="13850235" flipH="1">
                  <a:off x="3511305" y="3472120"/>
                  <a:ext cx="53975" cy="33038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/>
              </p:nvCxnSpPr>
              <p:spPr>
                <a:xfrm rot="13850235" flipH="1">
                  <a:off x="3488198" y="3560372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 rot="13850235" flipH="1">
                  <a:off x="3528040" y="3604957"/>
                  <a:ext cx="12701" cy="56269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 rot="13850235" flipH="1">
                  <a:off x="3452507" y="3619294"/>
                  <a:ext cx="444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/>
                <p:cNvCxnSpPr/>
                <p:nvPr/>
              </p:nvCxnSpPr>
              <p:spPr>
                <a:xfrm rot="13850235" flipH="1">
                  <a:off x="3416088" y="3566613"/>
                  <a:ext cx="66675" cy="5196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 rot="13850235" flipH="1">
                  <a:off x="3406226" y="3484363"/>
                  <a:ext cx="36814" cy="7661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/>
                <p:cNvCxnSpPr/>
                <p:nvPr/>
              </p:nvCxnSpPr>
              <p:spPr>
                <a:xfrm rot="13850235" flipH="1">
                  <a:off x="3419598" y="3568281"/>
                  <a:ext cx="38100" cy="56271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439"/>
                <p:cNvCxnSpPr/>
                <p:nvPr/>
              </p:nvCxnSpPr>
              <p:spPr>
                <a:xfrm rot="13850235" flipH="1">
                  <a:off x="3408144" y="3628161"/>
                  <a:ext cx="15877" cy="51074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/>
                <p:cNvCxnSpPr/>
                <p:nvPr/>
              </p:nvCxnSpPr>
              <p:spPr>
                <a:xfrm rot="13850235" flipH="1">
                  <a:off x="3341948" y="3475547"/>
                  <a:ext cx="66610" cy="5197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6" name="Group 555"/>
              <p:cNvGrpSpPr/>
              <p:nvPr/>
            </p:nvGrpSpPr>
            <p:grpSpPr>
              <a:xfrm>
                <a:off x="3383952" y="3729809"/>
                <a:ext cx="190931" cy="134196"/>
                <a:chOff x="3383952" y="3472634"/>
                <a:chExt cx="190931" cy="134196"/>
              </a:xfrm>
            </p:grpSpPr>
            <p:cxnSp>
              <p:nvCxnSpPr>
                <p:cNvPr id="429" name="Straight Connector 428"/>
                <p:cNvCxnSpPr/>
                <p:nvPr/>
              </p:nvCxnSpPr>
              <p:spPr>
                <a:xfrm rot="13850235" flipH="1">
                  <a:off x="3547759" y="3490954"/>
                  <a:ext cx="317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/>
                <p:nvPr/>
              </p:nvCxnSpPr>
              <p:spPr>
                <a:xfrm rot="13850235" flipV="1">
                  <a:off x="3466233" y="3458088"/>
                  <a:ext cx="25701" cy="5479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/>
                <p:cNvCxnSpPr/>
                <p:nvPr/>
              </p:nvCxnSpPr>
              <p:spPr>
                <a:xfrm rot="13850235" flipH="1">
                  <a:off x="3469678" y="3504920"/>
                  <a:ext cx="57150" cy="36758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/>
                <p:cNvCxnSpPr/>
                <p:nvPr/>
              </p:nvCxnSpPr>
              <p:spPr>
                <a:xfrm rot="13850235" flipV="1">
                  <a:off x="3406726" y="3484601"/>
                  <a:ext cx="50806" cy="45876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/>
                <p:cNvCxnSpPr/>
                <p:nvPr/>
              </p:nvCxnSpPr>
              <p:spPr>
                <a:xfrm rot="13850235" flipH="1">
                  <a:off x="3360527" y="3578372"/>
                  <a:ext cx="54275" cy="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/>
                <p:nvPr/>
              </p:nvCxnSpPr>
              <p:spPr>
                <a:xfrm rot="13850235" flipV="1">
                  <a:off x="3395696" y="3595085"/>
                  <a:ext cx="1" cy="2349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59" name="Group 558"/>
          <p:cNvGrpSpPr/>
          <p:nvPr/>
        </p:nvGrpSpPr>
        <p:grpSpPr>
          <a:xfrm>
            <a:off x="3241675" y="3086100"/>
            <a:ext cx="233476" cy="918964"/>
            <a:chOff x="3241675" y="3086100"/>
            <a:chExt cx="233476" cy="918964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3347864" y="3946330"/>
              <a:ext cx="127287" cy="58734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273425" y="3086100"/>
              <a:ext cx="120650" cy="31751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H="1">
              <a:off x="3241675" y="3393796"/>
              <a:ext cx="106189" cy="3456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rot="13850235" flipH="1">
              <a:off x="3293166" y="3617048"/>
              <a:ext cx="66977" cy="112116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rot="13850235" flipH="1">
              <a:off x="3296478" y="3491322"/>
              <a:ext cx="39385" cy="14110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 rot="13850235" flipV="1">
              <a:off x="3268702" y="3409083"/>
              <a:ext cx="104832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rot="13850235" flipH="1">
              <a:off x="3210890" y="3336984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rot="13850235" flipH="1">
              <a:off x="3325199" y="3632272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rot="13850235" flipV="1">
              <a:off x="3212487" y="3482224"/>
              <a:ext cx="169461" cy="51074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rot="13850235" flipH="1">
              <a:off x="3288082" y="3566464"/>
              <a:ext cx="59039" cy="115427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4" name="Group 543"/>
          <p:cNvGrpSpPr/>
          <p:nvPr/>
        </p:nvGrpSpPr>
        <p:grpSpPr>
          <a:xfrm>
            <a:off x="3947893" y="2247899"/>
            <a:ext cx="1821082" cy="1405174"/>
            <a:chOff x="3947893" y="2247899"/>
            <a:chExt cx="1821082" cy="1405174"/>
          </a:xfrm>
        </p:grpSpPr>
        <p:cxnSp>
          <p:nvCxnSpPr>
            <p:cNvPr id="90" name="Straight Connector 89"/>
            <p:cNvCxnSpPr/>
            <p:nvPr/>
          </p:nvCxnSpPr>
          <p:spPr>
            <a:xfrm flipH="1">
              <a:off x="4719279" y="2247900"/>
              <a:ext cx="40046" cy="244996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527675" y="3395787"/>
              <a:ext cx="241300" cy="0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Freeform 362"/>
            <p:cNvSpPr/>
            <p:nvPr/>
          </p:nvSpPr>
          <p:spPr>
            <a:xfrm rot="17839125">
              <a:off x="3936799" y="2399270"/>
              <a:ext cx="185594" cy="163406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Freeform 365"/>
            <p:cNvSpPr/>
            <p:nvPr/>
          </p:nvSpPr>
          <p:spPr>
            <a:xfrm rot="5400000">
              <a:off x="4283253" y="2334206"/>
              <a:ext cx="226453" cy="53840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reeform 368"/>
            <p:cNvSpPr/>
            <p:nvPr/>
          </p:nvSpPr>
          <p:spPr>
            <a:xfrm rot="10800000">
              <a:off x="5510109" y="3607354"/>
              <a:ext cx="133589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/>
            <p:cNvCxnSpPr/>
            <p:nvPr/>
          </p:nvCxnSpPr>
          <p:spPr>
            <a:xfrm flipH="1" flipV="1">
              <a:off x="4206875" y="2270125"/>
              <a:ext cx="66675" cy="222771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0" name="Freeform 469"/>
            <p:cNvSpPr/>
            <p:nvPr/>
          </p:nvSpPr>
          <p:spPr>
            <a:xfrm rot="8412576">
              <a:off x="5199327" y="2637418"/>
              <a:ext cx="233713" cy="46595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Freeform 472"/>
            <p:cNvSpPr/>
            <p:nvPr/>
          </p:nvSpPr>
          <p:spPr>
            <a:xfrm rot="4985544">
              <a:off x="5545869" y="3545817"/>
              <a:ext cx="52848" cy="111694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Group 549"/>
          <p:cNvGrpSpPr/>
          <p:nvPr/>
        </p:nvGrpSpPr>
        <p:grpSpPr>
          <a:xfrm>
            <a:off x="5271868" y="3547325"/>
            <a:ext cx="502249" cy="753604"/>
            <a:chOff x="5271868" y="3547325"/>
            <a:chExt cx="502249" cy="753604"/>
          </a:xfrm>
        </p:grpSpPr>
        <p:grpSp>
          <p:nvGrpSpPr>
            <p:cNvPr id="549" name="Group 548"/>
            <p:cNvGrpSpPr/>
            <p:nvPr/>
          </p:nvGrpSpPr>
          <p:grpSpPr>
            <a:xfrm>
              <a:off x="5271868" y="4010957"/>
              <a:ext cx="245625" cy="289972"/>
              <a:chOff x="5725893" y="4010957"/>
              <a:chExt cx="245625" cy="289972"/>
            </a:xfrm>
          </p:grpSpPr>
          <p:grpSp>
            <p:nvGrpSpPr>
              <p:cNvPr id="546" name="Group 545"/>
              <p:cNvGrpSpPr/>
              <p:nvPr/>
            </p:nvGrpSpPr>
            <p:grpSpPr>
              <a:xfrm>
                <a:off x="5725893" y="4010957"/>
                <a:ext cx="245625" cy="220778"/>
                <a:chOff x="5275043" y="4010957"/>
                <a:chExt cx="245625" cy="220778"/>
              </a:xfrm>
            </p:grpSpPr>
            <p:cxnSp>
              <p:nvCxnSpPr>
                <p:cNvPr id="323" name="Straight Connector 322"/>
                <p:cNvCxnSpPr/>
                <p:nvPr/>
              </p:nvCxnSpPr>
              <p:spPr>
                <a:xfrm rot="5802756" flipH="1">
                  <a:off x="5337060" y="3996533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 rot="5802756" flipH="1">
                  <a:off x="5314960" y="4035949"/>
                  <a:ext cx="571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 rot="5802756" flipV="1">
                  <a:off x="5288614" y="4057393"/>
                  <a:ext cx="22225" cy="33038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rot="5802756" flipH="1">
                  <a:off x="5302269" y="4090422"/>
                  <a:ext cx="317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rot="5802756" flipH="1">
                  <a:off x="5264574" y="4126765"/>
                  <a:ext cx="53975" cy="33038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rot="5802756" flipV="1">
                  <a:off x="5317669" y="4160586"/>
                  <a:ext cx="25701" cy="5479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 rot="5802756" flipH="1">
                  <a:off x="5315742" y="4129516"/>
                  <a:ext cx="57150" cy="36758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 rot="5802756" flipH="1">
                  <a:off x="5377410" y="4078008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rot="5802756" flipH="1">
                  <a:off x="5391619" y="4017379"/>
                  <a:ext cx="12701" cy="56269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rot="5802756" flipH="1">
                  <a:off x="5425708" y="4054630"/>
                  <a:ext cx="444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rot="5802756" flipH="1">
                  <a:off x="5377932" y="4148381"/>
                  <a:ext cx="66675" cy="5196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rot="5802756" flipH="1">
                  <a:off x="5376714" y="4162875"/>
                  <a:ext cx="36814" cy="7661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rot="5802756" flipV="1">
                  <a:off x="5353638" y="4183394"/>
                  <a:ext cx="50806" cy="45876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 rot="5802756" flipH="1">
                  <a:off x="5419251" y="4111639"/>
                  <a:ext cx="38100" cy="56271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rot="5802756" flipH="1">
                  <a:off x="5487192" y="4090556"/>
                  <a:ext cx="15877" cy="51074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rot="5802756" flipH="1">
                  <a:off x="5433707" y="4188935"/>
                  <a:ext cx="54275" cy="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2" name="Straight Connector 341"/>
              <p:cNvCxnSpPr/>
              <p:nvPr/>
            </p:nvCxnSpPr>
            <p:spPr>
              <a:xfrm rot="5802756" flipH="1">
                <a:off x="5815085" y="4265025"/>
                <a:ext cx="66610" cy="5197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5802756" flipV="1">
                <a:off x="5926530" y="4151611"/>
                <a:ext cx="1" cy="2349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0" name="Freeform 369"/>
            <p:cNvSpPr/>
            <p:nvPr/>
          </p:nvSpPr>
          <p:spPr>
            <a:xfrm rot="9903919">
              <a:off x="5640528" y="3547325"/>
              <a:ext cx="133589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Freeform 473"/>
            <p:cNvSpPr/>
            <p:nvPr/>
          </p:nvSpPr>
          <p:spPr>
            <a:xfrm rot="4985544">
              <a:off x="5653857" y="3597797"/>
              <a:ext cx="68012" cy="106020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Group 561"/>
          <p:cNvGrpSpPr/>
          <p:nvPr/>
        </p:nvGrpSpPr>
        <p:grpSpPr>
          <a:xfrm>
            <a:off x="5378591" y="3393796"/>
            <a:ext cx="510724" cy="1103082"/>
            <a:chOff x="5378591" y="3393796"/>
            <a:chExt cx="510724" cy="1103082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5768975" y="3393796"/>
              <a:ext cx="107950" cy="0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5802756" flipH="1">
              <a:off x="5537835" y="4110715"/>
              <a:ext cx="66977" cy="112116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802756" flipH="1">
              <a:off x="5479084" y="4181192"/>
              <a:ext cx="39385" cy="14110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802756" flipV="1">
              <a:off x="5335104" y="4350158"/>
              <a:ext cx="104832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5802756" flipH="1">
              <a:off x="5332555" y="4450840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5802756" flipH="1">
              <a:off x="5586375" y="4067553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5802756" flipV="1">
              <a:off x="5388399" y="4277484"/>
              <a:ext cx="169461" cy="51074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5802756" flipH="1">
              <a:off x="5512984" y="4149624"/>
              <a:ext cx="59039" cy="115427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Freeform 370"/>
            <p:cNvSpPr/>
            <p:nvPr/>
          </p:nvSpPr>
          <p:spPr>
            <a:xfrm rot="9444241">
              <a:off x="5747935" y="3462734"/>
              <a:ext cx="141380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Freeform 474"/>
            <p:cNvSpPr/>
            <p:nvPr/>
          </p:nvSpPr>
          <p:spPr>
            <a:xfrm rot="5153198">
              <a:off x="5745420" y="3678466"/>
              <a:ext cx="83368" cy="78616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3663950" y="3642279"/>
            <a:ext cx="1820998" cy="750162"/>
            <a:chOff x="3663950" y="3642279"/>
            <a:chExt cx="1820998" cy="750162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663950" y="3793930"/>
              <a:ext cx="135176" cy="67118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759325" y="4216401"/>
              <a:ext cx="37540" cy="158749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Freeform 367"/>
            <p:cNvSpPr/>
            <p:nvPr/>
          </p:nvSpPr>
          <p:spPr>
            <a:xfrm rot="11617560">
              <a:off x="5351359" y="3642279"/>
              <a:ext cx="133589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2" name="Freeform 371"/>
            <p:cNvSpPr/>
            <p:nvPr/>
          </p:nvSpPr>
          <p:spPr>
            <a:xfrm rot="7651956">
              <a:off x="5140427" y="3988305"/>
              <a:ext cx="76545" cy="169685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Freeform 475"/>
            <p:cNvSpPr/>
            <p:nvPr/>
          </p:nvSpPr>
          <p:spPr>
            <a:xfrm rot="8341071">
              <a:off x="5023875" y="4100309"/>
              <a:ext cx="45719" cy="159726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Freeform 478"/>
            <p:cNvSpPr/>
            <p:nvPr/>
          </p:nvSpPr>
          <p:spPr>
            <a:xfrm rot="17234653">
              <a:off x="4323578" y="4292129"/>
              <a:ext cx="154905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Group 560"/>
          <p:cNvGrpSpPr/>
          <p:nvPr/>
        </p:nvGrpSpPr>
        <p:grpSpPr>
          <a:xfrm>
            <a:off x="3603011" y="4276345"/>
            <a:ext cx="1588636" cy="488555"/>
            <a:chOff x="3603011" y="4276345"/>
            <a:chExt cx="1588636" cy="488555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4851401" y="4600575"/>
              <a:ext cx="25399" cy="123825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rot="10800000" flipH="1">
              <a:off x="3635683" y="4393206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flipH="1">
              <a:off x="3603011" y="4276345"/>
              <a:ext cx="82834" cy="98805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Freeform 477"/>
            <p:cNvSpPr/>
            <p:nvPr/>
          </p:nvSpPr>
          <p:spPr>
            <a:xfrm rot="8223663">
              <a:off x="5109988" y="4492306"/>
              <a:ext cx="81659" cy="100731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Freeform 480"/>
            <p:cNvSpPr/>
            <p:nvPr/>
          </p:nvSpPr>
          <p:spPr>
            <a:xfrm rot="15985111">
              <a:off x="4410986" y="4683082"/>
              <a:ext cx="117917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3347864" y="2246074"/>
            <a:ext cx="1951557" cy="2396321"/>
            <a:chOff x="3347864" y="2246074"/>
            <a:chExt cx="1951557" cy="2396321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3463925" y="3861048"/>
              <a:ext cx="200025" cy="91827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394075" y="3117850"/>
              <a:ext cx="219887" cy="57151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796865" y="4375150"/>
              <a:ext cx="54535" cy="225425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Freeform 372"/>
            <p:cNvSpPr/>
            <p:nvPr/>
          </p:nvSpPr>
          <p:spPr>
            <a:xfrm rot="7424068">
              <a:off x="5201904" y="4158350"/>
              <a:ext cx="84219" cy="110815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/>
            <p:cNvCxnSpPr/>
            <p:nvPr/>
          </p:nvCxnSpPr>
          <p:spPr>
            <a:xfrm flipH="1">
              <a:off x="3687790" y="4108646"/>
              <a:ext cx="160056" cy="167699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flipH="1" flipV="1">
              <a:off x="3347864" y="3393796"/>
              <a:ext cx="234073" cy="3455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Freeform 476"/>
            <p:cNvSpPr/>
            <p:nvPr/>
          </p:nvSpPr>
          <p:spPr>
            <a:xfrm rot="8341071">
              <a:off x="5068039" y="4250093"/>
              <a:ext cx="93451" cy="215488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Freeform 479"/>
            <p:cNvSpPr/>
            <p:nvPr/>
          </p:nvSpPr>
          <p:spPr>
            <a:xfrm rot="16200000">
              <a:off x="4294356" y="4493305"/>
              <a:ext cx="252461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Freeform 482"/>
            <p:cNvSpPr/>
            <p:nvPr/>
          </p:nvSpPr>
          <p:spPr>
            <a:xfrm rot="5170049">
              <a:off x="4302590" y="2330983"/>
              <a:ext cx="217164" cy="47346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Group 566"/>
          <p:cNvGrpSpPr/>
          <p:nvPr/>
        </p:nvGrpSpPr>
        <p:grpSpPr>
          <a:xfrm>
            <a:off x="3749194" y="2122621"/>
            <a:ext cx="1596524" cy="2400167"/>
            <a:chOff x="3749194" y="2122621"/>
            <a:chExt cx="1596524" cy="2400167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4759325" y="2130425"/>
              <a:ext cx="25400" cy="117475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16854112" flipH="1">
              <a:off x="3703158" y="2423080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Freeform 363"/>
            <p:cNvSpPr/>
            <p:nvPr/>
          </p:nvSpPr>
          <p:spPr>
            <a:xfrm rot="19194337">
              <a:off x="3956429" y="2242765"/>
              <a:ext cx="101336" cy="104280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Freeform 366"/>
            <p:cNvSpPr/>
            <p:nvPr/>
          </p:nvSpPr>
          <p:spPr>
            <a:xfrm rot="4743274">
              <a:off x="4271070" y="2164786"/>
              <a:ext cx="122290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Freeform 374"/>
            <p:cNvSpPr/>
            <p:nvPr/>
          </p:nvSpPr>
          <p:spPr>
            <a:xfrm rot="8107278">
              <a:off x="5253757" y="4398169"/>
              <a:ext cx="91961" cy="124619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2" name="Straight Connector 411"/>
            <p:cNvCxnSpPr/>
            <p:nvPr/>
          </p:nvCxnSpPr>
          <p:spPr>
            <a:xfrm flipH="1" flipV="1">
              <a:off x="4167818" y="2162175"/>
              <a:ext cx="39058" cy="107950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Freeform 483"/>
            <p:cNvSpPr/>
            <p:nvPr/>
          </p:nvSpPr>
          <p:spPr>
            <a:xfrm rot="5232282">
              <a:off x="4290716" y="2162086"/>
              <a:ext cx="124649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4036562" y="2446814"/>
            <a:ext cx="438684" cy="270804"/>
            <a:chOff x="4036562" y="2446814"/>
            <a:chExt cx="438684" cy="270804"/>
          </a:xfrm>
        </p:grpSpPr>
        <p:sp>
          <p:nvSpPr>
            <p:cNvPr id="362" name="Freeform 361"/>
            <p:cNvSpPr/>
            <p:nvPr/>
          </p:nvSpPr>
          <p:spPr>
            <a:xfrm rot="17448192">
              <a:off x="4038034" y="2614810"/>
              <a:ext cx="101336" cy="104280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Freeform 364"/>
            <p:cNvSpPr/>
            <p:nvPr/>
          </p:nvSpPr>
          <p:spPr>
            <a:xfrm rot="5900039">
              <a:off x="4348223" y="2520280"/>
              <a:ext cx="154734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/>
            <p:cNvCxnSpPr/>
            <p:nvPr/>
          </p:nvCxnSpPr>
          <p:spPr>
            <a:xfrm flipH="1" flipV="1">
              <a:off x="4273550" y="2492896"/>
              <a:ext cx="32516" cy="158734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>
              <a:stCxn id="483" idx="0"/>
              <a:endCxn id="22" idx="2"/>
            </p:cNvCxnSpPr>
            <p:nvPr/>
          </p:nvCxnSpPr>
          <p:spPr>
            <a:xfrm>
              <a:off x="4442050" y="2446814"/>
              <a:ext cx="33196" cy="139655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1" name="Group 530"/>
          <p:cNvGrpSpPr/>
          <p:nvPr/>
        </p:nvGrpSpPr>
        <p:grpSpPr>
          <a:xfrm>
            <a:off x="3581937" y="2492896"/>
            <a:ext cx="1945738" cy="1099676"/>
            <a:chOff x="3581937" y="2492896"/>
            <a:chExt cx="1945738" cy="109967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602736" y="3175000"/>
              <a:ext cx="153290" cy="38101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689052" y="2492896"/>
              <a:ext cx="26964" cy="108171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5375276" y="3395787"/>
              <a:ext cx="152399" cy="1464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H="1" flipV="1">
              <a:off x="3581937" y="3393796"/>
              <a:ext cx="121621" cy="3456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V="1">
              <a:off x="5317432" y="3117851"/>
              <a:ext cx="158460" cy="57149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Freeform 471"/>
            <p:cNvSpPr/>
            <p:nvPr/>
          </p:nvSpPr>
          <p:spPr>
            <a:xfrm rot="4985544">
              <a:off x="5405709" y="3479980"/>
              <a:ext cx="61750" cy="163433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Connector 489"/>
            <p:cNvCxnSpPr>
              <a:stCxn id="470" idx="0"/>
              <a:endCxn id="23" idx="2"/>
            </p:cNvCxnSpPr>
            <p:nvPr/>
          </p:nvCxnSpPr>
          <p:spPr>
            <a:xfrm flipH="1">
              <a:off x="5145384" y="2738804"/>
              <a:ext cx="95918" cy="106664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" name="Group 562"/>
          <p:cNvGrpSpPr/>
          <p:nvPr/>
        </p:nvGrpSpPr>
        <p:grpSpPr>
          <a:xfrm>
            <a:off x="5083177" y="2212975"/>
            <a:ext cx="717548" cy="825500"/>
            <a:chOff x="5083177" y="2212975"/>
            <a:chExt cx="717548" cy="825500"/>
          </a:xfrm>
        </p:grpSpPr>
        <p:cxnSp>
          <p:nvCxnSpPr>
            <p:cNvPr id="204" name="Straight Connector 203"/>
            <p:cNvCxnSpPr/>
            <p:nvPr/>
          </p:nvCxnSpPr>
          <p:spPr>
            <a:xfrm flipH="1">
              <a:off x="5083177" y="2247900"/>
              <a:ext cx="66977" cy="112116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>
              <a:off x="5178727" y="2295525"/>
              <a:ext cx="50499" cy="115564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5270443" y="2462163"/>
              <a:ext cx="104832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5375277" y="2462163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5083177" y="2212975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5178727" y="2360016"/>
              <a:ext cx="169461" cy="51074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5130801" y="2270125"/>
              <a:ext cx="59039" cy="115427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flipV="1">
              <a:off x="5689600" y="3006725"/>
              <a:ext cx="111125" cy="31750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>
              <a:endCxn id="470" idx="2"/>
            </p:cNvCxnSpPr>
            <p:nvPr/>
          </p:nvCxnSpPr>
          <p:spPr>
            <a:xfrm flipH="1">
              <a:off x="5391065" y="2467359"/>
              <a:ext cx="76286" cy="100669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8" name="Group 517"/>
          <p:cNvGrpSpPr/>
          <p:nvPr/>
        </p:nvGrpSpPr>
        <p:grpSpPr>
          <a:xfrm>
            <a:off x="3773898" y="2772591"/>
            <a:ext cx="123528" cy="170870"/>
            <a:chOff x="3967573" y="2772591"/>
            <a:chExt cx="123528" cy="170870"/>
          </a:xfrm>
        </p:grpSpPr>
        <p:cxnSp>
          <p:nvCxnSpPr>
            <p:cNvPr id="245" name="Straight Connector 244"/>
            <p:cNvCxnSpPr/>
            <p:nvPr/>
          </p:nvCxnSpPr>
          <p:spPr>
            <a:xfrm rot="16854112" flipV="1">
              <a:off x="4057520" y="2910030"/>
              <a:ext cx="30484" cy="36378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854112" flipH="1">
              <a:off x="4002825" y="2867417"/>
              <a:ext cx="22225" cy="0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7" name="Group 516"/>
            <p:cNvGrpSpPr/>
            <p:nvPr/>
          </p:nvGrpSpPr>
          <p:grpSpPr>
            <a:xfrm>
              <a:off x="3967573" y="2772591"/>
              <a:ext cx="123528" cy="135466"/>
              <a:chOff x="3967573" y="2772591"/>
              <a:chExt cx="123528" cy="135466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 rot="16854112" flipH="1">
                <a:off x="4026872" y="2868534"/>
                <a:ext cx="22225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6854112" flipH="1">
                <a:off x="4030467" y="2872886"/>
                <a:ext cx="44450" cy="25401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6854112">
                <a:off x="3994139" y="2826139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rot="16854112" flipH="1">
                <a:off x="3996200" y="2828635"/>
                <a:ext cx="34925" cy="18035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4" name="Group 513"/>
              <p:cNvGrpSpPr/>
              <p:nvPr/>
            </p:nvGrpSpPr>
            <p:grpSpPr>
              <a:xfrm>
                <a:off x="3967573" y="2772591"/>
                <a:ext cx="123528" cy="135466"/>
                <a:chOff x="3770723" y="2772591"/>
                <a:chExt cx="123528" cy="135466"/>
              </a:xfrm>
            </p:grpSpPr>
            <p:cxnSp>
              <p:nvCxnSpPr>
                <p:cNvPr id="248" name="Straight Connector 247"/>
                <p:cNvCxnSpPr/>
                <p:nvPr/>
              </p:nvCxnSpPr>
              <p:spPr>
                <a:xfrm rot="16854112">
                  <a:off x="3796260" y="2847963"/>
                  <a:ext cx="0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16854112" flipH="1">
                  <a:off x="3836590" y="2844213"/>
                  <a:ext cx="34925" cy="1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rot="16854112" flipV="1">
                  <a:off x="3789203" y="2788244"/>
                  <a:ext cx="22225" cy="33038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6854112" flipH="1">
                  <a:off x="3815300" y="2776136"/>
                  <a:ext cx="50799" cy="43709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/>
                <p:cNvCxnSpPr>
                  <a:endCxn id="20" idx="2"/>
                </p:cNvCxnSpPr>
                <p:nvPr/>
              </p:nvCxnSpPr>
              <p:spPr>
                <a:xfrm>
                  <a:off x="3771184" y="2827066"/>
                  <a:ext cx="123067" cy="80991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6" name="Group 565"/>
          <p:cNvGrpSpPr/>
          <p:nvPr/>
        </p:nvGrpSpPr>
        <p:grpSpPr>
          <a:xfrm>
            <a:off x="3577669" y="2571119"/>
            <a:ext cx="261902" cy="292922"/>
            <a:chOff x="3577669" y="2571119"/>
            <a:chExt cx="261902" cy="292922"/>
          </a:xfrm>
        </p:grpSpPr>
        <p:cxnSp>
          <p:nvCxnSpPr>
            <p:cNvPr id="272" name="Straight Connector 271"/>
            <p:cNvCxnSpPr/>
            <p:nvPr/>
          </p:nvCxnSpPr>
          <p:spPr>
            <a:xfrm rot="16854112" flipH="1">
              <a:off x="3683609" y="2601825"/>
              <a:ext cx="66610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3" name="Group 542"/>
            <p:cNvGrpSpPr/>
            <p:nvPr/>
          </p:nvGrpSpPr>
          <p:grpSpPr>
            <a:xfrm>
              <a:off x="3577669" y="2641500"/>
              <a:ext cx="261902" cy="222541"/>
              <a:chOff x="3215719" y="2641500"/>
              <a:chExt cx="261902" cy="222541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6854112" flipH="1">
                <a:off x="3381067" y="2788420"/>
                <a:ext cx="57149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6854112" flipH="1">
                <a:off x="3274818" y="2678277"/>
                <a:ext cx="54275" cy="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2" name="Group 541"/>
              <p:cNvGrpSpPr/>
              <p:nvPr/>
            </p:nvGrpSpPr>
            <p:grpSpPr>
              <a:xfrm>
                <a:off x="3215719" y="2641500"/>
                <a:ext cx="261902" cy="222541"/>
                <a:chOff x="3215719" y="2641500"/>
                <a:chExt cx="261902" cy="222541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 rot="16854112" flipH="1">
                  <a:off x="3384673" y="2827391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16854112" flipH="1">
                  <a:off x="3445254" y="2736991"/>
                  <a:ext cx="317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16854112" flipH="1">
                  <a:off x="3350382" y="2743186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16854112" flipH="1">
                  <a:off x="3278313" y="2762162"/>
                  <a:ext cx="444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rot="16854112" flipH="1">
                  <a:off x="3343641" y="2632561"/>
                  <a:ext cx="36814" cy="7661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rot="16854112" flipH="1">
                  <a:off x="3248152" y="2722884"/>
                  <a:ext cx="15877" cy="51074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16854112" flipV="1">
                  <a:off x="3278940" y="2690959"/>
                  <a:ext cx="1" cy="2349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1" name="Group 540"/>
                <p:cNvGrpSpPr/>
                <p:nvPr/>
              </p:nvGrpSpPr>
              <p:grpSpPr>
                <a:xfrm>
                  <a:off x="3215719" y="2641500"/>
                  <a:ext cx="261902" cy="195685"/>
                  <a:chOff x="3568144" y="2641500"/>
                  <a:chExt cx="261902" cy="195685"/>
                </a:xfrm>
              </p:grpSpPr>
              <p:cxnSp>
                <p:nvCxnSpPr>
                  <p:cNvPr id="258" name="Straight Connector 257"/>
                  <p:cNvCxnSpPr/>
                  <p:nvPr/>
                </p:nvCxnSpPr>
                <p:spPr>
                  <a:xfrm rot="16854112" flipH="1">
                    <a:off x="3786539" y="2719654"/>
                    <a:ext cx="53975" cy="33038"/>
                  </a:xfrm>
                  <a:prstGeom prst="line">
                    <a:avLst/>
                  </a:prstGeom>
                  <a:ln w="63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 rot="16854112" flipV="1">
                    <a:off x="3765088" y="2661352"/>
                    <a:ext cx="25701" cy="54793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 rot="16854112" flipH="1">
                    <a:off x="3732674" y="2709342"/>
                    <a:ext cx="57150" cy="36758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>
                  <a:xfrm rot="16854112" flipH="1">
                    <a:off x="3693910" y="2797774"/>
                    <a:ext cx="12701" cy="56269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/>
                  <p:nvPr/>
                </p:nvCxnSpPr>
                <p:spPr>
                  <a:xfrm rot="16854112" flipH="1">
                    <a:off x="3661363" y="2717155"/>
                    <a:ext cx="66675" cy="5196"/>
                  </a:xfrm>
                  <a:prstGeom prst="line">
                    <a:avLst/>
                  </a:prstGeom>
                  <a:ln w="63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>
                  <a:xfrm rot="16854112" flipV="1">
                    <a:off x="3705483" y="2643965"/>
                    <a:ext cx="50806" cy="45876"/>
                  </a:xfrm>
                  <a:prstGeom prst="line">
                    <a:avLst/>
                  </a:prstGeom>
                  <a:ln w="63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 rot="16854112" flipH="1">
                    <a:off x="3647873" y="2700818"/>
                    <a:ext cx="38100" cy="56271"/>
                  </a:xfrm>
                  <a:prstGeom prst="line">
                    <a:avLst/>
                  </a:prstGeom>
                  <a:ln w="63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/>
                  <p:cNvCxnSpPr/>
                  <p:nvPr/>
                </p:nvCxnSpPr>
                <p:spPr>
                  <a:xfrm>
                    <a:off x="3568144" y="2735797"/>
                    <a:ext cx="213848" cy="101388"/>
                  </a:xfrm>
                  <a:prstGeom prst="line">
                    <a:avLst/>
                  </a:prstGeom>
                  <a:ln w="63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65" name="Group 564"/>
          <p:cNvGrpSpPr/>
          <p:nvPr/>
        </p:nvGrpSpPr>
        <p:grpSpPr>
          <a:xfrm>
            <a:off x="3440277" y="2471009"/>
            <a:ext cx="295447" cy="264788"/>
            <a:chOff x="3440277" y="2429734"/>
            <a:chExt cx="295447" cy="264788"/>
          </a:xfrm>
        </p:grpSpPr>
        <p:cxnSp>
          <p:nvCxnSpPr>
            <p:cNvPr id="276" name="Straight Connector 275"/>
            <p:cNvCxnSpPr/>
            <p:nvPr/>
          </p:nvCxnSpPr>
          <p:spPr>
            <a:xfrm rot="16854112" flipH="1">
              <a:off x="3508242" y="2604815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4" name="Group 563"/>
            <p:cNvGrpSpPr/>
            <p:nvPr/>
          </p:nvGrpSpPr>
          <p:grpSpPr>
            <a:xfrm>
              <a:off x="3449726" y="2429734"/>
              <a:ext cx="285998" cy="264788"/>
              <a:chOff x="3449726" y="2467834"/>
              <a:chExt cx="285998" cy="264788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16854112" flipH="1">
                <a:off x="3502739" y="2636252"/>
                <a:ext cx="66977" cy="112116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854112" flipH="1">
                <a:off x="3595095" y="2542316"/>
                <a:ext cx="39385" cy="141101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854112" flipV="1">
                <a:off x="3680710" y="2517651"/>
                <a:ext cx="104832" cy="5197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854112" flipV="1">
                <a:off x="3559382" y="2538062"/>
                <a:ext cx="169461" cy="51074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16854112" flipH="1">
                <a:off x="3538414" y="2596245"/>
                <a:ext cx="59039" cy="115427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3449726" y="2683350"/>
                <a:ext cx="118418" cy="49272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7" name="Rectangle 656"/>
          <p:cNvSpPr/>
          <p:nvPr/>
        </p:nvSpPr>
        <p:spPr>
          <a:xfrm>
            <a:off x="2846528" y="1499471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/>
        </p:nvSpPr>
        <p:spPr>
          <a:xfrm>
            <a:off x="1067998" y="1508847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300" dirty="0"/>
          </a:p>
        </p:txBody>
      </p:sp>
      <p:sp>
        <p:nvSpPr>
          <p:cNvPr id="659" name="Rectangle 658"/>
          <p:cNvSpPr/>
          <p:nvPr/>
        </p:nvSpPr>
        <p:spPr>
          <a:xfrm>
            <a:off x="1451325" y="1506514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0" name="Rectangle 659"/>
          <p:cNvSpPr/>
          <p:nvPr/>
        </p:nvSpPr>
        <p:spPr>
          <a:xfrm>
            <a:off x="1836190" y="1507439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/>
        </p:nvSpPr>
        <p:spPr>
          <a:xfrm>
            <a:off x="2219517" y="1505106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2" name="Rectangle 661"/>
          <p:cNvSpPr/>
          <p:nvPr/>
        </p:nvSpPr>
        <p:spPr>
          <a:xfrm>
            <a:off x="1068695" y="4644182"/>
            <a:ext cx="1472249" cy="76076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Scheduler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63" name="Rectangle 662"/>
          <p:cNvSpPr/>
          <p:nvPr/>
        </p:nvSpPr>
        <p:spPr>
          <a:xfrm>
            <a:off x="1064822" y="3412717"/>
            <a:ext cx="320730" cy="1061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300" dirty="0"/>
          </a:p>
        </p:txBody>
      </p:sp>
      <p:sp>
        <p:nvSpPr>
          <p:cNvPr id="664" name="Rectangle 663"/>
          <p:cNvSpPr/>
          <p:nvPr/>
        </p:nvSpPr>
        <p:spPr>
          <a:xfrm>
            <a:off x="1448149" y="3410384"/>
            <a:ext cx="320730" cy="1061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5" name="Rectangle 664"/>
          <p:cNvSpPr/>
          <p:nvPr/>
        </p:nvSpPr>
        <p:spPr>
          <a:xfrm>
            <a:off x="1833014" y="3411309"/>
            <a:ext cx="320730" cy="1061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6" name="Rectangle 665"/>
          <p:cNvSpPr/>
          <p:nvPr/>
        </p:nvSpPr>
        <p:spPr>
          <a:xfrm>
            <a:off x="2216341" y="3408976"/>
            <a:ext cx="320730" cy="1061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/>
        </p:nvSpPr>
        <p:spPr>
          <a:xfrm>
            <a:off x="1061646" y="3448800"/>
            <a:ext cx="323905" cy="581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/>
          <p:cNvSpPr/>
          <p:nvPr/>
        </p:nvSpPr>
        <p:spPr>
          <a:xfrm>
            <a:off x="1448149" y="3448799"/>
            <a:ext cx="320730" cy="583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Rectangle 668"/>
          <p:cNvSpPr/>
          <p:nvPr/>
        </p:nvSpPr>
        <p:spPr>
          <a:xfrm>
            <a:off x="1833014" y="3449027"/>
            <a:ext cx="320730" cy="581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/>
        </p:nvSpPr>
        <p:spPr>
          <a:xfrm>
            <a:off x="2216341" y="3449027"/>
            <a:ext cx="320730" cy="58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Rectangle 670"/>
          <p:cNvSpPr/>
          <p:nvPr/>
        </p:nvSpPr>
        <p:spPr>
          <a:xfrm>
            <a:off x="1064822" y="3529564"/>
            <a:ext cx="323905" cy="58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Rectangle 671"/>
          <p:cNvSpPr/>
          <p:nvPr/>
        </p:nvSpPr>
        <p:spPr>
          <a:xfrm>
            <a:off x="1451325" y="3529563"/>
            <a:ext cx="320730" cy="5837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/>
        </p:nvSpPr>
        <p:spPr>
          <a:xfrm>
            <a:off x="1836190" y="3529791"/>
            <a:ext cx="320730" cy="5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Rectangle 673"/>
          <p:cNvSpPr/>
          <p:nvPr/>
        </p:nvSpPr>
        <p:spPr>
          <a:xfrm>
            <a:off x="2219517" y="3529791"/>
            <a:ext cx="320730" cy="58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Rectangle 674"/>
          <p:cNvSpPr/>
          <p:nvPr/>
        </p:nvSpPr>
        <p:spPr>
          <a:xfrm>
            <a:off x="1064822" y="3608748"/>
            <a:ext cx="323905" cy="581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/>
        </p:nvSpPr>
        <p:spPr>
          <a:xfrm>
            <a:off x="1451325" y="3608747"/>
            <a:ext cx="320730" cy="58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Rectangle 676"/>
          <p:cNvSpPr/>
          <p:nvPr/>
        </p:nvSpPr>
        <p:spPr>
          <a:xfrm>
            <a:off x="1836190" y="3608975"/>
            <a:ext cx="320730" cy="58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Rectangle 677"/>
          <p:cNvSpPr/>
          <p:nvPr/>
        </p:nvSpPr>
        <p:spPr>
          <a:xfrm>
            <a:off x="2219517" y="3608975"/>
            <a:ext cx="320730" cy="58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/>
          <p:cNvSpPr/>
          <p:nvPr/>
        </p:nvSpPr>
        <p:spPr>
          <a:xfrm>
            <a:off x="1064822" y="3689284"/>
            <a:ext cx="323905" cy="581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Rectangle 679"/>
          <p:cNvSpPr/>
          <p:nvPr/>
        </p:nvSpPr>
        <p:spPr>
          <a:xfrm>
            <a:off x="1451325" y="3689283"/>
            <a:ext cx="320730" cy="583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Rectangle 680"/>
          <p:cNvSpPr/>
          <p:nvPr/>
        </p:nvSpPr>
        <p:spPr>
          <a:xfrm>
            <a:off x="1836190" y="3689511"/>
            <a:ext cx="320730" cy="581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/>
          <p:cNvSpPr/>
          <p:nvPr/>
        </p:nvSpPr>
        <p:spPr>
          <a:xfrm>
            <a:off x="2219517" y="3689511"/>
            <a:ext cx="320730" cy="5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Rectangle 682"/>
          <p:cNvSpPr/>
          <p:nvPr/>
        </p:nvSpPr>
        <p:spPr>
          <a:xfrm>
            <a:off x="1064822" y="3768660"/>
            <a:ext cx="323905" cy="581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Rectangle 683"/>
          <p:cNvSpPr/>
          <p:nvPr/>
        </p:nvSpPr>
        <p:spPr>
          <a:xfrm>
            <a:off x="1451325" y="3768659"/>
            <a:ext cx="320730" cy="583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/>
          <p:cNvSpPr/>
          <p:nvPr/>
        </p:nvSpPr>
        <p:spPr>
          <a:xfrm>
            <a:off x="1836190" y="3768887"/>
            <a:ext cx="320730" cy="5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/>
          <p:cNvSpPr/>
          <p:nvPr/>
        </p:nvSpPr>
        <p:spPr>
          <a:xfrm>
            <a:off x="2219517" y="3768887"/>
            <a:ext cx="320730" cy="58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Rectangle 686"/>
          <p:cNvSpPr/>
          <p:nvPr/>
        </p:nvSpPr>
        <p:spPr>
          <a:xfrm>
            <a:off x="1061646" y="3845362"/>
            <a:ext cx="323905" cy="58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/>
          <p:cNvSpPr/>
          <p:nvPr/>
        </p:nvSpPr>
        <p:spPr>
          <a:xfrm>
            <a:off x="1448149" y="3845361"/>
            <a:ext cx="320730" cy="583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Rectangle 688"/>
          <p:cNvSpPr/>
          <p:nvPr/>
        </p:nvSpPr>
        <p:spPr>
          <a:xfrm>
            <a:off x="1833014" y="3845589"/>
            <a:ext cx="320730" cy="58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Rectangle 689"/>
          <p:cNvSpPr/>
          <p:nvPr/>
        </p:nvSpPr>
        <p:spPr>
          <a:xfrm>
            <a:off x="2216341" y="3845589"/>
            <a:ext cx="320730" cy="58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/>
          <p:cNvSpPr/>
          <p:nvPr/>
        </p:nvSpPr>
        <p:spPr>
          <a:xfrm>
            <a:off x="1064822" y="3924863"/>
            <a:ext cx="323905" cy="5814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Rectangle 691"/>
          <p:cNvSpPr/>
          <p:nvPr/>
        </p:nvSpPr>
        <p:spPr>
          <a:xfrm>
            <a:off x="1451325" y="3924862"/>
            <a:ext cx="320730" cy="583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Rectangle 692"/>
          <p:cNvSpPr/>
          <p:nvPr/>
        </p:nvSpPr>
        <p:spPr>
          <a:xfrm>
            <a:off x="1836190" y="3925090"/>
            <a:ext cx="320730" cy="58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/>
        </p:nvSpPr>
        <p:spPr>
          <a:xfrm>
            <a:off x="2219517" y="3925090"/>
            <a:ext cx="320730" cy="5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Rectangle 694"/>
          <p:cNvSpPr/>
          <p:nvPr/>
        </p:nvSpPr>
        <p:spPr>
          <a:xfrm>
            <a:off x="1448149" y="4003947"/>
            <a:ext cx="320730" cy="5837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Rectangle 695"/>
          <p:cNvSpPr/>
          <p:nvPr/>
        </p:nvSpPr>
        <p:spPr>
          <a:xfrm>
            <a:off x="1833014" y="4004175"/>
            <a:ext cx="320730" cy="58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/>
          <p:cNvSpPr/>
          <p:nvPr/>
        </p:nvSpPr>
        <p:spPr>
          <a:xfrm>
            <a:off x="2216341" y="4004175"/>
            <a:ext cx="320730" cy="581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Rectangle 697"/>
          <p:cNvSpPr/>
          <p:nvPr/>
        </p:nvSpPr>
        <p:spPr>
          <a:xfrm>
            <a:off x="1064822" y="4006499"/>
            <a:ext cx="323905" cy="581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Rectangle 698"/>
          <p:cNvSpPr/>
          <p:nvPr/>
        </p:nvSpPr>
        <p:spPr>
          <a:xfrm>
            <a:off x="1451325" y="4083248"/>
            <a:ext cx="320730" cy="583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/>
          <p:cNvSpPr/>
          <p:nvPr/>
        </p:nvSpPr>
        <p:spPr>
          <a:xfrm>
            <a:off x="2219517" y="4083476"/>
            <a:ext cx="320730" cy="58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Rectangle 700"/>
          <p:cNvSpPr/>
          <p:nvPr/>
        </p:nvSpPr>
        <p:spPr>
          <a:xfrm>
            <a:off x="1061646" y="4083248"/>
            <a:ext cx="323905" cy="5814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TextBox 701"/>
          <p:cNvSpPr txBox="1"/>
          <p:nvPr/>
        </p:nvSpPr>
        <p:spPr>
          <a:xfrm>
            <a:off x="1320800" y="4270573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703" name="Rectangle 702"/>
          <p:cNvSpPr/>
          <p:nvPr/>
        </p:nvSpPr>
        <p:spPr>
          <a:xfrm>
            <a:off x="1064822" y="452577"/>
            <a:ext cx="1472249" cy="101272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Geometry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Filters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04" name="TextBox 703"/>
          <p:cNvSpPr txBox="1"/>
          <p:nvPr/>
        </p:nvSpPr>
        <p:spPr>
          <a:xfrm>
            <a:off x="1629869" y="2334122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Baskets</a:t>
            </a:r>
            <a:endParaRPr lang="en-US" dirty="0"/>
          </a:p>
        </p:txBody>
      </p:sp>
      <p:grpSp>
        <p:nvGrpSpPr>
          <p:cNvPr id="705" name="Group 704"/>
          <p:cNvGrpSpPr/>
          <p:nvPr/>
        </p:nvGrpSpPr>
        <p:grpSpPr>
          <a:xfrm>
            <a:off x="1067998" y="1533200"/>
            <a:ext cx="321427" cy="486123"/>
            <a:chOff x="1067998" y="1533200"/>
            <a:chExt cx="321427" cy="486123"/>
          </a:xfrm>
        </p:grpSpPr>
        <p:sp>
          <p:nvSpPr>
            <p:cNvPr id="706" name="Rectangle 705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1067998" y="1961173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2" name="Group 711"/>
          <p:cNvGrpSpPr/>
          <p:nvPr/>
        </p:nvGrpSpPr>
        <p:grpSpPr>
          <a:xfrm>
            <a:off x="1450628" y="1531903"/>
            <a:ext cx="321427" cy="651701"/>
            <a:chOff x="1067998" y="1533200"/>
            <a:chExt cx="321427" cy="651701"/>
          </a:xfrm>
          <a:solidFill>
            <a:srgbClr val="0000FF"/>
          </a:solidFill>
        </p:grpSpPr>
        <p:sp>
          <p:nvSpPr>
            <p:cNvPr id="713" name="Rectangle 712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1067998" y="1961173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1068695" y="2044794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1068695" y="2126751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1836190" y="1534297"/>
            <a:ext cx="321427" cy="651701"/>
            <a:chOff x="1067998" y="1533200"/>
            <a:chExt cx="321427" cy="65170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22" name="Rectangle 721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1067998" y="1961173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1068695" y="2044794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1068695" y="2126751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0" name="Group 729"/>
          <p:cNvGrpSpPr/>
          <p:nvPr/>
        </p:nvGrpSpPr>
        <p:grpSpPr>
          <a:xfrm>
            <a:off x="2218820" y="1534297"/>
            <a:ext cx="321427" cy="403096"/>
            <a:chOff x="1067998" y="1533200"/>
            <a:chExt cx="321427" cy="403096"/>
          </a:xfrm>
          <a:solidFill>
            <a:schemeClr val="accent5">
              <a:lumMod val="50000"/>
            </a:schemeClr>
          </a:solidFill>
        </p:grpSpPr>
        <p:sp>
          <p:nvSpPr>
            <p:cNvPr id="731" name="Rectangle 730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6" name="Rectangle 735"/>
          <p:cNvSpPr/>
          <p:nvPr/>
        </p:nvSpPr>
        <p:spPr>
          <a:xfrm>
            <a:off x="2846528" y="452577"/>
            <a:ext cx="1649915" cy="101272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(Fast)Physics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Filters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737" name="Group 736"/>
          <p:cNvGrpSpPr/>
          <p:nvPr/>
        </p:nvGrpSpPr>
        <p:grpSpPr>
          <a:xfrm>
            <a:off x="2846528" y="1534297"/>
            <a:ext cx="321427" cy="651701"/>
            <a:chOff x="1067998" y="1533200"/>
            <a:chExt cx="321427" cy="651701"/>
          </a:xfrm>
          <a:solidFill>
            <a:srgbClr val="FF0000"/>
          </a:solidFill>
        </p:grpSpPr>
        <p:sp>
          <p:nvSpPr>
            <p:cNvPr id="738" name="Rectangle 737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1067998" y="1961173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1068695" y="2044794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1068695" y="2126751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6" name="Rectangle 745"/>
          <p:cNvSpPr/>
          <p:nvPr/>
        </p:nvSpPr>
        <p:spPr>
          <a:xfrm>
            <a:off x="6849007" y="704535"/>
            <a:ext cx="1472249" cy="76076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Stepper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47" name="Rectangle 746"/>
          <p:cNvSpPr/>
          <p:nvPr/>
        </p:nvSpPr>
        <p:spPr>
          <a:xfrm>
            <a:off x="4876800" y="940701"/>
            <a:ext cx="1662984" cy="3762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Input queue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39784" y="969899"/>
            <a:ext cx="315643" cy="312989"/>
            <a:chOff x="6539784" y="940701"/>
            <a:chExt cx="315643" cy="31298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539784" y="940701"/>
              <a:ext cx="30922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546204" y="1049304"/>
              <a:ext cx="30922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6546204" y="1151497"/>
              <a:ext cx="30922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6546204" y="1253690"/>
              <a:ext cx="30922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4" name="Rectangle 413"/>
          <p:cNvSpPr/>
          <p:nvPr/>
        </p:nvSpPr>
        <p:spPr>
          <a:xfrm>
            <a:off x="7090446" y="1984408"/>
            <a:ext cx="1081721" cy="5781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Vector</a:t>
            </a:r>
          </a:p>
          <a:p>
            <a:pPr algn="ctr"/>
            <a:r>
              <a:rPr lang="en-US" sz="1400" dirty="0" smtClean="0"/>
              <a:t>stepper</a:t>
            </a:r>
            <a:endParaRPr lang="en-US" sz="1400" dirty="0"/>
          </a:p>
        </p:txBody>
      </p:sp>
      <p:sp>
        <p:nvSpPr>
          <p:cNvPr id="415" name="Rectangle 414"/>
          <p:cNvSpPr/>
          <p:nvPr/>
        </p:nvSpPr>
        <p:spPr>
          <a:xfrm>
            <a:off x="7090446" y="2575507"/>
            <a:ext cx="1081721" cy="38973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Step sampling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7090446" y="2965240"/>
            <a:ext cx="1081721" cy="188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Filter neutrals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7090452" y="3148620"/>
            <a:ext cx="1081721" cy="389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(Field) Propagator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7087966" y="3535870"/>
            <a:ext cx="1081721" cy="234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Step limiter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reshuffle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454" name="Group 453"/>
          <p:cNvGrpSpPr/>
          <p:nvPr/>
        </p:nvGrpSpPr>
        <p:grpSpPr>
          <a:xfrm>
            <a:off x="6787917" y="4287342"/>
            <a:ext cx="788689" cy="1474003"/>
            <a:chOff x="4066345" y="4724315"/>
            <a:chExt cx="788689" cy="1474003"/>
          </a:xfrm>
        </p:grpSpPr>
        <p:sp>
          <p:nvSpPr>
            <p:cNvPr id="455" name="Rectangle 454"/>
            <p:cNvSpPr/>
            <p:nvPr/>
          </p:nvSpPr>
          <p:spPr>
            <a:xfrm>
              <a:off x="4066345" y="4724315"/>
              <a:ext cx="788689" cy="578104"/>
            </a:xfrm>
            <a:prstGeom prst="rect">
              <a:avLst/>
            </a:prstGeom>
            <a:solidFill>
              <a:srgbClr val="AA1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 smtClean="0"/>
                <a:t>VecGeom</a:t>
              </a:r>
              <a:endParaRPr lang="en-US" sz="1050" dirty="0" smtClean="0"/>
            </a:p>
            <a:p>
              <a:pPr algn="ctr"/>
              <a:r>
                <a:rPr lang="en-US" sz="1050" dirty="0" smtClean="0"/>
                <a:t>navigator</a:t>
              </a: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4081848" y="5299918"/>
              <a:ext cx="371679" cy="89589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Full geometry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4466544" y="5302419"/>
              <a:ext cx="371679" cy="89589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Simplified geometry</a:t>
              </a:r>
            </a:p>
          </p:txBody>
        </p:sp>
      </p:grpSp>
      <p:sp>
        <p:nvSpPr>
          <p:cNvPr id="462" name="Rectangle 461"/>
          <p:cNvSpPr/>
          <p:nvPr/>
        </p:nvSpPr>
        <p:spPr>
          <a:xfrm>
            <a:off x="7628826" y="4287341"/>
            <a:ext cx="1081721" cy="57810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Physics sampler</a:t>
            </a:r>
            <a:endParaRPr lang="en-US" sz="1400" dirty="0"/>
          </a:p>
        </p:txBody>
      </p:sp>
      <p:sp>
        <p:nvSpPr>
          <p:cNvPr id="469" name="Rectangle 468"/>
          <p:cNvSpPr/>
          <p:nvPr/>
        </p:nvSpPr>
        <p:spPr>
          <a:xfrm>
            <a:off x="7628826" y="4878440"/>
            <a:ext cx="1081721" cy="38973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Phys. Process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p</a:t>
            </a:r>
            <a:r>
              <a:rPr lang="en-US" sz="1100" dirty="0" smtClean="0">
                <a:solidFill>
                  <a:srgbClr val="000000"/>
                </a:solidFill>
              </a:rPr>
              <a:t>ost-step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7628826" y="5268171"/>
            <a:ext cx="1081721" cy="234827"/>
          </a:xfrm>
          <a:prstGeom prst="rect">
            <a:avLst/>
          </a:prstGeom>
          <a:solidFill>
            <a:srgbClr val="E188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000000"/>
                </a:solidFill>
              </a:rPr>
              <a:t>Secondaries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482" name="Group 481"/>
          <p:cNvGrpSpPr/>
          <p:nvPr/>
        </p:nvGrpSpPr>
        <p:grpSpPr>
          <a:xfrm>
            <a:off x="1061646" y="6335142"/>
            <a:ext cx="7445817" cy="369332"/>
            <a:chOff x="294281" y="6410169"/>
            <a:chExt cx="8379266" cy="369332"/>
          </a:xfrm>
        </p:grpSpPr>
        <p:sp>
          <p:nvSpPr>
            <p:cNvPr id="486" name="Pentagon 485"/>
            <p:cNvSpPr/>
            <p:nvPr/>
          </p:nvSpPr>
          <p:spPr>
            <a:xfrm rot="10800000">
              <a:off x="294281" y="6503102"/>
              <a:ext cx="8379266" cy="201371"/>
            </a:xfrm>
            <a:prstGeom prst="homePlate">
              <a:avLst>
                <a:gd name="adj" fmla="val 78945"/>
              </a:avLst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371712" y="6410169"/>
              <a:ext cx="2341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 SCHEDULER</a:t>
              </a:r>
              <a:endParaRPr lang="en-US" dirty="0"/>
            </a:p>
          </p:txBody>
        </p:sp>
      </p:grpSp>
      <p:grpSp>
        <p:nvGrpSpPr>
          <p:cNvPr id="488" name="Group 487"/>
          <p:cNvGrpSpPr/>
          <p:nvPr/>
        </p:nvGrpSpPr>
        <p:grpSpPr>
          <a:xfrm>
            <a:off x="7937360" y="5502997"/>
            <a:ext cx="464654" cy="925077"/>
            <a:chOff x="7392730" y="5341391"/>
            <a:chExt cx="464654" cy="1161716"/>
          </a:xfrm>
        </p:grpSpPr>
        <p:sp>
          <p:nvSpPr>
            <p:cNvPr id="489" name="Pentagon 488"/>
            <p:cNvSpPr/>
            <p:nvPr/>
          </p:nvSpPr>
          <p:spPr>
            <a:xfrm rot="5400000">
              <a:off x="7044199" y="5689922"/>
              <a:ext cx="1161716" cy="46465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Chord 490"/>
            <p:cNvSpPr/>
            <p:nvPr/>
          </p:nvSpPr>
          <p:spPr>
            <a:xfrm rot="10800000">
              <a:off x="7466889" y="6053922"/>
              <a:ext cx="340748" cy="353765"/>
            </a:xfrm>
            <a:prstGeom prst="chord">
              <a:avLst>
                <a:gd name="adj1" fmla="val 21357625"/>
                <a:gd name="adj2" fmla="val 11063277"/>
              </a:avLst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Group 491"/>
          <p:cNvGrpSpPr/>
          <p:nvPr/>
        </p:nvGrpSpPr>
        <p:grpSpPr>
          <a:xfrm>
            <a:off x="6955789" y="5762999"/>
            <a:ext cx="464654" cy="665075"/>
            <a:chOff x="5152670" y="5940498"/>
            <a:chExt cx="464654" cy="531631"/>
          </a:xfrm>
        </p:grpSpPr>
        <p:sp>
          <p:nvSpPr>
            <p:cNvPr id="494" name="Pentagon 493"/>
            <p:cNvSpPr/>
            <p:nvPr/>
          </p:nvSpPr>
          <p:spPr>
            <a:xfrm rot="5400000">
              <a:off x="5119181" y="5973987"/>
              <a:ext cx="531631" cy="46465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Chord 494"/>
            <p:cNvSpPr/>
            <p:nvPr/>
          </p:nvSpPr>
          <p:spPr>
            <a:xfrm rot="10800000">
              <a:off x="5226827" y="6186209"/>
              <a:ext cx="340750" cy="223957"/>
            </a:xfrm>
            <a:prstGeom prst="chord">
              <a:avLst>
                <a:gd name="adj1" fmla="val 21357625"/>
                <a:gd name="adj2" fmla="val 1106327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0" name="Straight Connector 499"/>
          <p:cNvCxnSpPr/>
          <p:nvPr/>
        </p:nvCxnSpPr>
        <p:spPr>
          <a:xfrm>
            <a:off x="1472302" y="5404948"/>
            <a:ext cx="1" cy="1047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1723645" y="5404948"/>
            <a:ext cx="0" cy="1053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>
            <a:off x="1975054" y="5404948"/>
            <a:ext cx="0" cy="1039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>
            <a:off x="2226396" y="5404948"/>
            <a:ext cx="0" cy="1044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5" name="Chord 504"/>
          <p:cNvSpPr/>
          <p:nvPr/>
        </p:nvSpPr>
        <p:spPr>
          <a:xfrm rot="10800000">
            <a:off x="5329405" y="1427545"/>
            <a:ext cx="340750" cy="280172"/>
          </a:xfrm>
          <a:prstGeom prst="chord">
            <a:avLst>
              <a:gd name="adj1" fmla="val 21357625"/>
              <a:gd name="adj2" fmla="val 1106327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Rectangle 505"/>
          <p:cNvSpPr/>
          <p:nvPr/>
        </p:nvSpPr>
        <p:spPr>
          <a:xfrm>
            <a:off x="1068695" y="1146369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b" anchorCtr="0"/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Vol</a:t>
            </a:r>
            <a:r>
              <a:rPr lang="en-US" sz="1000" baseline="-25000" dirty="0" smtClean="0">
                <a:solidFill>
                  <a:srgbClr val="0000FF"/>
                </a:solidFill>
              </a:rPr>
              <a:t>1</a:t>
            </a:r>
            <a:endParaRPr lang="en-US" sz="1000" baseline="-25000" dirty="0">
              <a:solidFill>
                <a:srgbClr val="0000FF"/>
              </a:solidFill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1448009" y="1141725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b" anchorCtr="0"/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Vol</a:t>
            </a:r>
            <a:r>
              <a:rPr lang="en-US" sz="1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09" name="Rectangle 508"/>
          <p:cNvSpPr/>
          <p:nvPr/>
        </p:nvSpPr>
        <p:spPr>
          <a:xfrm>
            <a:off x="1836887" y="1141725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b" anchorCtr="0"/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Vol</a:t>
            </a:r>
            <a:r>
              <a:rPr lang="en-US" sz="1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2216341" y="1141725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b" anchorCtr="0"/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Vol</a:t>
            </a:r>
            <a:r>
              <a:rPr lang="en-US" sz="1000" baseline="-25000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512" name="Rectangle 511"/>
          <p:cNvSpPr/>
          <p:nvPr/>
        </p:nvSpPr>
        <p:spPr>
          <a:xfrm>
            <a:off x="2846528" y="1141725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000" dirty="0">
                <a:solidFill>
                  <a:srgbClr val="0000FF"/>
                </a:solidFill>
              </a:rPr>
              <a:t>e</a:t>
            </a:r>
            <a:r>
              <a:rPr lang="en-US" sz="1000" baseline="30000" dirty="0" smtClean="0">
                <a:solidFill>
                  <a:srgbClr val="0000FF"/>
                </a:solidFill>
              </a:rPr>
              <a:t>+</a:t>
            </a:r>
            <a:r>
              <a:rPr lang="en-US" sz="1000" dirty="0" smtClean="0">
                <a:solidFill>
                  <a:srgbClr val="0000FF"/>
                </a:solidFill>
              </a:rPr>
              <a:t>/e</a:t>
            </a:r>
            <a:r>
              <a:rPr lang="en-US" sz="1000" baseline="30000" dirty="0" smtClean="0">
                <a:solidFill>
                  <a:srgbClr val="0000FF"/>
                </a:solidFill>
              </a:rPr>
              <a:t>-</a:t>
            </a:r>
          </a:p>
          <a:p>
            <a:pPr algn="ctr"/>
            <a:r>
              <a:rPr lang="en-US" sz="1000" dirty="0" smtClean="0">
                <a:solidFill>
                  <a:srgbClr val="0000FF"/>
                </a:solidFill>
                <a:latin typeface="Apple Chancery"/>
                <a:cs typeface="Apple Chancery"/>
              </a:rPr>
              <a:t>γ</a:t>
            </a:r>
            <a:endParaRPr lang="en-US" sz="10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513" name="Title 3"/>
          <p:cNvSpPr txBox="1">
            <a:spLocks/>
          </p:cNvSpPr>
          <p:nvPr/>
        </p:nvSpPr>
        <p:spPr>
          <a:xfrm>
            <a:off x="3505166" y="5357178"/>
            <a:ext cx="2131727" cy="7879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err="1" smtClean="0"/>
              <a:t>GeantV</a:t>
            </a:r>
            <a:endParaRPr lang="en-US" cap="none" dirty="0"/>
          </a:p>
        </p:txBody>
      </p:sp>
      <p:grpSp>
        <p:nvGrpSpPr>
          <p:cNvPr id="515" name="Group 514"/>
          <p:cNvGrpSpPr/>
          <p:nvPr/>
        </p:nvGrpSpPr>
        <p:grpSpPr>
          <a:xfrm>
            <a:off x="5623149" y="5256965"/>
            <a:ext cx="464654" cy="1167173"/>
            <a:chOff x="2732842" y="5111552"/>
            <a:chExt cx="464654" cy="1368575"/>
          </a:xfrm>
        </p:grpSpPr>
        <p:sp>
          <p:nvSpPr>
            <p:cNvPr id="516" name="Pentagon 515"/>
            <p:cNvSpPr/>
            <p:nvPr/>
          </p:nvSpPr>
          <p:spPr>
            <a:xfrm rot="5400000">
              <a:off x="2280881" y="5563513"/>
              <a:ext cx="1368575" cy="46465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Chord 533"/>
            <p:cNvSpPr/>
            <p:nvPr/>
          </p:nvSpPr>
          <p:spPr>
            <a:xfrm rot="10800000">
              <a:off x="2794788" y="6046475"/>
              <a:ext cx="340748" cy="353765"/>
            </a:xfrm>
            <a:prstGeom prst="chord">
              <a:avLst>
                <a:gd name="adj1" fmla="val 21357625"/>
                <a:gd name="adj2" fmla="val 1106327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5" name="Picture 5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21" y="5196688"/>
            <a:ext cx="767572" cy="767572"/>
          </a:xfrm>
          <a:prstGeom prst="rect">
            <a:avLst/>
          </a:prstGeom>
        </p:spPr>
      </p:pic>
      <p:sp>
        <p:nvSpPr>
          <p:cNvPr id="536" name="Rectangle 535"/>
          <p:cNvSpPr/>
          <p:nvPr/>
        </p:nvSpPr>
        <p:spPr>
          <a:xfrm>
            <a:off x="5603272" y="4297849"/>
            <a:ext cx="1081721" cy="5781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Coproc</a:t>
            </a:r>
            <a:r>
              <a:rPr lang="en-US" sz="1400" dirty="0" smtClean="0"/>
              <a:t>. broker</a:t>
            </a:r>
            <a:endParaRPr lang="en-US" sz="1400" dirty="0"/>
          </a:p>
        </p:txBody>
      </p:sp>
      <p:cxnSp>
        <p:nvCxnSpPr>
          <p:cNvPr id="537" name="Straight Arrow Connector 536"/>
          <p:cNvCxnSpPr/>
          <p:nvPr/>
        </p:nvCxnSpPr>
        <p:spPr>
          <a:xfrm>
            <a:off x="6235813" y="4960881"/>
            <a:ext cx="0" cy="325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/>
          <p:cNvCxnSpPr/>
          <p:nvPr/>
        </p:nvCxnSpPr>
        <p:spPr>
          <a:xfrm>
            <a:off x="6357237" y="4958381"/>
            <a:ext cx="0" cy="32528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6145820" y="3791458"/>
            <a:ext cx="375" cy="501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0" name="Action Button: Custom 539">
            <a:hlinkClick r:id="" action="ppaction://customshow?id=0&amp;return=true" highlightClick="1"/>
          </p:cNvPr>
          <p:cNvSpPr/>
          <p:nvPr/>
        </p:nvSpPr>
        <p:spPr>
          <a:xfrm>
            <a:off x="3677168" y="2571719"/>
            <a:ext cx="1815343" cy="1878880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5899" y="2845468"/>
            <a:ext cx="194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r>
              <a:rPr lang="en-US" baseline="30000" dirty="0" smtClean="0">
                <a:solidFill>
                  <a:srgbClr val="FF6600"/>
                </a:solidFill>
              </a:rPr>
              <a:t>5</a:t>
            </a:r>
            <a:r>
              <a:rPr lang="en-US" dirty="0" smtClean="0">
                <a:solidFill>
                  <a:srgbClr val="FF6600"/>
                </a:solidFill>
              </a:rPr>
              <a:t> baskets/sec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139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7226056" y="1465301"/>
            <a:ext cx="5854" cy="282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/>
          <p:nvPr/>
        </p:nvCxnSpPr>
        <p:spPr>
          <a:xfrm flipH="1">
            <a:off x="7477398" y="1470811"/>
            <a:ext cx="5854" cy="282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 flipH="1">
            <a:off x="7728808" y="1457112"/>
            <a:ext cx="5854" cy="282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7980150" y="1462622"/>
            <a:ext cx="5854" cy="2822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l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42" y="1717552"/>
            <a:ext cx="3066486" cy="3435105"/>
          </a:xfrm>
          <a:prstGeom prst="rect">
            <a:avLst/>
          </a:prstGeom>
        </p:spPr>
      </p:pic>
      <p:grpSp>
        <p:nvGrpSpPr>
          <p:cNvPr id="451" name="Group 450"/>
          <p:cNvGrpSpPr/>
          <p:nvPr/>
        </p:nvGrpSpPr>
        <p:grpSpPr>
          <a:xfrm>
            <a:off x="3756025" y="2601067"/>
            <a:ext cx="1619250" cy="1615333"/>
            <a:chOff x="3756025" y="2601067"/>
            <a:chExt cx="1619250" cy="1615333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799125" y="3519476"/>
              <a:ext cx="581169" cy="274454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3756025" y="3213101"/>
              <a:ext cx="624270" cy="184150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571868" y="2601067"/>
              <a:ext cx="117182" cy="656384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591602" y="3595285"/>
              <a:ext cx="167723" cy="621115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4716016" y="3397251"/>
              <a:ext cx="659259" cy="44450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5" name="Group 464"/>
          <p:cNvGrpSpPr/>
          <p:nvPr/>
        </p:nvGrpSpPr>
        <p:grpSpPr>
          <a:xfrm>
            <a:off x="3718408" y="2603697"/>
            <a:ext cx="1617788" cy="1642437"/>
            <a:chOff x="3718408" y="2603697"/>
            <a:chExt cx="1617788" cy="1642437"/>
          </a:xfrm>
        </p:grpSpPr>
        <p:sp>
          <p:nvSpPr>
            <p:cNvPr id="21" name="Freeform 20"/>
            <p:cNvSpPr/>
            <p:nvPr/>
          </p:nvSpPr>
          <p:spPr>
            <a:xfrm rot="17234653">
              <a:off x="4123271" y="3872138"/>
              <a:ext cx="651124" cy="96867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13621070">
              <a:off x="4620879" y="3693799"/>
              <a:ext cx="651124" cy="96867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3718408" y="2603697"/>
              <a:ext cx="1617788" cy="1106428"/>
              <a:chOff x="3718408" y="2603697"/>
              <a:chExt cx="1617788" cy="1106428"/>
            </a:xfrm>
          </p:grpSpPr>
          <p:sp>
            <p:nvSpPr>
              <p:cNvPr id="23" name="Freeform 22"/>
              <p:cNvSpPr/>
              <p:nvPr/>
            </p:nvSpPr>
            <p:spPr>
              <a:xfrm rot="8573279">
                <a:off x="4589424" y="3046693"/>
                <a:ext cx="651124" cy="96867"/>
              </a:xfrm>
              <a:custGeom>
                <a:avLst/>
                <a:gdLst>
                  <a:gd name="connsiteX0" fmla="*/ 651124 w 651124"/>
                  <a:gd name="connsiteY0" fmla="*/ 0 h 96867"/>
                  <a:gd name="connsiteX1" fmla="*/ 328253 w 651124"/>
                  <a:gd name="connsiteY1" fmla="*/ 32289 h 96867"/>
                  <a:gd name="connsiteX2" fmla="*/ 0 w 651124"/>
                  <a:gd name="connsiteY2" fmla="*/ 96867 h 9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1124" h="96867">
                    <a:moveTo>
                      <a:pt x="651124" y="0"/>
                    </a:moveTo>
                    <a:cubicBezTo>
                      <a:pt x="543949" y="8072"/>
                      <a:pt x="436774" y="16145"/>
                      <a:pt x="328253" y="32289"/>
                    </a:cubicBezTo>
                    <a:cubicBezTo>
                      <a:pt x="219732" y="48433"/>
                      <a:pt x="0" y="96867"/>
                      <a:pt x="0" y="96867"/>
                    </a:cubicBezTo>
                  </a:path>
                </a:pathLst>
              </a:custGeom>
              <a:ln w="6350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3" name="Group 462"/>
              <p:cNvGrpSpPr/>
              <p:nvPr/>
            </p:nvGrpSpPr>
            <p:grpSpPr>
              <a:xfrm>
                <a:off x="3718408" y="2603697"/>
                <a:ext cx="830319" cy="958831"/>
                <a:chOff x="3718408" y="2603697"/>
                <a:chExt cx="830319" cy="958831"/>
              </a:xfrm>
            </p:grpSpPr>
            <p:grpSp>
              <p:nvGrpSpPr>
                <p:cNvPr id="461" name="Group 460"/>
                <p:cNvGrpSpPr/>
                <p:nvPr/>
              </p:nvGrpSpPr>
              <p:grpSpPr>
                <a:xfrm>
                  <a:off x="3718408" y="3051773"/>
                  <a:ext cx="768641" cy="510755"/>
                  <a:chOff x="3718408" y="3051773"/>
                  <a:chExt cx="768641" cy="510755"/>
                </a:xfrm>
              </p:grpSpPr>
              <p:sp>
                <p:nvSpPr>
                  <p:cNvPr id="19" name="Freeform 18"/>
                  <p:cNvSpPr/>
                  <p:nvPr/>
                </p:nvSpPr>
                <p:spPr>
                  <a:xfrm>
                    <a:off x="3718408" y="3465661"/>
                    <a:ext cx="651124" cy="96867"/>
                  </a:xfrm>
                  <a:custGeom>
                    <a:avLst/>
                    <a:gdLst>
                      <a:gd name="connsiteX0" fmla="*/ 651124 w 651124"/>
                      <a:gd name="connsiteY0" fmla="*/ 0 h 96867"/>
                      <a:gd name="connsiteX1" fmla="*/ 328253 w 651124"/>
                      <a:gd name="connsiteY1" fmla="*/ 32289 h 96867"/>
                      <a:gd name="connsiteX2" fmla="*/ 0 w 651124"/>
                      <a:gd name="connsiteY2" fmla="*/ 96867 h 96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1124" h="96867">
                        <a:moveTo>
                          <a:pt x="651124" y="0"/>
                        </a:moveTo>
                        <a:cubicBezTo>
                          <a:pt x="543949" y="8072"/>
                          <a:pt x="436774" y="16145"/>
                          <a:pt x="328253" y="32289"/>
                        </a:cubicBezTo>
                        <a:cubicBezTo>
                          <a:pt x="219732" y="48433"/>
                          <a:pt x="0" y="96867"/>
                          <a:pt x="0" y="96867"/>
                        </a:cubicBezTo>
                      </a:path>
                    </a:pathLst>
                  </a:custGeom>
                  <a:ln w="635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 rot="2650737">
                    <a:off x="3835925" y="3051773"/>
                    <a:ext cx="651124" cy="96867"/>
                  </a:xfrm>
                  <a:custGeom>
                    <a:avLst/>
                    <a:gdLst>
                      <a:gd name="connsiteX0" fmla="*/ 651124 w 651124"/>
                      <a:gd name="connsiteY0" fmla="*/ 0 h 96867"/>
                      <a:gd name="connsiteX1" fmla="*/ 328253 w 651124"/>
                      <a:gd name="connsiteY1" fmla="*/ 32289 h 96867"/>
                      <a:gd name="connsiteX2" fmla="*/ 0 w 651124"/>
                      <a:gd name="connsiteY2" fmla="*/ 96867 h 96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1124" h="96867">
                        <a:moveTo>
                          <a:pt x="651124" y="0"/>
                        </a:moveTo>
                        <a:cubicBezTo>
                          <a:pt x="543949" y="8072"/>
                          <a:pt x="436774" y="16145"/>
                          <a:pt x="328253" y="32289"/>
                        </a:cubicBezTo>
                        <a:cubicBezTo>
                          <a:pt x="219732" y="48433"/>
                          <a:pt x="0" y="96867"/>
                          <a:pt x="0" y="96867"/>
                        </a:cubicBezTo>
                      </a:path>
                    </a:pathLst>
                  </a:custGeom>
                  <a:ln w="635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Freeform 21"/>
                <p:cNvSpPr/>
                <p:nvPr/>
              </p:nvSpPr>
              <p:spPr>
                <a:xfrm rot="5645839">
                  <a:off x="4174732" y="2880825"/>
                  <a:ext cx="651124" cy="96867"/>
                </a:xfrm>
                <a:custGeom>
                  <a:avLst/>
                  <a:gdLst>
                    <a:gd name="connsiteX0" fmla="*/ 651124 w 651124"/>
                    <a:gd name="connsiteY0" fmla="*/ 0 h 96867"/>
                    <a:gd name="connsiteX1" fmla="*/ 328253 w 651124"/>
                    <a:gd name="connsiteY1" fmla="*/ 32289 h 96867"/>
                    <a:gd name="connsiteX2" fmla="*/ 0 w 651124"/>
                    <a:gd name="connsiteY2" fmla="*/ 96867 h 9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1124" h="96867">
                      <a:moveTo>
                        <a:pt x="651124" y="0"/>
                      </a:moveTo>
                      <a:cubicBezTo>
                        <a:pt x="543949" y="8072"/>
                        <a:pt x="436774" y="16145"/>
                        <a:pt x="328253" y="32289"/>
                      </a:cubicBezTo>
                      <a:cubicBezTo>
                        <a:pt x="219732" y="48433"/>
                        <a:pt x="0" y="96867"/>
                        <a:pt x="0" y="96867"/>
                      </a:cubicBezTo>
                    </a:path>
                  </a:pathLst>
                </a:custGeom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 rot="6881667">
                  <a:off x="4184559" y="2780984"/>
                  <a:ext cx="457706" cy="158163"/>
                </a:xfrm>
                <a:custGeom>
                  <a:avLst/>
                  <a:gdLst>
                    <a:gd name="connsiteX0" fmla="*/ 651124 w 651124"/>
                    <a:gd name="connsiteY0" fmla="*/ 0 h 96867"/>
                    <a:gd name="connsiteX1" fmla="*/ 328253 w 651124"/>
                    <a:gd name="connsiteY1" fmla="*/ 32289 h 96867"/>
                    <a:gd name="connsiteX2" fmla="*/ 0 w 651124"/>
                    <a:gd name="connsiteY2" fmla="*/ 96867 h 9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1124" h="96867">
                      <a:moveTo>
                        <a:pt x="651124" y="0"/>
                      </a:moveTo>
                      <a:cubicBezTo>
                        <a:pt x="543949" y="8072"/>
                        <a:pt x="436774" y="16145"/>
                        <a:pt x="328253" y="32289"/>
                      </a:cubicBezTo>
                      <a:cubicBezTo>
                        <a:pt x="219732" y="48433"/>
                        <a:pt x="0" y="96867"/>
                        <a:pt x="0" y="96867"/>
                      </a:cubicBezTo>
                    </a:path>
                  </a:pathLst>
                </a:custGeom>
                <a:ln w="6350">
                  <a:solidFill>
                    <a:srgbClr val="0000FF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2" name="Freeform 131"/>
              <p:cNvSpPr/>
              <p:nvPr/>
            </p:nvSpPr>
            <p:spPr>
              <a:xfrm rot="12974254">
                <a:off x="4771318" y="3484715"/>
                <a:ext cx="564878" cy="225410"/>
              </a:xfrm>
              <a:custGeom>
                <a:avLst/>
                <a:gdLst>
                  <a:gd name="connsiteX0" fmla="*/ 651124 w 651124"/>
                  <a:gd name="connsiteY0" fmla="*/ 0 h 96867"/>
                  <a:gd name="connsiteX1" fmla="*/ 328253 w 651124"/>
                  <a:gd name="connsiteY1" fmla="*/ 32289 h 96867"/>
                  <a:gd name="connsiteX2" fmla="*/ 0 w 651124"/>
                  <a:gd name="connsiteY2" fmla="*/ 96867 h 9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1124" h="96867">
                    <a:moveTo>
                      <a:pt x="651124" y="0"/>
                    </a:moveTo>
                    <a:cubicBezTo>
                      <a:pt x="543949" y="8072"/>
                      <a:pt x="436774" y="16145"/>
                      <a:pt x="328253" y="32289"/>
                    </a:cubicBezTo>
                    <a:cubicBezTo>
                      <a:pt x="219732" y="48433"/>
                      <a:pt x="0" y="96867"/>
                      <a:pt x="0" y="96867"/>
                    </a:cubicBezTo>
                  </a:path>
                </a:pathLst>
              </a:custGeom>
              <a:ln w="6350">
                <a:solidFill>
                  <a:srgbClr val="0000FF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8" name="Group 467"/>
          <p:cNvGrpSpPr/>
          <p:nvPr/>
        </p:nvGrpSpPr>
        <p:grpSpPr>
          <a:xfrm>
            <a:off x="3855234" y="2700959"/>
            <a:ext cx="1463722" cy="1460107"/>
            <a:chOff x="3855234" y="2700959"/>
            <a:chExt cx="1463722" cy="1460107"/>
          </a:xfrm>
        </p:grpSpPr>
        <p:sp>
          <p:nvSpPr>
            <p:cNvPr id="14" name="Freeform 13"/>
            <p:cNvSpPr/>
            <p:nvPr/>
          </p:nvSpPr>
          <p:spPr>
            <a:xfrm rot="4260492">
              <a:off x="4896201" y="3216153"/>
              <a:ext cx="275065" cy="570444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7234524">
              <a:off x="4697096" y="3552952"/>
              <a:ext cx="275065" cy="570444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7" name="Group 466"/>
            <p:cNvGrpSpPr/>
            <p:nvPr/>
          </p:nvGrpSpPr>
          <p:grpSpPr>
            <a:xfrm>
              <a:off x="3855234" y="2700959"/>
              <a:ext cx="1061389" cy="1460107"/>
              <a:chOff x="3855234" y="2700959"/>
              <a:chExt cx="1061389" cy="1460107"/>
            </a:xfrm>
          </p:grpSpPr>
          <p:sp>
            <p:nvSpPr>
              <p:cNvPr id="13" name="Freeform 12"/>
              <p:cNvSpPr/>
              <p:nvPr/>
            </p:nvSpPr>
            <p:spPr>
              <a:xfrm rot="188408">
                <a:off x="4641558" y="2700959"/>
                <a:ext cx="275065" cy="570444"/>
              </a:xfrm>
              <a:custGeom>
                <a:avLst/>
                <a:gdLst>
                  <a:gd name="connsiteX0" fmla="*/ 0 w 309345"/>
                  <a:gd name="connsiteY0" fmla="*/ 520964 h 520964"/>
                  <a:gd name="connsiteX1" fmla="*/ 146532 w 309345"/>
                  <a:gd name="connsiteY1" fmla="*/ 227922 h 520964"/>
                  <a:gd name="connsiteX2" fmla="*/ 309345 w 309345"/>
                  <a:gd name="connsiteY2" fmla="*/ 0 h 520964"/>
                  <a:gd name="connsiteX3" fmla="*/ 309345 w 309345"/>
                  <a:gd name="connsiteY3" fmla="*/ 0 h 52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345" h="520964">
                    <a:moveTo>
                      <a:pt x="0" y="520964"/>
                    </a:moveTo>
                    <a:cubicBezTo>
                      <a:pt x="47487" y="417856"/>
                      <a:pt x="94975" y="314749"/>
                      <a:pt x="146532" y="227922"/>
                    </a:cubicBezTo>
                    <a:cubicBezTo>
                      <a:pt x="198089" y="141095"/>
                      <a:pt x="309345" y="0"/>
                      <a:pt x="309345" y="0"/>
                    </a:cubicBezTo>
                    <a:lnTo>
                      <a:pt x="309345" y="0"/>
                    </a:lnTo>
                  </a:path>
                </a:pathLst>
              </a:custGeom>
              <a:ln w="63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6" name="Group 465"/>
              <p:cNvGrpSpPr/>
              <p:nvPr/>
            </p:nvGrpSpPr>
            <p:grpSpPr>
              <a:xfrm>
                <a:off x="3855234" y="3001048"/>
                <a:ext cx="594406" cy="1160018"/>
                <a:chOff x="3855234" y="3001048"/>
                <a:chExt cx="594406" cy="1160018"/>
              </a:xfrm>
            </p:grpSpPr>
            <p:sp>
              <p:nvSpPr>
                <p:cNvPr id="16" name="Freeform 15"/>
                <p:cNvSpPr/>
                <p:nvPr/>
              </p:nvSpPr>
              <p:spPr>
                <a:xfrm rot="16957076">
                  <a:off x="4002923" y="2853359"/>
                  <a:ext cx="275065" cy="570444"/>
                </a:xfrm>
                <a:custGeom>
                  <a:avLst/>
                  <a:gdLst>
                    <a:gd name="connsiteX0" fmla="*/ 0 w 309345"/>
                    <a:gd name="connsiteY0" fmla="*/ 520964 h 520964"/>
                    <a:gd name="connsiteX1" fmla="*/ 146532 w 309345"/>
                    <a:gd name="connsiteY1" fmla="*/ 227922 h 520964"/>
                    <a:gd name="connsiteX2" fmla="*/ 309345 w 309345"/>
                    <a:gd name="connsiteY2" fmla="*/ 0 h 520964"/>
                    <a:gd name="connsiteX3" fmla="*/ 309345 w 309345"/>
                    <a:gd name="connsiteY3" fmla="*/ 0 h 52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345" h="520964">
                      <a:moveTo>
                        <a:pt x="0" y="520964"/>
                      </a:moveTo>
                      <a:cubicBezTo>
                        <a:pt x="47487" y="417856"/>
                        <a:pt x="94975" y="314749"/>
                        <a:pt x="146532" y="227922"/>
                      </a:cubicBezTo>
                      <a:cubicBezTo>
                        <a:pt x="198089" y="141095"/>
                        <a:pt x="309345" y="0"/>
                        <a:pt x="309345" y="0"/>
                      </a:cubicBezTo>
                      <a:lnTo>
                        <a:pt x="309345" y="0"/>
                      </a:lnTo>
                    </a:path>
                  </a:pathLst>
                </a:custGeom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10960213">
                  <a:off x="4174575" y="3590622"/>
                  <a:ext cx="275065" cy="570444"/>
                </a:xfrm>
                <a:custGeom>
                  <a:avLst/>
                  <a:gdLst>
                    <a:gd name="connsiteX0" fmla="*/ 0 w 309345"/>
                    <a:gd name="connsiteY0" fmla="*/ 520964 h 520964"/>
                    <a:gd name="connsiteX1" fmla="*/ 146532 w 309345"/>
                    <a:gd name="connsiteY1" fmla="*/ 227922 h 520964"/>
                    <a:gd name="connsiteX2" fmla="*/ 309345 w 309345"/>
                    <a:gd name="connsiteY2" fmla="*/ 0 h 520964"/>
                    <a:gd name="connsiteX3" fmla="*/ 309345 w 309345"/>
                    <a:gd name="connsiteY3" fmla="*/ 0 h 52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345" h="520964">
                      <a:moveTo>
                        <a:pt x="0" y="520964"/>
                      </a:moveTo>
                      <a:cubicBezTo>
                        <a:pt x="47487" y="417856"/>
                        <a:pt x="94975" y="314749"/>
                        <a:pt x="146532" y="227922"/>
                      </a:cubicBezTo>
                      <a:cubicBezTo>
                        <a:pt x="198089" y="141095"/>
                        <a:pt x="309345" y="0"/>
                        <a:pt x="309345" y="0"/>
                      </a:cubicBezTo>
                      <a:lnTo>
                        <a:pt x="309345" y="0"/>
                      </a:lnTo>
                    </a:path>
                  </a:pathLst>
                </a:custGeom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1" name="Freeform 130"/>
              <p:cNvSpPr/>
              <p:nvPr/>
            </p:nvSpPr>
            <p:spPr>
              <a:xfrm rot="18319563">
                <a:off x="4188018" y="2692650"/>
                <a:ext cx="137896" cy="446229"/>
              </a:xfrm>
              <a:custGeom>
                <a:avLst/>
                <a:gdLst>
                  <a:gd name="connsiteX0" fmla="*/ 0 w 309345"/>
                  <a:gd name="connsiteY0" fmla="*/ 520964 h 520964"/>
                  <a:gd name="connsiteX1" fmla="*/ 146532 w 309345"/>
                  <a:gd name="connsiteY1" fmla="*/ 227922 h 520964"/>
                  <a:gd name="connsiteX2" fmla="*/ 309345 w 309345"/>
                  <a:gd name="connsiteY2" fmla="*/ 0 h 520964"/>
                  <a:gd name="connsiteX3" fmla="*/ 309345 w 309345"/>
                  <a:gd name="connsiteY3" fmla="*/ 0 h 52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345" h="520964">
                    <a:moveTo>
                      <a:pt x="0" y="520964"/>
                    </a:moveTo>
                    <a:cubicBezTo>
                      <a:pt x="47487" y="417856"/>
                      <a:pt x="94975" y="314749"/>
                      <a:pt x="146532" y="227922"/>
                    </a:cubicBezTo>
                    <a:cubicBezTo>
                      <a:pt x="198089" y="141095"/>
                      <a:pt x="309345" y="0"/>
                      <a:pt x="309345" y="0"/>
                    </a:cubicBezTo>
                    <a:lnTo>
                      <a:pt x="309345" y="0"/>
                    </a:lnTo>
                  </a:path>
                </a:pathLst>
              </a:custGeom>
              <a:ln w="63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Freeform 132"/>
            <p:cNvSpPr/>
            <p:nvPr/>
          </p:nvSpPr>
          <p:spPr>
            <a:xfrm rot="7232875">
              <a:off x="4837267" y="3477228"/>
              <a:ext cx="228032" cy="580808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4932041" y="2568029"/>
            <a:ext cx="154309" cy="138524"/>
            <a:chOff x="4782816" y="2568029"/>
            <a:chExt cx="154309" cy="138524"/>
          </a:xfrm>
        </p:grpSpPr>
        <p:cxnSp>
          <p:nvCxnSpPr>
            <p:cNvPr id="148" name="Straight Connector 147"/>
            <p:cNvCxnSpPr/>
            <p:nvPr/>
          </p:nvCxnSpPr>
          <p:spPr>
            <a:xfrm flipH="1">
              <a:off x="4829175" y="2619102"/>
              <a:ext cx="22225" cy="0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0" name="Group 519"/>
            <p:cNvGrpSpPr/>
            <p:nvPr/>
          </p:nvGrpSpPr>
          <p:grpSpPr>
            <a:xfrm>
              <a:off x="4782816" y="2568029"/>
              <a:ext cx="109859" cy="138524"/>
              <a:chOff x="4782816" y="2568029"/>
              <a:chExt cx="109859" cy="138524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4829175" y="2568029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851400" y="2568029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4851400" y="2644775"/>
                <a:ext cx="34925" cy="1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9" name="Group 518"/>
              <p:cNvGrpSpPr/>
              <p:nvPr/>
            </p:nvGrpSpPr>
            <p:grpSpPr>
              <a:xfrm>
                <a:off x="4782816" y="2601067"/>
                <a:ext cx="109859" cy="105486"/>
                <a:chOff x="4935216" y="2601067"/>
                <a:chExt cx="109859" cy="105486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 flipV="1">
                  <a:off x="4935216" y="2670175"/>
                  <a:ext cx="30484" cy="36378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flipH="1">
                  <a:off x="4965700" y="2619102"/>
                  <a:ext cx="22225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flipH="1">
                  <a:off x="4965700" y="2644775"/>
                  <a:ext cx="44450" cy="25401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flipH="1">
                  <a:off x="5010150" y="2601067"/>
                  <a:ext cx="34925" cy="18035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1" name="Straight Connector 170"/>
            <p:cNvCxnSpPr/>
            <p:nvPr/>
          </p:nvCxnSpPr>
          <p:spPr>
            <a:xfrm flipH="1">
              <a:off x="4886326" y="2601067"/>
              <a:ext cx="50799" cy="43709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3" name="Group 532"/>
          <p:cNvGrpSpPr/>
          <p:nvPr/>
        </p:nvGrpSpPr>
        <p:grpSpPr>
          <a:xfrm>
            <a:off x="4978400" y="2360016"/>
            <a:ext cx="285693" cy="254040"/>
            <a:chOff x="4756150" y="2360016"/>
            <a:chExt cx="285693" cy="254040"/>
          </a:xfrm>
        </p:grpSpPr>
        <p:cxnSp>
          <p:nvCxnSpPr>
            <p:cNvPr id="174" name="Straight Connector 173"/>
            <p:cNvCxnSpPr/>
            <p:nvPr/>
          </p:nvCxnSpPr>
          <p:spPr>
            <a:xfrm flipH="1">
              <a:off x="4813301" y="2568029"/>
              <a:ext cx="22226" cy="4602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>
              <a:off x="4908551" y="2411090"/>
              <a:ext cx="47926" cy="64477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>
              <a:off x="4835527" y="2411089"/>
              <a:ext cx="54275" cy="0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4975233" y="2462163"/>
              <a:ext cx="66610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" name="Group 531"/>
            <p:cNvGrpSpPr/>
            <p:nvPr/>
          </p:nvGrpSpPr>
          <p:grpSpPr>
            <a:xfrm>
              <a:off x="4756150" y="2360016"/>
              <a:ext cx="217344" cy="241053"/>
              <a:chOff x="4987925" y="2360016"/>
              <a:chExt cx="217344" cy="241053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 flipH="1">
                <a:off x="4987925" y="2516956"/>
                <a:ext cx="22226" cy="51073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5010151" y="2516956"/>
                <a:ext cx="57149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V="1">
                <a:off x="5095876" y="2513236"/>
                <a:ext cx="42718" cy="87833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>
                <a:off x="5099051" y="2568029"/>
                <a:ext cx="53975" cy="33038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5067301" y="2513236"/>
                <a:ext cx="25701" cy="5479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>
                <a:off x="5045076" y="2513236"/>
                <a:ext cx="57150" cy="36758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5064125" y="2467359"/>
                <a:ext cx="22226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5010150" y="2462163"/>
                <a:ext cx="12701" cy="56269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5022851" y="2411090"/>
                <a:ext cx="44449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5138594" y="2468633"/>
                <a:ext cx="66675" cy="5196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5092702" y="2471639"/>
                <a:ext cx="50806" cy="45876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5086351" y="2411089"/>
                <a:ext cx="38100" cy="56271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>
                <a:off x="5067300" y="2360016"/>
                <a:ext cx="15877" cy="51074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V="1">
                <a:off x="5124451" y="2387600"/>
                <a:ext cx="1" cy="2349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9" name="Group 528"/>
          <p:cNvGrpSpPr/>
          <p:nvPr/>
        </p:nvGrpSpPr>
        <p:grpSpPr>
          <a:xfrm>
            <a:off x="4003984" y="4148817"/>
            <a:ext cx="163834" cy="189597"/>
            <a:chOff x="4216709" y="4148817"/>
            <a:chExt cx="163834" cy="189597"/>
          </a:xfrm>
        </p:grpSpPr>
        <p:cxnSp>
          <p:nvCxnSpPr>
            <p:cNvPr id="280" name="Straight Connector 279"/>
            <p:cNvCxnSpPr/>
            <p:nvPr/>
          </p:nvCxnSpPr>
          <p:spPr>
            <a:xfrm rot="10800000" flipV="1">
              <a:off x="4350059" y="4148817"/>
              <a:ext cx="30484" cy="36378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10800000" flipH="1">
              <a:off x="4305608" y="4287341"/>
              <a:ext cx="22226" cy="51073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8" name="Group 527"/>
            <p:cNvGrpSpPr/>
            <p:nvPr/>
          </p:nvGrpSpPr>
          <p:grpSpPr>
            <a:xfrm>
              <a:off x="4216709" y="4185194"/>
              <a:ext cx="130175" cy="102147"/>
              <a:chOff x="4159559" y="4185194"/>
              <a:chExt cx="130175" cy="102147"/>
            </a:xfrm>
          </p:grpSpPr>
          <p:cxnSp>
            <p:nvCxnSpPr>
              <p:cNvPr id="284" name="Straight Connector 283"/>
              <p:cNvCxnSpPr/>
              <p:nvPr/>
            </p:nvCxnSpPr>
            <p:spPr>
              <a:xfrm rot="10800000" flipH="1">
                <a:off x="4245284" y="4236268"/>
                <a:ext cx="22225" cy="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7" name="Group 526"/>
              <p:cNvGrpSpPr/>
              <p:nvPr/>
            </p:nvGrpSpPr>
            <p:grpSpPr>
              <a:xfrm>
                <a:off x="4159559" y="4185194"/>
                <a:ext cx="130175" cy="102147"/>
                <a:chOff x="4159559" y="4185194"/>
                <a:chExt cx="130175" cy="102147"/>
              </a:xfrm>
            </p:grpSpPr>
            <p:cxnSp>
              <p:nvCxnSpPr>
                <p:cNvPr id="285" name="Straight Connector 284"/>
                <p:cNvCxnSpPr/>
                <p:nvPr/>
              </p:nvCxnSpPr>
              <p:spPr>
                <a:xfrm rot="10800000">
                  <a:off x="4245284" y="4236268"/>
                  <a:ext cx="0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10800000" flipH="1">
                  <a:off x="4210359" y="4210594"/>
                  <a:ext cx="34925" cy="1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10800000" flipV="1">
                  <a:off x="4188134" y="4254303"/>
                  <a:ext cx="22225" cy="33038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6" name="Group 525"/>
                <p:cNvGrpSpPr/>
                <p:nvPr/>
              </p:nvGrpSpPr>
              <p:grpSpPr>
                <a:xfrm>
                  <a:off x="4159559" y="4185194"/>
                  <a:ext cx="130175" cy="102147"/>
                  <a:chOff x="4007159" y="4185194"/>
                  <a:chExt cx="130175" cy="102147"/>
                </a:xfrm>
              </p:grpSpPr>
              <p:cxnSp>
                <p:nvCxnSpPr>
                  <p:cNvPr id="281" name="Straight Connector 280"/>
                  <p:cNvCxnSpPr/>
                  <p:nvPr/>
                </p:nvCxnSpPr>
                <p:spPr>
                  <a:xfrm rot="10800000" flipH="1">
                    <a:off x="4115109" y="4185195"/>
                    <a:ext cx="22225" cy="51073"/>
                  </a:xfrm>
                  <a:prstGeom prst="line">
                    <a:avLst/>
                  </a:prstGeom>
                  <a:ln w="63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/>
                  <p:cNvCxnSpPr/>
                  <p:nvPr/>
                </p:nvCxnSpPr>
                <p:spPr>
                  <a:xfrm rot="10800000" flipH="1">
                    <a:off x="4092884" y="4185194"/>
                    <a:ext cx="44450" cy="25401"/>
                  </a:xfrm>
                  <a:prstGeom prst="line">
                    <a:avLst/>
                  </a:prstGeom>
                  <a:ln w="63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/>
                  <p:cNvCxnSpPr/>
                  <p:nvPr/>
                </p:nvCxnSpPr>
                <p:spPr>
                  <a:xfrm rot="10800000">
                    <a:off x="4115109" y="4236268"/>
                    <a:ext cx="0" cy="51073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/>
                  <p:cNvCxnSpPr/>
                  <p:nvPr/>
                </p:nvCxnSpPr>
                <p:spPr>
                  <a:xfrm rot="10800000" flipH="1">
                    <a:off x="4057959" y="4236268"/>
                    <a:ext cx="34925" cy="18035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rot="10800000" flipH="1">
                    <a:off x="4007159" y="4210594"/>
                    <a:ext cx="50799" cy="43709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60" name="Group 559"/>
          <p:cNvGrpSpPr/>
          <p:nvPr/>
        </p:nvGrpSpPr>
        <p:grpSpPr>
          <a:xfrm>
            <a:off x="3727759" y="4388010"/>
            <a:ext cx="292098" cy="254385"/>
            <a:chOff x="3727759" y="4388010"/>
            <a:chExt cx="292098" cy="254385"/>
          </a:xfrm>
        </p:grpSpPr>
        <p:cxnSp>
          <p:nvCxnSpPr>
            <p:cNvPr id="304" name="Straight Connector 303"/>
            <p:cNvCxnSpPr/>
            <p:nvPr/>
          </p:nvCxnSpPr>
          <p:spPr>
            <a:xfrm rot="10800000" flipH="1">
              <a:off x="3952880" y="4495354"/>
              <a:ext cx="66977" cy="112116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10800000" flipH="1">
              <a:off x="3873809" y="4418744"/>
              <a:ext cx="39385" cy="14110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10800000" flipV="1">
              <a:off x="3727759" y="4388010"/>
              <a:ext cx="104832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10800000" flipH="1">
              <a:off x="4008745" y="4495354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rot="10800000" flipV="1">
              <a:off x="3754846" y="4444280"/>
              <a:ext cx="169461" cy="51074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10800000" flipH="1">
              <a:off x="3913194" y="4469818"/>
              <a:ext cx="59039" cy="115427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5" name="Group 524"/>
          <p:cNvGrpSpPr/>
          <p:nvPr/>
        </p:nvGrpSpPr>
        <p:grpSpPr>
          <a:xfrm>
            <a:off x="5193966" y="3941530"/>
            <a:ext cx="130320" cy="167486"/>
            <a:chOff x="5006641" y="3941530"/>
            <a:chExt cx="130320" cy="167486"/>
          </a:xfrm>
        </p:grpSpPr>
        <p:cxnSp>
          <p:nvCxnSpPr>
            <p:cNvPr id="315" name="Straight Connector 314"/>
            <p:cNvCxnSpPr/>
            <p:nvPr/>
          </p:nvCxnSpPr>
          <p:spPr>
            <a:xfrm rot="5802756" flipV="1">
              <a:off x="5009588" y="3938583"/>
              <a:ext cx="30484" cy="36378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5802756" flipH="1">
              <a:off x="5076827" y="4013115"/>
              <a:ext cx="22225" cy="0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4" name="Group 523"/>
            <p:cNvGrpSpPr/>
            <p:nvPr/>
          </p:nvGrpSpPr>
          <p:grpSpPr>
            <a:xfrm>
              <a:off x="5035252" y="3975368"/>
              <a:ext cx="101709" cy="133648"/>
              <a:chOff x="5222577" y="3975368"/>
              <a:chExt cx="101709" cy="133648"/>
            </a:xfrm>
          </p:grpSpPr>
          <p:cxnSp>
            <p:nvCxnSpPr>
              <p:cNvPr id="316" name="Straight Connector 315"/>
              <p:cNvCxnSpPr/>
              <p:nvPr/>
            </p:nvCxnSpPr>
            <p:spPr>
              <a:xfrm rot="5802756" flipH="1">
                <a:off x="5238213" y="3962520"/>
                <a:ext cx="22225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5802756" flipH="1">
                <a:off x="5213053" y="3984892"/>
                <a:ext cx="44450" cy="25401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5802756">
                <a:off x="5298750" y="3979527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5802756">
                <a:off x="5296152" y="4001599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5802756" flipH="1">
                <a:off x="5225789" y="4038492"/>
                <a:ext cx="34925" cy="1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5802756" flipH="1">
                <a:off x="5260242" y="4033530"/>
                <a:ext cx="34925" cy="18035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802756" flipH="1">
                <a:off x="5234546" y="4061762"/>
                <a:ext cx="50799" cy="43709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0" name="Group 459"/>
          <p:cNvGrpSpPr/>
          <p:nvPr/>
        </p:nvGrpSpPr>
        <p:grpSpPr>
          <a:xfrm>
            <a:off x="3718408" y="2651631"/>
            <a:ext cx="1610997" cy="1356416"/>
            <a:chOff x="3718408" y="2651631"/>
            <a:chExt cx="1610997" cy="1356416"/>
          </a:xfrm>
        </p:grpSpPr>
        <p:cxnSp>
          <p:nvCxnSpPr>
            <p:cNvPr id="352" name="Straight Connector 351"/>
            <p:cNvCxnSpPr/>
            <p:nvPr/>
          </p:nvCxnSpPr>
          <p:spPr>
            <a:xfrm flipH="1">
              <a:off x="3950007" y="3562529"/>
              <a:ext cx="478715" cy="445518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9" name="Group 458"/>
            <p:cNvGrpSpPr/>
            <p:nvPr/>
          </p:nvGrpSpPr>
          <p:grpSpPr>
            <a:xfrm>
              <a:off x="3718408" y="2651631"/>
              <a:ext cx="1610997" cy="790070"/>
              <a:chOff x="3718408" y="2651631"/>
              <a:chExt cx="1610997" cy="790070"/>
            </a:xfrm>
          </p:grpSpPr>
          <p:grpSp>
            <p:nvGrpSpPr>
              <p:cNvPr id="458" name="Group 457"/>
              <p:cNvGrpSpPr/>
              <p:nvPr/>
            </p:nvGrpSpPr>
            <p:grpSpPr>
              <a:xfrm>
                <a:off x="3718408" y="2651631"/>
                <a:ext cx="744372" cy="790070"/>
                <a:chOff x="3718408" y="2651631"/>
                <a:chExt cx="744372" cy="790070"/>
              </a:xfrm>
            </p:grpSpPr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718408" y="3397251"/>
                  <a:ext cx="651124" cy="44450"/>
                </a:xfrm>
                <a:prstGeom prst="line">
                  <a:avLst/>
                </a:prstGeom>
                <a:ln w="6350" cmpd="sng">
                  <a:solidFill>
                    <a:srgbClr val="008000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4306065" y="2651631"/>
                  <a:ext cx="156715" cy="605821"/>
                </a:xfrm>
                <a:prstGeom prst="line">
                  <a:avLst/>
                </a:prstGeom>
                <a:ln w="6350" cmpd="sng">
                  <a:solidFill>
                    <a:srgbClr val="008000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9" name="Straight Connector 358"/>
              <p:cNvCxnSpPr/>
              <p:nvPr/>
            </p:nvCxnSpPr>
            <p:spPr>
              <a:xfrm flipV="1">
                <a:off x="4716016" y="3175000"/>
                <a:ext cx="613389" cy="218796"/>
              </a:xfrm>
              <a:prstGeom prst="line">
                <a:avLst/>
              </a:prstGeom>
              <a:ln w="6350" cmpd="sng">
                <a:solidFill>
                  <a:srgbClr val="008000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76" name="Straight Connector 375"/>
          <p:cNvCxnSpPr/>
          <p:nvPr/>
        </p:nvCxnSpPr>
        <p:spPr>
          <a:xfrm flipH="1">
            <a:off x="3847753" y="4005064"/>
            <a:ext cx="105126" cy="100160"/>
          </a:xfrm>
          <a:prstGeom prst="line">
            <a:avLst/>
          </a:prstGeom>
          <a:ln w="6350" cmpd="sng">
            <a:solidFill>
              <a:srgbClr val="008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4" name="Group 553"/>
          <p:cNvGrpSpPr/>
          <p:nvPr/>
        </p:nvGrpSpPr>
        <p:grpSpPr>
          <a:xfrm>
            <a:off x="3832591" y="3038475"/>
            <a:ext cx="1857009" cy="1456879"/>
            <a:chOff x="3832591" y="3038475"/>
            <a:chExt cx="1857009" cy="1456879"/>
          </a:xfrm>
        </p:grpSpPr>
        <p:grpSp>
          <p:nvGrpSpPr>
            <p:cNvPr id="553" name="Group 552"/>
            <p:cNvGrpSpPr/>
            <p:nvPr/>
          </p:nvGrpSpPr>
          <p:grpSpPr>
            <a:xfrm>
              <a:off x="3832591" y="4254303"/>
              <a:ext cx="260293" cy="241051"/>
              <a:chOff x="3305541" y="4254303"/>
              <a:chExt cx="260293" cy="241051"/>
            </a:xfrm>
          </p:grpSpPr>
          <p:grpSp>
            <p:nvGrpSpPr>
              <p:cNvPr id="551" name="Group 550"/>
              <p:cNvGrpSpPr/>
              <p:nvPr/>
            </p:nvGrpSpPr>
            <p:grpSpPr>
              <a:xfrm>
                <a:off x="3372152" y="4254303"/>
                <a:ext cx="193682" cy="241051"/>
                <a:chOff x="3899202" y="4254303"/>
                <a:chExt cx="193682" cy="241051"/>
              </a:xfrm>
            </p:grpSpPr>
            <p:cxnSp>
              <p:nvCxnSpPr>
                <p:cNvPr id="289" name="Straight Connector 288"/>
                <p:cNvCxnSpPr/>
                <p:nvPr/>
              </p:nvCxnSpPr>
              <p:spPr>
                <a:xfrm rot="10800000" flipH="1">
                  <a:off x="4035734" y="4287341"/>
                  <a:ext cx="571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10800000" flipH="1">
                  <a:off x="4003983" y="4254303"/>
                  <a:ext cx="317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10800000" flipH="1">
                  <a:off x="3950008" y="4254303"/>
                  <a:ext cx="53975" cy="33038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rot="10800000" flipV="1">
                  <a:off x="3924307" y="4287341"/>
                  <a:ext cx="25701" cy="5479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rot="10800000" flipH="1">
                  <a:off x="3950008" y="4305376"/>
                  <a:ext cx="57150" cy="36758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rot="10800000" flipH="1">
                  <a:off x="4016683" y="4336938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 rot="10800000" flipH="1">
                  <a:off x="4080183" y="4336938"/>
                  <a:ext cx="12701" cy="56269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10800000" flipH="1">
                  <a:off x="3950008" y="4388011"/>
                  <a:ext cx="66675" cy="5196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 rot="10800000" flipV="1">
                  <a:off x="3899202" y="4342134"/>
                  <a:ext cx="50806" cy="45876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rot="10800000" flipH="1">
                  <a:off x="3978583" y="4388010"/>
                  <a:ext cx="38100" cy="56271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rot="10800000" flipH="1">
                  <a:off x="4019857" y="4444280"/>
                  <a:ext cx="15877" cy="51074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rot="10800000" flipH="1">
                  <a:off x="3924307" y="4444281"/>
                  <a:ext cx="54275" cy="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2" name="Group 551"/>
              <p:cNvGrpSpPr/>
              <p:nvPr/>
            </p:nvGrpSpPr>
            <p:grpSpPr>
              <a:xfrm>
                <a:off x="3305541" y="4342134"/>
                <a:ext cx="247592" cy="125636"/>
                <a:chOff x="3832591" y="4342134"/>
                <a:chExt cx="247592" cy="125636"/>
              </a:xfrm>
            </p:grpSpPr>
            <p:cxnSp>
              <p:nvCxnSpPr>
                <p:cNvPr id="298" name="Straight Connector 297"/>
                <p:cNvCxnSpPr/>
                <p:nvPr/>
              </p:nvCxnSpPr>
              <p:spPr>
                <a:xfrm rot="10800000" flipH="1">
                  <a:off x="4035734" y="4393207"/>
                  <a:ext cx="444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rot="10800000" flipH="1">
                  <a:off x="3913194" y="4342134"/>
                  <a:ext cx="36814" cy="7661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rot="10800000" flipH="1">
                  <a:off x="3832591" y="4388010"/>
                  <a:ext cx="66610" cy="5197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 rot="10800000" flipV="1">
                  <a:off x="3978582" y="4444280"/>
                  <a:ext cx="1" cy="2349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4" name="Freeform 373"/>
            <p:cNvSpPr/>
            <p:nvPr/>
          </p:nvSpPr>
          <p:spPr>
            <a:xfrm rot="7424068">
              <a:off x="5231889" y="4294588"/>
              <a:ext cx="86850" cy="80378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7" name="Straight Connector 396"/>
            <p:cNvCxnSpPr/>
            <p:nvPr/>
          </p:nvCxnSpPr>
          <p:spPr>
            <a:xfrm flipV="1">
              <a:off x="5467351" y="3038475"/>
              <a:ext cx="222249" cy="79376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3" name="Group 522"/>
          <p:cNvGrpSpPr/>
          <p:nvPr/>
        </p:nvGrpSpPr>
        <p:grpSpPr>
          <a:xfrm>
            <a:off x="3565887" y="3478912"/>
            <a:ext cx="181972" cy="107945"/>
            <a:chOff x="3565887" y="3355087"/>
            <a:chExt cx="181972" cy="107945"/>
          </a:xfrm>
        </p:grpSpPr>
        <p:cxnSp>
          <p:nvCxnSpPr>
            <p:cNvPr id="418" name="Straight Connector 417"/>
            <p:cNvCxnSpPr/>
            <p:nvPr/>
          </p:nvCxnSpPr>
          <p:spPr>
            <a:xfrm rot="13850235" flipH="1">
              <a:off x="3668012" y="3413857"/>
              <a:ext cx="22225" cy="51073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13850235" flipH="1">
              <a:off x="3659834" y="3409970"/>
              <a:ext cx="44450" cy="2540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13850235">
              <a:off x="3632506" y="3437495"/>
              <a:ext cx="0" cy="51073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13850235" flipH="1">
              <a:off x="3602788" y="3412810"/>
              <a:ext cx="34925" cy="18035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" name="Group 521"/>
            <p:cNvGrpSpPr/>
            <p:nvPr/>
          </p:nvGrpSpPr>
          <p:grpSpPr>
            <a:xfrm>
              <a:off x="3565887" y="3355087"/>
              <a:ext cx="181972" cy="94314"/>
              <a:chOff x="3565887" y="3482087"/>
              <a:chExt cx="181972" cy="94314"/>
            </a:xfrm>
          </p:grpSpPr>
          <p:cxnSp>
            <p:nvCxnSpPr>
              <p:cNvPr id="417" name="Straight Connector 416"/>
              <p:cNvCxnSpPr/>
              <p:nvPr/>
            </p:nvCxnSpPr>
            <p:spPr>
              <a:xfrm rot="13850235" flipV="1">
                <a:off x="3714428" y="3541025"/>
                <a:ext cx="30484" cy="36378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rot="13850235" flipH="1">
                <a:off x="3634176" y="3565289"/>
                <a:ext cx="22225" cy="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 rot="13850235">
                <a:off x="3618471" y="3547263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13850235" flipH="1">
                <a:off x="3629686" y="3526919"/>
                <a:ext cx="34925" cy="1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rot="13850235" flipV="1">
                <a:off x="3571293" y="3526280"/>
                <a:ext cx="22225" cy="33038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 rot="13850235" flipH="1">
                <a:off x="3577736" y="3485632"/>
                <a:ext cx="50799" cy="43709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8" name="Group 557"/>
          <p:cNvGrpSpPr/>
          <p:nvPr/>
        </p:nvGrpSpPr>
        <p:grpSpPr>
          <a:xfrm>
            <a:off x="3372654" y="3444841"/>
            <a:ext cx="238771" cy="222214"/>
            <a:chOff x="3372654" y="3444841"/>
            <a:chExt cx="238771" cy="222214"/>
          </a:xfrm>
        </p:grpSpPr>
        <p:cxnSp>
          <p:nvCxnSpPr>
            <p:cNvPr id="425" name="Straight Connector 424"/>
            <p:cNvCxnSpPr/>
            <p:nvPr/>
          </p:nvCxnSpPr>
          <p:spPr>
            <a:xfrm rot="13850235" flipH="1">
              <a:off x="3574776" y="3588132"/>
              <a:ext cx="22226" cy="51073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7" name="Group 556"/>
            <p:cNvGrpSpPr/>
            <p:nvPr/>
          </p:nvGrpSpPr>
          <p:grpSpPr>
            <a:xfrm>
              <a:off x="3372654" y="3444841"/>
              <a:ext cx="213707" cy="222214"/>
              <a:chOff x="3372654" y="3702016"/>
              <a:chExt cx="213707" cy="222214"/>
            </a:xfrm>
          </p:grpSpPr>
          <p:grpSp>
            <p:nvGrpSpPr>
              <p:cNvPr id="555" name="Group 554"/>
              <p:cNvGrpSpPr/>
              <p:nvPr/>
            </p:nvGrpSpPr>
            <p:grpSpPr>
              <a:xfrm>
                <a:off x="3372654" y="3702016"/>
                <a:ext cx="213707" cy="222214"/>
                <a:chOff x="3372654" y="3444841"/>
                <a:chExt cx="213707" cy="222214"/>
              </a:xfrm>
            </p:grpSpPr>
            <p:cxnSp>
              <p:nvCxnSpPr>
                <p:cNvPr id="426" name="Straight Connector 425"/>
                <p:cNvCxnSpPr/>
                <p:nvPr/>
              </p:nvCxnSpPr>
              <p:spPr>
                <a:xfrm rot="13850235" flipH="1">
                  <a:off x="3532250" y="3557361"/>
                  <a:ext cx="571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/>
                <p:cNvCxnSpPr/>
                <p:nvPr/>
              </p:nvCxnSpPr>
              <p:spPr>
                <a:xfrm rot="13850235" flipH="1">
                  <a:off x="3511305" y="3472120"/>
                  <a:ext cx="53975" cy="33038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/>
              </p:nvCxnSpPr>
              <p:spPr>
                <a:xfrm rot="13850235" flipH="1">
                  <a:off x="3488198" y="3560372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 rot="13850235" flipH="1">
                  <a:off x="3528040" y="3604957"/>
                  <a:ext cx="12701" cy="56269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 rot="13850235" flipH="1">
                  <a:off x="3452507" y="3619294"/>
                  <a:ext cx="444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/>
                <p:cNvCxnSpPr/>
                <p:nvPr/>
              </p:nvCxnSpPr>
              <p:spPr>
                <a:xfrm rot="13850235" flipH="1">
                  <a:off x="3416088" y="3566613"/>
                  <a:ext cx="66675" cy="5196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 rot="13850235" flipH="1">
                  <a:off x="3406226" y="3484363"/>
                  <a:ext cx="36814" cy="7661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/>
                <p:cNvCxnSpPr/>
                <p:nvPr/>
              </p:nvCxnSpPr>
              <p:spPr>
                <a:xfrm rot="13850235" flipH="1">
                  <a:off x="3419598" y="3568281"/>
                  <a:ext cx="38100" cy="56271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439"/>
                <p:cNvCxnSpPr/>
                <p:nvPr/>
              </p:nvCxnSpPr>
              <p:spPr>
                <a:xfrm rot="13850235" flipH="1">
                  <a:off x="3408144" y="3628161"/>
                  <a:ext cx="15877" cy="51074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/>
                <p:cNvCxnSpPr/>
                <p:nvPr/>
              </p:nvCxnSpPr>
              <p:spPr>
                <a:xfrm rot="13850235" flipH="1">
                  <a:off x="3341948" y="3475547"/>
                  <a:ext cx="66610" cy="5197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6" name="Group 555"/>
              <p:cNvGrpSpPr/>
              <p:nvPr/>
            </p:nvGrpSpPr>
            <p:grpSpPr>
              <a:xfrm>
                <a:off x="3383952" y="3729809"/>
                <a:ext cx="190931" cy="134196"/>
                <a:chOff x="3383952" y="3472634"/>
                <a:chExt cx="190931" cy="134196"/>
              </a:xfrm>
            </p:grpSpPr>
            <p:cxnSp>
              <p:nvCxnSpPr>
                <p:cNvPr id="429" name="Straight Connector 428"/>
                <p:cNvCxnSpPr/>
                <p:nvPr/>
              </p:nvCxnSpPr>
              <p:spPr>
                <a:xfrm rot="13850235" flipH="1">
                  <a:off x="3547759" y="3490954"/>
                  <a:ext cx="317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/>
                <p:nvPr/>
              </p:nvCxnSpPr>
              <p:spPr>
                <a:xfrm rot="13850235" flipV="1">
                  <a:off x="3466233" y="3458088"/>
                  <a:ext cx="25701" cy="5479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/>
                <p:cNvCxnSpPr/>
                <p:nvPr/>
              </p:nvCxnSpPr>
              <p:spPr>
                <a:xfrm rot="13850235" flipH="1">
                  <a:off x="3469678" y="3504920"/>
                  <a:ext cx="57150" cy="36758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/>
                <p:cNvCxnSpPr/>
                <p:nvPr/>
              </p:nvCxnSpPr>
              <p:spPr>
                <a:xfrm rot="13850235" flipV="1">
                  <a:off x="3406726" y="3484601"/>
                  <a:ext cx="50806" cy="45876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/>
                <p:cNvCxnSpPr/>
                <p:nvPr/>
              </p:nvCxnSpPr>
              <p:spPr>
                <a:xfrm rot="13850235" flipH="1">
                  <a:off x="3360527" y="3578372"/>
                  <a:ext cx="54275" cy="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/>
                <p:nvPr/>
              </p:nvCxnSpPr>
              <p:spPr>
                <a:xfrm rot="13850235" flipV="1">
                  <a:off x="3395696" y="3595085"/>
                  <a:ext cx="1" cy="2349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59" name="Group 558"/>
          <p:cNvGrpSpPr/>
          <p:nvPr/>
        </p:nvGrpSpPr>
        <p:grpSpPr>
          <a:xfrm>
            <a:off x="3241675" y="3086100"/>
            <a:ext cx="233476" cy="918964"/>
            <a:chOff x="3241675" y="3086100"/>
            <a:chExt cx="233476" cy="918964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3347864" y="3946330"/>
              <a:ext cx="127287" cy="58734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273425" y="3086100"/>
              <a:ext cx="120650" cy="31751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flipH="1">
              <a:off x="3241675" y="3393796"/>
              <a:ext cx="106189" cy="3456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rot="13850235" flipH="1">
              <a:off x="3293166" y="3617048"/>
              <a:ext cx="66977" cy="112116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rot="13850235" flipH="1">
              <a:off x="3296478" y="3491322"/>
              <a:ext cx="39385" cy="14110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 rot="13850235" flipV="1">
              <a:off x="3268702" y="3409083"/>
              <a:ext cx="104832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rot="13850235" flipH="1">
              <a:off x="3210890" y="3336984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rot="13850235" flipH="1">
              <a:off x="3325199" y="3632272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 rot="13850235" flipV="1">
              <a:off x="3212487" y="3482224"/>
              <a:ext cx="169461" cy="51074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rot="13850235" flipH="1">
              <a:off x="3288082" y="3566464"/>
              <a:ext cx="59039" cy="115427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4" name="Group 543"/>
          <p:cNvGrpSpPr/>
          <p:nvPr/>
        </p:nvGrpSpPr>
        <p:grpSpPr>
          <a:xfrm>
            <a:off x="3947893" y="2247899"/>
            <a:ext cx="1821082" cy="1405174"/>
            <a:chOff x="3947893" y="2247899"/>
            <a:chExt cx="1821082" cy="1405174"/>
          </a:xfrm>
        </p:grpSpPr>
        <p:cxnSp>
          <p:nvCxnSpPr>
            <p:cNvPr id="90" name="Straight Connector 89"/>
            <p:cNvCxnSpPr/>
            <p:nvPr/>
          </p:nvCxnSpPr>
          <p:spPr>
            <a:xfrm flipH="1">
              <a:off x="4719279" y="2247900"/>
              <a:ext cx="40046" cy="244996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527675" y="3395787"/>
              <a:ext cx="241300" cy="0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3" name="Freeform 362"/>
            <p:cNvSpPr/>
            <p:nvPr/>
          </p:nvSpPr>
          <p:spPr>
            <a:xfrm rot="17839125">
              <a:off x="3936799" y="2399270"/>
              <a:ext cx="185594" cy="163406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Freeform 365"/>
            <p:cNvSpPr/>
            <p:nvPr/>
          </p:nvSpPr>
          <p:spPr>
            <a:xfrm rot="5400000">
              <a:off x="4283253" y="2334206"/>
              <a:ext cx="226453" cy="53840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Freeform 368"/>
            <p:cNvSpPr/>
            <p:nvPr/>
          </p:nvSpPr>
          <p:spPr>
            <a:xfrm rot="10800000">
              <a:off x="5510109" y="3607354"/>
              <a:ext cx="133589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/>
            <p:cNvCxnSpPr/>
            <p:nvPr/>
          </p:nvCxnSpPr>
          <p:spPr>
            <a:xfrm flipH="1" flipV="1">
              <a:off x="4206875" y="2270125"/>
              <a:ext cx="66675" cy="222771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0" name="Freeform 469"/>
            <p:cNvSpPr/>
            <p:nvPr/>
          </p:nvSpPr>
          <p:spPr>
            <a:xfrm rot="8412576">
              <a:off x="5199327" y="2637418"/>
              <a:ext cx="233713" cy="46595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Freeform 472"/>
            <p:cNvSpPr/>
            <p:nvPr/>
          </p:nvSpPr>
          <p:spPr>
            <a:xfrm rot="4985544">
              <a:off x="5545869" y="3545817"/>
              <a:ext cx="52848" cy="111694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Group 549"/>
          <p:cNvGrpSpPr/>
          <p:nvPr/>
        </p:nvGrpSpPr>
        <p:grpSpPr>
          <a:xfrm>
            <a:off x="5271868" y="3547325"/>
            <a:ext cx="502249" cy="753604"/>
            <a:chOff x="5271868" y="3547325"/>
            <a:chExt cx="502249" cy="753604"/>
          </a:xfrm>
        </p:grpSpPr>
        <p:grpSp>
          <p:nvGrpSpPr>
            <p:cNvPr id="549" name="Group 548"/>
            <p:cNvGrpSpPr/>
            <p:nvPr/>
          </p:nvGrpSpPr>
          <p:grpSpPr>
            <a:xfrm>
              <a:off x="5271868" y="4010957"/>
              <a:ext cx="245625" cy="289972"/>
              <a:chOff x="5725893" y="4010957"/>
              <a:chExt cx="245625" cy="289972"/>
            </a:xfrm>
          </p:grpSpPr>
          <p:grpSp>
            <p:nvGrpSpPr>
              <p:cNvPr id="546" name="Group 545"/>
              <p:cNvGrpSpPr/>
              <p:nvPr/>
            </p:nvGrpSpPr>
            <p:grpSpPr>
              <a:xfrm>
                <a:off x="5725893" y="4010957"/>
                <a:ext cx="245625" cy="220778"/>
                <a:chOff x="5275043" y="4010957"/>
                <a:chExt cx="245625" cy="220778"/>
              </a:xfrm>
            </p:grpSpPr>
            <p:cxnSp>
              <p:nvCxnSpPr>
                <p:cNvPr id="323" name="Straight Connector 322"/>
                <p:cNvCxnSpPr/>
                <p:nvPr/>
              </p:nvCxnSpPr>
              <p:spPr>
                <a:xfrm rot="5802756" flipH="1">
                  <a:off x="5337060" y="3996533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>
                <a:xfrm rot="5802756" flipH="1">
                  <a:off x="5314960" y="4035949"/>
                  <a:ext cx="571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/>
              </p:nvCxnSpPr>
              <p:spPr>
                <a:xfrm rot="5802756" flipV="1">
                  <a:off x="5288614" y="4057393"/>
                  <a:ext cx="22225" cy="33038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rot="5802756" flipH="1">
                  <a:off x="5302269" y="4090422"/>
                  <a:ext cx="317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 rot="5802756" flipH="1">
                  <a:off x="5264574" y="4126765"/>
                  <a:ext cx="53975" cy="33038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 rot="5802756" flipV="1">
                  <a:off x="5317669" y="4160586"/>
                  <a:ext cx="25701" cy="5479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 rot="5802756" flipH="1">
                  <a:off x="5315742" y="4129516"/>
                  <a:ext cx="57150" cy="36758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 rot="5802756" flipH="1">
                  <a:off x="5377410" y="4078008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>
                <a:xfrm rot="5802756" flipH="1">
                  <a:off x="5391619" y="4017379"/>
                  <a:ext cx="12701" cy="56269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/>
                <p:nvPr/>
              </p:nvCxnSpPr>
              <p:spPr>
                <a:xfrm rot="5802756" flipH="1">
                  <a:off x="5425708" y="4054630"/>
                  <a:ext cx="444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/>
                <p:nvPr/>
              </p:nvCxnSpPr>
              <p:spPr>
                <a:xfrm rot="5802756" flipH="1">
                  <a:off x="5377932" y="4148381"/>
                  <a:ext cx="66675" cy="5196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rot="5802756" flipH="1">
                  <a:off x="5376714" y="4162875"/>
                  <a:ext cx="36814" cy="7661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 rot="5802756" flipV="1">
                  <a:off x="5353638" y="4183394"/>
                  <a:ext cx="50806" cy="45876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 rot="5802756" flipH="1">
                  <a:off x="5419251" y="4111639"/>
                  <a:ext cx="38100" cy="56271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rot="5802756" flipH="1">
                  <a:off x="5487192" y="4090556"/>
                  <a:ext cx="15877" cy="51074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rot="5802756" flipH="1">
                  <a:off x="5433707" y="4188935"/>
                  <a:ext cx="54275" cy="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2" name="Straight Connector 341"/>
              <p:cNvCxnSpPr/>
              <p:nvPr/>
            </p:nvCxnSpPr>
            <p:spPr>
              <a:xfrm rot="5802756" flipH="1">
                <a:off x="5815085" y="4265025"/>
                <a:ext cx="66610" cy="5197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5802756" flipV="1">
                <a:off x="5926530" y="4151611"/>
                <a:ext cx="1" cy="2349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0" name="Freeform 369"/>
            <p:cNvSpPr/>
            <p:nvPr/>
          </p:nvSpPr>
          <p:spPr>
            <a:xfrm rot="9903919">
              <a:off x="5640528" y="3547325"/>
              <a:ext cx="133589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Freeform 473"/>
            <p:cNvSpPr/>
            <p:nvPr/>
          </p:nvSpPr>
          <p:spPr>
            <a:xfrm rot="4985544">
              <a:off x="5653857" y="3597797"/>
              <a:ext cx="68012" cy="106020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Group 561"/>
          <p:cNvGrpSpPr/>
          <p:nvPr/>
        </p:nvGrpSpPr>
        <p:grpSpPr>
          <a:xfrm>
            <a:off x="5378591" y="3393796"/>
            <a:ext cx="510724" cy="1103082"/>
            <a:chOff x="5378591" y="3393796"/>
            <a:chExt cx="510724" cy="1103082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5768975" y="3393796"/>
              <a:ext cx="107950" cy="0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5802756" flipH="1">
              <a:off x="5537835" y="4110715"/>
              <a:ext cx="66977" cy="112116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802756" flipH="1">
              <a:off x="5479084" y="4181192"/>
              <a:ext cx="39385" cy="14110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802756" flipV="1">
              <a:off x="5335104" y="4350158"/>
              <a:ext cx="104832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5802756" flipH="1">
              <a:off x="5332555" y="4450840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5802756" flipH="1">
              <a:off x="5586375" y="4067553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5802756" flipV="1">
              <a:off x="5388399" y="4277484"/>
              <a:ext cx="169461" cy="51074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5802756" flipH="1">
              <a:off x="5512984" y="4149624"/>
              <a:ext cx="59039" cy="115427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Freeform 370"/>
            <p:cNvSpPr/>
            <p:nvPr/>
          </p:nvSpPr>
          <p:spPr>
            <a:xfrm rot="9444241">
              <a:off x="5747935" y="3462734"/>
              <a:ext cx="141380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Freeform 474"/>
            <p:cNvSpPr/>
            <p:nvPr/>
          </p:nvSpPr>
          <p:spPr>
            <a:xfrm rot="5153198">
              <a:off x="5745420" y="3678466"/>
              <a:ext cx="83368" cy="78616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3663950" y="3642279"/>
            <a:ext cx="1820998" cy="750162"/>
            <a:chOff x="3663950" y="3642279"/>
            <a:chExt cx="1820998" cy="750162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663950" y="3793930"/>
              <a:ext cx="135176" cy="67118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759325" y="4216401"/>
              <a:ext cx="37540" cy="158749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Freeform 367"/>
            <p:cNvSpPr/>
            <p:nvPr/>
          </p:nvSpPr>
          <p:spPr>
            <a:xfrm rot="11617560">
              <a:off x="5351359" y="3642279"/>
              <a:ext cx="133589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2" name="Freeform 371"/>
            <p:cNvSpPr/>
            <p:nvPr/>
          </p:nvSpPr>
          <p:spPr>
            <a:xfrm rot="7651956">
              <a:off x="5140427" y="3988305"/>
              <a:ext cx="76545" cy="169685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Freeform 475"/>
            <p:cNvSpPr/>
            <p:nvPr/>
          </p:nvSpPr>
          <p:spPr>
            <a:xfrm rot="8341071">
              <a:off x="5023875" y="4100309"/>
              <a:ext cx="45719" cy="159726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Freeform 478"/>
            <p:cNvSpPr/>
            <p:nvPr/>
          </p:nvSpPr>
          <p:spPr>
            <a:xfrm rot="17234653">
              <a:off x="4323578" y="4292129"/>
              <a:ext cx="154905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Group 560"/>
          <p:cNvGrpSpPr/>
          <p:nvPr/>
        </p:nvGrpSpPr>
        <p:grpSpPr>
          <a:xfrm>
            <a:off x="3603011" y="4276345"/>
            <a:ext cx="1588636" cy="488555"/>
            <a:chOff x="3603011" y="4276345"/>
            <a:chExt cx="1588636" cy="488555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4851401" y="4600575"/>
              <a:ext cx="25399" cy="123825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rot="10800000" flipH="1">
              <a:off x="3635683" y="4393206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 flipH="1">
              <a:off x="3603011" y="4276345"/>
              <a:ext cx="82834" cy="98805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Freeform 477"/>
            <p:cNvSpPr/>
            <p:nvPr/>
          </p:nvSpPr>
          <p:spPr>
            <a:xfrm rot="8223663">
              <a:off x="5109988" y="4492306"/>
              <a:ext cx="81659" cy="100731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Freeform 480"/>
            <p:cNvSpPr/>
            <p:nvPr/>
          </p:nvSpPr>
          <p:spPr>
            <a:xfrm rot="15985111">
              <a:off x="4410986" y="4683082"/>
              <a:ext cx="117917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3347864" y="2246074"/>
            <a:ext cx="1951557" cy="2396321"/>
            <a:chOff x="3347864" y="2246074"/>
            <a:chExt cx="1951557" cy="2396321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3463925" y="3861048"/>
              <a:ext cx="200025" cy="91827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394075" y="3117850"/>
              <a:ext cx="219887" cy="57151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796865" y="4375150"/>
              <a:ext cx="54535" cy="225425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Freeform 372"/>
            <p:cNvSpPr/>
            <p:nvPr/>
          </p:nvSpPr>
          <p:spPr>
            <a:xfrm rot="7424068">
              <a:off x="5201904" y="4158350"/>
              <a:ext cx="84219" cy="110815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/>
            <p:cNvCxnSpPr/>
            <p:nvPr/>
          </p:nvCxnSpPr>
          <p:spPr>
            <a:xfrm flipH="1">
              <a:off x="3687790" y="4108646"/>
              <a:ext cx="160056" cy="167699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flipH="1" flipV="1">
              <a:off x="3347864" y="3393796"/>
              <a:ext cx="234073" cy="3455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Freeform 476"/>
            <p:cNvSpPr/>
            <p:nvPr/>
          </p:nvSpPr>
          <p:spPr>
            <a:xfrm rot="8341071">
              <a:off x="5068039" y="4250093"/>
              <a:ext cx="93451" cy="215488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Freeform 479"/>
            <p:cNvSpPr/>
            <p:nvPr/>
          </p:nvSpPr>
          <p:spPr>
            <a:xfrm rot="16200000">
              <a:off x="4294356" y="4493305"/>
              <a:ext cx="252461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Freeform 482"/>
            <p:cNvSpPr/>
            <p:nvPr/>
          </p:nvSpPr>
          <p:spPr>
            <a:xfrm rot="5170049">
              <a:off x="4302590" y="2330983"/>
              <a:ext cx="217164" cy="47346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Group 566"/>
          <p:cNvGrpSpPr/>
          <p:nvPr/>
        </p:nvGrpSpPr>
        <p:grpSpPr>
          <a:xfrm>
            <a:off x="3749194" y="2122621"/>
            <a:ext cx="1596524" cy="2400167"/>
            <a:chOff x="3749194" y="2122621"/>
            <a:chExt cx="1596524" cy="2400167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4759325" y="2130425"/>
              <a:ext cx="25400" cy="117475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16854112" flipH="1">
              <a:off x="3703158" y="2423080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Freeform 363"/>
            <p:cNvSpPr/>
            <p:nvPr/>
          </p:nvSpPr>
          <p:spPr>
            <a:xfrm rot="19194337">
              <a:off x="3956429" y="2242765"/>
              <a:ext cx="101336" cy="104280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Freeform 366"/>
            <p:cNvSpPr/>
            <p:nvPr/>
          </p:nvSpPr>
          <p:spPr>
            <a:xfrm rot="4743274">
              <a:off x="4271070" y="2164786"/>
              <a:ext cx="122290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Freeform 374"/>
            <p:cNvSpPr/>
            <p:nvPr/>
          </p:nvSpPr>
          <p:spPr>
            <a:xfrm rot="8107278">
              <a:off x="5253757" y="4398169"/>
              <a:ext cx="91961" cy="124619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2" name="Straight Connector 411"/>
            <p:cNvCxnSpPr/>
            <p:nvPr/>
          </p:nvCxnSpPr>
          <p:spPr>
            <a:xfrm flipH="1" flipV="1">
              <a:off x="4167818" y="2162175"/>
              <a:ext cx="39058" cy="107950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Freeform 483"/>
            <p:cNvSpPr/>
            <p:nvPr/>
          </p:nvSpPr>
          <p:spPr>
            <a:xfrm rot="5232282">
              <a:off x="4290716" y="2162086"/>
              <a:ext cx="124649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4036562" y="2446814"/>
            <a:ext cx="438684" cy="270804"/>
            <a:chOff x="4036562" y="2446814"/>
            <a:chExt cx="438684" cy="270804"/>
          </a:xfrm>
        </p:grpSpPr>
        <p:sp>
          <p:nvSpPr>
            <p:cNvPr id="362" name="Freeform 361"/>
            <p:cNvSpPr/>
            <p:nvPr/>
          </p:nvSpPr>
          <p:spPr>
            <a:xfrm rot="17448192">
              <a:off x="4038034" y="2614810"/>
              <a:ext cx="101336" cy="104280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Freeform 364"/>
            <p:cNvSpPr/>
            <p:nvPr/>
          </p:nvSpPr>
          <p:spPr>
            <a:xfrm rot="5900039">
              <a:off x="4348223" y="2520280"/>
              <a:ext cx="154734" cy="45719"/>
            </a:xfrm>
            <a:custGeom>
              <a:avLst/>
              <a:gdLst>
                <a:gd name="connsiteX0" fmla="*/ 651124 w 651124"/>
                <a:gd name="connsiteY0" fmla="*/ 0 h 96867"/>
                <a:gd name="connsiteX1" fmla="*/ 328253 w 651124"/>
                <a:gd name="connsiteY1" fmla="*/ 32289 h 96867"/>
                <a:gd name="connsiteX2" fmla="*/ 0 w 651124"/>
                <a:gd name="connsiteY2" fmla="*/ 96867 h 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124" h="96867">
                  <a:moveTo>
                    <a:pt x="651124" y="0"/>
                  </a:moveTo>
                  <a:cubicBezTo>
                    <a:pt x="543949" y="8072"/>
                    <a:pt x="436774" y="16145"/>
                    <a:pt x="328253" y="32289"/>
                  </a:cubicBezTo>
                  <a:cubicBezTo>
                    <a:pt x="219732" y="48433"/>
                    <a:pt x="0" y="96867"/>
                    <a:pt x="0" y="96867"/>
                  </a:cubicBezTo>
                </a:path>
              </a:pathLst>
            </a:custGeom>
            <a:ln w="6350"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/>
            <p:cNvCxnSpPr/>
            <p:nvPr/>
          </p:nvCxnSpPr>
          <p:spPr>
            <a:xfrm flipH="1" flipV="1">
              <a:off x="4273550" y="2492896"/>
              <a:ext cx="32516" cy="158734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>
              <a:stCxn id="483" idx="0"/>
              <a:endCxn id="22" idx="2"/>
            </p:cNvCxnSpPr>
            <p:nvPr/>
          </p:nvCxnSpPr>
          <p:spPr>
            <a:xfrm>
              <a:off x="4442050" y="2446814"/>
              <a:ext cx="33196" cy="139655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1" name="Group 530"/>
          <p:cNvGrpSpPr/>
          <p:nvPr/>
        </p:nvGrpSpPr>
        <p:grpSpPr>
          <a:xfrm>
            <a:off x="3581937" y="2492896"/>
            <a:ext cx="1945738" cy="1099676"/>
            <a:chOff x="3581937" y="2492896"/>
            <a:chExt cx="1945738" cy="109967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602736" y="3175000"/>
              <a:ext cx="153290" cy="38101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689052" y="2492896"/>
              <a:ext cx="26964" cy="108171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5375276" y="3395787"/>
              <a:ext cx="152399" cy="1464"/>
            </a:xfrm>
            <a:prstGeom prst="line">
              <a:avLst/>
            </a:prstGeom>
            <a:ln w="9525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flipH="1" flipV="1">
              <a:off x="3581937" y="3393796"/>
              <a:ext cx="121621" cy="3456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flipV="1">
              <a:off x="5317432" y="3117851"/>
              <a:ext cx="158460" cy="57149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Freeform 471"/>
            <p:cNvSpPr/>
            <p:nvPr/>
          </p:nvSpPr>
          <p:spPr>
            <a:xfrm rot="4985544">
              <a:off x="5405709" y="3479980"/>
              <a:ext cx="61750" cy="163433"/>
            </a:xfrm>
            <a:custGeom>
              <a:avLst/>
              <a:gdLst>
                <a:gd name="connsiteX0" fmla="*/ 0 w 309345"/>
                <a:gd name="connsiteY0" fmla="*/ 520964 h 520964"/>
                <a:gd name="connsiteX1" fmla="*/ 146532 w 309345"/>
                <a:gd name="connsiteY1" fmla="*/ 227922 h 520964"/>
                <a:gd name="connsiteX2" fmla="*/ 309345 w 309345"/>
                <a:gd name="connsiteY2" fmla="*/ 0 h 520964"/>
                <a:gd name="connsiteX3" fmla="*/ 309345 w 309345"/>
                <a:gd name="connsiteY3" fmla="*/ 0 h 52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345" h="520964">
                  <a:moveTo>
                    <a:pt x="0" y="520964"/>
                  </a:moveTo>
                  <a:cubicBezTo>
                    <a:pt x="47487" y="417856"/>
                    <a:pt x="94975" y="314749"/>
                    <a:pt x="146532" y="227922"/>
                  </a:cubicBezTo>
                  <a:cubicBezTo>
                    <a:pt x="198089" y="141095"/>
                    <a:pt x="309345" y="0"/>
                    <a:pt x="309345" y="0"/>
                  </a:cubicBezTo>
                  <a:lnTo>
                    <a:pt x="30934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Connector 489"/>
            <p:cNvCxnSpPr>
              <a:stCxn id="470" idx="0"/>
              <a:endCxn id="23" idx="2"/>
            </p:cNvCxnSpPr>
            <p:nvPr/>
          </p:nvCxnSpPr>
          <p:spPr>
            <a:xfrm flipH="1">
              <a:off x="5145384" y="2738804"/>
              <a:ext cx="95918" cy="106664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" name="Group 562"/>
          <p:cNvGrpSpPr/>
          <p:nvPr/>
        </p:nvGrpSpPr>
        <p:grpSpPr>
          <a:xfrm>
            <a:off x="5083177" y="2212975"/>
            <a:ext cx="717548" cy="825500"/>
            <a:chOff x="5083177" y="2212975"/>
            <a:chExt cx="717548" cy="825500"/>
          </a:xfrm>
        </p:grpSpPr>
        <p:cxnSp>
          <p:nvCxnSpPr>
            <p:cNvPr id="204" name="Straight Connector 203"/>
            <p:cNvCxnSpPr/>
            <p:nvPr/>
          </p:nvCxnSpPr>
          <p:spPr>
            <a:xfrm flipH="1">
              <a:off x="5083177" y="2247900"/>
              <a:ext cx="66977" cy="112116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flipH="1">
              <a:off x="5178727" y="2295525"/>
              <a:ext cx="50499" cy="115564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flipV="1">
              <a:off x="5270443" y="2462163"/>
              <a:ext cx="104832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5375277" y="2462163"/>
              <a:ext cx="92074" cy="1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>
              <a:off x="5083177" y="2212975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flipV="1">
              <a:off x="5178727" y="2360016"/>
              <a:ext cx="169461" cy="51074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5130801" y="2270125"/>
              <a:ext cx="59039" cy="115427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flipV="1">
              <a:off x="5689600" y="3006725"/>
              <a:ext cx="111125" cy="31750"/>
            </a:xfrm>
            <a:prstGeom prst="line">
              <a:avLst/>
            </a:prstGeom>
            <a:ln w="6350" cmpd="sng">
              <a:solidFill>
                <a:srgbClr val="008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>
              <a:endCxn id="470" idx="2"/>
            </p:cNvCxnSpPr>
            <p:nvPr/>
          </p:nvCxnSpPr>
          <p:spPr>
            <a:xfrm flipH="1">
              <a:off x="5391065" y="2467359"/>
              <a:ext cx="76286" cy="100669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8" name="Group 517"/>
          <p:cNvGrpSpPr/>
          <p:nvPr/>
        </p:nvGrpSpPr>
        <p:grpSpPr>
          <a:xfrm>
            <a:off x="3773898" y="2772591"/>
            <a:ext cx="123528" cy="170870"/>
            <a:chOff x="3967573" y="2772591"/>
            <a:chExt cx="123528" cy="170870"/>
          </a:xfrm>
        </p:grpSpPr>
        <p:cxnSp>
          <p:nvCxnSpPr>
            <p:cNvPr id="245" name="Straight Connector 244"/>
            <p:cNvCxnSpPr/>
            <p:nvPr/>
          </p:nvCxnSpPr>
          <p:spPr>
            <a:xfrm rot="16854112" flipV="1">
              <a:off x="4057520" y="2910030"/>
              <a:ext cx="30484" cy="36378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854112" flipH="1">
              <a:off x="4002825" y="2867417"/>
              <a:ext cx="22225" cy="0"/>
            </a:xfrm>
            <a:prstGeom prst="line">
              <a:avLst/>
            </a:prstGeom>
            <a:ln w="6350" cmpd="sng">
              <a:solidFill>
                <a:srgbClr val="E920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7" name="Group 516"/>
            <p:cNvGrpSpPr/>
            <p:nvPr/>
          </p:nvGrpSpPr>
          <p:grpSpPr>
            <a:xfrm>
              <a:off x="3967573" y="2772591"/>
              <a:ext cx="123528" cy="135466"/>
              <a:chOff x="3967573" y="2772591"/>
              <a:chExt cx="123528" cy="135466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 rot="16854112" flipH="1">
                <a:off x="4026872" y="2868534"/>
                <a:ext cx="22225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6854112" flipH="1">
                <a:off x="4030467" y="2872886"/>
                <a:ext cx="44450" cy="25401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6854112">
                <a:off x="3994139" y="2826139"/>
                <a:ext cx="0" cy="51073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rot="16854112" flipH="1">
                <a:off x="3996200" y="2828635"/>
                <a:ext cx="34925" cy="18035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4" name="Group 513"/>
              <p:cNvGrpSpPr/>
              <p:nvPr/>
            </p:nvGrpSpPr>
            <p:grpSpPr>
              <a:xfrm>
                <a:off x="3967573" y="2772591"/>
                <a:ext cx="123528" cy="135466"/>
                <a:chOff x="3770723" y="2772591"/>
                <a:chExt cx="123528" cy="135466"/>
              </a:xfrm>
            </p:grpSpPr>
            <p:cxnSp>
              <p:nvCxnSpPr>
                <p:cNvPr id="248" name="Straight Connector 247"/>
                <p:cNvCxnSpPr/>
                <p:nvPr/>
              </p:nvCxnSpPr>
              <p:spPr>
                <a:xfrm rot="16854112">
                  <a:off x="3796260" y="2847963"/>
                  <a:ext cx="0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/>
              </p:nvCxnSpPr>
              <p:spPr>
                <a:xfrm rot="16854112" flipH="1">
                  <a:off x="3836590" y="2844213"/>
                  <a:ext cx="34925" cy="1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/>
                <p:nvPr/>
              </p:nvCxnSpPr>
              <p:spPr>
                <a:xfrm rot="16854112" flipV="1">
                  <a:off x="3789203" y="2788244"/>
                  <a:ext cx="22225" cy="33038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6854112" flipH="1">
                  <a:off x="3815300" y="2776136"/>
                  <a:ext cx="50799" cy="43709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/>
                <p:cNvCxnSpPr>
                  <a:endCxn id="20" idx="2"/>
                </p:cNvCxnSpPr>
                <p:nvPr/>
              </p:nvCxnSpPr>
              <p:spPr>
                <a:xfrm>
                  <a:off x="3771184" y="2827066"/>
                  <a:ext cx="123067" cy="80991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66" name="Group 565"/>
          <p:cNvGrpSpPr/>
          <p:nvPr/>
        </p:nvGrpSpPr>
        <p:grpSpPr>
          <a:xfrm>
            <a:off x="3577669" y="2571119"/>
            <a:ext cx="261902" cy="292922"/>
            <a:chOff x="3577669" y="2571119"/>
            <a:chExt cx="261902" cy="292922"/>
          </a:xfrm>
        </p:grpSpPr>
        <p:cxnSp>
          <p:nvCxnSpPr>
            <p:cNvPr id="272" name="Straight Connector 271"/>
            <p:cNvCxnSpPr/>
            <p:nvPr/>
          </p:nvCxnSpPr>
          <p:spPr>
            <a:xfrm rot="16854112" flipH="1">
              <a:off x="3683609" y="2601825"/>
              <a:ext cx="66610" cy="5197"/>
            </a:xfrm>
            <a:prstGeom prst="line">
              <a:avLst/>
            </a:prstGeom>
            <a:ln w="63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3" name="Group 542"/>
            <p:cNvGrpSpPr/>
            <p:nvPr/>
          </p:nvGrpSpPr>
          <p:grpSpPr>
            <a:xfrm>
              <a:off x="3577669" y="2641500"/>
              <a:ext cx="261902" cy="222541"/>
              <a:chOff x="3215719" y="2641500"/>
              <a:chExt cx="261902" cy="222541"/>
            </a:xfrm>
          </p:grpSpPr>
          <p:cxnSp>
            <p:nvCxnSpPr>
              <p:cNvPr id="254" name="Straight Connector 253"/>
              <p:cNvCxnSpPr/>
              <p:nvPr/>
            </p:nvCxnSpPr>
            <p:spPr>
              <a:xfrm rot="16854112" flipH="1">
                <a:off x="3381067" y="2788420"/>
                <a:ext cx="57149" cy="51073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16854112" flipH="1">
                <a:off x="3274818" y="2678277"/>
                <a:ext cx="54275" cy="0"/>
              </a:xfrm>
              <a:prstGeom prst="line">
                <a:avLst/>
              </a:prstGeom>
              <a:ln w="6350" cmpd="sng">
                <a:solidFill>
                  <a:srgbClr val="E920E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2" name="Group 541"/>
              <p:cNvGrpSpPr/>
              <p:nvPr/>
            </p:nvGrpSpPr>
            <p:grpSpPr>
              <a:xfrm>
                <a:off x="3215719" y="2641500"/>
                <a:ext cx="261902" cy="222541"/>
                <a:chOff x="3215719" y="2641500"/>
                <a:chExt cx="261902" cy="222541"/>
              </a:xfrm>
            </p:grpSpPr>
            <p:cxnSp>
              <p:nvCxnSpPr>
                <p:cNvPr id="253" name="Straight Connector 252"/>
                <p:cNvCxnSpPr/>
                <p:nvPr/>
              </p:nvCxnSpPr>
              <p:spPr>
                <a:xfrm rot="16854112" flipH="1">
                  <a:off x="3384673" y="2827391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>
                <a:xfrm rot="16854112" flipH="1">
                  <a:off x="3445254" y="2736991"/>
                  <a:ext cx="3176" cy="51073"/>
                </a:xfrm>
                <a:prstGeom prst="line">
                  <a:avLst/>
                </a:prstGeom>
                <a:ln w="635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rot="16854112" flipH="1">
                  <a:off x="3350382" y="2743186"/>
                  <a:ext cx="22226" cy="51073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rot="16854112" flipH="1">
                  <a:off x="3278313" y="2762162"/>
                  <a:ext cx="44449" cy="51073"/>
                </a:xfrm>
                <a:prstGeom prst="line">
                  <a:avLst/>
                </a:prstGeom>
                <a:ln w="63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/>
                <p:cNvCxnSpPr/>
                <p:nvPr/>
              </p:nvCxnSpPr>
              <p:spPr>
                <a:xfrm rot="16854112" flipH="1">
                  <a:off x="3343641" y="2632561"/>
                  <a:ext cx="36814" cy="7661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 rot="16854112" flipH="1">
                  <a:off x="3248152" y="2722884"/>
                  <a:ext cx="15877" cy="51074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/>
                <p:nvPr/>
              </p:nvCxnSpPr>
              <p:spPr>
                <a:xfrm rot="16854112" flipV="1">
                  <a:off x="3278940" y="2690959"/>
                  <a:ext cx="1" cy="23490"/>
                </a:xfrm>
                <a:prstGeom prst="line">
                  <a:avLst/>
                </a:prstGeom>
                <a:ln w="6350" cmpd="sng">
                  <a:solidFill>
                    <a:srgbClr val="E920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1" name="Group 540"/>
                <p:cNvGrpSpPr/>
                <p:nvPr/>
              </p:nvGrpSpPr>
              <p:grpSpPr>
                <a:xfrm>
                  <a:off x="3215719" y="2641500"/>
                  <a:ext cx="261902" cy="195685"/>
                  <a:chOff x="3568144" y="2641500"/>
                  <a:chExt cx="261902" cy="195685"/>
                </a:xfrm>
              </p:grpSpPr>
              <p:cxnSp>
                <p:nvCxnSpPr>
                  <p:cNvPr id="258" name="Straight Connector 257"/>
                  <p:cNvCxnSpPr/>
                  <p:nvPr/>
                </p:nvCxnSpPr>
                <p:spPr>
                  <a:xfrm rot="16854112" flipH="1">
                    <a:off x="3786539" y="2719654"/>
                    <a:ext cx="53975" cy="33038"/>
                  </a:xfrm>
                  <a:prstGeom prst="line">
                    <a:avLst/>
                  </a:prstGeom>
                  <a:ln w="63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 rot="16854112" flipV="1">
                    <a:off x="3765088" y="2661352"/>
                    <a:ext cx="25701" cy="54793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 rot="16854112" flipH="1">
                    <a:off x="3732674" y="2709342"/>
                    <a:ext cx="57150" cy="36758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/>
                  <p:cNvCxnSpPr/>
                  <p:nvPr/>
                </p:nvCxnSpPr>
                <p:spPr>
                  <a:xfrm rot="16854112" flipH="1">
                    <a:off x="3693910" y="2797774"/>
                    <a:ext cx="12701" cy="56269"/>
                  </a:xfrm>
                  <a:prstGeom prst="line">
                    <a:avLst/>
                  </a:prstGeom>
                  <a:ln w="6350" cmpd="sng">
                    <a:solidFill>
                      <a:srgbClr val="E920E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/>
                  <p:cNvCxnSpPr/>
                  <p:nvPr/>
                </p:nvCxnSpPr>
                <p:spPr>
                  <a:xfrm rot="16854112" flipH="1">
                    <a:off x="3661363" y="2717155"/>
                    <a:ext cx="66675" cy="5196"/>
                  </a:xfrm>
                  <a:prstGeom prst="line">
                    <a:avLst/>
                  </a:prstGeom>
                  <a:ln w="63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>
                  <a:xfrm rot="16854112" flipV="1">
                    <a:off x="3705483" y="2643965"/>
                    <a:ext cx="50806" cy="45876"/>
                  </a:xfrm>
                  <a:prstGeom prst="line">
                    <a:avLst/>
                  </a:prstGeom>
                  <a:ln w="63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 rot="16854112" flipH="1">
                    <a:off x="3647873" y="2700818"/>
                    <a:ext cx="38100" cy="56271"/>
                  </a:xfrm>
                  <a:prstGeom prst="line">
                    <a:avLst/>
                  </a:prstGeom>
                  <a:ln w="6350"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2" name="Straight Connector 501"/>
                  <p:cNvCxnSpPr/>
                  <p:nvPr/>
                </p:nvCxnSpPr>
                <p:spPr>
                  <a:xfrm>
                    <a:off x="3568144" y="2735797"/>
                    <a:ext cx="213848" cy="101388"/>
                  </a:xfrm>
                  <a:prstGeom prst="line">
                    <a:avLst/>
                  </a:prstGeom>
                  <a:ln w="63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65" name="Group 564"/>
          <p:cNvGrpSpPr/>
          <p:nvPr/>
        </p:nvGrpSpPr>
        <p:grpSpPr>
          <a:xfrm>
            <a:off x="3440277" y="2471009"/>
            <a:ext cx="295447" cy="264788"/>
            <a:chOff x="3440277" y="2429734"/>
            <a:chExt cx="295447" cy="264788"/>
          </a:xfrm>
        </p:grpSpPr>
        <p:cxnSp>
          <p:nvCxnSpPr>
            <p:cNvPr id="276" name="Straight Connector 275"/>
            <p:cNvCxnSpPr/>
            <p:nvPr/>
          </p:nvCxnSpPr>
          <p:spPr>
            <a:xfrm rot="16854112" flipH="1">
              <a:off x="3508242" y="2604815"/>
              <a:ext cx="11112" cy="147041"/>
            </a:xfrm>
            <a:prstGeom prst="line">
              <a:avLst/>
            </a:prstGeom>
            <a:ln w="63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4" name="Group 563"/>
            <p:cNvGrpSpPr/>
            <p:nvPr/>
          </p:nvGrpSpPr>
          <p:grpSpPr>
            <a:xfrm>
              <a:off x="3449726" y="2429734"/>
              <a:ext cx="285998" cy="264788"/>
              <a:chOff x="3449726" y="2467834"/>
              <a:chExt cx="285998" cy="264788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16854112" flipH="1">
                <a:off x="3502739" y="2636252"/>
                <a:ext cx="66977" cy="112116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854112" flipH="1">
                <a:off x="3595095" y="2542316"/>
                <a:ext cx="39385" cy="141101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854112" flipV="1">
                <a:off x="3680710" y="2517651"/>
                <a:ext cx="104832" cy="5197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854112" flipV="1">
                <a:off x="3559382" y="2538062"/>
                <a:ext cx="169461" cy="51074"/>
              </a:xfrm>
              <a:prstGeom prst="line">
                <a:avLst/>
              </a:prstGeom>
              <a:ln w="635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16854112" flipH="1">
                <a:off x="3538414" y="2596245"/>
                <a:ext cx="59039" cy="115427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>
                <a:off x="3449726" y="2683350"/>
                <a:ext cx="118418" cy="49272"/>
              </a:xfrm>
              <a:prstGeom prst="line">
                <a:avLst/>
              </a:prstGeom>
              <a:ln w="635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7" name="Rectangle 656"/>
          <p:cNvSpPr/>
          <p:nvPr/>
        </p:nvSpPr>
        <p:spPr>
          <a:xfrm>
            <a:off x="2846528" y="1499471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/>
        </p:nvSpPr>
        <p:spPr>
          <a:xfrm>
            <a:off x="1067998" y="1508847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300" dirty="0"/>
          </a:p>
        </p:txBody>
      </p:sp>
      <p:sp>
        <p:nvSpPr>
          <p:cNvPr id="659" name="Rectangle 658"/>
          <p:cNvSpPr/>
          <p:nvPr/>
        </p:nvSpPr>
        <p:spPr>
          <a:xfrm>
            <a:off x="1451325" y="1506514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0" name="Rectangle 659"/>
          <p:cNvSpPr/>
          <p:nvPr/>
        </p:nvSpPr>
        <p:spPr>
          <a:xfrm>
            <a:off x="1836190" y="1507439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/>
        </p:nvSpPr>
        <p:spPr>
          <a:xfrm>
            <a:off x="2219517" y="1505106"/>
            <a:ext cx="320730" cy="7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2" name="Rectangle 661"/>
          <p:cNvSpPr/>
          <p:nvPr/>
        </p:nvSpPr>
        <p:spPr>
          <a:xfrm>
            <a:off x="1068695" y="4644182"/>
            <a:ext cx="1472249" cy="76076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Scheduler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63" name="Rectangle 662"/>
          <p:cNvSpPr/>
          <p:nvPr/>
        </p:nvSpPr>
        <p:spPr>
          <a:xfrm>
            <a:off x="1064822" y="3412717"/>
            <a:ext cx="320730" cy="1061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300" dirty="0"/>
          </a:p>
        </p:txBody>
      </p:sp>
      <p:sp>
        <p:nvSpPr>
          <p:cNvPr id="664" name="Rectangle 663"/>
          <p:cNvSpPr/>
          <p:nvPr/>
        </p:nvSpPr>
        <p:spPr>
          <a:xfrm>
            <a:off x="1448149" y="3410384"/>
            <a:ext cx="320730" cy="1061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5" name="Rectangle 664"/>
          <p:cNvSpPr/>
          <p:nvPr/>
        </p:nvSpPr>
        <p:spPr>
          <a:xfrm>
            <a:off x="1833014" y="3411309"/>
            <a:ext cx="320730" cy="1061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6" name="Rectangle 665"/>
          <p:cNvSpPr/>
          <p:nvPr/>
        </p:nvSpPr>
        <p:spPr>
          <a:xfrm>
            <a:off x="2216341" y="3408976"/>
            <a:ext cx="320730" cy="10610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/>
        </p:nvSpPr>
        <p:spPr>
          <a:xfrm>
            <a:off x="1061646" y="3448800"/>
            <a:ext cx="323905" cy="581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/>
          <p:cNvSpPr/>
          <p:nvPr/>
        </p:nvSpPr>
        <p:spPr>
          <a:xfrm>
            <a:off x="1448149" y="3448799"/>
            <a:ext cx="320730" cy="583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Rectangle 668"/>
          <p:cNvSpPr/>
          <p:nvPr/>
        </p:nvSpPr>
        <p:spPr>
          <a:xfrm>
            <a:off x="1833014" y="3449027"/>
            <a:ext cx="320730" cy="581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/>
        </p:nvSpPr>
        <p:spPr>
          <a:xfrm>
            <a:off x="2216341" y="3449027"/>
            <a:ext cx="320730" cy="58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Rectangle 670"/>
          <p:cNvSpPr/>
          <p:nvPr/>
        </p:nvSpPr>
        <p:spPr>
          <a:xfrm>
            <a:off x="1064822" y="3529564"/>
            <a:ext cx="323905" cy="58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Rectangle 671"/>
          <p:cNvSpPr/>
          <p:nvPr/>
        </p:nvSpPr>
        <p:spPr>
          <a:xfrm>
            <a:off x="1451325" y="3529563"/>
            <a:ext cx="320730" cy="5837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/>
        </p:nvSpPr>
        <p:spPr>
          <a:xfrm>
            <a:off x="1836190" y="3529791"/>
            <a:ext cx="320730" cy="5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Rectangle 673"/>
          <p:cNvSpPr/>
          <p:nvPr/>
        </p:nvSpPr>
        <p:spPr>
          <a:xfrm>
            <a:off x="2219517" y="3529791"/>
            <a:ext cx="320730" cy="58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Rectangle 674"/>
          <p:cNvSpPr/>
          <p:nvPr/>
        </p:nvSpPr>
        <p:spPr>
          <a:xfrm>
            <a:off x="1064822" y="3608748"/>
            <a:ext cx="323905" cy="581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/>
        </p:nvSpPr>
        <p:spPr>
          <a:xfrm>
            <a:off x="1451325" y="3608747"/>
            <a:ext cx="320730" cy="5837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Rectangle 676"/>
          <p:cNvSpPr/>
          <p:nvPr/>
        </p:nvSpPr>
        <p:spPr>
          <a:xfrm>
            <a:off x="1836190" y="3608975"/>
            <a:ext cx="320730" cy="58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Rectangle 677"/>
          <p:cNvSpPr/>
          <p:nvPr/>
        </p:nvSpPr>
        <p:spPr>
          <a:xfrm>
            <a:off x="2219517" y="3608975"/>
            <a:ext cx="320730" cy="58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/>
          <p:cNvSpPr/>
          <p:nvPr/>
        </p:nvSpPr>
        <p:spPr>
          <a:xfrm>
            <a:off x="1064822" y="3689284"/>
            <a:ext cx="323905" cy="581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Rectangle 679"/>
          <p:cNvSpPr/>
          <p:nvPr/>
        </p:nvSpPr>
        <p:spPr>
          <a:xfrm>
            <a:off x="1451325" y="3689283"/>
            <a:ext cx="320730" cy="583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Rectangle 680"/>
          <p:cNvSpPr/>
          <p:nvPr/>
        </p:nvSpPr>
        <p:spPr>
          <a:xfrm>
            <a:off x="1836190" y="3689511"/>
            <a:ext cx="320730" cy="581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/>
          <p:cNvSpPr/>
          <p:nvPr/>
        </p:nvSpPr>
        <p:spPr>
          <a:xfrm>
            <a:off x="2219517" y="3689511"/>
            <a:ext cx="320730" cy="5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Rectangle 682"/>
          <p:cNvSpPr/>
          <p:nvPr/>
        </p:nvSpPr>
        <p:spPr>
          <a:xfrm>
            <a:off x="1064822" y="3768660"/>
            <a:ext cx="323905" cy="581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Rectangle 683"/>
          <p:cNvSpPr/>
          <p:nvPr/>
        </p:nvSpPr>
        <p:spPr>
          <a:xfrm>
            <a:off x="1451325" y="3768659"/>
            <a:ext cx="320730" cy="583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/>
          <p:cNvSpPr/>
          <p:nvPr/>
        </p:nvSpPr>
        <p:spPr>
          <a:xfrm>
            <a:off x="1836190" y="3768887"/>
            <a:ext cx="320730" cy="5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/>
          <p:cNvSpPr/>
          <p:nvPr/>
        </p:nvSpPr>
        <p:spPr>
          <a:xfrm>
            <a:off x="2219517" y="3768887"/>
            <a:ext cx="320730" cy="58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Rectangle 686"/>
          <p:cNvSpPr/>
          <p:nvPr/>
        </p:nvSpPr>
        <p:spPr>
          <a:xfrm>
            <a:off x="1061646" y="3845362"/>
            <a:ext cx="323905" cy="581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/>
          <p:cNvSpPr/>
          <p:nvPr/>
        </p:nvSpPr>
        <p:spPr>
          <a:xfrm>
            <a:off x="1448149" y="3845361"/>
            <a:ext cx="320730" cy="5837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Rectangle 688"/>
          <p:cNvSpPr/>
          <p:nvPr/>
        </p:nvSpPr>
        <p:spPr>
          <a:xfrm>
            <a:off x="1833014" y="3845589"/>
            <a:ext cx="320730" cy="58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Rectangle 689"/>
          <p:cNvSpPr/>
          <p:nvPr/>
        </p:nvSpPr>
        <p:spPr>
          <a:xfrm>
            <a:off x="2216341" y="3845589"/>
            <a:ext cx="320730" cy="58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/>
          <p:cNvSpPr/>
          <p:nvPr/>
        </p:nvSpPr>
        <p:spPr>
          <a:xfrm>
            <a:off x="1064822" y="3924863"/>
            <a:ext cx="323905" cy="5814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Rectangle 691"/>
          <p:cNvSpPr/>
          <p:nvPr/>
        </p:nvSpPr>
        <p:spPr>
          <a:xfrm>
            <a:off x="1451325" y="3924862"/>
            <a:ext cx="320730" cy="583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Rectangle 692"/>
          <p:cNvSpPr/>
          <p:nvPr/>
        </p:nvSpPr>
        <p:spPr>
          <a:xfrm>
            <a:off x="1836190" y="3925090"/>
            <a:ext cx="320730" cy="58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/>
        </p:nvSpPr>
        <p:spPr>
          <a:xfrm>
            <a:off x="2219517" y="3925090"/>
            <a:ext cx="320730" cy="5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Rectangle 694"/>
          <p:cNvSpPr/>
          <p:nvPr/>
        </p:nvSpPr>
        <p:spPr>
          <a:xfrm>
            <a:off x="1448149" y="4003947"/>
            <a:ext cx="320730" cy="5837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Rectangle 695"/>
          <p:cNvSpPr/>
          <p:nvPr/>
        </p:nvSpPr>
        <p:spPr>
          <a:xfrm>
            <a:off x="1833014" y="4004175"/>
            <a:ext cx="320730" cy="581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/>
          <p:cNvSpPr/>
          <p:nvPr/>
        </p:nvSpPr>
        <p:spPr>
          <a:xfrm>
            <a:off x="2216341" y="4004175"/>
            <a:ext cx="320730" cy="5815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Rectangle 697"/>
          <p:cNvSpPr/>
          <p:nvPr/>
        </p:nvSpPr>
        <p:spPr>
          <a:xfrm>
            <a:off x="1064822" y="4006499"/>
            <a:ext cx="323905" cy="581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Rectangle 698"/>
          <p:cNvSpPr/>
          <p:nvPr/>
        </p:nvSpPr>
        <p:spPr>
          <a:xfrm>
            <a:off x="1451325" y="4083248"/>
            <a:ext cx="320730" cy="583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/>
          <p:cNvSpPr/>
          <p:nvPr/>
        </p:nvSpPr>
        <p:spPr>
          <a:xfrm>
            <a:off x="2219517" y="4083476"/>
            <a:ext cx="320730" cy="5815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Rectangle 700"/>
          <p:cNvSpPr/>
          <p:nvPr/>
        </p:nvSpPr>
        <p:spPr>
          <a:xfrm>
            <a:off x="1061646" y="4083248"/>
            <a:ext cx="323905" cy="58149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TextBox 701"/>
          <p:cNvSpPr txBox="1"/>
          <p:nvPr/>
        </p:nvSpPr>
        <p:spPr>
          <a:xfrm>
            <a:off x="1320800" y="4270573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703" name="Rectangle 702"/>
          <p:cNvSpPr/>
          <p:nvPr/>
        </p:nvSpPr>
        <p:spPr>
          <a:xfrm>
            <a:off x="1064822" y="452577"/>
            <a:ext cx="1472249" cy="101272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Geometry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Filters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04" name="TextBox 703"/>
          <p:cNvSpPr txBox="1"/>
          <p:nvPr/>
        </p:nvSpPr>
        <p:spPr>
          <a:xfrm>
            <a:off x="1629869" y="2334122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Baskets</a:t>
            </a:r>
            <a:endParaRPr lang="en-US" dirty="0"/>
          </a:p>
        </p:txBody>
      </p:sp>
      <p:grpSp>
        <p:nvGrpSpPr>
          <p:cNvPr id="705" name="Group 704"/>
          <p:cNvGrpSpPr/>
          <p:nvPr/>
        </p:nvGrpSpPr>
        <p:grpSpPr>
          <a:xfrm>
            <a:off x="1067998" y="1533200"/>
            <a:ext cx="321427" cy="486123"/>
            <a:chOff x="1067998" y="1533200"/>
            <a:chExt cx="321427" cy="486123"/>
          </a:xfrm>
        </p:grpSpPr>
        <p:sp>
          <p:nvSpPr>
            <p:cNvPr id="706" name="Rectangle 705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1067998" y="1961173"/>
              <a:ext cx="320730" cy="581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2" name="Group 711"/>
          <p:cNvGrpSpPr/>
          <p:nvPr/>
        </p:nvGrpSpPr>
        <p:grpSpPr>
          <a:xfrm>
            <a:off x="1450628" y="1531903"/>
            <a:ext cx="321427" cy="651701"/>
            <a:chOff x="1067998" y="1533200"/>
            <a:chExt cx="321427" cy="651701"/>
          </a:xfrm>
          <a:solidFill>
            <a:srgbClr val="0000FF"/>
          </a:solidFill>
        </p:grpSpPr>
        <p:sp>
          <p:nvSpPr>
            <p:cNvPr id="713" name="Rectangle 712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1067998" y="1961173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1068695" y="2044794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1068695" y="2126751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1836190" y="1534297"/>
            <a:ext cx="321427" cy="651701"/>
            <a:chOff x="1067998" y="1533200"/>
            <a:chExt cx="321427" cy="65170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22" name="Rectangle 721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1067998" y="1961173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1068695" y="2044794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1068695" y="2126751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0" name="Group 729"/>
          <p:cNvGrpSpPr/>
          <p:nvPr/>
        </p:nvGrpSpPr>
        <p:grpSpPr>
          <a:xfrm>
            <a:off x="2218820" y="1534297"/>
            <a:ext cx="321427" cy="403096"/>
            <a:chOff x="1067998" y="1533200"/>
            <a:chExt cx="321427" cy="403096"/>
          </a:xfrm>
          <a:solidFill>
            <a:schemeClr val="accent5">
              <a:lumMod val="50000"/>
            </a:schemeClr>
          </a:solidFill>
        </p:grpSpPr>
        <p:sp>
          <p:nvSpPr>
            <p:cNvPr id="731" name="Rectangle 730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6" name="Rectangle 735"/>
          <p:cNvSpPr/>
          <p:nvPr/>
        </p:nvSpPr>
        <p:spPr>
          <a:xfrm>
            <a:off x="2846528" y="452577"/>
            <a:ext cx="1649915" cy="101272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(Fast)Physics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Filters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737" name="Group 736"/>
          <p:cNvGrpSpPr/>
          <p:nvPr/>
        </p:nvGrpSpPr>
        <p:grpSpPr>
          <a:xfrm>
            <a:off x="2846528" y="1534297"/>
            <a:ext cx="321427" cy="651701"/>
            <a:chOff x="1067998" y="1533200"/>
            <a:chExt cx="321427" cy="651701"/>
          </a:xfrm>
          <a:solidFill>
            <a:srgbClr val="FF0000"/>
          </a:solidFill>
        </p:grpSpPr>
        <p:sp>
          <p:nvSpPr>
            <p:cNvPr id="738" name="Rectangle 737"/>
            <p:cNvSpPr/>
            <p:nvPr/>
          </p:nvSpPr>
          <p:spPr>
            <a:xfrm>
              <a:off x="1067998" y="1533200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1067998" y="1620492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1068695" y="1707717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1067998" y="1794159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1067998" y="1878146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1067998" y="1961173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1068695" y="2044794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1068695" y="2126751"/>
              <a:ext cx="320730" cy="5815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6" name="Rectangle 745"/>
          <p:cNvSpPr/>
          <p:nvPr/>
        </p:nvSpPr>
        <p:spPr>
          <a:xfrm>
            <a:off x="6849007" y="704535"/>
            <a:ext cx="1472249" cy="76076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Stepper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47" name="Rectangle 746"/>
          <p:cNvSpPr/>
          <p:nvPr/>
        </p:nvSpPr>
        <p:spPr>
          <a:xfrm>
            <a:off x="4876800" y="940701"/>
            <a:ext cx="1662984" cy="3762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Input queue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39784" y="969899"/>
            <a:ext cx="315643" cy="312989"/>
            <a:chOff x="6539784" y="940701"/>
            <a:chExt cx="315643" cy="31298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539784" y="940701"/>
              <a:ext cx="30922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>
              <a:off x="6546204" y="1049304"/>
              <a:ext cx="30922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6546204" y="1151497"/>
              <a:ext cx="30922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6546204" y="1253690"/>
              <a:ext cx="30922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4" name="Rectangle 413"/>
          <p:cNvSpPr/>
          <p:nvPr/>
        </p:nvSpPr>
        <p:spPr>
          <a:xfrm>
            <a:off x="7090446" y="1984408"/>
            <a:ext cx="1081721" cy="5781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Vector</a:t>
            </a:r>
          </a:p>
          <a:p>
            <a:pPr algn="ctr"/>
            <a:r>
              <a:rPr lang="en-US" sz="1400" dirty="0" smtClean="0"/>
              <a:t>stepper</a:t>
            </a:r>
            <a:endParaRPr lang="en-US" sz="1400" dirty="0"/>
          </a:p>
        </p:txBody>
      </p:sp>
      <p:sp>
        <p:nvSpPr>
          <p:cNvPr id="415" name="Rectangle 414"/>
          <p:cNvSpPr/>
          <p:nvPr/>
        </p:nvSpPr>
        <p:spPr>
          <a:xfrm>
            <a:off x="7090446" y="2575507"/>
            <a:ext cx="1081721" cy="38973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Step sampling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7090446" y="2965240"/>
            <a:ext cx="1081721" cy="188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Filter neutrals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7090452" y="3148620"/>
            <a:ext cx="1081721" cy="389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(Field) Propagator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7087966" y="3535870"/>
            <a:ext cx="1081721" cy="234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Step limiter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reshuffle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454" name="Group 453"/>
          <p:cNvGrpSpPr/>
          <p:nvPr/>
        </p:nvGrpSpPr>
        <p:grpSpPr>
          <a:xfrm>
            <a:off x="6787917" y="4287342"/>
            <a:ext cx="788689" cy="1474003"/>
            <a:chOff x="4066345" y="4724315"/>
            <a:chExt cx="788689" cy="1474003"/>
          </a:xfrm>
        </p:grpSpPr>
        <p:sp>
          <p:nvSpPr>
            <p:cNvPr id="455" name="Rectangle 454"/>
            <p:cNvSpPr/>
            <p:nvPr/>
          </p:nvSpPr>
          <p:spPr>
            <a:xfrm>
              <a:off x="4066345" y="4724315"/>
              <a:ext cx="788689" cy="578104"/>
            </a:xfrm>
            <a:prstGeom prst="rect">
              <a:avLst/>
            </a:prstGeom>
            <a:solidFill>
              <a:srgbClr val="AA101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err="1" smtClean="0"/>
                <a:t>VecGeom</a:t>
              </a:r>
              <a:endParaRPr lang="en-US" sz="1050" dirty="0" smtClean="0"/>
            </a:p>
            <a:p>
              <a:pPr algn="ctr"/>
              <a:r>
                <a:rPr lang="en-US" sz="1050" dirty="0" smtClean="0"/>
                <a:t>navigator</a:t>
              </a: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4081848" y="5299918"/>
              <a:ext cx="371679" cy="89589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Full geometry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4466544" y="5302419"/>
              <a:ext cx="371679" cy="89589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Simplified geometry</a:t>
              </a:r>
            </a:p>
          </p:txBody>
        </p:sp>
      </p:grpSp>
      <p:sp>
        <p:nvSpPr>
          <p:cNvPr id="462" name="Rectangle 461"/>
          <p:cNvSpPr/>
          <p:nvPr/>
        </p:nvSpPr>
        <p:spPr>
          <a:xfrm>
            <a:off x="7628826" y="4287341"/>
            <a:ext cx="1081721" cy="57810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Physics sampler</a:t>
            </a:r>
            <a:endParaRPr lang="en-US" sz="1400" dirty="0"/>
          </a:p>
        </p:txBody>
      </p:sp>
      <p:sp>
        <p:nvSpPr>
          <p:cNvPr id="469" name="Rectangle 468"/>
          <p:cNvSpPr/>
          <p:nvPr/>
        </p:nvSpPr>
        <p:spPr>
          <a:xfrm>
            <a:off x="7628826" y="4878440"/>
            <a:ext cx="1081721" cy="38973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Phys. Process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p</a:t>
            </a:r>
            <a:r>
              <a:rPr lang="en-US" sz="1100" dirty="0" smtClean="0">
                <a:solidFill>
                  <a:srgbClr val="000000"/>
                </a:solidFill>
              </a:rPr>
              <a:t>ost-step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7628826" y="5268171"/>
            <a:ext cx="1081721" cy="234827"/>
          </a:xfrm>
          <a:prstGeom prst="rect">
            <a:avLst/>
          </a:prstGeom>
          <a:solidFill>
            <a:srgbClr val="E188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rgbClr val="000000"/>
                </a:solidFill>
              </a:rPr>
              <a:t>Secondaries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482" name="Group 481"/>
          <p:cNvGrpSpPr/>
          <p:nvPr/>
        </p:nvGrpSpPr>
        <p:grpSpPr>
          <a:xfrm>
            <a:off x="1061646" y="6335142"/>
            <a:ext cx="7445817" cy="369332"/>
            <a:chOff x="294281" y="6410169"/>
            <a:chExt cx="8379266" cy="369332"/>
          </a:xfrm>
        </p:grpSpPr>
        <p:sp>
          <p:nvSpPr>
            <p:cNvPr id="486" name="Pentagon 485"/>
            <p:cNvSpPr/>
            <p:nvPr/>
          </p:nvSpPr>
          <p:spPr>
            <a:xfrm rot="10800000">
              <a:off x="294281" y="6503102"/>
              <a:ext cx="8379266" cy="201371"/>
            </a:xfrm>
            <a:prstGeom prst="homePlate">
              <a:avLst>
                <a:gd name="adj" fmla="val 78945"/>
              </a:avLst>
            </a:prstGeom>
            <a:solidFill>
              <a:srgbClr val="336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371712" y="6410169"/>
              <a:ext cx="2341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 SCHEDULER</a:t>
              </a:r>
              <a:endParaRPr lang="en-US" dirty="0"/>
            </a:p>
          </p:txBody>
        </p:sp>
      </p:grpSp>
      <p:grpSp>
        <p:nvGrpSpPr>
          <p:cNvPr id="488" name="Group 487"/>
          <p:cNvGrpSpPr/>
          <p:nvPr/>
        </p:nvGrpSpPr>
        <p:grpSpPr>
          <a:xfrm>
            <a:off x="7937360" y="5502997"/>
            <a:ext cx="464654" cy="925077"/>
            <a:chOff x="7392730" y="5341391"/>
            <a:chExt cx="464654" cy="1161716"/>
          </a:xfrm>
        </p:grpSpPr>
        <p:sp>
          <p:nvSpPr>
            <p:cNvPr id="489" name="Pentagon 488"/>
            <p:cNvSpPr/>
            <p:nvPr/>
          </p:nvSpPr>
          <p:spPr>
            <a:xfrm rot="5400000">
              <a:off x="7044199" y="5689922"/>
              <a:ext cx="1161716" cy="46465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Chord 490"/>
            <p:cNvSpPr/>
            <p:nvPr/>
          </p:nvSpPr>
          <p:spPr>
            <a:xfrm rot="10800000">
              <a:off x="7466889" y="6053922"/>
              <a:ext cx="340748" cy="353765"/>
            </a:xfrm>
            <a:prstGeom prst="chord">
              <a:avLst>
                <a:gd name="adj1" fmla="val 21357625"/>
                <a:gd name="adj2" fmla="val 11063277"/>
              </a:avLst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Group 491"/>
          <p:cNvGrpSpPr/>
          <p:nvPr/>
        </p:nvGrpSpPr>
        <p:grpSpPr>
          <a:xfrm>
            <a:off x="6955789" y="5762999"/>
            <a:ext cx="464654" cy="665075"/>
            <a:chOff x="5152670" y="5940498"/>
            <a:chExt cx="464654" cy="531631"/>
          </a:xfrm>
        </p:grpSpPr>
        <p:sp>
          <p:nvSpPr>
            <p:cNvPr id="494" name="Pentagon 493"/>
            <p:cNvSpPr/>
            <p:nvPr/>
          </p:nvSpPr>
          <p:spPr>
            <a:xfrm rot="5400000">
              <a:off x="5119181" y="5973987"/>
              <a:ext cx="531631" cy="46465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Chord 494"/>
            <p:cNvSpPr/>
            <p:nvPr/>
          </p:nvSpPr>
          <p:spPr>
            <a:xfrm rot="10800000">
              <a:off x="5226827" y="6186209"/>
              <a:ext cx="340750" cy="223957"/>
            </a:xfrm>
            <a:prstGeom prst="chord">
              <a:avLst>
                <a:gd name="adj1" fmla="val 21357625"/>
                <a:gd name="adj2" fmla="val 1106327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0" name="Straight Connector 499"/>
          <p:cNvCxnSpPr/>
          <p:nvPr/>
        </p:nvCxnSpPr>
        <p:spPr>
          <a:xfrm>
            <a:off x="1472302" y="5404948"/>
            <a:ext cx="1" cy="10476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1723645" y="5404948"/>
            <a:ext cx="0" cy="1053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/>
          <p:nvPr/>
        </p:nvCxnSpPr>
        <p:spPr>
          <a:xfrm>
            <a:off x="1975054" y="5404948"/>
            <a:ext cx="0" cy="10394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/>
          <p:nvPr/>
        </p:nvCxnSpPr>
        <p:spPr>
          <a:xfrm>
            <a:off x="2226396" y="5404948"/>
            <a:ext cx="0" cy="1044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5" name="Chord 504"/>
          <p:cNvSpPr/>
          <p:nvPr/>
        </p:nvSpPr>
        <p:spPr>
          <a:xfrm rot="10800000">
            <a:off x="5329405" y="1427545"/>
            <a:ext cx="340750" cy="280172"/>
          </a:xfrm>
          <a:prstGeom prst="chord">
            <a:avLst>
              <a:gd name="adj1" fmla="val 21357625"/>
              <a:gd name="adj2" fmla="val 1106327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Rectangle 505"/>
          <p:cNvSpPr/>
          <p:nvPr/>
        </p:nvSpPr>
        <p:spPr>
          <a:xfrm>
            <a:off x="1068695" y="1146369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b" anchorCtr="0"/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Vol</a:t>
            </a:r>
            <a:r>
              <a:rPr lang="en-US" sz="1000" baseline="-25000" dirty="0" smtClean="0">
                <a:solidFill>
                  <a:srgbClr val="0000FF"/>
                </a:solidFill>
              </a:rPr>
              <a:t>1</a:t>
            </a:r>
            <a:endParaRPr lang="en-US" sz="1000" baseline="-25000" dirty="0">
              <a:solidFill>
                <a:srgbClr val="0000FF"/>
              </a:solidFill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1448009" y="1141725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b" anchorCtr="0"/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Vol</a:t>
            </a:r>
            <a:r>
              <a:rPr lang="en-US" sz="10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09" name="Rectangle 508"/>
          <p:cNvSpPr/>
          <p:nvPr/>
        </p:nvSpPr>
        <p:spPr>
          <a:xfrm>
            <a:off x="1836887" y="1141725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b" anchorCtr="0"/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Vol</a:t>
            </a:r>
            <a:r>
              <a:rPr lang="en-US" sz="10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2216341" y="1141725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08000" rIns="0" bIns="108000" rtlCol="0" anchor="b" anchorCtr="0"/>
          <a:lstStyle/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Vol</a:t>
            </a:r>
            <a:r>
              <a:rPr lang="en-US" sz="1000" baseline="-25000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512" name="Rectangle 511"/>
          <p:cNvSpPr/>
          <p:nvPr/>
        </p:nvSpPr>
        <p:spPr>
          <a:xfrm>
            <a:off x="2846528" y="1141725"/>
            <a:ext cx="320730" cy="3189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1000" dirty="0">
                <a:solidFill>
                  <a:srgbClr val="0000FF"/>
                </a:solidFill>
              </a:rPr>
              <a:t>e</a:t>
            </a:r>
            <a:r>
              <a:rPr lang="en-US" sz="1000" baseline="30000" dirty="0" smtClean="0">
                <a:solidFill>
                  <a:srgbClr val="0000FF"/>
                </a:solidFill>
              </a:rPr>
              <a:t>+</a:t>
            </a:r>
            <a:r>
              <a:rPr lang="en-US" sz="1000" dirty="0" smtClean="0">
                <a:solidFill>
                  <a:srgbClr val="0000FF"/>
                </a:solidFill>
              </a:rPr>
              <a:t>/e</a:t>
            </a:r>
            <a:r>
              <a:rPr lang="en-US" sz="1000" baseline="30000" dirty="0" smtClean="0">
                <a:solidFill>
                  <a:srgbClr val="0000FF"/>
                </a:solidFill>
              </a:rPr>
              <a:t>-</a:t>
            </a:r>
          </a:p>
          <a:p>
            <a:pPr algn="ctr"/>
            <a:r>
              <a:rPr lang="en-US" sz="1000" dirty="0" smtClean="0">
                <a:solidFill>
                  <a:srgbClr val="0000FF"/>
                </a:solidFill>
                <a:latin typeface="Apple Chancery"/>
                <a:cs typeface="Apple Chancery"/>
              </a:rPr>
              <a:t>γ</a:t>
            </a:r>
            <a:endParaRPr lang="en-US" sz="10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513" name="Title 3"/>
          <p:cNvSpPr txBox="1">
            <a:spLocks/>
          </p:cNvSpPr>
          <p:nvPr/>
        </p:nvSpPr>
        <p:spPr>
          <a:xfrm>
            <a:off x="3505166" y="5357178"/>
            <a:ext cx="2131727" cy="7879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err="1" smtClean="0"/>
              <a:t>GeantV</a:t>
            </a:r>
            <a:endParaRPr lang="en-US" cap="none" dirty="0"/>
          </a:p>
        </p:txBody>
      </p:sp>
      <p:grpSp>
        <p:nvGrpSpPr>
          <p:cNvPr id="515" name="Group 514"/>
          <p:cNvGrpSpPr/>
          <p:nvPr/>
        </p:nvGrpSpPr>
        <p:grpSpPr>
          <a:xfrm>
            <a:off x="5623149" y="5256965"/>
            <a:ext cx="464654" cy="1167173"/>
            <a:chOff x="2732842" y="5111552"/>
            <a:chExt cx="464654" cy="1368575"/>
          </a:xfrm>
        </p:grpSpPr>
        <p:sp>
          <p:nvSpPr>
            <p:cNvPr id="516" name="Pentagon 515"/>
            <p:cNvSpPr/>
            <p:nvPr/>
          </p:nvSpPr>
          <p:spPr>
            <a:xfrm rot="5400000">
              <a:off x="2280881" y="5563513"/>
              <a:ext cx="1368575" cy="46465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Chord 533"/>
            <p:cNvSpPr/>
            <p:nvPr/>
          </p:nvSpPr>
          <p:spPr>
            <a:xfrm rot="10800000">
              <a:off x="2794788" y="6046475"/>
              <a:ext cx="340748" cy="353765"/>
            </a:xfrm>
            <a:prstGeom prst="chord">
              <a:avLst>
                <a:gd name="adj1" fmla="val 21357625"/>
                <a:gd name="adj2" fmla="val 1106327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5" name="Picture 5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21" y="5196688"/>
            <a:ext cx="767572" cy="767572"/>
          </a:xfrm>
          <a:prstGeom prst="rect">
            <a:avLst/>
          </a:prstGeom>
        </p:spPr>
      </p:pic>
      <p:sp>
        <p:nvSpPr>
          <p:cNvPr id="536" name="Rectangle 535"/>
          <p:cNvSpPr/>
          <p:nvPr/>
        </p:nvSpPr>
        <p:spPr>
          <a:xfrm>
            <a:off x="5603272" y="4297849"/>
            <a:ext cx="1081721" cy="5781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Coproc</a:t>
            </a:r>
            <a:r>
              <a:rPr lang="en-US" sz="1400" dirty="0" smtClean="0"/>
              <a:t>. broker</a:t>
            </a:r>
            <a:endParaRPr lang="en-US" sz="1400" dirty="0"/>
          </a:p>
        </p:txBody>
      </p:sp>
      <p:cxnSp>
        <p:nvCxnSpPr>
          <p:cNvPr id="537" name="Straight Arrow Connector 536"/>
          <p:cNvCxnSpPr/>
          <p:nvPr/>
        </p:nvCxnSpPr>
        <p:spPr>
          <a:xfrm>
            <a:off x="6235813" y="4960881"/>
            <a:ext cx="0" cy="3252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/>
          <p:cNvCxnSpPr/>
          <p:nvPr/>
        </p:nvCxnSpPr>
        <p:spPr>
          <a:xfrm>
            <a:off x="6357237" y="4958381"/>
            <a:ext cx="0" cy="32528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6145820" y="3791458"/>
            <a:ext cx="375" cy="501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40" name="TextBox 539"/>
          <p:cNvSpPr txBox="1"/>
          <p:nvPr/>
        </p:nvSpPr>
        <p:spPr>
          <a:xfrm>
            <a:off x="215899" y="2845468"/>
            <a:ext cx="194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10</a:t>
            </a:r>
            <a:r>
              <a:rPr lang="en-US" baseline="30000" dirty="0" smtClean="0">
                <a:solidFill>
                  <a:srgbClr val="FF6600"/>
                </a:solidFill>
              </a:rPr>
              <a:t>5</a:t>
            </a:r>
            <a:r>
              <a:rPr lang="en-US" dirty="0" smtClean="0">
                <a:solidFill>
                  <a:srgbClr val="FF6600"/>
                </a:solidFill>
              </a:rPr>
              <a:t> baskets/sec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8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xmlns:p14="http://schemas.microsoft.com/office/powerpoint/2010/main" spd="slow" advTm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546E-6 2.31374E-6 L 0.08112 2.31374E-6 C 0.11708 2.31374E-6 0.16224 0.09185 0.16224 0.16659 L 0.16224 0.33295 " pathEditMode="relative" rAng="0" ptsTypes="FfFF">
                                      <p:cBhvr>
                                        <p:cTn id="6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6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43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434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369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2.29434E-6 -1.81987E-6 L 0.00069 -0.2806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40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6" presetID="42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1.38889E-6 0 L 0.19497 -0.29051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1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47179E-6 4.41074E-6 L -0.04166 -0.32462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62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1.90592E-6 4.14911E-6 L 0.00052 -0.34638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73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42" presetClass="path" presetSubtype="0" accel="50000" decel="5000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2.29474E-6 -3.35494E-6 L -0.08332 -0.2410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6" y="-120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4" presetID="42" presetClass="path" presetSubtype="0" accel="50000" decel="5000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4.86721E-6 4.84834E-6 L -0.08418 -0.2646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" y="-132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4790"/>
                                  </p:stCondLst>
                                  <p:childTnLst>
                                    <p:animMotion origin="layout" path="M -7.20361E-7 9.02987E-7 L -0.12498 -0.29729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49" y="-148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8" presetID="0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47179E-6 0.00023 L 0.15344 -0.2667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2" y="-133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0" presetID="42" presetClass="path" presetSubtype="0" accel="50000" decel="5000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2.11769E-6 -1.08821E-7 L 0.06874 -0.2655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" y="-132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2" presetID="42" presetClass="path" presetSubtype="0" accel="50000" decel="50000" fill="hold" grpId="1" nodeType="withEffect">
                                  <p:stCondLst>
                                    <p:cond delay="4890"/>
                                  </p:stCondLst>
                                  <p:childTnLst>
                                    <p:animMotion origin="layout" path="M -4.69016E-6 4.84834E-6 L 0.15224 -0.27599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3" y="-137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4" presetID="42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9.3213E-7 4.41074E-6 L 0.19511 -0.2859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5" y="-143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42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11769E-6 -1.90553E-6 L 0.06839 -0.2391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-119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8" presetID="42" presetClass="path" presetSubtype="0" accel="50000" decel="50000" fill="hold" grpId="1" nodeType="withEffect">
                                  <p:stCondLst>
                                    <p:cond delay="5590"/>
                                  </p:stCondLst>
                                  <p:childTnLst>
                                    <p:animMotion origin="layout" path="M 2.29474E-6 4.41074E-6 L 0.11057 -0.26164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0" y="-130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0" presetID="42" presetClass="path" presetSubtype="0" accel="50000" decel="50000" fill="hold" grpId="1" nodeType="withEffect">
                                  <p:stCondLst>
                                    <p:cond delay="5290"/>
                                  </p:stCondLst>
                                  <p:childTnLst>
                                    <p:animMotion origin="layout" path="M -4.69016E-6 4.14911E-6 L 0.15241 -0.3088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0" y="-154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42" presetClass="path" presetSubtype="0" accel="50000" decel="5000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1.90592E-6 -2.34313E-6 L 0.042 -0.34823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74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42" presetClass="path" presetSubtype="0" accel="50000" decel="50000" fill="hold" grpId="1" nodeType="withEffect">
                                  <p:stCondLst>
                                    <p:cond delay="3890"/>
                                  </p:stCondLst>
                                  <p:childTnLst>
                                    <p:animMotion origin="layout" path="M -4.69016E-6 -1.08821E-7 L 0.00018 -0.2787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42" presetClass="path" presetSubtype="0" accel="50000" decel="50000" fill="hold" grpId="1" nodeType="withEffect">
                                  <p:stCondLst>
                                    <p:cond delay="4290"/>
                                  </p:stCondLst>
                                  <p:childTnLst>
                                    <p:animMotion origin="layout" path="M -9.3213E-7 4.65386E-7 L 0.04201 -0.3574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78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42" presetClass="path" presetSubtype="0" accel="50000" decel="50000" fill="hold" grpId="1" nodeType="withEffect">
                                  <p:stCondLst>
                                    <p:cond delay="4790"/>
                                  </p:stCondLst>
                                  <p:childTnLst>
                                    <p:animMotion origin="layout" path="M -4.86721E-6 3.1373E-6 L -0.04252 -0.26418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-132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42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11769E-6 3.1373E-6 L -0.08436 -0.23964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" y="-119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42" presetClass="path" presetSubtype="0" accel="50000" decel="50000" fill="hold" grpId="1" nodeType="withEffect">
                                  <p:stCondLst>
                                    <p:cond delay="5290"/>
                                  </p:stCondLst>
                                  <p:childTnLst>
                                    <p:animMotion origin="layout" path="M 2.47179E-6 9.02987E-7 L 0.00052 -0.3091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54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42" presetClass="path" presetSubtype="0" accel="50000" decel="5000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7.20361E-7 4.41074E-6 L -0.08332 -0.25029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6" y="-125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42" presetClass="path" presetSubtype="0" accel="50000" decel="50000" fill="hold" grpId="1" nodeType="withEffect">
                                  <p:stCondLst>
                                    <p:cond delay="5590"/>
                                  </p:stCondLst>
                                  <p:childTnLst>
                                    <p:animMotion origin="layout" path="M 2.11769E-6 4.14911E-6 L -0.08367 -0.29637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3" y="-148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42" presetClass="path" presetSubtype="0" accel="50000" decel="50000" fill="hold" grpId="1" nodeType="withEffect">
                                  <p:stCondLst>
                                    <p:cond delay="3690"/>
                                  </p:stCondLst>
                                  <p:childTnLst>
                                    <p:animMotion origin="layout" path="M -4.69179E-6 -1.34228E-6 L 0.08387 -0.30201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5" y="-151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3890"/>
                                  </p:stCondLst>
                                  <p:childTnLst>
                                    <p:animMotion origin="layout" path="M -4.69179E-6 4.43879E-6 L 0.08387 -0.3126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5" y="-156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42" presetClass="path" presetSubtype="0" accel="50000" decel="50000" fill="hold" grpId="1" nodeType="withEffect">
                                  <p:stCondLst>
                                    <p:cond delay="4230"/>
                                  </p:stCondLst>
                                  <p:childTnLst>
                                    <p:animMotion origin="layout" path="M 4.12398E-6 4.43879E-6 L 0.04202 -0.30063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150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42" presetClass="path" presetSubtype="0" accel="50000" decel="50000" fill="hold" grpId="1" nodeType="withEffect">
                                  <p:stCondLst>
                                    <p:cond delay="4450"/>
                                  </p:stCondLst>
                                  <p:childTnLst>
                                    <p:animMotion origin="layout" path="M -7.01511E-7 5.32284E-8 L -7.01511E-7 -0.25249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42" presetClass="path" presetSubtype="0" accel="50000" decel="50000" fill="hold" grpId="1" nodeType="withEffect">
                                  <p:stCondLst>
                                    <p:cond delay="4790"/>
                                  </p:stCondLst>
                                  <p:childTnLst>
                                    <p:animMotion origin="layout" path="M 4.12398E-6 4.50359E-6 L 0.04184 -0.29739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" y="-148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42" presetClass="path" presetSubtype="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7.01511E-7 4.43879E-6 L -0.00035 -0.26291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31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42" presetClass="path" presetSubtype="0" accel="50000" decel="5000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1.75551E-6 -4.1657E-6 L -0.04185 -0.2388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-119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42" presetClass="path" presetSubtype="0" accel="50000" decel="50000" fill="hold" grpId="1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1.75551E-6 4.50359E-6 L -0.0422 -0.26175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130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42" presetClass="path" presetSubtype="0" accel="50000" decel="50000" fill="hold" grpId="1" nodeType="withEffect">
                                  <p:stCondLst>
                                    <p:cond delay="3810"/>
                                  </p:stCondLst>
                                  <p:childTnLst>
                                    <p:animMotion origin="layout" path="M -4.69179E-6 -4.1657E-6 L 0.12485 -0.31381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4" y="-156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42" presetClass="path" presetSubtype="0" accel="50000" decel="50000" fill="hold" grpId="1" nodeType="withEffect">
                                  <p:stCondLst>
                                    <p:cond delay="4120"/>
                                  </p:stCondLst>
                                  <p:childTnLst>
                                    <p:animMotion origin="layout" path="M 4.12398E-6 -1.34228E-6 L 0.08386 -0.28975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5" y="-144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42" presetClass="path" presetSubtype="0" accel="50000" decel="50000" fill="hold" grpId="1" nodeType="withEffect">
                                  <p:stCondLst>
                                    <p:cond delay="4470"/>
                                  </p:stCondLst>
                                  <p:childTnLst>
                                    <p:animMotion origin="layout" path="M -7.01511E-7 4.50359E-6 L 0.04167 -0.32308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" y="-161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42" presetClass="path" presetSubtype="0" accel="50000" decel="50000" fill="hold" grpId="1" nodeType="withEffect">
                                  <p:stCondLst>
                                    <p:cond delay="4880"/>
                                  </p:stCondLst>
                                  <p:childTnLst>
                                    <p:animMotion origin="layout" path="M -3.419E-6 3.10808E-6 L 0.04202 -0.32169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160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42" presetClass="path" presetSubtype="0" accel="50000" decel="50000" fill="hold" grpId="1" nodeType="withEffect">
                                  <p:stCondLst>
                                    <p:cond delay="5090"/>
                                  </p:stCondLst>
                                  <p:childTnLst>
                                    <p:animMotion origin="layout" path="M -9.61973E-7 1.44874E-6 L 0.00052 -0.22819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4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82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821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822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23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24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718 L 0.39451 -0.0845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8" y="-45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9"/>
                                            </p:cond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1" presetID="42" presetClass="path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animMotion origin="layout" path="M 1.40649E-6 4.6608E-6 L 0.35266 -0.09216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5" y="-46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3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7.01511E-7 4.6608E-6 L 0.31047 -0.08938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4" y="-44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7 -0.0125 L 0.2622 -0.08312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0" y="-35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5"/>
                                            </p:cond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7" presetID="42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7.41448E-7 4.6608E-6 L 0.20594 -0.09169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7" y="-45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" grpId="0" animBg="1"/>
      <p:bldP spid="667" grpId="1" animBg="1"/>
      <p:bldP spid="668" grpId="0" animBg="1"/>
      <p:bldP spid="668" grpId="1" animBg="1"/>
      <p:bldP spid="669" grpId="0" animBg="1"/>
      <p:bldP spid="669" grpId="1" animBg="1"/>
      <p:bldP spid="670" grpId="0" animBg="1"/>
      <p:bldP spid="670" grpId="1" animBg="1"/>
      <p:bldP spid="671" grpId="0" animBg="1"/>
      <p:bldP spid="671" grpId="1" animBg="1"/>
      <p:bldP spid="672" grpId="0" animBg="1"/>
      <p:bldP spid="672" grpId="1" animBg="1"/>
      <p:bldP spid="673" grpId="0" animBg="1"/>
      <p:bldP spid="673" grpId="1" animBg="1"/>
      <p:bldP spid="674" grpId="0" animBg="1"/>
      <p:bldP spid="674" grpId="1" animBg="1"/>
      <p:bldP spid="675" grpId="0" animBg="1"/>
      <p:bldP spid="675" grpId="1" animBg="1"/>
      <p:bldP spid="676" grpId="0" animBg="1"/>
      <p:bldP spid="676" grpId="1" animBg="1"/>
      <p:bldP spid="677" grpId="0" animBg="1"/>
      <p:bldP spid="677" grpId="1" animBg="1"/>
      <p:bldP spid="678" grpId="0" animBg="1"/>
      <p:bldP spid="678" grpId="1" animBg="1"/>
      <p:bldP spid="679" grpId="0" animBg="1"/>
      <p:bldP spid="679" grpId="1" animBg="1"/>
      <p:bldP spid="680" grpId="0" animBg="1"/>
      <p:bldP spid="680" grpId="1" animBg="1"/>
      <p:bldP spid="681" grpId="0" animBg="1"/>
      <p:bldP spid="681" grpId="1" animBg="1"/>
      <p:bldP spid="682" grpId="0" animBg="1"/>
      <p:bldP spid="682" grpId="1" animBg="1"/>
      <p:bldP spid="683" grpId="0" animBg="1"/>
      <p:bldP spid="683" grpId="1" animBg="1"/>
      <p:bldP spid="684" grpId="0" animBg="1"/>
      <p:bldP spid="684" grpId="1" animBg="1"/>
      <p:bldP spid="685" grpId="0" animBg="1"/>
      <p:bldP spid="685" grpId="1" animBg="1"/>
      <p:bldP spid="686" grpId="0" animBg="1"/>
      <p:bldP spid="686" grpId="1" animBg="1"/>
      <p:bldP spid="687" grpId="0" animBg="1"/>
      <p:bldP spid="687" grpId="1" animBg="1"/>
      <p:bldP spid="688" grpId="0" animBg="1"/>
      <p:bldP spid="688" grpId="1" animBg="1"/>
      <p:bldP spid="689" grpId="0" animBg="1"/>
      <p:bldP spid="689" grpId="1" animBg="1"/>
      <p:bldP spid="690" grpId="0" animBg="1"/>
      <p:bldP spid="690" grpId="1" animBg="1"/>
      <p:bldP spid="691" grpId="0" animBg="1"/>
      <p:bldP spid="691" grpId="1" animBg="1"/>
      <p:bldP spid="692" grpId="0" animBg="1"/>
      <p:bldP spid="692" grpId="1" animBg="1"/>
      <p:bldP spid="693" grpId="0" animBg="1"/>
      <p:bldP spid="693" grpId="1" animBg="1"/>
      <p:bldP spid="694" grpId="0" animBg="1"/>
      <p:bldP spid="694" grpId="1" animBg="1"/>
      <p:bldP spid="695" grpId="0" animBg="1"/>
      <p:bldP spid="695" grpId="1" animBg="1"/>
      <p:bldP spid="696" grpId="0" animBg="1"/>
      <p:bldP spid="696" grpId="1" animBg="1"/>
      <p:bldP spid="697" grpId="0" animBg="1"/>
      <p:bldP spid="697" grpId="1" animBg="1"/>
      <p:bldP spid="698" grpId="0" animBg="1"/>
      <p:bldP spid="698" grpId="1" animBg="1"/>
      <p:bldP spid="699" grpId="0" animBg="1"/>
      <p:bldP spid="699" grpId="1" animBg="1"/>
      <p:bldP spid="700" grpId="0" animBg="1"/>
      <p:bldP spid="700" grpId="1" animBg="1"/>
      <p:bldP spid="701" grpId="0" animBg="1"/>
      <p:bldP spid="701" grpId="1" animBg="1"/>
      <p:bldP spid="5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5"/>
            <a:ext cx="7315200" cy="1154097"/>
          </a:xfrm>
        </p:spPr>
        <p:txBody>
          <a:bodyPr/>
          <a:lstStyle/>
          <a:p>
            <a:r>
              <a:rPr lang="en-US" dirty="0"/>
              <a:t>Project milestones (2015-2016)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781782"/>
              </p:ext>
            </p:extLst>
          </p:nvPr>
        </p:nvGraphicFramePr>
        <p:xfrm>
          <a:off x="406400" y="1765300"/>
          <a:ext cx="84201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ime_buffer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29" y="1011401"/>
            <a:ext cx="4143940" cy="2977806"/>
          </a:xfrm>
          <a:prstGeom prst="rect">
            <a:avLst/>
          </a:prstGeom>
        </p:spPr>
      </p:pic>
      <p:pic>
        <p:nvPicPr>
          <p:cNvPr id="5" name="Picture 4" descr="Screen Shot 2015-06-05 at 09.01.4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1" y="3175000"/>
            <a:ext cx="4418093" cy="1693683"/>
          </a:xfrm>
          <a:prstGeom prst="rect">
            <a:avLst/>
          </a:prstGeom>
        </p:spPr>
      </p:pic>
      <p:pic>
        <p:nvPicPr>
          <p:cNvPr id="2" name="Picture 1" descr="Screen Shot 2015-06-05 at 08.58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1" y="4160634"/>
            <a:ext cx="4873625" cy="19823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9605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Fine grain parallelism is challenging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76874" y="4097804"/>
            <a:ext cx="3482195" cy="50070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FF8600"/>
                </a:solidFill>
              </a:rPr>
              <a:t>24-core dual socket E5-2695 v2 @ 2.40GHz (IVB).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FF8600"/>
                </a:solidFill>
              </a:rPr>
              <a:t>2 NUMA nodes</a:t>
            </a:r>
            <a:endParaRPr lang="en-US" sz="2800" dirty="0">
              <a:solidFill>
                <a:srgbClr val="FF8600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97930" y="1751626"/>
            <a:ext cx="5072570" cy="135987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Several parameters to be tuned</a:t>
            </a:r>
          </a:p>
          <a:p>
            <a:r>
              <a:rPr lang="en-US" sz="2800" dirty="0" smtClean="0"/>
              <a:t>Performance is monitored 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llows detecting and fixing bottlenecks</a:t>
            </a:r>
          </a:p>
          <a:p>
            <a:r>
              <a:rPr lang="en-US" sz="2800" dirty="0" smtClean="0"/>
              <a:t>Amdahl still high due to </a:t>
            </a:r>
            <a:r>
              <a:rPr lang="en-US" sz="2800" dirty="0" err="1" smtClean="0"/>
              <a:t>rebasketizing</a:t>
            </a:r>
            <a:r>
              <a:rPr lang="en-US" sz="2800" dirty="0" smtClean="0"/>
              <a:t> operations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3080" y="4477383"/>
            <a:ext cx="172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CMS2015.root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5236570" y="1328724"/>
            <a:ext cx="3103159" cy="395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err="1" smtClean="0">
                <a:solidFill>
                  <a:schemeClr val="tx2"/>
                </a:solidFill>
              </a:rPr>
              <a:t>Optimising</a:t>
            </a:r>
            <a:r>
              <a:rPr lang="en-US" sz="2800" i="1" dirty="0" smtClean="0">
                <a:solidFill>
                  <a:schemeClr val="tx2"/>
                </a:solidFill>
              </a:rPr>
              <a:t> scheduler performance against several parameters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78" y="4469232"/>
            <a:ext cx="544716" cy="5447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284070" y="4626792"/>
            <a:ext cx="4674999" cy="1946089"/>
            <a:chOff x="4284070" y="4626792"/>
            <a:chExt cx="4674999" cy="1946089"/>
          </a:xfrm>
        </p:grpSpPr>
        <p:pic>
          <p:nvPicPr>
            <p:cNvPr id="11" name="Picture 10" descr="speedup_juin_21_2015_11.16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869" y="4626792"/>
              <a:ext cx="2362200" cy="1946089"/>
            </a:xfrm>
            <a:prstGeom prst="rect">
              <a:avLst/>
            </a:prstGeom>
          </p:spPr>
        </p:pic>
        <p:pic>
          <p:nvPicPr>
            <p:cNvPr id="15" name="Picture 14" descr="Macintosh HD:Users:agheata:Desktop:speedup_juin_19_2015_19.52.gif"/>
            <p:cNvPicPr/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070" y="4626793"/>
              <a:ext cx="2311400" cy="1946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953250" y="5796666"/>
              <a:ext cx="20058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Lock-free algorithm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(memory polling)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4070" y="6011093"/>
              <a:ext cx="2312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Algorithm using spinlocks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89601" y="4748264"/>
              <a:ext cx="1682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Rebasketizing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2469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5215"/>
            <a:ext cx="7315200" cy="1154097"/>
          </a:xfrm>
        </p:spPr>
        <p:txBody>
          <a:bodyPr/>
          <a:lstStyle/>
          <a:p>
            <a:r>
              <a:rPr lang="en-US" dirty="0" smtClean="0"/>
              <a:t>Lock-free </a:t>
            </a:r>
            <a:r>
              <a:rPr lang="en-US" dirty="0" err="1" smtClean="0"/>
              <a:t>basketizing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343400"/>
            <a:ext cx="7315200" cy="196596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Operations accounted by atomics</a:t>
            </a:r>
          </a:p>
          <a:p>
            <a:pPr lvl="1"/>
            <a:r>
              <a:rPr lang="en-US" dirty="0" smtClean="0"/>
              <a:t>“copied”, “copying”, “booked”</a:t>
            </a:r>
          </a:p>
          <a:p>
            <a:pPr lvl="1"/>
            <a:r>
              <a:rPr lang="en-US" dirty="0" smtClean="0"/>
              <a:t>Snapshot counters, check conditions, validate at the end that resource was not stolen (Ibook == Ibook0)</a:t>
            </a:r>
          </a:p>
          <a:p>
            <a:r>
              <a:rPr lang="en-US" dirty="0" smtClean="0"/>
              <a:t>“Try/retry” policy for acquiring ownership on basket operations</a:t>
            </a:r>
          </a:p>
          <a:p>
            <a:pPr lvl="1"/>
            <a:r>
              <a:rPr lang="en-US" dirty="0" smtClean="0"/>
              <a:t>“replace”, “replace &amp; dispatch”</a:t>
            </a:r>
          </a:p>
          <a:p>
            <a:pPr lvl="1"/>
            <a:r>
              <a:rPr lang="en-US" dirty="0" smtClean="0"/>
              <a:t>C++11’s </a:t>
            </a:r>
            <a:r>
              <a:rPr lang="en-US" i="1" dirty="0" err="1" smtClean="0">
                <a:solidFill>
                  <a:srgbClr val="FFFF00"/>
                </a:solidFill>
              </a:rPr>
              <a:t>compare_exchange</a:t>
            </a:r>
            <a:r>
              <a:rPr lang="en-US" dirty="0" smtClean="0"/>
              <a:t> to do basket stealing</a:t>
            </a:r>
          </a:p>
          <a:p>
            <a:pPr lvl="2"/>
            <a:r>
              <a:rPr lang="en-US" dirty="0" smtClean="0"/>
              <a:t>First and subsequent not able to book slot in range – try to replace &amp; book next basket</a:t>
            </a:r>
          </a:p>
          <a:p>
            <a:pPr lvl="3"/>
            <a:r>
              <a:rPr lang="en-US" dirty="0" smtClean="0"/>
              <a:t>“weak” = try and succeed if lucky</a:t>
            </a:r>
          </a:p>
          <a:p>
            <a:pPr lvl="2"/>
            <a:r>
              <a:rPr lang="en-US" dirty="0" smtClean="0"/>
              <a:t>First and subsequent who finished copying at/beyond last slot – try to replace and dispatch</a:t>
            </a:r>
          </a:p>
          <a:p>
            <a:pPr lvl="3"/>
            <a:r>
              <a:rPr lang="en-US" dirty="0" smtClean="0"/>
              <a:t>“strong” = failing means someone else did it</a:t>
            </a:r>
          </a:p>
          <a:p>
            <a:r>
              <a:rPr lang="en-US" dirty="0" smtClean="0"/>
              <a:t>Garbage collector can force replace and dispatch anytime</a:t>
            </a:r>
          </a:p>
          <a:p>
            <a:pPr lvl="1"/>
            <a:r>
              <a:rPr lang="en-US" dirty="0" smtClean="0"/>
              <a:t>No dispatch before finishing pending copying operations  to have “clean” baskets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581400" y="2324100"/>
            <a:ext cx="2120900" cy="279400"/>
            <a:chOff x="4914900" y="2146300"/>
            <a:chExt cx="2120900" cy="279400"/>
          </a:xfrm>
        </p:grpSpPr>
        <p:sp>
          <p:nvSpPr>
            <p:cNvPr id="15" name="Rectangle 14"/>
            <p:cNvSpPr/>
            <p:nvPr/>
          </p:nvSpPr>
          <p:spPr>
            <a:xfrm>
              <a:off x="4914900" y="2146300"/>
              <a:ext cx="254000" cy="27940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81600" y="2146300"/>
              <a:ext cx="254000" cy="27940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48300" y="2146300"/>
              <a:ext cx="254000" cy="27940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15000" y="2146300"/>
              <a:ext cx="254000" cy="27940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81700" y="2146300"/>
              <a:ext cx="254000" cy="27940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48400" y="2146300"/>
              <a:ext cx="254000" cy="27940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15100" y="2146300"/>
              <a:ext cx="254000" cy="27940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81800" y="2146300"/>
              <a:ext cx="254000" cy="279400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914400" y="1841500"/>
            <a:ext cx="66929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54150" y="1765300"/>
            <a:ext cx="0" cy="152400"/>
          </a:xfrm>
          <a:prstGeom prst="line">
            <a:avLst/>
          </a:prstGeom>
          <a:ln>
            <a:solidFill>
              <a:srgbClr val="FF8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75050" y="1778000"/>
            <a:ext cx="0" cy="152400"/>
          </a:xfrm>
          <a:prstGeom prst="line">
            <a:avLst/>
          </a:prstGeom>
          <a:ln>
            <a:solidFill>
              <a:srgbClr val="FF8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40656" y="1778000"/>
            <a:ext cx="73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book0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7442200" y="1778000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book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2917106" y="1765300"/>
            <a:ext cx="173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book0 </a:t>
            </a:r>
            <a:r>
              <a:rPr lang="en-US" dirty="0" smtClean="0"/>
              <a:t>+= </a:t>
            </a:r>
            <a:r>
              <a:rPr lang="en-US" sz="1200" dirty="0" smtClean="0"/>
              <a:t>threshold</a:t>
            </a:r>
            <a:endParaRPr lang="en-US" sz="12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2946400" y="2316082"/>
            <a:ext cx="95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threshold</a:t>
            </a:r>
            <a:endParaRPr lang="en-US" sz="12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454150" y="2679700"/>
            <a:ext cx="2908300" cy="279400"/>
            <a:chOff x="1454150" y="2679700"/>
            <a:chExt cx="2908300" cy="279400"/>
          </a:xfrm>
        </p:grpSpPr>
        <p:grpSp>
          <p:nvGrpSpPr>
            <p:cNvPr id="38" name="Group 37"/>
            <p:cNvGrpSpPr/>
            <p:nvPr/>
          </p:nvGrpSpPr>
          <p:grpSpPr>
            <a:xfrm>
              <a:off x="1454150" y="2679700"/>
              <a:ext cx="2908300" cy="279400"/>
              <a:chOff x="1454150" y="2679700"/>
              <a:chExt cx="2908300" cy="27940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454150" y="2679700"/>
                <a:ext cx="2908300" cy="279400"/>
                <a:chOff x="1320800" y="2133600"/>
                <a:chExt cx="2908300" cy="2794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1320800" y="2133600"/>
                  <a:ext cx="254000" cy="279400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1587500" y="2133600"/>
                  <a:ext cx="254000" cy="279400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854200" y="2133600"/>
                  <a:ext cx="254000" cy="279400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120900" y="2133600"/>
                  <a:ext cx="254000" cy="279400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387600" y="2133600"/>
                  <a:ext cx="254000" cy="279400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654300" y="2133600"/>
                  <a:ext cx="254000" cy="279400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921000" y="2133600"/>
                  <a:ext cx="254000" cy="279400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187700" y="2133600"/>
                  <a:ext cx="254000" cy="279400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441700" y="2133600"/>
                  <a:ext cx="254000" cy="279400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708400" y="2133600"/>
                  <a:ext cx="254000" cy="279400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975100" y="2133600"/>
                  <a:ext cx="254000" cy="279400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Oval 30"/>
              <p:cNvSpPr/>
              <p:nvPr/>
            </p:nvSpPr>
            <p:spPr>
              <a:xfrm>
                <a:off x="1501056" y="2742704"/>
                <a:ext cx="152400" cy="152400"/>
              </a:xfrm>
              <a:prstGeom prst="ellipse">
                <a:avLst/>
              </a:prstGeom>
              <a:solidFill>
                <a:srgbClr val="FFFF00"/>
              </a:solidFill>
              <a:ln w="28575" cmpd="sng">
                <a:solidFill>
                  <a:srgbClr val="FF8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038350" y="2742704"/>
                <a:ext cx="152400" cy="152400"/>
              </a:xfrm>
              <a:prstGeom prst="ellipse">
                <a:avLst/>
              </a:prstGeom>
              <a:noFill/>
              <a:ln w="28575" cmpd="sng">
                <a:solidFill>
                  <a:srgbClr val="FF8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767756" y="2742704"/>
                <a:ext cx="152400" cy="152400"/>
              </a:xfrm>
              <a:prstGeom prst="ellipse">
                <a:avLst/>
              </a:prstGeom>
              <a:solidFill>
                <a:srgbClr val="FFFF00"/>
              </a:solidFill>
              <a:ln w="28575" cmpd="sng">
                <a:solidFill>
                  <a:srgbClr val="FF8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11400" y="2742704"/>
                <a:ext cx="152400" cy="152400"/>
              </a:xfrm>
              <a:prstGeom prst="ellipse">
                <a:avLst/>
              </a:prstGeom>
              <a:noFill/>
              <a:ln w="28575" cmpd="sng">
                <a:solidFill>
                  <a:srgbClr val="FF8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2571750" y="2742704"/>
              <a:ext cx="152400" cy="152400"/>
            </a:xfrm>
            <a:prstGeom prst="ellipse">
              <a:avLst/>
            </a:prstGeom>
            <a:noFill/>
            <a:ln w="28575" cmpd="sng">
              <a:solidFill>
                <a:srgbClr val="CCFFCC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840906" y="2742704"/>
              <a:ext cx="152400" cy="152400"/>
            </a:xfrm>
            <a:prstGeom prst="ellipse">
              <a:avLst/>
            </a:prstGeom>
            <a:noFill/>
            <a:ln w="28575" cmpd="sng">
              <a:solidFill>
                <a:srgbClr val="CCFFCC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111500" y="2742704"/>
              <a:ext cx="152400" cy="152400"/>
            </a:xfrm>
            <a:prstGeom prst="ellipse">
              <a:avLst/>
            </a:prstGeom>
            <a:noFill/>
            <a:ln w="28575" cmpd="sng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361606" y="2742704"/>
              <a:ext cx="152400" cy="152400"/>
            </a:xfrm>
            <a:prstGeom prst="ellipse">
              <a:avLst/>
            </a:prstGeom>
            <a:noFill/>
            <a:ln w="28575" cmpd="sng">
              <a:solidFill>
                <a:srgbClr val="9E9CE4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641006" y="2742704"/>
              <a:ext cx="152400" cy="152400"/>
            </a:xfrm>
            <a:prstGeom prst="ellipse">
              <a:avLst/>
            </a:prstGeom>
            <a:noFill/>
            <a:ln w="28575" cmpd="sng">
              <a:solidFill>
                <a:srgbClr val="FF8D8C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8D8C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898900" y="2742704"/>
              <a:ext cx="152400" cy="152400"/>
            </a:xfrm>
            <a:prstGeom prst="ellipse">
              <a:avLst/>
            </a:prstGeom>
            <a:noFill/>
            <a:ln w="28575" cmpd="sng">
              <a:solidFill>
                <a:srgbClr val="FF8D8C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8D8C"/>
                </a:solidFill>
              </a:endParaRPr>
            </a:p>
          </p:txBody>
        </p:sp>
      </p:grpSp>
      <p:cxnSp>
        <p:nvCxnSpPr>
          <p:cNvPr id="49" name="Straight Arrow Connector 48"/>
          <p:cNvCxnSpPr>
            <a:endCxn id="31" idx="4"/>
          </p:cNvCxnSpPr>
          <p:nvPr/>
        </p:nvCxnSpPr>
        <p:spPr>
          <a:xfrm flipV="1">
            <a:off x="1066800" y="2895104"/>
            <a:ext cx="510456" cy="104189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3" idx="4"/>
          </p:cNvCxnSpPr>
          <p:nvPr/>
        </p:nvCxnSpPr>
        <p:spPr>
          <a:xfrm flipV="1">
            <a:off x="1320800" y="2895104"/>
            <a:ext cx="523156" cy="104189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32" idx="4"/>
          </p:cNvCxnSpPr>
          <p:nvPr/>
        </p:nvCxnSpPr>
        <p:spPr>
          <a:xfrm flipV="1">
            <a:off x="1592412" y="2895104"/>
            <a:ext cx="522138" cy="104189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4" idx="4"/>
          </p:cNvCxnSpPr>
          <p:nvPr/>
        </p:nvCxnSpPr>
        <p:spPr>
          <a:xfrm flipV="1">
            <a:off x="1863006" y="2895104"/>
            <a:ext cx="524594" cy="104189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2" idx="4"/>
          </p:cNvCxnSpPr>
          <p:nvPr/>
        </p:nvCxnSpPr>
        <p:spPr>
          <a:xfrm flipV="1">
            <a:off x="2132372" y="2895104"/>
            <a:ext cx="515578" cy="1041896"/>
          </a:xfrm>
          <a:prstGeom prst="straightConnector1">
            <a:avLst/>
          </a:prstGeom>
          <a:ln>
            <a:solidFill>
              <a:srgbClr val="CCFFCC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6" idx="3"/>
          </p:cNvCxnSpPr>
          <p:nvPr/>
        </p:nvCxnSpPr>
        <p:spPr>
          <a:xfrm flipV="1">
            <a:off x="3130550" y="2872786"/>
            <a:ext cx="532774" cy="1064214"/>
          </a:xfrm>
          <a:prstGeom prst="straightConnector1">
            <a:avLst/>
          </a:prstGeom>
          <a:ln>
            <a:solidFill>
              <a:srgbClr val="FF8D8C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19150" y="3937000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073150" y="3937000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1384300" y="3937000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/>
              <a:t>3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1638300" y="3937000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 smtClean="0"/>
              <a:t>4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1930400" y="3937000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/>
              <a:t>5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2959100" y="3937000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T</a:t>
            </a:r>
            <a:r>
              <a:rPr lang="en-US" sz="1200" baseline="-25000" dirty="0" err="1"/>
              <a:t>n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3416300" y="3935799"/>
            <a:ext cx="95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threads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2393950" y="3935799"/>
            <a:ext cx="446956" cy="27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70" name="TextBox 69"/>
          <p:cNvSpPr txBox="1"/>
          <p:nvPr/>
        </p:nvSpPr>
        <p:spPr>
          <a:xfrm rot="17783915">
            <a:off x="733215" y="3423360"/>
            <a:ext cx="740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copied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7783915">
            <a:off x="1533315" y="3436060"/>
            <a:ext cx="740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copying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17783915">
            <a:off x="2079241" y="3472892"/>
            <a:ext cx="740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CFFCC"/>
                </a:solidFill>
              </a:rPr>
              <a:t>booked</a:t>
            </a:r>
            <a:endParaRPr lang="en-US" sz="1200" dirty="0">
              <a:solidFill>
                <a:srgbClr val="CCFFCC"/>
              </a:solidFill>
            </a:endParaRPr>
          </a:p>
        </p:txBody>
      </p:sp>
      <p:cxnSp>
        <p:nvCxnSpPr>
          <p:cNvPr id="73" name="Straight Arrow Connector 72"/>
          <p:cNvCxnSpPr>
            <a:endCxn id="45" idx="4"/>
          </p:cNvCxnSpPr>
          <p:nvPr/>
        </p:nvCxnSpPr>
        <p:spPr>
          <a:xfrm flipV="1">
            <a:off x="2883526" y="2895104"/>
            <a:ext cx="554280" cy="1064214"/>
          </a:xfrm>
          <a:prstGeom prst="straightConnector1">
            <a:avLst/>
          </a:prstGeom>
          <a:ln>
            <a:solidFill>
              <a:srgbClr val="9E9CE4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7783915">
            <a:off x="2539416" y="3489328"/>
            <a:ext cx="740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booking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17783915">
            <a:off x="2775861" y="3323059"/>
            <a:ext cx="1393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8D8C"/>
                </a:solidFill>
              </a:rPr>
              <a:t>“weak” replace</a:t>
            </a:r>
            <a:endParaRPr lang="en-US" sz="1200" dirty="0">
              <a:solidFill>
                <a:srgbClr val="FF8D8C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581400" y="1777462"/>
            <a:ext cx="0" cy="1154668"/>
          </a:xfrm>
          <a:prstGeom prst="line">
            <a:avLst/>
          </a:prstGeom>
          <a:ln>
            <a:solidFill>
              <a:srgbClr val="FFFF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 rot="17764091">
            <a:off x="1095856" y="2991985"/>
            <a:ext cx="952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N</a:t>
            </a:r>
            <a:r>
              <a:rPr lang="en-US" sz="1000" baseline="-25000" dirty="0" err="1" smtClean="0"/>
              <a:t>copied</a:t>
            </a:r>
            <a:r>
              <a:rPr lang="en-US" sz="1000" dirty="0" smtClean="0"/>
              <a:t>=2</a:t>
            </a:r>
            <a:endParaRPr lang="en-US" sz="1000" dirty="0"/>
          </a:p>
        </p:txBody>
      </p:sp>
      <p:sp>
        <p:nvSpPr>
          <p:cNvPr id="78" name="TextBox 77"/>
          <p:cNvSpPr txBox="1"/>
          <p:nvPr/>
        </p:nvSpPr>
        <p:spPr>
          <a:xfrm rot="17764091">
            <a:off x="1914427" y="3115322"/>
            <a:ext cx="767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N</a:t>
            </a:r>
            <a:r>
              <a:rPr lang="en-US" sz="1000" baseline="-25000" dirty="0" err="1" smtClean="0"/>
              <a:t>copying</a:t>
            </a:r>
            <a:r>
              <a:rPr lang="en-US" sz="1000" dirty="0" smtClean="0"/>
              <a:t>=2</a:t>
            </a:r>
            <a:endParaRPr lang="en-US" sz="1000" dirty="0"/>
          </a:p>
        </p:txBody>
      </p:sp>
      <p:sp>
        <p:nvSpPr>
          <p:cNvPr id="79" name="TextBox 78"/>
          <p:cNvSpPr txBox="1"/>
          <p:nvPr/>
        </p:nvSpPr>
        <p:spPr>
          <a:xfrm rot="17764091">
            <a:off x="2840868" y="3181724"/>
            <a:ext cx="975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N</a:t>
            </a:r>
            <a:r>
              <a:rPr lang="en-US" sz="1000" baseline="-25000" dirty="0" err="1" smtClean="0"/>
              <a:t>booked</a:t>
            </a:r>
            <a:r>
              <a:rPr lang="en-US" sz="1000" dirty="0" smtClean="0"/>
              <a:t>&gt;</a:t>
            </a:r>
            <a:r>
              <a:rPr lang="en-US" sz="1000" dirty="0" err="1" smtClean="0"/>
              <a:t>thres</a:t>
            </a:r>
            <a:endParaRPr lang="en-US" sz="10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6707347" y="2742704"/>
            <a:ext cx="1309420" cy="1225177"/>
            <a:chOff x="6707347" y="2742704"/>
            <a:chExt cx="1309420" cy="1225177"/>
          </a:xfrm>
        </p:grpSpPr>
        <p:sp>
          <p:nvSpPr>
            <p:cNvPr id="80" name="Rectangle 79"/>
            <p:cNvSpPr/>
            <p:nvPr/>
          </p:nvSpPr>
          <p:spPr>
            <a:xfrm>
              <a:off x="6707347" y="2742704"/>
              <a:ext cx="271253" cy="12251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 smtClean="0"/>
                <a:t>Work queue</a:t>
              </a:r>
              <a:endParaRPr lang="en-US" sz="1000" dirty="0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6978600" y="2963268"/>
              <a:ext cx="1035693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6981074" y="3112102"/>
              <a:ext cx="1035693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6981074" y="3281283"/>
              <a:ext cx="103569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6978600" y="3425806"/>
              <a:ext cx="1035693" cy="0"/>
            </a:xfrm>
            <a:prstGeom prst="line">
              <a:avLst/>
            </a:prstGeom>
            <a:ln>
              <a:solidFill>
                <a:srgbClr val="FF8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6978600" y="3572868"/>
              <a:ext cx="1035693" cy="0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6978600" y="3725268"/>
              <a:ext cx="1035693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6981074" y="3877668"/>
              <a:ext cx="1035693" cy="0"/>
            </a:xfrm>
            <a:prstGeom prst="line">
              <a:avLst/>
            </a:prstGeom>
            <a:ln>
              <a:solidFill>
                <a:srgbClr val="FF8D8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7442200" y="3937000"/>
            <a:ext cx="952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threads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7226300" y="2624335"/>
            <a:ext cx="128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transport…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1416050" y="2356194"/>
            <a:ext cx="123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c</a:t>
            </a:r>
            <a:r>
              <a:rPr lang="en-US" sz="1200" dirty="0" smtClean="0">
                <a:solidFill>
                  <a:srgbClr val="FFFF00"/>
                </a:solidFill>
              </a:rPr>
              <a:t>urrent basket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55360" y="2008832"/>
            <a:ext cx="1608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replacement basket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101" name="Elbow Connector 100"/>
          <p:cNvCxnSpPr>
            <a:stCxn id="12" idx="2"/>
            <a:endCxn id="80" idx="1"/>
          </p:cNvCxnSpPr>
          <p:nvPr/>
        </p:nvCxnSpPr>
        <p:spPr>
          <a:xfrm rot="16200000" flipH="1">
            <a:off x="5006602" y="1654547"/>
            <a:ext cx="396193" cy="300529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035547" y="3058127"/>
            <a:ext cx="2227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N</a:t>
            </a:r>
            <a:r>
              <a:rPr lang="en-US" sz="1000" baseline="-25000" dirty="0" err="1" smtClean="0"/>
              <a:t>copied</a:t>
            </a:r>
            <a:r>
              <a:rPr lang="en-US" sz="1000" dirty="0" smtClean="0"/>
              <a:t>&gt;=threshold (Try dispatch)</a:t>
            </a:r>
            <a:endParaRPr lang="en-US" sz="1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4072077" y="3392202"/>
            <a:ext cx="1440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“strong” replace</a:t>
            </a:r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4269" y="2655672"/>
            <a:ext cx="1309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</a:t>
            </a:r>
            <a:r>
              <a:rPr lang="en-US" sz="1200" baseline="-25000" dirty="0" smtClean="0"/>
              <a:t>book</a:t>
            </a:r>
            <a:r>
              <a:rPr lang="en-US" sz="1200" dirty="0" smtClean="0"/>
              <a:t>=I</a:t>
            </a:r>
            <a:r>
              <a:rPr lang="en-US" sz="1200" baseline="-25000" dirty="0" smtClean="0"/>
              <a:t>book0</a:t>
            </a:r>
          </a:p>
          <a:p>
            <a:r>
              <a:rPr lang="en-US" sz="1200" dirty="0" smtClean="0"/>
              <a:t>Fresh basket</a:t>
            </a:r>
            <a:endParaRPr lang="en-US" sz="1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830644" y="4925076"/>
            <a:ext cx="1802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b</a:t>
            </a:r>
            <a:r>
              <a:rPr lang="en-US" sz="1200" dirty="0" smtClean="0">
                <a:solidFill>
                  <a:srgbClr val="FFFF00"/>
                </a:solidFill>
              </a:rPr>
              <a:t>asket = SOA of tracks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42906" y="3669201"/>
            <a:ext cx="764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10</a:t>
            </a:r>
            <a:r>
              <a:rPr lang="en-US" sz="1200" baseline="30000" dirty="0" smtClean="0">
                <a:solidFill>
                  <a:srgbClr val="FFFF00"/>
                </a:solidFill>
              </a:rPr>
              <a:t>5</a:t>
            </a:r>
            <a:r>
              <a:rPr lang="en-US" sz="1200" dirty="0" smtClean="0">
                <a:solidFill>
                  <a:srgbClr val="FFFF00"/>
                </a:solidFill>
              </a:rPr>
              <a:t>/sec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4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34764"/>
            <a:ext cx="7315200" cy="1154097"/>
          </a:xfrm>
        </p:spPr>
        <p:txBody>
          <a:bodyPr/>
          <a:lstStyle/>
          <a:p>
            <a:r>
              <a:rPr lang="en-US" dirty="0" smtClean="0"/>
              <a:t>Contention 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92" y="1668146"/>
            <a:ext cx="7144035" cy="4824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1500" y="4043690"/>
            <a:ext cx="295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Physics: low profile, will go up with physics models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1500" y="2570490"/>
            <a:ext cx="2959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Geometry + propagator: main consumer, will balance with physics in future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1500" y="5072390"/>
            <a:ext cx="295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Basketizer</a:t>
            </a:r>
            <a:r>
              <a:rPr lang="en-US" sz="1400" dirty="0" smtClean="0">
                <a:solidFill>
                  <a:srgbClr val="FF0000"/>
                </a:solidFill>
              </a:rPr>
              <a:t>: main Amdahl source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1500" y="5669290"/>
            <a:ext cx="575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Reshuffling (fill holes created in vector container): constant overhead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8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3089</TotalTime>
  <Words>1432</Words>
  <Application>Microsoft Macintosh PowerPoint</Application>
  <PresentationFormat>On-screen Show (4:3)</PresentationFormat>
  <Paragraphs>292</Paragraphs>
  <Slides>19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Perspective</vt:lpstr>
      <vt:lpstr>GeantV – status and plan</vt:lpstr>
      <vt:lpstr>Outline</vt:lpstr>
      <vt:lpstr>GeantV  concept</vt:lpstr>
      <vt:lpstr>PowerPoint Presentation</vt:lpstr>
      <vt:lpstr>PowerPoint Presentation</vt:lpstr>
      <vt:lpstr>Project milestones (2015-2016)</vt:lpstr>
      <vt:lpstr>Fine grain parallelism is challenging</vt:lpstr>
      <vt:lpstr>Lock-free basketizing</vt:lpstr>
      <vt:lpstr>Contention sources</vt:lpstr>
      <vt:lpstr>Vector policies</vt:lpstr>
      <vt:lpstr>Learning dynamically which volumes are “important”</vt:lpstr>
      <vt:lpstr>“Prioritizing” algorithm</vt:lpstr>
      <vt:lpstr>Data locality</vt:lpstr>
      <vt:lpstr>I/O performance</vt:lpstr>
      <vt:lpstr>Large-scale exercise</vt:lpstr>
      <vt:lpstr>Coprocessor broker</vt:lpstr>
      <vt:lpstr>Geometry performance</vt:lpstr>
      <vt:lpstr>Physics: ongoing work</vt:lpstr>
      <vt:lpstr>Conclusions</vt:lpstr>
      <vt:lpstr>Scheduler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GeantV – status and plan</dc:title>
  <dc:creator>Gheata Andrei</dc:creator>
  <cp:lastModifiedBy>Gheata Andrei</cp:lastModifiedBy>
  <cp:revision>58</cp:revision>
  <dcterms:created xsi:type="dcterms:W3CDTF">2015-09-28T14:28:11Z</dcterms:created>
  <dcterms:modified xsi:type="dcterms:W3CDTF">2015-10-01T15:13:52Z</dcterms:modified>
</cp:coreProperties>
</file>