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64" r:id="rId6"/>
    <p:sldId id="259" r:id="rId7"/>
    <p:sldId id="270" r:id="rId8"/>
    <p:sldId id="261" r:id="rId9"/>
    <p:sldId id="272" r:id="rId10"/>
    <p:sldId id="273" r:id="rId11"/>
    <p:sldId id="263" r:id="rId12"/>
    <p:sldId id="265" r:id="rId13"/>
    <p:sldId id="276" r:id="rId14"/>
    <p:sldId id="269" r:id="rId15"/>
    <p:sldId id="274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1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C3D9D-5E42-4881-99CA-E717C3F88716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39AAE-65FF-4AD1-B107-FBC05618D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9AAE-65FF-4AD1-B107-FBC05618DA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42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9AAE-65FF-4AD1-B107-FBC05618DA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3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8501" y="4409805"/>
            <a:ext cx="5588000" cy="4176947"/>
          </a:xfrm>
          <a:prstGeom prst="rect">
            <a:avLst/>
          </a:prstGeom>
          <a:noFill/>
        </p:spPr>
        <p:txBody>
          <a:bodyPr lIns="90651" tIns="45325" rIns="90651" bIns="45325"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4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84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4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1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21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11"/>
            <a:ext cx="12192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1" cy="32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46" tIns="45273" rIns="90546" bIns="45273">
            <a:spAutoFit/>
          </a:bodyPr>
          <a:lstStyle/>
          <a:p>
            <a:pPr defTabSz="452857" eaLnBrk="0" hangingPunct="0">
              <a:lnSpc>
                <a:spcPct val="90000"/>
              </a:lnSpc>
              <a:defRPr/>
            </a:pPr>
            <a:endParaRPr lang="en-US" sz="1688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6" y="3009305"/>
            <a:ext cx="12192000" cy="351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46" tIns="45273" rIns="90546" bIns="45273">
            <a:spAutoFit/>
          </a:bodyPr>
          <a:lstStyle/>
          <a:p>
            <a:pPr defTabSz="452857">
              <a:defRPr/>
            </a:pPr>
            <a:endParaRPr lang="en-US" sz="1688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78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31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1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" y="6132906"/>
            <a:ext cx="12191187" cy="72509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1882"/>
            <a:ext cx="119888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37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04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0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68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7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2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94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L.T.Hoff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912C-6371-4B87-B573-9DC7D658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5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Michigan</a:t>
            </a:r>
          </a:p>
          <a:p>
            <a:r>
              <a:rPr lang="en-US" dirty="0" smtClean="0"/>
              <a:t>Welcome to MSU/FRIB</a:t>
            </a:r>
          </a:p>
          <a:p>
            <a:r>
              <a:rPr lang="en-US" dirty="0" smtClean="0"/>
              <a:t>Welcome to the Spring 2015 EPICS collaboration 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4" descr="http://upload.wikimedia.org/wikipedia/commons/3/34/Gilmore_Car_Museum,_Hickory_Corners,_Michigan_USA_-_1934_Aubur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693" y="3247084"/>
            <a:ext cx="3664803" cy="27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0.gaslightmedia.com/uptra/pgs1/is29-1274386163-1416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563" y="3247084"/>
            <a:ext cx="3677060" cy="27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d009cdnb.archdaily.net/wp-content/uploads/2012/11/50a2ac5bb3fc4b4ec2000057_eli-edythe-broad-art-museum-zaha-hadid-architects_12-34b-26a-1000x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92" y="3247084"/>
            <a:ext cx="4601620" cy="27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se.msu.edu/~lawre272/img/st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4939" y="1033368"/>
            <a:ext cx="1958223" cy="14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en-US" sz="2800" dirty="0" smtClean="0"/>
              <a:t>EPICS – of course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Archive Appliance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CS-Studio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Operator screens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Alarm system – BEAST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Application framework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DISCS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Configuration database and related applications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V4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Physics application/server framework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2800" dirty="0" smtClean="0"/>
          </a:p>
          <a:p>
            <a:pPr marL="228600" lvl="2">
              <a:spcBef>
                <a:spcPts val="10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FRIB Benefits From Collaborations,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CS-Studio </a:t>
            </a:r>
            <a:r>
              <a:rPr lang="en-US" dirty="0" smtClean="0"/>
              <a:t>Framework For Control Screens/Applications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79" y="1067100"/>
            <a:ext cx="10041321" cy="5654375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7280" y="3580807"/>
            <a:ext cx="4461772" cy="25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280" y="1067100"/>
            <a:ext cx="3114675" cy="21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3266633" cy="5027414"/>
          </a:xfrm>
        </p:spPr>
        <p:txBody>
          <a:bodyPr>
            <a:normAutofit/>
          </a:bodyPr>
          <a:lstStyle/>
          <a:p>
            <a:r>
              <a:rPr lang="en-US" dirty="0" smtClean="0"/>
              <a:t>E-traveler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DISCS Components Support 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65" y="1611253"/>
            <a:ext cx="4767951" cy="3746584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7396222" y="1146373"/>
            <a:ext cx="3266633" cy="502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Cable Database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39" y="1629325"/>
            <a:ext cx="6089835" cy="49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3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interfacing/interlocking</a:t>
            </a:r>
          </a:p>
          <a:p>
            <a:pPr lvl="1"/>
            <a:r>
              <a:rPr lang="en-US" dirty="0" smtClean="0"/>
              <a:t>Extensive use of PLCs to interface with equipment</a:t>
            </a:r>
          </a:p>
          <a:p>
            <a:r>
              <a:rPr lang="en-US" dirty="0" smtClean="0"/>
              <a:t>MRF timing</a:t>
            </a:r>
          </a:p>
          <a:p>
            <a:pPr lvl="1"/>
            <a:r>
              <a:rPr lang="en-US" dirty="0" smtClean="0"/>
              <a:t>Not required for CW NSCL beam</a:t>
            </a:r>
          </a:p>
          <a:p>
            <a:pPr lvl="1"/>
            <a:r>
              <a:rPr lang="en-US" dirty="0" smtClean="0"/>
              <a:t>FRIB beam macrostructure created by LEBT chopper</a:t>
            </a:r>
          </a:p>
          <a:p>
            <a:r>
              <a:rPr lang="en-US" dirty="0" smtClean="0"/>
              <a:t>Machine Protection System</a:t>
            </a:r>
          </a:p>
          <a:p>
            <a:pPr lvl="1"/>
            <a:r>
              <a:rPr lang="en-US" dirty="0" smtClean="0"/>
              <a:t>Fast protection not required for NSCL</a:t>
            </a:r>
          </a:p>
          <a:p>
            <a:pPr lvl="1"/>
            <a:r>
              <a:rPr lang="en-US" dirty="0" smtClean="0"/>
              <a:t>High-power ion beam requires fast (down to 35 </a:t>
            </a:r>
            <a:r>
              <a:rPr lang="en-US" dirty="0" err="1" smtClean="0"/>
              <a:t>usec</a:t>
            </a:r>
            <a:r>
              <a:rPr lang="en-US" dirty="0" smtClean="0"/>
              <a:t>) shutoff</a:t>
            </a:r>
          </a:p>
          <a:p>
            <a:pPr lvl="1"/>
            <a:r>
              <a:rPr lang="en-US" dirty="0" smtClean="0"/>
              <a:t>Based on FRIB </a:t>
            </a:r>
            <a:r>
              <a:rPr lang="en-US" dirty="0" err="1" smtClean="0"/>
              <a:t>uTCA</a:t>
            </a:r>
            <a:r>
              <a:rPr lang="en-US" dirty="0" smtClean="0"/>
              <a:t>-capable general-purpose FPGA board</a:t>
            </a:r>
          </a:p>
          <a:p>
            <a:r>
              <a:rPr lang="en-US" dirty="0" smtClean="0"/>
              <a:t>Personnel Protection System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safety-rated PLCs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FRIB Low-Level </a:t>
            </a:r>
            <a:r>
              <a:rPr lang="en-US" dirty="0"/>
              <a:t>C</a:t>
            </a:r>
            <a:r>
              <a:rPr lang="en-US" dirty="0" smtClean="0"/>
              <a:t>ontrols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2:45 - </a:t>
            </a:r>
            <a:r>
              <a:rPr lang="en-US" b="1" dirty="0" smtClean="0"/>
              <a:t>Getting </a:t>
            </a:r>
            <a:r>
              <a:rPr lang="en-US" b="1" dirty="0"/>
              <a:t>Timestamps </a:t>
            </a:r>
            <a:r>
              <a:rPr lang="en-US" b="1" dirty="0" smtClean="0"/>
              <a:t>right </a:t>
            </a:r>
            <a:r>
              <a:rPr lang="en-US" dirty="0" smtClean="0"/>
              <a:t>– Martin Konrad</a:t>
            </a:r>
          </a:p>
          <a:p>
            <a:r>
              <a:rPr lang="en-US" dirty="0" smtClean="0"/>
              <a:t>Wednesday 11:35 - </a:t>
            </a:r>
            <a:r>
              <a:rPr lang="en-US" b="1" dirty="0"/>
              <a:t>Rare Isotope Beam Transport at 30 </a:t>
            </a:r>
            <a:r>
              <a:rPr lang="en-US" b="1" dirty="0" smtClean="0"/>
              <a:t>kV </a:t>
            </a:r>
            <a:r>
              <a:rPr lang="en-US" dirty="0" smtClean="0"/>
              <a:t>– Mathias Steiner</a:t>
            </a:r>
          </a:p>
          <a:p>
            <a:r>
              <a:rPr lang="en-US" dirty="0" smtClean="0"/>
              <a:t>Wednesday 11:55- </a:t>
            </a:r>
            <a:r>
              <a:rPr lang="en-US" b="1" dirty="0" err="1" smtClean="0"/>
              <a:t>ElasticSearch</a:t>
            </a:r>
            <a:r>
              <a:rPr lang="en-US" b="1" dirty="0" smtClean="0"/>
              <a:t> </a:t>
            </a:r>
            <a:r>
              <a:rPr lang="en-US" b="1" dirty="0"/>
              <a:t>as a EPICS Directory </a:t>
            </a:r>
            <a:r>
              <a:rPr lang="en-US" b="1" dirty="0" smtClean="0"/>
              <a:t>Service </a:t>
            </a:r>
            <a:r>
              <a:rPr lang="en-US" dirty="0" smtClean="0"/>
              <a:t>– Evan Daykin</a:t>
            </a:r>
          </a:p>
          <a:p>
            <a:r>
              <a:rPr lang="en-US" dirty="0" smtClean="0"/>
              <a:t>Wednesday 4:30 - </a:t>
            </a:r>
            <a:r>
              <a:rPr lang="en-US" b="1" dirty="0" smtClean="0"/>
              <a:t>Traveler and </a:t>
            </a:r>
            <a:r>
              <a:rPr lang="en-US" b="1" dirty="0"/>
              <a:t>cable web applications at </a:t>
            </a:r>
            <a:r>
              <a:rPr lang="en-US" b="1" dirty="0" smtClean="0"/>
              <a:t>FRIB </a:t>
            </a:r>
            <a:r>
              <a:rPr lang="en-US" dirty="0" smtClean="0"/>
              <a:t>– Dong Liu</a:t>
            </a:r>
          </a:p>
          <a:p>
            <a:r>
              <a:rPr lang="en-US" dirty="0"/>
              <a:t>Thursday 9:30 - </a:t>
            </a:r>
            <a:r>
              <a:rPr lang="en-US" b="1" dirty="0"/>
              <a:t>Moving towards Continuous Delivery </a:t>
            </a:r>
            <a:r>
              <a:rPr lang="en-US" dirty="0"/>
              <a:t>– Martin Konrad</a:t>
            </a:r>
          </a:p>
          <a:p>
            <a:r>
              <a:rPr lang="en-US" dirty="0" smtClean="0"/>
              <a:t>Thursday 9:45 - </a:t>
            </a:r>
            <a:r>
              <a:rPr lang="en-US" b="1" dirty="0"/>
              <a:t>CS-Studio Collaboration </a:t>
            </a:r>
            <a:r>
              <a:rPr lang="en-US" b="1" dirty="0" smtClean="0"/>
              <a:t>Status </a:t>
            </a:r>
            <a:r>
              <a:rPr lang="en-US" dirty="0" smtClean="0"/>
              <a:t>– Eric Berryman</a:t>
            </a:r>
          </a:p>
          <a:p>
            <a:r>
              <a:rPr lang="en-US" dirty="0" smtClean="0"/>
              <a:t>Wednesday 3:15 – </a:t>
            </a:r>
            <a:r>
              <a:rPr lang="en-US" b="1" dirty="0" smtClean="0"/>
              <a:t>the </a:t>
            </a:r>
            <a:r>
              <a:rPr lang="en-US" b="1" dirty="0" err="1" smtClean="0"/>
              <a:t>infoServ</a:t>
            </a:r>
            <a:r>
              <a:rPr lang="en-US" b="1" dirty="0" smtClean="0"/>
              <a:t> system </a:t>
            </a:r>
            <a:r>
              <a:rPr lang="en-US" dirty="0" smtClean="0"/>
              <a:t>- John Priller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FRIB Presentations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1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folks have joined since last year: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See me about joining the team!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A</a:t>
            </a:r>
            <a:r>
              <a:rPr lang="en-US" dirty="0" smtClean="0"/>
              <a:t>ttention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039" y="1403008"/>
            <a:ext cx="158115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467" y="1526833"/>
            <a:ext cx="1200150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895" y="1474445"/>
            <a:ext cx="1285875" cy="187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730" y="1574458"/>
            <a:ext cx="133350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3008"/>
            <a:ext cx="1400175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892" y="1543815"/>
            <a:ext cx="1400175" cy="196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067" y="1526833"/>
            <a:ext cx="15049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5242" y="1393482"/>
            <a:ext cx="15525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</a:t>
            </a:r>
          </a:p>
          <a:p>
            <a:r>
              <a:rPr lang="en-US" dirty="0" smtClean="0"/>
              <a:t>PC</a:t>
            </a:r>
          </a:p>
          <a:p>
            <a:r>
              <a:rPr lang="en-US" dirty="0" smtClean="0"/>
              <a:t>Support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Committees and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456" y="1241011"/>
            <a:ext cx="15525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135" y="1198148"/>
            <a:ext cx="132397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006" y="1033368"/>
            <a:ext cx="135255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548" y="1166718"/>
            <a:ext cx="13335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050" y="1166718"/>
            <a:ext cx="1352550" cy="189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1166718"/>
            <a:ext cx="1409700" cy="1809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600" y="3580807"/>
            <a:ext cx="10894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have any questions or issues while you are here, please see me or one of these folk for help.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475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9078" y="1085127"/>
            <a:ext cx="6104894" cy="473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448" y="1253342"/>
            <a:ext cx="5029200" cy="47991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Funded by DOE–SC Office of Nuclear Physics with contributions and cost share from Michigan State University</a:t>
            </a:r>
          </a:p>
          <a:p>
            <a:r>
              <a:rPr lang="en-US" dirty="0" smtClean="0"/>
              <a:t>Serving over 1,400 users</a:t>
            </a:r>
          </a:p>
          <a:p>
            <a:r>
              <a:rPr lang="en-US" dirty="0" smtClean="0"/>
              <a:t>Key feature is 400 kW</a:t>
            </a:r>
            <a:br>
              <a:rPr lang="en-US" dirty="0" smtClean="0"/>
            </a:br>
            <a:r>
              <a:rPr lang="en-US" dirty="0" smtClean="0"/>
              <a:t>beam power for all ions</a:t>
            </a:r>
            <a:br>
              <a:rPr lang="en-US" dirty="0" smtClean="0"/>
            </a:br>
            <a:r>
              <a:rPr lang="en-US" dirty="0" smtClean="0"/>
              <a:t>(e.g. 5x10</a:t>
            </a:r>
            <a:r>
              <a:rPr lang="en-US" baseline="30000" dirty="0" smtClean="0"/>
              <a:t>13 238</a:t>
            </a:r>
            <a:r>
              <a:rPr lang="en-US" dirty="0" smtClean="0"/>
              <a:t>U/s)</a:t>
            </a:r>
          </a:p>
          <a:p>
            <a:r>
              <a:rPr lang="en-US" dirty="0" smtClean="0"/>
              <a:t>Separation of isotopes </a:t>
            </a:r>
            <a:br>
              <a:rPr lang="en-US" dirty="0" smtClean="0"/>
            </a:br>
            <a:r>
              <a:rPr lang="en-US" dirty="0" smtClean="0"/>
              <a:t>in-flight provides</a:t>
            </a:r>
          </a:p>
          <a:p>
            <a:pPr lvl="1"/>
            <a:r>
              <a:rPr lang="en-US" dirty="0" smtClean="0"/>
              <a:t>Fast development  time for any isotope</a:t>
            </a:r>
          </a:p>
          <a:p>
            <a:pPr lvl="1"/>
            <a:r>
              <a:rPr lang="en-US" dirty="0" smtClean="0"/>
              <a:t>All elements and short half-lives</a:t>
            </a:r>
          </a:p>
          <a:p>
            <a:pPr lvl="1"/>
            <a:r>
              <a:rPr lang="en-US" dirty="0" smtClean="0"/>
              <a:t>Fast, stopped, and reaccelerated beams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7500"/>
            <a:ext cx="8991600" cy="911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Facility for Rare Isotope Beams</a:t>
            </a:r>
            <a:br>
              <a:rPr lang="en-US" dirty="0" smtClean="0"/>
            </a:br>
            <a:r>
              <a:rPr lang="en-US" dirty="0" smtClean="0"/>
              <a:t>A Future DOE-SC National User Facility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9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1524000" y="123214"/>
            <a:ext cx="9144000" cy="80371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ea typeface="ＭＳ Ｐゴシック"/>
                <a:cs typeface="ＭＳ Ｐゴシック"/>
              </a:rPr>
              <a:t>W</a:t>
            </a:r>
            <a:r>
              <a:rPr lang="en-US" sz="2800" dirty="0" smtClean="0">
                <a:latin typeface="Arial" pitchFamily="34" charset="0"/>
                <a:ea typeface="ＭＳ Ｐゴシック"/>
                <a:cs typeface="ＭＳ Ｐゴシック"/>
              </a:rPr>
              <a:t>hat FRIB will look like in 2 years</a:t>
            </a:r>
            <a:endParaRPr lang="en-US" sz="28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701" y="1374835"/>
            <a:ext cx="8078598" cy="47324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47909" y="2326511"/>
            <a:ext cx="3183038" cy="1226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12400" y="1374835"/>
            <a:ext cx="33228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NSCL experimental area to be enhanced for FRIB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6527" y="1030148"/>
            <a:ext cx="9711091" cy="10826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LINAC tunnel construction complete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RF coax installed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Emphasizing ion-source building in support of commissioning in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6819"/>
            <a:ext cx="8382001" cy="80364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FRIB looks like today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55" y="2112844"/>
            <a:ext cx="10728078" cy="40051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39424" y="2740215"/>
            <a:ext cx="1128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 March 2015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664681" y="6356450"/>
            <a:ext cx="4241321" cy="364628"/>
          </a:xfrm>
        </p:spPr>
        <p:txBody>
          <a:bodyPr/>
          <a:lstStyle/>
          <a:p>
            <a:r>
              <a:rPr lang="en-US" smtClean="0"/>
              <a:t>L.T.Hoff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906000" y="6356450"/>
            <a:ext cx="762000" cy="364628"/>
          </a:xfrm>
        </p:spPr>
        <p:txBody>
          <a:bodyPr/>
          <a:lstStyle/>
          <a:p>
            <a:r>
              <a:rPr lang="en-US" dirty="0" smtClean="0"/>
              <a:t>, Slide </a:t>
            </a:r>
            <a:fld id="{9E2709B8-C5F6-4340-B320-1B390B922A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0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FRIB Schedule as of Today</a:t>
            </a:r>
            <a:endParaRPr lang="en-US" sz="22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L.T.Hoff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175254"/>
            <a:ext cx="8229600" cy="49965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366076" y="2626395"/>
            <a:ext cx="2174399" cy="1240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40475" y="2441741"/>
            <a:ext cx="324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FRIB </a:t>
            </a:r>
            <a:r>
              <a:rPr lang="en-US" b="1" dirty="0" err="1" smtClean="0">
                <a:solidFill>
                  <a:srgbClr val="FF0000"/>
                </a:solidFill>
              </a:rPr>
              <a:t>cryoplant</a:t>
            </a:r>
            <a:r>
              <a:rPr lang="en-US" b="1" dirty="0" smtClean="0">
                <a:solidFill>
                  <a:srgbClr val="FF0000"/>
                </a:solidFill>
              </a:rPr>
              <a:t> operational 2017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96000" y="3357530"/>
            <a:ext cx="1956121" cy="8333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52121" y="3172876"/>
            <a:ext cx="31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Ion source commissioning 2016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28023" y="4042914"/>
            <a:ext cx="2292074" cy="370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0097" y="3866495"/>
            <a:ext cx="345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Cryomodule</a:t>
            </a:r>
            <a:r>
              <a:rPr lang="en-US" b="1" dirty="0" smtClean="0">
                <a:solidFill>
                  <a:srgbClr val="FF0000"/>
                </a:solidFill>
              </a:rPr>
              <a:t> installation/test 2017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662287" y="4931596"/>
            <a:ext cx="1412265" cy="3860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53612" y="4742090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 completion goal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2648" y="11583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1593" y="115831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1512" y="115831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CD-3b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4571" y="116228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CD-4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NSCL has been an EPICS facility for nearly 20 years</a:t>
            </a:r>
            <a:endParaRPr lang="en-US" dirty="0"/>
          </a:p>
          <a:p>
            <a:pPr lvl="1"/>
            <a:r>
              <a:rPr lang="en-US" dirty="0" smtClean="0"/>
              <a:t>Initially to support the “coupled cyclotron project” starting in 1997</a:t>
            </a:r>
          </a:p>
          <a:p>
            <a:pPr lvl="2"/>
            <a:r>
              <a:rPr lang="en-US" dirty="0" smtClean="0"/>
              <a:t>With support and assistance from the newly </a:t>
            </a:r>
            <a:r>
              <a:rPr lang="en-US" smtClean="0"/>
              <a:t>christened </a:t>
            </a:r>
            <a:r>
              <a:rPr lang="en-US" smtClean="0"/>
              <a:t>CEBAF</a:t>
            </a:r>
            <a:endParaRPr lang="en-US" dirty="0" smtClean="0"/>
          </a:p>
          <a:p>
            <a:r>
              <a:rPr lang="en-US" dirty="0" smtClean="0"/>
              <a:t>First participation in an EPICS Collaboration meeting in May 1998</a:t>
            </a:r>
          </a:p>
          <a:p>
            <a:pPr lvl="1"/>
            <a:r>
              <a:rPr lang="en-US" dirty="0" smtClean="0"/>
              <a:t>9 people registered for both May 1998 and May 2105 meetings</a:t>
            </a:r>
          </a:p>
          <a:p>
            <a:r>
              <a:rPr lang="en-US" dirty="0"/>
              <a:t>Transitioned from </a:t>
            </a:r>
            <a:r>
              <a:rPr lang="en-US" dirty="0" smtClean="0"/>
              <a:t>VME/Fermi-style controls, with serial-attached intelligent controllers</a:t>
            </a:r>
          </a:p>
          <a:p>
            <a:pPr lvl="1"/>
            <a:r>
              <a:rPr lang="en-US" dirty="0" smtClean="0"/>
              <a:t>Shut down operations for 18 months, restarted with all new control software</a:t>
            </a:r>
          </a:p>
          <a:p>
            <a:pPr lvl="2"/>
            <a:r>
              <a:rPr lang="en-US" dirty="0" smtClean="0"/>
              <a:t>Retaining hardware infrastructure</a:t>
            </a:r>
            <a:endParaRPr lang="en-US" dirty="0"/>
          </a:p>
          <a:p>
            <a:pPr lvl="1"/>
            <a:r>
              <a:rPr lang="en-US" dirty="0" smtClean="0"/>
              <a:t>Transitioned from serial to network-attached </a:t>
            </a:r>
            <a:r>
              <a:rPr lang="en-US" dirty="0"/>
              <a:t>intelligent </a:t>
            </a:r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Transitioned (nearly entirely) from VME to LINUX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EPICS History at NSCL[1]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Operator consoles run </a:t>
            </a:r>
            <a:r>
              <a:rPr lang="en-US" sz="2800" dirty="0" smtClean="0"/>
              <a:t>Windows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Interfaced with “knob panels” for cyclotron tuning</a:t>
            </a:r>
          </a:p>
          <a:p>
            <a:r>
              <a:rPr lang="en-US" dirty="0" smtClean="0"/>
              <a:t>NSCL has an eclectic mix of controls UIs, reflecting its research nature</a:t>
            </a:r>
          </a:p>
          <a:p>
            <a:pPr lvl="1"/>
            <a:r>
              <a:rPr lang="en-US" dirty="0" smtClean="0"/>
              <a:t>Homemade, often pre-dating EPICS use at NSCL</a:t>
            </a:r>
            <a:endParaRPr lang="en-US" dirty="0"/>
          </a:p>
          <a:p>
            <a:pPr lvl="2"/>
            <a:r>
              <a:rPr lang="en-US" sz="1800" dirty="0" err="1" smtClean="0"/>
              <a:t>Panelmate</a:t>
            </a:r>
            <a:r>
              <a:rPr lang="en-US" sz="1800" dirty="0" smtClean="0"/>
              <a:t> – similar to EDM</a:t>
            </a:r>
            <a:endParaRPr lang="en-US" sz="1800" dirty="0"/>
          </a:p>
          <a:p>
            <a:pPr lvl="2"/>
            <a:r>
              <a:rPr lang="en-US" sz="1800" dirty="0" err="1"/>
              <a:t>QtParam</a:t>
            </a:r>
            <a:r>
              <a:rPr lang="en-US" sz="1800" dirty="0"/>
              <a:t> </a:t>
            </a:r>
            <a:r>
              <a:rPr lang="en-US" sz="1800" dirty="0" smtClean="0"/>
              <a:t>- dynamic spreadsheet</a:t>
            </a:r>
            <a:endParaRPr lang="en-US" sz="1800" dirty="0"/>
          </a:p>
          <a:p>
            <a:pPr lvl="2"/>
            <a:r>
              <a:rPr lang="en-US" sz="1800" dirty="0" err="1"/>
              <a:t>Tcl</a:t>
            </a:r>
            <a:r>
              <a:rPr lang="en-US" sz="1800" dirty="0"/>
              <a:t>/</a:t>
            </a:r>
            <a:r>
              <a:rPr lang="en-US" sz="1800" dirty="0" err="1"/>
              <a:t>tk</a:t>
            </a:r>
            <a:r>
              <a:rPr lang="en-US" sz="1800" dirty="0"/>
              <a:t>, LabVIEW, etc.</a:t>
            </a:r>
          </a:p>
          <a:p>
            <a:pPr marL="685800" lvl="3">
              <a:spcBef>
                <a:spcPts val="1000"/>
              </a:spcBef>
            </a:pPr>
            <a:r>
              <a:rPr lang="en-US" sz="2400" dirty="0"/>
              <a:t>MEDM initially, </a:t>
            </a:r>
            <a:r>
              <a:rPr lang="en-US" sz="2400" dirty="0" smtClean="0"/>
              <a:t>then EDM</a:t>
            </a:r>
          </a:p>
          <a:p>
            <a:pPr marL="1143000" lvl="4">
              <a:spcBef>
                <a:spcPts val="1000"/>
              </a:spcBef>
            </a:pPr>
            <a:r>
              <a:rPr lang="en-US" dirty="0" smtClean="0"/>
              <a:t>Often associated with </a:t>
            </a:r>
            <a:r>
              <a:rPr lang="en-US" dirty="0"/>
              <a:t>Window-based “high level” </a:t>
            </a:r>
            <a:r>
              <a:rPr lang="en-US" dirty="0" smtClean="0"/>
              <a:t>IOCs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NSCL-specific e-log (</a:t>
            </a:r>
            <a:r>
              <a:rPr lang="en-US" sz="2800" dirty="0" err="1" smtClean="0"/>
              <a:t>hourlog</a:t>
            </a:r>
            <a:r>
              <a:rPr lang="en-US" sz="2800" dirty="0" smtClean="0"/>
              <a:t>)</a:t>
            </a:r>
          </a:p>
          <a:p>
            <a:pPr marL="685800" lvl="3">
              <a:spcBef>
                <a:spcPts val="1000"/>
              </a:spcBef>
            </a:pPr>
            <a:r>
              <a:rPr lang="en-US" sz="2819" dirty="0" smtClean="0"/>
              <a:t>Captures facility status information, status of experiments, sources of unscheduled downtime</a:t>
            </a:r>
          </a:p>
          <a:p>
            <a:pPr marL="228600" lvl="2">
              <a:spcBef>
                <a:spcPts val="1000"/>
              </a:spcBef>
            </a:pPr>
            <a:endParaRPr lang="en-US" sz="2800" dirty="0" smtClean="0"/>
          </a:p>
          <a:p>
            <a:pPr marL="228600" lvl="2">
              <a:spcBef>
                <a:spcPts val="10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EPICS History at NSCL[2]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NSCL Timeline from Inception to FRIB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L.T.Hoff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http://nscl.msu.edu/about/NSCL-history-timelin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878119" cy="51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011838" y="1516284"/>
            <a:ext cx="5000263" cy="2222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13000" y="1331618"/>
            <a:ext cx="19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EPICS introduced to NSCL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610600" y="3854371"/>
            <a:ext cx="1502399" cy="17238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12999" y="54903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Spring 2015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54096" y="2650603"/>
            <a:ext cx="2558005" cy="10880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12101" y="2408328"/>
            <a:ext cx="2308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FRIB controls components defined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Continuing the use of  EPICS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ntroducing CS-Studio, DISCS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Introducing distributed timing, fast protection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610600" y="1066801"/>
            <a:ext cx="0" cy="426912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88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_x0020_Date xmlns="31ac3772-10db-466f-87b2-5ca6a813d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7E229400C3042A8A0541654991631" ma:contentTypeVersion="1" ma:contentTypeDescription="Create a new document." ma:contentTypeScope="" ma:versionID="1b41af129a40d96036ba3ad7b22551b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7913ac3095f0420e9cea181513d7038a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DC6A0-A9E1-47D1-8355-8E24A0D490D7}">
  <ds:schemaRefs>
    <ds:schemaRef ds:uri="http://purl.org/dc/terms/"/>
    <ds:schemaRef ds:uri="31ac3772-10db-466f-87b2-5ca6a813de6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5BE830-D947-44AF-A0B4-438264E29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FE476B-C1DE-494D-ADA7-99D5DCD3B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621</Words>
  <Application>Microsoft Office PowerPoint</Application>
  <PresentationFormat>Custom</PresentationFormat>
  <Paragraphs>136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Welcome!</vt:lpstr>
      <vt:lpstr>Local Committees and Support</vt:lpstr>
      <vt:lpstr>Facility for Rare Isotope Beams A Future DOE-SC National User Facility</vt:lpstr>
      <vt:lpstr>What FRIB will look like in 2 years</vt:lpstr>
      <vt:lpstr>What FRIB looks like today</vt:lpstr>
      <vt:lpstr>FRIB Schedule as of Today</vt:lpstr>
      <vt:lpstr>EPICS History at NSCL[1]</vt:lpstr>
      <vt:lpstr>EPICS History at NSCL[2]</vt:lpstr>
      <vt:lpstr>NSCL Timeline from Inception to FRIB</vt:lpstr>
      <vt:lpstr>FRIB Benefits From Collaborations, Community</vt:lpstr>
      <vt:lpstr>CS-Studio Framework For Control Screens/Applications</vt:lpstr>
      <vt:lpstr>DISCS Components Support Configuration</vt:lpstr>
      <vt:lpstr>FRIB Low-Level Controls</vt:lpstr>
      <vt:lpstr>FRIB Presentations</vt:lpstr>
      <vt:lpstr>Thank You For Your Attention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(and purposes) [1]</dc:title>
  <dc:creator>Hoff, Larry</dc:creator>
  <cp:lastModifiedBy>Lawrence Hoff</cp:lastModifiedBy>
  <cp:revision>72</cp:revision>
  <dcterms:created xsi:type="dcterms:W3CDTF">2014-05-01T13:41:57Z</dcterms:created>
  <dcterms:modified xsi:type="dcterms:W3CDTF">2015-05-19T01:46:35Z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0x0101003E87E229400C3042A8A0541654991631</vt:lpwstr>
  </property>
</Properties>
</file>