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021" r:id="rId4"/>
  </p:sldMasterIdLst>
  <p:notesMasterIdLst>
    <p:notesMasterId r:id="rId54"/>
  </p:notesMasterIdLst>
  <p:handoutMasterIdLst>
    <p:handoutMasterId r:id="rId55"/>
  </p:handoutMasterIdLst>
  <p:sldIdLst>
    <p:sldId id="577" r:id="rId5"/>
    <p:sldId id="856" r:id="rId6"/>
    <p:sldId id="755" r:id="rId7"/>
    <p:sldId id="756" r:id="rId8"/>
    <p:sldId id="757" r:id="rId9"/>
    <p:sldId id="758" r:id="rId10"/>
    <p:sldId id="877" r:id="rId11"/>
    <p:sldId id="768" r:id="rId12"/>
    <p:sldId id="775" r:id="rId13"/>
    <p:sldId id="748" r:id="rId14"/>
    <p:sldId id="771" r:id="rId15"/>
    <p:sldId id="866" r:id="rId16"/>
    <p:sldId id="875" r:id="rId17"/>
    <p:sldId id="864" r:id="rId18"/>
    <p:sldId id="865" r:id="rId19"/>
    <p:sldId id="859" r:id="rId20"/>
    <p:sldId id="870" r:id="rId21"/>
    <p:sldId id="868" r:id="rId22"/>
    <p:sldId id="880" r:id="rId23"/>
    <p:sldId id="869" r:id="rId24"/>
    <p:sldId id="793" r:id="rId25"/>
    <p:sldId id="796" r:id="rId26"/>
    <p:sldId id="797" r:id="rId27"/>
    <p:sldId id="798" r:id="rId28"/>
    <p:sldId id="799" r:id="rId29"/>
    <p:sldId id="800" r:id="rId30"/>
    <p:sldId id="801" r:id="rId31"/>
    <p:sldId id="803" r:id="rId32"/>
    <p:sldId id="805" r:id="rId33"/>
    <p:sldId id="806" r:id="rId34"/>
    <p:sldId id="807" r:id="rId35"/>
    <p:sldId id="808" r:id="rId36"/>
    <p:sldId id="809" r:id="rId37"/>
    <p:sldId id="761" r:id="rId38"/>
    <p:sldId id="762" r:id="rId39"/>
    <p:sldId id="817" r:id="rId40"/>
    <p:sldId id="818" r:id="rId41"/>
    <p:sldId id="819" r:id="rId42"/>
    <p:sldId id="820" r:id="rId43"/>
    <p:sldId id="821" r:id="rId44"/>
    <p:sldId id="837" r:id="rId45"/>
    <p:sldId id="838" r:id="rId46"/>
    <p:sldId id="842" r:id="rId47"/>
    <p:sldId id="843" r:id="rId48"/>
    <p:sldId id="779" r:id="rId49"/>
    <p:sldId id="873" r:id="rId50"/>
    <p:sldId id="780" r:id="rId51"/>
    <p:sldId id="878" r:id="rId52"/>
    <p:sldId id="858" r:id="rId53"/>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521415D9-36F7-43E2-AB2F-B90AF26B5E84}">
      <p14:sectionLst xmlns:p14="http://schemas.microsoft.com/office/powerpoint/2010/main">
        <p14:section name="Default Section" id="{B25242BE-5735-4992-989B-0D96CE279F17}">
          <p14:sldIdLst>
            <p14:sldId id="577"/>
            <p14:sldId id="856"/>
            <p14:sldId id="755"/>
            <p14:sldId id="756"/>
            <p14:sldId id="757"/>
            <p14:sldId id="758"/>
            <p14:sldId id="877"/>
            <p14:sldId id="768"/>
            <p14:sldId id="775"/>
            <p14:sldId id="748"/>
            <p14:sldId id="771"/>
            <p14:sldId id="866"/>
            <p14:sldId id="875"/>
            <p14:sldId id="864"/>
            <p14:sldId id="865"/>
            <p14:sldId id="859"/>
            <p14:sldId id="870"/>
            <p14:sldId id="868"/>
            <p14:sldId id="880"/>
            <p14:sldId id="869"/>
            <p14:sldId id="793"/>
            <p14:sldId id="796"/>
            <p14:sldId id="797"/>
            <p14:sldId id="798"/>
            <p14:sldId id="799"/>
            <p14:sldId id="800"/>
            <p14:sldId id="801"/>
            <p14:sldId id="803"/>
            <p14:sldId id="805"/>
            <p14:sldId id="806"/>
            <p14:sldId id="807"/>
            <p14:sldId id="808"/>
            <p14:sldId id="809"/>
            <p14:sldId id="761"/>
            <p14:sldId id="762"/>
            <p14:sldId id="817"/>
            <p14:sldId id="818"/>
            <p14:sldId id="819"/>
            <p14:sldId id="820"/>
            <p14:sldId id="821"/>
            <p14:sldId id="837"/>
            <p14:sldId id="838"/>
            <p14:sldId id="842"/>
            <p14:sldId id="843"/>
            <p14:sldId id="779"/>
            <p14:sldId id="873"/>
            <p14:sldId id="780"/>
            <p14:sldId id="878"/>
            <p14:sldId id="8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CC99FF"/>
    <a:srgbClr val="0000FF"/>
    <a:srgbClr val="99CCFF"/>
    <a:srgbClr val="19DEF3"/>
    <a:srgbClr val="FF9966"/>
    <a:srgbClr val="0033CC"/>
    <a:srgbClr val="6699FF"/>
    <a:srgbClr val="9D3431"/>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36" autoAdjust="0"/>
    <p:restoredTop sz="93613" autoAdjust="0"/>
  </p:normalViewPr>
  <p:slideViewPr>
    <p:cSldViewPr snapToGrid="0">
      <p:cViewPr>
        <p:scale>
          <a:sx n="60" d="100"/>
          <a:sy n="60" d="100"/>
        </p:scale>
        <p:origin x="-365" y="-58"/>
      </p:cViewPr>
      <p:guideLst>
        <p:guide orient="horz" pos="2160"/>
        <p:guide pos="2880"/>
      </p:guideLst>
    </p:cSldViewPr>
  </p:slideViewPr>
  <p:outlineViewPr>
    <p:cViewPr>
      <p:scale>
        <a:sx n="33" d="100"/>
        <a:sy n="33" d="100"/>
      </p:scale>
      <p:origin x="0" y="19176"/>
    </p:cViewPr>
  </p:outlineViewPr>
  <p:notesTextViewPr>
    <p:cViewPr>
      <p:scale>
        <a:sx n="100" d="100"/>
        <a:sy n="100" d="100"/>
      </p:scale>
      <p:origin x="0" y="0"/>
    </p:cViewPr>
  </p:notesTextViewPr>
  <p:sorterViewPr>
    <p:cViewPr>
      <p:scale>
        <a:sx n="90" d="100"/>
        <a:sy n="90" d="100"/>
      </p:scale>
      <p:origin x="0" y="4762"/>
    </p:cViewPr>
  </p:sorterViewPr>
  <p:notesViewPr>
    <p:cSldViewPr snapToGrid="0">
      <p:cViewPr varScale="1">
        <p:scale>
          <a:sx n="40" d="100"/>
          <a:sy n="40" d="100"/>
        </p:scale>
        <p:origin x="-2338" y="-91"/>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A40B9-E470-47F2-B425-300FB5EA427C}" type="doc">
      <dgm:prSet loTypeId="urn:microsoft.com/office/officeart/2005/8/layout/hierarchy4" loCatId="hierarchy" qsTypeId="urn:microsoft.com/office/officeart/2005/8/quickstyle/simple5" qsCatId="simple" csTypeId="urn:microsoft.com/office/officeart/2005/8/colors/accent1_2" csCatId="accent1" phldr="1"/>
      <dgm:spPr/>
      <dgm:t>
        <a:bodyPr/>
        <a:lstStyle/>
        <a:p>
          <a:endParaRPr lang="en-US"/>
        </a:p>
      </dgm:t>
    </dgm:pt>
    <dgm:pt modelId="{DBEFFE40-AF29-42FD-8D9E-F71C39011B54}">
      <dgm:prSet phldrT="[Text]" custT="1"/>
      <dgm:spPr/>
      <dgm:t>
        <a:bodyPr/>
        <a:lstStyle/>
        <a:p>
          <a:r>
            <a:rPr lang="en-US" sz="1600" dirty="0" smtClean="0"/>
            <a:t>H. Shoaee</a:t>
          </a:r>
        </a:p>
        <a:p>
          <a:r>
            <a:rPr lang="en-US" sz="1600" dirty="0" smtClean="0"/>
            <a:t>M. Boyes</a:t>
          </a:r>
          <a:endParaRPr lang="en-US" sz="1600" dirty="0"/>
        </a:p>
      </dgm:t>
    </dgm:pt>
    <dgm:pt modelId="{91E45CB7-C9B6-420A-BC2D-F60419E682B4}" type="parTrans" cxnId="{6D9D79D9-6348-4DDE-A87C-49CEF886B892}">
      <dgm:prSet/>
      <dgm:spPr/>
      <dgm:t>
        <a:bodyPr/>
        <a:lstStyle/>
        <a:p>
          <a:endParaRPr lang="en-US" sz="1600"/>
        </a:p>
      </dgm:t>
    </dgm:pt>
    <dgm:pt modelId="{1CC21D40-0015-4997-9810-582D66A8202C}" type="sibTrans" cxnId="{6D9D79D9-6348-4DDE-A87C-49CEF886B892}">
      <dgm:prSet/>
      <dgm:spPr/>
      <dgm:t>
        <a:bodyPr/>
        <a:lstStyle/>
        <a:p>
          <a:endParaRPr lang="en-US" sz="1600"/>
        </a:p>
      </dgm:t>
    </dgm:pt>
    <dgm:pt modelId="{A2F3EBA9-7A12-408D-8311-264DCCECE35B}">
      <dgm:prSet phldrT="[Text]" custT="1"/>
      <dgm:spPr/>
      <dgm:t>
        <a:bodyPr/>
        <a:lstStyle/>
        <a:p>
          <a:r>
            <a:rPr lang="en-US" sz="1600" b="1" dirty="0" smtClean="0"/>
            <a:t>Safety Systems</a:t>
          </a:r>
          <a:endParaRPr lang="en-US" sz="1600" b="1" dirty="0"/>
        </a:p>
      </dgm:t>
    </dgm:pt>
    <dgm:pt modelId="{69E11E8E-0146-4B64-A7EA-7B4C3FE1D585}" type="parTrans" cxnId="{0FFC6185-AE86-4656-810E-2B43E1B6749D}">
      <dgm:prSet/>
      <dgm:spPr/>
      <dgm:t>
        <a:bodyPr/>
        <a:lstStyle/>
        <a:p>
          <a:endParaRPr lang="en-US" sz="1600"/>
        </a:p>
      </dgm:t>
    </dgm:pt>
    <dgm:pt modelId="{943E4020-B78B-439B-BA65-84F24776DF98}" type="sibTrans" cxnId="{0FFC6185-AE86-4656-810E-2B43E1B6749D}">
      <dgm:prSet/>
      <dgm:spPr/>
      <dgm:t>
        <a:bodyPr/>
        <a:lstStyle/>
        <a:p>
          <a:endParaRPr lang="en-US" sz="1600"/>
        </a:p>
      </dgm:t>
    </dgm:pt>
    <dgm:pt modelId="{0934E483-C163-440E-829C-1E45CA0E5A31}">
      <dgm:prSet phldrT="[Text]" custT="1"/>
      <dgm:spPr/>
      <dgm:t>
        <a:bodyPr/>
        <a:lstStyle/>
        <a:p>
          <a:r>
            <a:rPr lang="en-US" sz="1600" i="1" dirty="0" smtClean="0"/>
            <a:t>Tao</a:t>
          </a:r>
        </a:p>
        <a:p>
          <a:r>
            <a:rPr lang="en-US" sz="1600" dirty="0" smtClean="0"/>
            <a:t>BCS</a:t>
          </a:r>
          <a:endParaRPr lang="en-US" sz="1600" dirty="0"/>
        </a:p>
      </dgm:t>
    </dgm:pt>
    <dgm:pt modelId="{EE342682-7E58-42A7-B306-35BC81E1A8EF}" type="parTrans" cxnId="{0BAEDDDD-3FF6-458C-84DE-49A9C8592055}">
      <dgm:prSet/>
      <dgm:spPr/>
      <dgm:t>
        <a:bodyPr/>
        <a:lstStyle/>
        <a:p>
          <a:endParaRPr lang="en-US" sz="1600"/>
        </a:p>
      </dgm:t>
    </dgm:pt>
    <dgm:pt modelId="{9647F9DC-4B48-4E4A-B40F-DF554F3F8FC5}" type="sibTrans" cxnId="{0BAEDDDD-3FF6-458C-84DE-49A9C8592055}">
      <dgm:prSet/>
      <dgm:spPr/>
      <dgm:t>
        <a:bodyPr/>
        <a:lstStyle/>
        <a:p>
          <a:endParaRPr lang="en-US" sz="1600"/>
        </a:p>
      </dgm:t>
    </dgm:pt>
    <dgm:pt modelId="{1DA21B58-330B-4CB9-BDEC-EB08CCADA764}">
      <dgm:prSet phldrT="[Text]" custT="1"/>
      <dgm:spPr/>
      <dgm:t>
        <a:bodyPr/>
        <a:lstStyle/>
        <a:p>
          <a:r>
            <a:rPr lang="en-US" sz="1600" i="1" dirty="0" smtClean="0"/>
            <a:t>Turner</a:t>
          </a:r>
        </a:p>
        <a:p>
          <a:r>
            <a:rPr lang="en-US" sz="1600" dirty="0" smtClean="0"/>
            <a:t>PPS</a:t>
          </a:r>
        </a:p>
      </dgm:t>
    </dgm:pt>
    <dgm:pt modelId="{C28543A1-8ADB-48FB-B804-40B21E853836}" type="parTrans" cxnId="{DEED41BB-8F67-4253-BD86-85F8510DCBC6}">
      <dgm:prSet/>
      <dgm:spPr/>
      <dgm:t>
        <a:bodyPr/>
        <a:lstStyle/>
        <a:p>
          <a:endParaRPr lang="en-US" sz="1600"/>
        </a:p>
      </dgm:t>
    </dgm:pt>
    <dgm:pt modelId="{1A335AAF-28A3-43F8-8AF7-10CB356D624F}" type="sibTrans" cxnId="{DEED41BB-8F67-4253-BD86-85F8510DCBC6}">
      <dgm:prSet/>
      <dgm:spPr/>
      <dgm:t>
        <a:bodyPr/>
        <a:lstStyle/>
        <a:p>
          <a:endParaRPr lang="en-US" sz="1600"/>
        </a:p>
      </dgm:t>
    </dgm:pt>
    <dgm:pt modelId="{7236DB78-187C-4014-8004-47C37D462D4E}">
      <dgm:prSet phldrT="[Text]" custT="1"/>
      <dgm:spPr/>
      <dgm:t>
        <a:bodyPr/>
        <a:lstStyle/>
        <a:p>
          <a:r>
            <a:rPr lang="en-US" sz="1600" b="1" dirty="0" smtClean="0"/>
            <a:t>Diagnostics</a:t>
          </a:r>
        </a:p>
      </dgm:t>
    </dgm:pt>
    <dgm:pt modelId="{61234CD7-64DB-489C-92ED-5B5E7367FAAC}" type="parTrans" cxnId="{21F57BC5-B7E0-4F54-B2D0-35BB0CCAAD89}">
      <dgm:prSet/>
      <dgm:spPr/>
      <dgm:t>
        <a:bodyPr/>
        <a:lstStyle/>
        <a:p>
          <a:endParaRPr lang="en-US" sz="1600"/>
        </a:p>
      </dgm:t>
    </dgm:pt>
    <dgm:pt modelId="{C4AA2B29-B647-4515-805B-F1023136EAC1}" type="sibTrans" cxnId="{21F57BC5-B7E0-4F54-B2D0-35BB0CCAAD89}">
      <dgm:prSet/>
      <dgm:spPr/>
      <dgm:t>
        <a:bodyPr/>
        <a:lstStyle/>
        <a:p>
          <a:endParaRPr lang="en-US" sz="1600"/>
        </a:p>
      </dgm:t>
    </dgm:pt>
    <dgm:pt modelId="{D8289519-104B-49E3-9EE3-65834584CE73}">
      <dgm:prSet phldrT="[Text]" custT="1"/>
      <dgm:spPr/>
      <dgm:t>
        <a:bodyPr/>
        <a:lstStyle/>
        <a:p>
          <a:r>
            <a:rPr lang="en-US" sz="1600" b="1" dirty="0" smtClean="0"/>
            <a:t>Global</a:t>
          </a:r>
        </a:p>
        <a:p>
          <a:r>
            <a:rPr lang="en-US" sz="1600" b="1" dirty="0" smtClean="0"/>
            <a:t>Systems</a:t>
          </a:r>
          <a:endParaRPr lang="en-US" sz="1600" b="1" dirty="0"/>
        </a:p>
      </dgm:t>
    </dgm:pt>
    <dgm:pt modelId="{918ED221-B972-4232-A00A-DB16983D356D}" type="parTrans" cxnId="{35F5FA33-A062-4394-BDF0-D199081E113C}">
      <dgm:prSet/>
      <dgm:spPr/>
      <dgm:t>
        <a:bodyPr/>
        <a:lstStyle/>
        <a:p>
          <a:endParaRPr lang="en-US" sz="1600"/>
        </a:p>
      </dgm:t>
    </dgm:pt>
    <dgm:pt modelId="{20FC24A8-990C-4B43-BFFE-AC7347D84A20}" type="sibTrans" cxnId="{35F5FA33-A062-4394-BDF0-D199081E113C}">
      <dgm:prSet/>
      <dgm:spPr/>
      <dgm:t>
        <a:bodyPr/>
        <a:lstStyle/>
        <a:p>
          <a:endParaRPr lang="en-US" sz="1600"/>
        </a:p>
      </dgm:t>
    </dgm:pt>
    <dgm:pt modelId="{3EC12C38-29D2-48DF-91B9-A78BFD4F50FB}">
      <dgm:prSet phldrT="[Text]" custT="1"/>
      <dgm:spPr/>
      <dgm:t>
        <a:bodyPr/>
        <a:lstStyle/>
        <a:p>
          <a:r>
            <a:rPr lang="en-US" sz="1600" i="1" dirty="0" smtClean="0"/>
            <a:t>Granieri</a:t>
          </a:r>
        </a:p>
        <a:p>
          <a:r>
            <a:rPr lang="en-US" sz="1600" dirty="0" smtClean="0"/>
            <a:t>Network</a:t>
          </a:r>
          <a:endParaRPr lang="en-US" sz="1600" dirty="0"/>
        </a:p>
      </dgm:t>
    </dgm:pt>
    <dgm:pt modelId="{49E18459-D423-4ED6-BD69-A63FB514669C}" type="parTrans" cxnId="{F03188B7-BC6A-43F6-812F-2F3A99A65FE1}">
      <dgm:prSet/>
      <dgm:spPr/>
      <dgm:t>
        <a:bodyPr/>
        <a:lstStyle/>
        <a:p>
          <a:endParaRPr lang="en-US" sz="1600"/>
        </a:p>
      </dgm:t>
    </dgm:pt>
    <dgm:pt modelId="{DC826E87-DBBC-4000-A4C3-3D549AD51779}" type="sibTrans" cxnId="{F03188B7-BC6A-43F6-812F-2F3A99A65FE1}">
      <dgm:prSet/>
      <dgm:spPr/>
      <dgm:t>
        <a:bodyPr/>
        <a:lstStyle/>
        <a:p>
          <a:endParaRPr lang="en-US" sz="1600"/>
        </a:p>
      </dgm:t>
    </dgm:pt>
    <dgm:pt modelId="{76ED5897-B4FF-4E22-9D43-946DB0CF35C8}">
      <dgm:prSet phldrT="[Text]" custT="1"/>
      <dgm:spPr/>
      <dgm:t>
        <a:bodyPr/>
        <a:lstStyle/>
        <a:p>
          <a:r>
            <a:rPr lang="en-US" sz="1600" i="1" dirty="0" smtClean="0"/>
            <a:t>Weaver</a:t>
          </a:r>
        </a:p>
        <a:p>
          <a:r>
            <a:rPr lang="en-US" sz="1600" dirty="0" smtClean="0"/>
            <a:t>Timing</a:t>
          </a:r>
          <a:endParaRPr lang="en-US" sz="1600" dirty="0"/>
        </a:p>
      </dgm:t>
    </dgm:pt>
    <dgm:pt modelId="{4001C376-F218-43DB-8C71-BB71B3FB8B96}" type="parTrans" cxnId="{D59B48B4-3067-4285-99FC-4BE95B596E4C}">
      <dgm:prSet/>
      <dgm:spPr/>
      <dgm:t>
        <a:bodyPr/>
        <a:lstStyle/>
        <a:p>
          <a:endParaRPr lang="en-US" sz="1600"/>
        </a:p>
      </dgm:t>
    </dgm:pt>
    <dgm:pt modelId="{2EAC18BE-07C9-4E71-9349-8CEF7C7BD4AE}" type="sibTrans" cxnId="{D59B48B4-3067-4285-99FC-4BE95B596E4C}">
      <dgm:prSet/>
      <dgm:spPr/>
      <dgm:t>
        <a:bodyPr/>
        <a:lstStyle/>
        <a:p>
          <a:endParaRPr lang="en-US" sz="1600"/>
        </a:p>
      </dgm:t>
    </dgm:pt>
    <dgm:pt modelId="{6D331C3A-E6EF-446F-8C81-24BFB2CD2457}">
      <dgm:prSet phldrT="[Text]" custT="1"/>
      <dgm:spPr/>
      <dgm:t>
        <a:bodyPr/>
        <a:lstStyle/>
        <a:p>
          <a:r>
            <a:rPr lang="en-US" sz="1600" i="1" dirty="0" smtClean="0"/>
            <a:t>Zhou</a:t>
          </a:r>
        </a:p>
        <a:p>
          <a:r>
            <a:rPr lang="en-US" sz="1600" dirty="0" smtClean="0"/>
            <a:t>Computing</a:t>
          </a:r>
          <a:endParaRPr lang="en-US" sz="1600" dirty="0"/>
        </a:p>
      </dgm:t>
    </dgm:pt>
    <dgm:pt modelId="{A8652821-3E0F-40C8-9FCD-5425EBE18B3F}" type="parTrans" cxnId="{01780200-210F-463F-9A42-D51E58233CC4}">
      <dgm:prSet/>
      <dgm:spPr/>
      <dgm:t>
        <a:bodyPr/>
        <a:lstStyle/>
        <a:p>
          <a:endParaRPr lang="en-US" sz="1600"/>
        </a:p>
      </dgm:t>
    </dgm:pt>
    <dgm:pt modelId="{6A458E10-72DC-4458-A4C5-62815E169990}" type="sibTrans" cxnId="{01780200-210F-463F-9A42-D51E58233CC4}">
      <dgm:prSet/>
      <dgm:spPr/>
      <dgm:t>
        <a:bodyPr/>
        <a:lstStyle/>
        <a:p>
          <a:endParaRPr lang="en-US" sz="1600"/>
        </a:p>
      </dgm:t>
    </dgm:pt>
    <dgm:pt modelId="{D405B551-A188-4F67-B76C-A4080421C5BF}">
      <dgm:prSet phldrT="[Text]" custT="1"/>
      <dgm:spPr/>
      <dgm:t>
        <a:bodyPr/>
        <a:lstStyle/>
        <a:p>
          <a:r>
            <a:rPr lang="en-US" sz="1600" i="1" dirty="0" smtClean="0"/>
            <a:t>DiSalvo</a:t>
          </a:r>
        </a:p>
        <a:p>
          <a:r>
            <a:rPr lang="en-US" sz="1600" dirty="0" smtClean="0"/>
            <a:t>Racks/Cables</a:t>
          </a:r>
          <a:endParaRPr lang="en-US" sz="1600" dirty="0"/>
        </a:p>
      </dgm:t>
    </dgm:pt>
    <dgm:pt modelId="{96BD9832-4180-49A7-9ABF-05C647458A09}" type="parTrans" cxnId="{1488C7EB-4A54-454C-88F2-2E90118CEB88}">
      <dgm:prSet/>
      <dgm:spPr/>
      <dgm:t>
        <a:bodyPr/>
        <a:lstStyle/>
        <a:p>
          <a:endParaRPr lang="en-US" sz="1600"/>
        </a:p>
      </dgm:t>
    </dgm:pt>
    <dgm:pt modelId="{BF7D9D28-461C-4422-8552-E4603F42BC10}" type="sibTrans" cxnId="{1488C7EB-4A54-454C-88F2-2E90118CEB88}">
      <dgm:prSet/>
      <dgm:spPr/>
      <dgm:t>
        <a:bodyPr/>
        <a:lstStyle/>
        <a:p>
          <a:endParaRPr lang="en-US" sz="1600"/>
        </a:p>
      </dgm:t>
    </dgm:pt>
    <dgm:pt modelId="{1E752E3F-6AC2-4EC8-B83D-FC24F6C5ED1F}">
      <dgm:prSet phldrT="[Text]" custT="1"/>
      <dgm:spPr/>
      <dgm:t>
        <a:bodyPr/>
        <a:lstStyle/>
        <a:p>
          <a:r>
            <a:rPr lang="en-US" sz="1600" i="1" dirty="0" smtClean="0"/>
            <a:t>Herbst</a:t>
          </a:r>
        </a:p>
        <a:p>
          <a:r>
            <a:rPr lang="en-US" sz="1600" dirty="0" smtClean="0"/>
            <a:t>MPS</a:t>
          </a:r>
        </a:p>
      </dgm:t>
    </dgm:pt>
    <dgm:pt modelId="{62D77F6D-ED61-4992-9D8C-A04874C619CB}" type="parTrans" cxnId="{0094A1A7-631B-4972-A1B5-9BE08B499923}">
      <dgm:prSet/>
      <dgm:spPr/>
      <dgm:t>
        <a:bodyPr/>
        <a:lstStyle/>
        <a:p>
          <a:endParaRPr lang="en-US" sz="1600"/>
        </a:p>
      </dgm:t>
    </dgm:pt>
    <dgm:pt modelId="{60CAB6E8-1936-4FF4-8137-62300D8B6602}" type="sibTrans" cxnId="{0094A1A7-631B-4972-A1B5-9BE08B499923}">
      <dgm:prSet/>
      <dgm:spPr/>
      <dgm:t>
        <a:bodyPr/>
        <a:lstStyle/>
        <a:p>
          <a:endParaRPr lang="en-US" sz="1600"/>
        </a:p>
      </dgm:t>
    </dgm:pt>
    <dgm:pt modelId="{A0E491B7-1B4E-4474-A0A1-47F867B9DF2E}">
      <dgm:prSet phldrT="[Text]" custT="1"/>
      <dgm:spPr/>
      <dgm:t>
        <a:bodyPr/>
        <a:lstStyle/>
        <a:p>
          <a:r>
            <a:rPr lang="en-US" sz="1600" i="1" dirty="0" smtClean="0"/>
            <a:t>Young</a:t>
          </a:r>
        </a:p>
        <a:p>
          <a:r>
            <a:rPr lang="en-US" sz="1600" dirty="0" smtClean="0"/>
            <a:t>BPM</a:t>
          </a:r>
        </a:p>
      </dgm:t>
    </dgm:pt>
    <dgm:pt modelId="{EB9A8FD5-F000-463B-855E-D24B62D09389}" type="parTrans" cxnId="{79D4B53B-331F-41A0-BD9F-327A35ED9039}">
      <dgm:prSet/>
      <dgm:spPr/>
      <dgm:t>
        <a:bodyPr/>
        <a:lstStyle/>
        <a:p>
          <a:endParaRPr lang="en-US" sz="1600"/>
        </a:p>
      </dgm:t>
    </dgm:pt>
    <dgm:pt modelId="{5AD1E4FB-2574-4BFA-A4EE-858303A34939}" type="sibTrans" cxnId="{79D4B53B-331F-41A0-BD9F-327A35ED9039}">
      <dgm:prSet/>
      <dgm:spPr/>
      <dgm:t>
        <a:bodyPr/>
        <a:lstStyle/>
        <a:p>
          <a:endParaRPr lang="en-US" sz="1600"/>
        </a:p>
      </dgm:t>
    </dgm:pt>
    <dgm:pt modelId="{15E1BDAD-372E-4AEB-9AB0-E76AE097E447}">
      <dgm:prSet phldrT="[Text]" custT="1"/>
      <dgm:spPr/>
      <dgm:t>
        <a:bodyPr/>
        <a:lstStyle/>
        <a:p>
          <a:r>
            <a:rPr lang="en-US" sz="1600" i="1" dirty="0" smtClean="0"/>
            <a:t>Bong</a:t>
          </a:r>
        </a:p>
        <a:p>
          <a:r>
            <a:rPr lang="en-US" sz="1600" dirty="0" smtClean="0"/>
            <a:t>Wire Scanner</a:t>
          </a:r>
        </a:p>
      </dgm:t>
    </dgm:pt>
    <dgm:pt modelId="{074EB530-FFAE-460E-AD52-92460620F1E6}" type="parTrans" cxnId="{31B58206-18B1-460E-91C7-20FD6ADB6D5E}">
      <dgm:prSet/>
      <dgm:spPr/>
      <dgm:t>
        <a:bodyPr/>
        <a:lstStyle/>
        <a:p>
          <a:endParaRPr lang="en-US" sz="1600"/>
        </a:p>
      </dgm:t>
    </dgm:pt>
    <dgm:pt modelId="{83D35EC7-7CF0-4606-AD34-9A5A9E4B5F0C}" type="sibTrans" cxnId="{31B58206-18B1-460E-91C7-20FD6ADB6D5E}">
      <dgm:prSet/>
      <dgm:spPr/>
      <dgm:t>
        <a:bodyPr/>
        <a:lstStyle/>
        <a:p>
          <a:endParaRPr lang="en-US" sz="1600"/>
        </a:p>
      </dgm:t>
    </dgm:pt>
    <dgm:pt modelId="{0839AF1F-8D11-47FB-AF3B-3A844FBFD8C2}">
      <dgm:prSet phldrT="[Text]" custT="1"/>
      <dgm:spPr/>
      <dgm:t>
        <a:bodyPr/>
        <a:lstStyle/>
        <a:p>
          <a:r>
            <a:rPr lang="en-US" sz="1600" b="1" dirty="0" smtClean="0"/>
            <a:t>Beamline I&amp;C</a:t>
          </a:r>
          <a:endParaRPr lang="en-US" sz="1600" b="1" dirty="0"/>
        </a:p>
      </dgm:t>
    </dgm:pt>
    <dgm:pt modelId="{F7CD1DBB-7B74-46A7-B1C3-3ADE1101CECC}" type="parTrans" cxnId="{2DD2730C-1CAE-462F-938F-1447637909B5}">
      <dgm:prSet/>
      <dgm:spPr/>
      <dgm:t>
        <a:bodyPr/>
        <a:lstStyle/>
        <a:p>
          <a:endParaRPr lang="en-US" sz="1600"/>
        </a:p>
      </dgm:t>
    </dgm:pt>
    <dgm:pt modelId="{F5C82674-6690-4A3A-B5A9-8288D326F5D6}" type="sibTrans" cxnId="{2DD2730C-1CAE-462F-938F-1447637909B5}">
      <dgm:prSet/>
      <dgm:spPr/>
      <dgm:t>
        <a:bodyPr/>
        <a:lstStyle/>
        <a:p>
          <a:endParaRPr lang="en-US" sz="1600"/>
        </a:p>
      </dgm:t>
    </dgm:pt>
    <dgm:pt modelId="{DA009771-C613-4034-B204-C1F20F766DF3}">
      <dgm:prSet phldrT="[Text]" custT="1"/>
      <dgm:spPr/>
      <dgm:t>
        <a:bodyPr/>
        <a:lstStyle/>
        <a:p>
          <a:r>
            <a:rPr lang="en-US" sz="1600" i="1" dirty="0" smtClean="0">
              <a:solidFill>
                <a:srgbClr val="FFFF00"/>
              </a:solidFill>
            </a:rPr>
            <a:t>Alverson</a:t>
          </a:r>
        </a:p>
        <a:p>
          <a:r>
            <a:rPr lang="en-US" sz="1600" dirty="0" smtClean="0"/>
            <a:t>Vacuum</a:t>
          </a:r>
          <a:endParaRPr lang="en-US" sz="1600" dirty="0"/>
        </a:p>
      </dgm:t>
    </dgm:pt>
    <dgm:pt modelId="{7A8EB738-83F5-4244-BDCD-1F5D326202D0}" type="parTrans" cxnId="{B3EFFFAD-0A58-4DB8-8BF7-94ED0AD978DC}">
      <dgm:prSet/>
      <dgm:spPr/>
      <dgm:t>
        <a:bodyPr/>
        <a:lstStyle/>
        <a:p>
          <a:endParaRPr lang="en-US" sz="1600"/>
        </a:p>
      </dgm:t>
    </dgm:pt>
    <dgm:pt modelId="{04FF30EC-CA04-49F9-8A5F-EEA7A7D329A7}" type="sibTrans" cxnId="{B3EFFFAD-0A58-4DB8-8BF7-94ED0AD978DC}">
      <dgm:prSet/>
      <dgm:spPr/>
      <dgm:t>
        <a:bodyPr/>
        <a:lstStyle/>
        <a:p>
          <a:endParaRPr lang="en-US" sz="1600"/>
        </a:p>
      </dgm:t>
    </dgm:pt>
    <dgm:pt modelId="{009DF8C5-E529-4F13-A7C7-A38200B9A906}">
      <dgm:prSet phldrT="[Text]" custT="1"/>
      <dgm:spPr/>
      <dgm:t>
        <a:bodyPr/>
        <a:lstStyle/>
        <a:p>
          <a:r>
            <a:rPr lang="en-US" sz="1600" i="1" dirty="0" smtClean="0"/>
            <a:t>Saraf</a:t>
          </a:r>
          <a:r>
            <a:rPr lang="en-US" sz="1600" dirty="0" smtClean="0"/>
            <a:t/>
          </a:r>
          <a:br>
            <a:rPr lang="en-US" sz="1600" dirty="0" smtClean="0"/>
          </a:br>
          <a:r>
            <a:rPr lang="en-US" sz="1600" dirty="0" smtClean="0"/>
            <a:t>Facilities</a:t>
          </a:r>
          <a:endParaRPr lang="en-US" sz="1600" dirty="0"/>
        </a:p>
      </dgm:t>
    </dgm:pt>
    <dgm:pt modelId="{3A0B43E9-9C87-4294-9304-579B54B46D39}" type="parTrans" cxnId="{6664F808-C866-468B-AF87-9F1967080D51}">
      <dgm:prSet/>
      <dgm:spPr/>
      <dgm:t>
        <a:bodyPr/>
        <a:lstStyle/>
        <a:p>
          <a:endParaRPr lang="en-US" sz="1600"/>
        </a:p>
      </dgm:t>
    </dgm:pt>
    <dgm:pt modelId="{BD9D74A4-4BF8-470F-AEC1-7B522E2BAD0B}" type="sibTrans" cxnId="{6664F808-C866-468B-AF87-9F1967080D51}">
      <dgm:prSet/>
      <dgm:spPr/>
      <dgm:t>
        <a:bodyPr/>
        <a:lstStyle/>
        <a:p>
          <a:endParaRPr lang="en-US" sz="1600"/>
        </a:p>
      </dgm:t>
    </dgm:pt>
    <dgm:pt modelId="{2DC0364F-BD47-4B05-A87B-09C7902C6553}">
      <dgm:prSet phldrT="[Text]" custT="1"/>
      <dgm:spPr/>
      <dgm:t>
        <a:bodyPr/>
        <a:lstStyle/>
        <a:p>
          <a:r>
            <a:rPr lang="en-US" sz="1600" i="1" dirty="0" smtClean="0"/>
            <a:t>Piccoli</a:t>
          </a:r>
        </a:p>
        <a:p>
          <a:r>
            <a:rPr lang="en-US" sz="1600" dirty="0" smtClean="0"/>
            <a:t>Beam Profile</a:t>
          </a:r>
        </a:p>
      </dgm:t>
    </dgm:pt>
    <dgm:pt modelId="{A7142170-FE6C-48CB-A90C-FDB585A96B34}" type="parTrans" cxnId="{41BF7134-50A4-4C70-A6B1-804E06F3AE8B}">
      <dgm:prSet/>
      <dgm:spPr/>
      <dgm:t>
        <a:bodyPr/>
        <a:lstStyle/>
        <a:p>
          <a:endParaRPr lang="en-US" sz="1600"/>
        </a:p>
      </dgm:t>
    </dgm:pt>
    <dgm:pt modelId="{7BDD81B2-7D3B-4FE6-8C41-2E941FD48EED}" type="sibTrans" cxnId="{41BF7134-50A4-4C70-A6B1-804E06F3AE8B}">
      <dgm:prSet/>
      <dgm:spPr/>
      <dgm:t>
        <a:bodyPr/>
        <a:lstStyle/>
        <a:p>
          <a:endParaRPr lang="en-US" sz="1600"/>
        </a:p>
      </dgm:t>
    </dgm:pt>
    <dgm:pt modelId="{2B34FD84-5F25-4600-923E-74014F0B880E}">
      <dgm:prSet phldrT="[Text]" custT="1"/>
      <dgm:spPr/>
      <dgm:t>
        <a:bodyPr/>
        <a:lstStyle/>
        <a:p>
          <a:r>
            <a:rPr lang="en-US" sz="1600" i="1" dirty="0" smtClean="0"/>
            <a:t>Sapozhnikov</a:t>
          </a:r>
        </a:p>
        <a:p>
          <a:r>
            <a:rPr lang="en-US" sz="1600" dirty="0" smtClean="0"/>
            <a:t>Bunch Current</a:t>
          </a:r>
        </a:p>
      </dgm:t>
    </dgm:pt>
    <dgm:pt modelId="{08B0CEFB-3142-4066-8F82-4D45F5F8A114}" type="parTrans" cxnId="{7E1A0FC6-2CCA-42ED-AF6A-7F7409C90990}">
      <dgm:prSet/>
      <dgm:spPr/>
      <dgm:t>
        <a:bodyPr/>
        <a:lstStyle/>
        <a:p>
          <a:endParaRPr lang="en-US" sz="1600"/>
        </a:p>
      </dgm:t>
    </dgm:pt>
    <dgm:pt modelId="{D0AAA6C5-CD3C-4D3F-A982-AA83A4893FAB}" type="sibTrans" cxnId="{7E1A0FC6-2CCA-42ED-AF6A-7F7409C90990}">
      <dgm:prSet/>
      <dgm:spPr/>
      <dgm:t>
        <a:bodyPr/>
        <a:lstStyle/>
        <a:p>
          <a:endParaRPr lang="en-US" sz="1600"/>
        </a:p>
      </dgm:t>
    </dgm:pt>
    <dgm:pt modelId="{956E875D-390C-4123-A7CB-029785F80066}">
      <dgm:prSet phldrT="[Text]" custT="1"/>
      <dgm:spPr/>
      <dgm:t>
        <a:bodyPr/>
        <a:lstStyle/>
        <a:p>
          <a:r>
            <a:rPr lang="en-US" sz="1600" i="1" dirty="0" smtClean="0">
              <a:solidFill>
                <a:srgbClr val="FFFF00"/>
              </a:solidFill>
            </a:rPr>
            <a:t>Alverson</a:t>
          </a:r>
        </a:p>
        <a:p>
          <a:r>
            <a:rPr lang="en-US" sz="1600" dirty="0" smtClean="0"/>
            <a:t>Laser Control</a:t>
          </a:r>
          <a:endParaRPr lang="en-US" sz="1600" dirty="0"/>
        </a:p>
      </dgm:t>
    </dgm:pt>
    <dgm:pt modelId="{0868757F-56AF-4EAC-B2AB-13F3F5E956C8}" type="parTrans" cxnId="{4EAA9BB8-DCB9-4C29-B4A3-98D4B7EB5DB7}">
      <dgm:prSet/>
      <dgm:spPr/>
      <dgm:t>
        <a:bodyPr/>
        <a:lstStyle/>
        <a:p>
          <a:endParaRPr lang="en-US" sz="1600"/>
        </a:p>
      </dgm:t>
    </dgm:pt>
    <dgm:pt modelId="{1F754819-5167-475B-9F6C-68B9A4F5B12B}" type="sibTrans" cxnId="{4EAA9BB8-DCB9-4C29-B4A3-98D4B7EB5DB7}">
      <dgm:prSet/>
      <dgm:spPr/>
      <dgm:t>
        <a:bodyPr/>
        <a:lstStyle/>
        <a:p>
          <a:endParaRPr lang="en-US" sz="1600"/>
        </a:p>
      </dgm:t>
    </dgm:pt>
    <dgm:pt modelId="{C1F6944B-46CF-4852-A281-BE6676EC9190}">
      <dgm:prSet phldrT="[Text]" custT="1"/>
      <dgm:spPr/>
      <dgm:t>
        <a:bodyPr/>
        <a:lstStyle/>
        <a:p>
          <a:r>
            <a:rPr lang="en-US" sz="1600" i="1" dirty="0" smtClean="0">
              <a:solidFill>
                <a:srgbClr val="FFFF00"/>
              </a:solidFill>
            </a:rPr>
            <a:t>Luchini</a:t>
          </a:r>
        </a:p>
        <a:p>
          <a:r>
            <a:rPr lang="en-US" sz="1600" dirty="0" smtClean="0"/>
            <a:t>Power Supply</a:t>
          </a:r>
          <a:endParaRPr lang="en-US" sz="1600" dirty="0"/>
        </a:p>
      </dgm:t>
    </dgm:pt>
    <dgm:pt modelId="{4FB287E4-E632-4F87-B141-983E9828BF45}" type="parTrans" cxnId="{853B0E43-145D-4B38-816C-B83E14CD4FE3}">
      <dgm:prSet/>
      <dgm:spPr/>
      <dgm:t>
        <a:bodyPr/>
        <a:lstStyle/>
        <a:p>
          <a:endParaRPr lang="en-US" sz="1600"/>
        </a:p>
      </dgm:t>
    </dgm:pt>
    <dgm:pt modelId="{8CAC9F52-33DD-4923-B64D-453A0E8A70E4}" type="sibTrans" cxnId="{853B0E43-145D-4B38-816C-B83E14CD4FE3}">
      <dgm:prSet/>
      <dgm:spPr/>
      <dgm:t>
        <a:bodyPr/>
        <a:lstStyle/>
        <a:p>
          <a:endParaRPr lang="en-US" sz="1600"/>
        </a:p>
      </dgm:t>
    </dgm:pt>
    <dgm:pt modelId="{566DC7AF-76C0-429E-88E8-F95CCE349772}">
      <dgm:prSet phldrT="[Text]" custT="1"/>
      <dgm:spPr/>
      <dgm:t>
        <a:bodyPr/>
        <a:lstStyle/>
        <a:p>
          <a:r>
            <a:rPr lang="en-US" sz="1600" i="1" dirty="0" smtClean="0"/>
            <a:t>Sapozhnikov</a:t>
          </a:r>
        </a:p>
        <a:p>
          <a:r>
            <a:rPr lang="en-US" sz="1600" dirty="0" smtClean="0"/>
            <a:t>Bunch Length</a:t>
          </a:r>
        </a:p>
      </dgm:t>
    </dgm:pt>
    <dgm:pt modelId="{595F11E7-EF50-4131-90FF-D7510BCD7D7B}" type="sibTrans" cxnId="{85362A8B-6929-44ED-A2D1-5ECB47705768}">
      <dgm:prSet/>
      <dgm:spPr/>
      <dgm:t>
        <a:bodyPr/>
        <a:lstStyle/>
        <a:p>
          <a:endParaRPr lang="en-US" sz="1600"/>
        </a:p>
      </dgm:t>
    </dgm:pt>
    <dgm:pt modelId="{C119DAD6-5880-44A6-8DCB-910D3EC0E10C}" type="parTrans" cxnId="{85362A8B-6929-44ED-A2D1-5ECB47705768}">
      <dgm:prSet/>
      <dgm:spPr/>
      <dgm:t>
        <a:bodyPr/>
        <a:lstStyle/>
        <a:p>
          <a:endParaRPr lang="en-US" sz="1600"/>
        </a:p>
      </dgm:t>
    </dgm:pt>
    <dgm:pt modelId="{1F5987E8-38CD-47DD-BEAD-99A5059AAB34}">
      <dgm:prSet phldrT="[Text]" custT="1"/>
      <dgm:spPr/>
      <dgm:t>
        <a:bodyPr/>
        <a:lstStyle/>
        <a:p>
          <a:r>
            <a:rPr lang="en-US" sz="1600" i="1" dirty="0" smtClean="0">
              <a:solidFill>
                <a:srgbClr val="FFFF00"/>
              </a:solidFill>
            </a:rPr>
            <a:t>D’Ewart</a:t>
          </a:r>
          <a:r>
            <a:rPr lang="en-US" sz="1600" dirty="0" smtClean="0"/>
            <a:t/>
          </a:r>
          <a:br>
            <a:rPr lang="en-US" sz="1600" dirty="0" smtClean="0"/>
          </a:br>
          <a:r>
            <a:rPr lang="en-US" sz="1600" dirty="0" smtClean="0"/>
            <a:t>Undulator Motion</a:t>
          </a:r>
          <a:endParaRPr lang="en-US" sz="1600" dirty="0"/>
        </a:p>
      </dgm:t>
    </dgm:pt>
    <dgm:pt modelId="{1061FDA9-091A-4FFB-AF44-4E554221ACFC}" type="parTrans" cxnId="{A503F225-065B-4A1A-B003-B986692E7B49}">
      <dgm:prSet/>
      <dgm:spPr/>
      <dgm:t>
        <a:bodyPr/>
        <a:lstStyle/>
        <a:p>
          <a:endParaRPr lang="en-US" sz="1600"/>
        </a:p>
      </dgm:t>
    </dgm:pt>
    <dgm:pt modelId="{2CDD6C3C-468A-43D8-9B4B-4B515C028DA8}" type="sibTrans" cxnId="{A503F225-065B-4A1A-B003-B986692E7B49}">
      <dgm:prSet/>
      <dgm:spPr/>
      <dgm:t>
        <a:bodyPr/>
        <a:lstStyle/>
        <a:p>
          <a:endParaRPr lang="en-US" sz="1600"/>
        </a:p>
      </dgm:t>
    </dgm:pt>
    <dgm:pt modelId="{F3343444-80F7-4C2B-8C46-AEC89B243D55}">
      <dgm:prSet phldrT="[Text]" custT="1"/>
      <dgm:spPr/>
      <dgm:t>
        <a:bodyPr/>
        <a:lstStyle/>
        <a:p>
          <a:r>
            <a:rPr lang="en-US" sz="1600" b="1" dirty="0" smtClean="0"/>
            <a:t>Cryo System</a:t>
          </a:r>
          <a:endParaRPr lang="en-US" sz="1600" dirty="0" smtClean="0"/>
        </a:p>
      </dgm:t>
    </dgm:pt>
    <dgm:pt modelId="{6E80173E-8632-4657-8322-7B8EFB2BF41B}" type="parTrans" cxnId="{A0CAC75E-390E-4E7B-8AE2-CCA832C094EF}">
      <dgm:prSet/>
      <dgm:spPr/>
      <dgm:t>
        <a:bodyPr/>
        <a:lstStyle/>
        <a:p>
          <a:endParaRPr lang="en-US" sz="1600"/>
        </a:p>
      </dgm:t>
    </dgm:pt>
    <dgm:pt modelId="{BC39337A-6FFB-4AE1-A0B5-6DF728F50ABC}" type="sibTrans" cxnId="{A0CAC75E-390E-4E7B-8AE2-CCA832C094EF}">
      <dgm:prSet/>
      <dgm:spPr/>
      <dgm:t>
        <a:bodyPr/>
        <a:lstStyle/>
        <a:p>
          <a:endParaRPr lang="en-US" sz="1600"/>
        </a:p>
      </dgm:t>
    </dgm:pt>
    <dgm:pt modelId="{C9E39857-9805-4C1D-A464-0A9BB127514D}">
      <dgm:prSet phldrT="[Text]" custT="1"/>
      <dgm:spPr/>
      <dgm:t>
        <a:bodyPr/>
        <a:lstStyle/>
        <a:p>
          <a:r>
            <a:rPr lang="en-US" sz="1600" i="1" dirty="0" smtClean="0"/>
            <a:t>Fairley</a:t>
          </a:r>
        </a:p>
        <a:p>
          <a:r>
            <a:rPr lang="en-US" sz="1600" dirty="0" smtClean="0"/>
            <a:t>Cryo Control</a:t>
          </a:r>
          <a:endParaRPr lang="en-US" sz="1600" dirty="0"/>
        </a:p>
      </dgm:t>
    </dgm:pt>
    <dgm:pt modelId="{1CA6A5B6-5074-4F87-B274-212E2A5D7500}" type="parTrans" cxnId="{6A615736-FC39-4598-9F0C-0E3F4C2A6489}">
      <dgm:prSet/>
      <dgm:spPr/>
      <dgm:t>
        <a:bodyPr/>
        <a:lstStyle/>
        <a:p>
          <a:endParaRPr lang="en-US" sz="1600"/>
        </a:p>
      </dgm:t>
    </dgm:pt>
    <dgm:pt modelId="{9DCA78B9-AA0F-48DF-9752-C4CD09B0A7B2}" type="sibTrans" cxnId="{6A615736-FC39-4598-9F0C-0E3F4C2A6489}">
      <dgm:prSet/>
      <dgm:spPr/>
      <dgm:t>
        <a:bodyPr/>
        <a:lstStyle/>
        <a:p>
          <a:endParaRPr lang="en-US" sz="1600"/>
        </a:p>
      </dgm:t>
    </dgm:pt>
    <dgm:pt modelId="{38B43043-FC83-4485-8491-2C81A35C0BF8}">
      <dgm:prSet phldrT="[Text]" custT="1"/>
      <dgm:spPr/>
      <dgm:t>
        <a:bodyPr/>
        <a:lstStyle/>
        <a:p>
          <a:r>
            <a:rPr lang="en-US" sz="1600" i="1" dirty="0" smtClean="0"/>
            <a:t>Babel</a:t>
          </a:r>
        </a:p>
        <a:p>
          <a:r>
            <a:rPr lang="en-US" sz="1600" dirty="0" smtClean="0"/>
            <a:t>LLRF</a:t>
          </a:r>
          <a:endParaRPr lang="en-US" sz="1600" dirty="0"/>
        </a:p>
      </dgm:t>
    </dgm:pt>
    <dgm:pt modelId="{9FCD1DCA-0F02-4633-BBF1-9D4EC047A759}" type="parTrans" cxnId="{64A25B0A-F869-4FD0-A069-DE8B95C9262F}">
      <dgm:prSet/>
      <dgm:spPr/>
      <dgm:t>
        <a:bodyPr/>
        <a:lstStyle/>
        <a:p>
          <a:endParaRPr lang="en-US" sz="1600"/>
        </a:p>
      </dgm:t>
    </dgm:pt>
    <dgm:pt modelId="{152D3494-E056-4EF8-A05F-5D73150706FC}" type="sibTrans" cxnId="{64A25B0A-F869-4FD0-A069-DE8B95C9262F}">
      <dgm:prSet/>
      <dgm:spPr/>
      <dgm:t>
        <a:bodyPr/>
        <a:lstStyle/>
        <a:p>
          <a:endParaRPr lang="en-US" sz="1600"/>
        </a:p>
      </dgm:t>
    </dgm:pt>
    <dgm:pt modelId="{85C2AE03-FB14-47A6-8A6D-98F5B023757F}">
      <dgm:prSet phldrT="[Text]" custT="1"/>
      <dgm:spPr/>
      <dgm:t>
        <a:bodyPr/>
        <a:lstStyle/>
        <a:p>
          <a:r>
            <a:rPr lang="en-US" sz="1600" i="1" dirty="0" smtClean="0"/>
            <a:t>Turner</a:t>
          </a:r>
          <a:r>
            <a:rPr lang="en-US" sz="1600" dirty="0" smtClean="0"/>
            <a:t/>
          </a:r>
          <a:br>
            <a:rPr lang="en-US" sz="1600" dirty="0" smtClean="0"/>
          </a:br>
          <a:r>
            <a:rPr lang="en-US" sz="1600" dirty="0" smtClean="0"/>
            <a:t>ODH</a:t>
          </a:r>
        </a:p>
      </dgm:t>
    </dgm:pt>
    <dgm:pt modelId="{AE25415F-AF7E-4F5D-B2FA-82AA8C6BC801}" type="parTrans" cxnId="{191E065B-E2CD-438E-B656-E7FAF6A3C883}">
      <dgm:prSet/>
      <dgm:spPr/>
      <dgm:t>
        <a:bodyPr/>
        <a:lstStyle/>
        <a:p>
          <a:endParaRPr lang="en-US" sz="1600"/>
        </a:p>
      </dgm:t>
    </dgm:pt>
    <dgm:pt modelId="{AC8DCFB6-95C7-48E4-933D-1CF3A44B3FEA}" type="sibTrans" cxnId="{191E065B-E2CD-438E-B656-E7FAF6A3C883}">
      <dgm:prSet/>
      <dgm:spPr/>
      <dgm:t>
        <a:bodyPr/>
        <a:lstStyle/>
        <a:p>
          <a:endParaRPr lang="en-US" sz="1600"/>
        </a:p>
      </dgm:t>
    </dgm:pt>
    <dgm:pt modelId="{838A8AAE-5101-4B44-9DB1-67AB93E40AB7}" type="pres">
      <dgm:prSet presAssocID="{204A40B9-E470-47F2-B425-300FB5EA427C}" presName="Name0" presStyleCnt="0">
        <dgm:presLayoutVars>
          <dgm:chPref val="1"/>
          <dgm:dir/>
          <dgm:animOne val="branch"/>
          <dgm:animLvl val="lvl"/>
          <dgm:resizeHandles/>
        </dgm:presLayoutVars>
      </dgm:prSet>
      <dgm:spPr/>
      <dgm:t>
        <a:bodyPr/>
        <a:lstStyle/>
        <a:p>
          <a:endParaRPr lang="en-US"/>
        </a:p>
      </dgm:t>
    </dgm:pt>
    <dgm:pt modelId="{BB6084CB-EAF8-4340-99C1-BDC56C4AD5B3}" type="pres">
      <dgm:prSet presAssocID="{DBEFFE40-AF29-42FD-8D9E-F71C39011B54}" presName="vertOne" presStyleCnt="0"/>
      <dgm:spPr/>
      <dgm:t>
        <a:bodyPr/>
        <a:lstStyle/>
        <a:p>
          <a:endParaRPr lang="en-US"/>
        </a:p>
      </dgm:t>
    </dgm:pt>
    <dgm:pt modelId="{8ABBABA5-3662-49DF-A3A3-581D6F008286}" type="pres">
      <dgm:prSet presAssocID="{DBEFFE40-AF29-42FD-8D9E-F71C39011B54}" presName="txOne" presStyleLbl="node0" presStyleIdx="0" presStyleCnt="1">
        <dgm:presLayoutVars>
          <dgm:chPref val="3"/>
        </dgm:presLayoutVars>
      </dgm:prSet>
      <dgm:spPr/>
      <dgm:t>
        <a:bodyPr/>
        <a:lstStyle/>
        <a:p>
          <a:endParaRPr lang="en-US"/>
        </a:p>
      </dgm:t>
    </dgm:pt>
    <dgm:pt modelId="{F673B554-4306-41E4-9A12-872892BC057E}" type="pres">
      <dgm:prSet presAssocID="{DBEFFE40-AF29-42FD-8D9E-F71C39011B54}" presName="parTransOne" presStyleCnt="0"/>
      <dgm:spPr/>
      <dgm:t>
        <a:bodyPr/>
        <a:lstStyle/>
        <a:p>
          <a:endParaRPr lang="en-US"/>
        </a:p>
      </dgm:t>
    </dgm:pt>
    <dgm:pt modelId="{099E8DC9-07C6-4250-B1C4-49B7D728FD0F}" type="pres">
      <dgm:prSet presAssocID="{DBEFFE40-AF29-42FD-8D9E-F71C39011B54}" presName="horzOne" presStyleCnt="0"/>
      <dgm:spPr/>
      <dgm:t>
        <a:bodyPr/>
        <a:lstStyle/>
        <a:p>
          <a:endParaRPr lang="en-US"/>
        </a:p>
      </dgm:t>
    </dgm:pt>
    <dgm:pt modelId="{F752B135-00C3-4E93-ACB4-C057CABABAED}" type="pres">
      <dgm:prSet presAssocID="{0839AF1F-8D11-47FB-AF3B-3A844FBFD8C2}" presName="vertTwo" presStyleCnt="0"/>
      <dgm:spPr/>
      <dgm:t>
        <a:bodyPr/>
        <a:lstStyle/>
        <a:p>
          <a:endParaRPr lang="en-US"/>
        </a:p>
      </dgm:t>
    </dgm:pt>
    <dgm:pt modelId="{4CDC0A76-213E-40A7-8819-0B2BF00AD52D}" type="pres">
      <dgm:prSet presAssocID="{0839AF1F-8D11-47FB-AF3B-3A844FBFD8C2}" presName="txTwo" presStyleLbl="node2" presStyleIdx="0" presStyleCnt="5">
        <dgm:presLayoutVars>
          <dgm:chPref val="3"/>
        </dgm:presLayoutVars>
      </dgm:prSet>
      <dgm:spPr/>
      <dgm:t>
        <a:bodyPr/>
        <a:lstStyle/>
        <a:p>
          <a:endParaRPr lang="en-US"/>
        </a:p>
      </dgm:t>
    </dgm:pt>
    <dgm:pt modelId="{D929A7BC-34A1-4892-8A9E-7A83BCA2666C}" type="pres">
      <dgm:prSet presAssocID="{0839AF1F-8D11-47FB-AF3B-3A844FBFD8C2}" presName="parTransTwo" presStyleCnt="0"/>
      <dgm:spPr/>
      <dgm:t>
        <a:bodyPr/>
        <a:lstStyle/>
        <a:p>
          <a:endParaRPr lang="en-US"/>
        </a:p>
      </dgm:t>
    </dgm:pt>
    <dgm:pt modelId="{435E1CFC-776A-491B-8B83-5596DFE82728}" type="pres">
      <dgm:prSet presAssocID="{0839AF1F-8D11-47FB-AF3B-3A844FBFD8C2}" presName="horzTwo" presStyleCnt="0"/>
      <dgm:spPr/>
      <dgm:t>
        <a:bodyPr/>
        <a:lstStyle/>
        <a:p>
          <a:endParaRPr lang="en-US"/>
        </a:p>
      </dgm:t>
    </dgm:pt>
    <dgm:pt modelId="{2BBE7B4A-0795-48E1-850B-2D77DE1F75A0}" type="pres">
      <dgm:prSet presAssocID="{956E875D-390C-4123-A7CB-029785F80066}" presName="vertThree" presStyleCnt="0"/>
      <dgm:spPr/>
      <dgm:t>
        <a:bodyPr/>
        <a:lstStyle/>
        <a:p>
          <a:endParaRPr lang="en-US"/>
        </a:p>
      </dgm:t>
    </dgm:pt>
    <dgm:pt modelId="{2EF61B70-0241-47D8-A810-CA0FB4E08105}" type="pres">
      <dgm:prSet presAssocID="{956E875D-390C-4123-A7CB-029785F80066}" presName="txThree" presStyleLbl="node3" presStyleIdx="0" presStyleCnt="5">
        <dgm:presLayoutVars>
          <dgm:chPref val="3"/>
        </dgm:presLayoutVars>
      </dgm:prSet>
      <dgm:spPr/>
      <dgm:t>
        <a:bodyPr/>
        <a:lstStyle/>
        <a:p>
          <a:endParaRPr lang="en-US"/>
        </a:p>
      </dgm:t>
    </dgm:pt>
    <dgm:pt modelId="{D48310ED-C793-42D2-8F10-204E32A9153C}" type="pres">
      <dgm:prSet presAssocID="{956E875D-390C-4123-A7CB-029785F80066}" presName="parTransThree" presStyleCnt="0"/>
      <dgm:spPr/>
      <dgm:t>
        <a:bodyPr/>
        <a:lstStyle/>
        <a:p>
          <a:endParaRPr lang="en-US"/>
        </a:p>
      </dgm:t>
    </dgm:pt>
    <dgm:pt modelId="{5A6ABD05-8EFF-4FEB-B7DD-60766DD5D622}" type="pres">
      <dgm:prSet presAssocID="{956E875D-390C-4123-A7CB-029785F80066}" presName="horzThree" presStyleCnt="0"/>
      <dgm:spPr/>
      <dgm:t>
        <a:bodyPr/>
        <a:lstStyle/>
        <a:p>
          <a:endParaRPr lang="en-US"/>
        </a:p>
      </dgm:t>
    </dgm:pt>
    <dgm:pt modelId="{03575D9D-6BFA-4600-A887-8D5FCAA6A000}" type="pres">
      <dgm:prSet presAssocID="{DA009771-C613-4034-B204-C1F20F766DF3}" presName="vertFour" presStyleCnt="0">
        <dgm:presLayoutVars>
          <dgm:chPref val="3"/>
        </dgm:presLayoutVars>
      </dgm:prSet>
      <dgm:spPr/>
      <dgm:t>
        <a:bodyPr/>
        <a:lstStyle/>
        <a:p>
          <a:endParaRPr lang="en-US"/>
        </a:p>
      </dgm:t>
    </dgm:pt>
    <dgm:pt modelId="{99009618-2134-4C00-9190-4BDFE2196095}" type="pres">
      <dgm:prSet presAssocID="{DA009771-C613-4034-B204-C1F20F766DF3}" presName="txFour" presStyleLbl="node4" presStyleIdx="0" presStyleCnt="15">
        <dgm:presLayoutVars>
          <dgm:chPref val="3"/>
        </dgm:presLayoutVars>
      </dgm:prSet>
      <dgm:spPr/>
      <dgm:t>
        <a:bodyPr/>
        <a:lstStyle/>
        <a:p>
          <a:endParaRPr lang="en-US"/>
        </a:p>
      </dgm:t>
    </dgm:pt>
    <dgm:pt modelId="{A56652A9-5855-4CA2-BD5D-9316911E9590}" type="pres">
      <dgm:prSet presAssocID="{DA009771-C613-4034-B204-C1F20F766DF3}" presName="parTransFour" presStyleCnt="0"/>
      <dgm:spPr/>
      <dgm:t>
        <a:bodyPr/>
        <a:lstStyle/>
        <a:p>
          <a:endParaRPr lang="en-US"/>
        </a:p>
      </dgm:t>
    </dgm:pt>
    <dgm:pt modelId="{98DF7455-F925-400A-9C60-D673B8FACEFF}" type="pres">
      <dgm:prSet presAssocID="{DA009771-C613-4034-B204-C1F20F766DF3}" presName="horzFour" presStyleCnt="0"/>
      <dgm:spPr/>
      <dgm:t>
        <a:bodyPr/>
        <a:lstStyle/>
        <a:p>
          <a:endParaRPr lang="en-US"/>
        </a:p>
      </dgm:t>
    </dgm:pt>
    <dgm:pt modelId="{EE8A23EE-F210-4C4E-959D-54C845AE1E00}" type="pres">
      <dgm:prSet presAssocID="{1F5987E8-38CD-47DD-BEAD-99A5059AAB34}" presName="vertFour" presStyleCnt="0">
        <dgm:presLayoutVars>
          <dgm:chPref val="3"/>
        </dgm:presLayoutVars>
      </dgm:prSet>
      <dgm:spPr/>
      <dgm:t>
        <a:bodyPr/>
        <a:lstStyle/>
        <a:p>
          <a:endParaRPr lang="en-US"/>
        </a:p>
      </dgm:t>
    </dgm:pt>
    <dgm:pt modelId="{71C1AC67-8026-4E67-A554-214FD4B4ED4E}" type="pres">
      <dgm:prSet presAssocID="{1F5987E8-38CD-47DD-BEAD-99A5059AAB34}" presName="txFour" presStyleLbl="node4" presStyleIdx="1" presStyleCnt="15">
        <dgm:presLayoutVars>
          <dgm:chPref val="3"/>
        </dgm:presLayoutVars>
      </dgm:prSet>
      <dgm:spPr/>
      <dgm:t>
        <a:bodyPr/>
        <a:lstStyle/>
        <a:p>
          <a:endParaRPr lang="en-US"/>
        </a:p>
      </dgm:t>
    </dgm:pt>
    <dgm:pt modelId="{6F6EE066-8B3B-4DED-B3EF-7D84B4CD404D}" type="pres">
      <dgm:prSet presAssocID="{1F5987E8-38CD-47DD-BEAD-99A5059AAB34}" presName="parTransFour" presStyleCnt="0"/>
      <dgm:spPr/>
      <dgm:t>
        <a:bodyPr/>
        <a:lstStyle/>
        <a:p>
          <a:endParaRPr lang="en-US"/>
        </a:p>
      </dgm:t>
    </dgm:pt>
    <dgm:pt modelId="{84BB1ED0-80AA-414D-A78C-6FB670BF1C7F}" type="pres">
      <dgm:prSet presAssocID="{1F5987E8-38CD-47DD-BEAD-99A5059AAB34}" presName="horzFour" presStyleCnt="0"/>
      <dgm:spPr/>
      <dgm:t>
        <a:bodyPr/>
        <a:lstStyle/>
        <a:p>
          <a:endParaRPr lang="en-US"/>
        </a:p>
      </dgm:t>
    </dgm:pt>
    <dgm:pt modelId="{B4B38B00-BA4E-44C9-B71D-10641F24D0BA}" type="pres">
      <dgm:prSet presAssocID="{C1F6944B-46CF-4852-A281-BE6676EC9190}" presName="vertFour" presStyleCnt="0">
        <dgm:presLayoutVars>
          <dgm:chPref val="3"/>
        </dgm:presLayoutVars>
      </dgm:prSet>
      <dgm:spPr/>
      <dgm:t>
        <a:bodyPr/>
        <a:lstStyle/>
        <a:p>
          <a:endParaRPr lang="en-US"/>
        </a:p>
      </dgm:t>
    </dgm:pt>
    <dgm:pt modelId="{949F31F7-8283-40D5-B812-00B5A24407D4}" type="pres">
      <dgm:prSet presAssocID="{C1F6944B-46CF-4852-A281-BE6676EC9190}" presName="txFour" presStyleLbl="node4" presStyleIdx="2" presStyleCnt="15">
        <dgm:presLayoutVars>
          <dgm:chPref val="3"/>
        </dgm:presLayoutVars>
      </dgm:prSet>
      <dgm:spPr/>
      <dgm:t>
        <a:bodyPr/>
        <a:lstStyle/>
        <a:p>
          <a:endParaRPr lang="en-US"/>
        </a:p>
      </dgm:t>
    </dgm:pt>
    <dgm:pt modelId="{C5CC8712-743C-492D-947F-962A29661C01}" type="pres">
      <dgm:prSet presAssocID="{C1F6944B-46CF-4852-A281-BE6676EC9190}" presName="parTransFour" presStyleCnt="0"/>
      <dgm:spPr/>
      <dgm:t>
        <a:bodyPr/>
        <a:lstStyle/>
        <a:p>
          <a:endParaRPr lang="en-US"/>
        </a:p>
      </dgm:t>
    </dgm:pt>
    <dgm:pt modelId="{7B96B0B9-33FE-4961-94B8-6388FBB181BD}" type="pres">
      <dgm:prSet presAssocID="{C1F6944B-46CF-4852-A281-BE6676EC9190}" presName="horzFour" presStyleCnt="0"/>
      <dgm:spPr/>
      <dgm:t>
        <a:bodyPr/>
        <a:lstStyle/>
        <a:p>
          <a:endParaRPr lang="en-US"/>
        </a:p>
      </dgm:t>
    </dgm:pt>
    <dgm:pt modelId="{7648CC13-3DA4-4C9C-ACAB-63E01B5DD2A4}" type="pres">
      <dgm:prSet presAssocID="{009DF8C5-E529-4F13-A7C7-A38200B9A906}" presName="vertFour" presStyleCnt="0">
        <dgm:presLayoutVars>
          <dgm:chPref val="3"/>
        </dgm:presLayoutVars>
      </dgm:prSet>
      <dgm:spPr/>
      <dgm:t>
        <a:bodyPr/>
        <a:lstStyle/>
        <a:p>
          <a:endParaRPr lang="en-US"/>
        </a:p>
      </dgm:t>
    </dgm:pt>
    <dgm:pt modelId="{BC302C09-B31E-40DD-9CA1-15879E2EBB0C}" type="pres">
      <dgm:prSet presAssocID="{009DF8C5-E529-4F13-A7C7-A38200B9A906}" presName="txFour" presStyleLbl="node4" presStyleIdx="3" presStyleCnt="15">
        <dgm:presLayoutVars>
          <dgm:chPref val="3"/>
        </dgm:presLayoutVars>
      </dgm:prSet>
      <dgm:spPr/>
      <dgm:t>
        <a:bodyPr/>
        <a:lstStyle/>
        <a:p>
          <a:endParaRPr lang="en-US"/>
        </a:p>
      </dgm:t>
    </dgm:pt>
    <dgm:pt modelId="{37B07868-2BD5-4145-9120-FEE0F18315B0}" type="pres">
      <dgm:prSet presAssocID="{009DF8C5-E529-4F13-A7C7-A38200B9A906}" presName="horzFour" presStyleCnt="0"/>
      <dgm:spPr/>
      <dgm:t>
        <a:bodyPr/>
        <a:lstStyle/>
        <a:p>
          <a:endParaRPr lang="en-US"/>
        </a:p>
      </dgm:t>
    </dgm:pt>
    <dgm:pt modelId="{4562830C-D419-4BE9-9226-203DCDC234CF}" type="pres">
      <dgm:prSet presAssocID="{F5C82674-6690-4A3A-B5A9-8288D326F5D6}" presName="sibSpaceTwo" presStyleCnt="0"/>
      <dgm:spPr/>
      <dgm:t>
        <a:bodyPr/>
        <a:lstStyle/>
        <a:p>
          <a:endParaRPr lang="en-US"/>
        </a:p>
      </dgm:t>
    </dgm:pt>
    <dgm:pt modelId="{2EDB0572-7898-42B3-929E-524D4D79F993}" type="pres">
      <dgm:prSet presAssocID="{D8289519-104B-49E3-9EE3-65834584CE73}" presName="vertTwo" presStyleCnt="0"/>
      <dgm:spPr/>
      <dgm:t>
        <a:bodyPr/>
        <a:lstStyle/>
        <a:p>
          <a:endParaRPr lang="en-US"/>
        </a:p>
      </dgm:t>
    </dgm:pt>
    <dgm:pt modelId="{4EA66FA8-9C93-4919-9659-840E27B03DA3}" type="pres">
      <dgm:prSet presAssocID="{D8289519-104B-49E3-9EE3-65834584CE73}" presName="txTwo" presStyleLbl="node2" presStyleIdx="1" presStyleCnt="5">
        <dgm:presLayoutVars>
          <dgm:chPref val="3"/>
        </dgm:presLayoutVars>
      </dgm:prSet>
      <dgm:spPr/>
      <dgm:t>
        <a:bodyPr/>
        <a:lstStyle/>
        <a:p>
          <a:endParaRPr lang="en-US"/>
        </a:p>
      </dgm:t>
    </dgm:pt>
    <dgm:pt modelId="{C66535C7-D09B-491D-9B10-54DDC3C27064}" type="pres">
      <dgm:prSet presAssocID="{D8289519-104B-49E3-9EE3-65834584CE73}" presName="parTransTwo" presStyleCnt="0"/>
      <dgm:spPr/>
      <dgm:t>
        <a:bodyPr/>
        <a:lstStyle/>
        <a:p>
          <a:endParaRPr lang="en-US"/>
        </a:p>
      </dgm:t>
    </dgm:pt>
    <dgm:pt modelId="{25925932-BB62-4D8F-AD6C-3A130A558957}" type="pres">
      <dgm:prSet presAssocID="{D8289519-104B-49E3-9EE3-65834584CE73}" presName="horzTwo" presStyleCnt="0"/>
      <dgm:spPr/>
      <dgm:t>
        <a:bodyPr/>
        <a:lstStyle/>
        <a:p>
          <a:endParaRPr lang="en-US"/>
        </a:p>
      </dgm:t>
    </dgm:pt>
    <dgm:pt modelId="{5C6186AD-9A62-4AC8-B839-816A6D5EDA59}" type="pres">
      <dgm:prSet presAssocID="{3EC12C38-29D2-48DF-91B9-A78BFD4F50FB}" presName="vertThree" presStyleCnt="0"/>
      <dgm:spPr/>
      <dgm:t>
        <a:bodyPr/>
        <a:lstStyle/>
        <a:p>
          <a:endParaRPr lang="en-US"/>
        </a:p>
      </dgm:t>
    </dgm:pt>
    <dgm:pt modelId="{CCF83F6C-1738-4026-AAAE-D32CAB002593}" type="pres">
      <dgm:prSet presAssocID="{3EC12C38-29D2-48DF-91B9-A78BFD4F50FB}" presName="txThree" presStyleLbl="node3" presStyleIdx="1" presStyleCnt="5">
        <dgm:presLayoutVars>
          <dgm:chPref val="3"/>
        </dgm:presLayoutVars>
      </dgm:prSet>
      <dgm:spPr/>
      <dgm:t>
        <a:bodyPr/>
        <a:lstStyle/>
        <a:p>
          <a:endParaRPr lang="en-US"/>
        </a:p>
      </dgm:t>
    </dgm:pt>
    <dgm:pt modelId="{9FD14AC8-7D72-4A88-B3D1-14289F278420}" type="pres">
      <dgm:prSet presAssocID="{3EC12C38-29D2-48DF-91B9-A78BFD4F50FB}" presName="parTransThree" presStyleCnt="0"/>
      <dgm:spPr/>
      <dgm:t>
        <a:bodyPr/>
        <a:lstStyle/>
        <a:p>
          <a:endParaRPr lang="en-US"/>
        </a:p>
      </dgm:t>
    </dgm:pt>
    <dgm:pt modelId="{E7FBE41C-81BB-46D7-95B6-D4BAF3BF4741}" type="pres">
      <dgm:prSet presAssocID="{3EC12C38-29D2-48DF-91B9-A78BFD4F50FB}" presName="horzThree" presStyleCnt="0"/>
      <dgm:spPr/>
      <dgm:t>
        <a:bodyPr/>
        <a:lstStyle/>
        <a:p>
          <a:endParaRPr lang="en-US"/>
        </a:p>
      </dgm:t>
    </dgm:pt>
    <dgm:pt modelId="{EED58151-1BC4-4E3D-91D2-8113AB6B693C}" type="pres">
      <dgm:prSet presAssocID="{76ED5897-B4FF-4E22-9D43-946DB0CF35C8}" presName="vertFour" presStyleCnt="0">
        <dgm:presLayoutVars>
          <dgm:chPref val="3"/>
        </dgm:presLayoutVars>
      </dgm:prSet>
      <dgm:spPr/>
      <dgm:t>
        <a:bodyPr/>
        <a:lstStyle/>
        <a:p>
          <a:endParaRPr lang="en-US"/>
        </a:p>
      </dgm:t>
    </dgm:pt>
    <dgm:pt modelId="{A5F16B31-9B27-43D0-8738-FCD6B6D36BCE}" type="pres">
      <dgm:prSet presAssocID="{76ED5897-B4FF-4E22-9D43-946DB0CF35C8}" presName="txFour" presStyleLbl="node4" presStyleIdx="4" presStyleCnt="15">
        <dgm:presLayoutVars>
          <dgm:chPref val="3"/>
        </dgm:presLayoutVars>
      </dgm:prSet>
      <dgm:spPr/>
      <dgm:t>
        <a:bodyPr/>
        <a:lstStyle/>
        <a:p>
          <a:endParaRPr lang="en-US"/>
        </a:p>
      </dgm:t>
    </dgm:pt>
    <dgm:pt modelId="{5DFC9505-AA43-4988-B374-906068B1C2EE}" type="pres">
      <dgm:prSet presAssocID="{76ED5897-B4FF-4E22-9D43-946DB0CF35C8}" presName="parTransFour" presStyleCnt="0"/>
      <dgm:spPr/>
      <dgm:t>
        <a:bodyPr/>
        <a:lstStyle/>
        <a:p>
          <a:endParaRPr lang="en-US"/>
        </a:p>
      </dgm:t>
    </dgm:pt>
    <dgm:pt modelId="{12A7A0FD-B847-4CE3-A035-050123A46192}" type="pres">
      <dgm:prSet presAssocID="{76ED5897-B4FF-4E22-9D43-946DB0CF35C8}" presName="horzFour" presStyleCnt="0"/>
      <dgm:spPr/>
      <dgm:t>
        <a:bodyPr/>
        <a:lstStyle/>
        <a:p>
          <a:endParaRPr lang="en-US"/>
        </a:p>
      </dgm:t>
    </dgm:pt>
    <dgm:pt modelId="{CD517C7A-55BF-4FC8-9CED-1FA11B6951A5}" type="pres">
      <dgm:prSet presAssocID="{6D331C3A-E6EF-446F-8C81-24BFB2CD2457}" presName="vertFour" presStyleCnt="0">
        <dgm:presLayoutVars>
          <dgm:chPref val="3"/>
        </dgm:presLayoutVars>
      </dgm:prSet>
      <dgm:spPr/>
      <dgm:t>
        <a:bodyPr/>
        <a:lstStyle/>
        <a:p>
          <a:endParaRPr lang="en-US"/>
        </a:p>
      </dgm:t>
    </dgm:pt>
    <dgm:pt modelId="{4AB07AB0-406D-4C15-A031-E3E001445F5A}" type="pres">
      <dgm:prSet presAssocID="{6D331C3A-E6EF-446F-8C81-24BFB2CD2457}" presName="txFour" presStyleLbl="node4" presStyleIdx="5" presStyleCnt="15">
        <dgm:presLayoutVars>
          <dgm:chPref val="3"/>
        </dgm:presLayoutVars>
      </dgm:prSet>
      <dgm:spPr/>
      <dgm:t>
        <a:bodyPr/>
        <a:lstStyle/>
        <a:p>
          <a:endParaRPr lang="en-US"/>
        </a:p>
      </dgm:t>
    </dgm:pt>
    <dgm:pt modelId="{FEEEE408-6CD3-4383-A19A-42C8E679B626}" type="pres">
      <dgm:prSet presAssocID="{6D331C3A-E6EF-446F-8C81-24BFB2CD2457}" presName="parTransFour" presStyleCnt="0"/>
      <dgm:spPr/>
      <dgm:t>
        <a:bodyPr/>
        <a:lstStyle/>
        <a:p>
          <a:endParaRPr lang="en-US"/>
        </a:p>
      </dgm:t>
    </dgm:pt>
    <dgm:pt modelId="{EF16F151-81AA-453F-89E5-74E99E47F86B}" type="pres">
      <dgm:prSet presAssocID="{6D331C3A-E6EF-446F-8C81-24BFB2CD2457}" presName="horzFour" presStyleCnt="0"/>
      <dgm:spPr/>
      <dgm:t>
        <a:bodyPr/>
        <a:lstStyle/>
        <a:p>
          <a:endParaRPr lang="en-US"/>
        </a:p>
      </dgm:t>
    </dgm:pt>
    <dgm:pt modelId="{0ADA0790-609F-4F06-9557-293C23256E32}" type="pres">
      <dgm:prSet presAssocID="{D405B551-A188-4F67-B76C-A4080421C5BF}" presName="vertFour" presStyleCnt="0">
        <dgm:presLayoutVars>
          <dgm:chPref val="3"/>
        </dgm:presLayoutVars>
      </dgm:prSet>
      <dgm:spPr/>
      <dgm:t>
        <a:bodyPr/>
        <a:lstStyle/>
        <a:p>
          <a:endParaRPr lang="en-US"/>
        </a:p>
      </dgm:t>
    </dgm:pt>
    <dgm:pt modelId="{836BEF9A-4CD5-477D-A31B-001845728F0C}" type="pres">
      <dgm:prSet presAssocID="{D405B551-A188-4F67-B76C-A4080421C5BF}" presName="txFour" presStyleLbl="node4" presStyleIdx="6" presStyleCnt="15">
        <dgm:presLayoutVars>
          <dgm:chPref val="3"/>
        </dgm:presLayoutVars>
      </dgm:prSet>
      <dgm:spPr/>
      <dgm:t>
        <a:bodyPr/>
        <a:lstStyle/>
        <a:p>
          <a:endParaRPr lang="en-US"/>
        </a:p>
      </dgm:t>
    </dgm:pt>
    <dgm:pt modelId="{CD5044CB-0345-4A58-B7CC-05CF47726039}" type="pres">
      <dgm:prSet presAssocID="{D405B551-A188-4F67-B76C-A4080421C5BF}" presName="horzFour" presStyleCnt="0"/>
      <dgm:spPr/>
      <dgm:t>
        <a:bodyPr/>
        <a:lstStyle/>
        <a:p>
          <a:endParaRPr lang="en-US"/>
        </a:p>
      </dgm:t>
    </dgm:pt>
    <dgm:pt modelId="{FCE2D9C8-8F0D-4E4A-997F-DD1C8CBDB402}" type="pres">
      <dgm:prSet presAssocID="{20FC24A8-990C-4B43-BFFE-AC7347D84A20}" presName="sibSpaceTwo" presStyleCnt="0"/>
      <dgm:spPr/>
      <dgm:t>
        <a:bodyPr/>
        <a:lstStyle/>
        <a:p>
          <a:endParaRPr lang="en-US"/>
        </a:p>
      </dgm:t>
    </dgm:pt>
    <dgm:pt modelId="{23046CF8-BAF5-48A4-A079-D59A3FDC6AF7}" type="pres">
      <dgm:prSet presAssocID="{A2F3EBA9-7A12-408D-8311-264DCCECE35B}" presName="vertTwo" presStyleCnt="0"/>
      <dgm:spPr/>
      <dgm:t>
        <a:bodyPr/>
        <a:lstStyle/>
        <a:p>
          <a:endParaRPr lang="en-US"/>
        </a:p>
      </dgm:t>
    </dgm:pt>
    <dgm:pt modelId="{B775133E-50BD-41F8-9202-469E2EB66BB1}" type="pres">
      <dgm:prSet presAssocID="{A2F3EBA9-7A12-408D-8311-264DCCECE35B}" presName="txTwo" presStyleLbl="node2" presStyleIdx="2" presStyleCnt="5">
        <dgm:presLayoutVars>
          <dgm:chPref val="3"/>
        </dgm:presLayoutVars>
      </dgm:prSet>
      <dgm:spPr/>
      <dgm:t>
        <a:bodyPr/>
        <a:lstStyle/>
        <a:p>
          <a:endParaRPr lang="en-US"/>
        </a:p>
      </dgm:t>
    </dgm:pt>
    <dgm:pt modelId="{22FFE3A6-531D-45BD-BBC4-60B89F9F17D9}" type="pres">
      <dgm:prSet presAssocID="{A2F3EBA9-7A12-408D-8311-264DCCECE35B}" presName="parTransTwo" presStyleCnt="0"/>
      <dgm:spPr/>
      <dgm:t>
        <a:bodyPr/>
        <a:lstStyle/>
        <a:p>
          <a:endParaRPr lang="en-US"/>
        </a:p>
      </dgm:t>
    </dgm:pt>
    <dgm:pt modelId="{BC824C21-22AD-471B-AC57-08EE5A850E9E}" type="pres">
      <dgm:prSet presAssocID="{A2F3EBA9-7A12-408D-8311-264DCCECE35B}" presName="horzTwo" presStyleCnt="0"/>
      <dgm:spPr/>
      <dgm:t>
        <a:bodyPr/>
        <a:lstStyle/>
        <a:p>
          <a:endParaRPr lang="en-US"/>
        </a:p>
      </dgm:t>
    </dgm:pt>
    <dgm:pt modelId="{80734B7F-D09E-41B5-9B79-886C71DCA0BE}" type="pres">
      <dgm:prSet presAssocID="{0934E483-C163-440E-829C-1E45CA0E5A31}" presName="vertThree" presStyleCnt="0"/>
      <dgm:spPr/>
      <dgm:t>
        <a:bodyPr/>
        <a:lstStyle/>
        <a:p>
          <a:endParaRPr lang="en-US"/>
        </a:p>
      </dgm:t>
    </dgm:pt>
    <dgm:pt modelId="{7143452B-BD9E-426A-92BA-7F2B5D5FCD81}" type="pres">
      <dgm:prSet presAssocID="{0934E483-C163-440E-829C-1E45CA0E5A31}" presName="txThree" presStyleLbl="node3" presStyleIdx="2" presStyleCnt="5">
        <dgm:presLayoutVars>
          <dgm:chPref val="3"/>
        </dgm:presLayoutVars>
      </dgm:prSet>
      <dgm:spPr/>
      <dgm:t>
        <a:bodyPr/>
        <a:lstStyle/>
        <a:p>
          <a:endParaRPr lang="en-US"/>
        </a:p>
      </dgm:t>
    </dgm:pt>
    <dgm:pt modelId="{A6D724EC-5796-4019-94DA-E333653D00CB}" type="pres">
      <dgm:prSet presAssocID="{0934E483-C163-440E-829C-1E45CA0E5A31}" presName="parTransThree" presStyleCnt="0"/>
      <dgm:spPr/>
      <dgm:t>
        <a:bodyPr/>
        <a:lstStyle/>
        <a:p>
          <a:endParaRPr lang="en-US"/>
        </a:p>
      </dgm:t>
    </dgm:pt>
    <dgm:pt modelId="{C4805A0C-2D86-4E14-A4BA-21EA35B28108}" type="pres">
      <dgm:prSet presAssocID="{0934E483-C163-440E-829C-1E45CA0E5A31}" presName="horzThree" presStyleCnt="0"/>
      <dgm:spPr/>
      <dgm:t>
        <a:bodyPr/>
        <a:lstStyle/>
        <a:p>
          <a:endParaRPr lang="en-US"/>
        </a:p>
      </dgm:t>
    </dgm:pt>
    <dgm:pt modelId="{D3BF4D50-687C-49D6-8361-29915D61FED8}" type="pres">
      <dgm:prSet presAssocID="{1DA21B58-330B-4CB9-BDEC-EB08CCADA764}" presName="vertFour" presStyleCnt="0">
        <dgm:presLayoutVars>
          <dgm:chPref val="3"/>
        </dgm:presLayoutVars>
      </dgm:prSet>
      <dgm:spPr/>
      <dgm:t>
        <a:bodyPr/>
        <a:lstStyle/>
        <a:p>
          <a:endParaRPr lang="en-US"/>
        </a:p>
      </dgm:t>
    </dgm:pt>
    <dgm:pt modelId="{A730103D-87A2-4106-B40C-8BA8DAB58A41}" type="pres">
      <dgm:prSet presAssocID="{1DA21B58-330B-4CB9-BDEC-EB08CCADA764}" presName="txFour" presStyleLbl="node4" presStyleIdx="7" presStyleCnt="15">
        <dgm:presLayoutVars>
          <dgm:chPref val="3"/>
        </dgm:presLayoutVars>
      </dgm:prSet>
      <dgm:spPr/>
      <dgm:t>
        <a:bodyPr/>
        <a:lstStyle/>
        <a:p>
          <a:endParaRPr lang="en-US"/>
        </a:p>
      </dgm:t>
    </dgm:pt>
    <dgm:pt modelId="{1738D41F-DE47-46F7-A363-B2B79890805A}" type="pres">
      <dgm:prSet presAssocID="{1DA21B58-330B-4CB9-BDEC-EB08CCADA764}" presName="parTransFour" presStyleCnt="0"/>
      <dgm:spPr/>
      <dgm:t>
        <a:bodyPr/>
        <a:lstStyle/>
        <a:p>
          <a:endParaRPr lang="en-US"/>
        </a:p>
      </dgm:t>
    </dgm:pt>
    <dgm:pt modelId="{164D6C0E-F16A-4DEF-B1B4-965D7105F213}" type="pres">
      <dgm:prSet presAssocID="{1DA21B58-330B-4CB9-BDEC-EB08CCADA764}" presName="horzFour" presStyleCnt="0"/>
      <dgm:spPr/>
      <dgm:t>
        <a:bodyPr/>
        <a:lstStyle/>
        <a:p>
          <a:endParaRPr lang="en-US"/>
        </a:p>
      </dgm:t>
    </dgm:pt>
    <dgm:pt modelId="{57042F7B-EFFA-4C05-8F5A-1C27E7DB4809}" type="pres">
      <dgm:prSet presAssocID="{85C2AE03-FB14-47A6-8A6D-98F5B023757F}" presName="vertFour" presStyleCnt="0">
        <dgm:presLayoutVars>
          <dgm:chPref val="3"/>
        </dgm:presLayoutVars>
      </dgm:prSet>
      <dgm:spPr/>
    </dgm:pt>
    <dgm:pt modelId="{DDEB3E32-539F-4F26-A6C6-F857DFD4C23A}" type="pres">
      <dgm:prSet presAssocID="{85C2AE03-FB14-47A6-8A6D-98F5B023757F}" presName="txFour" presStyleLbl="node4" presStyleIdx="8" presStyleCnt="15">
        <dgm:presLayoutVars>
          <dgm:chPref val="3"/>
        </dgm:presLayoutVars>
      </dgm:prSet>
      <dgm:spPr/>
      <dgm:t>
        <a:bodyPr/>
        <a:lstStyle/>
        <a:p>
          <a:endParaRPr lang="en-US"/>
        </a:p>
      </dgm:t>
    </dgm:pt>
    <dgm:pt modelId="{E388A345-ED04-4DED-8DD0-C7513AFFC24F}" type="pres">
      <dgm:prSet presAssocID="{85C2AE03-FB14-47A6-8A6D-98F5B023757F}" presName="parTransFour" presStyleCnt="0"/>
      <dgm:spPr/>
    </dgm:pt>
    <dgm:pt modelId="{CAB7AA99-D109-4C98-B30C-361C97D192D3}" type="pres">
      <dgm:prSet presAssocID="{85C2AE03-FB14-47A6-8A6D-98F5B023757F}" presName="horzFour" presStyleCnt="0"/>
      <dgm:spPr/>
    </dgm:pt>
    <dgm:pt modelId="{60597550-3D29-4166-8B1A-4398301694D1}" type="pres">
      <dgm:prSet presAssocID="{1E752E3F-6AC2-4EC8-B83D-FC24F6C5ED1F}" presName="vertFour" presStyleCnt="0">
        <dgm:presLayoutVars>
          <dgm:chPref val="3"/>
        </dgm:presLayoutVars>
      </dgm:prSet>
      <dgm:spPr/>
      <dgm:t>
        <a:bodyPr/>
        <a:lstStyle/>
        <a:p>
          <a:endParaRPr lang="en-US"/>
        </a:p>
      </dgm:t>
    </dgm:pt>
    <dgm:pt modelId="{A163043E-1666-4699-928F-AAE5BA00854C}" type="pres">
      <dgm:prSet presAssocID="{1E752E3F-6AC2-4EC8-B83D-FC24F6C5ED1F}" presName="txFour" presStyleLbl="node4" presStyleIdx="9" presStyleCnt="15">
        <dgm:presLayoutVars>
          <dgm:chPref val="3"/>
        </dgm:presLayoutVars>
      </dgm:prSet>
      <dgm:spPr/>
      <dgm:t>
        <a:bodyPr/>
        <a:lstStyle/>
        <a:p>
          <a:endParaRPr lang="en-US"/>
        </a:p>
      </dgm:t>
    </dgm:pt>
    <dgm:pt modelId="{6E432F2D-36A2-4CF5-A64F-9218009DD66E}" type="pres">
      <dgm:prSet presAssocID="{1E752E3F-6AC2-4EC8-B83D-FC24F6C5ED1F}" presName="horzFour" presStyleCnt="0"/>
      <dgm:spPr/>
      <dgm:t>
        <a:bodyPr/>
        <a:lstStyle/>
        <a:p>
          <a:endParaRPr lang="en-US"/>
        </a:p>
      </dgm:t>
    </dgm:pt>
    <dgm:pt modelId="{EFAF9EB1-1ABA-4924-8FF3-D920C94C1DBB}" type="pres">
      <dgm:prSet presAssocID="{943E4020-B78B-439B-BA65-84F24776DF98}" presName="sibSpaceTwo" presStyleCnt="0"/>
      <dgm:spPr/>
      <dgm:t>
        <a:bodyPr/>
        <a:lstStyle/>
        <a:p>
          <a:endParaRPr lang="en-US"/>
        </a:p>
      </dgm:t>
    </dgm:pt>
    <dgm:pt modelId="{91F3F028-7B99-4DC1-8F93-E5F0099E7D5D}" type="pres">
      <dgm:prSet presAssocID="{7236DB78-187C-4014-8004-47C37D462D4E}" presName="vertTwo" presStyleCnt="0"/>
      <dgm:spPr/>
      <dgm:t>
        <a:bodyPr/>
        <a:lstStyle/>
        <a:p>
          <a:endParaRPr lang="en-US"/>
        </a:p>
      </dgm:t>
    </dgm:pt>
    <dgm:pt modelId="{16A30EC6-C045-4490-8751-ECF579F78FA7}" type="pres">
      <dgm:prSet presAssocID="{7236DB78-187C-4014-8004-47C37D462D4E}" presName="txTwo" presStyleLbl="node2" presStyleIdx="3" presStyleCnt="5">
        <dgm:presLayoutVars>
          <dgm:chPref val="3"/>
        </dgm:presLayoutVars>
      </dgm:prSet>
      <dgm:spPr/>
      <dgm:t>
        <a:bodyPr/>
        <a:lstStyle/>
        <a:p>
          <a:endParaRPr lang="en-US"/>
        </a:p>
      </dgm:t>
    </dgm:pt>
    <dgm:pt modelId="{D1527C5A-1E12-4FD8-9206-11363F9C690A}" type="pres">
      <dgm:prSet presAssocID="{7236DB78-187C-4014-8004-47C37D462D4E}" presName="parTransTwo" presStyleCnt="0"/>
      <dgm:spPr/>
      <dgm:t>
        <a:bodyPr/>
        <a:lstStyle/>
        <a:p>
          <a:endParaRPr lang="en-US"/>
        </a:p>
      </dgm:t>
    </dgm:pt>
    <dgm:pt modelId="{991EA081-B923-4026-896E-BBD79CA03263}" type="pres">
      <dgm:prSet presAssocID="{7236DB78-187C-4014-8004-47C37D462D4E}" presName="horzTwo" presStyleCnt="0"/>
      <dgm:spPr/>
      <dgm:t>
        <a:bodyPr/>
        <a:lstStyle/>
        <a:p>
          <a:endParaRPr lang="en-US"/>
        </a:p>
      </dgm:t>
    </dgm:pt>
    <dgm:pt modelId="{5437C666-4E5B-4E68-8956-799CAEE31030}" type="pres">
      <dgm:prSet presAssocID="{A0E491B7-1B4E-4474-A0A1-47F867B9DF2E}" presName="vertThree" presStyleCnt="0"/>
      <dgm:spPr/>
      <dgm:t>
        <a:bodyPr/>
        <a:lstStyle/>
        <a:p>
          <a:endParaRPr lang="en-US"/>
        </a:p>
      </dgm:t>
    </dgm:pt>
    <dgm:pt modelId="{17F40289-2C99-464A-A675-EDE2B5E4046B}" type="pres">
      <dgm:prSet presAssocID="{A0E491B7-1B4E-4474-A0A1-47F867B9DF2E}" presName="txThree" presStyleLbl="node3" presStyleIdx="3" presStyleCnt="5">
        <dgm:presLayoutVars>
          <dgm:chPref val="3"/>
        </dgm:presLayoutVars>
      </dgm:prSet>
      <dgm:spPr/>
      <dgm:t>
        <a:bodyPr/>
        <a:lstStyle/>
        <a:p>
          <a:endParaRPr lang="en-US"/>
        </a:p>
      </dgm:t>
    </dgm:pt>
    <dgm:pt modelId="{9BBC4AF6-EB5A-4C8F-A1FA-DB61E74DDDD9}" type="pres">
      <dgm:prSet presAssocID="{A0E491B7-1B4E-4474-A0A1-47F867B9DF2E}" presName="parTransThree" presStyleCnt="0"/>
      <dgm:spPr/>
      <dgm:t>
        <a:bodyPr/>
        <a:lstStyle/>
        <a:p>
          <a:endParaRPr lang="en-US"/>
        </a:p>
      </dgm:t>
    </dgm:pt>
    <dgm:pt modelId="{AFF49A05-5274-4E85-9854-3EA9B16EBFED}" type="pres">
      <dgm:prSet presAssocID="{A0E491B7-1B4E-4474-A0A1-47F867B9DF2E}" presName="horzThree" presStyleCnt="0"/>
      <dgm:spPr/>
      <dgm:t>
        <a:bodyPr/>
        <a:lstStyle/>
        <a:p>
          <a:endParaRPr lang="en-US"/>
        </a:p>
      </dgm:t>
    </dgm:pt>
    <dgm:pt modelId="{92B90310-DE85-47C4-BDCC-D94FC7229A94}" type="pres">
      <dgm:prSet presAssocID="{2B34FD84-5F25-4600-923E-74014F0B880E}" presName="vertFour" presStyleCnt="0">
        <dgm:presLayoutVars>
          <dgm:chPref val="3"/>
        </dgm:presLayoutVars>
      </dgm:prSet>
      <dgm:spPr/>
      <dgm:t>
        <a:bodyPr/>
        <a:lstStyle/>
        <a:p>
          <a:endParaRPr lang="en-US"/>
        </a:p>
      </dgm:t>
    </dgm:pt>
    <dgm:pt modelId="{1A0ED9B7-3BA0-4385-A8AD-01073905F272}" type="pres">
      <dgm:prSet presAssocID="{2B34FD84-5F25-4600-923E-74014F0B880E}" presName="txFour" presStyleLbl="node4" presStyleIdx="10" presStyleCnt="15">
        <dgm:presLayoutVars>
          <dgm:chPref val="3"/>
        </dgm:presLayoutVars>
      </dgm:prSet>
      <dgm:spPr/>
      <dgm:t>
        <a:bodyPr/>
        <a:lstStyle/>
        <a:p>
          <a:endParaRPr lang="en-US"/>
        </a:p>
      </dgm:t>
    </dgm:pt>
    <dgm:pt modelId="{544538B7-45B5-4D6E-A811-3C1A93D03F51}" type="pres">
      <dgm:prSet presAssocID="{2B34FD84-5F25-4600-923E-74014F0B880E}" presName="parTransFour" presStyleCnt="0"/>
      <dgm:spPr/>
      <dgm:t>
        <a:bodyPr/>
        <a:lstStyle/>
        <a:p>
          <a:endParaRPr lang="en-US"/>
        </a:p>
      </dgm:t>
    </dgm:pt>
    <dgm:pt modelId="{8CEE28F6-8E75-43CC-8FA0-4CFA67F7C32B}" type="pres">
      <dgm:prSet presAssocID="{2B34FD84-5F25-4600-923E-74014F0B880E}" presName="horzFour" presStyleCnt="0"/>
      <dgm:spPr/>
      <dgm:t>
        <a:bodyPr/>
        <a:lstStyle/>
        <a:p>
          <a:endParaRPr lang="en-US"/>
        </a:p>
      </dgm:t>
    </dgm:pt>
    <dgm:pt modelId="{9C551A7C-3128-4508-9049-D1790386C12B}" type="pres">
      <dgm:prSet presAssocID="{566DC7AF-76C0-429E-88E8-F95CCE349772}" presName="vertFour" presStyleCnt="0">
        <dgm:presLayoutVars>
          <dgm:chPref val="3"/>
        </dgm:presLayoutVars>
      </dgm:prSet>
      <dgm:spPr/>
      <dgm:t>
        <a:bodyPr/>
        <a:lstStyle/>
        <a:p>
          <a:endParaRPr lang="en-US"/>
        </a:p>
      </dgm:t>
    </dgm:pt>
    <dgm:pt modelId="{8CAAB201-9FB1-4F32-A06A-AFDE1CD01BEF}" type="pres">
      <dgm:prSet presAssocID="{566DC7AF-76C0-429E-88E8-F95CCE349772}" presName="txFour" presStyleLbl="node4" presStyleIdx="11" presStyleCnt="15">
        <dgm:presLayoutVars>
          <dgm:chPref val="3"/>
        </dgm:presLayoutVars>
      </dgm:prSet>
      <dgm:spPr/>
      <dgm:t>
        <a:bodyPr/>
        <a:lstStyle/>
        <a:p>
          <a:endParaRPr lang="en-US"/>
        </a:p>
      </dgm:t>
    </dgm:pt>
    <dgm:pt modelId="{A60C0574-7513-46EF-A4BF-1A5E43589404}" type="pres">
      <dgm:prSet presAssocID="{566DC7AF-76C0-429E-88E8-F95CCE349772}" presName="parTransFour" presStyleCnt="0"/>
      <dgm:spPr/>
      <dgm:t>
        <a:bodyPr/>
        <a:lstStyle/>
        <a:p>
          <a:endParaRPr lang="en-US"/>
        </a:p>
      </dgm:t>
    </dgm:pt>
    <dgm:pt modelId="{32889946-E89D-41F7-BC65-F7D71DF13CED}" type="pres">
      <dgm:prSet presAssocID="{566DC7AF-76C0-429E-88E8-F95CCE349772}" presName="horzFour" presStyleCnt="0"/>
      <dgm:spPr/>
      <dgm:t>
        <a:bodyPr/>
        <a:lstStyle/>
        <a:p>
          <a:endParaRPr lang="en-US"/>
        </a:p>
      </dgm:t>
    </dgm:pt>
    <dgm:pt modelId="{8AEF1456-2905-44B1-9002-E12F1B27AF04}" type="pres">
      <dgm:prSet presAssocID="{15E1BDAD-372E-4AEB-9AB0-E76AE097E447}" presName="vertFour" presStyleCnt="0">
        <dgm:presLayoutVars>
          <dgm:chPref val="3"/>
        </dgm:presLayoutVars>
      </dgm:prSet>
      <dgm:spPr/>
      <dgm:t>
        <a:bodyPr/>
        <a:lstStyle/>
        <a:p>
          <a:endParaRPr lang="en-US"/>
        </a:p>
      </dgm:t>
    </dgm:pt>
    <dgm:pt modelId="{8653B153-5C60-40E5-9E57-2F169DB6F2EF}" type="pres">
      <dgm:prSet presAssocID="{15E1BDAD-372E-4AEB-9AB0-E76AE097E447}" presName="txFour" presStyleLbl="node4" presStyleIdx="12" presStyleCnt="15">
        <dgm:presLayoutVars>
          <dgm:chPref val="3"/>
        </dgm:presLayoutVars>
      </dgm:prSet>
      <dgm:spPr/>
      <dgm:t>
        <a:bodyPr/>
        <a:lstStyle/>
        <a:p>
          <a:endParaRPr lang="en-US"/>
        </a:p>
      </dgm:t>
    </dgm:pt>
    <dgm:pt modelId="{B9F796D2-6804-432B-B1AC-C32CCD37ADDA}" type="pres">
      <dgm:prSet presAssocID="{15E1BDAD-372E-4AEB-9AB0-E76AE097E447}" presName="parTransFour" presStyleCnt="0"/>
      <dgm:spPr/>
      <dgm:t>
        <a:bodyPr/>
        <a:lstStyle/>
        <a:p>
          <a:endParaRPr lang="en-US"/>
        </a:p>
      </dgm:t>
    </dgm:pt>
    <dgm:pt modelId="{5F006395-5AA0-43AE-928B-3E6BAB80D2FE}" type="pres">
      <dgm:prSet presAssocID="{15E1BDAD-372E-4AEB-9AB0-E76AE097E447}" presName="horzFour" presStyleCnt="0"/>
      <dgm:spPr/>
      <dgm:t>
        <a:bodyPr/>
        <a:lstStyle/>
        <a:p>
          <a:endParaRPr lang="en-US"/>
        </a:p>
      </dgm:t>
    </dgm:pt>
    <dgm:pt modelId="{0F796FF8-945F-4884-84DF-8056F2771167}" type="pres">
      <dgm:prSet presAssocID="{2DC0364F-BD47-4B05-A87B-09C7902C6553}" presName="vertFour" presStyleCnt="0">
        <dgm:presLayoutVars>
          <dgm:chPref val="3"/>
        </dgm:presLayoutVars>
      </dgm:prSet>
      <dgm:spPr/>
      <dgm:t>
        <a:bodyPr/>
        <a:lstStyle/>
        <a:p>
          <a:endParaRPr lang="en-US"/>
        </a:p>
      </dgm:t>
    </dgm:pt>
    <dgm:pt modelId="{3DF4F5A5-9A7F-4C5D-8CBB-B3A1E27AA1B7}" type="pres">
      <dgm:prSet presAssocID="{2DC0364F-BD47-4B05-A87B-09C7902C6553}" presName="txFour" presStyleLbl="node4" presStyleIdx="13" presStyleCnt="15">
        <dgm:presLayoutVars>
          <dgm:chPref val="3"/>
        </dgm:presLayoutVars>
      </dgm:prSet>
      <dgm:spPr/>
      <dgm:t>
        <a:bodyPr/>
        <a:lstStyle/>
        <a:p>
          <a:endParaRPr lang="en-US"/>
        </a:p>
      </dgm:t>
    </dgm:pt>
    <dgm:pt modelId="{2E0955CF-CA4C-48A3-A273-7E9C63F8D95D}" type="pres">
      <dgm:prSet presAssocID="{2DC0364F-BD47-4B05-A87B-09C7902C6553}" presName="horzFour" presStyleCnt="0"/>
      <dgm:spPr/>
      <dgm:t>
        <a:bodyPr/>
        <a:lstStyle/>
        <a:p>
          <a:endParaRPr lang="en-US"/>
        </a:p>
      </dgm:t>
    </dgm:pt>
    <dgm:pt modelId="{89F3696E-E42A-4D16-B63E-1A8D72E5DE9A}" type="pres">
      <dgm:prSet presAssocID="{C4AA2B29-B647-4515-805B-F1023136EAC1}" presName="sibSpaceTwo" presStyleCnt="0"/>
      <dgm:spPr/>
    </dgm:pt>
    <dgm:pt modelId="{41FFBD85-93F0-49D6-B5EF-EB850EBDD4EC}" type="pres">
      <dgm:prSet presAssocID="{F3343444-80F7-4C2B-8C46-AEC89B243D55}" presName="vertTwo" presStyleCnt="0"/>
      <dgm:spPr/>
    </dgm:pt>
    <dgm:pt modelId="{77D4F2DD-0946-4D02-92BF-B279B768C35A}" type="pres">
      <dgm:prSet presAssocID="{F3343444-80F7-4C2B-8C46-AEC89B243D55}" presName="txTwo" presStyleLbl="node2" presStyleIdx="4" presStyleCnt="5">
        <dgm:presLayoutVars>
          <dgm:chPref val="3"/>
        </dgm:presLayoutVars>
      </dgm:prSet>
      <dgm:spPr/>
      <dgm:t>
        <a:bodyPr/>
        <a:lstStyle/>
        <a:p>
          <a:endParaRPr lang="en-US"/>
        </a:p>
      </dgm:t>
    </dgm:pt>
    <dgm:pt modelId="{68CC04B4-6806-441A-8ABC-682ABD5DC53D}" type="pres">
      <dgm:prSet presAssocID="{F3343444-80F7-4C2B-8C46-AEC89B243D55}" presName="parTransTwo" presStyleCnt="0"/>
      <dgm:spPr/>
    </dgm:pt>
    <dgm:pt modelId="{2E09FDCA-0845-4946-945C-6B5F976A4B37}" type="pres">
      <dgm:prSet presAssocID="{F3343444-80F7-4C2B-8C46-AEC89B243D55}" presName="horzTwo" presStyleCnt="0"/>
      <dgm:spPr/>
    </dgm:pt>
    <dgm:pt modelId="{3822F0D5-797E-4322-9B94-F6899D85EA23}" type="pres">
      <dgm:prSet presAssocID="{C9E39857-9805-4C1D-A464-0A9BB127514D}" presName="vertThree" presStyleCnt="0"/>
      <dgm:spPr/>
    </dgm:pt>
    <dgm:pt modelId="{068701F6-642F-4D1D-8B6E-BF2045BCCF73}" type="pres">
      <dgm:prSet presAssocID="{C9E39857-9805-4C1D-A464-0A9BB127514D}" presName="txThree" presStyleLbl="node3" presStyleIdx="4" presStyleCnt="5">
        <dgm:presLayoutVars>
          <dgm:chPref val="3"/>
        </dgm:presLayoutVars>
      </dgm:prSet>
      <dgm:spPr/>
      <dgm:t>
        <a:bodyPr/>
        <a:lstStyle/>
        <a:p>
          <a:endParaRPr lang="en-US"/>
        </a:p>
      </dgm:t>
    </dgm:pt>
    <dgm:pt modelId="{464D473A-A846-4989-9AF7-52529EE294D9}" type="pres">
      <dgm:prSet presAssocID="{C9E39857-9805-4C1D-A464-0A9BB127514D}" presName="parTransThree" presStyleCnt="0"/>
      <dgm:spPr/>
    </dgm:pt>
    <dgm:pt modelId="{AEA6A32B-36AA-4679-A2CE-7A5EA8AF76D3}" type="pres">
      <dgm:prSet presAssocID="{C9E39857-9805-4C1D-A464-0A9BB127514D}" presName="horzThree" presStyleCnt="0"/>
      <dgm:spPr/>
    </dgm:pt>
    <dgm:pt modelId="{882E796F-7057-4CEA-8B6D-B8015FA7FC83}" type="pres">
      <dgm:prSet presAssocID="{38B43043-FC83-4485-8491-2C81A35C0BF8}" presName="vertFour" presStyleCnt="0">
        <dgm:presLayoutVars>
          <dgm:chPref val="3"/>
        </dgm:presLayoutVars>
      </dgm:prSet>
      <dgm:spPr/>
    </dgm:pt>
    <dgm:pt modelId="{26570FB4-706A-4221-AB68-61F031AB70E9}" type="pres">
      <dgm:prSet presAssocID="{38B43043-FC83-4485-8491-2C81A35C0BF8}" presName="txFour" presStyleLbl="node4" presStyleIdx="14" presStyleCnt="15">
        <dgm:presLayoutVars>
          <dgm:chPref val="3"/>
        </dgm:presLayoutVars>
      </dgm:prSet>
      <dgm:spPr/>
      <dgm:t>
        <a:bodyPr/>
        <a:lstStyle/>
        <a:p>
          <a:endParaRPr lang="en-US"/>
        </a:p>
      </dgm:t>
    </dgm:pt>
    <dgm:pt modelId="{34842725-8EC1-4B56-B4E8-502C892C6BED}" type="pres">
      <dgm:prSet presAssocID="{38B43043-FC83-4485-8491-2C81A35C0BF8}" presName="horzFour" presStyleCnt="0"/>
      <dgm:spPr/>
    </dgm:pt>
  </dgm:ptLst>
  <dgm:cxnLst>
    <dgm:cxn modelId="{01CDC743-913E-4476-9261-E257D1CC9862}" type="presOf" srcId="{A0E491B7-1B4E-4474-A0A1-47F867B9DF2E}" destId="{17F40289-2C99-464A-A675-EDE2B5E4046B}" srcOrd="0" destOrd="0" presId="urn:microsoft.com/office/officeart/2005/8/layout/hierarchy4"/>
    <dgm:cxn modelId="{FBB99C31-E3EE-4088-9B1B-B814303E1B92}" type="presOf" srcId="{2B34FD84-5F25-4600-923E-74014F0B880E}" destId="{1A0ED9B7-3BA0-4385-A8AD-01073905F272}" srcOrd="0" destOrd="0" presId="urn:microsoft.com/office/officeart/2005/8/layout/hierarchy4"/>
    <dgm:cxn modelId="{1EC7895D-E655-4470-AB26-DE36DF473239}" type="presOf" srcId="{956E875D-390C-4123-A7CB-029785F80066}" destId="{2EF61B70-0241-47D8-A810-CA0FB4E08105}" srcOrd="0" destOrd="0" presId="urn:microsoft.com/office/officeart/2005/8/layout/hierarchy4"/>
    <dgm:cxn modelId="{0650D6B6-680C-4BB5-9A5C-6739BB084BF6}" type="presOf" srcId="{7236DB78-187C-4014-8004-47C37D462D4E}" destId="{16A30EC6-C045-4490-8751-ECF579F78FA7}" srcOrd="0" destOrd="0" presId="urn:microsoft.com/office/officeart/2005/8/layout/hierarchy4"/>
    <dgm:cxn modelId="{037D53CB-30FD-47F5-913D-4725063EE7B0}" type="presOf" srcId="{204A40B9-E470-47F2-B425-300FB5EA427C}" destId="{838A8AAE-5101-4B44-9DB1-67AB93E40AB7}" srcOrd="0" destOrd="0" presId="urn:microsoft.com/office/officeart/2005/8/layout/hierarchy4"/>
    <dgm:cxn modelId="{0BAEDDDD-3FF6-458C-84DE-49A9C8592055}" srcId="{A2F3EBA9-7A12-408D-8311-264DCCECE35B}" destId="{0934E483-C163-440E-829C-1E45CA0E5A31}" srcOrd="0" destOrd="0" parTransId="{EE342682-7E58-42A7-B306-35BC81E1A8EF}" sibTransId="{9647F9DC-4B48-4E4A-B40F-DF554F3F8FC5}"/>
    <dgm:cxn modelId="{E274126F-9B51-4813-BE2D-28AF79279FB6}" type="presOf" srcId="{0934E483-C163-440E-829C-1E45CA0E5A31}" destId="{7143452B-BD9E-426A-92BA-7F2B5D5FCD81}" srcOrd="0" destOrd="0" presId="urn:microsoft.com/office/officeart/2005/8/layout/hierarchy4"/>
    <dgm:cxn modelId="{10F31CC6-9BB6-46AD-8E0C-CD55CD41DA4A}" type="presOf" srcId="{A2F3EBA9-7A12-408D-8311-264DCCECE35B}" destId="{B775133E-50BD-41F8-9202-469E2EB66BB1}" srcOrd="0" destOrd="0" presId="urn:microsoft.com/office/officeart/2005/8/layout/hierarchy4"/>
    <dgm:cxn modelId="{E2884C43-8D7C-43D4-A180-AC1DB1585AAA}" type="presOf" srcId="{0839AF1F-8D11-47FB-AF3B-3A844FBFD8C2}" destId="{4CDC0A76-213E-40A7-8819-0B2BF00AD52D}" srcOrd="0" destOrd="0" presId="urn:microsoft.com/office/officeart/2005/8/layout/hierarchy4"/>
    <dgm:cxn modelId="{6D9D79D9-6348-4DDE-A87C-49CEF886B892}" srcId="{204A40B9-E470-47F2-B425-300FB5EA427C}" destId="{DBEFFE40-AF29-42FD-8D9E-F71C39011B54}" srcOrd="0" destOrd="0" parTransId="{91E45CB7-C9B6-420A-BC2D-F60419E682B4}" sibTransId="{1CC21D40-0015-4997-9810-582D66A8202C}"/>
    <dgm:cxn modelId="{1956E3B6-802E-4B00-99A3-204BDF741E9E}" type="presOf" srcId="{DBEFFE40-AF29-42FD-8D9E-F71C39011B54}" destId="{8ABBABA5-3662-49DF-A3A3-581D6F008286}" srcOrd="0" destOrd="0" presId="urn:microsoft.com/office/officeart/2005/8/layout/hierarchy4"/>
    <dgm:cxn modelId="{1D5EBB19-B472-4DF1-81E1-D4DF5E577169}" type="presOf" srcId="{566DC7AF-76C0-429E-88E8-F95CCE349772}" destId="{8CAAB201-9FB1-4F32-A06A-AFDE1CD01BEF}" srcOrd="0" destOrd="0" presId="urn:microsoft.com/office/officeart/2005/8/layout/hierarchy4"/>
    <dgm:cxn modelId="{7E1A0FC6-2CCA-42ED-AF6A-7F7409C90990}" srcId="{A0E491B7-1B4E-4474-A0A1-47F867B9DF2E}" destId="{2B34FD84-5F25-4600-923E-74014F0B880E}" srcOrd="0" destOrd="0" parTransId="{08B0CEFB-3142-4066-8F82-4D45F5F8A114}" sibTransId="{D0AAA6C5-CD3C-4D3F-A982-AA83A4893FAB}"/>
    <dgm:cxn modelId="{0094A1A7-631B-4972-A1B5-9BE08B499923}" srcId="{85C2AE03-FB14-47A6-8A6D-98F5B023757F}" destId="{1E752E3F-6AC2-4EC8-B83D-FC24F6C5ED1F}" srcOrd="0" destOrd="0" parTransId="{62D77F6D-ED61-4992-9D8C-A04874C619CB}" sibTransId="{60CAB6E8-1936-4FF4-8137-62300D8B6602}"/>
    <dgm:cxn modelId="{AD0382EC-72BC-4BFC-8B45-115DA4193046}" type="presOf" srcId="{C1F6944B-46CF-4852-A281-BE6676EC9190}" destId="{949F31F7-8283-40D5-B812-00B5A24407D4}" srcOrd="0" destOrd="0" presId="urn:microsoft.com/office/officeart/2005/8/layout/hierarchy4"/>
    <dgm:cxn modelId="{D0D7879F-B794-41F8-9CAE-BB2C1366D4B3}" type="presOf" srcId="{DA009771-C613-4034-B204-C1F20F766DF3}" destId="{99009618-2134-4C00-9190-4BDFE2196095}" srcOrd="0" destOrd="0" presId="urn:microsoft.com/office/officeart/2005/8/layout/hierarchy4"/>
    <dgm:cxn modelId="{7B1B6F4D-B323-4813-8FDF-9CA91CDD52F5}" type="presOf" srcId="{1F5987E8-38CD-47DD-BEAD-99A5059AAB34}" destId="{71C1AC67-8026-4E67-A554-214FD4B4ED4E}" srcOrd="0" destOrd="0" presId="urn:microsoft.com/office/officeart/2005/8/layout/hierarchy4"/>
    <dgm:cxn modelId="{BAC8DF4D-2CD5-48D1-BE9E-E7AC9AD7F01B}" type="presOf" srcId="{F3343444-80F7-4C2B-8C46-AEC89B243D55}" destId="{77D4F2DD-0946-4D02-92BF-B279B768C35A}" srcOrd="0" destOrd="0" presId="urn:microsoft.com/office/officeart/2005/8/layout/hierarchy4"/>
    <dgm:cxn modelId="{2DD2730C-1CAE-462F-938F-1447637909B5}" srcId="{DBEFFE40-AF29-42FD-8D9E-F71C39011B54}" destId="{0839AF1F-8D11-47FB-AF3B-3A844FBFD8C2}" srcOrd="0" destOrd="0" parTransId="{F7CD1DBB-7B74-46A7-B1C3-3ADE1101CECC}" sibTransId="{F5C82674-6690-4A3A-B5A9-8288D326F5D6}"/>
    <dgm:cxn modelId="{01780200-210F-463F-9A42-D51E58233CC4}" srcId="{76ED5897-B4FF-4E22-9D43-946DB0CF35C8}" destId="{6D331C3A-E6EF-446F-8C81-24BFB2CD2457}" srcOrd="0" destOrd="0" parTransId="{A8652821-3E0F-40C8-9FCD-5425EBE18B3F}" sibTransId="{6A458E10-72DC-4458-A4C5-62815E169990}"/>
    <dgm:cxn modelId="{98E70F05-88CF-4003-8B27-08281A1EA217}" type="presOf" srcId="{6D331C3A-E6EF-446F-8C81-24BFB2CD2457}" destId="{4AB07AB0-406D-4C15-A031-E3E001445F5A}" srcOrd="0" destOrd="0" presId="urn:microsoft.com/office/officeart/2005/8/layout/hierarchy4"/>
    <dgm:cxn modelId="{5D555911-0F35-423F-A860-CBB153271409}" type="presOf" srcId="{1E752E3F-6AC2-4EC8-B83D-FC24F6C5ED1F}" destId="{A163043E-1666-4699-928F-AAE5BA00854C}" srcOrd="0" destOrd="0" presId="urn:microsoft.com/office/officeart/2005/8/layout/hierarchy4"/>
    <dgm:cxn modelId="{21F57BC5-B7E0-4F54-B2D0-35BB0CCAAD89}" srcId="{DBEFFE40-AF29-42FD-8D9E-F71C39011B54}" destId="{7236DB78-187C-4014-8004-47C37D462D4E}" srcOrd="3" destOrd="0" parTransId="{61234CD7-64DB-489C-92ED-5B5E7367FAAC}" sibTransId="{C4AA2B29-B647-4515-805B-F1023136EAC1}"/>
    <dgm:cxn modelId="{AF011DA1-A41A-4BD2-9712-8A9AD185E931}" type="presOf" srcId="{15E1BDAD-372E-4AEB-9AB0-E76AE097E447}" destId="{8653B153-5C60-40E5-9E57-2F169DB6F2EF}" srcOrd="0" destOrd="0" presId="urn:microsoft.com/office/officeart/2005/8/layout/hierarchy4"/>
    <dgm:cxn modelId="{EFB67CE3-D1E5-4FEA-8841-177068FB28C3}" type="presOf" srcId="{D405B551-A188-4F67-B76C-A4080421C5BF}" destId="{836BEF9A-4CD5-477D-A31B-001845728F0C}" srcOrd="0" destOrd="0" presId="urn:microsoft.com/office/officeart/2005/8/layout/hierarchy4"/>
    <dgm:cxn modelId="{41BF7134-50A4-4C70-A6B1-804E06F3AE8B}" srcId="{15E1BDAD-372E-4AEB-9AB0-E76AE097E447}" destId="{2DC0364F-BD47-4B05-A87B-09C7902C6553}" srcOrd="0" destOrd="0" parTransId="{A7142170-FE6C-48CB-A90C-FDB585A96B34}" sibTransId="{7BDD81B2-7D3B-4FE6-8C41-2E941FD48EED}"/>
    <dgm:cxn modelId="{191E065B-E2CD-438E-B656-E7FAF6A3C883}" srcId="{1DA21B58-330B-4CB9-BDEC-EB08CCADA764}" destId="{85C2AE03-FB14-47A6-8A6D-98F5B023757F}" srcOrd="0" destOrd="0" parTransId="{AE25415F-AF7E-4F5D-B2FA-82AA8C6BC801}" sibTransId="{AC8DCFB6-95C7-48E4-933D-1CF3A44B3FEA}"/>
    <dgm:cxn modelId="{2C8B187E-2711-4BAB-93DF-DD80EC713D42}" type="presOf" srcId="{3EC12C38-29D2-48DF-91B9-A78BFD4F50FB}" destId="{CCF83F6C-1738-4026-AAAE-D32CAB002593}" srcOrd="0" destOrd="0" presId="urn:microsoft.com/office/officeart/2005/8/layout/hierarchy4"/>
    <dgm:cxn modelId="{6664F808-C866-468B-AF87-9F1967080D51}" srcId="{C1F6944B-46CF-4852-A281-BE6676EC9190}" destId="{009DF8C5-E529-4F13-A7C7-A38200B9A906}" srcOrd="0" destOrd="0" parTransId="{3A0B43E9-9C87-4294-9304-579B54B46D39}" sibTransId="{BD9D74A4-4BF8-470F-AEC1-7B522E2BAD0B}"/>
    <dgm:cxn modelId="{31B58206-18B1-460E-91C7-20FD6ADB6D5E}" srcId="{566DC7AF-76C0-429E-88E8-F95CCE349772}" destId="{15E1BDAD-372E-4AEB-9AB0-E76AE097E447}" srcOrd="0" destOrd="0" parTransId="{074EB530-FFAE-460E-AD52-92460620F1E6}" sibTransId="{83D35EC7-7CF0-4606-AD34-9A5A9E4B5F0C}"/>
    <dgm:cxn modelId="{DEED41BB-8F67-4253-BD86-85F8510DCBC6}" srcId="{0934E483-C163-440E-829C-1E45CA0E5A31}" destId="{1DA21B58-330B-4CB9-BDEC-EB08CCADA764}" srcOrd="0" destOrd="0" parTransId="{C28543A1-8ADB-48FB-B804-40B21E853836}" sibTransId="{1A335AAF-28A3-43F8-8AF7-10CB356D624F}"/>
    <dgm:cxn modelId="{1488C7EB-4A54-454C-88F2-2E90118CEB88}" srcId="{6D331C3A-E6EF-446F-8C81-24BFB2CD2457}" destId="{D405B551-A188-4F67-B76C-A4080421C5BF}" srcOrd="0" destOrd="0" parTransId="{96BD9832-4180-49A7-9ABF-05C647458A09}" sibTransId="{BF7D9D28-461C-4422-8552-E4603F42BC10}"/>
    <dgm:cxn modelId="{A0CAC75E-390E-4E7B-8AE2-CCA832C094EF}" srcId="{DBEFFE40-AF29-42FD-8D9E-F71C39011B54}" destId="{F3343444-80F7-4C2B-8C46-AEC89B243D55}" srcOrd="4" destOrd="0" parTransId="{6E80173E-8632-4657-8322-7B8EFB2BF41B}" sibTransId="{BC39337A-6FFB-4AE1-A0B5-6DF728F50ABC}"/>
    <dgm:cxn modelId="{35F5FA33-A062-4394-BDF0-D199081E113C}" srcId="{DBEFFE40-AF29-42FD-8D9E-F71C39011B54}" destId="{D8289519-104B-49E3-9EE3-65834584CE73}" srcOrd="1" destOrd="0" parTransId="{918ED221-B972-4232-A00A-DB16983D356D}" sibTransId="{20FC24A8-990C-4B43-BFFE-AC7347D84A20}"/>
    <dgm:cxn modelId="{853B0E43-145D-4B38-816C-B83E14CD4FE3}" srcId="{1F5987E8-38CD-47DD-BEAD-99A5059AAB34}" destId="{C1F6944B-46CF-4852-A281-BE6676EC9190}" srcOrd="0" destOrd="0" parTransId="{4FB287E4-E632-4F87-B141-983E9828BF45}" sibTransId="{8CAC9F52-33DD-4923-B64D-453A0E8A70E4}"/>
    <dgm:cxn modelId="{79D4B53B-331F-41A0-BD9F-327A35ED9039}" srcId="{7236DB78-187C-4014-8004-47C37D462D4E}" destId="{A0E491B7-1B4E-4474-A0A1-47F867B9DF2E}" srcOrd="0" destOrd="0" parTransId="{EB9A8FD5-F000-463B-855E-D24B62D09389}" sibTransId="{5AD1E4FB-2574-4BFA-A4EE-858303A34939}"/>
    <dgm:cxn modelId="{A503F225-065B-4A1A-B003-B986692E7B49}" srcId="{DA009771-C613-4034-B204-C1F20F766DF3}" destId="{1F5987E8-38CD-47DD-BEAD-99A5059AAB34}" srcOrd="0" destOrd="0" parTransId="{1061FDA9-091A-4FFB-AF44-4E554221ACFC}" sibTransId="{2CDD6C3C-468A-43D8-9B4B-4B515C028DA8}"/>
    <dgm:cxn modelId="{D2C4C9C8-E7EA-483E-B650-7DB59458B0F8}" type="presOf" srcId="{76ED5897-B4FF-4E22-9D43-946DB0CF35C8}" destId="{A5F16B31-9B27-43D0-8738-FCD6B6D36BCE}" srcOrd="0" destOrd="0" presId="urn:microsoft.com/office/officeart/2005/8/layout/hierarchy4"/>
    <dgm:cxn modelId="{85362A8B-6929-44ED-A2D1-5ECB47705768}" srcId="{2B34FD84-5F25-4600-923E-74014F0B880E}" destId="{566DC7AF-76C0-429E-88E8-F95CCE349772}" srcOrd="0" destOrd="0" parTransId="{C119DAD6-5880-44A6-8DCB-910D3EC0E10C}" sibTransId="{595F11E7-EF50-4131-90FF-D7510BCD7D7B}"/>
    <dgm:cxn modelId="{AE6372D8-1382-470F-A274-9F61E79A2491}" type="presOf" srcId="{D8289519-104B-49E3-9EE3-65834584CE73}" destId="{4EA66FA8-9C93-4919-9659-840E27B03DA3}" srcOrd="0" destOrd="0" presId="urn:microsoft.com/office/officeart/2005/8/layout/hierarchy4"/>
    <dgm:cxn modelId="{F03188B7-BC6A-43F6-812F-2F3A99A65FE1}" srcId="{D8289519-104B-49E3-9EE3-65834584CE73}" destId="{3EC12C38-29D2-48DF-91B9-A78BFD4F50FB}" srcOrd="0" destOrd="0" parTransId="{49E18459-D423-4ED6-BD69-A63FB514669C}" sibTransId="{DC826E87-DBBC-4000-A4C3-3D549AD51779}"/>
    <dgm:cxn modelId="{CC11B5CF-37B7-4E0A-8D79-5E086A274348}" type="presOf" srcId="{38B43043-FC83-4485-8491-2C81A35C0BF8}" destId="{26570FB4-706A-4221-AB68-61F031AB70E9}" srcOrd="0" destOrd="0" presId="urn:microsoft.com/office/officeart/2005/8/layout/hierarchy4"/>
    <dgm:cxn modelId="{4EAA9BB8-DCB9-4C29-B4A3-98D4B7EB5DB7}" srcId="{0839AF1F-8D11-47FB-AF3B-3A844FBFD8C2}" destId="{956E875D-390C-4123-A7CB-029785F80066}" srcOrd="0" destOrd="0" parTransId="{0868757F-56AF-4EAC-B2AB-13F3F5E956C8}" sibTransId="{1F754819-5167-475B-9F6C-68B9A4F5B12B}"/>
    <dgm:cxn modelId="{0FFC6185-AE86-4656-810E-2B43E1B6749D}" srcId="{DBEFFE40-AF29-42FD-8D9E-F71C39011B54}" destId="{A2F3EBA9-7A12-408D-8311-264DCCECE35B}" srcOrd="2" destOrd="0" parTransId="{69E11E8E-0146-4B64-A7EA-7B4C3FE1D585}" sibTransId="{943E4020-B78B-439B-BA65-84F24776DF98}"/>
    <dgm:cxn modelId="{D59B48B4-3067-4285-99FC-4BE95B596E4C}" srcId="{3EC12C38-29D2-48DF-91B9-A78BFD4F50FB}" destId="{76ED5897-B4FF-4E22-9D43-946DB0CF35C8}" srcOrd="0" destOrd="0" parTransId="{4001C376-F218-43DB-8C71-BB71B3FB8B96}" sibTransId="{2EAC18BE-07C9-4E71-9349-8CEF7C7BD4AE}"/>
    <dgm:cxn modelId="{64A25B0A-F869-4FD0-A069-DE8B95C9262F}" srcId="{C9E39857-9805-4C1D-A464-0A9BB127514D}" destId="{38B43043-FC83-4485-8491-2C81A35C0BF8}" srcOrd="0" destOrd="0" parTransId="{9FCD1DCA-0F02-4633-BBF1-9D4EC047A759}" sibTransId="{152D3494-E056-4EF8-A05F-5D73150706FC}"/>
    <dgm:cxn modelId="{EA7788D4-100E-4219-95C7-7E031F851AE2}" type="presOf" srcId="{C9E39857-9805-4C1D-A464-0A9BB127514D}" destId="{068701F6-642F-4D1D-8B6E-BF2045BCCF73}" srcOrd="0" destOrd="0" presId="urn:microsoft.com/office/officeart/2005/8/layout/hierarchy4"/>
    <dgm:cxn modelId="{9ABD7F90-B0DF-4090-9EF5-4505BD9AE705}" type="presOf" srcId="{1DA21B58-330B-4CB9-BDEC-EB08CCADA764}" destId="{A730103D-87A2-4106-B40C-8BA8DAB58A41}" srcOrd="0" destOrd="0" presId="urn:microsoft.com/office/officeart/2005/8/layout/hierarchy4"/>
    <dgm:cxn modelId="{A928105C-DA4E-40AC-AC52-B528F26586F6}" type="presOf" srcId="{2DC0364F-BD47-4B05-A87B-09C7902C6553}" destId="{3DF4F5A5-9A7F-4C5D-8CBB-B3A1E27AA1B7}" srcOrd="0" destOrd="0" presId="urn:microsoft.com/office/officeart/2005/8/layout/hierarchy4"/>
    <dgm:cxn modelId="{B3EFFFAD-0A58-4DB8-8BF7-94ED0AD978DC}" srcId="{956E875D-390C-4123-A7CB-029785F80066}" destId="{DA009771-C613-4034-B204-C1F20F766DF3}" srcOrd="0" destOrd="0" parTransId="{7A8EB738-83F5-4244-BDCD-1F5D326202D0}" sibTransId="{04FF30EC-CA04-49F9-8A5F-EEA7A7D329A7}"/>
    <dgm:cxn modelId="{3AAF147B-E58A-46E9-8DCD-C7364C57D3E1}" type="presOf" srcId="{85C2AE03-FB14-47A6-8A6D-98F5B023757F}" destId="{DDEB3E32-539F-4F26-A6C6-F857DFD4C23A}" srcOrd="0" destOrd="0" presId="urn:microsoft.com/office/officeart/2005/8/layout/hierarchy4"/>
    <dgm:cxn modelId="{AEE72D9C-CCFD-432C-97E8-34428B6682FB}" type="presOf" srcId="{009DF8C5-E529-4F13-A7C7-A38200B9A906}" destId="{BC302C09-B31E-40DD-9CA1-15879E2EBB0C}" srcOrd="0" destOrd="0" presId="urn:microsoft.com/office/officeart/2005/8/layout/hierarchy4"/>
    <dgm:cxn modelId="{6A615736-FC39-4598-9F0C-0E3F4C2A6489}" srcId="{F3343444-80F7-4C2B-8C46-AEC89B243D55}" destId="{C9E39857-9805-4C1D-A464-0A9BB127514D}" srcOrd="0" destOrd="0" parTransId="{1CA6A5B6-5074-4F87-B274-212E2A5D7500}" sibTransId="{9DCA78B9-AA0F-48DF-9752-C4CD09B0A7B2}"/>
    <dgm:cxn modelId="{C2FD2E62-BBDF-4CAA-9E08-8675739C13D9}" type="presParOf" srcId="{838A8AAE-5101-4B44-9DB1-67AB93E40AB7}" destId="{BB6084CB-EAF8-4340-99C1-BDC56C4AD5B3}" srcOrd="0" destOrd="0" presId="urn:microsoft.com/office/officeart/2005/8/layout/hierarchy4"/>
    <dgm:cxn modelId="{96F5416E-CF0C-4642-95A9-7FEABF797C58}" type="presParOf" srcId="{BB6084CB-EAF8-4340-99C1-BDC56C4AD5B3}" destId="{8ABBABA5-3662-49DF-A3A3-581D6F008286}" srcOrd="0" destOrd="0" presId="urn:microsoft.com/office/officeart/2005/8/layout/hierarchy4"/>
    <dgm:cxn modelId="{55C8F297-7C9E-41F0-AD38-09B92243AC2A}" type="presParOf" srcId="{BB6084CB-EAF8-4340-99C1-BDC56C4AD5B3}" destId="{F673B554-4306-41E4-9A12-872892BC057E}" srcOrd="1" destOrd="0" presId="urn:microsoft.com/office/officeart/2005/8/layout/hierarchy4"/>
    <dgm:cxn modelId="{C2B20819-9C88-4881-9685-441E11094B5C}" type="presParOf" srcId="{BB6084CB-EAF8-4340-99C1-BDC56C4AD5B3}" destId="{099E8DC9-07C6-4250-B1C4-49B7D728FD0F}" srcOrd="2" destOrd="0" presId="urn:microsoft.com/office/officeart/2005/8/layout/hierarchy4"/>
    <dgm:cxn modelId="{45FE3490-9B79-42EF-BBDC-174942CDD588}" type="presParOf" srcId="{099E8DC9-07C6-4250-B1C4-49B7D728FD0F}" destId="{F752B135-00C3-4E93-ACB4-C057CABABAED}" srcOrd="0" destOrd="0" presId="urn:microsoft.com/office/officeart/2005/8/layout/hierarchy4"/>
    <dgm:cxn modelId="{C90D4A63-09E0-429A-AC74-283FEB4A95D2}" type="presParOf" srcId="{F752B135-00C3-4E93-ACB4-C057CABABAED}" destId="{4CDC0A76-213E-40A7-8819-0B2BF00AD52D}" srcOrd="0" destOrd="0" presId="urn:microsoft.com/office/officeart/2005/8/layout/hierarchy4"/>
    <dgm:cxn modelId="{BA6C3D26-E728-4BF1-ABAA-576DF702B424}" type="presParOf" srcId="{F752B135-00C3-4E93-ACB4-C057CABABAED}" destId="{D929A7BC-34A1-4892-8A9E-7A83BCA2666C}" srcOrd="1" destOrd="0" presId="urn:microsoft.com/office/officeart/2005/8/layout/hierarchy4"/>
    <dgm:cxn modelId="{35025551-E7D6-4C5C-BAB6-AB4480BE2D40}" type="presParOf" srcId="{F752B135-00C3-4E93-ACB4-C057CABABAED}" destId="{435E1CFC-776A-491B-8B83-5596DFE82728}" srcOrd="2" destOrd="0" presId="urn:microsoft.com/office/officeart/2005/8/layout/hierarchy4"/>
    <dgm:cxn modelId="{ACBEA902-109E-4489-8A4F-63F4D12B878C}" type="presParOf" srcId="{435E1CFC-776A-491B-8B83-5596DFE82728}" destId="{2BBE7B4A-0795-48E1-850B-2D77DE1F75A0}" srcOrd="0" destOrd="0" presId="urn:microsoft.com/office/officeart/2005/8/layout/hierarchy4"/>
    <dgm:cxn modelId="{3095CFC3-77B7-48CA-B590-73EA702EBA4E}" type="presParOf" srcId="{2BBE7B4A-0795-48E1-850B-2D77DE1F75A0}" destId="{2EF61B70-0241-47D8-A810-CA0FB4E08105}" srcOrd="0" destOrd="0" presId="urn:microsoft.com/office/officeart/2005/8/layout/hierarchy4"/>
    <dgm:cxn modelId="{15B8108F-88CB-47EC-BEED-A72A282A4493}" type="presParOf" srcId="{2BBE7B4A-0795-48E1-850B-2D77DE1F75A0}" destId="{D48310ED-C793-42D2-8F10-204E32A9153C}" srcOrd="1" destOrd="0" presId="urn:microsoft.com/office/officeart/2005/8/layout/hierarchy4"/>
    <dgm:cxn modelId="{33F0FDD4-C457-48C7-95D0-DE685504704D}" type="presParOf" srcId="{2BBE7B4A-0795-48E1-850B-2D77DE1F75A0}" destId="{5A6ABD05-8EFF-4FEB-B7DD-60766DD5D622}" srcOrd="2" destOrd="0" presId="urn:microsoft.com/office/officeart/2005/8/layout/hierarchy4"/>
    <dgm:cxn modelId="{076920E1-A0C9-4EAE-B3AD-CDF3CB4B570A}" type="presParOf" srcId="{5A6ABD05-8EFF-4FEB-B7DD-60766DD5D622}" destId="{03575D9D-6BFA-4600-A887-8D5FCAA6A000}" srcOrd="0" destOrd="0" presId="urn:microsoft.com/office/officeart/2005/8/layout/hierarchy4"/>
    <dgm:cxn modelId="{9B702861-B40B-47C8-B80E-F60FE16D8885}" type="presParOf" srcId="{03575D9D-6BFA-4600-A887-8D5FCAA6A000}" destId="{99009618-2134-4C00-9190-4BDFE2196095}" srcOrd="0" destOrd="0" presId="urn:microsoft.com/office/officeart/2005/8/layout/hierarchy4"/>
    <dgm:cxn modelId="{D8C41568-3A71-4051-81E5-D6173F48A081}" type="presParOf" srcId="{03575D9D-6BFA-4600-A887-8D5FCAA6A000}" destId="{A56652A9-5855-4CA2-BD5D-9316911E9590}" srcOrd="1" destOrd="0" presId="urn:microsoft.com/office/officeart/2005/8/layout/hierarchy4"/>
    <dgm:cxn modelId="{7D60B180-4E7A-486B-B289-AC8D7F535232}" type="presParOf" srcId="{03575D9D-6BFA-4600-A887-8D5FCAA6A000}" destId="{98DF7455-F925-400A-9C60-D673B8FACEFF}" srcOrd="2" destOrd="0" presId="urn:microsoft.com/office/officeart/2005/8/layout/hierarchy4"/>
    <dgm:cxn modelId="{2B1604A2-69D7-4039-8441-B0ED7E1AB2EA}" type="presParOf" srcId="{98DF7455-F925-400A-9C60-D673B8FACEFF}" destId="{EE8A23EE-F210-4C4E-959D-54C845AE1E00}" srcOrd="0" destOrd="0" presId="urn:microsoft.com/office/officeart/2005/8/layout/hierarchy4"/>
    <dgm:cxn modelId="{77B46039-7F90-4CB1-A106-CC94BF675E68}" type="presParOf" srcId="{EE8A23EE-F210-4C4E-959D-54C845AE1E00}" destId="{71C1AC67-8026-4E67-A554-214FD4B4ED4E}" srcOrd="0" destOrd="0" presId="urn:microsoft.com/office/officeart/2005/8/layout/hierarchy4"/>
    <dgm:cxn modelId="{C6FD2646-6F0E-4D7D-A60C-B9BC5FC399FA}" type="presParOf" srcId="{EE8A23EE-F210-4C4E-959D-54C845AE1E00}" destId="{6F6EE066-8B3B-4DED-B3EF-7D84B4CD404D}" srcOrd="1" destOrd="0" presId="urn:microsoft.com/office/officeart/2005/8/layout/hierarchy4"/>
    <dgm:cxn modelId="{7308BEB5-C3F6-4DF1-974F-DDCFDDB4D2C7}" type="presParOf" srcId="{EE8A23EE-F210-4C4E-959D-54C845AE1E00}" destId="{84BB1ED0-80AA-414D-A78C-6FB670BF1C7F}" srcOrd="2" destOrd="0" presId="urn:microsoft.com/office/officeart/2005/8/layout/hierarchy4"/>
    <dgm:cxn modelId="{3913D72C-5492-4A6C-A095-5CA88D85061C}" type="presParOf" srcId="{84BB1ED0-80AA-414D-A78C-6FB670BF1C7F}" destId="{B4B38B00-BA4E-44C9-B71D-10641F24D0BA}" srcOrd="0" destOrd="0" presId="urn:microsoft.com/office/officeart/2005/8/layout/hierarchy4"/>
    <dgm:cxn modelId="{14246B9E-8EE6-4100-9FB9-F1D52F9D607A}" type="presParOf" srcId="{B4B38B00-BA4E-44C9-B71D-10641F24D0BA}" destId="{949F31F7-8283-40D5-B812-00B5A24407D4}" srcOrd="0" destOrd="0" presId="urn:microsoft.com/office/officeart/2005/8/layout/hierarchy4"/>
    <dgm:cxn modelId="{9F153800-5745-4B36-BC3A-6D21BDBBCC18}" type="presParOf" srcId="{B4B38B00-BA4E-44C9-B71D-10641F24D0BA}" destId="{C5CC8712-743C-492D-947F-962A29661C01}" srcOrd="1" destOrd="0" presId="urn:microsoft.com/office/officeart/2005/8/layout/hierarchy4"/>
    <dgm:cxn modelId="{F5A726A2-7264-4DDC-B6CE-6015144CF051}" type="presParOf" srcId="{B4B38B00-BA4E-44C9-B71D-10641F24D0BA}" destId="{7B96B0B9-33FE-4961-94B8-6388FBB181BD}" srcOrd="2" destOrd="0" presId="urn:microsoft.com/office/officeart/2005/8/layout/hierarchy4"/>
    <dgm:cxn modelId="{4C879B6C-5B80-4DE5-B133-2226E126AE76}" type="presParOf" srcId="{7B96B0B9-33FE-4961-94B8-6388FBB181BD}" destId="{7648CC13-3DA4-4C9C-ACAB-63E01B5DD2A4}" srcOrd="0" destOrd="0" presId="urn:microsoft.com/office/officeart/2005/8/layout/hierarchy4"/>
    <dgm:cxn modelId="{EC520094-094E-4475-8D87-5E46B87D246A}" type="presParOf" srcId="{7648CC13-3DA4-4C9C-ACAB-63E01B5DD2A4}" destId="{BC302C09-B31E-40DD-9CA1-15879E2EBB0C}" srcOrd="0" destOrd="0" presId="urn:microsoft.com/office/officeart/2005/8/layout/hierarchy4"/>
    <dgm:cxn modelId="{A6C35A08-F42B-43EB-B844-B107444DCC19}" type="presParOf" srcId="{7648CC13-3DA4-4C9C-ACAB-63E01B5DD2A4}" destId="{37B07868-2BD5-4145-9120-FEE0F18315B0}" srcOrd="1" destOrd="0" presId="urn:microsoft.com/office/officeart/2005/8/layout/hierarchy4"/>
    <dgm:cxn modelId="{388DAC95-E28E-42C2-813C-0DF9F6495BFF}" type="presParOf" srcId="{099E8DC9-07C6-4250-B1C4-49B7D728FD0F}" destId="{4562830C-D419-4BE9-9226-203DCDC234CF}" srcOrd="1" destOrd="0" presId="urn:microsoft.com/office/officeart/2005/8/layout/hierarchy4"/>
    <dgm:cxn modelId="{686DA046-665D-4B6D-89A1-28D586A5EC12}" type="presParOf" srcId="{099E8DC9-07C6-4250-B1C4-49B7D728FD0F}" destId="{2EDB0572-7898-42B3-929E-524D4D79F993}" srcOrd="2" destOrd="0" presId="urn:microsoft.com/office/officeart/2005/8/layout/hierarchy4"/>
    <dgm:cxn modelId="{FA9375AD-386A-47BA-807F-92D57C5DE7BA}" type="presParOf" srcId="{2EDB0572-7898-42B3-929E-524D4D79F993}" destId="{4EA66FA8-9C93-4919-9659-840E27B03DA3}" srcOrd="0" destOrd="0" presId="urn:microsoft.com/office/officeart/2005/8/layout/hierarchy4"/>
    <dgm:cxn modelId="{1656C614-2DF6-4FD2-B839-2088A5DEE1E4}" type="presParOf" srcId="{2EDB0572-7898-42B3-929E-524D4D79F993}" destId="{C66535C7-D09B-491D-9B10-54DDC3C27064}" srcOrd="1" destOrd="0" presId="urn:microsoft.com/office/officeart/2005/8/layout/hierarchy4"/>
    <dgm:cxn modelId="{5881C38E-3448-4317-9D6C-B965179921F8}" type="presParOf" srcId="{2EDB0572-7898-42B3-929E-524D4D79F993}" destId="{25925932-BB62-4D8F-AD6C-3A130A558957}" srcOrd="2" destOrd="0" presId="urn:microsoft.com/office/officeart/2005/8/layout/hierarchy4"/>
    <dgm:cxn modelId="{ED7DA228-D571-4611-986E-F5A43A4610B5}" type="presParOf" srcId="{25925932-BB62-4D8F-AD6C-3A130A558957}" destId="{5C6186AD-9A62-4AC8-B839-816A6D5EDA59}" srcOrd="0" destOrd="0" presId="urn:microsoft.com/office/officeart/2005/8/layout/hierarchy4"/>
    <dgm:cxn modelId="{56254D32-BD75-4823-AB12-6ADC897C291A}" type="presParOf" srcId="{5C6186AD-9A62-4AC8-B839-816A6D5EDA59}" destId="{CCF83F6C-1738-4026-AAAE-D32CAB002593}" srcOrd="0" destOrd="0" presId="urn:microsoft.com/office/officeart/2005/8/layout/hierarchy4"/>
    <dgm:cxn modelId="{49B1F8CF-5C8A-40BA-8100-F673BBE5182C}" type="presParOf" srcId="{5C6186AD-9A62-4AC8-B839-816A6D5EDA59}" destId="{9FD14AC8-7D72-4A88-B3D1-14289F278420}" srcOrd="1" destOrd="0" presId="urn:microsoft.com/office/officeart/2005/8/layout/hierarchy4"/>
    <dgm:cxn modelId="{B66E10DF-2438-4E9D-B508-D5B9CE66CA21}" type="presParOf" srcId="{5C6186AD-9A62-4AC8-B839-816A6D5EDA59}" destId="{E7FBE41C-81BB-46D7-95B6-D4BAF3BF4741}" srcOrd="2" destOrd="0" presId="urn:microsoft.com/office/officeart/2005/8/layout/hierarchy4"/>
    <dgm:cxn modelId="{3DB1024A-E798-4AC8-9B52-77017AC1B457}" type="presParOf" srcId="{E7FBE41C-81BB-46D7-95B6-D4BAF3BF4741}" destId="{EED58151-1BC4-4E3D-91D2-8113AB6B693C}" srcOrd="0" destOrd="0" presId="urn:microsoft.com/office/officeart/2005/8/layout/hierarchy4"/>
    <dgm:cxn modelId="{504B6116-4BFC-472E-98BF-3C0BA2184D85}" type="presParOf" srcId="{EED58151-1BC4-4E3D-91D2-8113AB6B693C}" destId="{A5F16B31-9B27-43D0-8738-FCD6B6D36BCE}" srcOrd="0" destOrd="0" presId="urn:microsoft.com/office/officeart/2005/8/layout/hierarchy4"/>
    <dgm:cxn modelId="{0E795B5C-31DC-4846-8C0D-5E7EF8FEEEA0}" type="presParOf" srcId="{EED58151-1BC4-4E3D-91D2-8113AB6B693C}" destId="{5DFC9505-AA43-4988-B374-906068B1C2EE}" srcOrd="1" destOrd="0" presId="urn:microsoft.com/office/officeart/2005/8/layout/hierarchy4"/>
    <dgm:cxn modelId="{A292BBC2-972B-4CE3-8222-9045850225BC}" type="presParOf" srcId="{EED58151-1BC4-4E3D-91D2-8113AB6B693C}" destId="{12A7A0FD-B847-4CE3-A035-050123A46192}" srcOrd="2" destOrd="0" presId="urn:microsoft.com/office/officeart/2005/8/layout/hierarchy4"/>
    <dgm:cxn modelId="{794AC147-D2AF-4681-B341-7A375C1E7BF4}" type="presParOf" srcId="{12A7A0FD-B847-4CE3-A035-050123A46192}" destId="{CD517C7A-55BF-4FC8-9CED-1FA11B6951A5}" srcOrd="0" destOrd="0" presId="urn:microsoft.com/office/officeart/2005/8/layout/hierarchy4"/>
    <dgm:cxn modelId="{E6D9521A-5179-47AB-8937-89088E668DAA}" type="presParOf" srcId="{CD517C7A-55BF-4FC8-9CED-1FA11B6951A5}" destId="{4AB07AB0-406D-4C15-A031-E3E001445F5A}" srcOrd="0" destOrd="0" presId="urn:microsoft.com/office/officeart/2005/8/layout/hierarchy4"/>
    <dgm:cxn modelId="{737AD820-6C24-451A-A703-DFBABE9DA390}" type="presParOf" srcId="{CD517C7A-55BF-4FC8-9CED-1FA11B6951A5}" destId="{FEEEE408-6CD3-4383-A19A-42C8E679B626}" srcOrd="1" destOrd="0" presId="urn:microsoft.com/office/officeart/2005/8/layout/hierarchy4"/>
    <dgm:cxn modelId="{43ACEB71-DE14-4D9D-908C-47C6373B513E}" type="presParOf" srcId="{CD517C7A-55BF-4FC8-9CED-1FA11B6951A5}" destId="{EF16F151-81AA-453F-89E5-74E99E47F86B}" srcOrd="2" destOrd="0" presId="urn:microsoft.com/office/officeart/2005/8/layout/hierarchy4"/>
    <dgm:cxn modelId="{E6B1D4C5-1CD6-4B45-B60F-9630515F140A}" type="presParOf" srcId="{EF16F151-81AA-453F-89E5-74E99E47F86B}" destId="{0ADA0790-609F-4F06-9557-293C23256E32}" srcOrd="0" destOrd="0" presId="urn:microsoft.com/office/officeart/2005/8/layout/hierarchy4"/>
    <dgm:cxn modelId="{7D064954-F3F7-4866-92C2-2AC380C3CB24}" type="presParOf" srcId="{0ADA0790-609F-4F06-9557-293C23256E32}" destId="{836BEF9A-4CD5-477D-A31B-001845728F0C}" srcOrd="0" destOrd="0" presId="urn:microsoft.com/office/officeart/2005/8/layout/hierarchy4"/>
    <dgm:cxn modelId="{15E7F9FA-755A-4659-9555-BB321D6794BE}" type="presParOf" srcId="{0ADA0790-609F-4F06-9557-293C23256E32}" destId="{CD5044CB-0345-4A58-B7CC-05CF47726039}" srcOrd="1" destOrd="0" presId="urn:microsoft.com/office/officeart/2005/8/layout/hierarchy4"/>
    <dgm:cxn modelId="{C2DDCFCF-0682-42C3-8C35-EEA69970079C}" type="presParOf" srcId="{099E8DC9-07C6-4250-B1C4-49B7D728FD0F}" destId="{FCE2D9C8-8F0D-4E4A-997F-DD1C8CBDB402}" srcOrd="3" destOrd="0" presId="urn:microsoft.com/office/officeart/2005/8/layout/hierarchy4"/>
    <dgm:cxn modelId="{6CB63166-0384-4F0F-8039-9C35A60B003C}" type="presParOf" srcId="{099E8DC9-07C6-4250-B1C4-49B7D728FD0F}" destId="{23046CF8-BAF5-48A4-A079-D59A3FDC6AF7}" srcOrd="4" destOrd="0" presId="urn:microsoft.com/office/officeart/2005/8/layout/hierarchy4"/>
    <dgm:cxn modelId="{A9E3DAC2-39D8-4201-ADAE-F605520F3B67}" type="presParOf" srcId="{23046CF8-BAF5-48A4-A079-D59A3FDC6AF7}" destId="{B775133E-50BD-41F8-9202-469E2EB66BB1}" srcOrd="0" destOrd="0" presId="urn:microsoft.com/office/officeart/2005/8/layout/hierarchy4"/>
    <dgm:cxn modelId="{2B4B4818-BF46-4A84-A0D3-4601F109E7E0}" type="presParOf" srcId="{23046CF8-BAF5-48A4-A079-D59A3FDC6AF7}" destId="{22FFE3A6-531D-45BD-BBC4-60B89F9F17D9}" srcOrd="1" destOrd="0" presId="urn:microsoft.com/office/officeart/2005/8/layout/hierarchy4"/>
    <dgm:cxn modelId="{B1F5E06F-CBFF-4870-BFB6-440BD9D9F489}" type="presParOf" srcId="{23046CF8-BAF5-48A4-A079-D59A3FDC6AF7}" destId="{BC824C21-22AD-471B-AC57-08EE5A850E9E}" srcOrd="2" destOrd="0" presId="urn:microsoft.com/office/officeart/2005/8/layout/hierarchy4"/>
    <dgm:cxn modelId="{4C904BE5-57E9-4A3B-9A71-358A9B370B2F}" type="presParOf" srcId="{BC824C21-22AD-471B-AC57-08EE5A850E9E}" destId="{80734B7F-D09E-41B5-9B79-886C71DCA0BE}" srcOrd="0" destOrd="0" presId="urn:microsoft.com/office/officeart/2005/8/layout/hierarchy4"/>
    <dgm:cxn modelId="{16041717-2C87-47E8-9FB5-2D44BACC8D9C}" type="presParOf" srcId="{80734B7F-D09E-41B5-9B79-886C71DCA0BE}" destId="{7143452B-BD9E-426A-92BA-7F2B5D5FCD81}" srcOrd="0" destOrd="0" presId="urn:microsoft.com/office/officeart/2005/8/layout/hierarchy4"/>
    <dgm:cxn modelId="{F9EDB435-DE4B-4C5C-B342-B84B4A5F8BBA}" type="presParOf" srcId="{80734B7F-D09E-41B5-9B79-886C71DCA0BE}" destId="{A6D724EC-5796-4019-94DA-E333653D00CB}" srcOrd="1" destOrd="0" presId="urn:microsoft.com/office/officeart/2005/8/layout/hierarchy4"/>
    <dgm:cxn modelId="{ED429E34-AB01-40B8-A79C-AFD776F1B9C2}" type="presParOf" srcId="{80734B7F-D09E-41B5-9B79-886C71DCA0BE}" destId="{C4805A0C-2D86-4E14-A4BA-21EA35B28108}" srcOrd="2" destOrd="0" presId="urn:microsoft.com/office/officeart/2005/8/layout/hierarchy4"/>
    <dgm:cxn modelId="{1234D9B4-9854-4A75-9C16-8EE0B71F3A3A}" type="presParOf" srcId="{C4805A0C-2D86-4E14-A4BA-21EA35B28108}" destId="{D3BF4D50-687C-49D6-8361-29915D61FED8}" srcOrd="0" destOrd="0" presId="urn:microsoft.com/office/officeart/2005/8/layout/hierarchy4"/>
    <dgm:cxn modelId="{2C950ED5-F600-4E59-ADBB-6C35E3D573AC}" type="presParOf" srcId="{D3BF4D50-687C-49D6-8361-29915D61FED8}" destId="{A730103D-87A2-4106-B40C-8BA8DAB58A41}" srcOrd="0" destOrd="0" presId="urn:microsoft.com/office/officeart/2005/8/layout/hierarchy4"/>
    <dgm:cxn modelId="{8B55B7D4-5B91-4B47-95C1-DDA744174DFB}" type="presParOf" srcId="{D3BF4D50-687C-49D6-8361-29915D61FED8}" destId="{1738D41F-DE47-46F7-A363-B2B79890805A}" srcOrd="1" destOrd="0" presId="urn:microsoft.com/office/officeart/2005/8/layout/hierarchy4"/>
    <dgm:cxn modelId="{85C4508A-D3C9-447D-9161-8C15EBE69F53}" type="presParOf" srcId="{D3BF4D50-687C-49D6-8361-29915D61FED8}" destId="{164D6C0E-F16A-4DEF-B1B4-965D7105F213}" srcOrd="2" destOrd="0" presId="urn:microsoft.com/office/officeart/2005/8/layout/hierarchy4"/>
    <dgm:cxn modelId="{D5FF8177-1946-443B-A91D-EF1665693CA7}" type="presParOf" srcId="{164D6C0E-F16A-4DEF-B1B4-965D7105F213}" destId="{57042F7B-EFFA-4C05-8F5A-1C27E7DB4809}" srcOrd="0" destOrd="0" presId="urn:microsoft.com/office/officeart/2005/8/layout/hierarchy4"/>
    <dgm:cxn modelId="{961BF98E-D92A-4D4F-B9A2-608D630ABBCA}" type="presParOf" srcId="{57042F7B-EFFA-4C05-8F5A-1C27E7DB4809}" destId="{DDEB3E32-539F-4F26-A6C6-F857DFD4C23A}" srcOrd="0" destOrd="0" presId="urn:microsoft.com/office/officeart/2005/8/layout/hierarchy4"/>
    <dgm:cxn modelId="{2D74EA2C-F74E-43CC-A908-5BE051185A7C}" type="presParOf" srcId="{57042F7B-EFFA-4C05-8F5A-1C27E7DB4809}" destId="{E388A345-ED04-4DED-8DD0-C7513AFFC24F}" srcOrd="1" destOrd="0" presId="urn:microsoft.com/office/officeart/2005/8/layout/hierarchy4"/>
    <dgm:cxn modelId="{19873FAB-9184-425C-9CF2-57145236D97D}" type="presParOf" srcId="{57042F7B-EFFA-4C05-8F5A-1C27E7DB4809}" destId="{CAB7AA99-D109-4C98-B30C-361C97D192D3}" srcOrd="2" destOrd="0" presId="urn:microsoft.com/office/officeart/2005/8/layout/hierarchy4"/>
    <dgm:cxn modelId="{959D26E3-7695-45C9-8E45-377CF82CD231}" type="presParOf" srcId="{CAB7AA99-D109-4C98-B30C-361C97D192D3}" destId="{60597550-3D29-4166-8B1A-4398301694D1}" srcOrd="0" destOrd="0" presId="urn:microsoft.com/office/officeart/2005/8/layout/hierarchy4"/>
    <dgm:cxn modelId="{C6BC0CC8-785B-491B-8D06-149577745A41}" type="presParOf" srcId="{60597550-3D29-4166-8B1A-4398301694D1}" destId="{A163043E-1666-4699-928F-AAE5BA00854C}" srcOrd="0" destOrd="0" presId="urn:microsoft.com/office/officeart/2005/8/layout/hierarchy4"/>
    <dgm:cxn modelId="{C129C48D-D135-4B53-917A-D32B25B2279E}" type="presParOf" srcId="{60597550-3D29-4166-8B1A-4398301694D1}" destId="{6E432F2D-36A2-4CF5-A64F-9218009DD66E}" srcOrd="1" destOrd="0" presId="urn:microsoft.com/office/officeart/2005/8/layout/hierarchy4"/>
    <dgm:cxn modelId="{BCFA1B5B-4BDE-4158-AA1F-8124CD3D96A3}" type="presParOf" srcId="{099E8DC9-07C6-4250-B1C4-49B7D728FD0F}" destId="{EFAF9EB1-1ABA-4924-8FF3-D920C94C1DBB}" srcOrd="5" destOrd="0" presId="urn:microsoft.com/office/officeart/2005/8/layout/hierarchy4"/>
    <dgm:cxn modelId="{37FE1BE2-7554-423D-9A0C-D66E44B85ECF}" type="presParOf" srcId="{099E8DC9-07C6-4250-B1C4-49B7D728FD0F}" destId="{91F3F028-7B99-4DC1-8F93-E5F0099E7D5D}" srcOrd="6" destOrd="0" presId="urn:microsoft.com/office/officeart/2005/8/layout/hierarchy4"/>
    <dgm:cxn modelId="{F91EC660-0FF2-4793-9176-12FD8885D2FB}" type="presParOf" srcId="{91F3F028-7B99-4DC1-8F93-E5F0099E7D5D}" destId="{16A30EC6-C045-4490-8751-ECF579F78FA7}" srcOrd="0" destOrd="0" presId="urn:microsoft.com/office/officeart/2005/8/layout/hierarchy4"/>
    <dgm:cxn modelId="{32B668D7-AA1D-4F0D-B06F-A9D81CB250ED}" type="presParOf" srcId="{91F3F028-7B99-4DC1-8F93-E5F0099E7D5D}" destId="{D1527C5A-1E12-4FD8-9206-11363F9C690A}" srcOrd="1" destOrd="0" presId="urn:microsoft.com/office/officeart/2005/8/layout/hierarchy4"/>
    <dgm:cxn modelId="{4965B80B-B845-4A17-94A5-D47D25BD04F7}" type="presParOf" srcId="{91F3F028-7B99-4DC1-8F93-E5F0099E7D5D}" destId="{991EA081-B923-4026-896E-BBD79CA03263}" srcOrd="2" destOrd="0" presId="urn:microsoft.com/office/officeart/2005/8/layout/hierarchy4"/>
    <dgm:cxn modelId="{29A3677F-2FF8-4DCF-A416-CEEDEF772515}" type="presParOf" srcId="{991EA081-B923-4026-896E-BBD79CA03263}" destId="{5437C666-4E5B-4E68-8956-799CAEE31030}" srcOrd="0" destOrd="0" presId="urn:microsoft.com/office/officeart/2005/8/layout/hierarchy4"/>
    <dgm:cxn modelId="{3D5769FF-110E-4967-88B3-EC400DAE8044}" type="presParOf" srcId="{5437C666-4E5B-4E68-8956-799CAEE31030}" destId="{17F40289-2C99-464A-A675-EDE2B5E4046B}" srcOrd="0" destOrd="0" presId="urn:microsoft.com/office/officeart/2005/8/layout/hierarchy4"/>
    <dgm:cxn modelId="{5BCB26D4-83B8-493C-8C9E-835A1D46075E}" type="presParOf" srcId="{5437C666-4E5B-4E68-8956-799CAEE31030}" destId="{9BBC4AF6-EB5A-4C8F-A1FA-DB61E74DDDD9}" srcOrd="1" destOrd="0" presId="urn:microsoft.com/office/officeart/2005/8/layout/hierarchy4"/>
    <dgm:cxn modelId="{D01C1450-2129-4E89-95C5-613425650F3C}" type="presParOf" srcId="{5437C666-4E5B-4E68-8956-799CAEE31030}" destId="{AFF49A05-5274-4E85-9854-3EA9B16EBFED}" srcOrd="2" destOrd="0" presId="urn:microsoft.com/office/officeart/2005/8/layout/hierarchy4"/>
    <dgm:cxn modelId="{A8DDB3FC-E0F7-432E-B7CC-9343CD35549A}" type="presParOf" srcId="{AFF49A05-5274-4E85-9854-3EA9B16EBFED}" destId="{92B90310-DE85-47C4-BDCC-D94FC7229A94}" srcOrd="0" destOrd="0" presId="urn:microsoft.com/office/officeart/2005/8/layout/hierarchy4"/>
    <dgm:cxn modelId="{4E1E2589-5AE5-4C1C-874F-33B10ABBF166}" type="presParOf" srcId="{92B90310-DE85-47C4-BDCC-D94FC7229A94}" destId="{1A0ED9B7-3BA0-4385-A8AD-01073905F272}" srcOrd="0" destOrd="0" presId="urn:microsoft.com/office/officeart/2005/8/layout/hierarchy4"/>
    <dgm:cxn modelId="{FB355231-F3A3-453E-91B5-DC0F8747D295}" type="presParOf" srcId="{92B90310-DE85-47C4-BDCC-D94FC7229A94}" destId="{544538B7-45B5-4D6E-A811-3C1A93D03F51}" srcOrd="1" destOrd="0" presId="urn:microsoft.com/office/officeart/2005/8/layout/hierarchy4"/>
    <dgm:cxn modelId="{33B8BD59-3A30-4734-B51C-9569B5CF01DB}" type="presParOf" srcId="{92B90310-DE85-47C4-BDCC-D94FC7229A94}" destId="{8CEE28F6-8E75-43CC-8FA0-4CFA67F7C32B}" srcOrd="2" destOrd="0" presId="urn:microsoft.com/office/officeart/2005/8/layout/hierarchy4"/>
    <dgm:cxn modelId="{C3F4183B-7A75-472D-BBD0-BCB6CA9BA6FB}" type="presParOf" srcId="{8CEE28F6-8E75-43CC-8FA0-4CFA67F7C32B}" destId="{9C551A7C-3128-4508-9049-D1790386C12B}" srcOrd="0" destOrd="0" presId="urn:microsoft.com/office/officeart/2005/8/layout/hierarchy4"/>
    <dgm:cxn modelId="{9A2200AC-9479-4073-BAB6-4CCA21468300}" type="presParOf" srcId="{9C551A7C-3128-4508-9049-D1790386C12B}" destId="{8CAAB201-9FB1-4F32-A06A-AFDE1CD01BEF}" srcOrd="0" destOrd="0" presId="urn:microsoft.com/office/officeart/2005/8/layout/hierarchy4"/>
    <dgm:cxn modelId="{44B221A2-56D6-4A27-8879-B83FB1EC4C9E}" type="presParOf" srcId="{9C551A7C-3128-4508-9049-D1790386C12B}" destId="{A60C0574-7513-46EF-A4BF-1A5E43589404}" srcOrd="1" destOrd="0" presId="urn:microsoft.com/office/officeart/2005/8/layout/hierarchy4"/>
    <dgm:cxn modelId="{E01768C9-918D-4F21-A9B4-72E19FEBE014}" type="presParOf" srcId="{9C551A7C-3128-4508-9049-D1790386C12B}" destId="{32889946-E89D-41F7-BC65-F7D71DF13CED}" srcOrd="2" destOrd="0" presId="urn:microsoft.com/office/officeart/2005/8/layout/hierarchy4"/>
    <dgm:cxn modelId="{26E0025C-47FD-418F-810C-10C182A3A0A6}" type="presParOf" srcId="{32889946-E89D-41F7-BC65-F7D71DF13CED}" destId="{8AEF1456-2905-44B1-9002-E12F1B27AF04}" srcOrd="0" destOrd="0" presId="urn:microsoft.com/office/officeart/2005/8/layout/hierarchy4"/>
    <dgm:cxn modelId="{4D159BEF-EDDD-4C7E-9480-B6E78D096397}" type="presParOf" srcId="{8AEF1456-2905-44B1-9002-E12F1B27AF04}" destId="{8653B153-5C60-40E5-9E57-2F169DB6F2EF}" srcOrd="0" destOrd="0" presId="urn:microsoft.com/office/officeart/2005/8/layout/hierarchy4"/>
    <dgm:cxn modelId="{7CABCBCC-920F-47F1-A9F4-6BA09DC2CCA3}" type="presParOf" srcId="{8AEF1456-2905-44B1-9002-E12F1B27AF04}" destId="{B9F796D2-6804-432B-B1AC-C32CCD37ADDA}" srcOrd="1" destOrd="0" presId="urn:microsoft.com/office/officeart/2005/8/layout/hierarchy4"/>
    <dgm:cxn modelId="{6418BEBB-C107-4EB7-A79C-D09C43D8C8C4}" type="presParOf" srcId="{8AEF1456-2905-44B1-9002-E12F1B27AF04}" destId="{5F006395-5AA0-43AE-928B-3E6BAB80D2FE}" srcOrd="2" destOrd="0" presId="urn:microsoft.com/office/officeart/2005/8/layout/hierarchy4"/>
    <dgm:cxn modelId="{51C3E902-CDD3-4410-85E8-0DF4A8047D9E}" type="presParOf" srcId="{5F006395-5AA0-43AE-928B-3E6BAB80D2FE}" destId="{0F796FF8-945F-4884-84DF-8056F2771167}" srcOrd="0" destOrd="0" presId="urn:microsoft.com/office/officeart/2005/8/layout/hierarchy4"/>
    <dgm:cxn modelId="{7ABC1C5A-B288-4D6D-8A2C-081E163205FF}" type="presParOf" srcId="{0F796FF8-945F-4884-84DF-8056F2771167}" destId="{3DF4F5A5-9A7F-4C5D-8CBB-B3A1E27AA1B7}" srcOrd="0" destOrd="0" presId="urn:microsoft.com/office/officeart/2005/8/layout/hierarchy4"/>
    <dgm:cxn modelId="{9A68B15F-4EDB-436A-8A2C-AFF9A943134A}" type="presParOf" srcId="{0F796FF8-945F-4884-84DF-8056F2771167}" destId="{2E0955CF-CA4C-48A3-A273-7E9C63F8D95D}" srcOrd="1" destOrd="0" presId="urn:microsoft.com/office/officeart/2005/8/layout/hierarchy4"/>
    <dgm:cxn modelId="{59D8B8E8-DDDA-4D0F-8E21-548018AECA3D}" type="presParOf" srcId="{099E8DC9-07C6-4250-B1C4-49B7D728FD0F}" destId="{89F3696E-E42A-4D16-B63E-1A8D72E5DE9A}" srcOrd="7" destOrd="0" presId="urn:microsoft.com/office/officeart/2005/8/layout/hierarchy4"/>
    <dgm:cxn modelId="{857950E1-954B-4086-A633-E7310CE7E398}" type="presParOf" srcId="{099E8DC9-07C6-4250-B1C4-49B7D728FD0F}" destId="{41FFBD85-93F0-49D6-B5EF-EB850EBDD4EC}" srcOrd="8" destOrd="0" presId="urn:microsoft.com/office/officeart/2005/8/layout/hierarchy4"/>
    <dgm:cxn modelId="{D806038A-F9F7-47AB-B20C-B57F94A34DB7}" type="presParOf" srcId="{41FFBD85-93F0-49D6-B5EF-EB850EBDD4EC}" destId="{77D4F2DD-0946-4D02-92BF-B279B768C35A}" srcOrd="0" destOrd="0" presId="urn:microsoft.com/office/officeart/2005/8/layout/hierarchy4"/>
    <dgm:cxn modelId="{2A94FE98-B3B0-4EE7-B18B-D190427037F1}" type="presParOf" srcId="{41FFBD85-93F0-49D6-B5EF-EB850EBDD4EC}" destId="{68CC04B4-6806-441A-8ABC-682ABD5DC53D}" srcOrd="1" destOrd="0" presId="urn:microsoft.com/office/officeart/2005/8/layout/hierarchy4"/>
    <dgm:cxn modelId="{86BAB99A-61F3-49F5-BB54-6FDD97CA7DBF}" type="presParOf" srcId="{41FFBD85-93F0-49D6-B5EF-EB850EBDD4EC}" destId="{2E09FDCA-0845-4946-945C-6B5F976A4B37}" srcOrd="2" destOrd="0" presId="urn:microsoft.com/office/officeart/2005/8/layout/hierarchy4"/>
    <dgm:cxn modelId="{B5C4331D-C875-4B0A-B1CA-C28C81A3626F}" type="presParOf" srcId="{2E09FDCA-0845-4946-945C-6B5F976A4B37}" destId="{3822F0D5-797E-4322-9B94-F6899D85EA23}" srcOrd="0" destOrd="0" presId="urn:microsoft.com/office/officeart/2005/8/layout/hierarchy4"/>
    <dgm:cxn modelId="{CD2D8A49-A3B6-4ED8-8729-7BB43569FD56}" type="presParOf" srcId="{3822F0D5-797E-4322-9B94-F6899D85EA23}" destId="{068701F6-642F-4D1D-8B6E-BF2045BCCF73}" srcOrd="0" destOrd="0" presId="urn:microsoft.com/office/officeart/2005/8/layout/hierarchy4"/>
    <dgm:cxn modelId="{6C4F2222-C438-46D5-9C0F-E6447CEDF1EF}" type="presParOf" srcId="{3822F0D5-797E-4322-9B94-F6899D85EA23}" destId="{464D473A-A846-4989-9AF7-52529EE294D9}" srcOrd="1" destOrd="0" presId="urn:microsoft.com/office/officeart/2005/8/layout/hierarchy4"/>
    <dgm:cxn modelId="{A1918E15-0175-479A-A85E-8768BBBDD573}" type="presParOf" srcId="{3822F0D5-797E-4322-9B94-F6899D85EA23}" destId="{AEA6A32B-36AA-4679-A2CE-7A5EA8AF76D3}" srcOrd="2" destOrd="0" presId="urn:microsoft.com/office/officeart/2005/8/layout/hierarchy4"/>
    <dgm:cxn modelId="{9AB9CC7E-389B-4F31-B564-35196BA77D40}" type="presParOf" srcId="{AEA6A32B-36AA-4679-A2CE-7A5EA8AF76D3}" destId="{882E796F-7057-4CEA-8B6D-B8015FA7FC83}" srcOrd="0" destOrd="0" presId="urn:microsoft.com/office/officeart/2005/8/layout/hierarchy4"/>
    <dgm:cxn modelId="{739BD727-8D46-4FA9-9944-742AE2A6AFC2}" type="presParOf" srcId="{882E796F-7057-4CEA-8B6D-B8015FA7FC83}" destId="{26570FB4-706A-4221-AB68-61F031AB70E9}" srcOrd="0" destOrd="0" presId="urn:microsoft.com/office/officeart/2005/8/layout/hierarchy4"/>
    <dgm:cxn modelId="{900C25D9-2D32-4564-BD49-14474881DB10}" type="presParOf" srcId="{882E796F-7057-4CEA-8B6D-B8015FA7FC83}" destId="{34842725-8EC1-4B56-B4E8-502C892C6BED}"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BABA5-3662-49DF-A3A3-581D6F008286}">
      <dsp:nvSpPr>
        <dsp:cNvPr id="0" name=""/>
        <dsp:cNvSpPr/>
      </dsp:nvSpPr>
      <dsp:spPr>
        <a:xfrm>
          <a:off x="3254" y="1821"/>
          <a:ext cx="8102440"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 Shoaee</a:t>
          </a:r>
        </a:p>
        <a:p>
          <a:pPr lvl="0" algn="ctr" defTabSz="711200">
            <a:lnSpc>
              <a:spcPct val="90000"/>
            </a:lnSpc>
            <a:spcBef>
              <a:spcPct val="0"/>
            </a:spcBef>
            <a:spcAft>
              <a:spcPct val="35000"/>
            </a:spcAft>
          </a:pPr>
          <a:r>
            <a:rPr lang="en-US" sz="1600" kern="1200" dirty="0" smtClean="0"/>
            <a:t>M. Boyes</a:t>
          </a:r>
          <a:endParaRPr lang="en-US" sz="1600" kern="1200" dirty="0"/>
        </a:p>
      </dsp:txBody>
      <dsp:txXfrm>
        <a:off x="22923" y="21490"/>
        <a:ext cx="8063102" cy="632215"/>
      </dsp:txXfrm>
    </dsp:sp>
    <dsp:sp modelId="{4CDC0A76-213E-40A7-8819-0B2BF00AD52D}">
      <dsp:nvSpPr>
        <dsp:cNvPr id="0" name=""/>
        <dsp:cNvSpPr/>
      </dsp:nvSpPr>
      <dsp:spPr>
        <a:xfrm>
          <a:off x="3254" y="73357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Beamline I&amp;C</a:t>
          </a:r>
          <a:endParaRPr lang="en-US" sz="1600" b="1" kern="1200" dirty="0"/>
        </a:p>
      </dsp:txBody>
      <dsp:txXfrm>
        <a:off x="22923" y="753243"/>
        <a:ext cx="1479110" cy="632215"/>
      </dsp:txXfrm>
    </dsp:sp>
    <dsp:sp modelId="{2EF61B70-0241-47D8-A810-CA0FB4E08105}">
      <dsp:nvSpPr>
        <dsp:cNvPr id="0" name=""/>
        <dsp:cNvSpPr/>
      </dsp:nvSpPr>
      <dsp:spPr>
        <a:xfrm>
          <a:off x="3254" y="1465326"/>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solidFill>
                <a:srgbClr val="FFFF00"/>
              </a:solidFill>
            </a:rPr>
            <a:t>Alverson</a:t>
          </a:r>
        </a:p>
        <a:p>
          <a:pPr lvl="0" algn="ctr" defTabSz="711200">
            <a:lnSpc>
              <a:spcPct val="90000"/>
            </a:lnSpc>
            <a:spcBef>
              <a:spcPct val="0"/>
            </a:spcBef>
            <a:spcAft>
              <a:spcPct val="35000"/>
            </a:spcAft>
          </a:pPr>
          <a:r>
            <a:rPr lang="en-US" sz="1600" kern="1200" dirty="0" smtClean="0"/>
            <a:t>Laser Control</a:t>
          </a:r>
          <a:endParaRPr lang="en-US" sz="1600" kern="1200" dirty="0"/>
        </a:p>
      </dsp:txBody>
      <dsp:txXfrm>
        <a:off x="22923" y="1484995"/>
        <a:ext cx="1479110" cy="632215"/>
      </dsp:txXfrm>
    </dsp:sp>
    <dsp:sp modelId="{99009618-2134-4C00-9190-4BDFE2196095}">
      <dsp:nvSpPr>
        <dsp:cNvPr id="0" name=""/>
        <dsp:cNvSpPr/>
      </dsp:nvSpPr>
      <dsp:spPr>
        <a:xfrm>
          <a:off x="3254" y="2197079"/>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solidFill>
                <a:srgbClr val="FFFF00"/>
              </a:solidFill>
            </a:rPr>
            <a:t>Alverson</a:t>
          </a:r>
        </a:p>
        <a:p>
          <a:pPr lvl="0" algn="ctr" defTabSz="711200">
            <a:lnSpc>
              <a:spcPct val="90000"/>
            </a:lnSpc>
            <a:spcBef>
              <a:spcPct val="0"/>
            </a:spcBef>
            <a:spcAft>
              <a:spcPct val="35000"/>
            </a:spcAft>
          </a:pPr>
          <a:r>
            <a:rPr lang="en-US" sz="1600" kern="1200" dirty="0" smtClean="0"/>
            <a:t>Vacuum</a:t>
          </a:r>
          <a:endParaRPr lang="en-US" sz="1600" kern="1200" dirty="0"/>
        </a:p>
      </dsp:txBody>
      <dsp:txXfrm>
        <a:off x="22923" y="2216748"/>
        <a:ext cx="1479110" cy="632215"/>
      </dsp:txXfrm>
    </dsp:sp>
    <dsp:sp modelId="{71C1AC67-8026-4E67-A554-214FD4B4ED4E}">
      <dsp:nvSpPr>
        <dsp:cNvPr id="0" name=""/>
        <dsp:cNvSpPr/>
      </dsp:nvSpPr>
      <dsp:spPr>
        <a:xfrm>
          <a:off x="3254" y="2928832"/>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solidFill>
                <a:srgbClr val="FFFF00"/>
              </a:solidFill>
            </a:rPr>
            <a:t>D’Ewart</a:t>
          </a:r>
          <a:r>
            <a:rPr lang="en-US" sz="1600" kern="1200" dirty="0" smtClean="0"/>
            <a:t/>
          </a:r>
          <a:br>
            <a:rPr lang="en-US" sz="1600" kern="1200" dirty="0" smtClean="0"/>
          </a:br>
          <a:r>
            <a:rPr lang="en-US" sz="1600" kern="1200" dirty="0" smtClean="0"/>
            <a:t>Undulator Motion</a:t>
          </a:r>
          <a:endParaRPr lang="en-US" sz="1600" kern="1200" dirty="0"/>
        </a:p>
      </dsp:txBody>
      <dsp:txXfrm>
        <a:off x="22923" y="2948501"/>
        <a:ext cx="1479110" cy="632215"/>
      </dsp:txXfrm>
    </dsp:sp>
    <dsp:sp modelId="{949F31F7-8283-40D5-B812-00B5A24407D4}">
      <dsp:nvSpPr>
        <dsp:cNvPr id="0" name=""/>
        <dsp:cNvSpPr/>
      </dsp:nvSpPr>
      <dsp:spPr>
        <a:xfrm>
          <a:off x="3254" y="366058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solidFill>
                <a:srgbClr val="FFFF00"/>
              </a:solidFill>
            </a:rPr>
            <a:t>Luchini</a:t>
          </a:r>
        </a:p>
        <a:p>
          <a:pPr lvl="0" algn="ctr" defTabSz="711200">
            <a:lnSpc>
              <a:spcPct val="90000"/>
            </a:lnSpc>
            <a:spcBef>
              <a:spcPct val="0"/>
            </a:spcBef>
            <a:spcAft>
              <a:spcPct val="35000"/>
            </a:spcAft>
          </a:pPr>
          <a:r>
            <a:rPr lang="en-US" sz="1600" kern="1200" dirty="0" smtClean="0"/>
            <a:t>Power Supply</a:t>
          </a:r>
          <a:endParaRPr lang="en-US" sz="1600" kern="1200" dirty="0"/>
        </a:p>
      </dsp:txBody>
      <dsp:txXfrm>
        <a:off x="22923" y="3680253"/>
        <a:ext cx="1479110" cy="632215"/>
      </dsp:txXfrm>
    </dsp:sp>
    <dsp:sp modelId="{BC302C09-B31E-40DD-9CA1-15879E2EBB0C}">
      <dsp:nvSpPr>
        <dsp:cNvPr id="0" name=""/>
        <dsp:cNvSpPr/>
      </dsp:nvSpPr>
      <dsp:spPr>
        <a:xfrm>
          <a:off x="3254" y="4392337"/>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Saraf</a:t>
          </a:r>
          <a:r>
            <a:rPr lang="en-US" sz="1600" kern="1200" dirty="0" smtClean="0"/>
            <a:t/>
          </a:r>
          <a:br>
            <a:rPr lang="en-US" sz="1600" kern="1200" dirty="0" smtClean="0"/>
          </a:br>
          <a:r>
            <a:rPr lang="en-US" sz="1600" kern="1200" dirty="0" smtClean="0"/>
            <a:t>Facilities</a:t>
          </a:r>
          <a:endParaRPr lang="en-US" sz="1600" kern="1200" dirty="0"/>
        </a:p>
      </dsp:txBody>
      <dsp:txXfrm>
        <a:off x="22923" y="4412006"/>
        <a:ext cx="1479110" cy="632215"/>
      </dsp:txXfrm>
    </dsp:sp>
    <dsp:sp modelId="{4EA66FA8-9C93-4919-9659-840E27B03DA3}">
      <dsp:nvSpPr>
        <dsp:cNvPr id="0" name=""/>
        <dsp:cNvSpPr/>
      </dsp:nvSpPr>
      <dsp:spPr>
        <a:xfrm>
          <a:off x="1649252" y="73357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Global</a:t>
          </a:r>
        </a:p>
        <a:p>
          <a:pPr lvl="0" algn="ctr" defTabSz="711200">
            <a:lnSpc>
              <a:spcPct val="90000"/>
            </a:lnSpc>
            <a:spcBef>
              <a:spcPct val="0"/>
            </a:spcBef>
            <a:spcAft>
              <a:spcPct val="35000"/>
            </a:spcAft>
          </a:pPr>
          <a:r>
            <a:rPr lang="en-US" sz="1600" b="1" kern="1200" dirty="0" smtClean="0"/>
            <a:t>Systems</a:t>
          </a:r>
          <a:endParaRPr lang="en-US" sz="1600" b="1" kern="1200" dirty="0"/>
        </a:p>
      </dsp:txBody>
      <dsp:txXfrm>
        <a:off x="1668921" y="753243"/>
        <a:ext cx="1479110" cy="632215"/>
      </dsp:txXfrm>
    </dsp:sp>
    <dsp:sp modelId="{CCF83F6C-1738-4026-AAAE-D32CAB002593}">
      <dsp:nvSpPr>
        <dsp:cNvPr id="0" name=""/>
        <dsp:cNvSpPr/>
      </dsp:nvSpPr>
      <dsp:spPr>
        <a:xfrm>
          <a:off x="1649252" y="1465326"/>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Granieri</a:t>
          </a:r>
        </a:p>
        <a:p>
          <a:pPr lvl="0" algn="ctr" defTabSz="711200">
            <a:lnSpc>
              <a:spcPct val="90000"/>
            </a:lnSpc>
            <a:spcBef>
              <a:spcPct val="0"/>
            </a:spcBef>
            <a:spcAft>
              <a:spcPct val="35000"/>
            </a:spcAft>
          </a:pPr>
          <a:r>
            <a:rPr lang="en-US" sz="1600" kern="1200" dirty="0" smtClean="0"/>
            <a:t>Network</a:t>
          </a:r>
          <a:endParaRPr lang="en-US" sz="1600" kern="1200" dirty="0"/>
        </a:p>
      </dsp:txBody>
      <dsp:txXfrm>
        <a:off x="1668921" y="1484995"/>
        <a:ext cx="1479110" cy="632215"/>
      </dsp:txXfrm>
    </dsp:sp>
    <dsp:sp modelId="{A5F16B31-9B27-43D0-8738-FCD6B6D36BCE}">
      <dsp:nvSpPr>
        <dsp:cNvPr id="0" name=""/>
        <dsp:cNvSpPr/>
      </dsp:nvSpPr>
      <dsp:spPr>
        <a:xfrm>
          <a:off x="1649252" y="2197079"/>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Weaver</a:t>
          </a:r>
        </a:p>
        <a:p>
          <a:pPr lvl="0" algn="ctr" defTabSz="711200">
            <a:lnSpc>
              <a:spcPct val="90000"/>
            </a:lnSpc>
            <a:spcBef>
              <a:spcPct val="0"/>
            </a:spcBef>
            <a:spcAft>
              <a:spcPct val="35000"/>
            </a:spcAft>
          </a:pPr>
          <a:r>
            <a:rPr lang="en-US" sz="1600" kern="1200" dirty="0" smtClean="0"/>
            <a:t>Timing</a:t>
          </a:r>
          <a:endParaRPr lang="en-US" sz="1600" kern="1200" dirty="0"/>
        </a:p>
      </dsp:txBody>
      <dsp:txXfrm>
        <a:off x="1668921" y="2216748"/>
        <a:ext cx="1479110" cy="632215"/>
      </dsp:txXfrm>
    </dsp:sp>
    <dsp:sp modelId="{4AB07AB0-406D-4C15-A031-E3E001445F5A}">
      <dsp:nvSpPr>
        <dsp:cNvPr id="0" name=""/>
        <dsp:cNvSpPr/>
      </dsp:nvSpPr>
      <dsp:spPr>
        <a:xfrm>
          <a:off x="1649252" y="2928832"/>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Zhou</a:t>
          </a:r>
        </a:p>
        <a:p>
          <a:pPr lvl="0" algn="ctr" defTabSz="711200">
            <a:lnSpc>
              <a:spcPct val="90000"/>
            </a:lnSpc>
            <a:spcBef>
              <a:spcPct val="0"/>
            </a:spcBef>
            <a:spcAft>
              <a:spcPct val="35000"/>
            </a:spcAft>
          </a:pPr>
          <a:r>
            <a:rPr lang="en-US" sz="1600" kern="1200" dirty="0" smtClean="0"/>
            <a:t>Computing</a:t>
          </a:r>
          <a:endParaRPr lang="en-US" sz="1600" kern="1200" dirty="0"/>
        </a:p>
      </dsp:txBody>
      <dsp:txXfrm>
        <a:off x="1668921" y="2948501"/>
        <a:ext cx="1479110" cy="632215"/>
      </dsp:txXfrm>
    </dsp:sp>
    <dsp:sp modelId="{836BEF9A-4CD5-477D-A31B-001845728F0C}">
      <dsp:nvSpPr>
        <dsp:cNvPr id="0" name=""/>
        <dsp:cNvSpPr/>
      </dsp:nvSpPr>
      <dsp:spPr>
        <a:xfrm>
          <a:off x="1649252" y="366058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DiSalvo</a:t>
          </a:r>
        </a:p>
        <a:p>
          <a:pPr lvl="0" algn="ctr" defTabSz="711200">
            <a:lnSpc>
              <a:spcPct val="90000"/>
            </a:lnSpc>
            <a:spcBef>
              <a:spcPct val="0"/>
            </a:spcBef>
            <a:spcAft>
              <a:spcPct val="35000"/>
            </a:spcAft>
          </a:pPr>
          <a:r>
            <a:rPr lang="en-US" sz="1600" kern="1200" dirty="0" smtClean="0"/>
            <a:t>Racks/Cables</a:t>
          </a:r>
          <a:endParaRPr lang="en-US" sz="1600" kern="1200" dirty="0"/>
        </a:p>
      </dsp:txBody>
      <dsp:txXfrm>
        <a:off x="1668921" y="3680253"/>
        <a:ext cx="1479110" cy="632215"/>
      </dsp:txXfrm>
    </dsp:sp>
    <dsp:sp modelId="{B775133E-50BD-41F8-9202-469E2EB66BB1}">
      <dsp:nvSpPr>
        <dsp:cNvPr id="0" name=""/>
        <dsp:cNvSpPr/>
      </dsp:nvSpPr>
      <dsp:spPr>
        <a:xfrm>
          <a:off x="3295250" y="73357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Safety Systems</a:t>
          </a:r>
          <a:endParaRPr lang="en-US" sz="1600" b="1" kern="1200" dirty="0"/>
        </a:p>
      </dsp:txBody>
      <dsp:txXfrm>
        <a:off x="3314919" y="753243"/>
        <a:ext cx="1479110" cy="632215"/>
      </dsp:txXfrm>
    </dsp:sp>
    <dsp:sp modelId="{7143452B-BD9E-426A-92BA-7F2B5D5FCD81}">
      <dsp:nvSpPr>
        <dsp:cNvPr id="0" name=""/>
        <dsp:cNvSpPr/>
      </dsp:nvSpPr>
      <dsp:spPr>
        <a:xfrm>
          <a:off x="3295250" y="1465326"/>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Tao</a:t>
          </a:r>
        </a:p>
        <a:p>
          <a:pPr lvl="0" algn="ctr" defTabSz="711200">
            <a:lnSpc>
              <a:spcPct val="90000"/>
            </a:lnSpc>
            <a:spcBef>
              <a:spcPct val="0"/>
            </a:spcBef>
            <a:spcAft>
              <a:spcPct val="35000"/>
            </a:spcAft>
          </a:pPr>
          <a:r>
            <a:rPr lang="en-US" sz="1600" kern="1200" dirty="0" smtClean="0"/>
            <a:t>BCS</a:t>
          </a:r>
          <a:endParaRPr lang="en-US" sz="1600" kern="1200" dirty="0"/>
        </a:p>
      </dsp:txBody>
      <dsp:txXfrm>
        <a:off x="3314919" y="1484995"/>
        <a:ext cx="1479110" cy="632215"/>
      </dsp:txXfrm>
    </dsp:sp>
    <dsp:sp modelId="{A730103D-87A2-4106-B40C-8BA8DAB58A41}">
      <dsp:nvSpPr>
        <dsp:cNvPr id="0" name=""/>
        <dsp:cNvSpPr/>
      </dsp:nvSpPr>
      <dsp:spPr>
        <a:xfrm>
          <a:off x="3295250" y="2197079"/>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Turner</a:t>
          </a:r>
        </a:p>
        <a:p>
          <a:pPr lvl="0" algn="ctr" defTabSz="711200">
            <a:lnSpc>
              <a:spcPct val="90000"/>
            </a:lnSpc>
            <a:spcBef>
              <a:spcPct val="0"/>
            </a:spcBef>
            <a:spcAft>
              <a:spcPct val="35000"/>
            </a:spcAft>
          </a:pPr>
          <a:r>
            <a:rPr lang="en-US" sz="1600" kern="1200" dirty="0" smtClean="0"/>
            <a:t>PPS</a:t>
          </a:r>
        </a:p>
      </dsp:txBody>
      <dsp:txXfrm>
        <a:off x="3314919" y="2216748"/>
        <a:ext cx="1479110" cy="632215"/>
      </dsp:txXfrm>
    </dsp:sp>
    <dsp:sp modelId="{DDEB3E32-539F-4F26-A6C6-F857DFD4C23A}">
      <dsp:nvSpPr>
        <dsp:cNvPr id="0" name=""/>
        <dsp:cNvSpPr/>
      </dsp:nvSpPr>
      <dsp:spPr>
        <a:xfrm>
          <a:off x="3295250" y="2928832"/>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Turner</a:t>
          </a:r>
          <a:r>
            <a:rPr lang="en-US" sz="1600" kern="1200" dirty="0" smtClean="0"/>
            <a:t/>
          </a:r>
          <a:br>
            <a:rPr lang="en-US" sz="1600" kern="1200" dirty="0" smtClean="0"/>
          </a:br>
          <a:r>
            <a:rPr lang="en-US" sz="1600" kern="1200" dirty="0" smtClean="0"/>
            <a:t>ODH</a:t>
          </a:r>
        </a:p>
      </dsp:txBody>
      <dsp:txXfrm>
        <a:off x="3314919" y="2948501"/>
        <a:ext cx="1479110" cy="632215"/>
      </dsp:txXfrm>
    </dsp:sp>
    <dsp:sp modelId="{A163043E-1666-4699-928F-AAE5BA00854C}">
      <dsp:nvSpPr>
        <dsp:cNvPr id="0" name=""/>
        <dsp:cNvSpPr/>
      </dsp:nvSpPr>
      <dsp:spPr>
        <a:xfrm>
          <a:off x="3295250" y="366058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Herbst</a:t>
          </a:r>
        </a:p>
        <a:p>
          <a:pPr lvl="0" algn="ctr" defTabSz="711200">
            <a:lnSpc>
              <a:spcPct val="90000"/>
            </a:lnSpc>
            <a:spcBef>
              <a:spcPct val="0"/>
            </a:spcBef>
            <a:spcAft>
              <a:spcPct val="35000"/>
            </a:spcAft>
          </a:pPr>
          <a:r>
            <a:rPr lang="en-US" sz="1600" kern="1200" dirty="0" smtClean="0"/>
            <a:t>MPS</a:t>
          </a:r>
        </a:p>
      </dsp:txBody>
      <dsp:txXfrm>
        <a:off x="3314919" y="3680253"/>
        <a:ext cx="1479110" cy="632215"/>
      </dsp:txXfrm>
    </dsp:sp>
    <dsp:sp modelId="{16A30EC6-C045-4490-8751-ECF579F78FA7}">
      <dsp:nvSpPr>
        <dsp:cNvPr id="0" name=""/>
        <dsp:cNvSpPr/>
      </dsp:nvSpPr>
      <dsp:spPr>
        <a:xfrm>
          <a:off x="4941248" y="73357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Diagnostics</a:t>
          </a:r>
        </a:p>
      </dsp:txBody>
      <dsp:txXfrm>
        <a:off x="4960917" y="753243"/>
        <a:ext cx="1479110" cy="632215"/>
      </dsp:txXfrm>
    </dsp:sp>
    <dsp:sp modelId="{17F40289-2C99-464A-A675-EDE2B5E4046B}">
      <dsp:nvSpPr>
        <dsp:cNvPr id="0" name=""/>
        <dsp:cNvSpPr/>
      </dsp:nvSpPr>
      <dsp:spPr>
        <a:xfrm>
          <a:off x="4941248" y="1465326"/>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Young</a:t>
          </a:r>
        </a:p>
        <a:p>
          <a:pPr lvl="0" algn="ctr" defTabSz="711200">
            <a:lnSpc>
              <a:spcPct val="90000"/>
            </a:lnSpc>
            <a:spcBef>
              <a:spcPct val="0"/>
            </a:spcBef>
            <a:spcAft>
              <a:spcPct val="35000"/>
            </a:spcAft>
          </a:pPr>
          <a:r>
            <a:rPr lang="en-US" sz="1600" kern="1200" dirty="0" smtClean="0"/>
            <a:t>BPM</a:t>
          </a:r>
        </a:p>
      </dsp:txBody>
      <dsp:txXfrm>
        <a:off x="4960917" y="1484995"/>
        <a:ext cx="1479110" cy="632215"/>
      </dsp:txXfrm>
    </dsp:sp>
    <dsp:sp modelId="{1A0ED9B7-3BA0-4385-A8AD-01073905F272}">
      <dsp:nvSpPr>
        <dsp:cNvPr id="0" name=""/>
        <dsp:cNvSpPr/>
      </dsp:nvSpPr>
      <dsp:spPr>
        <a:xfrm>
          <a:off x="4941248" y="2197079"/>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Sapozhnikov</a:t>
          </a:r>
        </a:p>
        <a:p>
          <a:pPr lvl="0" algn="ctr" defTabSz="711200">
            <a:lnSpc>
              <a:spcPct val="90000"/>
            </a:lnSpc>
            <a:spcBef>
              <a:spcPct val="0"/>
            </a:spcBef>
            <a:spcAft>
              <a:spcPct val="35000"/>
            </a:spcAft>
          </a:pPr>
          <a:r>
            <a:rPr lang="en-US" sz="1600" kern="1200" dirty="0" smtClean="0"/>
            <a:t>Bunch Current</a:t>
          </a:r>
        </a:p>
      </dsp:txBody>
      <dsp:txXfrm>
        <a:off x="4960917" y="2216748"/>
        <a:ext cx="1479110" cy="632215"/>
      </dsp:txXfrm>
    </dsp:sp>
    <dsp:sp modelId="{8CAAB201-9FB1-4F32-A06A-AFDE1CD01BEF}">
      <dsp:nvSpPr>
        <dsp:cNvPr id="0" name=""/>
        <dsp:cNvSpPr/>
      </dsp:nvSpPr>
      <dsp:spPr>
        <a:xfrm>
          <a:off x="4941248" y="2928832"/>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Sapozhnikov</a:t>
          </a:r>
        </a:p>
        <a:p>
          <a:pPr lvl="0" algn="ctr" defTabSz="711200">
            <a:lnSpc>
              <a:spcPct val="90000"/>
            </a:lnSpc>
            <a:spcBef>
              <a:spcPct val="0"/>
            </a:spcBef>
            <a:spcAft>
              <a:spcPct val="35000"/>
            </a:spcAft>
          </a:pPr>
          <a:r>
            <a:rPr lang="en-US" sz="1600" kern="1200" dirty="0" smtClean="0"/>
            <a:t>Bunch Length</a:t>
          </a:r>
        </a:p>
      </dsp:txBody>
      <dsp:txXfrm>
        <a:off x="4960917" y="2948501"/>
        <a:ext cx="1479110" cy="632215"/>
      </dsp:txXfrm>
    </dsp:sp>
    <dsp:sp modelId="{8653B153-5C60-40E5-9E57-2F169DB6F2EF}">
      <dsp:nvSpPr>
        <dsp:cNvPr id="0" name=""/>
        <dsp:cNvSpPr/>
      </dsp:nvSpPr>
      <dsp:spPr>
        <a:xfrm>
          <a:off x="4941248" y="366058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Bong</a:t>
          </a:r>
        </a:p>
        <a:p>
          <a:pPr lvl="0" algn="ctr" defTabSz="711200">
            <a:lnSpc>
              <a:spcPct val="90000"/>
            </a:lnSpc>
            <a:spcBef>
              <a:spcPct val="0"/>
            </a:spcBef>
            <a:spcAft>
              <a:spcPct val="35000"/>
            </a:spcAft>
          </a:pPr>
          <a:r>
            <a:rPr lang="en-US" sz="1600" kern="1200" dirty="0" smtClean="0"/>
            <a:t>Wire Scanner</a:t>
          </a:r>
        </a:p>
      </dsp:txBody>
      <dsp:txXfrm>
        <a:off x="4960917" y="3680253"/>
        <a:ext cx="1479110" cy="632215"/>
      </dsp:txXfrm>
    </dsp:sp>
    <dsp:sp modelId="{3DF4F5A5-9A7F-4C5D-8CBB-B3A1E27AA1B7}">
      <dsp:nvSpPr>
        <dsp:cNvPr id="0" name=""/>
        <dsp:cNvSpPr/>
      </dsp:nvSpPr>
      <dsp:spPr>
        <a:xfrm>
          <a:off x="4941248" y="4392337"/>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Piccoli</a:t>
          </a:r>
        </a:p>
        <a:p>
          <a:pPr lvl="0" algn="ctr" defTabSz="711200">
            <a:lnSpc>
              <a:spcPct val="90000"/>
            </a:lnSpc>
            <a:spcBef>
              <a:spcPct val="0"/>
            </a:spcBef>
            <a:spcAft>
              <a:spcPct val="35000"/>
            </a:spcAft>
          </a:pPr>
          <a:r>
            <a:rPr lang="en-US" sz="1600" kern="1200" dirty="0" smtClean="0"/>
            <a:t>Beam Profile</a:t>
          </a:r>
        </a:p>
      </dsp:txBody>
      <dsp:txXfrm>
        <a:off x="4960917" y="4412006"/>
        <a:ext cx="1479110" cy="632215"/>
      </dsp:txXfrm>
    </dsp:sp>
    <dsp:sp modelId="{77D4F2DD-0946-4D02-92BF-B279B768C35A}">
      <dsp:nvSpPr>
        <dsp:cNvPr id="0" name=""/>
        <dsp:cNvSpPr/>
      </dsp:nvSpPr>
      <dsp:spPr>
        <a:xfrm>
          <a:off x="6587246" y="733574"/>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Cryo System</a:t>
          </a:r>
          <a:endParaRPr lang="en-US" sz="1600" kern="1200" dirty="0" smtClean="0"/>
        </a:p>
      </dsp:txBody>
      <dsp:txXfrm>
        <a:off x="6606915" y="753243"/>
        <a:ext cx="1479110" cy="632215"/>
      </dsp:txXfrm>
    </dsp:sp>
    <dsp:sp modelId="{068701F6-642F-4D1D-8B6E-BF2045BCCF73}">
      <dsp:nvSpPr>
        <dsp:cNvPr id="0" name=""/>
        <dsp:cNvSpPr/>
      </dsp:nvSpPr>
      <dsp:spPr>
        <a:xfrm>
          <a:off x="6587246" y="1465326"/>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Fairley</a:t>
          </a:r>
        </a:p>
        <a:p>
          <a:pPr lvl="0" algn="ctr" defTabSz="711200">
            <a:lnSpc>
              <a:spcPct val="90000"/>
            </a:lnSpc>
            <a:spcBef>
              <a:spcPct val="0"/>
            </a:spcBef>
            <a:spcAft>
              <a:spcPct val="35000"/>
            </a:spcAft>
          </a:pPr>
          <a:r>
            <a:rPr lang="en-US" sz="1600" kern="1200" dirty="0" smtClean="0"/>
            <a:t>Cryo Control</a:t>
          </a:r>
          <a:endParaRPr lang="en-US" sz="1600" kern="1200" dirty="0"/>
        </a:p>
      </dsp:txBody>
      <dsp:txXfrm>
        <a:off x="6606915" y="1484995"/>
        <a:ext cx="1479110" cy="632215"/>
      </dsp:txXfrm>
    </dsp:sp>
    <dsp:sp modelId="{26570FB4-706A-4221-AB68-61F031AB70E9}">
      <dsp:nvSpPr>
        <dsp:cNvPr id="0" name=""/>
        <dsp:cNvSpPr/>
      </dsp:nvSpPr>
      <dsp:spPr>
        <a:xfrm>
          <a:off x="6587246" y="2197079"/>
          <a:ext cx="1518448" cy="67155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i="1" kern="1200" dirty="0" smtClean="0"/>
            <a:t>Babel</a:t>
          </a:r>
        </a:p>
        <a:p>
          <a:pPr lvl="0" algn="ctr" defTabSz="711200">
            <a:lnSpc>
              <a:spcPct val="90000"/>
            </a:lnSpc>
            <a:spcBef>
              <a:spcPct val="0"/>
            </a:spcBef>
            <a:spcAft>
              <a:spcPct val="35000"/>
            </a:spcAft>
          </a:pPr>
          <a:r>
            <a:rPr lang="en-US" sz="1600" kern="1200" dirty="0" smtClean="0"/>
            <a:t>LLRF</a:t>
          </a:r>
          <a:endParaRPr lang="en-US" sz="1600" kern="1200" dirty="0"/>
        </a:p>
      </dsp:txBody>
      <dsp:txXfrm>
        <a:off x="6606915" y="2216748"/>
        <a:ext cx="1479110" cy="6322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dirty="0"/>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dirty="0"/>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dirty="0"/>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dirty="0"/>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dirty="0"/>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dirty="0"/>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a:t>
            </a:fld>
            <a:endParaRPr lang="en-US" dirty="0"/>
          </a:p>
        </p:txBody>
      </p:sp>
    </p:spTree>
    <p:extLst>
      <p:ext uri="{BB962C8B-B14F-4D97-AF65-F5344CB8AC3E}">
        <p14:creationId xmlns:p14="http://schemas.microsoft.com/office/powerpoint/2010/main" val="2292501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endParaRPr lang="en-CA" dirty="0" smtClean="0">
              <a:solidFill>
                <a:schemeClr val="dk1"/>
              </a:solidFill>
            </a:endParaRPr>
          </a:p>
          <a:p>
            <a:pPr marL="137160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In addition to the EPICS V4, I would emphasize the new and challenging features of LCLS-II which are MHz operation, Superconducting controls including the </a:t>
            </a:r>
            <a:r>
              <a:rPr lang="en-US" dirty="0" err="1" smtClean="0"/>
              <a:t>cryo</a:t>
            </a:r>
            <a:r>
              <a:rPr lang="en-US" dirty="0" smtClean="0"/>
              <a:t> system and the new LLRF and the requirement for fast beam shut off for safety systems including MPS and BCS. </a:t>
            </a:r>
          </a:p>
          <a:p>
            <a:pPr lvl="3"/>
            <a:endParaRPr lang="en-CA" dirty="0" smtClean="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13</a:t>
            </a:fld>
            <a:endParaRPr lang="en-US" dirty="0"/>
          </a:p>
        </p:txBody>
      </p:sp>
    </p:spTree>
    <p:extLst>
      <p:ext uri="{BB962C8B-B14F-4D97-AF65-F5344CB8AC3E}">
        <p14:creationId xmlns:p14="http://schemas.microsoft.com/office/powerpoint/2010/main" val="1680842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CA" dirty="0" smtClean="0">
                <a:solidFill>
                  <a:schemeClr val="dk1"/>
                </a:solidFill>
              </a:rPr>
              <a:t>Cost and HW availability make industrial PCs </a:t>
            </a:r>
            <a:r>
              <a:rPr lang="en-CA" dirty="0" err="1" smtClean="0">
                <a:solidFill>
                  <a:schemeClr val="dk1"/>
                </a:solidFill>
              </a:rPr>
              <a:t>runing</a:t>
            </a:r>
            <a:r>
              <a:rPr lang="en-CA" dirty="0" smtClean="0">
                <a:solidFill>
                  <a:schemeClr val="dk1"/>
                </a:solidFill>
              </a:rPr>
              <a:t> </a:t>
            </a:r>
            <a:r>
              <a:rPr lang="en-CA" dirty="0" err="1" smtClean="0">
                <a:solidFill>
                  <a:schemeClr val="dk1"/>
                </a:solidFill>
              </a:rPr>
              <a:t>linux</a:t>
            </a:r>
            <a:r>
              <a:rPr lang="en-CA" dirty="0" smtClean="0">
                <a:solidFill>
                  <a:schemeClr val="dk1"/>
                </a:solidFill>
              </a:rPr>
              <a:t> attractive.</a:t>
            </a:r>
          </a:p>
          <a:p>
            <a:pPr lvl="3"/>
            <a:r>
              <a:rPr lang="en-CA" dirty="0" smtClean="0">
                <a:solidFill>
                  <a:schemeClr val="dk1"/>
                </a:solidFill>
              </a:rPr>
              <a:t>Currently</a:t>
            </a:r>
            <a:r>
              <a:rPr lang="en-CA" baseline="0" dirty="0" smtClean="0">
                <a:solidFill>
                  <a:schemeClr val="dk1"/>
                </a:solidFill>
              </a:rPr>
              <a:t> u</a:t>
            </a:r>
            <a:r>
              <a:rPr lang="en-CA" dirty="0" smtClean="0">
                <a:solidFill>
                  <a:schemeClr val="dk1"/>
                </a:solidFill>
              </a:rPr>
              <a:t>sed</a:t>
            </a:r>
            <a:r>
              <a:rPr lang="en-CA" baseline="0" dirty="0" smtClean="0">
                <a:solidFill>
                  <a:schemeClr val="dk1"/>
                </a:solidFill>
              </a:rPr>
              <a:t> in upgrades for cameras, </a:t>
            </a:r>
            <a:r>
              <a:rPr lang="en-CA" baseline="0" dirty="0" err="1" smtClean="0">
                <a:solidFill>
                  <a:schemeClr val="dk1"/>
                </a:solidFill>
              </a:rPr>
              <a:t>beamline</a:t>
            </a:r>
            <a:r>
              <a:rPr lang="en-CA" baseline="0" dirty="0" smtClean="0">
                <a:solidFill>
                  <a:schemeClr val="dk1"/>
                </a:solidFill>
              </a:rPr>
              <a:t> data, MPS, Fast Feedback,</a:t>
            </a:r>
          </a:p>
          <a:p>
            <a:pPr lvl="3"/>
            <a:endParaRPr lang="en-CA" dirty="0" smtClean="0">
              <a:solidFill>
                <a:schemeClr val="dk1"/>
              </a:solidFill>
            </a:endParaRPr>
          </a:p>
          <a:p>
            <a:pPr lvl="3"/>
            <a:r>
              <a:rPr lang="en-CA" dirty="0" smtClean="0">
                <a:solidFill>
                  <a:schemeClr val="dk1"/>
                </a:solidFill>
              </a:rPr>
              <a:t>New EVR SW to support EVR sharing amongst multiple EPICS IOCs </a:t>
            </a:r>
          </a:p>
          <a:p>
            <a:pPr lvl="3"/>
            <a:r>
              <a:rPr lang="en-CA" dirty="0" smtClean="0">
                <a:solidFill>
                  <a:schemeClr val="dk1"/>
                </a:solidFill>
              </a:rPr>
              <a:t>Migrate RTEMS low latency stack to </a:t>
            </a:r>
            <a:r>
              <a:rPr lang="en-CA" dirty="0" err="1" smtClean="0">
                <a:solidFill>
                  <a:schemeClr val="dk1"/>
                </a:solidFill>
              </a:rPr>
              <a:t>linuxRT</a:t>
            </a:r>
            <a:endParaRPr lang="en-CA" dirty="0" smtClean="0">
              <a:solidFill>
                <a:schemeClr val="dk1"/>
              </a:solidFill>
            </a:endParaRPr>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14</a:t>
            </a:fld>
            <a:endParaRPr lang="en-US" dirty="0"/>
          </a:p>
        </p:txBody>
      </p:sp>
    </p:spTree>
    <p:extLst>
      <p:ext uri="{BB962C8B-B14F-4D97-AF65-F5344CB8AC3E}">
        <p14:creationId xmlns:p14="http://schemas.microsoft.com/office/powerpoint/2010/main" val="3778569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15</a:t>
            </a:fld>
            <a:endParaRPr lang="en-US" dirty="0"/>
          </a:p>
        </p:txBody>
      </p:sp>
    </p:spTree>
    <p:extLst>
      <p:ext uri="{BB962C8B-B14F-4D97-AF65-F5344CB8AC3E}">
        <p14:creationId xmlns:p14="http://schemas.microsoft.com/office/powerpoint/2010/main" val="1581976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107" charset="-128"/>
                <a:cs typeface="Arial" pitchFamily="34" charset="0"/>
              </a:rPr>
              <a:t>Project critical path and near critical paths being refined</a:t>
            </a:r>
          </a:p>
          <a:p>
            <a:pPr marL="620713"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#1 – Cavities        CM Assembly      Eq. Remove &amp; Install       V&amp;C</a:t>
            </a:r>
          </a:p>
          <a:p>
            <a:pPr marL="854076" marR="0" lvl="2"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Managing multiple vendors and hardware supply-chain are critical to staying to schedule</a:t>
            </a:r>
            <a:endPar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endParaRPr>
          </a:p>
          <a:p>
            <a:pPr marL="620713"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#2 – FY18 Shutdown       Und, BD, etc.       Eq. Remove &amp; Install       V&amp;C</a:t>
            </a:r>
          </a:p>
          <a:p>
            <a:pPr marL="620713"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#3 – 4.5K Cold Box       </a:t>
            </a:r>
            <a:r>
              <a:rPr kumimoji="0" lang="en-US" sz="2000" b="0" i="0" u="none" strike="noStrike" kern="1200" cap="none" spc="0" normalizeH="0" baseline="0" noProof="0" dirty="0" err="1" smtClean="0">
                <a:ln>
                  <a:noFill/>
                </a:ln>
                <a:solidFill>
                  <a:srgbClr val="000000"/>
                </a:solidFill>
                <a:effectLst/>
                <a:uLnTx/>
                <a:uFillTx/>
                <a:latin typeface="Arial" pitchFamily="34" charset="0"/>
                <a:ea typeface="ＭＳ Ｐゴシック" charset="-128"/>
                <a:cs typeface="Arial" pitchFamily="34" charset="0"/>
              </a:rPr>
              <a:t>Cryoplant</a:t>
            </a: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 Assembly       Commissioning</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107" charset="-128"/>
                <a:cs typeface="Arial" pitchFamily="34" charset="0"/>
              </a:rPr>
              <a:t>FACET has requested two additional months of runtime</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Delays LCLS-II access to S0-10 from Apr16 to Jun16.  Evaluating LCLS-II equipment removal schedule to determine impact</a:t>
            </a:r>
          </a:p>
          <a:p>
            <a:pPr marL="342900" marR="0" lvl="0" indent="-342900" algn="l" defTabSz="914400" rtl="0" eaLnBrk="1" fontAlgn="auto" latinLnBrk="0" hangingPunct="1">
              <a:lnSpc>
                <a:spcPct val="120000"/>
              </a:lnSpc>
              <a:spcBef>
                <a:spcPts val="0"/>
              </a:spcBef>
              <a:spcAft>
                <a:spcPts val="300"/>
              </a:spcAft>
              <a:buClr>
                <a:srgbClr val="981E32"/>
              </a:buClr>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Arial" pitchFamily="34" charset="0"/>
                <a:ea typeface="ＭＳ Ｐゴシック" pitchFamily="-107" charset="-128"/>
                <a:cs typeface="Arial" pitchFamily="34" charset="0"/>
              </a:rPr>
              <a:t>LCLS-II FY18 shutdown disrupts LCLS SXR program for 2 years, HXR program for 14 months.  </a:t>
            </a:r>
          </a:p>
          <a:p>
            <a:pPr marL="800100" marR="0" lvl="1" indent="-342900" algn="l" defTabSz="914400" rtl="0" eaLnBrk="1" fontAlgn="auto" latinLnBrk="0" hangingPunct="1">
              <a:lnSpc>
                <a:spcPct val="120000"/>
              </a:lnSpc>
              <a:spcBef>
                <a:spcPts val="0"/>
              </a:spcBef>
              <a:spcAft>
                <a:spcPts val="0"/>
              </a:spcAft>
              <a:buClr>
                <a:srgbClr val="981E32"/>
              </a:buClr>
              <a:buSzPct val="100000"/>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Evaluating options to optimize LCLS-II </a:t>
            </a:r>
            <a:r>
              <a:rPr kumimoji="0" lang="en-US" sz="2000" b="0" i="0" u="sng"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and</a:t>
            </a:r>
            <a:r>
              <a:rPr kumimoji="0" lang="en-US" sz="2000" b="0" i="0" u="none" strike="noStrike" kern="1200" cap="none" spc="0" normalizeH="0" baseline="0" noProof="0" dirty="0" smtClean="0">
                <a:ln>
                  <a:noFill/>
                </a:ln>
                <a:solidFill>
                  <a:srgbClr val="000000"/>
                </a:solidFill>
                <a:effectLst/>
                <a:uLnTx/>
                <a:uFillTx/>
                <a:latin typeface="Arial" pitchFamily="34" charset="0"/>
                <a:ea typeface="ＭＳ Ｐゴシック" charset="-128"/>
                <a:cs typeface="Arial" pitchFamily="34" charset="0"/>
              </a:rPr>
              <a:t> LCLS research program</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18</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33</a:t>
            </a:fld>
            <a:endParaRPr lang="en-US"/>
          </a:p>
        </p:txBody>
      </p:sp>
    </p:spTree>
    <p:extLst>
      <p:ext uri="{BB962C8B-B14F-4D97-AF65-F5344CB8AC3E}">
        <p14:creationId xmlns:p14="http://schemas.microsoft.com/office/powerpoint/2010/main" val="4292765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42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46</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dirty="0" smtClean="0"/>
              <a:t>The </a:t>
            </a:r>
            <a:r>
              <a:rPr lang="en-US" dirty="0" err="1" smtClean="0"/>
              <a:t>undulators</a:t>
            </a:r>
            <a:r>
              <a:rPr lang="en-US" dirty="0" smtClean="0"/>
              <a:t>, when fed by the superconducting </a:t>
            </a:r>
            <a:r>
              <a:rPr lang="en-US" dirty="0" err="1" smtClean="0"/>
              <a:t>linac</a:t>
            </a:r>
            <a:r>
              <a:rPr lang="en-US" dirty="0" smtClean="0"/>
              <a:t>, enable a new class of experiments making full use of the high repetition rate and lower intensity pulses, such as high resolution and multi-dimensional X-ray spectroscopy. </a:t>
            </a:r>
          </a:p>
          <a:p>
            <a:pPr marL="285750" indent="-285750">
              <a:buFont typeface="Arial" panose="020B0604020202020204" pitchFamily="34" charset="0"/>
              <a:buChar char="•"/>
            </a:pPr>
            <a:r>
              <a:rPr lang="en-US" dirty="0" smtClean="0"/>
              <a:t>New hard X-ray </a:t>
            </a:r>
            <a:r>
              <a:rPr lang="en-US" dirty="0" err="1" smtClean="0"/>
              <a:t>undulator</a:t>
            </a:r>
            <a:r>
              <a:rPr lang="en-US" dirty="0" smtClean="0"/>
              <a:t> when fed with electrons from the existing </a:t>
            </a:r>
            <a:r>
              <a:rPr lang="en-US" dirty="0" err="1" smtClean="0"/>
              <a:t>linac</a:t>
            </a:r>
            <a:r>
              <a:rPr lang="en-US" dirty="0" smtClean="0"/>
              <a:t> provides pulses with high energy, high intensity and very short duration. </a:t>
            </a:r>
          </a:p>
          <a:p>
            <a:pPr marL="285750" indent="-285750">
              <a:buFont typeface="Arial" panose="020B0604020202020204" pitchFamily="34" charset="0"/>
              <a:buChar char="•"/>
            </a:pPr>
            <a:r>
              <a:rPr lang="en-US" dirty="0" smtClean="0"/>
              <a:t>The new plan incorporates all the capabilities called for in the BESAC subcommittee report and help the U.S. maintain its world leadership in light sources and LCLS to continue to set the standard for cutting-edge scientific discovery.</a:t>
            </a:r>
          </a:p>
          <a:p>
            <a:r>
              <a:rPr lang="en-US" dirty="0" smtClean="0"/>
              <a:t>To meet BESAC's recommendations, we have proposed constructing a 4 GeV superconducting linear accelerator in the first third of our existing </a:t>
            </a:r>
            <a:r>
              <a:rPr lang="en-US" dirty="0" err="1" smtClean="0"/>
              <a:t>linac</a:t>
            </a:r>
            <a:r>
              <a:rPr lang="en-US" dirty="0" smtClean="0"/>
              <a:t> tunnel. Rather than building a new </a:t>
            </a:r>
            <a:r>
              <a:rPr lang="en-US" dirty="0" err="1" smtClean="0"/>
              <a:t>undulator</a:t>
            </a:r>
            <a:r>
              <a:rPr lang="en-US" dirty="0" smtClean="0"/>
              <a:t> tunnel as was called for in the original design for LCLS-II, we now propose placing two variable-gap </a:t>
            </a:r>
            <a:r>
              <a:rPr lang="en-US" dirty="0" err="1" smtClean="0"/>
              <a:t>undulators</a:t>
            </a:r>
            <a:r>
              <a:rPr lang="en-US" dirty="0" smtClean="0"/>
              <a:t> in the existing </a:t>
            </a:r>
            <a:r>
              <a:rPr lang="en-US" dirty="0" err="1" smtClean="0"/>
              <a:t>undulator</a:t>
            </a:r>
            <a:r>
              <a:rPr lang="en-US" dirty="0" smtClean="0"/>
              <a:t> tunnel:  a new soft X-ray </a:t>
            </a:r>
            <a:r>
              <a:rPr lang="en-US" dirty="0" err="1" smtClean="0"/>
              <a:t>undulator</a:t>
            </a:r>
            <a:r>
              <a:rPr lang="en-US" dirty="0" smtClean="0"/>
              <a:t> and a hard X-ray </a:t>
            </a:r>
            <a:r>
              <a:rPr lang="en-US" dirty="0" err="1" smtClean="0"/>
              <a:t>undulator</a:t>
            </a:r>
            <a:r>
              <a:rPr lang="en-US" dirty="0" smtClean="0"/>
              <a:t> that would replace the existing LCLS </a:t>
            </a:r>
            <a:r>
              <a:rPr lang="en-US" dirty="0" err="1" smtClean="0"/>
              <a:t>undulator</a:t>
            </a:r>
            <a:r>
              <a:rPr lang="en-US" dirty="0" smtClean="0"/>
              <a:t>. The existing LCLS instruments would be upgraded to take advantage of the new configuration. The </a:t>
            </a:r>
            <a:r>
              <a:rPr lang="en-US" dirty="0" err="1" smtClean="0"/>
              <a:t>undulators</a:t>
            </a:r>
            <a:r>
              <a:rPr lang="en-US" dirty="0" smtClean="0"/>
              <a:t>, when fed by the superconducting </a:t>
            </a:r>
            <a:r>
              <a:rPr lang="en-US" dirty="0" err="1" smtClean="0"/>
              <a:t>linac</a:t>
            </a:r>
            <a:r>
              <a:rPr lang="en-US" dirty="0" smtClean="0"/>
              <a:t>, would enable a new class of experiments making full use of the high repetition rate and lower intensity pulses, such as high resolution and multi-dimensional X-ray spectroscopy. It will still be possible to feed the new hard X-ray </a:t>
            </a:r>
            <a:r>
              <a:rPr lang="en-US" dirty="0" err="1" smtClean="0"/>
              <a:t>undulator</a:t>
            </a:r>
            <a:r>
              <a:rPr lang="en-US" dirty="0" smtClean="0"/>
              <a:t> with electrons from the existing </a:t>
            </a:r>
            <a:r>
              <a:rPr lang="en-US" dirty="0" err="1" smtClean="0"/>
              <a:t>linac</a:t>
            </a:r>
            <a:r>
              <a:rPr lang="en-US" dirty="0" smtClean="0"/>
              <a:t> to provide pulses with high energy, high intensity and very short duration. The new plan would allow us to incorporate all the capabilities called for in the BESAC subcommittee report and help the U.S. maintain its world leadership in light sources and LCLS to continue to set the standard for cutting-edge scientific discovery.</a:t>
            </a:r>
          </a:p>
          <a:p>
            <a:r>
              <a:rPr lang="en-US" dirty="0" smtClean="0"/>
              <a:t>If the proposal is approved and funded, we will need the help of a number of partners to help make it a reality as soon as possible. We have begun discussions with other national laboratories that have expertise in areas such as superconducting radio frequency, high repetition rate injectors and </a:t>
            </a:r>
            <a:r>
              <a:rPr lang="en-US" dirty="0" err="1" smtClean="0"/>
              <a:t>undulators</a:t>
            </a:r>
            <a:r>
              <a:rPr lang="en-US" dirty="0" smtClean="0"/>
              <a:t> to explore how we may work together.</a:t>
            </a:r>
          </a:p>
          <a:p>
            <a:r>
              <a:rPr lang="en-US" dirty="0" smtClean="0"/>
              <a:t>We have worked closely with the Office of Science on this proposal but as I said, there is a ways to go before any decisions are made with regard to whether we move forward with these modifications. We need to remain mindful that we continue to live in a very constrained funding environment. Until and unless our response to BESAC’s recommendations moves beyond the proposal stage, it is too early to discuss timing or schedules for this modified plan. However, we strongly agree that the opportunities for exciting science laid out in the BESAC report with such an instrument are unprecedented.</a:t>
            </a:r>
          </a:p>
          <a:p>
            <a:r>
              <a:rPr lang="en-US" dirty="0" smtClean="0"/>
              <a:t>As the report said, such a revolutionary new X-ray facility "will enable world-leading experiments in chemistry, physics, biology, and materials science – experiments that will expand the science frontiers and advance energy science resulting in broad economic and societal benefits." It’s incumbent on us to work with the DOE and with our partners.</a:t>
            </a:r>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srgbClr val="000000"/>
                </a:solidFill>
              </a:rPr>
              <a:pPr/>
              <a:t>49</a:t>
            </a:fld>
            <a:endParaRPr lang="en-US"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brightness</a:t>
            </a:r>
            <a:r>
              <a:rPr lang="en-US" baseline="0" dirty="0" smtClean="0"/>
              <a:t> &amp; contrast +20%</a:t>
            </a:r>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3</a:t>
            </a:fld>
            <a:endParaRPr lang="en-US" dirty="0"/>
          </a:p>
        </p:txBody>
      </p:sp>
    </p:spTree>
    <p:extLst>
      <p:ext uri="{BB962C8B-B14F-4D97-AF65-F5344CB8AC3E}">
        <p14:creationId xmlns:p14="http://schemas.microsoft.com/office/powerpoint/2010/main" val="19092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Increased brightness</a:t>
            </a:r>
            <a:r>
              <a:rPr lang="en-US" baseline="0" dirty="0" smtClean="0"/>
              <a:t> &amp; contrast +20%</a:t>
            </a:r>
          </a:p>
          <a:p>
            <a:r>
              <a:rPr lang="en-US" dirty="0" smtClean="0"/>
              <a:t>Decrease data </a:t>
            </a:r>
            <a:r>
              <a:rPr lang="en-US" dirty="0" err="1" smtClean="0"/>
              <a:t>acq</a:t>
            </a:r>
            <a:r>
              <a:rPr lang="en-US" dirty="0" smtClean="0"/>
              <a:t> time by providing high rep rate over broad energy range</a:t>
            </a:r>
          </a:p>
          <a:p>
            <a:r>
              <a:rPr lang="en-US" dirty="0" smtClean="0"/>
              <a:t>CW superconducting </a:t>
            </a:r>
            <a:r>
              <a:rPr lang="en-US" dirty="0" err="1" smtClean="0"/>
              <a:t>linac</a:t>
            </a:r>
            <a:r>
              <a:rPr lang="en-US" dirty="0" smtClean="0"/>
              <a:t> with bunch rep rates &lt;= 1MHz</a:t>
            </a:r>
          </a:p>
          <a:p>
            <a:r>
              <a:rPr lang="en-US" dirty="0" smtClean="0"/>
              <a:t>Beam power of several hundreds kilowatts</a:t>
            </a:r>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4</a:t>
            </a:fld>
            <a:endParaRPr lang="en-US" dirty="0"/>
          </a:p>
        </p:txBody>
      </p:sp>
    </p:spTree>
    <p:extLst>
      <p:ext uri="{BB962C8B-B14F-4D97-AF65-F5344CB8AC3E}">
        <p14:creationId xmlns:p14="http://schemas.microsoft.com/office/powerpoint/2010/main" val="2378325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2" indent="0">
              <a:buNone/>
            </a:pPr>
            <a:r>
              <a:rPr lang="en-US" dirty="0" smtClean="0"/>
              <a:t>High Level Requirements…</a:t>
            </a:r>
          </a:p>
          <a:p>
            <a:pPr marL="1033463" lvl="2" indent="-342900"/>
            <a:r>
              <a:rPr lang="en-US" sz="2100" dirty="0" smtClean="0"/>
              <a:t>Extend the successful EPICS Controls for LCLS to LCLS-II</a:t>
            </a:r>
          </a:p>
          <a:p>
            <a:pPr marL="1033463" lvl="2" indent="-342900"/>
            <a:r>
              <a:rPr lang="en-US" sz="2100" dirty="0" smtClean="0"/>
              <a:t>Preserve all the single-pulse control and read-back features of a single-pass accelerator</a:t>
            </a:r>
          </a:p>
          <a:p>
            <a:pPr marL="1033463" lvl="2" indent="-342900"/>
            <a:r>
              <a:rPr lang="en-US" dirty="0" smtClean="0"/>
              <a:t>But do so for the CW LCLS-II with a repetition rate up to 1 MHz</a:t>
            </a:r>
          </a:p>
          <a:p>
            <a:pPr marL="1033463" lvl="2" indent="-342900"/>
            <a:r>
              <a:rPr lang="en-US" dirty="0" smtClean="0"/>
              <a:t>Maintain compatibility with the present 120 Hz LCLS </a:t>
            </a:r>
          </a:p>
          <a:p>
            <a:pPr marL="1033463" lvl="2" indent="-342900"/>
            <a:r>
              <a:rPr lang="en-US" sz="1000" dirty="0">
                <a:cs typeface="Arial" pitchFamily="34" charset="0"/>
              </a:rPr>
              <a:t>A few systems have substantially new requirements due to higher beam power and repetition rate</a:t>
            </a:r>
          </a:p>
          <a:p>
            <a:pPr marL="1033463" lvl="2" indent="-342900"/>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8</a:t>
            </a:fld>
            <a:endParaRPr lang="en-US" dirty="0"/>
          </a:p>
        </p:txBody>
      </p:sp>
    </p:spTree>
    <p:extLst>
      <p:ext uri="{BB962C8B-B14F-4D97-AF65-F5344CB8AC3E}">
        <p14:creationId xmlns:p14="http://schemas.microsoft.com/office/powerpoint/2010/main" val="692766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5 - </a:t>
            </a:r>
            <a:r>
              <a:rPr lang="en-US" dirty="0" err="1" smtClean="0"/>
              <a:t>JLab</a:t>
            </a:r>
            <a:r>
              <a:rPr lang="en-US" dirty="0" smtClean="0"/>
              <a:t> is doing installation and commissioning of cryoplant. </a:t>
            </a:r>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10</a:t>
            </a:fld>
            <a:endParaRPr lang="en-US" dirty="0"/>
          </a:p>
        </p:txBody>
      </p:sp>
    </p:spTree>
    <p:extLst>
      <p:ext uri="{BB962C8B-B14F-4D97-AF65-F5344CB8AC3E}">
        <p14:creationId xmlns:p14="http://schemas.microsoft.com/office/powerpoint/2010/main" val="2495092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11</a:t>
            </a:fld>
            <a:endParaRPr lang="en-US" dirty="0"/>
          </a:p>
        </p:txBody>
      </p:sp>
    </p:spTree>
    <p:extLst>
      <p:ext uri="{BB962C8B-B14F-4D97-AF65-F5344CB8AC3E}">
        <p14:creationId xmlns:p14="http://schemas.microsoft.com/office/powerpoint/2010/main" val="1847221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CA" dirty="0" smtClean="0">
                <a:solidFill>
                  <a:schemeClr val="dk1"/>
                </a:solidFill>
              </a:rPr>
              <a:t>New EVR SW to support EVR sharing amongst multiple EPICS IOCs </a:t>
            </a:r>
          </a:p>
          <a:p>
            <a:pPr lvl="3"/>
            <a:r>
              <a:rPr lang="en-CA" dirty="0" smtClean="0">
                <a:solidFill>
                  <a:schemeClr val="dk1"/>
                </a:solidFill>
              </a:rPr>
              <a:t>Migrate RTEMS low latency stack to </a:t>
            </a:r>
            <a:r>
              <a:rPr lang="en-CA" dirty="0" err="1" smtClean="0">
                <a:solidFill>
                  <a:schemeClr val="dk1"/>
                </a:solidFill>
              </a:rPr>
              <a:t>linuxRT</a:t>
            </a:r>
            <a:endParaRPr lang="en-CA" dirty="0" smtClean="0">
              <a:solidFill>
                <a:schemeClr val="dk1"/>
              </a:solidFill>
            </a:endParaRPr>
          </a:p>
          <a:p>
            <a:endParaRPr lang="en-US" dirty="0"/>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12</a:t>
            </a:fld>
            <a:endParaRPr lang="en-US" dirty="0"/>
          </a:p>
        </p:txBody>
      </p:sp>
    </p:spTree>
    <p:extLst>
      <p:ext uri="{BB962C8B-B14F-4D97-AF65-F5344CB8AC3E}">
        <p14:creationId xmlns:p14="http://schemas.microsoft.com/office/powerpoint/2010/main" val="16808428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4.gif"/><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Status </a:t>
            </a:r>
            <a:endParaRPr lang="en-US"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p:cNvSpPr txBox="1">
            <a:spLocks/>
          </p:cNvSpPr>
          <p:nvPr userDrawn="1"/>
        </p:nvSpPr>
        <p:spPr>
          <a:xfrm>
            <a:off x="5284172" y="6400800"/>
            <a:ext cx="4126528" cy="314326"/>
          </a:xfrm>
          <a:prstGeom prst="rect">
            <a:avLst/>
          </a:prstGeom>
        </p:spPr>
        <p:txBody>
          <a:bodyPr/>
          <a:lstStyle>
            <a:defPPr>
              <a:defRPr lang="en-US"/>
            </a:defPPr>
            <a:lvl1pPr algn="l" rtl="0" fontAlgn="base">
              <a:spcBef>
                <a:spcPct val="0"/>
              </a:spcBef>
              <a:spcAft>
                <a:spcPct val="0"/>
              </a:spcAft>
              <a:defRPr sz="1100" b="0"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r>
              <a:rPr lang="en-US" dirty="0" smtClean="0"/>
              <a:t>EPICS Collaboration Meeting, May 18-22, 2015   </a:t>
            </a:r>
            <a:endParaRPr lang="en-US" dirty="0"/>
          </a:p>
        </p:txBody>
      </p: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Review, April 7-9, 2015</a:t>
            </a:r>
            <a:endParaRPr lang="en-US"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Review, April 7-9, 2015</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Review, April 7-9,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DOE Review, April 7-9, 2015</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LCLS-II DOE Review, April 7-9, 2015</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974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5629276" y="6196062"/>
            <a:ext cx="584812" cy="500014"/>
          </a:xfrm>
          <a:prstGeom prst="rect">
            <a:avLst/>
          </a:prstGeom>
          <a:noFill/>
        </p:spPr>
      </p:pic>
      <p:pic>
        <p:nvPicPr>
          <p:cNvPr id="2050" name="Picture 2" descr="C:\Users\boyce\Documents\fermilab_wd100.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572000" y="6222893"/>
            <a:ext cx="952500" cy="2952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boyce\Documents\jlab_wd100.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499847" y="6230571"/>
            <a:ext cx="952500" cy="314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oyce\Documents\lclsII_banner_v01_wd565.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71021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smtClean="0"/>
              <a:t>LCLS-II Status</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gif"/><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jlab.org/"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oleObject" Target="../embeddings/oleObject2.bin"/><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4.emf"/><Relationship Id="rId5" Type="http://schemas.openxmlformats.org/officeDocument/2006/relationships/oleObject" Target="../embeddings/oleObject3.bin"/><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8.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5.emf"/></Relationships>
</file>

<file path=ppt/slides/_rels/slide4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557213" y="550642"/>
            <a:ext cx="8008937" cy="2246313"/>
          </a:xfrm>
        </p:spPr>
        <p:txBody>
          <a:bodyPr/>
          <a:lstStyle/>
          <a:p>
            <a:r>
              <a:rPr lang="en-US" sz="4000" dirty="0" smtClean="0"/>
              <a:t>LCLS-II Status</a:t>
            </a:r>
            <a:endParaRPr lang="en-US" sz="4000" dirty="0"/>
          </a:p>
        </p:txBody>
      </p:sp>
      <p:sp>
        <p:nvSpPr>
          <p:cNvPr id="5" name="Rectangle 5"/>
          <p:cNvSpPr>
            <a:spLocks noGrp="1" noChangeArrowheads="1"/>
          </p:cNvSpPr>
          <p:nvPr>
            <p:ph type="subTitle" idx="1"/>
          </p:nvPr>
        </p:nvSpPr>
        <p:spPr>
          <a:xfrm>
            <a:off x="533564" y="2877317"/>
            <a:ext cx="7989887" cy="2652522"/>
          </a:xfrm>
        </p:spPr>
        <p:txBody>
          <a:bodyPr/>
          <a:lstStyle/>
          <a:p>
            <a:r>
              <a:rPr lang="en-US" sz="1800" b="1" dirty="0" smtClean="0"/>
              <a:t>Debbie Rogind</a:t>
            </a:r>
          </a:p>
          <a:p>
            <a:r>
              <a:rPr lang="en-US" sz="1800" b="1" dirty="0" smtClean="0"/>
              <a:t>SLAC National Accelerator Laboratory</a:t>
            </a:r>
          </a:p>
        </p:txBody>
      </p:sp>
      <p:sp>
        <p:nvSpPr>
          <p:cNvPr id="6" name="Rectangle 5"/>
          <p:cNvSpPr txBox="1">
            <a:spLocks noChangeArrowheads="1"/>
          </p:cNvSpPr>
          <p:nvPr/>
        </p:nvSpPr>
        <p:spPr>
          <a:xfrm>
            <a:off x="279400" y="4737100"/>
            <a:ext cx="3733800" cy="12700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300"/>
              </a:spcAft>
              <a:buClr>
                <a:schemeClr val="tx1"/>
              </a:buClr>
              <a:buFont typeface="Arial" pitchFamily="34" charset="0"/>
              <a:buNone/>
              <a:defRPr sz="1600" b="0" kern="1200" baseline="0">
                <a:solidFill>
                  <a:schemeClr val="tx1"/>
                </a:solidFill>
                <a:latin typeface="Arial" pitchFamily="34" charset="0"/>
                <a:ea typeface="+mn-ea"/>
                <a:cs typeface="Arial" pitchFamily="34" charset="0"/>
              </a:defRPr>
            </a:lvl1pPr>
            <a:lvl2pPr marL="457200" indent="0" algn="ctr" defTabSz="914400" rtl="0" eaLnBrk="1" latinLnBrk="0" hangingPunct="1">
              <a:lnSpc>
                <a:spcPct val="120000"/>
              </a:lnSpc>
              <a:spcBef>
                <a:spcPts val="0"/>
              </a:spcBef>
              <a:spcAft>
                <a:spcPts val="0"/>
              </a:spcAft>
              <a:buClr>
                <a:schemeClr val="bg2"/>
              </a:buClr>
              <a:buSzPct val="100000"/>
              <a:buFont typeface="Arial" pitchFamily="34" charset="0"/>
              <a:buNone/>
              <a:defRPr sz="2200" kern="1200">
                <a:solidFill>
                  <a:schemeClr val="tx1">
                    <a:tint val="75000"/>
                  </a:schemeClr>
                </a:solidFill>
                <a:latin typeface="Arial" pitchFamily="34" charset="0"/>
                <a:ea typeface="+mn-ea"/>
                <a:cs typeface="Arial" pitchFamily="34" charset="0"/>
              </a:defRPr>
            </a:lvl2pPr>
            <a:lvl3pPr marL="914400" indent="0" algn="ctr" defTabSz="914400" rtl="0" eaLnBrk="1" latinLnBrk="0" hangingPunct="1">
              <a:lnSpc>
                <a:spcPct val="120000"/>
              </a:lnSpc>
              <a:spcBef>
                <a:spcPts val="0"/>
              </a:spcBef>
              <a:buClr>
                <a:schemeClr val="bg2"/>
              </a:buClr>
              <a:buSzPct val="100000"/>
              <a:buFont typeface="Arial" pitchFamily="34" charset="0"/>
              <a:buNone/>
              <a:defRPr sz="2000" kern="1200">
                <a:solidFill>
                  <a:schemeClr val="tx1">
                    <a:tint val="75000"/>
                  </a:schemeClr>
                </a:solidFill>
                <a:latin typeface="Arial" pitchFamily="34" charset="0"/>
                <a:ea typeface="+mn-ea"/>
                <a:cs typeface="Arial" pitchFamily="34" charset="0"/>
              </a:defRPr>
            </a:lvl3pPr>
            <a:lvl4pPr marL="1371600" indent="0" algn="ctr" defTabSz="914400" rtl="0" eaLnBrk="1" latinLnBrk="0" hangingPunct="1">
              <a:lnSpc>
                <a:spcPct val="120000"/>
              </a:lnSpc>
              <a:spcBef>
                <a:spcPts val="0"/>
              </a:spcBef>
              <a:buClr>
                <a:schemeClr val="bg2"/>
              </a:buClr>
              <a:buSzPct val="100000"/>
              <a:buFont typeface="Arial" pitchFamily="34" charset="0"/>
              <a:buNone/>
              <a:defRPr sz="1800" kern="1200">
                <a:solidFill>
                  <a:schemeClr val="tx1">
                    <a:tint val="75000"/>
                  </a:schemeClr>
                </a:solidFill>
                <a:latin typeface="Arial" pitchFamily="34" charset="0"/>
                <a:ea typeface="+mn-ea"/>
                <a:cs typeface="Arial" pitchFamily="34" charset="0"/>
              </a:defRPr>
            </a:lvl4pPr>
            <a:lvl5pPr marL="1828800" indent="0" algn="ctr" defTabSz="914400" rtl="0" eaLnBrk="1" latinLnBrk="0" hangingPunct="1">
              <a:lnSpc>
                <a:spcPct val="120000"/>
              </a:lnSpc>
              <a:spcBef>
                <a:spcPts val="0"/>
              </a:spcBef>
              <a:buClr>
                <a:schemeClr val="bg2"/>
              </a:buClr>
              <a:buSzPct val="10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r>
              <a:rPr lang="en-US" sz="1800" b="1" i="1" dirty="0" smtClean="0">
                <a:solidFill>
                  <a:srgbClr val="C00000"/>
                </a:solidFill>
              </a:rPr>
              <a:t>Slides Courtesy </a:t>
            </a:r>
            <a:r>
              <a:rPr lang="en-US" sz="1800" b="1" i="1" dirty="0" smtClean="0">
                <a:solidFill>
                  <a:srgbClr val="C00000"/>
                </a:solidFill>
              </a:rPr>
              <a:t>of</a:t>
            </a:r>
            <a:endParaRPr lang="en-US" sz="1800" b="1" i="1" dirty="0" smtClean="0">
              <a:solidFill>
                <a:srgbClr val="C00000"/>
              </a:solidFill>
            </a:endParaRPr>
          </a:p>
          <a:p>
            <a:pPr fontAlgn="auto"/>
            <a:r>
              <a:rPr lang="en-US" sz="1800" b="1" i="1" dirty="0" smtClean="0">
                <a:solidFill>
                  <a:srgbClr val="C00000"/>
                </a:solidFill>
              </a:rPr>
              <a:t>Hamid </a:t>
            </a:r>
            <a:r>
              <a:rPr lang="en-US" sz="1800" b="1" i="1" dirty="0" smtClean="0">
                <a:solidFill>
                  <a:srgbClr val="C00000"/>
                </a:solidFill>
              </a:rPr>
              <a:t>Shoaee </a:t>
            </a:r>
            <a:r>
              <a:rPr lang="en-US" b="1" i="1" dirty="0" smtClean="0">
                <a:solidFill>
                  <a:srgbClr val="C00000"/>
                </a:solidFill>
              </a:rPr>
              <a:t>(Controls Manager)</a:t>
            </a:r>
          </a:p>
          <a:p>
            <a:pPr fontAlgn="auto"/>
            <a:r>
              <a:rPr lang="en-US" sz="1800" b="1" i="1" dirty="0" smtClean="0">
                <a:solidFill>
                  <a:srgbClr val="C00000"/>
                </a:solidFill>
              </a:rPr>
              <a:t>John </a:t>
            </a:r>
            <a:r>
              <a:rPr lang="en-US" sz="1800" b="1" i="1" dirty="0" err="1" smtClean="0">
                <a:solidFill>
                  <a:srgbClr val="C00000"/>
                </a:solidFill>
              </a:rPr>
              <a:t>Galayda</a:t>
            </a:r>
            <a:r>
              <a:rPr lang="en-US" sz="1800" b="1" i="1" dirty="0">
                <a:solidFill>
                  <a:srgbClr val="C00000"/>
                </a:solidFill>
              </a:rPr>
              <a:t> </a:t>
            </a:r>
            <a:r>
              <a:rPr lang="en-US" b="1" i="1" dirty="0" smtClean="0">
                <a:solidFill>
                  <a:srgbClr val="C00000"/>
                </a:solidFill>
              </a:rPr>
              <a:t>(Project </a:t>
            </a:r>
            <a:r>
              <a:rPr lang="en-US" b="1" i="1" dirty="0" smtClean="0">
                <a:solidFill>
                  <a:srgbClr val="C00000"/>
                </a:solidFill>
              </a:rPr>
              <a:t>Manager)</a:t>
            </a:r>
            <a:endParaRPr lang="en-US" b="1" i="1" dirty="0" smtClean="0">
              <a:solidFill>
                <a:srgbClr val="C00000"/>
              </a:solidFill>
            </a:endParaRPr>
          </a:p>
        </p:txBody>
      </p:sp>
    </p:spTree>
    <p:extLst>
      <p:ext uri="{BB962C8B-B14F-4D97-AF65-F5344CB8AC3E}">
        <p14:creationId xmlns:p14="http://schemas.microsoft.com/office/powerpoint/2010/main" val="222782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Project Collaboration</a:t>
            </a:r>
            <a:endParaRPr lang="en-US" dirty="0"/>
          </a:p>
        </p:txBody>
      </p:sp>
      <p:sp>
        <p:nvSpPr>
          <p:cNvPr id="13" name="Content Placeholder 4"/>
          <p:cNvSpPr>
            <a:spLocks noGrp="1"/>
          </p:cNvSpPr>
          <p:nvPr>
            <p:ph sz="quarter" idx="14"/>
          </p:nvPr>
        </p:nvSpPr>
        <p:spPr>
          <a:xfrm>
            <a:off x="3733800" y="1269462"/>
            <a:ext cx="4832350" cy="5065522"/>
          </a:xfrm>
        </p:spPr>
        <p:txBody>
          <a:bodyPr>
            <a:normAutofit fontScale="32500" lnSpcReduction="20000"/>
          </a:bodyPr>
          <a:lstStyle/>
          <a:p>
            <a:pPr marL="342900" indent="-342900">
              <a:buFont typeface="Arial" panose="020B0604020202020204" pitchFamily="34" charset="0"/>
              <a:buChar char="•"/>
            </a:pPr>
            <a:r>
              <a:rPr lang="en-US" dirty="0" smtClean="0"/>
              <a:t>50% of </a:t>
            </a:r>
            <a:r>
              <a:rPr lang="en-US" dirty="0"/>
              <a:t>c</a:t>
            </a:r>
            <a:r>
              <a:rPr lang="en-US" dirty="0" smtClean="0"/>
              <a:t>ryomodules: 1.3 GHz       </a:t>
            </a:r>
          </a:p>
          <a:p>
            <a:pPr marL="342900" indent="-342900">
              <a:buFont typeface="Arial" panose="020B0604020202020204" pitchFamily="34" charset="0"/>
              <a:buChar char="•"/>
            </a:pPr>
            <a:r>
              <a:rPr lang="en-US" dirty="0" smtClean="0"/>
              <a:t>Cryomodules: 3.9 GHz</a:t>
            </a:r>
          </a:p>
          <a:p>
            <a:pPr marL="342900" indent="-342900">
              <a:buFont typeface="Arial" panose="020B0604020202020204" pitchFamily="34" charset="0"/>
              <a:buChar char="•"/>
            </a:pPr>
            <a:r>
              <a:rPr lang="en-US" dirty="0" smtClean="0"/>
              <a:t>Cryomodule engineering/design</a:t>
            </a:r>
          </a:p>
          <a:p>
            <a:pPr marL="342900" indent="-342900">
              <a:buFont typeface="Arial" panose="020B0604020202020204" pitchFamily="34" charset="0"/>
              <a:buChar char="•"/>
            </a:pPr>
            <a:r>
              <a:rPr lang="en-US" dirty="0" smtClean="0"/>
              <a:t>Helium distribution, including valve boxes                        </a:t>
            </a:r>
          </a:p>
          <a:p>
            <a:pPr marL="342900" indent="-342900">
              <a:buFont typeface="Arial" panose="020B0604020202020204" pitchFamily="34" charset="0"/>
              <a:buChar char="•"/>
            </a:pPr>
            <a:r>
              <a:rPr lang="en-US" dirty="0" smtClean="0"/>
              <a:t>Processing for high Q (FNAL-invented gas doping)</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50% of </a:t>
            </a:r>
            <a:r>
              <a:rPr lang="en-US" dirty="0"/>
              <a:t>c</a:t>
            </a:r>
            <a:r>
              <a:rPr lang="en-US" dirty="0" smtClean="0"/>
              <a:t>ryomodules: 1.3 GHz </a:t>
            </a:r>
          </a:p>
          <a:p>
            <a:pPr marL="342900" indent="-342900">
              <a:buFont typeface="Arial" panose="020B0604020202020204" pitchFamily="34" charset="0"/>
              <a:buChar char="•"/>
            </a:pPr>
            <a:r>
              <a:rPr lang="en-US" dirty="0" smtClean="0"/>
              <a:t>Cryoplant selection/design/installation/commissioning      </a:t>
            </a:r>
          </a:p>
          <a:p>
            <a:pPr marL="342900" indent="-342900">
              <a:buFont typeface="Arial" panose="020B0604020202020204" pitchFamily="34" charset="0"/>
              <a:buChar char="•"/>
            </a:pPr>
            <a:r>
              <a:rPr lang="en-US" dirty="0" smtClean="0"/>
              <a:t>Processing for high Q</a:t>
            </a:r>
          </a:p>
          <a:p>
            <a:pPr marL="342900" indent="-342900">
              <a:buFont typeface="Arial" panose="020B0604020202020204" pitchFamily="34" charset="0"/>
              <a:buChar char="•"/>
            </a:pPr>
            <a:r>
              <a:rPr lang="en-US" dirty="0" smtClean="0"/>
              <a:t>LLRF Controls</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Undulators		      </a:t>
            </a:r>
          </a:p>
          <a:p>
            <a:pPr marL="342900" indent="-342900">
              <a:buFont typeface="Arial" panose="020B0604020202020204" pitchFamily="34" charset="0"/>
              <a:buChar char="•"/>
            </a:pPr>
            <a:r>
              <a:rPr lang="en-US" dirty="0" smtClean="0"/>
              <a:t>e</a:t>
            </a:r>
            <a:r>
              <a:rPr lang="en-US" baseline="30000" dirty="0" smtClean="0"/>
              <a:t>-</a:t>
            </a:r>
            <a:r>
              <a:rPr lang="en-US" dirty="0" smtClean="0"/>
              <a:t> gun &amp; associated injector systems</a:t>
            </a:r>
          </a:p>
          <a:p>
            <a:pPr marL="342900" indent="-342900">
              <a:buFont typeface="Arial" panose="020B0604020202020204" pitchFamily="34" charset="0"/>
              <a:buChar char="•"/>
            </a:pPr>
            <a:r>
              <a:rPr lang="en-US" dirty="0" smtClean="0"/>
              <a:t>LLRF Controls</a:t>
            </a:r>
          </a:p>
          <a:p>
            <a:pPr marL="342900" indent="-342900">
              <a:buFont typeface="Arial" panose="020B0604020202020204" pitchFamily="34" charset="0"/>
              <a:buChar char="•"/>
            </a:pPr>
            <a:r>
              <a:rPr lang="en-US" dirty="0" smtClean="0"/>
              <a:t>Accelerator physics support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Undulator Vacuum Chamber</a:t>
            </a:r>
          </a:p>
          <a:p>
            <a:pPr marL="342900" indent="-342900">
              <a:buFont typeface="Arial" panose="020B0604020202020204" pitchFamily="34" charset="0"/>
              <a:buChar char="•"/>
            </a:pPr>
            <a:r>
              <a:rPr lang="en-US" dirty="0" smtClean="0"/>
              <a:t>Also supports FNAL w/ SCRF cleaning facility</a:t>
            </a:r>
          </a:p>
          <a:p>
            <a:pPr marL="342900" indent="-342900">
              <a:buFont typeface="Arial" panose="020B0604020202020204" pitchFamily="34" charset="0"/>
              <a:buChar char="•"/>
            </a:pPr>
            <a:r>
              <a:rPr lang="en-US" dirty="0" smtClean="0"/>
              <a:t>Undulator R&amp;D: vertical polarization </a:t>
            </a:r>
          </a:p>
          <a:p>
            <a:r>
              <a:rPr lang="en-US" dirty="0"/>
              <a:t>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smtClean="0"/>
              <a:t>R&amp;D planning, accelerator physics &amp; prototype support</a:t>
            </a:r>
          </a:p>
          <a:p>
            <a:pPr marL="342900" indent="-342900">
              <a:buFont typeface="Arial" panose="020B0604020202020204" pitchFamily="34" charset="0"/>
              <a:buChar char="•"/>
            </a:pPr>
            <a:r>
              <a:rPr lang="en-US" dirty="0" smtClean="0"/>
              <a:t>processing for high-Q </a:t>
            </a:r>
          </a:p>
          <a:p>
            <a:pPr marL="342900" indent="-342900">
              <a:buFont typeface="Arial" panose="020B0604020202020204" pitchFamily="34" charset="0"/>
              <a:buChar char="•"/>
            </a:pPr>
            <a:r>
              <a:rPr lang="en-US" dirty="0" smtClean="0"/>
              <a:t>e</a:t>
            </a:r>
            <a:r>
              <a:rPr lang="en-US" baseline="30000" dirty="0" smtClean="0"/>
              <a:t>-</a:t>
            </a:r>
            <a:r>
              <a:rPr lang="en-US" dirty="0" smtClean="0"/>
              <a:t> gun option</a:t>
            </a:r>
            <a:endParaRPr lang="en-US" dirty="0"/>
          </a:p>
        </p:txBody>
      </p:sp>
      <p:pic>
        <p:nvPicPr>
          <p:cNvPr id="14" name="Picture 4" descr="http://archaeometry.missouri.edu/datasets/library/Berkeley_Lab_logo.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3459" y="3307307"/>
            <a:ext cx="1531088" cy="10588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ix.cs.uoregon.edu/~hank/DOECGF13_files/Argonne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476625"/>
            <a:ext cx="1713788" cy="6455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4.bp.blogspot.com/_V1hbANfFpgg/TAWuMWFbqgI/AAAAAAAABDA/VEand1O8oMs/s400/cornell+university+2.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8047" y="5348377"/>
            <a:ext cx="1043590" cy="10148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Home">
            <a:hlinkClick r:id="rId6" tooltip="Hom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907" y="2303252"/>
            <a:ext cx="2606026" cy="73865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802257" y="2355011"/>
            <a:ext cx="7677509" cy="793631"/>
          </a:xfrm>
          <a:prstGeom prst="rect">
            <a:avLst/>
          </a:prstGeom>
          <a:noFill/>
          <a:ln w="76200">
            <a:solidFill>
              <a:srgbClr val="77001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802257" y="3148642"/>
            <a:ext cx="7677509" cy="1096071"/>
          </a:xfrm>
          <a:prstGeom prst="rect">
            <a:avLst/>
          </a:prstGeom>
          <a:noFill/>
          <a:ln w="76200">
            <a:solidFill>
              <a:srgbClr val="77001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802256" y="4307686"/>
            <a:ext cx="7677509" cy="983412"/>
          </a:xfrm>
          <a:prstGeom prst="rect">
            <a:avLst/>
          </a:prstGeom>
          <a:noFill/>
          <a:ln w="76200">
            <a:solidFill>
              <a:srgbClr val="77001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802257" y="5355491"/>
            <a:ext cx="7677509" cy="983412"/>
          </a:xfrm>
          <a:prstGeom prst="rect">
            <a:avLst/>
          </a:prstGeom>
          <a:noFill/>
          <a:ln w="76200">
            <a:solidFill>
              <a:srgbClr val="770012">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24" name="Rectangle 23"/>
          <p:cNvSpPr/>
          <p:nvPr/>
        </p:nvSpPr>
        <p:spPr>
          <a:xfrm>
            <a:off x="1407692" y="2672571"/>
            <a:ext cx="2082621" cy="369332"/>
          </a:xfrm>
          <a:prstGeom prst="rect">
            <a:avLst/>
          </a:prstGeom>
        </p:spPr>
        <p:txBody>
          <a:bodyPr wrap="none">
            <a:spAutoFit/>
          </a:bodyPr>
          <a:lstStyle/>
          <a:p>
            <a:pPr marL="342900" indent="-342900">
              <a:buFont typeface="Arial" panose="020B0604020202020204" pitchFamily="34" charset="0"/>
              <a:buChar char="•"/>
            </a:pPr>
            <a:r>
              <a:rPr lang="en-US" dirty="0"/>
              <a:t>LLRF Controls </a:t>
            </a: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840" y="1097280"/>
            <a:ext cx="8082832" cy="5265990"/>
          </a:xfrm>
          <a:prstGeom prst="rect">
            <a:avLst/>
          </a:prstGeom>
        </p:spPr>
      </p:pic>
      <p:sp>
        <p:nvSpPr>
          <p:cNvPr id="26" name="TextBox 25"/>
          <p:cNvSpPr txBox="1"/>
          <p:nvPr/>
        </p:nvSpPr>
        <p:spPr>
          <a:xfrm>
            <a:off x="36481" y="2410961"/>
            <a:ext cx="816634" cy="461665"/>
          </a:xfrm>
          <a:prstGeom prst="rect">
            <a:avLst/>
          </a:prstGeom>
          <a:noFill/>
        </p:spPr>
        <p:txBody>
          <a:bodyPr wrap="square" rtlCol="0">
            <a:spAutoFit/>
          </a:bodyPr>
          <a:lstStyle/>
          <a:p>
            <a:r>
              <a:rPr lang="en-US" sz="1200" dirty="0" smtClean="0"/>
              <a:t>LLRF Control</a:t>
            </a:r>
            <a:endParaRPr lang="en-US" sz="1200" dirty="0"/>
          </a:p>
        </p:txBody>
      </p:sp>
      <p:sp>
        <p:nvSpPr>
          <p:cNvPr id="28" name="TextBox 27"/>
          <p:cNvSpPr txBox="1"/>
          <p:nvPr/>
        </p:nvSpPr>
        <p:spPr>
          <a:xfrm>
            <a:off x="-4602" y="1733865"/>
            <a:ext cx="816634" cy="461665"/>
          </a:xfrm>
          <a:prstGeom prst="rect">
            <a:avLst/>
          </a:prstGeom>
          <a:noFill/>
        </p:spPr>
        <p:txBody>
          <a:bodyPr wrap="square" rtlCol="0">
            <a:spAutoFit/>
          </a:bodyPr>
          <a:lstStyle/>
          <a:p>
            <a:r>
              <a:rPr lang="en-US" sz="1200" dirty="0" smtClean="0"/>
              <a:t>LLRF Control</a:t>
            </a:r>
            <a:endParaRPr lang="en-US" sz="1200" dirty="0"/>
          </a:p>
        </p:txBody>
      </p:sp>
      <p:sp>
        <p:nvSpPr>
          <p:cNvPr id="29" name="TextBox 28"/>
          <p:cNvSpPr txBox="1"/>
          <p:nvPr/>
        </p:nvSpPr>
        <p:spPr>
          <a:xfrm>
            <a:off x="26705" y="4476625"/>
            <a:ext cx="816634" cy="461665"/>
          </a:xfrm>
          <a:prstGeom prst="rect">
            <a:avLst/>
          </a:prstGeom>
          <a:noFill/>
        </p:spPr>
        <p:txBody>
          <a:bodyPr wrap="square" rtlCol="0">
            <a:spAutoFit/>
          </a:bodyPr>
          <a:lstStyle/>
          <a:p>
            <a:r>
              <a:rPr lang="en-US" sz="1200" dirty="0" smtClean="0"/>
              <a:t>LLRF Control</a:t>
            </a:r>
            <a:endParaRPr lang="en-US" sz="1200" dirty="0"/>
          </a:p>
        </p:txBody>
      </p:sp>
    </p:spTree>
    <p:extLst>
      <p:ext uri="{BB962C8B-B14F-4D97-AF65-F5344CB8AC3E}">
        <p14:creationId xmlns:p14="http://schemas.microsoft.com/office/powerpoint/2010/main" val="8101958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p:txBody>
          <a:bodyPr/>
          <a:lstStyle/>
          <a:p>
            <a:r>
              <a:rPr lang="en-US" dirty="0" smtClean="0"/>
              <a:t>SLAC LCLS-II Controls and Safety Systems Leads</a:t>
            </a:r>
            <a:endParaRPr lang="en-US" dirty="0"/>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1466693225"/>
              </p:ext>
            </p:extLst>
          </p:nvPr>
        </p:nvGraphicFramePr>
        <p:xfrm>
          <a:off x="457200" y="1243013"/>
          <a:ext cx="8108950" cy="5065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031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r>
              <a:rPr lang="en-US" sz="2800" dirty="0" smtClean="0"/>
              <a:t>Controls Design Strategies</a:t>
            </a:r>
            <a:endParaRPr lang="en-US" sz="2800" dirty="0"/>
          </a:p>
        </p:txBody>
      </p:sp>
      <p:sp>
        <p:nvSpPr>
          <p:cNvPr id="5" name="Content Placeholder 4"/>
          <p:cNvSpPr>
            <a:spLocks noGrp="1"/>
          </p:cNvSpPr>
          <p:nvPr>
            <p:ph sz="quarter" idx="14"/>
          </p:nvPr>
        </p:nvSpPr>
        <p:spPr/>
        <p:txBody>
          <a:bodyPr>
            <a:normAutofit/>
          </a:bodyPr>
          <a:lstStyle/>
          <a:p>
            <a:pPr marL="233362" lvl="1" indent="0">
              <a:buNone/>
            </a:pPr>
            <a:r>
              <a:rPr lang="en-US" dirty="0"/>
              <a:t>Extend the successful EPICS Controls for </a:t>
            </a:r>
            <a:r>
              <a:rPr lang="en-US" dirty="0" smtClean="0"/>
              <a:t>LCLS-I </a:t>
            </a:r>
            <a:r>
              <a:rPr lang="en-US" dirty="0"/>
              <a:t>to </a:t>
            </a:r>
            <a:r>
              <a:rPr lang="en-US" dirty="0" smtClean="0"/>
              <a:t>LCLS-II</a:t>
            </a:r>
          </a:p>
          <a:p>
            <a:pPr marL="233362" lvl="1" indent="0">
              <a:buNone/>
            </a:pPr>
            <a:endParaRPr lang="en-US" dirty="0"/>
          </a:p>
          <a:p>
            <a:pPr marL="233362" lvl="1" indent="0">
              <a:buNone/>
            </a:pPr>
            <a:r>
              <a:rPr lang="en-US" dirty="0" smtClean="0"/>
              <a:t>Lab-wide</a:t>
            </a:r>
          </a:p>
          <a:p>
            <a:pPr lvl="1"/>
            <a:r>
              <a:rPr lang="en-US" dirty="0" smtClean="0"/>
              <a:t>Accelerator &amp; photon experiment controls to be as common as possible</a:t>
            </a:r>
          </a:p>
          <a:p>
            <a:pPr lvl="1"/>
            <a:r>
              <a:rPr lang="en-US" dirty="0" smtClean="0"/>
              <a:t>LCLS-I and LCLS-II controls to be as common as possible</a:t>
            </a:r>
          </a:p>
          <a:p>
            <a:pPr lvl="1"/>
            <a:r>
              <a:rPr lang="en-US" dirty="0" smtClean="0"/>
              <a:t>Goal: Reduce maintenance, training, documentation, support costs lab-wide</a:t>
            </a:r>
          </a:p>
          <a:p>
            <a:pPr marL="233362" lvl="1" indent="0">
              <a:buNone/>
            </a:pPr>
            <a:endParaRPr lang="en-US" dirty="0"/>
          </a:p>
          <a:p>
            <a:pPr marL="233362" lvl="1" indent="0">
              <a:buNone/>
            </a:pPr>
            <a:endParaRPr lang="en-US" dirty="0" smtClean="0"/>
          </a:p>
          <a:p>
            <a:pPr marL="233362" lvl="1" indent="0">
              <a:buNone/>
            </a:pPr>
            <a:endParaRPr lang="en-US" dirty="0"/>
          </a:p>
          <a:p>
            <a:pPr marL="233362" lvl="1" indent="0">
              <a:buNone/>
            </a:pPr>
            <a:endParaRPr lang="en-CA" dirty="0" smtClean="0">
              <a:solidFill>
                <a:schemeClr val="dk1"/>
              </a:solidFill>
            </a:endParaRPr>
          </a:p>
          <a:p>
            <a:pPr lvl="2"/>
            <a:endParaRPr lang="en-CA" dirty="0">
              <a:solidFill>
                <a:schemeClr val="dk1"/>
              </a:solidFill>
            </a:endParaRPr>
          </a:p>
          <a:p>
            <a:pPr marL="457200" lvl="2" indent="0">
              <a:buNone/>
            </a:pPr>
            <a:endParaRPr lang="en-CA" dirty="0" smtClean="0">
              <a:solidFill>
                <a:schemeClr val="dk1"/>
              </a:solidFill>
            </a:endParaRPr>
          </a:p>
          <a:p>
            <a:pPr lvl="2"/>
            <a:endParaRPr lang="en-CA" dirty="0">
              <a:solidFill>
                <a:schemeClr val="dk1"/>
              </a:solidFill>
            </a:endParaRPr>
          </a:p>
          <a:p>
            <a:pPr marL="457200" lvl="2" indent="0">
              <a:buNone/>
            </a:pPr>
            <a:endParaRPr lang="en-CA" dirty="0" smtClean="0">
              <a:solidFill>
                <a:schemeClr val="dk1"/>
              </a:solidFill>
            </a:endParaRPr>
          </a:p>
          <a:p>
            <a:pPr marL="233362" lvl="1" indent="0">
              <a:buNone/>
            </a:pPr>
            <a:endParaRPr lang="en-CA" dirty="0" smtClean="0">
              <a:solidFill>
                <a:schemeClr val="dk1"/>
              </a:solidFill>
            </a:endParaRPr>
          </a:p>
          <a:p>
            <a:endParaRPr lang="en-US" dirty="0"/>
          </a:p>
        </p:txBody>
      </p:sp>
    </p:spTree>
    <p:extLst>
      <p:ext uri="{BB962C8B-B14F-4D97-AF65-F5344CB8AC3E}">
        <p14:creationId xmlns:p14="http://schemas.microsoft.com/office/powerpoint/2010/main" val="3355227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3" name="Title 2"/>
          <p:cNvSpPr>
            <a:spLocks noGrp="1"/>
          </p:cNvSpPr>
          <p:nvPr>
            <p:ph type="title"/>
          </p:nvPr>
        </p:nvSpPr>
        <p:spPr/>
        <p:txBody>
          <a:bodyPr/>
          <a:lstStyle/>
          <a:p>
            <a:r>
              <a:rPr lang="en-US" sz="2800" dirty="0" smtClean="0"/>
              <a:t>Controls Design Strategies</a:t>
            </a:r>
            <a:endParaRPr lang="en-US" sz="2800" dirty="0"/>
          </a:p>
        </p:txBody>
      </p:sp>
      <p:sp>
        <p:nvSpPr>
          <p:cNvPr id="5" name="Content Placeholder 4"/>
          <p:cNvSpPr>
            <a:spLocks noGrp="1"/>
          </p:cNvSpPr>
          <p:nvPr>
            <p:ph sz="quarter" idx="14"/>
          </p:nvPr>
        </p:nvSpPr>
        <p:spPr/>
        <p:txBody>
          <a:bodyPr>
            <a:normAutofit/>
          </a:bodyPr>
          <a:lstStyle/>
          <a:p>
            <a:pPr marL="233362" lvl="1" indent="0">
              <a:buNone/>
            </a:pPr>
            <a:r>
              <a:rPr lang="en-US" sz="2400" dirty="0" smtClean="0"/>
              <a:t>Develop </a:t>
            </a:r>
            <a:r>
              <a:rPr lang="en-US" sz="2400" dirty="0"/>
              <a:t>Common Electronics Platform </a:t>
            </a:r>
            <a:endParaRPr lang="en-US" sz="2400" dirty="0" smtClean="0"/>
          </a:p>
          <a:p>
            <a:pPr lvl="2"/>
            <a:r>
              <a:rPr lang="en-US" sz="2200" dirty="0" smtClean="0"/>
              <a:t>Development kicked off for LCLS-I electronics upgrades </a:t>
            </a:r>
            <a:r>
              <a:rPr lang="en-US" sz="1900" dirty="0" smtClean="0"/>
              <a:t>(LLRF, BPM, BCM, BLEN)</a:t>
            </a:r>
          </a:p>
          <a:p>
            <a:pPr lvl="3"/>
            <a:r>
              <a:rPr lang="en-US" sz="1900" dirty="0" smtClean="0"/>
              <a:t>Platform proof of concept for LCLS-II </a:t>
            </a:r>
          </a:p>
          <a:p>
            <a:pPr lvl="3"/>
            <a:r>
              <a:rPr lang="en-US" sz="1900" dirty="0" smtClean="0"/>
              <a:t>General </a:t>
            </a:r>
            <a:r>
              <a:rPr lang="en-US" sz="1900" dirty="0"/>
              <a:t>purpose ADC + FPGA FW </a:t>
            </a:r>
            <a:r>
              <a:rPr lang="en-US" sz="1900" dirty="0" smtClean="0"/>
              <a:t>electronics </a:t>
            </a:r>
          </a:p>
          <a:p>
            <a:pPr lvl="2"/>
            <a:r>
              <a:rPr lang="en-US" sz="2200" dirty="0" smtClean="0"/>
              <a:t>LCLS-II leverages Platform for 1MHz Systems</a:t>
            </a:r>
          </a:p>
          <a:p>
            <a:pPr marL="690562" lvl="3" indent="0">
              <a:buNone/>
            </a:pPr>
            <a:r>
              <a:rPr lang="en-US" sz="1900" dirty="0" smtClean="0"/>
              <a:t> (LLRF, </a:t>
            </a:r>
            <a:r>
              <a:rPr lang="en-US" sz="1900" dirty="0"/>
              <a:t>BPM, </a:t>
            </a:r>
            <a:r>
              <a:rPr lang="en-US" sz="1900" dirty="0" smtClean="0"/>
              <a:t>BCM, BLEN, </a:t>
            </a:r>
            <a:r>
              <a:rPr lang="en-US" sz="1900" dirty="0"/>
              <a:t>MPS, </a:t>
            </a:r>
            <a:r>
              <a:rPr lang="en-US" sz="1900" dirty="0" smtClean="0"/>
              <a:t>Timing, Beam based feedback)</a:t>
            </a:r>
          </a:p>
          <a:p>
            <a:pPr lvl="3"/>
            <a:r>
              <a:rPr lang="en-US" sz="1900" dirty="0" smtClean="0"/>
              <a:t>FPGA with hundreds of thousands of cells capable of doing LLRF or feedback algorithms including calibrations and diagnostics</a:t>
            </a:r>
          </a:p>
          <a:p>
            <a:pPr lvl="3"/>
            <a:r>
              <a:rPr lang="en-US" sz="1900" dirty="0" smtClean="0"/>
              <a:t>Memory </a:t>
            </a:r>
            <a:r>
              <a:rPr lang="en-US" sz="1900" dirty="0"/>
              <a:t>to buffer several million consecutive readings</a:t>
            </a:r>
          </a:p>
          <a:p>
            <a:pPr lvl="3"/>
            <a:r>
              <a:rPr lang="en-US" sz="1900" dirty="0"/>
              <a:t>Computer interface for </a:t>
            </a:r>
            <a:r>
              <a:rPr lang="en-US" sz="1900" dirty="0" smtClean="0"/>
              <a:t>setup/read-back</a:t>
            </a:r>
            <a:endParaRPr lang="en-US" sz="1900" dirty="0"/>
          </a:p>
          <a:p>
            <a:pPr lvl="2"/>
            <a:endParaRPr lang="en-CA" dirty="0" smtClean="0">
              <a:solidFill>
                <a:schemeClr val="dk1"/>
              </a:solidFill>
            </a:endParaRPr>
          </a:p>
          <a:p>
            <a:pPr lvl="2"/>
            <a:endParaRPr lang="en-CA" dirty="0">
              <a:solidFill>
                <a:schemeClr val="dk1"/>
              </a:solidFill>
            </a:endParaRPr>
          </a:p>
          <a:p>
            <a:pPr marL="457200" lvl="2" indent="0">
              <a:buNone/>
            </a:pPr>
            <a:endParaRPr lang="en-CA" dirty="0" smtClean="0">
              <a:solidFill>
                <a:schemeClr val="dk1"/>
              </a:solidFill>
            </a:endParaRPr>
          </a:p>
          <a:p>
            <a:pPr lvl="2"/>
            <a:endParaRPr lang="en-CA" dirty="0">
              <a:solidFill>
                <a:schemeClr val="dk1"/>
              </a:solidFill>
            </a:endParaRPr>
          </a:p>
          <a:p>
            <a:pPr marL="457200" lvl="2" indent="0">
              <a:buNone/>
            </a:pPr>
            <a:endParaRPr lang="en-CA" dirty="0" smtClean="0">
              <a:solidFill>
                <a:schemeClr val="dk1"/>
              </a:solidFill>
            </a:endParaRPr>
          </a:p>
          <a:p>
            <a:pPr marL="233362" lvl="1" indent="0">
              <a:buNone/>
            </a:pPr>
            <a:endParaRPr lang="en-CA" dirty="0" smtClean="0">
              <a:solidFill>
                <a:schemeClr val="dk1"/>
              </a:solidFill>
            </a:endParaRPr>
          </a:p>
          <a:p>
            <a:endParaRPr lang="en-US" dirty="0"/>
          </a:p>
        </p:txBody>
      </p:sp>
    </p:spTree>
    <p:extLst>
      <p:ext uri="{BB962C8B-B14F-4D97-AF65-F5344CB8AC3E}">
        <p14:creationId xmlns:p14="http://schemas.microsoft.com/office/powerpoint/2010/main" val="3245322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14</a:t>
            </a:fld>
            <a:endParaRPr lang="en-US" dirty="0"/>
          </a:p>
        </p:txBody>
      </p:sp>
      <p:sp>
        <p:nvSpPr>
          <p:cNvPr id="3" name="Title 2"/>
          <p:cNvSpPr>
            <a:spLocks noGrp="1"/>
          </p:cNvSpPr>
          <p:nvPr>
            <p:ph type="title"/>
          </p:nvPr>
        </p:nvSpPr>
        <p:spPr/>
        <p:txBody>
          <a:bodyPr/>
          <a:lstStyle/>
          <a:p>
            <a:r>
              <a:rPr lang="en-US" sz="2800" dirty="0" smtClean="0"/>
              <a:t>Controls Design </a:t>
            </a:r>
            <a:r>
              <a:rPr lang="en-US" sz="2800" dirty="0"/>
              <a:t>Strategies (cont.)</a:t>
            </a:r>
          </a:p>
        </p:txBody>
      </p:sp>
      <p:sp>
        <p:nvSpPr>
          <p:cNvPr id="5" name="Content Placeholder 4"/>
          <p:cNvSpPr>
            <a:spLocks noGrp="1"/>
          </p:cNvSpPr>
          <p:nvPr>
            <p:ph sz="quarter" idx="14"/>
          </p:nvPr>
        </p:nvSpPr>
        <p:spPr/>
        <p:txBody>
          <a:bodyPr>
            <a:normAutofit/>
          </a:bodyPr>
          <a:lstStyle/>
          <a:p>
            <a:pPr marL="233362" lvl="1" indent="0">
              <a:buNone/>
            </a:pPr>
            <a:r>
              <a:rPr lang="en-US" dirty="0" smtClean="0"/>
              <a:t>Usage </a:t>
            </a:r>
            <a:r>
              <a:rPr lang="en-US" dirty="0"/>
              <a:t>of Industrial PCs versus </a:t>
            </a:r>
            <a:r>
              <a:rPr lang="en-US" dirty="0" smtClean="0"/>
              <a:t>VME / </a:t>
            </a:r>
            <a:r>
              <a:rPr lang="en-CA" dirty="0" err="1" smtClean="0">
                <a:solidFill>
                  <a:schemeClr val="dk1"/>
                </a:solidFill>
              </a:rPr>
              <a:t>LinuxRT</a:t>
            </a:r>
            <a:r>
              <a:rPr lang="en-CA" dirty="0" smtClean="0">
                <a:solidFill>
                  <a:schemeClr val="dk1"/>
                </a:solidFill>
              </a:rPr>
              <a:t> versus RTEMS wherever possible </a:t>
            </a:r>
            <a:r>
              <a:rPr lang="en-CA" sz="2000" dirty="0" smtClean="0">
                <a:solidFill>
                  <a:schemeClr val="dk1"/>
                </a:solidFill>
              </a:rPr>
              <a:t>(</a:t>
            </a:r>
            <a:r>
              <a:rPr lang="en-CA" sz="2000" i="1" dirty="0" smtClean="0">
                <a:solidFill>
                  <a:schemeClr val="tx2">
                    <a:lumMod val="75000"/>
                  </a:schemeClr>
                </a:solidFill>
              </a:rPr>
              <a:t>Mitch D’Ewart</a:t>
            </a:r>
            <a:r>
              <a:rPr lang="en-CA" sz="2000" dirty="0" smtClean="0">
                <a:solidFill>
                  <a:schemeClr val="dk1"/>
                </a:solidFill>
              </a:rPr>
              <a:t>)</a:t>
            </a:r>
            <a:endParaRPr lang="en-CA" sz="2000" dirty="0">
              <a:solidFill>
                <a:schemeClr val="dk1"/>
              </a:solidFill>
            </a:endParaRPr>
          </a:p>
          <a:p>
            <a:pPr marL="457200" lvl="2" indent="0">
              <a:buNone/>
            </a:pPr>
            <a:endParaRPr lang="en-US" dirty="0" smtClean="0"/>
          </a:p>
          <a:p>
            <a:pPr marL="233362" lvl="1" indent="0">
              <a:buNone/>
            </a:pPr>
            <a:r>
              <a:rPr lang="en-CA" dirty="0">
                <a:solidFill>
                  <a:schemeClr val="dk1"/>
                </a:solidFill>
              </a:rPr>
              <a:t>Controls and Operations Software</a:t>
            </a:r>
          </a:p>
          <a:p>
            <a:pPr lvl="2"/>
            <a:r>
              <a:rPr lang="en-US" dirty="0"/>
              <a:t>Most of LCLS-I software will be shared with LCLS-II for dual use, but clearly identified for each machine</a:t>
            </a:r>
          </a:p>
          <a:p>
            <a:pPr lvl="2"/>
            <a:r>
              <a:rPr lang="en-US" dirty="0">
                <a:solidFill>
                  <a:schemeClr val="dk1"/>
                </a:solidFill>
              </a:rPr>
              <a:t>LCLS-I applications and infrastructure have already been leveraged for usage in other facilities; slight modifications were made for the applications to be machine agnostic</a:t>
            </a:r>
            <a:r>
              <a:rPr lang="en-CA" dirty="0">
                <a:solidFill>
                  <a:schemeClr val="dk1"/>
                </a:solidFill>
              </a:rPr>
              <a:t>I</a:t>
            </a:r>
          </a:p>
          <a:p>
            <a:pPr lvl="2"/>
            <a:r>
              <a:rPr lang="en-CA" sz="2100" dirty="0" smtClean="0">
                <a:solidFill>
                  <a:schemeClr val="dk1"/>
                </a:solidFill>
              </a:rPr>
              <a:t>Tools that manage SW deployment </a:t>
            </a:r>
            <a:r>
              <a:rPr lang="en-CA" sz="1900" dirty="0" smtClean="0">
                <a:solidFill>
                  <a:schemeClr val="dk1"/>
                </a:solidFill>
              </a:rPr>
              <a:t>to </a:t>
            </a:r>
            <a:r>
              <a:rPr lang="en-CA" sz="1900" dirty="0">
                <a:solidFill>
                  <a:schemeClr val="dk1"/>
                </a:solidFill>
              </a:rPr>
              <a:t>multiple facilities </a:t>
            </a:r>
            <a:endParaRPr lang="en-CA" sz="1900" dirty="0" smtClean="0">
              <a:solidFill>
                <a:schemeClr val="dk1"/>
              </a:solidFill>
            </a:endParaRPr>
          </a:p>
          <a:p>
            <a:pPr marL="457200" lvl="2" indent="0">
              <a:buNone/>
            </a:pPr>
            <a:r>
              <a:rPr lang="en-CA" sz="1900" dirty="0">
                <a:solidFill>
                  <a:schemeClr val="dk1"/>
                </a:solidFill>
              </a:rPr>
              <a:t> </a:t>
            </a:r>
            <a:r>
              <a:rPr lang="en-CA" sz="1900" dirty="0" smtClean="0">
                <a:solidFill>
                  <a:schemeClr val="dk1"/>
                </a:solidFill>
              </a:rPr>
              <a:t>    </a:t>
            </a:r>
            <a:r>
              <a:rPr lang="en-CA" dirty="0" smtClean="0">
                <a:solidFill>
                  <a:schemeClr val="dk1"/>
                </a:solidFill>
              </a:rPr>
              <a:t>(</a:t>
            </a:r>
            <a:r>
              <a:rPr lang="en-CA" i="1" dirty="0" err="1" smtClean="0">
                <a:solidFill>
                  <a:schemeClr val="tx2">
                    <a:lumMod val="75000"/>
                  </a:schemeClr>
                </a:solidFill>
              </a:rPr>
              <a:t>Murali</a:t>
            </a:r>
            <a:r>
              <a:rPr lang="en-CA" i="1" dirty="0" smtClean="0">
                <a:solidFill>
                  <a:schemeClr val="tx2">
                    <a:lumMod val="75000"/>
                  </a:schemeClr>
                </a:solidFill>
              </a:rPr>
              <a:t> Shankar</a:t>
            </a:r>
            <a:r>
              <a:rPr lang="en-CA" dirty="0" smtClean="0">
                <a:solidFill>
                  <a:schemeClr val="dk1"/>
                </a:solidFill>
              </a:rPr>
              <a:t>)</a:t>
            </a:r>
            <a:endParaRPr lang="en-CA" sz="1800" dirty="0">
              <a:solidFill>
                <a:schemeClr val="dk1"/>
              </a:solidFill>
            </a:endParaRPr>
          </a:p>
          <a:p>
            <a:pPr lvl="2"/>
            <a:endParaRPr lang="en-CA" sz="1900" dirty="0">
              <a:solidFill>
                <a:schemeClr val="dk1"/>
              </a:solidFill>
            </a:endParaRPr>
          </a:p>
          <a:p>
            <a:pPr marL="457200" lvl="2" indent="0">
              <a:buNone/>
            </a:pPr>
            <a:endParaRPr lang="en-US" dirty="0" smtClean="0"/>
          </a:p>
        </p:txBody>
      </p:sp>
    </p:spTree>
    <p:extLst>
      <p:ext uri="{BB962C8B-B14F-4D97-AF65-F5344CB8AC3E}">
        <p14:creationId xmlns:p14="http://schemas.microsoft.com/office/powerpoint/2010/main" val="111490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15</a:t>
            </a:fld>
            <a:endParaRPr lang="en-US" dirty="0"/>
          </a:p>
        </p:txBody>
      </p:sp>
      <p:sp>
        <p:nvSpPr>
          <p:cNvPr id="3" name="Title 2"/>
          <p:cNvSpPr>
            <a:spLocks noGrp="1"/>
          </p:cNvSpPr>
          <p:nvPr>
            <p:ph type="title"/>
          </p:nvPr>
        </p:nvSpPr>
        <p:spPr/>
        <p:txBody>
          <a:bodyPr/>
          <a:lstStyle/>
          <a:p>
            <a:r>
              <a:rPr lang="en-US" sz="2800" dirty="0" smtClean="0"/>
              <a:t>Controls Design Strategies (cont.)</a:t>
            </a:r>
            <a:endParaRPr lang="en-US" sz="2800" dirty="0"/>
          </a:p>
        </p:txBody>
      </p:sp>
      <p:sp>
        <p:nvSpPr>
          <p:cNvPr id="5" name="Content Placeholder 4"/>
          <p:cNvSpPr>
            <a:spLocks noGrp="1"/>
          </p:cNvSpPr>
          <p:nvPr>
            <p:ph sz="quarter" idx="14"/>
          </p:nvPr>
        </p:nvSpPr>
        <p:spPr/>
        <p:txBody>
          <a:bodyPr>
            <a:normAutofit fontScale="92500" lnSpcReduction="10000"/>
          </a:bodyPr>
          <a:lstStyle/>
          <a:p>
            <a:pPr marL="233362" lvl="1" indent="0">
              <a:buNone/>
            </a:pPr>
            <a:endParaRPr lang="en-US" dirty="0"/>
          </a:p>
          <a:p>
            <a:pPr marL="233362" lvl="1" indent="0">
              <a:buNone/>
            </a:pPr>
            <a:r>
              <a:rPr lang="en-CA" dirty="0" smtClean="0">
                <a:solidFill>
                  <a:schemeClr val="dk1"/>
                </a:solidFill>
              </a:rPr>
              <a:t>EPICS</a:t>
            </a:r>
          </a:p>
          <a:p>
            <a:pPr lvl="2"/>
            <a:r>
              <a:rPr lang="en-CA" sz="2100" dirty="0" smtClean="0">
                <a:solidFill>
                  <a:schemeClr val="dk1"/>
                </a:solidFill>
              </a:rPr>
              <a:t>New V4 Middleware</a:t>
            </a:r>
          </a:p>
          <a:p>
            <a:pPr lvl="3"/>
            <a:r>
              <a:rPr lang="en-CA" sz="1900" dirty="0" smtClean="0">
                <a:solidFill>
                  <a:schemeClr val="dk1"/>
                </a:solidFill>
              </a:rPr>
              <a:t>Directory service, name service, model service, archiver service, SCORE API planned FY15-16</a:t>
            </a:r>
          </a:p>
          <a:p>
            <a:pPr lvl="3"/>
            <a:r>
              <a:rPr lang="en-CA" sz="1900" dirty="0" smtClean="0">
                <a:solidFill>
                  <a:schemeClr val="dk1"/>
                </a:solidFill>
              </a:rPr>
              <a:t>More services likely to come in support of physics HLAs.</a:t>
            </a:r>
          </a:p>
          <a:p>
            <a:pPr lvl="3"/>
            <a:r>
              <a:rPr lang="en-CA" sz="1900" dirty="0" smtClean="0">
                <a:solidFill>
                  <a:schemeClr val="dk1"/>
                </a:solidFill>
              </a:rPr>
              <a:t>Replaces CORBA based middleware technology</a:t>
            </a:r>
          </a:p>
          <a:p>
            <a:pPr lvl="2"/>
            <a:r>
              <a:rPr lang="en-CA" sz="2100" dirty="0" smtClean="0">
                <a:solidFill>
                  <a:schemeClr val="dk1"/>
                </a:solidFill>
              </a:rPr>
              <a:t>Archiver Appliance enhancements </a:t>
            </a:r>
            <a:r>
              <a:rPr lang="en-CA" sz="2400" dirty="0">
                <a:solidFill>
                  <a:schemeClr val="dk1"/>
                </a:solidFill>
              </a:rPr>
              <a:t>(</a:t>
            </a:r>
            <a:r>
              <a:rPr lang="en-CA" sz="2400" i="1" dirty="0" err="1">
                <a:solidFill>
                  <a:schemeClr val="tx2">
                    <a:lumMod val="75000"/>
                  </a:schemeClr>
                </a:solidFill>
              </a:rPr>
              <a:t>Murali</a:t>
            </a:r>
            <a:r>
              <a:rPr lang="en-CA" sz="2400" i="1" dirty="0">
                <a:solidFill>
                  <a:schemeClr val="tx2">
                    <a:lumMod val="75000"/>
                  </a:schemeClr>
                </a:solidFill>
              </a:rPr>
              <a:t> Shankar</a:t>
            </a:r>
            <a:r>
              <a:rPr lang="en-CA" sz="2400" dirty="0" smtClean="0">
                <a:solidFill>
                  <a:schemeClr val="dk1"/>
                </a:solidFill>
              </a:rPr>
              <a:t>)</a:t>
            </a:r>
            <a:endParaRPr lang="en-CA" sz="2100" dirty="0" smtClean="0">
              <a:solidFill>
                <a:schemeClr val="dk1"/>
              </a:solidFill>
            </a:endParaRPr>
          </a:p>
          <a:p>
            <a:pPr lvl="3"/>
            <a:r>
              <a:rPr lang="en-CA" sz="1900" dirty="0" smtClean="0">
                <a:solidFill>
                  <a:schemeClr val="dk1"/>
                </a:solidFill>
              </a:rPr>
              <a:t>LCLS-II expected to be the largest EPICS installation with ~8-10M PVs</a:t>
            </a:r>
          </a:p>
          <a:p>
            <a:pPr lvl="3"/>
            <a:r>
              <a:rPr lang="en-CA" sz="1900" dirty="0" smtClean="0">
                <a:solidFill>
                  <a:schemeClr val="dk1"/>
                </a:solidFill>
              </a:rPr>
              <a:t>DBE_PROPERTIES / </a:t>
            </a:r>
            <a:r>
              <a:rPr lang="en-CA" sz="1900" dirty="0" err="1" smtClean="0">
                <a:solidFill>
                  <a:schemeClr val="dk1"/>
                </a:solidFill>
              </a:rPr>
              <a:t>PVAccess</a:t>
            </a:r>
            <a:endParaRPr lang="en-CA" sz="1900" dirty="0" smtClean="0">
              <a:solidFill>
                <a:schemeClr val="dk1"/>
              </a:solidFill>
            </a:endParaRPr>
          </a:p>
          <a:p>
            <a:pPr lvl="3"/>
            <a:r>
              <a:rPr lang="en-CA" sz="1900" dirty="0" smtClean="0">
                <a:solidFill>
                  <a:schemeClr val="dk1"/>
                </a:solidFill>
              </a:rPr>
              <a:t>Changes to the V3 gateway for </a:t>
            </a:r>
            <a:r>
              <a:rPr lang="en-CA" sz="1900" dirty="0" err="1" smtClean="0">
                <a:solidFill>
                  <a:schemeClr val="dk1"/>
                </a:solidFill>
              </a:rPr>
              <a:t>DBE_PROPErTIES</a:t>
            </a:r>
            <a:r>
              <a:rPr lang="en-CA" sz="1900" dirty="0" smtClean="0">
                <a:solidFill>
                  <a:schemeClr val="dk1"/>
                </a:solidFill>
              </a:rPr>
              <a:t> and variable sized arrays</a:t>
            </a:r>
          </a:p>
          <a:p>
            <a:pPr lvl="3"/>
            <a:r>
              <a:rPr lang="en-CA" sz="1900" dirty="0" smtClean="0">
                <a:solidFill>
                  <a:schemeClr val="dk1"/>
                </a:solidFill>
              </a:rPr>
              <a:t>New archive viewer</a:t>
            </a:r>
            <a:endParaRPr lang="en-CA" sz="1900" dirty="0">
              <a:solidFill>
                <a:schemeClr val="dk1"/>
              </a:solidFill>
            </a:endParaRPr>
          </a:p>
          <a:p>
            <a:pPr lvl="2"/>
            <a:r>
              <a:rPr lang="en-CA" sz="2100" dirty="0" smtClean="0">
                <a:solidFill>
                  <a:schemeClr val="dk1"/>
                </a:solidFill>
              </a:rPr>
              <a:t>HMI Upgrade </a:t>
            </a:r>
          </a:p>
          <a:p>
            <a:pPr lvl="3"/>
            <a:r>
              <a:rPr lang="en-CA" sz="1900" dirty="0" smtClean="0">
                <a:solidFill>
                  <a:schemeClr val="dk1"/>
                </a:solidFill>
              </a:rPr>
              <a:t>LCLS </a:t>
            </a:r>
            <a:r>
              <a:rPr lang="en-CA" sz="1900" dirty="0">
                <a:solidFill>
                  <a:schemeClr val="dk1"/>
                </a:solidFill>
              </a:rPr>
              <a:t>is evaluating display manager alternatives based on QT technology</a:t>
            </a:r>
          </a:p>
          <a:p>
            <a:pPr lvl="3"/>
            <a:endParaRPr lang="en-CA" sz="1900" dirty="0">
              <a:solidFill>
                <a:schemeClr val="dk1"/>
              </a:solidFill>
            </a:endParaRPr>
          </a:p>
          <a:p>
            <a:pPr marL="457200" lvl="2" indent="0">
              <a:buNone/>
            </a:pPr>
            <a:endParaRPr lang="en-CA" dirty="0" smtClean="0">
              <a:solidFill>
                <a:schemeClr val="dk1"/>
              </a:solidFill>
            </a:endParaRPr>
          </a:p>
          <a:p>
            <a:pPr lvl="2"/>
            <a:endParaRPr lang="en-CA" dirty="0">
              <a:solidFill>
                <a:schemeClr val="dk1"/>
              </a:solidFill>
            </a:endParaRPr>
          </a:p>
          <a:p>
            <a:pPr marL="457200" lvl="2" indent="0">
              <a:buNone/>
            </a:pPr>
            <a:endParaRPr lang="en-CA" dirty="0" smtClean="0">
              <a:solidFill>
                <a:schemeClr val="dk1"/>
              </a:solidFill>
            </a:endParaRPr>
          </a:p>
          <a:p>
            <a:pPr marL="233362" lvl="1" indent="0">
              <a:buNone/>
            </a:pPr>
            <a:endParaRPr lang="en-CA" dirty="0" smtClean="0">
              <a:solidFill>
                <a:schemeClr val="dk1"/>
              </a:solidFill>
            </a:endParaRPr>
          </a:p>
          <a:p>
            <a:endParaRPr lang="en-US" dirty="0"/>
          </a:p>
        </p:txBody>
      </p:sp>
    </p:spTree>
    <p:extLst>
      <p:ext uri="{BB962C8B-B14F-4D97-AF65-F5344CB8AC3E}">
        <p14:creationId xmlns:p14="http://schemas.microsoft.com/office/powerpoint/2010/main" val="4100783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jqchan\AppData\Local\Microsoft\Windows\Temporary Internet Files\Content.Outlook\5E92OC89\Acc Sys CD3B DOE Review 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8986"/>
            <a:ext cx="9144000" cy="494439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1"/>
          </p:nvPr>
        </p:nvSpPr>
        <p:spPr/>
        <p:txBody>
          <a:bodyPr/>
          <a:lstStyle/>
          <a:p>
            <a:fld id="{5BD36294-2849-48A8-8531-5354CF3095D2}" type="slidenum">
              <a:rPr lang="en-US" smtClean="0"/>
              <a:pPr/>
              <a:t>16</a:t>
            </a:fld>
            <a:endParaRPr lang="en-US" dirty="0"/>
          </a:p>
        </p:txBody>
      </p:sp>
      <p:sp>
        <p:nvSpPr>
          <p:cNvPr id="4098" name="Title 1"/>
          <p:cNvSpPr>
            <a:spLocks noGrp="1"/>
          </p:cNvSpPr>
          <p:nvPr>
            <p:ph type="title"/>
          </p:nvPr>
        </p:nvSpPr>
        <p:spPr/>
        <p:txBody>
          <a:bodyPr/>
          <a:lstStyle/>
          <a:p>
            <a:r>
              <a:rPr lang="en-US" sz="2800" dirty="0" smtClean="0">
                <a:solidFill>
                  <a:srgbClr val="A4001D"/>
                </a:solidFill>
              </a:rPr>
              <a:t>Accelerator Systems Schedule</a:t>
            </a:r>
          </a:p>
        </p:txBody>
      </p:sp>
      <p:cxnSp>
        <p:nvCxnSpPr>
          <p:cNvPr id="5" name="Straight Connector 4"/>
          <p:cNvCxnSpPr/>
          <p:nvPr/>
        </p:nvCxnSpPr>
        <p:spPr>
          <a:xfrm>
            <a:off x="4790615" y="1749156"/>
            <a:ext cx="497377" cy="0"/>
          </a:xfrm>
          <a:prstGeom prst="line">
            <a:avLst/>
          </a:prstGeom>
          <a:ln w="63500" cmpd="sng">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28543" y="1749156"/>
            <a:ext cx="997328" cy="0"/>
          </a:xfrm>
          <a:prstGeom prst="line">
            <a:avLst/>
          </a:prstGeom>
          <a:ln w="63500">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948726" y="1749156"/>
            <a:ext cx="1107996" cy="246221"/>
          </a:xfrm>
          <a:prstGeom prst="rect">
            <a:avLst/>
          </a:prstGeom>
          <a:noFill/>
        </p:spPr>
        <p:txBody>
          <a:bodyPr wrap="none" rtlCol="0">
            <a:spAutoFit/>
          </a:bodyPr>
          <a:lstStyle/>
          <a:p>
            <a:r>
              <a:rPr lang="en-US" sz="1000" dirty="0" smtClean="0"/>
              <a:t>LCLS Downtime</a:t>
            </a:r>
            <a:endParaRPr lang="en-US" sz="1000" dirty="0"/>
          </a:p>
        </p:txBody>
      </p:sp>
      <p:cxnSp>
        <p:nvCxnSpPr>
          <p:cNvPr id="3" name="Straight Connector 2"/>
          <p:cNvCxnSpPr/>
          <p:nvPr/>
        </p:nvCxnSpPr>
        <p:spPr>
          <a:xfrm>
            <a:off x="4081165" y="4527852"/>
            <a:ext cx="1807535" cy="0"/>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888700" y="4661294"/>
            <a:ext cx="1088065" cy="0"/>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5875484" y="4527852"/>
            <a:ext cx="2288" cy="152400"/>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013167" y="4130558"/>
            <a:ext cx="293281" cy="0"/>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7013167" y="3851306"/>
            <a:ext cx="0" cy="279252"/>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32219" y="3851306"/>
            <a:ext cx="593652" cy="0"/>
          </a:xfrm>
          <a:prstGeom prst="line">
            <a:avLst/>
          </a:prstGeom>
          <a:ln w="25400">
            <a:solidFill>
              <a:srgbClr val="FF0000"/>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08647" y="6561486"/>
            <a:ext cx="293281" cy="0"/>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168410" y="6409454"/>
            <a:ext cx="1019831" cy="261610"/>
          </a:xfrm>
          <a:prstGeom prst="rect">
            <a:avLst/>
          </a:prstGeom>
          <a:noFill/>
        </p:spPr>
        <p:txBody>
          <a:bodyPr wrap="none" rtlCol="0">
            <a:spAutoFit/>
          </a:bodyPr>
          <a:lstStyle/>
          <a:p>
            <a:r>
              <a:rPr lang="en-US" sz="1100" dirty="0" smtClean="0"/>
              <a:t> </a:t>
            </a:r>
            <a:r>
              <a:rPr lang="en-US" sz="800" dirty="0" err="1"/>
              <a:t>L</a:t>
            </a:r>
            <a:r>
              <a:rPr lang="en-US" sz="800" dirty="0" err="1" smtClean="0"/>
              <a:t>inac</a:t>
            </a:r>
            <a:r>
              <a:rPr lang="en-US" sz="800" dirty="0" smtClean="0"/>
              <a:t> critical path</a:t>
            </a:r>
            <a:endParaRPr lang="en-US" sz="800" dirty="0"/>
          </a:p>
        </p:txBody>
      </p:sp>
      <p:sp>
        <p:nvSpPr>
          <p:cNvPr id="36" name="TextBox 35"/>
          <p:cNvSpPr txBox="1"/>
          <p:nvPr/>
        </p:nvSpPr>
        <p:spPr>
          <a:xfrm>
            <a:off x="5560827" y="6455620"/>
            <a:ext cx="1742785" cy="215444"/>
          </a:xfrm>
          <a:prstGeom prst="rect">
            <a:avLst/>
          </a:prstGeom>
          <a:noFill/>
        </p:spPr>
        <p:txBody>
          <a:bodyPr wrap="none" rtlCol="0">
            <a:spAutoFit/>
          </a:bodyPr>
          <a:lstStyle/>
          <a:p>
            <a:r>
              <a:rPr lang="en-US" sz="800" dirty="0" smtClean="0"/>
              <a:t>Transfer &amp; Dump Line critical path</a:t>
            </a:r>
            <a:endParaRPr lang="en-US" sz="800" dirty="0"/>
          </a:p>
        </p:txBody>
      </p:sp>
      <p:cxnSp>
        <p:nvCxnSpPr>
          <p:cNvPr id="26" name="Straight Connector 25"/>
          <p:cNvCxnSpPr/>
          <p:nvPr/>
        </p:nvCxnSpPr>
        <p:spPr>
          <a:xfrm flipV="1">
            <a:off x="6961260" y="4677109"/>
            <a:ext cx="0" cy="110172"/>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976765" y="4787281"/>
            <a:ext cx="435682" cy="0"/>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223971" y="6563342"/>
            <a:ext cx="350074" cy="0"/>
          </a:xfrm>
          <a:prstGeom prst="line">
            <a:avLst/>
          </a:prstGeom>
          <a:ln w="25400">
            <a:solidFill>
              <a:srgbClr val="0033CC"/>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7306448" y="4130558"/>
            <a:ext cx="0" cy="126852"/>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2207" y="4257410"/>
            <a:ext cx="100240" cy="0"/>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412448" y="4282958"/>
            <a:ext cx="0" cy="1736095"/>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428618" y="6019053"/>
            <a:ext cx="714718" cy="0"/>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8136711" y="1932317"/>
            <a:ext cx="13249" cy="4086736"/>
          </a:xfrm>
          <a:prstGeom prst="line">
            <a:avLst/>
          </a:prstGeom>
          <a:ln w="25400">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6932311" y="3728195"/>
            <a:ext cx="1407758" cy="246221"/>
          </a:xfrm>
          <a:prstGeom prst="rect">
            <a:avLst/>
          </a:prstGeom>
          <a:noFill/>
        </p:spPr>
        <p:txBody>
          <a:bodyPr wrap="none" rtlCol="0">
            <a:spAutoFit/>
          </a:bodyPr>
          <a:lstStyle/>
          <a:p>
            <a:r>
              <a:rPr lang="en-US" sz="1000" dirty="0" smtClean="0"/>
              <a:t>(</a:t>
            </a:r>
            <a:r>
              <a:rPr lang="en-US" sz="1000" dirty="0" err="1" smtClean="0">
                <a:solidFill>
                  <a:srgbClr val="FF0000"/>
                </a:solidFill>
              </a:rPr>
              <a:t>cryomodule</a:t>
            </a:r>
            <a:r>
              <a:rPr lang="en-US" sz="1000" dirty="0" smtClean="0">
                <a:solidFill>
                  <a:srgbClr val="FF0000"/>
                </a:solidFill>
              </a:rPr>
              <a:t> delivery</a:t>
            </a:r>
            <a:r>
              <a:rPr lang="en-US" sz="1000" dirty="0" smtClean="0"/>
              <a:t>)</a:t>
            </a:r>
            <a:endParaRPr lang="en-US" sz="1000" dirty="0"/>
          </a:p>
        </p:txBody>
      </p:sp>
      <p:sp>
        <p:nvSpPr>
          <p:cNvPr id="42" name="TextBox 41"/>
          <p:cNvSpPr txBox="1"/>
          <p:nvPr/>
        </p:nvSpPr>
        <p:spPr>
          <a:xfrm>
            <a:off x="4323925" y="6163233"/>
            <a:ext cx="1107996" cy="246221"/>
          </a:xfrm>
          <a:prstGeom prst="rect">
            <a:avLst/>
          </a:prstGeom>
          <a:noFill/>
        </p:spPr>
        <p:txBody>
          <a:bodyPr wrap="none" rtlCol="0">
            <a:spAutoFit/>
          </a:bodyPr>
          <a:lstStyle/>
          <a:p>
            <a:r>
              <a:rPr lang="en-US" sz="1000" dirty="0" smtClean="0"/>
              <a:t>LCLS Downtime</a:t>
            </a:r>
            <a:endParaRPr lang="en-US" sz="1000" dirty="0"/>
          </a:p>
        </p:txBody>
      </p:sp>
      <p:cxnSp>
        <p:nvCxnSpPr>
          <p:cNvPr id="43" name="Straight Connector 42"/>
          <p:cNvCxnSpPr/>
          <p:nvPr/>
        </p:nvCxnSpPr>
        <p:spPr>
          <a:xfrm>
            <a:off x="3787956" y="6286343"/>
            <a:ext cx="497377" cy="0"/>
          </a:xfrm>
          <a:prstGeom prst="line">
            <a:avLst/>
          </a:prstGeom>
          <a:ln w="63500" cmpd="sng">
            <a:solidFill>
              <a:schemeClr val="accent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812136" y="5284109"/>
            <a:ext cx="3446777" cy="523220"/>
          </a:xfrm>
          <a:prstGeom prst="rect">
            <a:avLst/>
          </a:prstGeom>
          <a:noFill/>
          <a:ln>
            <a:solidFill>
              <a:srgbClr val="C00000"/>
            </a:solidFill>
          </a:ln>
        </p:spPr>
        <p:txBody>
          <a:bodyPr wrap="none" rtlCol="0">
            <a:spAutoFit/>
          </a:bodyPr>
          <a:lstStyle/>
          <a:p>
            <a:r>
              <a:rPr lang="en-US" sz="1400" dirty="0" smtClean="0"/>
              <a:t>Critical Path:</a:t>
            </a:r>
          </a:p>
          <a:p>
            <a:pPr marL="342900" indent="-342900">
              <a:buAutoNum type="arabicParenR"/>
            </a:pPr>
            <a:r>
              <a:rPr lang="en-US" sz="1400" dirty="0" smtClean="0"/>
              <a:t>CM Delivery during</a:t>
            </a:r>
            <a:r>
              <a:rPr lang="en-US" sz="1400" dirty="0"/>
              <a:t> </a:t>
            </a:r>
            <a:r>
              <a:rPr lang="en-US" sz="1400" dirty="0" smtClean="0"/>
              <a:t> FY18 downtime</a:t>
            </a:r>
            <a:endParaRPr lang="en-US" sz="1400" dirty="0"/>
          </a:p>
        </p:txBody>
      </p:sp>
      <p:cxnSp>
        <p:nvCxnSpPr>
          <p:cNvPr id="37" name="Straight Connector 36"/>
          <p:cNvCxnSpPr/>
          <p:nvPr/>
        </p:nvCxnSpPr>
        <p:spPr>
          <a:xfrm flipH="1">
            <a:off x="4668446" y="3851305"/>
            <a:ext cx="2388276" cy="1432804"/>
          </a:xfrm>
          <a:prstGeom prst="line">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667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47" y="1161011"/>
            <a:ext cx="7849178" cy="53274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1"/>
          </p:nvPr>
        </p:nvSpPr>
        <p:spPr/>
        <p:txBody>
          <a:bodyPr/>
          <a:lstStyle/>
          <a:p>
            <a:fld id="{5BD36294-2849-48A8-8531-5354CF3095D2}" type="slidenum">
              <a:rPr lang="en-US" smtClean="0"/>
              <a:pPr/>
              <a:t>17</a:t>
            </a:fld>
            <a:endParaRPr lang="en-US" dirty="0"/>
          </a:p>
        </p:txBody>
      </p:sp>
      <p:sp>
        <p:nvSpPr>
          <p:cNvPr id="3" name="Title 2"/>
          <p:cNvSpPr>
            <a:spLocks noGrp="1"/>
          </p:cNvSpPr>
          <p:nvPr>
            <p:ph type="title"/>
          </p:nvPr>
        </p:nvSpPr>
        <p:spPr/>
        <p:txBody>
          <a:bodyPr/>
          <a:lstStyle/>
          <a:p>
            <a:r>
              <a:rPr lang="en-US" dirty="0" smtClean="0"/>
              <a:t>Controls System High Level Schedule</a:t>
            </a:r>
            <a:endParaRPr lang="en-US" dirty="0"/>
          </a:p>
        </p:txBody>
      </p:sp>
      <p:sp>
        <p:nvSpPr>
          <p:cNvPr id="6" name="TextBox 5"/>
          <p:cNvSpPr txBox="1"/>
          <p:nvPr/>
        </p:nvSpPr>
        <p:spPr>
          <a:xfrm>
            <a:off x="6800850" y="4965700"/>
            <a:ext cx="2294218" cy="523220"/>
          </a:xfrm>
          <a:prstGeom prst="rect">
            <a:avLst/>
          </a:prstGeom>
          <a:noFill/>
          <a:ln>
            <a:solidFill>
              <a:srgbClr val="C00000"/>
            </a:solidFill>
          </a:ln>
        </p:spPr>
        <p:txBody>
          <a:bodyPr wrap="none" rtlCol="0">
            <a:spAutoFit/>
          </a:bodyPr>
          <a:lstStyle/>
          <a:p>
            <a:r>
              <a:rPr lang="en-US" sz="1400" dirty="0" smtClean="0"/>
              <a:t>Undulator Controls Ready </a:t>
            </a:r>
            <a:br>
              <a:rPr lang="en-US" sz="1400" dirty="0" smtClean="0"/>
            </a:br>
            <a:r>
              <a:rPr lang="en-US" sz="1400" dirty="0" smtClean="0"/>
              <a:t>for Commissioning: 9/18</a:t>
            </a:r>
            <a:endParaRPr lang="en-US" sz="1400" dirty="0"/>
          </a:p>
        </p:txBody>
      </p:sp>
      <p:cxnSp>
        <p:nvCxnSpPr>
          <p:cNvPr id="17" name="Straight Connector 16"/>
          <p:cNvCxnSpPr>
            <a:stCxn id="27" idx="2"/>
          </p:cNvCxnSpPr>
          <p:nvPr/>
        </p:nvCxnSpPr>
        <p:spPr>
          <a:xfrm>
            <a:off x="7446428" y="2678123"/>
            <a:ext cx="0" cy="1746340"/>
          </a:xfrm>
          <a:prstGeom prst="line">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69049" y="2154903"/>
            <a:ext cx="2154757" cy="523220"/>
          </a:xfrm>
          <a:prstGeom prst="rect">
            <a:avLst/>
          </a:prstGeom>
          <a:noFill/>
          <a:ln>
            <a:solidFill>
              <a:srgbClr val="C00000"/>
            </a:solidFill>
          </a:ln>
        </p:spPr>
        <p:txBody>
          <a:bodyPr wrap="none" rtlCol="0">
            <a:spAutoFit/>
          </a:bodyPr>
          <a:lstStyle/>
          <a:p>
            <a:r>
              <a:rPr lang="en-US" sz="1400" dirty="0" smtClean="0"/>
              <a:t>Linac Controls Ready for</a:t>
            </a:r>
            <a:br>
              <a:rPr lang="en-US" sz="1400" dirty="0" smtClean="0"/>
            </a:br>
            <a:r>
              <a:rPr lang="en-US" sz="1400" dirty="0" smtClean="0"/>
              <a:t>Commissioning: 3/19</a:t>
            </a:r>
            <a:endParaRPr lang="en-US" sz="1400" dirty="0"/>
          </a:p>
        </p:txBody>
      </p:sp>
      <p:cxnSp>
        <p:nvCxnSpPr>
          <p:cNvPr id="36" name="Straight Connector 35"/>
          <p:cNvCxnSpPr>
            <a:stCxn id="6" idx="2"/>
          </p:cNvCxnSpPr>
          <p:nvPr/>
        </p:nvCxnSpPr>
        <p:spPr>
          <a:xfrm flipH="1">
            <a:off x="7033098" y="5488920"/>
            <a:ext cx="914861" cy="921608"/>
          </a:xfrm>
          <a:prstGeom prst="line">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55583" y="1412717"/>
            <a:ext cx="2592376" cy="307777"/>
          </a:xfrm>
          <a:prstGeom prst="rect">
            <a:avLst/>
          </a:prstGeom>
          <a:noFill/>
          <a:ln>
            <a:solidFill>
              <a:srgbClr val="C00000"/>
            </a:solidFill>
          </a:ln>
        </p:spPr>
        <p:txBody>
          <a:bodyPr wrap="none" rtlCol="0">
            <a:spAutoFit/>
          </a:bodyPr>
          <a:lstStyle/>
          <a:p>
            <a:r>
              <a:rPr lang="en-US" sz="1400" dirty="0" smtClean="0"/>
              <a:t>Final Designs complete: 10/16</a:t>
            </a:r>
            <a:endParaRPr lang="en-US" sz="1400" dirty="0"/>
          </a:p>
        </p:txBody>
      </p:sp>
      <p:cxnSp>
        <p:nvCxnSpPr>
          <p:cNvPr id="10" name="Straight Connector 9"/>
          <p:cNvCxnSpPr/>
          <p:nvPr/>
        </p:nvCxnSpPr>
        <p:spPr>
          <a:xfrm flipH="1" flipV="1">
            <a:off x="4267200" y="1528133"/>
            <a:ext cx="1079912" cy="38472"/>
          </a:xfrm>
          <a:prstGeom prst="line">
            <a:avLst/>
          </a:prstGeom>
          <a:ln w="158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289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5BD36294-2849-48A8-8531-5354CF3095D2}" type="slidenum">
              <a:rPr lang="en-US" smtClean="0"/>
              <a:pPr/>
              <a:t>18</a:t>
            </a:fld>
            <a:endParaRPr lang="en-US" dirty="0"/>
          </a:p>
        </p:txBody>
      </p:sp>
      <p:sp>
        <p:nvSpPr>
          <p:cNvPr id="4098" name="Title 1"/>
          <p:cNvSpPr>
            <a:spLocks noGrp="1"/>
          </p:cNvSpPr>
          <p:nvPr>
            <p:ph type="title"/>
          </p:nvPr>
        </p:nvSpPr>
        <p:spPr/>
        <p:txBody>
          <a:bodyPr/>
          <a:lstStyle/>
          <a:p>
            <a:r>
              <a:rPr lang="en-US" sz="2800" dirty="0" smtClean="0"/>
              <a:t>Summary</a:t>
            </a:r>
          </a:p>
        </p:txBody>
      </p:sp>
      <p:sp>
        <p:nvSpPr>
          <p:cNvPr id="4099" name="Content Placeholder 2"/>
          <p:cNvSpPr>
            <a:spLocks noGrp="1"/>
          </p:cNvSpPr>
          <p:nvPr>
            <p:ph sz="quarter" idx="14"/>
          </p:nvPr>
        </p:nvSpPr>
        <p:spPr/>
        <p:txBody>
          <a:bodyPr>
            <a:normAutofit fontScale="92500" lnSpcReduction="20000"/>
          </a:bodyPr>
          <a:lstStyle/>
          <a:p>
            <a:pPr marL="342900" indent="-342900">
              <a:buFont typeface="Arial" panose="020B0604020202020204" pitchFamily="34" charset="0"/>
              <a:buChar char="•"/>
            </a:pPr>
            <a:r>
              <a:rPr lang="en-US" dirty="0"/>
              <a:t>The requirements for LCLS-II controls are well </a:t>
            </a:r>
            <a:r>
              <a:rPr lang="en-US" dirty="0" smtClean="0"/>
              <a:t>understood</a:t>
            </a:r>
          </a:p>
          <a:p>
            <a:pPr marL="342900" indent="-342900">
              <a:buFont typeface="Arial" panose="020B0604020202020204" pitchFamily="34" charset="0"/>
              <a:buChar char="•"/>
            </a:pPr>
            <a:r>
              <a:rPr lang="en-US" dirty="0" smtClean="0"/>
              <a:t>Detailed CD-2 cost estimates &amp; schedules have been developed</a:t>
            </a:r>
            <a:endParaRPr lang="en-US" dirty="0"/>
          </a:p>
          <a:p>
            <a:pPr marL="342900" indent="-342900">
              <a:buFont typeface="Arial" panose="020B0604020202020204" pitchFamily="34" charset="0"/>
              <a:buChar char="•"/>
            </a:pPr>
            <a:r>
              <a:rPr lang="en-US" dirty="0"/>
              <a:t>LCLS-I designs </a:t>
            </a:r>
            <a:r>
              <a:rPr lang="en-US" dirty="0" smtClean="0"/>
              <a:t>support </a:t>
            </a:r>
            <a:r>
              <a:rPr lang="en-US" dirty="0"/>
              <a:t>a large fraction of </a:t>
            </a:r>
            <a:r>
              <a:rPr lang="en-US" dirty="0" smtClean="0"/>
              <a:t>the systems with </a:t>
            </a:r>
            <a:r>
              <a:rPr lang="en-US" dirty="0"/>
              <a:t>CD-2 </a:t>
            </a:r>
            <a:r>
              <a:rPr lang="en-US" dirty="0" smtClean="0"/>
              <a:t>(60%) level </a:t>
            </a:r>
            <a:r>
              <a:rPr lang="en-US" dirty="0"/>
              <a:t>of design </a:t>
            </a:r>
            <a:r>
              <a:rPr lang="en-US" dirty="0" smtClean="0"/>
              <a:t>maturity</a:t>
            </a:r>
          </a:p>
          <a:p>
            <a:pPr marL="342900" indent="-342900">
              <a:buFont typeface="Arial" panose="020B0604020202020204" pitchFamily="34" charset="0"/>
              <a:buChar char="•"/>
            </a:pPr>
            <a:r>
              <a:rPr lang="en-US" dirty="0" smtClean="0"/>
              <a:t>Preliminary design reviews have been held for all mature controls subsystems – ready for final design</a:t>
            </a:r>
          </a:p>
          <a:p>
            <a:pPr marL="342900" indent="-342900">
              <a:buFont typeface="Arial" panose="020B0604020202020204" pitchFamily="34" charset="0"/>
              <a:buChar char="•"/>
            </a:pPr>
            <a:r>
              <a:rPr lang="en-US" dirty="0" smtClean="0"/>
              <a:t>For systems with substantially new requirements, there are conceptual designs – none appear to be show-stoppers</a:t>
            </a:r>
          </a:p>
          <a:p>
            <a:pPr marL="342900" indent="-342900">
              <a:buFont typeface="Arial" panose="020B0604020202020204" pitchFamily="34" charset="0"/>
              <a:buChar char="•"/>
            </a:pPr>
            <a:r>
              <a:rPr lang="en-US" dirty="0" smtClean="0"/>
              <a:t>A common platform architecture is underway for high performance systems</a:t>
            </a:r>
          </a:p>
          <a:p>
            <a:pPr marL="342900" indent="-342900">
              <a:buFont typeface="Arial" panose="020B0604020202020204" pitchFamily="34" charset="0"/>
              <a:buChar char="•"/>
            </a:pPr>
            <a:r>
              <a:rPr lang="en-US" dirty="0" smtClean="0"/>
              <a:t>Teams </a:t>
            </a:r>
            <a:r>
              <a:rPr lang="en-US" dirty="0"/>
              <a:t>at SLAC and partner labs have been identified with the capability and capacity to develop the required </a:t>
            </a:r>
            <a:r>
              <a:rPr lang="en-US" dirty="0" smtClean="0"/>
              <a:t>systems</a:t>
            </a:r>
          </a:p>
          <a:p>
            <a:pPr marL="342900" indent="-342900">
              <a:buFont typeface="Arial" panose="020B0604020202020204" pitchFamily="34" charset="0"/>
              <a:buChar char="•"/>
            </a:pPr>
            <a:r>
              <a:rPr lang="en-US" dirty="0" smtClean="0"/>
              <a:t>Controls will be at CD-2/3 design maturity (60%) by Oct 2015</a:t>
            </a:r>
            <a:endParaRPr lang="en-US" dirty="0"/>
          </a:p>
        </p:txBody>
      </p:sp>
    </p:spTree>
    <p:extLst>
      <p:ext uri="{BB962C8B-B14F-4D97-AF65-F5344CB8AC3E}">
        <p14:creationId xmlns:p14="http://schemas.microsoft.com/office/powerpoint/2010/main" val="1864742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Thank-you</a:t>
            </a:r>
            <a:endParaRPr lang="en-US" dirty="0"/>
          </a:p>
        </p:txBody>
      </p:sp>
      <p:sp>
        <p:nvSpPr>
          <p:cNvPr id="4" name="Footer Placeholder 3"/>
          <p:cNvSpPr>
            <a:spLocks noGrp="1"/>
          </p:cNvSpPr>
          <p:nvPr>
            <p:ph type="ftr" sz="quarter" idx="13"/>
          </p:nvPr>
        </p:nvSpPr>
        <p:spPr/>
        <p:txBody>
          <a:bodyPr/>
          <a:lstStyle/>
          <a:p>
            <a:r>
              <a:rPr lang="en-US" smtClean="0"/>
              <a:t>LCLS-II Status </a:t>
            </a:r>
            <a:endParaRPr lang="en-US" dirty="0"/>
          </a:p>
        </p:txBody>
      </p:sp>
      <p:sp>
        <p:nvSpPr>
          <p:cNvPr id="5" name="Content Placeholder 4"/>
          <p:cNvSpPr>
            <a:spLocks noGrp="1"/>
          </p:cNvSpPr>
          <p:nvPr>
            <p:ph sz="quarter" idx="14"/>
          </p:nvPr>
        </p:nvSpPr>
        <p:spPr/>
        <p:txBody>
          <a:bodyPr/>
          <a:lstStyle/>
          <a:p>
            <a:pPr marL="0" lvl="1" indent="0">
              <a:spcAft>
                <a:spcPts val="300"/>
              </a:spcAft>
              <a:buSzTx/>
              <a:buNone/>
            </a:pPr>
            <a:r>
              <a:rPr lang="en-US" dirty="0" smtClean="0"/>
              <a:t>More talks to </a:t>
            </a:r>
            <a:r>
              <a:rPr lang="en-US" dirty="0" smtClean="0"/>
              <a:t>come in addition to </a:t>
            </a:r>
            <a:r>
              <a:rPr lang="en-US" dirty="0" err="1" smtClean="0"/>
              <a:t>Murali’s</a:t>
            </a:r>
            <a:r>
              <a:rPr lang="en-US" smtClean="0"/>
              <a:t> ...</a:t>
            </a:r>
            <a:endParaRPr lang="en-US" dirty="0"/>
          </a:p>
          <a:p>
            <a:pPr marL="342900" lvl="1" indent="-342900">
              <a:spcAft>
                <a:spcPts val="300"/>
              </a:spcAft>
              <a:buSzTx/>
            </a:pPr>
            <a:r>
              <a:rPr lang="en-US" dirty="0" err="1"/>
              <a:t>Undulator</a:t>
            </a:r>
            <a:r>
              <a:rPr lang="en-US" dirty="0"/>
              <a:t> radiation monitoring system (</a:t>
            </a:r>
            <a:r>
              <a:rPr lang="en-US" i="1" dirty="0">
                <a:solidFill>
                  <a:schemeClr val="accent2">
                    <a:lumMod val="75000"/>
                  </a:schemeClr>
                </a:solidFill>
              </a:rPr>
              <a:t>Garth Brown</a:t>
            </a:r>
            <a:r>
              <a:rPr lang="en-US" dirty="0"/>
              <a:t>) </a:t>
            </a:r>
          </a:p>
          <a:p>
            <a:pPr marL="342900" lvl="1" indent="-342900">
              <a:spcAft>
                <a:spcPts val="300"/>
              </a:spcAft>
              <a:buSzTx/>
            </a:pPr>
            <a:r>
              <a:rPr lang="en-US" dirty="0"/>
              <a:t>Magnet PS Upgrade (</a:t>
            </a:r>
            <a:r>
              <a:rPr lang="en-US" i="1" dirty="0">
                <a:solidFill>
                  <a:schemeClr val="accent2">
                    <a:lumMod val="75000"/>
                  </a:schemeClr>
                </a:solidFill>
              </a:rPr>
              <a:t>Kristi </a:t>
            </a:r>
            <a:r>
              <a:rPr lang="en-US" i="1" dirty="0" err="1">
                <a:solidFill>
                  <a:schemeClr val="accent2">
                    <a:lumMod val="75000"/>
                  </a:schemeClr>
                </a:solidFill>
              </a:rPr>
              <a:t>Luchini</a:t>
            </a:r>
            <a:r>
              <a:rPr lang="en-US" dirty="0"/>
              <a:t>)</a:t>
            </a:r>
          </a:p>
          <a:p>
            <a:pPr marL="342900" lvl="1" indent="-342900">
              <a:spcAft>
                <a:spcPts val="300"/>
              </a:spcAft>
              <a:buSzTx/>
            </a:pPr>
            <a:r>
              <a:rPr lang="en-US" dirty="0"/>
              <a:t>MPS BSA Upgrade (</a:t>
            </a:r>
            <a:r>
              <a:rPr lang="en-US" i="1" dirty="0">
                <a:solidFill>
                  <a:schemeClr val="accent2">
                    <a:lumMod val="75000"/>
                  </a:schemeClr>
                </a:solidFill>
              </a:rPr>
              <a:t>Gasper Jansa, </a:t>
            </a:r>
            <a:r>
              <a:rPr lang="en-US" i="1" dirty="0" err="1">
                <a:solidFill>
                  <a:schemeClr val="accent2">
                    <a:lumMod val="75000"/>
                  </a:schemeClr>
                </a:solidFill>
              </a:rPr>
              <a:t>Cosylab</a:t>
            </a:r>
            <a:r>
              <a:rPr lang="en-US" dirty="0" smtClean="0"/>
              <a:t>)</a:t>
            </a:r>
          </a:p>
          <a:p>
            <a:pPr marL="342900" lvl="1" indent="-342900">
              <a:spcAft>
                <a:spcPts val="300"/>
              </a:spcAft>
              <a:buSzTx/>
            </a:pPr>
            <a:r>
              <a:rPr lang="en-US" dirty="0" smtClean="0"/>
              <a:t>Time source callback &amp; attribute plugin for </a:t>
            </a:r>
            <a:r>
              <a:rPr lang="en-US" dirty="0" err="1" smtClean="0"/>
              <a:t>areaDetector</a:t>
            </a:r>
            <a:r>
              <a:rPr lang="en-US" dirty="0" smtClean="0"/>
              <a:t>  </a:t>
            </a:r>
          </a:p>
          <a:p>
            <a:pPr marL="0" lvl="1" indent="0">
              <a:spcAft>
                <a:spcPts val="300"/>
              </a:spcAft>
              <a:buSzTx/>
              <a:buNone/>
            </a:pPr>
            <a:r>
              <a:rPr lang="en-US" dirty="0"/>
              <a:t> </a:t>
            </a:r>
            <a:r>
              <a:rPr lang="en-US" dirty="0" smtClean="0"/>
              <a:t>    (</a:t>
            </a:r>
            <a:r>
              <a:rPr lang="en-US" i="1" dirty="0" smtClean="0">
                <a:solidFill>
                  <a:schemeClr val="accent2">
                    <a:lumMod val="75000"/>
                  </a:schemeClr>
                </a:solidFill>
              </a:rPr>
              <a:t>Garth Brown for </a:t>
            </a:r>
            <a:r>
              <a:rPr lang="en-US" i="1" dirty="0" err="1" smtClean="0">
                <a:solidFill>
                  <a:schemeClr val="accent2">
                    <a:lumMod val="75000"/>
                  </a:schemeClr>
                </a:solidFill>
              </a:rPr>
              <a:t>Kukhee</a:t>
            </a:r>
            <a:r>
              <a:rPr lang="en-US" i="1" dirty="0" smtClean="0">
                <a:solidFill>
                  <a:schemeClr val="accent2">
                    <a:lumMod val="75000"/>
                  </a:schemeClr>
                </a:solidFill>
              </a:rPr>
              <a:t> Kim</a:t>
            </a:r>
            <a:r>
              <a:rPr lang="en-US" dirty="0" smtClean="0"/>
              <a:t>)</a:t>
            </a:r>
          </a:p>
          <a:p>
            <a:pPr marL="0" lvl="1" indent="0">
              <a:spcAft>
                <a:spcPts val="300"/>
              </a:spcAft>
              <a:buSzTx/>
              <a:buNone/>
            </a:pPr>
            <a:r>
              <a:rPr lang="en-US" dirty="0"/>
              <a:t> </a:t>
            </a:r>
            <a:r>
              <a:rPr lang="en-US" dirty="0" smtClean="0"/>
              <a:t>   ..</a:t>
            </a:r>
            <a:endParaRPr lang="en-US" dirty="0"/>
          </a:p>
          <a:p>
            <a:pPr marL="342900" lvl="1" indent="-342900">
              <a:spcAft>
                <a:spcPts val="300"/>
              </a:spcAft>
              <a:buSzTx/>
            </a:pPr>
            <a:endParaRPr lang="en-US" dirty="0"/>
          </a:p>
        </p:txBody>
      </p:sp>
    </p:spTree>
    <p:extLst>
      <p:ext uri="{BB962C8B-B14F-4D97-AF65-F5344CB8AC3E}">
        <p14:creationId xmlns:p14="http://schemas.microsoft.com/office/powerpoint/2010/main" val="1312122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4098" name="Title 1"/>
          <p:cNvSpPr>
            <a:spLocks noGrp="1"/>
          </p:cNvSpPr>
          <p:nvPr>
            <p:ph type="title"/>
          </p:nvPr>
        </p:nvSpPr>
        <p:spPr/>
        <p:txBody>
          <a:bodyPr/>
          <a:lstStyle/>
          <a:p>
            <a:r>
              <a:rPr lang="en-US" sz="2800" dirty="0" smtClean="0"/>
              <a:t>Outline</a:t>
            </a:r>
          </a:p>
        </p:txBody>
      </p:sp>
      <p:sp>
        <p:nvSpPr>
          <p:cNvPr id="4099" name="Content Placeholder 2"/>
          <p:cNvSpPr>
            <a:spLocks noGrp="1"/>
          </p:cNvSpPr>
          <p:nvPr>
            <p:ph sz="quarter" idx="14"/>
          </p:nvPr>
        </p:nvSpPr>
        <p:spPr/>
        <p:txBody>
          <a:bodyPr>
            <a:normAutofit/>
          </a:bodyPr>
          <a:lstStyle/>
          <a:p>
            <a:pPr lvl="1"/>
            <a:endParaRPr lang="en-US" sz="2800" dirty="0" smtClean="0"/>
          </a:p>
          <a:p>
            <a:pPr lvl="1"/>
            <a:r>
              <a:rPr lang="en-US" sz="2800" dirty="0" smtClean="0"/>
              <a:t>SLAC </a:t>
            </a:r>
            <a:r>
              <a:rPr lang="en-US" sz="2800" dirty="0" err="1" smtClean="0"/>
              <a:t>Linac</a:t>
            </a:r>
            <a:r>
              <a:rPr lang="en-US" sz="2800" dirty="0" smtClean="0"/>
              <a:t> Landscape</a:t>
            </a:r>
          </a:p>
          <a:p>
            <a:pPr lvl="1"/>
            <a:r>
              <a:rPr lang="en-US" sz="2800" dirty="0" smtClean="0"/>
              <a:t>High </a:t>
            </a:r>
            <a:r>
              <a:rPr lang="en-US" sz="2800" dirty="0" smtClean="0"/>
              <a:t>Level </a:t>
            </a:r>
            <a:r>
              <a:rPr lang="en-US" sz="2800" dirty="0" smtClean="0"/>
              <a:t>Requirements </a:t>
            </a:r>
          </a:p>
          <a:p>
            <a:pPr lvl="1"/>
            <a:r>
              <a:rPr lang="en-US" sz="2800" dirty="0" smtClean="0"/>
              <a:t>Project Scope</a:t>
            </a:r>
            <a:endParaRPr lang="en-US" sz="2800" dirty="0" smtClean="0"/>
          </a:p>
          <a:p>
            <a:pPr lvl="1"/>
            <a:r>
              <a:rPr lang="en-US" sz="2800" dirty="0" smtClean="0"/>
              <a:t>Controls Scope </a:t>
            </a:r>
          </a:p>
          <a:p>
            <a:pPr lvl="1"/>
            <a:r>
              <a:rPr lang="en-US" sz="2800" dirty="0" smtClean="0"/>
              <a:t>SLAC &amp; Partner Lab Resources</a:t>
            </a:r>
          </a:p>
          <a:p>
            <a:pPr lvl="1"/>
            <a:r>
              <a:rPr lang="en-US" sz="2800" dirty="0" smtClean="0"/>
              <a:t>Controls Design Strategies</a:t>
            </a:r>
          </a:p>
          <a:p>
            <a:pPr lvl="1"/>
            <a:r>
              <a:rPr lang="en-US" sz="2800" dirty="0" smtClean="0"/>
              <a:t>High Level Schedule</a:t>
            </a:r>
          </a:p>
          <a:p>
            <a:pPr lvl="1"/>
            <a:r>
              <a:rPr lang="en-US" sz="2800" dirty="0" smtClean="0"/>
              <a:t>Summary</a:t>
            </a:r>
            <a:endParaRPr lang="en-US" sz="2800" dirty="0"/>
          </a:p>
        </p:txBody>
      </p:sp>
    </p:spTree>
    <p:extLst>
      <p:ext uri="{BB962C8B-B14F-4D97-AF65-F5344CB8AC3E}">
        <p14:creationId xmlns:p14="http://schemas.microsoft.com/office/powerpoint/2010/main" val="2126480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p:cNvSpPr>
            <a:spLocks noGrp="1"/>
          </p:cNvSpPr>
          <p:nvPr>
            <p:ph type="title"/>
          </p:nvPr>
        </p:nvSpPr>
        <p:spPr/>
        <p:txBody>
          <a:bodyPr/>
          <a:lstStyle/>
          <a:p>
            <a:r>
              <a:rPr lang="en-US" dirty="0" smtClean="0"/>
              <a:t>Detailed Subsystem Slides - Backup</a:t>
            </a:r>
            <a:endParaRPr lang="en-US" dirty="0"/>
          </a:p>
        </p:txBody>
      </p:sp>
      <p:sp>
        <p:nvSpPr>
          <p:cNvPr id="4" name="Footer Placeholder 3"/>
          <p:cNvSpPr>
            <a:spLocks noGrp="1"/>
          </p:cNvSpPr>
          <p:nvPr>
            <p:ph type="ftr" sz="quarter" idx="13"/>
          </p:nvPr>
        </p:nvSpPr>
        <p:spPr/>
        <p:txBody>
          <a:bodyPr/>
          <a:lstStyle/>
          <a:p>
            <a:r>
              <a:rPr lang="en-US" smtClean="0"/>
              <a:t>LCLS-II Status </a:t>
            </a:r>
            <a:endParaRPr lang="en-US" dirty="0"/>
          </a:p>
        </p:txBody>
      </p:sp>
    </p:spTree>
    <p:extLst>
      <p:ext uri="{BB962C8B-B14F-4D97-AF65-F5344CB8AC3E}">
        <p14:creationId xmlns:p14="http://schemas.microsoft.com/office/powerpoint/2010/main" val="3909174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21</a:t>
            </a:fld>
            <a:endParaRPr lang="en-US" dirty="0"/>
          </a:p>
        </p:txBody>
      </p:sp>
      <p:sp>
        <p:nvSpPr>
          <p:cNvPr id="3" name="Title 2"/>
          <p:cNvSpPr>
            <a:spLocks noGrp="1"/>
          </p:cNvSpPr>
          <p:nvPr>
            <p:ph type="title"/>
          </p:nvPr>
        </p:nvSpPr>
        <p:spPr/>
        <p:txBody>
          <a:bodyPr/>
          <a:lstStyle/>
          <a:p>
            <a:r>
              <a:rPr lang="en-US" dirty="0" smtClean="0"/>
              <a:t>Beam Diagnostic Systems</a:t>
            </a:r>
            <a:endParaRPr lang="en-US" dirty="0"/>
          </a:p>
        </p:txBody>
      </p:sp>
      <p:sp>
        <p:nvSpPr>
          <p:cNvPr id="6" name="Content Placeholder 5"/>
          <p:cNvSpPr>
            <a:spLocks noGrp="1"/>
          </p:cNvSpPr>
          <p:nvPr>
            <p:ph sz="quarter" idx="14"/>
          </p:nvPr>
        </p:nvSpPr>
        <p:spPr>
          <a:xfrm>
            <a:off x="187276" y="1281287"/>
            <a:ext cx="8108950" cy="5065522"/>
          </a:xfrm>
        </p:spPr>
        <p:txBody>
          <a:bodyPr>
            <a:normAutofit fontScale="85000" lnSpcReduction="20000"/>
          </a:bodyPr>
          <a:lstStyle/>
          <a:p>
            <a:pPr lvl="1"/>
            <a:r>
              <a:rPr lang="en-US" dirty="0"/>
              <a:t>High </a:t>
            </a:r>
            <a:r>
              <a:rPr lang="en-US" dirty="0" smtClean="0"/>
              <a:t>Beam Rate Diagnostics</a:t>
            </a:r>
            <a:endParaRPr lang="en-US" dirty="0"/>
          </a:p>
          <a:p>
            <a:pPr lvl="2"/>
            <a:r>
              <a:rPr lang="en-US" dirty="0"/>
              <a:t>Beam position, charge, energy and bunch length </a:t>
            </a:r>
            <a:r>
              <a:rPr lang="en-US" dirty="0" smtClean="0"/>
              <a:t>measurements</a:t>
            </a:r>
          </a:p>
          <a:p>
            <a:pPr lvl="3"/>
            <a:r>
              <a:rPr lang="en-US" dirty="0" smtClean="0"/>
              <a:t>must </a:t>
            </a:r>
            <a:r>
              <a:rPr lang="en-US" dirty="0"/>
              <a:t>be integrated into fast feedbacks</a:t>
            </a:r>
          </a:p>
          <a:p>
            <a:pPr lvl="2"/>
            <a:r>
              <a:rPr lang="en-US" dirty="0"/>
              <a:t>All diagnostic data </a:t>
            </a:r>
            <a:r>
              <a:rPr lang="en-US" dirty="0" smtClean="0"/>
              <a:t>tagged </a:t>
            </a:r>
            <a:r>
              <a:rPr lang="en-US" dirty="0"/>
              <a:t>with beam pulse </a:t>
            </a:r>
            <a:r>
              <a:rPr lang="en-US" dirty="0" smtClean="0"/>
              <a:t>ID’s</a:t>
            </a:r>
            <a:endParaRPr lang="en-US" dirty="0"/>
          </a:p>
          <a:p>
            <a:pPr lvl="2"/>
            <a:r>
              <a:rPr lang="en-US" dirty="0"/>
              <a:t>Allows pulse stealing to dedicated low </a:t>
            </a:r>
            <a:r>
              <a:rPr lang="en-US" dirty="0" smtClean="0"/>
              <a:t>rate</a:t>
            </a:r>
            <a:br>
              <a:rPr lang="en-US" dirty="0" smtClean="0"/>
            </a:br>
            <a:r>
              <a:rPr lang="en-US" dirty="0" smtClean="0"/>
              <a:t>diagnostic </a:t>
            </a:r>
            <a:r>
              <a:rPr lang="en-US" dirty="0"/>
              <a:t>lines </a:t>
            </a:r>
          </a:p>
          <a:p>
            <a:pPr lvl="2"/>
            <a:r>
              <a:rPr lang="en-US" dirty="0" smtClean="0"/>
              <a:t>Allows </a:t>
            </a:r>
            <a:r>
              <a:rPr lang="en-US" dirty="0"/>
              <a:t>fast “flying wire” scans of the main </a:t>
            </a:r>
            <a:r>
              <a:rPr lang="en-US" dirty="0" smtClean="0"/>
              <a:t>beam</a:t>
            </a:r>
            <a:br>
              <a:rPr lang="en-US" dirty="0" smtClean="0"/>
            </a:br>
            <a:r>
              <a:rPr lang="en-US" dirty="0" smtClean="0"/>
              <a:t>with </a:t>
            </a:r>
            <a:r>
              <a:rPr lang="en-US" dirty="0"/>
              <a:t>minimal interference with </a:t>
            </a:r>
            <a:r>
              <a:rPr lang="en-US" dirty="0" smtClean="0"/>
              <a:t>experiments</a:t>
            </a:r>
            <a:br>
              <a:rPr lang="en-US" dirty="0" smtClean="0"/>
            </a:br>
            <a:endParaRPr lang="en-US" dirty="0"/>
          </a:p>
          <a:p>
            <a:pPr lvl="1"/>
            <a:r>
              <a:rPr lang="en-US" dirty="0"/>
              <a:t>Low charge operation (10pC)</a:t>
            </a:r>
          </a:p>
          <a:p>
            <a:pPr lvl="2"/>
            <a:r>
              <a:rPr lang="en-US" dirty="0"/>
              <a:t>Cavity BPMs in critical locations</a:t>
            </a:r>
          </a:p>
          <a:p>
            <a:pPr lvl="2"/>
            <a:r>
              <a:rPr lang="en-US" dirty="0"/>
              <a:t>Millimeter-wave diodes along with </a:t>
            </a:r>
            <a:r>
              <a:rPr lang="en-US" dirty="0" smtClean="0"/>
              <a:t/>
            </a:r>
            <a:br>
              <a:rPr lang="en-US" dirty="0" smtClean="0"/>
            </a:br>
            <a:r>
              <a:rPr lang="en-US" dirty="0" smtClean="0"/>
              <a:t>pyro </a:t>
            </a:r>
            <a:r>
              <a:rPr lang="en-US" dirty="0"/>
              <a:t>sensors for </a:t>
            </a:r>
            <a:r>
              <a:rPr lang="en-US" dirty="0" smtClean="0"/>
              <a:t>Bunch Length Measurement</a:t>
            </a:r>
            <a:br>
              <a:rPr lang="en-US" dirty="0" smtClean="0"/>
            </a:br>
            <a:endParaRPr lang="en-US" dirty="0"/>
          </a:p>
          <a:p>
            <a:pPr lvl="1"/>
            <a:r>
              <a:rPr lang="en-US" dirty="0"/>
              <a:t>High average power</a:t>
            </a:r>
          </a:p>
          <a:p>
            <a:pPr marL="742950" lvl="2" indent="-342900"/>
            <a:r>
              <a:rPr lang="en-US" dirty="0"/>
              <a:t>High average power in relative bunch </a:t>
            </a:r>
            <a:r>
              <a:rPr lang="en-US" dirty="0" smtClean="0"/>
              <a:t>length</a:t>
            </a:r>
            <a:br>
              <a:rPr lang="en-US" dirty="0" smtClean="0"/>
            </a:br>
            <a:r>
              <a:rPr lang="en-US" dirty="0" smtClean="0"/>
              <a:t>monitors </a:t>
            </a:r>
            <a:r>
              <a:rPr lang="en-US" dirty="0"/>
              <a:t>requires a new design</a:t>
            </a:r>
          </a:p>
          <a:p>
            <a:pPr marL="742950" lvl="2" indent="-342900"/>
            <a:r>
              <a:rPr lang="en-US" dirty="0"/>
              <a:t>Halo </a:t>
            </a:r>
            <a:r>
              <a:rPr lang="en-US" dirty="0" smtClean="0"/>
              <a:t>monitors</a:t>
            </a:r>
            <a:endParaRPr lang="en-US" dirty="0"/>
          </a:p>
          <a:p>
            <a:endParaRPr lang="en-US" dirty="0"/>
          </a:p>
        </p:txBody>
      </p:sp>
      <p:sp>
        <p:nvSpPr>
          <p:cNvPr id="7" name="TextBox 6"/>
          <p:cNvSpPr txBox="1"/>
          <p:nvPr/>
        </p:nvSpPr>
        <p:spPr>
          <a:xfrm>
            <a:off x="1838529" y="6060650"/>
            <a:ext cx="2403222" cy="369332"/>
          </a:xfrm>
          <a:prstGeom prst="rect">
            <a:avLst/>
          </a:prstGeom>
          <a:noFill/>
        </p:spPr>
        <p:txBody>
          <a:bodyPr wrap="none" rtlCol="0">
            <a:spAutoFit/>
          </a:bodyPr>
          <a:lstStyle/>
          <a:p>
            <a:r>
              <a:rPr lang="en-US" dirty="0" smtClean="0"/>
              <a:t>Courtesy Henrik Loos</a:t>
            </a:r>
            <a:endParaRPr lang="en-US" dirty="0"/>
          </a:p>
        </p:txBody>
      </p:sp>
      <p:pic>
        <p:nvPicPr>
          <p:cNvPr id="10" name="Picture 2" descr="C:\Users\Changbum Kim\Desktop\2013-07-17_15.48.45.jpg"/>
          <p:cNvPicPr>
            <a:picLocks noChangeAspect="1" noChangeArrowheads="1"/>
          </p:cNvPicPr>
          <p:nvPr/>
        </p:nvPicPr>
        <p:blipFill>
          <a:blip r:embed="rId3" cstate="print"/>
          <a:srcRect/>
          <a:stretch>
            <a:fillRect/>
          </a:stretch>
        </p:blipFill>
        <p:spPr bwMode="auto">
          <a:xfrm>
            <a:off x="6225965" y="1940215"/>
            <a:ext cx="2414933" cy="1811200"/>
          </a:xfrm>
          <a:prstGeom prst="rect">
            <a:avLst/>
          </a:prstGeom>
          <a:noFill/>
        </p:spPr>
      </p:pic>
      <p:sp>
        <p:nvSpPr>
          <p:cNvPr id="12" name="TextBox 11"/>
          <p:cNvSpPr txBox="1"/>
          <p:nvPr/>
        </p:nvSpPr>
        <p:spPr>
          <a:xfrm>
            <a:off x="5955688" y="3835803"/>
            <a:ext cx="2955489" cy="307777"/>
          </a:xfrm>
          <a:prstGeom prst="rect">
            <a:avLst/>
          </a:prstGeom>
          <a:noFill/>
        </p:spPr>
        <p:txBody>
          <a:bodyPr wrap="none" rtlCol="0">
            <a:spAutoFit/>
          </a:bodyPr>
          <a:lstStyle/>
          <a:p>
            <a:pPr algn="r"/>
            <a:r>
              <a:rPr lang="en-US" sz="1400" dirty="0" smtClean="0"/>
              <a:t>PAL X-Band Cavity BPM Prototype</a:t>
            </a:r>
            <a:endParaRPr lang="en-US" sz="1400" dirty="0"/>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8913" y="4283010"/>
            <a:ext cx="2370887" cy="1777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630326" y="6060650"/>
            <a:ext cx="1606209" cy="307777"/>
          </a:xfrm>
          <a:prstGeom prst="rect">
            <a:avLst/>
          </a:prstGeom>
          <a:noFill/>
        </p:spPr>
        <p:txBody>
          <a:bodyPr wrap="none" rtlCol="0">
            <a:spAutoFit/>
          </a:bodyPr>
          <a:lstStyle/>
          <a:p>
            <a:r>
              <a:rPr lang="en-US" sz="1400" dirty="0" err="1" smtClean="0"/>
              <a:t>Bergoz</a:t>
            </a:r>
            <a:r>
              <a:rPr lang="en-US" sz="1400" dirty="0" smtClean="0"/>
              <a:t> Turbo-ICT</a:t>
            </a:r>
            <a:endParaRPr lang="en-US" sz="1400" dirty="0"/>
          </a:p>
        </p:txBody>
      </p:sp>
    </p:spTree>
    <p:extLst>
      <p:ext uri="{BB962C8B-B14F-4D97-AF65-F5344CB8AC3E}">
        <p14:creationId xmlns:p14="http://schemas.microsoft.com/office/powerpoint/2010/main" val="8709489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47A6345B-9A7D-4F4E-B951-C36AB320D764}" type="slidenum">
              <a:rPr lang="en-US" smtClean="0"/>
              <a:pPr/>
              <a:t>22</a:t>
            </a:fld>
            <a:endParaRPr lang="en-US" dirty="0"/>
          </a:p>
        </p:txBody>
      </p:sp>
      <p:sp>
        <p:nvSpPr>
          <p:cNvPr id="2" name="Title 1"/>
          <p:cNvSpPr>
            <a:spLocks noGrp="1"/>
          </p:cNvSpPr>
          <p:nvPr>
            <p:ph type="title"/>
          </p:nvPr>
        </p:nvSpPr>
        <p:spPr/>
        <p:txBody>
          <a:bodyPr/>
          <a:lstStyle/>
          <a:p>
            <a:r>
              <a:rPr lang="en-US" dirty="0"/>
              <a:t>Cryogenic Control Systems</a:t>
            </a:r>
          </a:p>
        </p:txBody>
      </p:sp>
      <p:sp>
        <p:nvSpPr>
          <p:cNvPr id="3" name="Content Placeholder 2"/>
          <p:cNvSpPr>
            <a:spLocks noGrp="1"/>
          </p:cNvSpPr>
          <p:nvPr>
            <p:ph sz="quarter" idx="14"/>
          </p:nvPr>
        </p:nvSpPr>
        <p:spPr>
          <a:xfrm>
            <a:off x="446088" y="1403498"/>
            <a:ext cx="8108950" cy="4914752"/>
          </a:xfrm>
        </p:spPr>
        <p:txBody>
          <a:bodyPr>
            <a:normAutofit fontScale="85000" lnSpcReduction="20000"/>
          </a:bodyPr>
          <a:lstStyle/>
          <a:p>
            <a:r>
              <a:rPr lang="en-US" b="1" dirty="0" smtClean="0"/>
              <a:t>Cryogenic Plant</a:t>
            </a:r>
          </a:p>
          <a:p>
            <a:pPr marL="342900" indent="-342900">
              <a:buFont typeface="Arial" panose="020B0604020202020204" pitchFamily="34" charset="0"/>
              <a:buChar char="•"/>
            </a:pPr>
            <a:r>
              <a:rPr lang="en-US" dirty="0" smtClean="0"/>
              <a:t>Delivered as a unit including all local controls with Allen-Bradley PLCs and Local Touch-panel user interface</a:t>
            </a:r>
          </a:p>
          <a:p>
            <a:pPr marL="342900" indent="-342900">
              <a:buFont typeface="Arial" panose="020B0604020202020204" pitchFamily="34" charset="0"/>
              <a:buChar char="•"/>
            </a:pPr>
            <a:r>
              <a:rPr lang="en-US" dirty="0" smtClean="0"/>
              <a:t>SLAC provides:</a:t>
            </a:r>
          </a:p>
          <a:p>
            <a:pPr marL="1033463" lvl="2" indent="-342900"/>
            <a:r>
              <a:rPr lang="en-US" dirty="0" smtClean="0"/>
              <a:t>EPICs soft IOC(s) that interface the PLC controls to the SLAC Master Control Center (MCC)</a:t>
            </a:r>
          </a:p>
          <a:p>
            <a:pPr marL="1033463" lvl="2" indent="-342900"/>
            <a:r>
              <a:rPr lang="en-US" dirty="0" smtClean="0"/>
              <a:t>A Cryogenic plant HMI that is integrated into the MCC HMI</a:t>
            </a:r>
          </a:p>
          <a:p>
            <a:pPr marL="1033463" lvl="2" indent="-342900"/>
            <a:r>
              <a:rPr lang="en-US" dirty="0" smtClean="0"/>
              <a:t>SLAC &amp; JLAB will be collaborate in the plant control systems checkout</a:t>
            </a:r>
          </a:p>
          <a:p>
            <a:pPr marL="1033463" lvl="2" indent="-342900"/>
            <a:r>
              <a:rPr lang="en-US" dirty="0" smtClean="0"/>
              <a:t>A Server near the Cryoplant will continue to operate if MCC goes down</a:t>
            </a:r>
            <a:br>
              <a:rPr lang="en-US" dirty="0" smtClean="0"/>
            </a:br>
            <a:endParaRPr lang="en-US" dirty="0" smtClean="0"/>
          </a:p>
          <a:p>
            <a:pPr marL="342900" indent="-342900"/>
            <a:r>
              <a:rPr lang="en-US" b="1" dirty="0" smtClean="0"/>
              <a:t>Cryogenic Distribution System</a:t>
            </a:r>
          </a:p>
          <a:p>
            <a:pPr marL="342900" indent="-342900">
              <a:buFont typeface="Arial" panose="020B0604020202020204" pitchFamily="34" charset="0"/>
              <a:buChar char="•"/>
            </a:pPr>
            <a:r>
              <a:rPr lang="en-US" dirty="0"/>
              <a:t>The Cryogenic Distribution interfaces to SLAC Controls at all instrument signals and control points of the distribution system designed by Fermi Lab. The interface is at the primary device connector.  </a:t>
            </a:r>
          </a:p>
          <a:p>
            <a:pPr marL="342900" indent="-342900"/>
            <a:endParaRPr lang="en-US" dirty="0"/>
          </a:p>
          <a:p>
            <a:endParaRPr lang="en-US" dirty="0"/>
          </a:p>
        </p:txBody>
      </p:sp>
      <p:sp>
        <p:nvSpPr>
          <p:cNvPr id="7" name="Footer Placeholder 3"/>
          <p:cNvSpPr>
            <a:spLocks noGrp="1"/>
          </p:cNvSpPr>
          <p:nvPr>
            <p:ph type="ftr" sz="quarter" idx="13"/>
          </p:nvPr>
        </p:nvSpPr>
        <p:spPr>
          <a:xfrm>
            <a:off x="445472" y="6400800"/>
            <a:ext cx="4126528" cy="314326"/>
          </a:xfrm>
        </p:spPr>
        <p:txBody>
          <a:bodyPr/>
          <a:lstStyle/>
          <a:p>
            <a:r>
              <a:rPr lang="en-US" smtClean="0"/>
              <a:t>LCLS-II DOE Review, April 7-9, 2015</a:t>
            </a:r>
            <a:endParaRPr lang="en-US" dirty="0"/>
          </a:p>
        </p:txBody>
      </p:sp>
    </p:spTree>
    <p:extLst>
      <p:ext uri="{BB962C8B-B14F-4D97-AF65-F5344CB8AC3E}">
        <p14:creationId xmlns:p14="http://schemas.microsoft.com/office/powerpoint/2010/main" val="41878006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Drive Laser &amp; Laser Heater Controls – </a:t>
            </a:r>
            <a:br>
              <a:rPr lang="en-US" dirty="0" smtClean="0"/>
            </a:br>
            <a:r>
              <a:rPr lang="en-US" dirty="0" smtClean="0"/>
              <a:t>Based on LCLS-I Design</a:t>
            </a:r>
            <a:endParaRPr lang="en-US" dirty="0"/>
          </a:p>
        </p:txBody>
      </p:sp>
      <p:graphicFrame>
        <p:nvGraphicFramePr>
          <p:cNvPr id="56322" name="Object 2"/>
          <p:cNvGraphicFramePr>
            <a:graphicFrameLocks noGrp="1" noChangeAspect="1"/>
          </p:cNvGraphicFramePr>
          <p:nvPr>
            <p:extLst>
              <p:ext uri="{D42A27DB-BD31-4B8C-83A1-F6EECF244321}">
                <p14:modId xmlns:p14="http://schemas.microsoft.com/office/powerpoint/2010/main" val="2896002250"/>
              </p:ext>
            </p:extLst>
          </p:nvPr>
        </p:nvGraphicFramePr>
        <p:xfrm>
          <a:off x="209520" y="1459064"/>
          <a:ext cx="5226350" cy="2691518"/>
        </p:xfrm>
        <a:graphic>
          <a:graphicData uri="http://schemas.openxmlformats.org/presentationml/2006/ole">
            <mc:AlternateContent xmlns:mc="http://schemas.openxmlformats.org/markup-compatibility/2006">
              <mc:Choice xmlns:v="urn:schemas-microsoft-com:vml" Requires="v">
                <p:oleObj spid="_x0000_s4292" name="Visio" r:id="rId4" imgW="10333665" imgH="5089728" progId="">
                  <p:embed/>
                </p:oleObj>
              </mc:Choice>
              <mc:Fallback>
                <p:oleObj name="Visio" r:id="rId4" imgW="10333665" imgH="5089728"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520" y="1459064"/>
                        <a:ext cx="5226350" cy="269151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1"/>
          </p:nvPr>
        </p:nvSpPr>
        <p:spPr/>
        <p:txBody>
          <a:bodyPr/>
          <a:lstStyle/>
          <a:p>
            <a:fld id="{5BD36294-2849-48A8-8531-5354CF3095D2}" type="slidenum">
              <a:rPr lang="en-US" smtClean="0"/>
              <a:pPr/>
              <a:t>23</a:t>
            </a:fld>
            <a:endParaRPr lang="en-US" dirty="0"/>
          </a:p>
        </p:txBody>
      </p:sp>
      <p:pic>
        <p:nvPicPr>
          <p:cNvPr id="10" name="Picture 1"/>
          <p:cNvPicPr>
            <a:picLocks noChangeAspect="1" noChangeArrowheads="1"/>
          </p:cNvPicPr>
          <p:nvPr/>
        </p:nvPicPr>
        <p:blipFill>
          <a:blip r:embed="rId6"/>
          <a:srcRect/>
          <a:stretch>
            <a:fillRect/>
          </a:stretch>
        </p:blipFill>
        <p:spPr bwMode="auto">
          <a:xfrm>
            <a:off x="4006304" y="3959749"/>
            <a:ext cx="5032861" cy="2790908"/>
          </a:xfrm>
          <a:prstGeom prst="rect">
            <a:avLst/>
          </a:prstGeom>
          <a:ln>
            <a:noFill/>
          </a:ln>
          <a:effectLst>
            <a:softEdge rad="112500"/>
          </a:effectLst>
        </p:spPr>
      </p:pic>
      <p:sp>
        <p:nvSpPr>
          <p:cNvPr id="7" name="Footer Placeholder 3"/>
          <p:cNvSpPr>
            <a:spLocks noGrp="1"/>
          </p:cNvSpPr>
          <p:nvPr>
            <p:ph type="ftr" sz="quarter" idx="13"/>
          </p:nvPr>
        </p:nvSpPr>
        <p:spPr>
          <a:xfrm>
            <a:off x="445472" y="6400800"/>
            <a:ext cx="4126528" cy="314326"/>
          </a:xfrm>
        </p:spPr>
        <p:txBody>
          <a:bodyPr/>
          <a:lstStyle/>
          <a:p>
            <a:r>
              <a:rPr lang="en-US" smtClean="0"/>
              <a:t>LCLS-II DOE Review, April 7-9, 2015</a:t>
            </a:r>
            <a:endParaRPr lang="en-US" dirty="0"/>
          </a:p>
        </p:txBody>
      </p:sp>
    </p:spTree>
    <p:extLst>
      <p:ext uri="{BB962C8B-B14F-4D97-AF65-F5344CB8AC3E}">
        <p14:creationId xmlns:p14="http://schemas.microsoft.com/office/powerpoint/2010/main" val="2512870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Vacuum controls will use the same proven design as LCLS-I</a:t>
            </a:r>
            <a:endParaRPr lang="en-US" dirty="0"/>
          </a:p>
        </p:txBody>
      </p:sp>
      <p:pic>
        <p:nvPicPr>
          <p:cNvPr id="8" name="dc2973e1-c2ad-46dc-b257-1df0d0e9bf0e" descr="2C7E2AD7-CF02-4496-96E3-0DAE010B34A6@slac"/>
          <p:cNvPicPr>
            <a:picLocks noChangeAspect="1" noChangeArrowheads="1"/>
          </p:cNvPicPr>
          <p:nvPr/>
        </p:nvPicPr>
        <p:blipFill>
          <a:blip r:embed="rId4"/>
          <a:srcRect/>
          <a:stretch>
            <a:fillRect/>
          </a:stretch>
        </p:blipFill>
        <p:spPr bwMode="auto">
          <a:xfrm>
            <a:off x="4506562" y="4061460"/>
            <a:ext cx="4046888" cy="2682240"/>
          </a:xfrm>
          <a:prstGeom prst="rect">
            <a:avLst/>
          </a:prstGeom>
          <a:ln>
            <a:noFill/>
          </a:ln>
          <a:effectLst>
            <a:softEdge rad="112500"/>
          </a:effectLst>
        </p:spPr>
      </p:pic>
      <p:sp>
        <p:nvSpPr>
          <p:cNvPr id="9" name="Slide Number Placeholder 8"/>
          <p:cNvSpPr>
            <a:spLocks noGrp="1"/>
          </p:cNvSpPr>
          <p:nvPr>
            <p:ph type="sldNum" sz="quarter" idx="11"/>
          </p:nvPr>
        </p:nvSpPr>
        <p:spPr/>
        <p:txBody>
          <a:bodyPr/>
          <a:lstStyle/>
          <a:p>
            <a:fld id="{5BD36294-2849-48A8-8531-5354CF3095D2}" type="slidenum">
              <a:rPr lang="en-US" smtClean="0"/>
              <a:pPr/>
              <a:t>24</a:t>
            </a:fld>
            <a:endParaRPr lang="en-US" dirty="0"/>
          </a:p>
        </p:txBody>
      </p:sp>
      <p:sp>
        <p:nvSpPr>
          <p:cNvPr id="10" name="Footer Placeholder 3"/>
          <p:cNvSpPr>
            <a:spLocks noGrp="1"/>
          </p:cNvSpPr>
          <p:nvPr>
            <p:ph type="ftr" sz="quarter" idx="13"/>
          </p:nvPr>
        </p:nvSpPr>
        <p:spPr>
          <a:xfrm>
            <a:off x="143393" y="6457950"/>
            <a:ext cx="4126528" cy="314326"/>
          </a:xfrm>
          <a:prstGeom prst="rect">
            <a:avLst/>
          </a:prstGeom>
        </p:spPr>
        <p:txBody>
          <a:bodyPr/>
          <a:lstStyle/>
          <a:p>
            <a:r>
              <a:rPr lang="en-US" smtClean="0"/>
              <a:t>LCLS-II DOE Review, April 7-9, 2015</a:t>
            </a:r>
            <a:endParaRPr lang="en-US" dirty="0"/>
          </a:p>
        </p:txBody>
      </p:sp>
      <p:sp>
        <p:nvSpPr>
          <p:cNvPr id="4" name="TextBox 3"/>
          <p:cNvSpPr txBox="1"/>
          <p:nvPr/>
        </p:nvSpPr>
        <p:spPr>
          <a:xfrm>
            <a:off x="217714" y="5402580"/>
            <a:ext cx="4066903" cy="646331"/>
          </a:xfrm>
          <a:prstGeom prst="rect">
            <a:avLst/>
          </a:prstGeom>
          <a:noFill/>
        </p:spPr>
        <p:txBody>
          <a:bodyPr wrap="square" rtlCol="0">
            <a:spAutoFit/>
          </a:bodyPr>
          <a:lstStyle/>
          <a:p>
            <a:r>
              <a:rPr lang="en-US" dirty="0" smtClean="0"/>
              <a:t>Existing HXU Vacuum hardware will be repurposed for LCLS-II HXU</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75459830"/>
              </p:ext>
            </p:extLst>
          </p:nvPr>
        </p:nvGraphicFramePr>
        <p:xfrm>
          <a:off x="-1025136" y="1303792"/>
          <a:ext cx="7835467" cy="3712346"/>
        </p:xfrm>
        <a:graphic>
          <a:graphicData uri="http://schemas.openxmlformats.org/presentationml/2006/ole">
            <mc:AlternateContent xmlns:mc="http://schemas.openxmlformats.org/markup-compatibility/2006">
              <mc:Choice xmlns:v="urn:schemas-microsoft-com:vml" Requires="v">
                <p:oleObj spid="_x0000_s5316" name="Visio" r:id="rId5" imgW="5661986" imgH="2682402" progId="Visio.Drawing.11">
                  <p:embed/>
                </p:oleObj>
              </mc:Choice>
              <mc:Fallback>
                <p:oleObj name="Visio" r:id="rId5" imgW="5661986" imgH="2682402" progId="Visio.Drawing.11">
                  <p:embed/>
                  <p:pic>
                    <p:nvPicPr>
                      <p:cNvPr id="0" name=""/>
                      <p:cNvPicPr/>
                      <p:nvPr/>
                    </p:nvPicPr>
                    <p:blipFill>
                      <a:blip r:embed="rId6"/>
                      <a:stretch>
                        <a:fillRect/>
                      </a:stretch>
                    </p:blipFill>
                    <p:spPr>
                      <a:xfrm>
                        <a:off x="-1025136" y="1303792"/>
                        <a:ext cx="7835467" cy="3712346"/>
                      </a:xfrm>
                      <a:prstGeom prst="rect">
                        <a:avLst/>
                      </a:prstGeom>
                    </p:spPr>
                  </p:pic>
                </p:oleObj>
              </mc:Fallback>
            </mc:AlternateContent>
          </a:graphicData>
        </a:graphic>
      </p:graphicFrame>
    </p:spTree>
    <p:extLst>
      <p:ext uri="{BB962C8B-B14F-4D97-AF65-F5344CB8AC3E}">
        <p14:creationId xmlns:p14="http://schemas.microsoft.com/office/powerpoint/2010/main" val="24142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7201" y="4423954"/>
            <a:ext cx="4726799" cy="2131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Undulator Motion </a:t>
            </a:r>
            <a:r>
              <a:rPr lang="en-US" dirty="0" smtClean="0"/>
              <a:t>- Variable Gap Undulator Motion Control System</a:t>
            </a:r>
            <a:endParaRPr lang="en-US" dirty="0"/>
          </a:p>
        </p:txBody>
      </p:sp>
      <p:sp>
        <p:nvSpPr>
          <p:cNvPr id="3" name="Content Placeholder 2"/>
          <p:cNvSpPr>
            <a:spLocks noGrp="1"/>
          </p:cNvSpPr>
          <p:nvPr>
            <p:ph idx="4294967295"/>
          </p:nvPr>
        </p:nvSpPr>
        <p:spPr>
          <a:xfrm>
            <a:off x="265974" y="1207329"/>
            <a:ext cx="4462779" cy="5050348"/>
          </a:xfrm>
          <a:prstGeom prst="rect">
            <a:avLst/>
          </a:prstGeom>
        </p:spPr>
        <p:txBody>
          <a:bodyPr>
            <a:normAutofit fontScale="92500" lnSpcReduction="10000"/>
          </a:bodyPr>
          <a:lstStyle/>
          <a:p>
            <a:pPr lvl="1"/>
            <a:r>
              <a:rPr lang="en-US" dirty="0" smtClean="0"/>
              <a:t>Undulator gap control using 4 motors, position encoders &amp; limit switches</a:t>
            </a:r>
          </a:p>
          <a:p>
            <a:pPr lvl="1"/>
            <a:r>
              <a:rPr lang="en-US" dirty="0" smtClean="0"/>
              <a:t>Interspace control using 5 cam system, 5 contact points at four corners</a:t>
            </a:r>
          </a:p>
          <a:p>
            <a:pPr lvl="1"/>
            <a:r>
              <a:rPr lang="en-US" dirty="0" smtClean="0"/>
              <a:t>Controls </a:t>
            </a:r>
            <a:r>
              <a:rPr lang="en-US" dirty="0"/>
              <a:t>for each undulator and interspace will be integrated into a single system that interfaces to an EPICS </a:t>
            </a:r>
            <a:r>
              <a:rPr lang="en-US" dirty="0" smtClean="0"/>
              <a:t>IOC</a:t>
            </a:r>
          </a:p>
          <a:p>
            <a:pPr lvl="1"/>
            <a:r>
              <a:rPr lang="en-US" dirty="0" smtClean="0"/>
              <a:t>Prototype assembly is complete</a:t>
            </a:r>
            <a:endParaRPr lang="en-US" dirty="0"/>
          </a:p>
          <a:p>
            <a:pPr lvl="1"/>
            <a:r>
              <a:rPr lang="en-US" dirty="0"/>
              <a:t>A temperature monitoring system </a:t>
            </a:r>
            <a:r>
              <a:rPr lang="en-US" dirty="0" smtClean="0"/>
              <a:t>is also integrated </a:t>
            </a:r>
            <a:r>
              <a:rPr lang="en-US" dirty="0"/>
              <a:t>into each </a:t>
            </a:r>
            <a:r>
              <a:rPr lang="en-US" dirty="0" smtClean="0"/>
              <a:t>control </a:t>
            </a:r>
            <a:r>
              <a:rPr lang="en-US" dirty="0"/>
              <a:t>chassis, </a:t>
            </a:r>
            <a:r>
              <a:rPr lang="en-US" dirty="0" smtClean="0"/>
              <a:t>with sensors on </a:t>
            </a:r>
            <a:r>
              <a:rPr lang="en-US" dirty="0"/>
              <a:t>the undulator and interspace</a:t>
            </a:r>
            <a:endParaRPr lang="en-US" dirty="0" smtClean="0"/>
          </a:p>
        </p:txBody>
      </p:sp>
      <p:sp>
        <p:nvSpPr>
          <p:cNvPr id="8" name="Slide Number Placeholder 7"/>
          <p:cNvSpPr>
            <a:spLocks noGrp="1"/>
          </p:cNvSpPr>
          <p:nvPr>
            <p:ph type="sldNum" sz="quarter" idx="11"/>
          </p:nvPr>
        </p:nvSpPr>
        <p:spPr/>
        <p:txBody>
          <a:bodyPr/>
          <a:lstStyle/>
          <a:p>
            <a:fld id="{5BD36294-2849-48A8-8531-5354CF3095D2}" type="slidenum">
              <a:rPr lang="en-US" smtClean="0"/>
              <a:pPr/>
              <a:t>25</a:t>
            </a:fld>
            <a:endParaRPr lang="en-US" dirty="0"/>
          </a:p>
        </p:txBody>
      </p:sp>
      <p:sp>
        <p:nvSpPr>
          <p:cNvPr id="9" name="Footer Placeholder 3"/>
          <p:cNvSpPr>
            <a:spLocks noGrp="1"/>
          </p:cNvSpPr>
          <p:nvPr>
            <p:ph type="ftr" sz="quarter" idx="13"/>
          </p:nvPr>
        </p:nvSpPr>
        <p:spPr>
          <a:xfrm>
            <a:off x="143393" y="6457950"/>
            <a:ext cx="4126528" cy="314326"/>
          </a:xfrm>
          <a:prstGeom prst="rect">
            <a:avLst/>
          </a:prstGeom>
        </p:spPr>
        <p:txBody>
          <a:bodyPr/>
          <a:lstStyle/>
          <a:p>
            <a:r>
              <a:rPr lang="en-US" smtClean="0"/>
              <a:t>LCLS-II DOE Review, April 7-9, 2015</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15393304"/>
              </p:ext>
            </p:extLst>
          </p:nvPr>
        </p:nvGraphicFramePr>
        <p:xfrm>
          <a:off x="5155474" y="1221377"/>
          <a:ext cx="3866606" cy="3518201"/>
        </p:xfrm>
        <a:graphic>
          <a:graphicData uri="http://schemas.openxmlformats.org/presentationml/2006/ole">
            <mc:AlternateContent xmlns:mc="http://schemas.openxmlformats.org/markup-compatibility/2006">
              <mc:Choice xmlns:v="urn:schemas-microsoft-com:vml" Requires="v">
                <p:oleObj spid="_x0000_s6340" name="Visio" r:id="rId5" imgW="9143730" imgH="8309043" progId="Visio.Drawing.11">
                  <p:embed/>
                </p:oleObj>
              </mc:Choice>
              <mc:Fallback>
                <p:oleObj name="Visio" r:id="rId5" imgW="9143730" imgH="8309043"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5474" y="1221377"/>
                        <a:ext cx="3866606" cy="351820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948486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26</a:t>
            </a:fld>
            <a:endParaRPr lang="en-US" dirty="0"/>
          </a:p>
        </p:txBody>
      </p:sp>
      <p:sp>
        <p:nvSpPr>
          <p:cNvPr id="3" name="Title 2"/>
          <p:cNvSpPr>
            <a:spLocks noGrp="1"/>
          </p:cNvSpPr>
          <p:nvPr>
            <p:ph type="title"/>
          </p:nvPr>
        </p:nvSpPr>
        <p:spPr/>
        <p:txBody>
          <a:bodyPr/>
          <a:lstStyle/>
          <a:p>
            <a:r>
              <a:rPr lang="en-US" dirty="0" smtClean="0"/>
              <a:t>Undulator Temperature </a:t>
            </a:r>
            <a:r>
              <a:rPr lang="en-US" dirty="0"/>
              <a:t>Monitoring</a:t>
            </a:r>
          </a:p>
        </p:txBody>
      </p:sp>
      <p:sp>
        <p:nvSpPr>
          <p:cNvPr id="4" name="Footer Placeholder 3"/>
          <p:cNvSpPr>
            <a:spLocks noGrp="1"/>
          </p:cNvSpPr>
          <p:nvPr>
            <p:ph type="ftr" sz="quarter" idx="13"/>
          </p:nvPr>
        </p:nvSpPr>
        <p:spPr/>
        <p:txBody>
          <a:bodyPr/>
          <a:lstStyle/>
          <a:p>
            <a:r>
              <a:rPr lang="en-US" smtClean="0"/>
              <a:t>LCLS-II DOE Review, April 7-9, 2015</a:t>
            </a:r>
            <a:endParaRPr lang="en-US" dirty="0"/>
          </a:p>
        </p:txBody>
      </p:sp>
      <p:sp>
        <p:nvSpPr>
          <p:cNvPr id="5" name="Content Placeholder 4"/>
          <p:cNvSpPr>
            <a:spLocks noGrp="1"/>
          </p:cNvSpPr>
          <p:nvPr>
            <p:ph sz="quarter" idx="14"/>
          </p:nvPr>
        </p:nvSpPr>
        <p:spPr>
          <a:xfrm>
            <a:off x="143691" y="1208750"/>
            <a:ext cx="3749040" cy="4808873"/>
          </a:xfrm>
        </p:spPr>
        <p:txBody>
          <a:bodyPr>
            <a:normAutofit fontScale="62500" lnSpcReduction="20000"/>
          </a:bodyPr>
          <a:lstStyle/>
          <a:p>
            <a:pPr marL="342900" indent="-342900">
              <a:buFont typeface="Arial" panose="020B0604020202020204" pitchFamily="34" charset="0"/>
              <a:buChar char="•"/>
            </a:pPr>
            <a:r>
              <a:rPr lang="en-US" dirty="0"/>
              <a:t>High Resolution RTDs</a:t>
            </a:r>
          </a:p>
          <a:p>
            <a:pPr marL="522900" lvl="1" indent="-342900"/>
            <a:r>
              <a:rPr lang="en-US" dirty="0"/>
              <a:t>&lt;0.1 C Accuracy</a:t>
            </a:r>
          </a:p>
          <a:p>
            <a:pPr marL="522900" lvl="1" indent="-342900"/>
            <a:r>
              <a:rPr lang="en-US" dirty="0"/>
              <a:t>&lt;0.05 C Resolution</a:t>
            </a:r>
          </a:p>
          <a:p>
            <a:pPr marL="522900" lvl="1" indent="-342900"/>
            <a:r>
              <a:rPr lang="en-US" dirty="0"/>
              <a:t>7 Channels</a:t>
            </a:r>
          </a:p>
          <a:p>
            <a:pPr marL="846900" lvl="2" indent="-342900"/>
            <a:r>
              <a:rPr lang="en-US" dirty="0"/>
              <a:t>2 Upper Jaw</a:t>
            </a:r>
          </a:p>
          <a:p>
            <a:pPr marL="846900" lvl="2" indent="-342900"/>
            <a:r>
              <a:rPr lang="en-US" dirty="0"/>
              <a:t>2 Lower Jaw</a:t>
            </a:r>
          </a:p>
          <a:p>
            <a:pPr marL="846900" lvl="2" indent="-342900"/>
            <a:r>
              <a:rPr lang="en-US" dirty="0"/>
              <a:t>1 Phase Shifter</a:t>
            </a:r>
          </a:p>
          <a:p>
            <a:pPr marL="846900" lvl="2" indent="-342900"/>
            <a:r>
              <a:rPr lang="en-US" dirty="0"/>
              <a:t>1 Vacuum Chamber</a:t>
            </a:r>
          </a:p>
          <a:p>
            <a:pPr marL="846900" lvl="2" indent="-342900"/>
            <a:r>
              <a:rPr lang="en-US" dirty="0"/>
              <a:t>1 Air</a:t>
            </a:r>
          </a:p>
          <a:p>
            <a:pPr marL="342900" indent="-342900">
              <a:buFont typeface="Arial" panose="020B0604020202020204" pitchFamily="34" charset="0"/>
              <a:buChar char="•"/>
            </a:pPr>
            <a:r>
              <a:rPr lang="en-US" dirty="0"/>
              <a:t>Lower Resolution RTDs</a:t>
            </a:r>
          </a:p>
          <a:p>
            <a:pPr marL="522900" lvl="1" indent="-342900"/>
            <a:r>
              <a:rPr lang="en-US" dirty="0"/>
              <a:t>&lt;0.5 C Accuracy</a:t>
            </a:r>
          </a:p>
          <a:p>
            <a:pPr marL="522900" lvl="1" indent="-342900"/>
            <a:r>
              <a:rPr lang="en-US" dirty="0"/>
              <a:t>&lt;0.1 C Resolution</a:t>
            </a:r>
          </a:p>
          <a:p>
            <a:pPr marL="522900" lvl="1" indent="-342900"/>
            <a:r>
              <a:rPr lang="en-US" dirty="0"/>
              <a:t>3 Channels</a:t>
            </a:r>
          </a:p>
          <a:p>
            <a:pPr marL="846900" lvl="2" indent="-342900"/>
            <a:r>
              <a:rPr lang="en-US" dirty="0"/>
              <a:t>1 Quad</a:t>
            </a:r>
          </a:p>
          <a:p>
            <a:pPr marL="846900" lvl="2" indent="-342900"/>
            <a:r>
              <a:rPr lang="en-US" dirty="0"/>
              <a:t>1 Pedestal (top)</a:t>
            </a:r>
          </a:p>
          <a:p>
            <a:pPr marL="846900" lvl="2" indent="-342900"/>
            <a:r>
              <a:rPr lang="en-US" dirty="0"/>
              <a:t>1 Undulator </a:t>
            </a:r>
            <a:r>
              <a:rPr lang="en-US" dirty="0" smtClean="0"/>
              <a:t>Frame</a:t>
            </a:r>
          </a:p>
          <a:p>
            <a:pPr marL="342900" indent="-342900">
              <a:buFont typeface="Arial" panose="020B0604020202020204" pitchFamily="34" charset="0"/>
              <a:buChar char="•"/>
            </a:pPr>
            <a:r>
              <a:rPr lang="en-US" dirty="0"/>
              <a:t>Beckhoff KL3222</a:t>
            </a:r>
          </a:p>
          <a:p>
            <a:pPr marL="522900" lvl="1" indent="-342900"/>
            <a:r>
              <a:rPr lang="en-US" dirty="0"/>
              <a:t>4 Wire RTD</a:t>
            </a:r>
          </a:p>
          <a:p>
            <a:pPr marL="522900" lvl="1" indent="-342900"/>
            <a:r>
              <a:rPr lang="en-US" dirty="0"/>
              <a:t>2 Channels</a:t>
            </a:r>
          </a:p>
          <a:p>
            <a:pPr marL="522900" lvl="1" indent="-342900"/>
            <a:r>
              <a:rPr lang="en-US" dirty="0"/>
              <a:t>0.01 C Resolution</a:t>
            </a:r>
          </a:p>
          <a:p>
            <a:pPr marL="522900" lvl="1" indent="-342900"/>
            <a:r>
              <a:rPr lang="en-US" dirty="0"/>
              <a:t>0.1 C Accuracy @ 40 C</a:t>
            </a:r>
          </a:p>
          <a:p>
            <a:pPr marL="342900" indent="-342900">
              <a:buFont typeface="Arial" panose="020B0604020202020204" pitchFamily="34" charset="0"/>
              <a:buChar char="•"/>
            </a:pPr>
            <a:r>
              <a:rPr lang="en-US" dirty="0"/>
              <a:t>Beckhoff BK9000 TCP/IP Bus Coupler</a:t>
            </a:r>
          </a:p>
          <a:p>
            <a:pPr marL="180000" lvl="1" indent="0">
              <a:buNone/>
            </a:pPr>
            <a:endParaRPr lang="en-US" dirty="0"/>
          </a:p>
          <a:p>
            <a:pPr marL="846900" lvl="2" indent="-342900"/>
            <a:endParaRPr lang="en-US" dirty="0"/>
          </a:p>
          <a:p>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743" y="1480454"/>
            <a:ext cx="5980257" cy="323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855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27</a:t>
            </a:fld>
            <a:endParaRPr lang="en-US" dirty="0">
              <a:solidFill>
                <a:srgbClr val="000000"/>
              </a:solidFill>
            </a:endParaRPr>
          </a:p>
        </p:txBody>
      </p:sp>
      <p:sp>
        <p:nvSpPr>
          <p:cNvPr id="3" name="Title 2"/>
          <p:cNvSpPr>
            <a:spLocks noGrp="1"/>
          </p:cNvSpPr>
          <p:nvPr>
            <p:ph type="title"/>
          </p:nvPr>
        </p:nvSpPr>
        <p:spPr/>
        <p:txBody>
          <a:bodyPr/>
          <a:lstStyle/>
          <a:p>
            <a:r>
              <a:rPr lang="en-US" dirty="0" smtClean="0"/>
              <a:t>Hard &amp; Soft X-ray Self-Seeding Control</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745642" y="4202542"/>
            <a:ext cx="7652715" cy="2198257"/>
          </a:xfrm>
          <a:prstGeom prst="rect">
            <a:avLst/>
          </a:prstGeom>
          <a:noFill/>
          <a:ln>
            <a:noFill/>
          </a:ln>
        </p:spPr>
      </p:pic>
      <p:sp>
        <p:nvSpPr>
          <p:cNvPr id="10" name="Content Placeholder 2"/>
          <p:cNvSpPr txBox="1">
            <a:spLocks/>
          </p:cNvSpPr>
          <p:nvPr/>
        </p:nvSpPr>
        <p:spPr>
          <a:xfrm>
            <a:off x="430684" y="1464884"/>
            <a:ext cx="8282632" cy="2224521"/>
          </a:xfrm>
          <a:prstGeom prst="rect">
            <a:avLst/>
          </a:prstGeom>
        </p:spPr>
        <p:txBody>
          <a:bodyPr vert="horz" lIns="0" tIns="0" rIns="0" bIns="0" numCol="2" rtlCol="0">
            <a:norm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223838">
              <a:spcBef>
                <a:spcPts val="0"/>
              </a:spcBef>
              <a:buClr>
                <a:schemeClr val="bg2"/>
              </a:buClr>
            </a:pPr>
            <a:r>
              <a:rPr lang="en-US" sz="2200" dirty="0">
                <a:solidFill>
                  <a:schemeClr val="tx1"/>
                </a:solidFill>
              </a:rPr>
              <a:t>LCLS-I system will be re-installed.</a:t>
            </a:r>
          </a:p>
          <a:p>
            <a:pPr marL="457200" lvl="1" indent="-223838">
              <a:spcBef>
                <a:spcPts val="0"/>
              </a:spcBef>
              <a:buClr>
                <a:schemeClr val="bg2"/>
              </a:buClr>
            </a:pPr>
            <a:r>
              <a:rPr lang="en-US" sz="2200" dirty="0">
                <a:solidFill>
                  <a:schemeClr val="tx1"/>
                </a:solidFill>
              </a:rPr>
              <a:t>Controls will be based on successful LCLS-I design</a:t>
            </a:r>
          </a:p>
          <a:p>
            <a:pPr marL="457200" lvl="1" indent="-223838">
              <a:spcBef>
                <a:spcPts val="0"/>
              </a:spcBef>
              <a:buClr>
                <a:schemeClr val="bg2"/>
              </a:buClr>
            </a:pPr>
            <a:r>
              <a:rPr lang="en-US" sz="2200" dirty="0">
                <a:solidFill>
                  <a:schemeClr val="tx1"/>
                </a:solidFill>
              </a:rPr>
              <a:t>Further development is required for high rep-rate operation.</a:t>
            </a:r>
          </a:p>
          <a:p>
            <a:pPr marL="457200" lvl="1" indent="-223838">
              <a:spcBef>
                <a:spcPts val="0"/>
              </a:spcBef>
              <a:buClr>
                <a:schemeClr val="bg2"/>
              </a:buClr>
            </a:pPr>
            <a:r>
              <a:rPr lang="en-US" sz="2200" dirty="0" smtClean="0">
                <a:solidFill>
                  <a:schemeClr val="tx1"/>
                </a:solidFill>
              </a:rPr>
              <a:t>LCLS-I SXRSS components can be re-purposed.</a:t>
            </a:r>
          </a:p>
          <a:p>
            <a:pPr marL="0" lvl="1" indent="0">
              <a:buNone/>
            </a:pPr>
            <a:endParaRPr lang="en-US" dirty="0">
              <a:solidFill>
                <a:schemeClr val="tx1"/>
              </a:solidFill>
            </a:endParaRPr>
          </a:p>
        </p:txBody>
      </p:sp>
      <p:sp>
        <p:nvSpPr>
          <p:cNvPr id="4" name="TextBox 3"/>
          <p:cNvSpPr txBox="1"/>
          <p:nvPr/>
        </p:nvSpPr>
        <p:spPr>
          <a:xfrm>
            <a:off x="2924175" y="3886200"/>
            <a:ext cx="2257425" cy="369332"/>
          </a:xfrm>
          <a:prstGeom prst="rect">
            <a:avLst/>
          </a:prstGeom>
          <a:noFill/>
        </p:spPr>
        <p:txBody>
          <a:bodyPr wrap="square" rtlCol="0">
            <a:spAutoFit/>
          </a:bodyPr>
          <a:lstStyle/>
          <a:p>
            <a:pPr algn="ctr"/>
            <a:r>
              <a:rPr lang="en-US" dirty="0" smtClean="0"/>
              <a:t>HXRSS</a:t>
            </a:r>
            <a:endParaRPr lang="en-US" dirty="0"/>
          </a:p>
        </p:txBody>
      </p:sp>
    </p:spTree>
    <p:extLst>
      <p:ext uri="{BB962C8B-B14F-4D97-AF65-F5344CB8AC3E}">
        <p14:creationId xmlns:p14="http://schemas.microsoft.com/office/powerpoint/2010/main" val="3722911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28</a:t>
            </a:fld>
            <a:endParaRPr lang="en-US" dirty="0"/>
          </a:p>
        </p:txBody>
      </p:sp>
      <p:sp>
        <p:nvSpPr>
          <p:cNvPr id="3" name="Title 2"/>
          <p:cNvSpPr>
            <a:spLocks noGrp="1"/>
          </p:cNvSpPr>
          <p:nvPr>
            <p:ph type="title"/>
          </p:nvPr>
        </p:nvSpPr>
        <p:spPr/>
        <p:txBody>
          <a:bodyPr/>
          <a:lstStyle/>
          <a:p>
            <a:r>
              <a:rPr lang="en-US" dirty="0" smtClean="0"/>
              <a:t>Safety Systems Overview: PPS, BCS, MPS, EPS</a:t>
            </a:r>
            <a:endParaRPr lang="en-US" dirty="0"/>
          </a:p>
        </p:txBody>
      </p:sp>
      <p:sp>
        <p:nvSpPr>
          <p:cNvPr id="6" name="Footer Placeholder 3"/>
          <p:cNvSpPr>
            <a:spLocks noGrp="1"/>
          </p:cNvSpPr>
          <p:nvPr>
            <p:ph type="ftr" sz="quarter" idx="13"/>
          </p:nvPr>
        </p:nvSpPr>
        <p:spPr>
          <a:xfrm>
            <a:off x="143393" y="6457950"/>
            <a:ext cx="4126528" cy="314326"/>
          </a:xfrm>
          <a:prstGeom prst="rect">
            <a:avLst/>
          </a:prstGeom>
        </p:spPr>
        <p:txBody>
          <a:bodyPr/>
          <a:lstStyle/>
          <a:p>
            <a:r>
              <a:rPr lang="en-US" smtClean="0"/>
              <a:t>LCLS-II DOE Review, April 7-9, 2015</a:t>
            </a:r>
            <a:endParaRPr lang="en-US" dirty="0"/>
          </a:p>
        </p:txBody>
      </p:sp>
      <p:graphicFrame>
        <p:nvGraphicFramePr>
          <p:cNvPr id="4" name="Object 3"/>
          <p:cNvGraphicFramePr>
            <a:graphicFrameLocks noGrp="1" noChangeAspect="1"/>
          </p:cNvGraphicFramePr>
          <p:nvPr>
            <p:extLst>
              <p:ext uri="{D42A27DB-BD31-4B8C-83A1-F6EECF244321}">
                <p14:modId xmlns:p14="http://schemas.microsoft.com/office/powerpoint/2010/main" val="574045403"/>
              </p:ext>
            </p:extLst>
          </p:nvPr>
        </p:nvGraphicFramePr>
        <p:xfrm>
          <a:off x="476250" y="1020716"/>
          <a:ext cx="8362950" cy="5837284"/>
        </p:xfrm>
        <a:graphic>
          <a:graphicData uri="http://schemas.openxmlformats.org/presentationml/2006/ole">
            <mc:AlternateContent xmlns:mc="http://schemas.openxmlformats.org/markup-compatibility/2006">
              <mc:Choice xmlns:v="urn:schemas-microsoft-com:vml" Requires="v">
                <p:oleObj spid="_x0000_s7364" name="Visio" r:id="rId4" imgW="5681282" imgH="4349115" progId="Visio.Drawing.11">
                  <p:embed/>
                </p:oleObj>
              </mc:Choice>
              <mc:Fallback>
                <p:oleObj name="Visio" r:id="rId4" imgW="5681282" imgH="4349115" progId="Visio.Drawing.11">
                  <p:embed/>
                  <p:pic>
                    <p:nvPicPr>
                      <p:cNvPr id="0" name=""/>
                      <p:cNvPicPr>
                        <a:picLocks noGrp="1" noChangeAspect="1" noChangeArrowheads="1"/>
                      </p:cNvPicPr>
                      <p:nvPr/>
                    </p:nvPicPr>
                    <p:blipFill>
                      <a:blip r:embed="rId5"/>
                      <a:srcRect/>
                      <a:stretch>
                        <a:fillRect/>
                      </a:stretch>
                    </p:blipFill>
                    <p:spPr bwMode="auto">
                      <a:xfrm>
                        <a:off x="476250" y="1020716"/>
                        <a:ext cx="8362950" cy="583728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988700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29</a:t>
            </a:fld>
            <a:endParaRPr lang="en-US" dirty="0"/>
          </a:p>
        </p:txBody>
      </p:sp>
      <p:sp>
        <p:nvSpPr>
          <p:cNvPr id="3" name="Title 2"/>
          <p:cNvSpPr>
            <a:spLocks noGrp="1"/>
          </p:cNvSpPr>
          <p:nvPr>
            <p:ph type="title"/>
          </p:nvPr>
        </p:nvSpPr>
        <p:spPr/>
        <p:txBody>
          <a:bodyPr/>
          <a:lstStyle/>
          <a:p>
            <a:r>
              <a:rPr lang="en-US" dirty="0" smtClean="0"/>
              <a:t>BCS System Architecture</a:t>
            </a:r>
            <a:endParaRPr lang="en-US" dirty="0"/>
          </a:p>
        </p:txBody>
      </p:sp>
      <p:sp>
        <p:nvSpPr>
          <p:cNvPr id="6" name="Content Placeholder 4"/>
          <p:cNvSpPr txBox="1">
            <a:spLocks/>
          </p:cNvSpPr>
          <p:nvPr/>
        </p:nvSpPr>
        <p:spPr>
          <a:xfrm>
            <a:off x="517525" y="1252728"/>
            <a:ext cx="4195152" cy="4999216"/>
          </a:xfrm>
          <a:prstGeom prst="rect">
            <a:avLst/>
          </a:prstGeom>
        </p:spPr>
        <p:txBody>
          <a:bodyPr vert="horz" lIns="0" tIns="0" rIns="0" bIns="0" rtlCol="0">
            <a:normAutofit fontScale="92500" lnSpcReduction="20000"/>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Siemens S7 PLC will be used as the backbone for control and data acquisition</a:t>
            </a:r>
          </a:p>
          <a:p>
            <a:pPr marL="285750" indent="-285750">
              <a:buFont typeface="Arial" panose="020B0604020202020204" pitchFamily="34" charset="0"/>
              <a:buChar char="•"/>
            </a:pPr>
            <a:r>
              <a:rPr lang="en-US" sz="1800" dirty="0"/>
              <a:t>Same PLC that PPS has been used for years with proven field record</a:t>
            </a:r>
          </a:p>
          <a:p>
            <a:pPr marL="285750" indent="-285750">
              <a:buFont typeface="Arial" panose="020B0604020202020204" pitchFamily="34" charset="0"/>
              <a:buChar char="•"/>
            </a:pPr>
            <a:r>
              <a:rPr lang="en-US" sz="1800" dirty="0"/>
              <a:t>Same distributed architecture as PPS, remote I/O drops are used to handle distributed devices scattered over a long distance</a:t>
            </a:r>
          </a:p>
          <a:p>
            <a:pPr marL="285750" indent="-285750">
              <a:buFont typeface="Arial" panose="020B0604020202020204" pitchFamily="34" charset="0"/>
              <a:buChar char="•"/>
            </a:pPr>
            <a:r>
              <a:rPr lang="en-US" sz="1800" dirty="0"/>
              <a:t>SIL-rated hardware will enhance the system safety performance</a:t>
            </a:r>
          </a:p>
          <a:p>
            <a:pPr marL="285750" indent="-285750">
              <a:buFont typeface="Arial" panose="020B0604020202020204" pitchFamily="34" charset="0"/>
              <a:buChar char="•"/>
            </a:pPr>
            <a:r>
              <a:rPr lang="en-US" sz="1800" dirty="0"/>
              <a:t>PLC will add intelligence into system decision process</a:t>
            </a:r>
          </a:p>
          <a:p>
            <a:pPr marL="285750" indent="-285750">
              <a:buFont typeface="Arial" panose="020B0604020202020204" pitchFamily="34" charset="0"/>
              <a:buChar char="•"/>
            </a:pPr>
            <a:r>
              <a:rPr lang="en-US" sz="1800" dirty="0"/>
              <a:t>Unify the data exchange with EPICS, eliminating the need for CAMAC, VME etc.</a:t>
            </a:r>
          </a:p>
          <a:p>
            <a:pPr marL="285750" indent="-285750">
              <a:buFont typeface="Arial" panose="020B0604020202020204" pitchFamily="34" charset="0"/>
              <a:buChar char="•"/>
            </a:pPr>
            <a:r>
              <a:rPr lang="en-US" sz="1800" dirty="0"/>
              <a:t>Fast shut-off path is critical to meet the response time requirement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sp>
        <p:nvSpPr>
          <p:cNvPr id="7" name="Footer Placeholder 3"/>
          <p:cNvSpPr>
            <a:spLocks noGrp="1"/>
          </p:cNvSpPr>
          <p:nvPr>
            <p:ph type="ftr" sz="quarter" idx="13"/>
          </p:nvPr>
        </p:nvSpPr>
        <p:spPr>
          <a:xfrm>
            <a:off x="143393" y="6457950"/>
            <a:ext cx="4126528" cy="314326"/>
          </a:xfrm>
          <a:prstGeom prst="rect">
            <a:avLst/>
          </a:prstGeom>
        </p:spPr>
        <p:txBody>
          <a:bodyPr/>
          <a:lstStyle/>
          <a:p>
            <a:r>
              <a:rPr lang="en-US" smtClean="0"/>
              <a:t>LCLS-II DOE Review, April 7-9, 2015</a:t>
            </a:r>
            <a:endParaRPr lang="en-US" dirty="0"/>
          </a:p>
        </p:txBody>
      </p:sp>
      <p:sp>
        <p:nvSpPr>
          <p:cNvPr id="9" name="TextBox 8"/>
          <p:cNvSpPr txBox="1"/>
          <p:nvPr/>
        </p:nvSpPr>
        <p:spPr>
          <a:xfrm>
            <a:off x="2898843" y="5998459"/>
            <a:ext cx="1424044" cy="307777"/>
          </a:xfrm>
          <a:prstGeom prst="rect">
            <a:avLst/>
          </a:prstGeom>
          <a:noFill/>
          <a:ln w="3175">
            <a:solidFill>
              <a:schemeClr val="tx1"/>
            </a:solidFill>
          </a:ln>
        </p:spPr>
        <p:txBody>
          <a:bodyPr wrap="none" rtlCol="0">
            <a:spAutoFit/>
          </a:bodyPr>
          <a:lstStyle/>
          <a:p>
            <a:r>
              <a:rPr lang="en-US" sz="1400" dirty="0" smtClean="0"/>
              <a:t>Courtesy F. Tao</a:t>
            </a:r>
            <a:endParaRPr lang="en-US" sz="1400"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9073" y="1447800"/>
            <a:ext cx="456761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0615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ndering03B"/>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88" y="0"/>
            <a:ext cx="9140825"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5921375" y="1341438"/>
            <a:ext cx="2098675" cy="1373187"/>
            <a:chOff x="3730" y="845"/>
            <a:chExt cx="1322" cy="865"/>
          </a:xfrm>
        </p:grpSpPr>
        <p:sp>
          <p:nvSpPr>
            <p:cNvPr id="11306" name="Line 5"/>
            <p:cNvSpPr>
              <a:spLocks noChangeShapeType="1"/>
            </p:cNvSpPr>
            <p:nvPr/>
          </p:nvSpPr>
          <p:spPr bwMode="auto">
            <a:xfrm>
              <a:off x="4386" y="1313"/>
              <a:ext cx="0" cy="397"/>
            </a:xfrm>
            <a:prstGeom prst="line">
              <a:avLst/>
            </a:prstGeom>
            <a:noFill/>
            <a:ln w="28575">
              <a:solidFill>
                <a:srgbClr val="FF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4" name="Text Box 6"/>
            <p:cNvSpPr txBox="1">
              <a:spLocks noChangeArrowheads="1"/>
            </p:cNvSpPr>
            <p:nvPr/>
          </p:nvSpPr>
          <p:spPr bwMode="auto">
            <a:xfrm>
              <a:off x="3730" y="845"/>
              <a:ext cx="1322" cy="523"/>
            </a:xfrm>
            <a:prstGeom prst="rect">
              <a:avLst/>
            </a:prstGeom>
            <a:noFill/>
            <a:ln w="9525" algn="ctr">
              <a:noFill/>
              <a:miter lim="800000"/>
              <a:headEnd/>
              <a:tailEnd/>
            </a:ln>
            <a:effectLst/>
          </p:spPr>
          <p:txBody>
            <a:bodyPr wrap="none">
              <a:spAutoFit/>
            </a:bodyPr>
            <a:lstStyle/>
            <a:p>
              <a:pPr algn="ctr">
                <a:defRPr/>
              </a:pPr>
              <a:r>
                <a:rPr lang="en-US" sz="2400" b="1" dirty="0" smtClean="0">
                  <a:solidFill>
                    <a:srgbClr val="FF00FF"/>
                  </a:solidFill>
                  <a:effectLst>
                    <a:outerShdw blurRad="38100" dist="38100" dir="2700000" algn="tl">
                      <a:srgbClr val="C0C0C0"/>
                    </a:outerShdw>
                  </a:effectLst>
                  <a:latin typeface="Arial" charset="0"/>
                  <a:ea typeface="ＭＳ Ｐゴシック" pitchFamily="-111" charset="-128"/>
                </a:rPr>
                <a:t>S20 Injector</a:t>
              </a:r>
              <a:endParaRPr lang="en-US" sz="2400" b="1" dirty="0">
                <a:solidFill>
                  <a:srgbClr val="FF00FF"/>
                </a:solidFill>
                <a:effectLst>
                  <a:outerShdw blurRad="38100" dist="38100" dir="2700000" algn="tl">
                    <a:srgbClr val="C0C0C0"/>
                  </a:outerShdw>
                </a:effectLst>
                <a:latin typeface="Arial" charset="0"/>
                <a:ea typeface="ＭＳ Ｐゴシック" pitchFamily="-111" charset="-128"/>
              </a:endParaRPr>
            </a:p>
            <a:p>
              <a:pPr algn="ctr">
                <a:defRPr/>
              </a:pPr>
              <a:r>
                <a:rPr lang="en-US" sz="2400" b="1" dirty="0">
                  <a:solidFill>
                    <a:srgbClr val="FF00FF"/>
                  </a:solidFill>
                  <a:effectLst>
                    <a:outerShdw blurRad="38100" dist="38100" dir="2700000" algn="tl">
                      <a:srgbClr val="C0C0C0"/>
                    </a:outerShdw>
                  </a:effectLst>
                  <a:latin typeface="Arial" charset="0"/>
                  <a:ea typeface="ＭＳ Ｐゴシック" pitchFamily="-111" charset="-128"/>
                </a:rPr>
                <a:t>at 2-km point</a:t>
              </a:r>
            </a:p>
          </p:txBody>
        </p:sp>
      </p:grpSp>
      <p:grpSp>
        <p:nvGrpSpPr>
          <p:cNvPr id="3" name="Group 7"/>
          <p:cNvGrpSpPr>
            <a:grpSpLocks/>
          </p:cNvGrpSpPr>
          <p:nvPr/>
        </p:nvGrpSpPr>
        <p:grpSpPr bwMode="auto">
          <a:xfrm>
            <a:off x="2366963" y="2368552"/>
            <a:ext cx="3773487" cy="885825"/>
            <a:chOff x="1491" y="1492"/>
            <a:chExt cx="2377" cy="558"/>
          </a:xfrm>
        </p:grpSpPr>
        <p:sp>
          <p:nvSpPr>
            <p:cNvPr id="11304" name="Line 8"/>
            <p:cNvSpPr>
              <a:spLocks noChangeShapeType="1"/>
            </p:cNvSpPr>
            <p:nvPr/>
          </p:nvSpPr>
          <p:spPr bwMode="auto">
            <a:xfrm>
              <a:off x="3254" y="1858"/>
              <a:ext cx="444" cy="192"/>
            </a:xfrm>
            <a:prstGeom prst="line">
              <a:avLst/>
            </a:prstGeom>
            <a:noFill/>
            <a:ln w="28575">
              <a:solidFill>
                <a:srgbClr val="FF00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7" name="Text Box 9"/>
            <p:cNvSpPr txBox="1">
              <a:spLocks noChangeArrowheads="1"/>
            </p:cNvSpPr>
            <p:nvPr/>
          </p:nvSpPr>
          <p:spPr bwMode="auto">
            <a:xfrm>
              <a:off x="1491" y="1492"/>
              <a:ext cx="2377" cy="291"/>
            </a:xfrm>
            <a:prstGeom prst="rect">
              <a:avLst/>
            </a:prstGeom>
            <a:noFill/>
            <a:ln w="9525" algn="ctr">
              <a:noFill/>
              <a:miter lim="800000"/>
              <a:headEnd/>
              <a:tailEnd/>
            </a:ln>
            <a:effectLst/>
          </p:spPr>
          <p:txBody>
            <a:bodyPr wrap="none">
              <a:spAutoFit/>
            </a:bodyPr>
            <a:lstStyle/>
            <a:p>
              <a:pPr>
                <a:defRPr/>
              </a:pPr>
              <a:r>
                <a:rPr lang="en-US" sz="2400" b="1" dirty="0">
                  <a:solidFill>
                    <a:srgbClr val="FF0000"/>
                  </a:solidFill>
                  <a:effectLst>
                    <a:outerShdw blurRad="38100" dist="38100" dir="2700000" algn="tl">
                      <a:srgbClr val="C0C0C0"/>
                    </a:outerShdw>
                  </a:effectLst>
                  <a:latin typeface="Arial" charset="0"/>
                  <a:ea typeface="ＭＳ Ｐゴシック" pitchFamily="-111" charset="-128"/>
                </a:rPr>
                <a:t>Existing 1/3 Linac (1 km</a:t>
              </a:r>
              <a:r>
                <a:rPr lang="en-US" sz="2400" b="1" dirty="0" smtClean="0">
                  <a:solidFill>
                    <a:srgbClr val="FF0000"/>
                  </a:solidFill>
                  <a:effectLst>
                    <a:outerShdw blurRad="38100" dist="38100" dir="2700000" algn="tl">
                      <a:srgbClr val="C0C0C0"/>
                    </a:outerShdw>
                  </a:effectLst>
                  <a:latin typeface="Arial" charset="0"/>
                  <a:ea typeface="ＭＳ Ｐゴシック" pitchFamily="-111" charset="-128"/>
                </a:rPr>
                <a:t>)</a:t>
              </a:r>
              <a:endParaRPr lang="en-US" sz="2400" b="1" dirty="0">
                <a:solidFill>
                  <a:srgbClr val="FF0000"/>
                </a:solidFill>
                <a:effectLst>
                  <a:outerShdw blurRad="38100" dist="38100" dir="2700000" algn="tl">
                    <a:srgbClr val="C0C0C0"/>
                  </a:outerShdw>
                </a:effectLst>
                <a:latin typeface="Arial" charset="0"/>
                <a:ea typeface="ＭＳ Ｐゴシック" pitchFamily="-111" charset="-128"/>
              </a:endParaRPr>
            </a:p>
          </p:txBody>
        </p:sp>
      </p:grpSp>
      <p:sp>
        <p:nvSpPr>
          <p:cNvPr id="165898" name="Line 10"/>
          <p:cNvSpPr>
            <a:spLocks noChangeShapeType="1"/>
          </p:cNvSpPr>
          <p:nvPr/>
        </p:nvSpPr>
        <p:spPr bwMode="auto">
          <a:xfrm flipH="1">
            <a:off x="6780213" y="2782888"/>
            <a:ext cx="315912" cy="0"/>
          </a:xfrm>
          <a:prstGeom prst="line">
            <a:avLst/>
          </a:prstGeom>
          <a:noFill/>
          <a:ln w="76200">
            <a:solidFill>
              <a:srgbClr val="FF00FF"/>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9" name="Line 11"/>
          <p:cNvSpPr>
            <a:spLocks noChangeShapeType="1"/>
          </p:cNvSpPr>
          <p:nvPr/>
        </p:nvSpPr>
        <p:spPr bwMode="auto">
          <a:xfrm flipH="1">
            <a:off x="2671763" y="4462463"/>
            <a:ext cx="1066800" cy="66833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0" name="Line 12"/>
          <p:cNvSpPr>
            <a:spLocks noChangeShapeType="1"/>
          </p:cNvSpPr>
          <p:nvPr/>
        </p:nvSpPr>
        <p:spPr bwMode="auto">
          <a:xfrm flipH="1">
            <a:off x="3670300" y="3687763"/>
            <a:ext cx="1503363" cy="809625"/>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1" name="Line 13"/>
          <p:cNvSpPr>
            <a:spLocks noChangeShapeType="1"/>
          </p:cNvSpPr>
          <p:nvPr/>
        </p:nvSpPr>
        <p:spPr bwMode="auto">
          <a:xfrm flipH="1">
            <a:off x="5003800" y="2778125"/>
            <a:ext cx="1800225" cy="10001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2" name="AutoShape 14"/>
          <p:cNvSpPr>
            <a:spLocks noChangeArrowheads="1"/>
          </p:cNvSpPr>
          <p:nvPr/>
        </p:nvSpPr>
        <p:spPr bwMode="auto">
          <a:xfrm rot="720688">
            <a:off x="561975" y="6122988"/>
            <a:ext cx="603250" cy="201612"/>
          </a:xfrm>
          <a:prstGeom prst="parallelogram">
            <a:avLst>
              <a:gd name="adj" fmla="val 122484"/>
            </a:avLst>
          </a:prstGeom>
          <a:solidFill>
            <a:schemeClr val="bg1"/>
          </a:solidFill>
          <a:ln w="9525" algn="ctr">
            <a:solidFill>
              <a:schemeClr val="tx1"/>
            </a:solidFill>
            <a:miter lim="800000"/>
            <a:headEnd/>
            <a:tailEnd/>
          </a:ln>
        </p:spPr>
        <p:txBody>
          <a:bodyPr anchor="ctr">
            <a:spAutoFit/>
          </a:bodyPr>
          <a:lstStyle/>
          <a:p>
            <a:endParaRPr lang="en-US" dirty="0"/>
          </a:p>
        </p:txBody>
      </p:sp>
      <p:sp>
        <p:nvSpPr>
          <p:cNvPr id="165903" name="Line 15"/>
          <p:cNvSpPr>
            <a:spLocks noChangeShapeType="1"/>
          </p:cNvSpPr>
          <p:nvPr/>
        </p:nvSpPr>
        <p:spPr bwMode="auto">
          <a:xfrm flipH="1">
            <a:off x="973138" y="5224463"/>
            <a:ext cx="1527175" cy="955675"/>
          </a:xfrm>
          <a:prstGeom prst="line">
            <a:avLst/>
          </a:prstGeom>
          <a:noFill/>
          <a:ln w="76200">
            <a:solidFill>
              <a:srgbClr val="00CC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grpSp>
        <p:nvGrpSpPr>
          <p:cNvPr id="4" name="Group 16"/>
          <p:cNvGrpSpPr>
            <a:grpSpLocks/>
          </p:cNvGrpSpPr>
          <p:nvPr/>
        </p:nvGrpSpPr>
        <p:grpSpPr bwMode="auto">
          <a:xfrm>
            <a:off x="760413" y="5978525"/>
            <a:ext cx="3783012" cy="822325"/>
            <a:chOff x="479" y="3766"/>
            <a:chExt cx="2383" cy="518"/>
          </a:xfrm>
        </p:grpSpPr>
        <p:grpSp>
          <p:nvGrpSpPr>
            <p:cNvPr id="11300" name="Group 17"/>
            <p:cNvGrpSpPr>
              <a:grpSpLocks/>
            </p:cNvGrpSpPr>
            <p:nvPr/>
          </p:nvGrpSpPr>
          <p:grpSpPr bwMode="auto">
            <a:xfrm>
              <a:off x="731" y="3766"/>
              <a:ext cx="2131" cy="518"/>
              <a:chOff x="731" y="3766"/>
              <a:chExt cx="2131" cy="518"/>
            </a:xfrm>
          </p:grpSpPr>
          <p:sp>
            <p:nvSpPr>
              <p:cNvPr id="165906" name="Text Box 18"/>
              <p:cNvSpPr txBox="1">
                <a:spLocks noChangeArrowheads="1"/>
              </p:cNvSpPr>
              <p:nvPr/>
            </p:nvSpPr>
            <p:spPr bwMode="auto">
              <a:xfrm>
                <a:off x="1021" y="3766"/>
                <a:ext cx="1841" cy="518"/>
              </a:xfrm>
              <a:prstGeom prst="rect">
                <a:avLst/>
              </a:prstGeom>
              <a:noFill/>
              <a:ln w="9525" algn="ctr">
                <a:noFill/>
                <a:miter lim="800000"/>
                <a:headEnd/>
                <a:tailEnd/>
              </a:ln>
              <a:effectLst/>
            </p:spPr>
            <p:txBody>
              <a:bodyPr wrap="none">
                <a:spAutoFit/>
              </a:bodyPr>
              <a:lstStyle/>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Far Experiment</a:t>
                </a:r>
              </a:p>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Hall (underground)</a:t>
                </a:r>
              </a:p>
            </p:txBody>
          </p:sp>
          <p:sp>
            <p:nvSpPr>
              <p:cNvPr id="11303" name="Line 19"/>
              <p:cNvSpPr>
                <a:spLocks noChangeShapeType="1"/>
              </p:cNvSpPr>
              <p:nvPr/>
            </p:nvSpPr>
            <p:spPr bwMode="auto">
              <a:xfrm flipH="1">
                <a:off x="731" y="3929"/>
                <a:ext cx="335" cy="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301" name="Oval 20"/>
            <p:cNvSpPr>
              <a:spLocks noChangeArrowheads="1"/>
            </p:cNvSpPr>
            <p:nvPr/>
          </p:nvSpPr>
          <p:spPr bwMode="auto">
            <a:xfrm>
              <a:off x="479" y="3857"/>
              <a:ext cx="128" cy="127"/>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165909" name="AutoShape 21"/>
          <p:cNvSpPr>
            <a:spLocks noChangeArrowheads="1"/>
          </p:cNvSpPr>
          <p:nvPr/>
        </p:nvSpPr>
        <p:spPr bwMode="auto">
          <a:xfrm rot="720688">
            <a:off x="2292350" y="5081588"/>
            <a:ext cx="603250" cy="198437"/>
          </a:xfrm>
          <a:prstGeom prst="parallelogram">
            <a:avLst>
              <a:gd name="adj" fmla="val 124443"/>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6" name="Group 22"/>
          <p:cNvGrpSpPr>
            <a:grpSpLocks/>
          </p:cNvGrpSpPr>
          <p:nvPr/>
        </p:nvGrpSpPr>
        <p:grpSpPr bwMode="auto">
          <a:xfrm>
            <a:off x="2493963" y="4986338"/>
            <a:ext cx="4908550" cy="822325"/>
            <a:chOff x="1571" y="3141"/>
            <a:chExt cx="3092" cy="518"/>
          </a:xfrm>
        </p:grpSpPr>
        <p:grpSp>
          <p:nvGrpSpPr>
            <p:cNvPr id="11296" name="Group 23"/>
            <p:cNvGrpSpPr>
              <a:grpSpLocks/>
            </p:cNvGrpSpPr>
            <p:nvPr/>
          </p:nvGrpSpPr>
          <p:grpSpPr bwMode="auto">
            <a:xfrm>
              <a:off x="1785" y="3141"/>
              <a:ext cx="2878" cy="518"/>
              <a:chOff x="1785" y="3141"/>
              <a:chExt cx="2878" cy="518"/>
            </a:xfrm>
          </p:grpSpPr>
          <p:sp>
            <p:nvSpPr>
              <p:cNvPr id="165912" name="Text Box 24"/>
              <p:cNvSpPr txBox="1">
                <a:spLocks noChangeArrowheads="1"/>
              </p:cNvSpPr>
              <p:nvPr/>
            </p:nvSpPr>
            <p:spPr bwMode="auto">
              <a:xfrm>
                <a:off x="2412" y="3141"/>
                <a:ext cx="2251" cy="518"/>
              </a:xfrm>
              <a:prstGeom prst="rect">
                <a:avLst/>
              </a:prstGeom>
              <a:noFill/>
              <a:ln w="9525" algn="ctr">
                <a:noFill/>
                <a:miter lim="800000"/>
                <a:headEnd/>
                <a:tailEnd/>
              </a:ln>
              <a:effectLst/>
            </p:spPr>
            <p:txBody>
              <a:bodyPr>
                <a:spAutoFit/>
              </a:bodyPr>
              <a:lstStyle/>
              <a:p>
                <a:pPr>
                  <a:defRPr/>
                </a:pPr>
                <a:r>
                  <a:rPr lang="en-US" sz="2400" b="1" dirty="0">
                    <a:solidFill>
                      <a:srgbClr val="00CCFF"/>
                    </a:solidFill>
                    <a:effectLst>
                      <a:outerShdw blurRad="38100" dist="38100" dir="2700000" algn="tl">
                        <a:srgbClr val="C0C0C0"/>
                      </a:outerShdw>
                    </a:effectLst>
                    <a:latin typeface="Arial" charset="0"/>
                    <a:ea typeface="ＭＳ Ｐゴシック" pitchFamily="-111" charset="-128"/>
                  </a:rPr>
                  <a:t>Near Experiment Hall (underground)</a:t>
                </a:r>
              </a:p>
            </p:txBody>
          </p:sp>
          <p:sp>
            <p:nvSpPr>
              <p:cNvPr id="11299" name="Line 25"/>
              <p:cNvSpPr>
                <a:spLocks noChangeShapeType="1"/>
              </p:cNvSpPr>
              <p:nvPr/>
            </p:nvSpPr>
            <p:spPr bwMode="auto">
              <a:xfrm flipH="1" flipV="1">
                <a:off x="1785" y="3302"/>
                <a:ext cx="635" cy="0"/>
              </a:xfrm>
              <a:prstGeom prst="line">
                <a:avLst/>
              </a:prstGeom>
              <a:noFill/>
              <a:ln w="28575">
                <a:solidFill>
                  <a:srgbClr val="00FF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297" name="Oval 26"/>
            <p:cNvSpPr>
              <a:spLocks noChangeArrowheads="1"/>
            </p:cNvSpPr>
            <p:nvPr/>
          </p:nvSpPr>
          <p:spPr bwMode="auto">
            <a:xfrm>
              <a:off x="1571" y="3201"/>
              <a:ext cx="127" cy="125"/>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grpSp>
        <p:nvGrpSpPr>
          <p:cNvPr id="8" name="Group 27"/>
          <p:cNvGrpSpPr>
            <a:grpSpLocks/>
          </p:cNvGrpSpPr>
          <p:nvPr/>
        </p:nvGrpSpPr>
        <p:grpSpPr bwMode="auto">
          <a:xfrm>
            <a:off x="1374775" y="3362325"/>
            <a:ext cx="3201988" cy="576263"/>
            <a:chOff x="866" y="2118"/>
            <a:chExt cx="2017" cy="363"/>
          </a:xfrm>
        </p:grpSpPr>
        <p:sp>
          <p:nvSpPr>
            <p:cNvPr id="11294" name="Line 28"/>
            <p:cNvSpPr>
              <a:spLocks noChangeShapeType="1"/>
            </p:cNvSpPr>
            <p:nvPr/>
          </p:nvSpPr>
          <p:spPr bwMode="auto">
            <a:xfrm>
              <a:off x="2438" y="2290"/>
              <a:ext cx="445" cy="191"/>
            </a:xfrm>
            <a:prstGeom prst="line">
              <a:avLst/>
            </a:prstGeom>
            <a:noFill/>
            <a:ln w="28575">
              <a:solidFill>
                <a:srgbClr val="FF99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17" name="Text Box 29"/>
            <p:cNvSpPr txBox="1">
              <a:spLocks noChangeArrowheads="1"/>
            </p:cNvSpPr>
            <p:nvPr/>
          </p:nvSpPr>
          <p:spPr bwMode="auto">
            <a:xfrm>
              <a:off x="866" y="2118"/>
              <a:ext cx="1570" cy="330"/>
            </a:xfrm>
            <a:prstGeom prst="rect">
              <a:avLst/>
            </a:prstGeom>
            <a:noFill/>
            <a:ln w="9525" algn="ctr">
              <a:noFill/>
              <a:miter lim="800000"/>
              <a:headEnd/>
              <a:tailEnd/>
            </a:ln>
            <a:effectLst/>
          </p:spPr>
          <p:txBody>
            <a:bodyPr wrap="none">
              <a:spAutoFit/>
            </a:bodyPr>
            <a:lstStyle/>
            <a:p>
              <a:pPr>
                <a:defRPr/>
              </a:pPr>
              <a:r>
                <a:rPr lang="en-US" sz="2800" b="1" i="1" dirty="0" smtClean="0">
                  <a:solidFill>
                    <a:srgbClr val="FF9900"/>
                  </a:solidFill>
                  <a:effectLst>
                    <a:outerShdw blurRad="38100" dist="38100" dir="2700000" algn="tl">
                      <a:srgbClr val="C0C0C0"/>
                    </a:outerShdw>
                  </a:effectLst>
                  <a:latin typeface="Times New Roman" pitchFamily="18" charset="0"/>
                  <a:ea typeface="ＭＳ Ｐゴシック" pitchFamily="-111" charset="-128"/>
                </a:rPr>
                <a:t>e</a:t>
              </a:r>
              <a:r>
                <a:rPr lang="en-US" sz="2800" b="1" baseline="30000" dirty="0" smtClean="0">
                  <a:solidFill>
                    <a:srgbClr val="FF9900"/>
                  </a:solidFill>
                  <a:effectLst>
                    <a:outerShdw blurRad="38100" dist="38100" dir="2700000" algn="tl">
                      <a:srgbClr val="C0C0C0"/>
                    </a:outerShdw>
                  </a:effectLst>
                  <a:latin typeface="Symbol" pitchFamily="18" charset="2"/>
                  <a:ea typeface="ＭＳ Ｐゴシック" pitchFamily="-111" charset="-128"/>
                </a:rPr>
                <a:t>-</a:t>
              </a: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 </a:t>
              </a:r>
              <a:r>
                <a:rPr lang="en-US" sz="2400" b="1" dirty="0">
                  <a:solidFill>
                    <a:srgbClr val="FF9900"/>
                  </a:solidFill>
                  <a:effectLst>
                    <a:outerShdw blurRad="38100" dist="38100" dir="2700000" algn="tl">
                      <a:srgbClr val="C0C0C0"/>
                    </a:outerShdw>
                  </a:effectLst>
                  <a:latin typeface="Arial" charset="0"/>
                  <a:ea typeface="ＭＳ Ｐゴシック" pitchFamily="-111" charset="-128"/>
                </a:rPr>
                <a:t>Transfer </a:t>
              </a: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Line</a:t>
              </a:r>
              <a:endParaRPr lang="en-US" sz="2400" b="1" dirty="0">
                <a:solidFill>
                  <a:srgbClr val="FF9900"/>
                </a:solidFill>
                <a:effectLst>
                  <a:outerShdw blurRad="38100" dist="38100" dir="2700000" algn="tl">
                    <a:srgbClr val="C0C0C0"/>
                  </a:outerShdw>
                </a:effectLst>
                <a:latin typeface="Arial" charset="0"/>
                <a:ea typeface="ＭＳ Ｐゴシック" pitchFamily="-111" charset="-128"/>
              </a:endParaRPr>
            </a:p>
          </p:txBody>
        </p:sp>
      </p:grpSp>
      <p:grpSp>
        <p:nvGrpSpPr>
          <p:cNvPr id="9" name="Group 30"/>
          <p:cNvGrpSpPr>
            <a:grpSpLocks/>
          </p:cNvGrpSpPr>
          <p:nvPr/>
        </p:nvGrpSpPr>
        <p:grpSpPr bwMode="auto">
          <a:xfrm>
            <a:off x="344488" y="4098925"/>
            <a:ext cx="2016125" cy="1511300"/>
            <a:chOff x="113" y="2614"/>
            <a:chExt cx="1270" cy="952"/>
          </a:xfrm>
        </p:grpSpPr>
        <p:sp>
          <p:nvSpPr>
            <p:cNvPr id="165919" name="Text Box 31"/>
            <p:cNvSpPr txBox="1">
              <a:spLocks noChangeArrowheads="1"/>
            </p:cNvSpPr>
            <p:nvPr/>
          </p:nvSpPr>
          <p:spPr bwMode="auto">
            <a:xfrm>
              <a:off x="113" y="2614"/>
              <a:ext cx="1270" cy="748"/>
            </a:xfrm>
            <a:prstGeom prst="rect">
              <a:avLst/>
            </a:prstGeom>
            <a:noFill/>
            <a:ln w="28575">
              <a:noFill/>
              <a:miter lim="800000"/>
              <a:headEnd/>
              <a:tailEnd type="none" w="lg" len="lg"/>
            </a:ln>
            <a:effectLst/>
          </p:spPr>
          <p:txBody>
            <a:bodyPr>
              <a:spAutoFit/>
            </a:bodyPr>
            <a:lstStyle/>
            <a:p>
              <a:pPr eaLnBrk="1" hangingPunct="1">
                <a:defRPr/>
              </a:pPr>
              <a:r>
                <a:rPr lang="en-US" sz="2400" b="1" dirty="0">
                  <a:solidFill>
                    <a:srgbClr val="33CC33"/>
                  </a:solidFill>
                  <a:effectLst>
                    <a:outerShdw blurRad="38100" dist="38100" dir="2700000" algn="tl">
                      <a:srgbClr val="C0C0C0"/>
                    </a:outerShdw>
                  </a:effectLst>
                  <a:latin typeface="Arial" charset="0"/>
                  <a:ea typeface="ＭＳ Ｐゴシック" pitchFamily="-111" charset="-128"/>
                </a:rPr>
                <a:t>X-ray Transport Line (200 m)</a:t>
              </a:r>
            </a:p>
          </p:txBody>
        </p:sp>
        <p:sp>
          <p:nvSpPr>
            <p:cNvPr id="11293" name="Line 32"/>
            <p:cNvSpPr>
              <a:spLocks noChangeShapeType="1"/>
            </p:cNvSpPr>
            <p:nvPr/>
          </p:nvSpPr>
          <p:spPr bwMode="auto">
            <a:xfrm>
              <a:off x="567" y="3339"/>
              <a:ext cx="408" cy="227"/>
            </a:xfrm>
            <a:prstGeom prst="line">
              <a:avLst/>
            </a:prstGeom>
            <a:noFill/>
            <a:ln w="28575">
              <a:solidFill>
                <a:srgbClr val="00CC00"/>
              </a:solidFill>
              <a:round/>
              <a:headEnd/>
              <a:tailEnd type="stealth" w="lg" len="lg"/>
            </a:ln>
            <a:extLst>
              <a:ext uri="{909E8E84-426E-40DD-AFC4-6F175D3DCCD1}">
                <a14:hiddenFill xmlns:a14="http://schemas.microsoft.com/office/drawing/2010/main">
                  <a:noFill/>
                </a14:hiddenFill>
              </a:ext>
            </a:extLst>
          </p:spPr>
          <p:txBody>
            <a:bodyPr anchor="ctr"/>
            <a:lstStyle/>
            <a:p>
              <a:endParaRPr lang="en-US" dirty="0"/>
            </a:p>
          </p:txBody>
        </p:sp>
      </p:grpSp>
      <p:grpSp>
        <p:nvGrpSpPr>
          <p:cNvPr id="11288" name="Group 34"/>
          <p:cNvGrpSpPr>
            <a:grpSpLocks/>
          </p:cNvGrpSpPr>
          <p:nvPr/>
        </p:nvGrpSpPr>
        <p:grpSpPr bwMode="auto">
          <a:xfrm>
            <a:off x="3446463" y="4521203"/>
            <a:ext cx="3213100" cy="457200"/>
            <a:chOff x="2171" y="2848"/>
            <a:chExt cx="2024" cy="288"/>
          </a:xfrm>
        </p:grpSpPr>
        <p:sp>
          <p:nvSpPr>
            <p:cNvPr id="165923" name="Text Box 35"/>
            <p:cNvSpPr txBox="1">
              <a:spLocks noChangeArrowheads="1"/>
            </p:cNvSpPr>
            <p:nvPr/>
          </p:nvSpPr>
          <p:spPr bwMode="auto">
            <a:xfrm>
              <a:off x="2447" y="2848"/>
              <a:ext cx="1748" cy="288"/>
            </a:xfrm>
            <a:prstGeom prst="rect">
              <a:avLst/>
            </a:prstGeom>
            <a:noFill/>
            <a:ln w="9525" algn="ctr">
              <a:noFill/>
              <a:miter lim="800000"/>
              <a:headEnd/>
              <a:tailEnd/>
            </a:ln>
            <a:effectLst/>
          </p:spPr>
          <p:txBody>
            <a:bodyPr wrap="none">
              <a:spAutoFit/>
            </a:bodyPr>
            <a:lstStyle/>
            <a:p>
              <a:pPr>
                <a:defRPr/>
              </a:pPr>
              <a:r>
                <a:rPr lang="en-US" sz="2400" b="1" dirty="0">
                  <a:solidFill>
                    <a:srgbClr val="FFFF00"/>
                  </a:solidFill>
                  <a:effectLst>
                    <a:outerShdw blurRad="38100" dist="38100" dir="2700000" algn="tl">
                      <a:srgbClr val="C0C0C0"/>
                    </a:outerShdw>
                  </a:effectLst>
                  <a:latin typeface="Arial" charset="0"/>
                  <a:ea typeface="ＭＳ Ｐゴシック" pitchFamily="-111" charset="-128"/>
                </a:rPr>
                <a:t>Undulator (130 m)</a:t>
              </a:r>
            </a:p>
          </p:txBody>
        </p:sp>
        <p:sp>
          <p:nvSpPr>
            <p:cNvPr id="11291" name="Line 36"/>
            <p:cNvSpPr>
              <a:spLocks noChangeShapeType="1"/>
            </p:cNvSpPr>
            <p:nvPr/>
          </p:nvSpPr>
          <p:spPr bwMode="auto">
            <a:xfrm flipH="1" flipV="1">
              <a:off x="2171" y="2983"/>
              <a:ext cx="301" cy="0"/>
            </a:xfrm>
            <a:prstGeom prst="line">
              <a:avLst/>
            </a:prstGeom>
            <a:noFill/>
            <a:ln w="28575">
              <a:solidFill>
                <a:srgbClr val="FFFF00"/>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grpSp>
        <p:nvGrpSpPr>
          <p:cNvPr id="12" name="Group 38"/>
          <p:cNvGrpSpPr>
            <a:grpSpLocks/>
          </p:cNvGrpSpPr>
          <p:nvPr/>
        </p:nvGrpSpPr>
        <p:grpSpPr bwMode="auto">
          <a:xfrm>
            <a:off x="766763" y="4940300"/>
            <a:ext cx="2070100" cy="1384300"/>
            <a:chOff x="483" y="3112"/>
            <a:chExt cx="1304" cy="872"/>
          </a:xfrm>
        </p:grpSpPr>
        <p:sp>
          <p:nvSpPr>
            <p:cNvPr id="11285" name="Oval 39"/>
            <p:cNvSpPr>
              <a:spLocks noChangeArrowheads="1"/>
            </p:cNvSpPr>
            <p:nvPr/>
          </p:nvSpPr>
          <p:spPr bwMode="auto">
            <a:xfrm>
              <a:off x="1691" y="3112"/>
              <a:ext cx="96" cy="96"/>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286" name="Line 40"/>
            <p:cNvSpPr>
              <a:spLocks noChangeShapeType="1"/>
            </p:cNvSpPr>
            <p:nvPr/>
          </p:nvSpPr>
          <p:spPr bwMode="auto">
            <a:xfrm flipH="1">
              <a:off x="651" y="3304"/>
              <a:ext cx="1064" cy="680"/>
            </a:xfrm>
            <a:prstGeom prst="line">
              <a:avLst/>
            </a:prstGeom>
            <a:noFill/>
            <a:ln w="76200">
              <a:solidFill>
                <a:srgbClr val="99CC00">
                  <a:alpha val="50195"/>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1287" name="Oval 41"/>
            <p:cNvSpPr>
              <a:spLocks noChangeArrowheads="1"/>
            </p:cNvSpPr>
            <p:nvPr/>
          </p:nvSpPr>
          <p:spPr bwMode="auto">
            <a:xfrm>
              <a:off x="483" y="3888"/>
              <a:ext cx="96" cy="96"/>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5" name="TextBox 4"/>
          <p:cNvSpPr txBox="1"/>
          <p:nvPr/>
        </p:nvSpPr>
        <p:spPr>
          <a:xfrm>
            <a:off x="569913" y="1029028"/>
            <a:ext cx="3314700" cy="800219"/>
          </a:xfrm>
          <a:prstGeom prst="rect">
            <a:avLst/>
          </a:prstGeom>
          <a:noFill/>
        </p:spPr>
        <p:txBody>
          <a:bodyPr wrap="square" rtlCol="0">
            <a:spAutoFit/>
          </a:bodyPr>
          <a:lstStyle/>
          <a:p>
            <a:r>
              <a:rPr lang="en-US" sz="2800" dirty="0" smtClean="0">
                <a:solidFill>
                  <a:schemeClr val="bg1"/>
                </a:solidFill>
              </a:rPr>
              <a:t>LCLS</a:t>
            </a:r>
          </a:p>
          <a:p>
            <a:r>
              <a:rPr lang="en-US" dirty="0" err="1" smtClean="0">
                <a:solidFill>
                  <a:schemeClr val="bg1"/>
                </a:solidFill>
              </a:rPr>
              <a:t>Linac</a:t>
            </a:r>
            <a:r>
              <a:rPr lang="en-US" dirty="0" smtClean="0">
                <a:solidFill>
                  <a:schemeClr val="bg1"/>
                </a:solidFill>
              </a:rPr>
              <a:t> Coherent Light Source</a:t>
            </a:r>
            <a:endParaRPr lang="en-US" dirty="0">
              <a:solidFill>
                <a:schemeClr val="bg1"/>
              </a:solidFill>
            </a:endParaRPr>
          </a:p>
        </p:txBody>
      </p:sp>
    </p:spTree>
    <p:extLst>
      <p:ext uri="{BB962C8B-B14F-4D97-AF65-F5344CB8AC3E}">
        <p14:creationId xmlns:p14="http://schemas.microsoft.com/office/powerpoint/2010/main" val="9470593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589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589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59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59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8" grpId="0" animBg="1"/>
      <p:bldP spid="165899" grpId="0" animBg="1"/>
      <p:bldP spid="165900" grpId="0" animBg="1"/>
      <p:bldP spid="165901" grpId="0" animBg="1"/>
      <p:bldP spid="165902" grpId="0" animBg="1"/>
      <p:bldP spid="165903" grpId="0" animBg="1"/>
      <p:bldP spid="16590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30</a:t>
            </a:fld>
            <a:endParaRPr lang="en-US" dirty="0">
              <a:solidFill>
                <a:srgbClr val="000000"/>
              </a:solidFill>
            </a:endParaRPr>
          </a:p>
        </p:txBody>
      </p:sp>
      <p:sp>
        <p:nvSpPr>
          <p:cNvPr id="3" name="Title 2"/>
          <p:cNvSpPr>
            <a:spLocks noGrp="1"/>
          </p:cNvSpPr>
          <p:nvPr>
            <p:ph type="title"/>
          </p:nvPr>
        </p:nvSpPr>
        <p:spPr/>
        <p:txBody>
          <a:bodyPr/>
          <a:lstStyle/>
          <a:p>
            <a:r>
              <a:rPr lang="en-US" dirty="0" smtClean="0"/>
              <a:t>Machine Protection System – </a:t>
            </a:r>
            <a:r>
              <a:rPr lang="en-US" baseline="0" dirty="0" smtClean="0"/>
              <a:t>Scope and Requirements</a:t>
            </a:r>
            <a:endParaRPr lang="en-US" dirty="0"/>
          </a:p>
        </p:txBody>
      </p:sp>
      <p:sp>
        <p:nvSpPr>
          <p:cNvPr id="5" name="Content Placeholder 4"/>
          <p:cNvSpPr>
            <a:spLocks noGrp="1"/>
          </p:cNvSpPr>
          <p:nvPr>
            <p:ph sz="quarter" idx="14"/>
          </p:nvPr>
        </p:nvSpPr>
        <p:spPr>
          <a:xfrm>
            <a:off x="358140" y="1234440"/>
            <a:ext cx="8196898" cy="5151119"/>
          </a:xfrm>
        </p:spPr>
        <p:txBody>
          <a:bodyPr>
            <a:normAutofit fontScale="25000" lnSpcReduction="20000"/>
          </a:bodyPr>
          <a:lstStyle/>
          <a:p>
            <a:pPr lvl="1" indent="-342900">
              <a:lnSpc>
                <a:spcPct val="140000"/>
              </a:lnSpc>
            </a:pPr>
            <a:r>
              <a:rPr lang="en-US" sz="5600" dirty="0"/>
              <a:t>Protect LCLS-II machine components from </a:t>
            </a:r>
            <a:r>
              <a:rPr lang="en-US" sz="5600" u="sng" dirty="0">
                <a:solidFill>
                  <a:srgbClr val="9A0000"/>
                </a:solidFill>
              </a:rPr>
              <a:t>beam based damage</a:t>
            </a:r>
            <a:r>
              <a:rPr lang="en-US" sz="5600" dirty="0">
                <a:solidFill>
                  <a:srgbClr val="9A0000"/>
                </a:solidFill>
              </a:rPr>
              <a:t> </a:t>
            </a:r>
            <a:r>
              <a:rPr lang="en-US" sz="5600" dirty="0"/>
              <a:t>by shutting off beam or reducing beam rate. </a:t>
            </a:r>
          </a:p>
          <a:p>
            <a:pPr lvl="4" indent="-342900">
              <a:lnSpc>
                <a:spcPct val="140000"/>
              </a:lnSpc>
            </a:pPr>
            <a:r>
              <a:rPr lang="en-US" sz="4400" dirty="0"/>
              <a:t>Respond within 2.78 msec for slow type faults </a:t>
            </a:r>
          </a:p>
          <a:p>
            <a:pPr lvl="4" indent="-342900">
              <a:lnSpc>
                <a:spcPct val="140000"/>
              </a:lnSpc>
            </a:pPr>
            <a:r>
              <a:rPr lang="en-US" sz="4400" dirty="0"/>
              <a:t>Respond within 100 usec for fast type faults</a:t>
            </a:r>
          </a:p>
          <a:p>
            <a:pPr lvl="4" indent="-342900">
              <a:lnSpc>
                <a:spcPct val="140000"/>
              </a:lnSpc>
            </a:pPr>
            <a:r>
              <a:rPr lang="en-US" sz="4400" dirty="0"/>
              <a:t>MPS does not handle equipment protection. Ex. Magnet and Water INTLK , Vacuum INTLK , Motion INTLK </a:t>
            </a:r>
          </a:p>
          <a:p>
            <a:pPr indent="-342900">
              <a:lnSpc>
                <a:spcPct val="140000"/>
              </a:lnSpc>
            </a:pPr>
            <a:r>
              <a:rPr lang="en-US" sz="4400" dirty="0"/>
              <a:t>	LCLS-I: Requirement is within 8.3ms, but it actually responds within 2.78ms </a:t>
            </a:r>
            <a:endParaRPr lang="en-US" sz="4000" dirty="0"/>
          </a:p>
          <a:p>
            <a:pPr lvl="1" indent="-342900">
              <a:lnSpc>
                <a:spcPct val="140000"/>
              </a:lnSpc>
            </a:pPr>
            <a:r>
              <a:rPr lang="en-US" sz="5600" dirty="0"/>
              <a:t>System must support multiply sources  (new LCLS-II Injector and current LCLS-I Injector) </a:t>
            </a:r>
          </a:p>
          <a:p>
            <a:pPr marL="1033463" lvl="2" indent="-342900">
              <a:lnSpc>
                <a:spcPct val="140000"/>
              </a:lnSpc>
            </a:pPr>
            <a:r>
              <a:rPr lang="en-US" sz="4400" dirty="0"/>
              <a:t>HXR beamline must support both LCLS-I and LCLS-II sources. </a:t>
            </a:r>
          </a:p>
          <a:p>
            <a:pPr marL="1033463" lvl="2" indent="-342900">
              <a:lnSpc>
                <a:spcPct val="140000"/>
              </a:lnSpc>
            </a:pPr>
            <a:r>
              <a:rPr lang="en-US" sz="4400" dirty="0"/>
              <a:t>LCLS-I and LCLS-II must be able to run at the same time.</a:t>
            </a:r>
          </a:p>
          <a:p>
            <a:pPr marL="1304100" lvl="4" indent="-342900">
              <a:lnSpc>
                <a:spcPct val="140000"/>
              </a:lnSpc>
            </a:pPr>
            <a:r>
              <a:rPr lang="en-US" sz="4400" dirty="0"/>
              <a:t>LCLS-I delivering to HXR and LCLS-II delivering to SXR (Interleaved operation not supported</a:t>
            </a:r>
            <a:r>
              <a:rPr lang="en-US" sz="4400" dirty="0" smtClean="0"/>
              <a:t>)</a:t>
            </a:r>
            <a:endParaRPr lang="en-US" sz="4000" dirty="0"/>
          </a:p>
          <a:p>
            <a:pPr lvl="1" indent="-342900">
              <a:lnSpc>
                <a:spcPct val="140000"/>
              </a:lnSpc>
            </a:pPr>
            <a:r>
              <a:rPr lang="en-US" sz="5600" dirty="0"/>
              <a:t>Simultaneous Beam Destination each with varying allowed rates</a:t>
            </a:r>
            <a:endParaRPr lang="en-US" sz="4400" dirty="0"/>
          </a:p>
          <a:p>
            <a:pPr lvl="4" indent="-342900">
              <a:lnSpc>
                <a:spcPct val="140000"/>
              </a:lnSpc>
            </a:pPr>
            <a:r>
              <a:rPr lang="en-US" sz="4400" dirty="0"/>
              <a:t>MPS must monitor a Beam Spreader that switches beam between two undulator beam lines and pulsed magnet  kickers that pulse steal into diagnostic beam lines</a:t>
            </a:r>
          </a:p>
          <a:p>
            <a:pPr lvl="4" indent="-342900">
              <a:lnSpc>
                <a:spcPct val="140000"/>
              </a:lnSpc>
            </a:pPr>
            <a:r>
              <a:rPr lang="en-US" sz="4400" dirty="0"/>
              <a:t>LCLS-II MPS must be capable of independently rate-limiting the beam in either of its two undulator beam lines</a:t>
            </a:r>
            <a:r>
              <a:rPr lang="en-US" sz="4400" dirty="0" smtClean="0"/>
              <a:t>.</a:t>
            </a:r>
            <a:endParaRPr lang="en-US" sz="4400" dirty="0"/>
          </a:p>
          <a:p>
            <a:pPr marL="457200" indent="-457200">
              <a:lnSpc>
                <a:spcPct val="140000"/>
              </a:lnSpc>
              <a:buFont typeface="Arial" panose="020B0604020202020204" pitchFamily="34" charset="0"/>
              <a:buChar char="•"/>
            </a:pPr>
            <a:r>
              <a:rPr lang="en-US" sz="5600" dirty="0"/>
              <a:t>Protect LCLS-II beamline components from beam based damage by reducing beam rate or shutting off the beam.</a:t>
            </a:r>
          </a:p>
          <a:p>
            <a:pPr marL="1304100" lvl="4" indent="-342900">
              <a:lnSpc>
                <a:spcPct val="140000"/>
              </a:lnSpc>
            </a:pPr>
            <a:r>
              <a:rPr lang="en-US" sz="4400" dirty="0"/>
              <a:t>Beamline walls</a:t>
            </a:r>
          </a:p>
          <a:p>
            <a:pPr marL="1304100" lvl="4" indent="-342900">
              <a:lnSpc>
                <a:spcPct val="140000"/>
              </a:lnSpc>
            </a:pPr>
            <a:r>
              <a:rPr lang="en-US" sz="4400" dirty="0"/>
              <a:t>Undulators</a:t>
            </a:r>
          </a:p>
          <a:p>
            <a:pPr marL="1304100" lvl="4" indent="-342900">
              <a:lnSpc>
                <a:spcPct val="140000"/>
              </a:lnSpc>
            </a:pPr>
            <a:r>
              <a:rPr lang="en-US" sz="4400" dirty="0" smtClean="0"/>
              <a:t>Insertable </a:t>
            </a:r>
            <a:r>
              <a:rPr lang="en-US" sz="4400" dirty="0"/>
              <a:t>devices (vacuum valve, profile monitor, etc</a:t>
            </a:r>
            <a:r>
              <a:rPr lang="en-US" sz="4400" dirty="0" smtClean="0"/>
              <a:t>.)</a:t>
            </a:r>
          </a:p>
          <a:p>
            <a:pPr marL="342900" indent="-342900">
              <a:buFont typeface="Arial" panose="020B0604020202020204" pitchFamily="34" charset="0"/>
              <a:buChar char="•"/>
            </a:pPr>
            <a:r>
              <a:rPr lang="en-US" sz="5600" dirty="0"/>
              <a:t>Rate limit for both HXR and SXR beam destination. (targeted shutoff)</a:t>
            </a:r>
          </a:p>
          <a:p>
            <a:pPr marL="342900" indent="-342900">
              <a:buFont typeface="Arial" panose="020B0604020202020204" pitchFamily="34" charset="0"/>
              <a:buChar char="•"/>
            </a:pPr>
            <a:r>
              <a:rPr lang="en-US" sz="5600" dirty="0" smtClean="0"/>
              <a:t>Communicate </a:t>
            </a:r>
            <a:r>
              <a:rPr lang="en-US" sz="5600" dirty="0"/>
              <a:t>with the Timing Master.</a:t>
            </a:r>
          </a:p>
          <a:p>
            <a:pPr marL="342900" indent="-342900">
              <a:buFont typeface="Arial" panose="020B0604020202020204" pitchFamily="34" charset="0"/>
              <a:buChar char="•"/>
            </a:pPr>
            <a:r>
              <a:rPr lang="en-US" sz="5600" dirty="0" smtClean="0"/>
              <a:t>Communicate </a:t>
            </a:r>
            <a:r>
              <a:rPr lang="en-US" sz="5600" dirty="0"/>
              <a:t>with and monitor mitigation devices.</a:t>
            </a:r>
          </a:p>
          <a:p>
            <a:pPr marL="1304100" lvl="4" indent="-342900">
              <a:lnSpc>
                <a:spcPct val="140000"/>
              </a:lnSpc>
            </a:pPr>
            <a:endParaRPr lang="en-US" sz="4400" dirty="0" smtClean="0"/>
          </a:p>
        </p:txBody>
      </p:sp>
      <p:sp>
        <p:nvSpPr>
          <p:cNvPr id="7" name="Footer Placeholder 3"/>
          <p:cNvSpPr>
            <a:spLocks noGrp="1"/>
          </p:cNvSpPr>
          <p:nvPr>
            <p:ph type="ftr" sz="quarter" idx="13"/>
          </p:nvPr>
        </p:nvSpPr>
        <p:spPr>
          <a:xfrm>
            <a:off x="445472" y="6400800"/>
            <a:ext cx="4126528" cy="314326"/>
          </a:xfrm>
        </p:spPr>
        <p:txBody>
          <a:bodyPr/>
          <a:lstStyle/>
          <a:p>
            <a:r>
              <a:rPr lang="en-US" smtClean="0"/>
              <a:t>LCLS-II DOE Review, April 7-9, 2015</a:t>
            </a:r>
            <a:endParaRPr lang="en-US" dirty="0"/>
          </a:p>
        </p:txBody>
      </p:sp>
    </p:spTree>
    <p:extLst>
      <p:ext uri="{BB962C8B-B14F-4D97-AF65-F5344CB8AC3E}">
        <p14:creationId xmlns:p14="http://schemas.microsoft.com/office/powerpoint/2010/main" val="2432971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7181" y="1975801"/>
            <a:ext cx="2369913" cy="1498919"/>
          </a:xfrm>
          <a:prstGeom prst="rect">
            <a:avLst/>
          </a:prstGeom>
        </p:spPr>
      </p:pic>
      <p:pic>
        <p:nvPicPr>
          <p:cNvPr id="6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2111" y="3374586"/>
            <a:ext cx="2385851" cy="1545757"/>
          </a:xfrm>
          <a:prstGeom prst="rect">
            <a:avLst/>
          </a:prstGeom>
        </p:spPr>
      </p:pic>
      <p:sp>
        <p:nvSpPr>
          <p:cNvPr id="2" name="Slide Number Placeholder 1"/>
          <p:cNvSpPr>
            <a:spLocks noGrp="1"/>
          </p:cNvSpPr>
          <p:nvPr>
            <p:ph type="sldNum" sz="quarter" idx="11"/>
          </p:nvPr>
        </p:nvSpPr>
        <p:spPr/>
        <p:txBody>
          <a:bodyPr/>
          <a:lstStyle/>
          <a:p>
            <a:fld id="{5BD36294-2849-48A8-8531-5354CF3095D2}" type="slidenum">
              <a:rPr lang="en-US" smtClean="0"/>
              <a:pPr/>
              <a:t>31</a:t>
            </a:fld>
            <a:endParaRPr lang="en-US" dirty="0"/>
          </a:p>
        </p:txBody>
      </p:sp>
      <p:sp>
        <p:nvSpPr>
          <p:cNvPr id="3" name="Title 2"/>
          <p:cNvSpPr>
            <a:spLocks noGrp="1"/>
          </p:cNvSpPr>
          <p:nvPr>
            <p:ph type="title"/>
          </p:nvPr>
        </p:nvSpPr>
        <p:spPr/>
        <p:txBody>
          <a:bodyPr/>
          <a:lstStyle/>
          <a:p>
            <a:r>
              <a:rPr lang="en-US" dirty="0"/>
              <a:t>Conceptual MPS Architecture Block Diagram</a:t>
            </a:r>
          </a:p>
        </p:txBody>
      </p:sp>
      <p:sp>
        <p:nvSpPr>
          <p:cNvPr id="58" name="Footer Placeholder 3"/>
          <p:cNvSpPr>
            <a:spLocks noGrp="1"/>
          </p:cNvSpPr>
          <p:nvPr>
            <p:ph type="ftr" sz="quarter" idx="13"/>
          </p:nvPr>
        </p:nvSpPr>
        <p:spPr>
          <a:xfrm>
            <a:off x="143393" y="6457950"/>
            <a:ext cx="4126528" cy="314326"/>
          </a:xfrm>
          <a:prstGeom prst="rect">
            <a:avLst/>
          </a:prstGeom>
        </p:spPr>
        <p:txBody>
          <a:bodyPr/>
          <a:lstStyle/>
          <a:p>
            <a:r>
              <a:rPr lang="en-US" smtClean="0"/>
              <a:t>LCLS-II DOE Review, April 7-9, 2015</a:t>
            </a:r>
            <a:endParaRPr lang="en-US" dirty="0"/>
          </a:p>
        </p:txBody>
      </p:sp>
      <p:pic>
        <p:nvPicPr>
          <p:cNvPr id="59" name="Content Placeholder 4"/>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235131" y="1330234"/>
            <a:ext cx="6969580" cy="4288972"/>
          </a:xfrm>
        </p:spPr>
      </p:pic>
      <p:pic>
        <p:nvPicPr>
          <p:cNvPr id="60"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5796" y="4920343"/>
            <a:ext cx="2778204" cy="1785256"/>
          </a:xfrm>
          <a:prstGeom prst="rect">
            <a:avLst/>
          </a:prstGeom>
        </p:spPr>
      </p:pic>
      <p:pic>
        <p:nvPicPr>
          <p:cNvPr id="1126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31" y="5477691"/>
            <a:ext cx="6512952" cy="106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029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32</a:t>
            </a:fld>
            <a:endParaRPr lang="en-US" dirty="0"/>
          </a:p>
        </p:txBody>
      </p:sp>
      <p:sp>
        <p:nvSpPr>
          <p:cNvPr id="3" name="Title 2"/>
          <p:cNvSpPr>
            <a:spLocks noGrp="1"/>
          </p:cNvSpPr>
          <p:nvPr>
            <p:ph type="title"/>
          </p:nvPr>
        </p:nvSpPr>
        <p:spPr/>
        <p:txBody>
          <a:bodyPr/>
          <a:lstStyle/>
          <a:p>
            <a:r>
              <a:rPr lang="en-US" dirty="0" smtClean="0"/>
              <a:t>ODH Monitoring (Part of Cryogenic Safety System)</a:t>
            </a:r>
            <a:endParaRPr lang="en-US" dirty="0"/>
          </a:p>
        </p:txBody>
      </p:sp>
      <p:sp>
        <p:nvSpPr>
          <p:cNvPr id="5" name="Content Placeholder 4"/>
          <p:cNvSpPr>
            <a:spLocks noGrp="1"/>
          </p:cNvSpPr>
          <p:nvPr>
            <p:ph sz="quarter" idx="14"/>
          </p:nvPr>
        </p:nvSpPr>
        <p:spPr>
          <a:xfrm>
            <a:off x="6693408" y="1713470"/>
            <a:ext cx="2350007" cy="4723906"/>
          </a:xfrm>
        </p:spPr>
        <p:txBody>
          <a:bodyPr>
            <a:normAutofit/>
          </a:bodyPr>
          <a:lstStyle/>
          <a:p>
            <a:r>
              <a:rPr lang="en-US" sz="1200" dirty="0" smtClean="0"/>
              <a:t>Preliminary Hazard Simulations have shown there are a number of credible incidents that will cause an oxygen deficiency hazard in the LCLS-II SC LINAC.</a:t>
            </a:r>
          </a:p>
          <a:p>
            <a:endParaRPr lang="en-US" sz="1200" dirty="0" smtClean="0"/>
          </a:p>
          <a:p>
            <a:r>
              <a:rPr lang="en-US" sz="1200" dirty="0" smtClean="0"/>
              <a:t>The conceptual design for the active engineering controls include</a:t>
            </a:r>
          </a:p>
          <a:p>
            <a:pPr marL="171450" indent="-171450">
              <a:buFont typeface="Arial" panose="020B0604020202020204" pitchFamily="34" charset="0"/>
              <a:buChar char="•"/>
            </a:pPr>
            <a:r>
              <a:rPr lang="en-US" sz="1200" dirty="0" smtClean="0"/>
              <a:t> a ventilation system (facilities scope) and </a:t>
            </a:r>
          </a:p>
          <a:p>
            <a:pPr marL="171450" indent="-171450">
              <a:buFont typeface="Arial" panose="020B0604020202020204" pitchFamily="34" charset="0"/>
              <a:buChar char="•"/>
            </a:pPr>
            <a:r>
              <a:rPr lang="en-US" sz="1200" dirty="0" smtClean="0"/>
              <a:t>oxygen monitoring and alarm system, “ODM controls” (ICD controls scope).</a:t>
            </a:r>
          </a:p>
          <a:p>
            <a:pPr lvl="1" indent="0">
              <a:buNone/>
            </a:pPr>
            <a:endParaRPr lang="en-US" sz="1200" dirty="0"/>
          </a:p>
        </p:txBody>
      </p:sp>
      <p:graphicFrame>
        <p:nvGraphicFramePr>
          <p:cNvPr id="15" name="Object 14"/>
          <p:cNvGraphicFramePr>
            <a:graphicFrameLocks noChangeAspect="1"/>
          </p:cNvGraphicFramePr>
          <p:nvPr>
            <p:extLst>
              <p:ext uri="{D42A27DB-BD31-4B8C-83A1-F6EECF244321}">
                <p14:modId xmlns:p14="http://schemas.microsoft.com/office/powerpoint/2010/main" val="2496005233"/>
              </p:ext>
            </p:extLst>
          </p:nvPr>
        </p:nvGraphicFramePr>
        <p:xfrm>
          <a:off x="23599" y="1704407"/>
          <a:ext cx="6560701" cy="4124833"/>
        </p:xfrm>
        <a:graphic>
          <a:graphicData uri="http://schemas.openxmlformats.org/presentationml/2006/ole">
            <mc:AlternateContent xmlns:mc="http://schemas.openxmlformats.org/markup-compatibility/2006">
              <mc:Choice xmlns:v="urn:schemas-microsoft-com:vml" Requires="v">
                <p:oleObj spid="_x0000_s9412" name="Visio" r:id="rId3" imgW="7100174" imgH="4465806" progId="Visio.Drawing.11">
                  <p:embed/>
                </p:oleObj>
              </mc:Choice>
              <mc:Fallback>
                <p:oleObj name="Visio" r:id="rId3" imgW="7100174" imgH="4465806" progId="Visio.Drawing.11">
                  <p:embed/>
                  <p:pic>
                    <p:nvPicPr>
                      <p:cNvPr id="0" name=""/>
                      <p:cNvPicPr/>
                      <p:nvPr/>
                    </p:nvPicPr>
                    <p:blipFill>
                      <a:blip r:embed="rId4"/>
                      <a:stretch>
                        <a:fillRect/>
                      </a:stretch>
                    </p:blipFill>
                    <p:spPr>
                      <a:xfrm>
                        <a:off x="23599" y="1704407"/>
                        <a:ext cx="6560701" cy="4124833"/>
                      </a:xfrm>
                      <a:prstGeom prst="rect">
                        <a:avLst/>
                      </a:prstGeom>
                    </p:spPr>
                  </p:pic>
                </p:oleObj>
              </mc:Fallback>
            </mc:AlternateContent>
          </a:graphicData>
        </a:graphic>
      </p:graphicFrame>
      <p:sp>
        <p:nvSpPr>
          <p:cNvPr id="19" name="Oval 18"/>
          <p:cNvSpPr/>
          <p:nvPr/>
        </p:nvSpPr>
        <p:spPr>
          <a:xfrm>
            <a:off x="5388804" y="4982870"/>
            <a:ext cx="1280160" cy="37540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3"/>
          <p:cNvSpPr txBox="1">
            <a:spLocks/>
          </p:cNvSpPr>
          <p:nvPr/>
        </p:nvSpPr>
        <p:spPr>
          <a:xfrm>
            <a:off x="3836218" y="1335588"/>
            <a:ext cx="2630485" cy="995720"/>
          </a:xfrm>
          <a:prstGeom prst="rect">
            <a:avLst/>
          </a:prstGeom>
          <a:ln>
            <a:solidFill>
              <a:srgbClr val="0000FF"/>
            </a:solidFill>
          </a:ln>
        </p:spPr>
        <p:txBody>
          <a:bodyPr/>
          <a:lstStyle>
            <a:defPPr>
              <a:defRPr lang="en-US"/>
            </a:defPPr>
            <a:lvl1pPr algn="l" rtl="0" fontAlgn="base">
              <a:spcBef>
                <a:spcPct val="0"/>
              </a:spcBef>
              <a:spcAft>
                <a:spcPct val="0"/>
              </a:spcAft>
              <a:defRPr sz="1100" b="0"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pPr algn="ctr"/>
            <a:r>
              <a:rPr lang="en-US" dirty="0" smtClean="0">
                <a:solidFill>
                  <a:srgbClr val="0000FF"/>
                </a:solidFill>
              </a:rPr>
              <a:t>For the complete cryogenic system design and overview of the hazards, see </a:t>
            </a:r>
            <a:r>
              <a:rPr lang="en-US" b="1" dirty="0" smtClean="0">
                <a:solidFill>
                  <a:srgbClr val="0000FF"/>
                </a:solidFill>
              </a:rPr>
              <a:t>Marc Ross’ talk:</a:t>
            </a:r>
            <a:r>
              <a:rPr lang="en-US" dirty="0" smtClean="0">
                <a:solidFill>
                  <a:srgbClr val="0000FF"/>
                </a:solidFill>
              </a:rPr>
              <a:t> Oxygen Deficiency Hazard; Cryogens in the SLAC Infrastructure – Hazard Analysis.</a:t>
            </a:r>
            <a:endParaRPr lang="en-US" dirty="0">
              <a:solidFill>
                <a:srgbClr val="0000FF"/>
              </a:solidFill>
            </a:endParaRPr>
          </a:p>
        </p:txBody>
      </p:sp>
      <p:sp>
        <p:nvSpPr>
          <p:cNvPr id="21" name="Footer Placeholder 3"/>
          <p:cNvSpPr txBox="1">
            <a:spLocks/>
          </p:cNvSpPr>
          <p:nvPr/>
        </p:nvSpPr>
        <p:spPr>
          <a:xfrm>
            <a:off x="3411333" y="6063996"/>
            <a:ext cx="3172967" cy="545592"/>
          </a:xfrm>
          <a:prstGeom prst="rect">
            <a:avLst/>
          </a:prstGeom>
        </p:spPr>
        <p:txBody>
          <a:bodyPr/>
          <a:lstStyle>
            <a:defPPr>
              <a:defRPr lang="en-US"/>
            </a:defPPr>
            <a:lvl1pPr algn="l" rtl="0" fontAlgn="base">
              <a:spcBef>
                <a:spcPct val="0"/>
              </a:spcBef>
              <a:spcAft>
                <a:spcPct val="0"/>
              </a:spcAft>
              <a:defRPr sz="1100" b="0"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a:lstStyle>
          <a:p>
            <a:r>
              <a:rPr lang="en-US" sz="1400" b="1" dirty="0" smtClean="0">
                <a:solidFill>
                  <a:srgbClr val="008000"/>
                </a:solidFill>
              </a:rPr>
              <a:t>Scope of ODM Controls by ICD</a:t>
            </a:r>
            <a:endParaRPr lang="en-US" sz="1400" b="1" dirty="0">
              <a:solidFill>
                <a:srgbClr val="008000"/>
              </a:solidFill>
            </a:endParaRPr>
          </a:p>
        </p:txBody>
      </p:sp>
      <p:cxnSp>
        <p:nvCxnSpPr>
          <p:cNvPr id="22" name="Straight Arrow Connector 21"/>
          <p:cNvCxnSpPr>
            <a:endCxn id="19" idx="3"/>
          </p:cNvCxnSpPr>
          <p:nvPr/>
        </p:nvCxnSpPr>
        <p:spPr>
          <a:xfrm flipV="1">
            <a:off x="5255905" y="5303296"/>
            <a:ext cx="320374" cy="760700"/>
          </a:xfrm>
          <a:prstGeom prst="straightConnector1">
            <a:avLst/>
          </a:prstGeom>
          <a:ln w="15875">
            <a:solidFill>
              <a:srgbClr val="008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Footer Placeholder 3"/>
          <p:cNvSpPr>
            <a:spLocks noGrp="1"/>
          </p:cNvSpPr>
          <p:nvPr>
            <p:ph type="ftr" sz="quarter" idx="13"/>
          </p:nvPr>
        </p:nvSpPr>
        <p:spPr>
          <a:xfrm>
            <a:off x="445472" y="6400800"/>
            <a:ext cx="4126528" cy="314326"/>
          </a:xfrm>
        </p:spPr>
        <p:txBody>
          <a:bodyPr/>
          <a:lstStyle/>
          <a:p>
            <a:r>
              <a:rPr lang="en-US" smtClean="0"/>
              <a:t>LCLS-II DOE Review, April 7-9, 2015</a:t>
            </a:r>
            <a:endParaRPr lang="en-US" dirty="0"/>
          </a:p>
        </p:txBody>
      </p:sp>
    </p:spTree>
    <p:extLst>
      <p:ext uri="{BB962C8B-B14F-4D97-AF65-F5344CB8AC3E}">
        <p14:creationId xmlns:p14="http://schemas.microsoft.com/office/powerpoint/2010/main" val="4982160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33</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657" y="1275598"/>
            <a:ext cx="4292344" cy="537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txBox="1">
            <a:spLocks/>
          </p:cNvSpPr>
          <p:nvPr/>
        </p:nvSpPr>
        <p:spPr>
          <a:xfrm>
            <a:off x="8566150" y="6318251"/>
            <a:ext cx="318932" cy="539750"/>
          </a:xfrm>
          <a:prstGeom prst="rect">
            <a:avLst/>
          </a:prstGeom>
        </p:spPr>
        <p:txBody>
          <a:bodyPr vert="horz" lIns="72000" tIns="57600" rIns="72000" bIns="45720" rtlCol="0" anchor="ctr"/>
          <a:lstStyle>
            <a:defPPr>
              <a:defRPr lang="en-US"/>
            </a:defPPr>
            <a:lvl1pPr marL="0" algn="l" defTabSz="914400" rtl="0" eaLnBrk="1" latinLnBrk="0" hangingPunct="1">
              <a:defRPr sz="1200"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D36294-2849-48A8-8531-5354CF3095D2}" type="slidenum">
              <a:rPr lang="en-US" smtClean="0"/>
              <a:pPr/>
              <a:t>33</a:t>
            </a:fld>
            <a:endParaRPr lang="en-US" dirty="0"/>
          </a:p>
        </p:txBody>
      </p:sp>
      <p:sp>
        <p:nvSpPr>
          <p:cNvPr id="7" name="Title 2"/>
          <p:cNvSpPr txBox="1">
            <a:spLocks/>
          </p:cNvSpPr>
          <p:nvPr/>
        </p:nvSpPr>
        <p:spPr>
          <a:xfrm>
            <a:off x="184417" y="129091"/>
            <a:ext cx="8370975"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LCLS-II ODM Scope Overview</a:t>
            </a:r>
            <a:endParaRPr lang="en-US" dirty="0"/>
          </a:p>
        </p:txBody>
      </p:sp>
      <p:sp>
        <p:nvSpPr>
          <p:cNvPr id="9" name="Content Placeholder 4"/>
          <p:cNvSpPr txBox="1">
            <a:spLocks/>
          </p:cNvSpPr>
          <p:nvPr/>
        </p:nvSpPr>
        <p:spPr>
          <a:xfrm>
            <a:off x="96818" y="1631092"/>
            <a:ext cx="4627581" cy="4957033"/>
          </a:xfrm>
          <a:prstGeom prst="rect">
            <a:avLst/>
          </a:prstGeom>
        </p:spPr>
        <p:txBody>
          <a:bodyPr vert="horz" lIns="0" tIns="0" rIns="0" bIns="0" rtlCol="0">
            <a:no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1600" b="0" kern="1200" baseline="0">
                <a:solidFill>
                  <a:schemeClr val="tx1"/>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rgbClr val="981E32"/>
              </a:buClr>
              <a:buSzPct val="100000"/>
              <a:buFont typeface="Arial" pitchFamily="34" charset="0"/>
              <a:buChar char="•"/>
              <a:defRPr sz="1600" kern="1200">
                <a:solidFill>
                  <a:schemeClr val="tx1"/>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7200"/>
            <a:r>
              <a:rPr lang="en-US" sz="1400" b="1" dirty="0"/>
              <a:t>N</a:t>
            </a:r>
            <a:r>
              <a:rPr lang="en-US" sz="1400" b="1" dirty="0" smtClean="0"/>
              <a:t>ew Oxygen Deficiency </a:t>
            </a:r>
            <a:r>
              <a:rPr lang="en-US" sz="1400" b="1" dirty="0"/>
              <a:t>M</a:t>
            </a:r>
            <a:r>
              <a:rPr lang="en-US" sz="1400" b="1" dirty="0" smtClean="0"/>
              <a:t>onitoring for </a:t>
            </a:r>
          </a:p>
          <a:p>
            <a:pPr marL="742950" lvl="1" indent="-285750"/>
            <a:r>
              <a:rPr lang="en-US" sz="1400" dirty="0" smtClean="0"/>
              <a:t>Klystron Gallery </a:t>
            </a:r>
            <a:r>
              <a:rPr lang="en-US" sz="1200" dirty="0" smtClean="0"/>
              <a:t>(support building above the tunnel)</a:t>
            </a:r>
            <a:endParaRPr lang="en-US" sz="1400" dirty="0" smtClean="0"/>
          </a:p>
          <a:p>
            <a:pPr marL="742950" lvl="1" indent="-285750"/>
            <a:r>
              <a:rPr lang="en-US" sz="1400" dirty="0" smtClean="0"/>
              <a:t>Superconducting LINAC</a:t>
            </a:r>
          </a:p>
          <a:p>
            <a:pPr marL="742950" lvl="1" indent="-285750"/>
            <a:r>
              <a:rPr lang="en-US" sz="1400" dirty="0" smtClean="0"/>
              <a:t>Cryogenic Plant </a:t>
            </a:r>
            <a:r>
              <a:rPr lang="en-US" sz="1200" dirty="0" smtClean="0"/>
              <a:t>(near LI04)</a:t>
            </a:r>
          </a:p>
          <a:p>
            <a:pPr marL="457200" lvl="1" indent="0">
              <a:buNone/>
            </a:pPr>
            <a:endParaRPr lang="en-US" sz="1400" dirty="0" smtClean="0"/>
          </a:p>
          <a:p>
            <a:pPr marL="562950" indent="-285750"/>
            <a:r>
              <a:rPr lang="en-US" sz="1400" b="1" dirty="0" smtClean="0"/>
              <a:t>The oxygen replacing gases are</a:t>
            </a:r>
          </a:p>
          <a:p>
            <a:pPr marL="742950" lvl="1" indent="-285750"/>
            <a:r>
              <a:rPr lang="en-US" sz="1400" dirty="0" smtClean="0"/>
              <a:t>Nitrogen: Cryogenic Plant</a:t>
            </a:r>
          </a:p>
          <a:p>
            <a:pPr marL="742950" lvl="1" indent="-285750"/>
            <a:r>
              <a:rPr lang="en-US" sz="1400" dirty="0" smtClean="0"/>
              <a:t>Helium: Cryogenic Plant, Klystron Gallery, and Superconducting LINAC Tunnel</a:t>
            </a:r>
          </a:p>
          <a:p>
            <a:pPr marL="1066950" lvl="2" indent="-285750"/>
            <a:endParaRPr lang="en-US" sz="1400" dirty="0"/>
          </a:p>
          <a:p>
            <a:pPr marL="562950" indent="-285750"/>
            <a:r>
              <a:rPr lang="en-US" sz="1400" b="1" dirty="0" smtClean="0"/>
              <a:t>Controls will deliver Oxygen monitoring system for:</a:t>
            </a:r>
          </a:p>
          <a:p>
            <a:pPr marL="742950" lvl="1" indent="-285750"/>
            <a:r>
              <a:rPr lang="en-US" sz="1400" dirty="0" smtClean="0"/>
              <a:t>The Cryogenic Plant</a:t>
            </a:r>
          </a:p>
          <a:p>
            <a:pPr marL="742950" lvl="1" indent="-285750"/>
            <a:r>
              <a:rPr lang="en-US" sz="1400" dirty="0" smtClean="0"/>
              <a:t>The LINAC tunnel &amp; klystron gallery </a:t>
            </a:r>
          </a:p>
          <a:p>
            <a:pPr marL="781200" lvl="2" indent="0">
              <a:buNone/>
            </a:pPr>
            <a:endParaRPr lang="en-US" dirty="0" smtClean="0"/>
          </a:p>
        </p:txBody>
      </p:sp>
      <p:sp>
        <p:nvSpPr>
          <p:cNvPr id="8" name="Footer Placeholder 3"/>
          <p:cNvSpPr>
            <a:spLocks noGrp="1"/>
          </p:cNvSpPr>
          <p:nvPr>
            <p:ph type="ftr" sz="quarter" idx="13"/>
          </p:nvPr>
        </p:nvSpPr>
        <p:spPr>
          <a:xfrm>
            <a:off x="445472" y="6400800"/>
            <a:ext cx="4126528" cy="314326"/>
          </a:xfrm>
        </p:spPr>
        <p:txBody>
          <a:bodyPr/>
          <a:lstStyle/>
          <a:p>
            <a:r>
              <a:rPr lang="en-US" smtClean="0"/>
              <a:t>LCLS-II DOE Review, April 7-9, 2015</a:t>
            </a:r>
            <a:endParaRPr lang="en-US" dirty="0"/>
          </a:p>
        </p:txBody>
      </p:sp>
    </p:spTree>
    <p:extLst>
      <p:ext uri="{BB962C8B-B14F-4D97-AF65-F5344CB8AC3E}">
        <p14:creationId xmlns:p14="http://schemas.microsoft.com/office/powerpoint/2010/main" val="38129984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822" y="157666"/>
            <a:ext cx="8103570" cy="753033"/>
          </a:xfrm>
        </p:spPr>
        <p:txBody>
          <a:bodyPr/>
          <a:lstStyle/>
          <a:p>
            <a:r>
              <a:rPr lang="en-US" sz="3200" dirty="0" smtClean="0">
                <a:effectLst>
                  <a:outerShdw blurRad="38100" dist="38100" dir="2700000" algn="tl">
                    <a:srgbClr val="000000">
                      <a:alpha val="43137"/>
                    </a:srgbClr>
                  </a:outerShdw>
                </a:effectLst>
              </a:rPr>
              <a:t>Injector Baseline </a:t>
            </a:r>
            <a:r>
              <a:rPr lang="en-US" sz="3200" dirty="0">
                <a:effectLst>
                  <a:outerShdw blurRad="38100" dist="38100" dir="2700000" algn="tl">
                    <a:srgbClr val="000000">
                      <a:alpha val="43137"/>
                    </a:srgbClr>
                  </a:outerShdw>
                </a:effectLst>
              </a:rPr>
              <a:t>L</a:t>
            </a:r>
            <a:r>
              <a:rPr lang="en-US" sz="3200" dirty="0" smtClean="0">
                <a:effectLst>
                  <a:outerShdw blurRad="38100" dist="38100" dir="2700000" algn="tl">
                    <a:srgbClr val="000000">
                      <a:alpha val="43137"/>
                    </a:srgbClr>
                  </a:outerShdw>
                </a:effectLst>
              </a:rPr>
              <a:t>ayout </a:t>
            </a:r>
            <a:endParaRPr lang="en-US" sz="3200" dirty="0">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224" y="1209675"/>
            <a:ext cx="8589963" cy="35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52499" y="3286125"/>
            <a:ext cx="1133476" cy="584775"/>
          </a:xfrm>
          <a:prstGeom prst="rect">
            <a:avLst/>
          </a:prstGeom>
          <a:solidFill>
            <a:schemeClr val="bg1"/>
          </a:solidFill>
        </p:spPr>
        <p:txBody>
          <a:bodyPr wrap="square" rtlCol="0">
            <a:spAutoFit/>
          </a:bodyPr>
          <a:lstStyle/>
          <a:p>
            <a:r>
              <a:rPr lang="en-US" sz="1600" dirty="0" smtClean="0">
                <a:solidFill>
                  <a:srgbClr val="000000"/>
                </a:solidFill>
              </a:rPr>
              <a:t>Collimator</a:t>
            </a:r>
          </a:p>
          <a:p>
            <a:endParaRPr lang="en-US" sz="1600" dirty="0">
              <a:solidFill>
                <a:srgbClr val="000000"/>
              </a:solidFill>
            </a:endParaRPr>
          </a:p>
        </p:txBody>
      </p:sp>
      <p:sp>
        <p:nvSpPr>
          <p:cNvPr id="8" name="Content Placeholder 2"/>
          <p:cNvSpPr>
            <a:spLocks noGrp="1"/>
          </p:cNvSpPr>
          <p:nvPr>
            <p:ph sz="quarter" idx="14"/>
          </p:nvPr>
        </p:nvSpPr>
        <p:spPr>
          <a:xfrm>
            <a:off x="650502" y="3983227"/>
            <a:ext cx="7969623" cy="2242566"/>
          </a:xfrm>
          <a:solidFill>
            <a:schemeClr val="bg1"/>
          </a:solidFill>
        </p:spPr>
        <p:txBody>
          <a:bodyPr>
            <a:noAutofit/>
          </a:bodyPr>
          <a:lstStyle/>
          <a:p>
            <a:pPr lvl="1">
              <a:lnSpc>
                <a:spcPts val="2400"/>
              </a:lnSpc>
            </a:pPr>
            <a:r>
              <a:rPr lang="en-US" sz="2000" dirty="0" smtClean="0"/>
              <a:t>CW (up to 1 MHz), 0.4 µm emittance @100pC</a:t>
            </a:r>
          </a:p>
          <a:p>
            <a:pPr lvl="1">
              <a:lnSpc>
                <a:spcPts val="2400"/>
              </a:lnSpc>
            </a:pPr>
            <a:r>
              <a:rPr lang="en-US" sz="2000" dirty="0" smtClean="0"/>
              <a:t>Major injector components:</a:t>
            </a:r>
          </a:p>
          <a:p>
            <a:pPr lvl="2">
              <a:lnSpc>
                <a:spcPts val="2400"/>
              </a:lnSpc>
            </a:pPr>
            <a:r>
              <a:rPr lang="en-US" sz="1800" dirty="0" smtClean="0"/>
              <a:t>NC 185.7 MHz (1300/7) RF gun</a:t>
            </a:r>
          </a:p>
          <a:p>
            <a:pPr lvl="2">
              <a:lnSpc>
                <a:spcPts val="2400"/>
              </a:lnSpc>
            </a:pPr>
            <a:r>
              <a:rPr lang="en-US" sz="1800" dirty="0" smtClean="0"/>
              <a:t>Cs</a:t>
            </a:r>
            <a:r>
              <a:rPr lang="en-US" sz="1800" baseline="-25000" dirty="0" smtClean="0"/>
              <a:t>2</a:t>
            </a:r>
            <a:r>
              <a:rPr lang="en-US" sz="1800" dirty="0" smtClean="0"/>
              <a:t>Te cathode; UV/IR lasers for cathode/laser heater</a:t>
            </a:r>
          </a:p>
          <a:p>
            <a:pPr lvl="2">
              <a:lnSpc>
                <a:spcPts val="2400"/>
              </a:lnSpc>
            </a:pPr>
            <a:r>
              <a:rPr lang="en-US" sz="1800" dirty="0" smtClean="0"/>
              <a:t>NC 1.3-GHz buncher; two solenoids</a:t>
            </a:r>
          </a:p>
          <a:p>
            <a:pPr lvl="2">
              <a:lnSpc>
                <a:spcPts val="2400"/>
              </a:lnSpc>
            </a:pPr>
            <a:r>
              <a:rPr lang="en-US" sz="1800" dirty="0" smtClean="0"/>
              <a:t>SC 1.3-GHz 8-cavity CM (energy up to 100 MeV)</a:t>
            </a:r>
          </a:p>
          <a:p>
            <a:pPr lvl="2">
              <a:lnSpc>
                <a:spcPts val="2400"/>
              </a:lnSpc>
            </a:pPr>
            <a:r>
              <a:rPr lang="en-US" sz="1800" dirty="0" smtClean="0"/>
              <a:t>Laser heater system (1030 nm IR)</a:t>
            </a:r>
          </a:p>
          <a:p>
            <a:pPr lvl="2">
              <a:lnSpc>
                <a:spcPts val="2400"/>
              </a:lnSpc>
            </a:pPr>
            <a:r>
              <a:rPr lang="en-US" sz="1800" dirty="0" smtClean="0"/>
              <a:t>Off-axis diagnostic line (100 Hz pulse stealing)</a:t>
            </a:r>
          </a:p>
        </p:txBody>
      </p:sp>
      <p:sp>
        <p:nvSpPr>
          <p:cNvPr id="5" name="Slide Number Placeholder 4"/>
          <p:cNvSpPr>
            <a:spLocks noGrp="1"/>
          </p:cNvSpPr>
          <p:nvPr>
            <p:ph type="sldNum" sz="quarter" idx="11"/>
          </p:nvPr>
        </p:nvSpPr>
        <p:spPr/>
        <p:txBody>
          <a:bodyPr/>
          <a:lstStyle/>
          <a:p>
            <a:fld id="{5BD36294-2849-48A8-8531-5354CF3095D2}" type="slidenum">
              <a:rPr lang="en-US" smtClean="0">
                <a:solidFill>
                  <a:srgbClr val="000000"/>
                </a:solidFill>
              </a:rPr>
              <a:pPr/>
              <a:t>34</a:t>
            </a:fld>
            <a:endParaRPr lang="en-US" dirty="0">
              <a:solidFill>
                <a:srgbClr val="000000"/>
              </a:solidFill>
            </a:endParaRPr>
          </a:p>
        </p:txBody>
      </p:sp>
      <p:grpSp>
        <p:nvGrpSpPr>
          <p:cNvPr id="10" name="Group 9"/>
          <p:cNvGrpSpPr/>
          <p:nvPr/>
        </p:nvGrpSpPr>
        <p:grpSpPr>
          <a:xfrm>
            <a:off x="4392016" y="133726"/>
            <a:ext cx="4598822" cy="392024"/>
            <a:chOff x="701608" y="3214687"/>
            <a:chExt cx="7832792" cy="667701"/>
          </a:xfrm>
          <a:effectLst>
            <a:outerShdw blurRad="50800" dist="38100" dir="2700000" algn="tl" rotWithShape="0">
              <a:prstClr val="black">
                <a:alpha val="40000"/>
              </a:prstClr>
            </a:outerShdw>
          </a:effectLst>
        </p:grpSpPr>
        <p:sp>
          <p:nvSpPr>
            <p:cNvPr id="11" name="Rectangle 10"/>
            <p:cNvSpPr/>
            <p:nvPr/>
          </p:nvSpPr>
          <p:spPr>
            <a:xfrm rot="20160000" flipV="1">
              <a:off x="6859145" y="3216653"/>
              <a:ext cx="743981" cy="171517"/>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12" name="Rectangle 11"/>
            <p:cNvSpPr/>
            <p:nvPr/>
          </p:nvSpPr>
          <p:spPr>
            <a:xfrm>
              <a:off x="7318367" y="3398776"/>
              <a:ext cx="1212789" cy="254912"/>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13" name="Rectangle 12"/>
            <p:cNvSpPr/>
            <p:nvPr/>
          </p:nvSpPr>
          <p:spPr>
            <a:xfrm>
              <a:off x="6854757" y="3367087"/>
              <a:ext cx="419100" cy="4572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4" name="Rectangle 13"/>
            <p:cNvSpPr/>
            <p:nvPr/>
          </p:nvSpPr>
          <p:spPr>
            <a:xfrm>
              <a:off x="2630609"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5" name="Rectangle 14"/>
            <p:cNvSpPr/>
            <p:nvPr/>
          </p:nvSpPr>
          <p:spPr>
            <a:xfrm>
              <a:off x="701608" y="3443287"/>
              <a:ext cx="6153149"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6" name="Right Triangle 15"/>
            <p:cNvSpPr/>
            <p:nvPr/>
          </p:nvSpPr>
          <p:spPr>
            <a:xfrm>
              <a:off x="2981990"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7" name="Right Triangle 16"/>
            <p:cNvSpPr/>
            <p:nvPr/>
          </p:nvSpPr>
          <p:spPr>
            <a:xfrm flipH="1">
              <a:off x="2680208"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8" name="Right Triangle 17"/>
            <p:cNvSpPr/>
            <p:nvPr/>
          </p:nvSpPr>
          <p:spPr>
            <a:xfrm>
              <a:off x="2875621"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9" name="Right Triangle 18"/>
            <p:cNvSpPr/>
            <p:nvPr/>
          </p:nvSpPr>
          <p:spPr>
            <a:xfrm flipH="1">
              <a:off x="2783594"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0" name="Rectangle 19"/>
            <p:cNvSpPr/>
            <p:nvPr/>
          </p:nvSpPr>
          <p:spPr>
            <a:xfrm>
              <a:off x="4695957"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1" name="Right Triangle 20"/>
            <p:cNvSpPr/>
            <p:nvPr/>
          </p:nvSpPr>
          <p:spPr>
            <a:xfrm>
              <a:off x="505809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2" name="Right Triangle 21"/>
            <p:cNvSpPr/>
            <p:nvPr/>
          </p:nvSpPr>
          <p:spPr>
            <a:xfrm flipH="1">
              <a:off x="474555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3" name="Right Triangle 22"/>
            <p:cNvSpPr/>
            <p:nvPr/>
          </p:nvSpPr>
          <p:spPr>
            <a:xfrm>
              <a:off x="4951726"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4" name="Right Triangle 23"/>
            <p:cNvSpPr/>
            <p:nvPr/>
          </p:nvSpPr>
          <p:spPr>
            <a:xfrm flipH="1">
              <a:off x="4848942"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25" name="Straight Connector 24"/>
            <p:cNvCxnSpPr/>
            <p:nvPr/>
          </p:nvCxnSpPr>
          <p:spPr>
            <a:xfrm>
              <a:off x="1492307" y="3526011"/>
              <a:ext cx="1280160" cy="0"/>
            </a:xfrm>
            <a:prstGeom prst="line">
              <a:avLst/>
            </a:prstGeom>
            <a:noFill/>
            <a:ln w="19050" cap="flat" cmpd="sng" algn="ctr">
              <a:solidFill>
                <a:srgbClr val="4F81BD">
                  <a:shade val="95000"/>
                  <a:satMod val="105000"/>
                </a:srgbClr>
              </a:solidFill>
              <a:prstDash val="solid"/>
            </a:ln>
            <a:effectLst/>
          </p:spPr>
        </p:cxnSp>
        <p:sp>
          <p:nvSpPr>
            <p:cNvPr id="26" name="Rounded Rectangle 25"/>
            <p:cNvSpPr/>
            <p:nvPr/>
          </p:nvSpPr>
          <p:spPr>
            <a:xfrm>
              <a:off x="1079415" y="3477817"/>
              <a:ext cx="27432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7" name="Rounded Rectangle 26"/>
            <p:cNvSpPr/>
            <p:nvPr/>
          </p:nvSpPr>
          <p:spPr>
            <a:xfrm>
              <a:off x="1627437" y="3477817"/>
              <a:ext cx="45720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nvGrpSpPr>
            <p:cNvPr id="28" name="Group 27"/>
            <p:cNvGrpSpPr/>
            <p:nvPr/>
          </p:nvGrpSpPr>
          <p:grpSpPr>
            <a:xfrm>
              <a:off x="942874" y="3505480"/>
              <a:ext cx="132951" cy="19293"/>
              <a:chOff x="951402" y="4891957"/>
              <a:chExt cx="235931" cy="9089"/>
            </a:xfrm>
          </p:grpSpPr>
          <p:cxnSp>
            <p:nvCxnSpPr>
              <p:cNvPr id="68" name="Straight Connector 67"/>
              <p:cNvCxnSpPr/>
              <p:nvPr/>
            </p:nvCxnSpPr>
            <p:spPr>
              <a:xfrm>
                <a:off x="1051777" y="4891957"/>
                <a:ext cx="36262" cy="0"/>
              </a:xfrm>
              <a:prstGeom prst="line">
                <a:avLst/>
              </a:prstGeom>
              <a:noFill/>
              <a:ln w="19050" cap="flat" cmpd="sng" algn="ctr">
                <a:solidFill>
                  <a:srgbClr val="4F81BD">
                    <a:shade val="95000"/>
                    <a:satMod val="105000"/>
                  </a:srgbClr>
                </a:solidFill>
                <a:prstDash val="solid"/>
              </a:ln>
              <a:effectLst/>
            </p:spPr>
          </p:cxnSp>
          <p:cxnSp>
            <p:nvCxnSpPr>
              <p:cNvPr id="69" name="Straight Connector 68"/>
              <p:cNvCxnSpPr/>
              <p:nvPr/>
            </p:nvCxnSpPr>
            <p:spPr>
              <a:xfrm rot="1800000">
                <a:off x="1086605" y="4895771"/>
                <a:ext cx="55056" cy="0"/>
              </a:xfrm>
              <a:prstGeom prst="line">
                <a:avLst/>
              </a:prstGeom>
              <a:noFill/>
              <a:ln w="19050" cap="flat" cmpd="sng" algn="ctr">
                <a:solidFill>
                  <a:srgbClr val="4F81BD">
                    <a:shade val="95000"/>
                    <a:satMod val="105000"/>
                  </a:srgbClr>
                </a:solidFill>
                <a:prstDash val="solid"/>
              </a:ln>
              <a:effectLst/>
            </p:spPr>
          </p:cxnSp>
          <p:cxnSp>
            <p:nvCxnSpPr>
              <p:cNvPr id="70" name="Straight Connector 69"/>
              <p:cNvCxnSpPr/>
              <p:nvPr/>
            </p:nvCxnSpPr>
            <p:spPr>
              <a:xfrm rot="19800000" flipH="1">
                <a:off x="1002427" y="4896387"/>
                <a:ext cx="55055" cy="0"/>
              </a:xfrm>
              <a:prstGeom prst="line">
                <a:avLst/>
              </a:prstGeom>
              <a:noFill/>
              <a:ln w="19050" cap="flat" cmpd="sng" algn="ctr">
                <a:solidFill>
                  <a:srgbClr val="4F81BD">
                    <a:shade val="95000"/>
                    <a:satMod val="105000"/>
                  </a:srgbClr>
                </a:solidFill>
                <a:prstDash val="solid"/>
              </a:ln>
              <a:effectLst/>
            </p:spPr>
          </p:cxnSp>
          <p:cxnSp>
            <p:nvCxnSpPr>
              <p:cNvPr id="71" name="Straight Connector 70"/>
              <p:cNvCxnSpPr/>
              <p:nvPr/>
            </p:nvCxnSpPr>
            <p:spPr>
              <a:xfrm>
                <a:off x="1132277" y="4901046"/>
                <a:ext cx="55056" cy="0"/>
              </a:xfrm>
              <a:prstGeom prst="line">
                <a:avLst/>
              </a:prstGeom>
              <a:noFill/>
              <a:ln w="19050" cap="flat" cmpd="sng" algn="ctr">
                <a:solidFill>
                  <a:srgbClr val="4F81BD">
                    <a:shade val="95000"/>
                    <a:satMod val="105000"/>
                  </a:srgbClr>
                </a:solidFill>
                <a:prstDash val="solid"/>
              </a:ln>
              <a:effectLst/>
            </p:spPr>
          </p:cxnSp>
          <p:cxnSp>
            <p:nvCxnSpPr>
              <p:cNvPr id="72" name="Straight Connector 71"/>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grpSp>
          <p:nvGrpSpPr>
            <p:cNvPr id="29" name="Group 28"/>
            <p:cNvGrpSpPr/>
            <p:nvPr/>
          </p:nvGrpSpPr>
          <p:grpSpPr>
            <a:xfrm>
              <a:off x="1349686" y="3506405"/>
              <a:ext cx="149004" cy="20438"/>
              <a:chOff x="951402" y="4896761"/>
              <a:chExt cx="241768" cy="4285"/>
            </a:xfrm>
          </p:grpSpPr>
          <p:cxnSp>
            <p:nvCxnSpPr>
              <p:cNvPr id="63" name="Straight Connector 62"/>
              <p:cNvCxnSpPr/>
              <p:nvPr/>
            </p:nvCxnSpPr>
            <p:spPr>
              <a:xfrm>
                <a:off x="1051777" y="4896761"/>
                <a:ext cx="36263" cy="0"/>
              </a:xfrm>
              <a:prstGeom prst="line">
                <a:avLst/>
              </a:prstGeom>
              <a:noFill/>
              <a:ln w="19050" cap="flat" cmpd="sng" algn="ctr">
                <a:solidFill>
                  <a:srgbClr val="4F81BD">
                    <a:shade val="95000"/>
                    <a:satMod val="105000"/>
                  </a:srgbClr>
                </a:solidFill>
                <a:prstDash val="solid"/>
              </a:ln>
              <a:effectLst/>
            </p:spPr>
          </p:cxnSp>
          <p:cxnSp>
            <p:nvCxnSpPr>
              <p:cNvPr id="64" name="Straight Connector 63"/>
              <p:cNvCxnSpPr/>
              <p:nvPr/>
            </p:nvCxnSpPr>
            <p:spPr>
              <a:xfrm rot="1800000">
                <a:off x="1086605" y="4899408"/>
                <a:ext cx="55057" cy="0"/>
              </a:xfrm>
              <a:prstGeom prst="line">
                <a:avLst/>
              </a:prstGeom>
              <a:noFill/>
              <a:ln w="19050" cap="flat" cmpd="sng" algn="ctr">
                <a:solidFill>
                  <a:srgbClr val="4F81BD">
                    <a:shade val="95000"/>
                    <a:satMod val="105000"/>
                  </a:srgbClr>
                </a:solidFill>
                <a:prstDash val="solid"/>
              </a:ln>
              <a:effectLst/>
            </p:spPr>
          </p:cxnSp>
          <p:cxnSp>
            <p:nvCxnSpPr>
              <p:cNvPr id="65" name="Straight Connector 64"/>
              <p:cNvCxnSpPr/>
              <p:nvPr/>
            </p:nvCxnSpPr>
            <p:spPr>
              <a:xfrm rot="19800000" flipH="1">
                <a:off x="1004539" y="4899156"/>
                <a:ext cx="55053" cy="0"/>
              </a:xfrm>
              <a:prstGeom prst="line">
                <a:avLst/>
              </a:prstGeom>
              <a:noFill/>
              <a:ln w="19050" cap="flat" cmpd="sng" algn="ctr">
                <a:solidFill>
                  <a:srgbClr val="4F81BD">
                    <a:shade val="95000"/>
                    <a:satMod val="105000"/>
                  </a:srgbClr>
                </a:solidFill>
                <a:prstDash val="solid"/>
              </a:ln>
              <a:effectLst/>
            </p:spPr>
          </p:cxnSp>
          <p:cxnSp>
            <p:nvCxnSpPr>
              <p:cNvPr id="66" name="Straight Connector 65"/>
              <p:cNvCxnSpPr/>
              <p:nvPr/>
            </p:nvCxnSpPr>
            <p:spPr>
              <a:xfrm>
                <a:off x="1138114" y="4901046"/>
                <a:ext cx="55056" cy="0"/>
              </a:xfrm>
              <a:prstGeom prst="line">
                <a:avLst/>
              </a:prstGeom>
              <a:noFill/>
              <a:ln w="19050" cap="flat" cmpd="sng" algn="ctr">
                <a:solidFill>
                  <a:srgbClr val="4F81BD">
                    <a:shade val="95000"/>
                    <a:satMod val="105000"/>
                  </a:srgbClr>
                </a:solidFill>
                <a:prstDash val="solid"/>
              </a:ln>
              <a:effectLst/>
            </p:spPr>
          </p:cxnSp>
          <p:cxnSp>
            <p:nvCxnSpPr>
              <p:cNvPr id="67" name="Straight Connector 66"/>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cxnSp>
          <p:nvCxnSpPr>
            <p:cNvPr id="30" name="Straight Connector 29"/>
            <p:cNvCxnSpPr/>
            <p:nvPr/>
          </p:nvCxnSpPr>
          <p:spPr>
            <a:xfrm>
              <a:off x="2766052" y="3528714"/>
              <a:ext cx="249744" cy="46599"/>
            </a:xfrm>
            <a:prstGeom prst="line">
              <a:avLst/>
            </a:prstGeom>
            <a:noFill/>
            <a:ln w="19050" cap="flat" cmpd="sng" algn="ctr">
              <a:solidFill>
                <a:srgbClr val="4F81BD">
                  <a:shade val="95000"/>
                  <a:satMod val="105000"/>
                </a:srgbClr>
              </a:solidFill>
              <a:prstDash val="solid"/>
            </a:ln>
            <a:effectLst/>
          </p:spPr>
        </p:cxnSp>
        <p:sp>
          <p:nvSpPr>
            <p:cNvPr id="31" name="Rectangle 30"/>
            <p:cNvSpPr/>
            <p:nvPr/>
          </p:nvSpPr>
          <p:spPr>
            <a:xfrm>
              <a:off x="2846637"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32" name="Straight Connector 31"/>
            <p:cNvCxnSpPr/>
            <p:nvPr/>
          </p:nvCxnSpPr>
          <p:spPr>
            <a:xfrm>
              <a:off x="3248445" y="3513549"/>
              <a:ext cx="1508760" cy="0"/>
            </a:xfrm>
            <a:prstGeom prst="line">
              <a:avLst/>
            </a:prstGeom>
            <a:noFill/>
            <a:ln w="19050" cap="flat" cmpd="sng" algn="ctr">
              <a:solidFill>
                <a:srgbClr val="00B050"/>
              </a:solidFill>
              <a:prstDash val="solid"/>
            </a:ln>
            <a:effectLst/>
          </p:spPr>
        </p:cxnSp>
        <p:cxnSp>
          <p:nvCxnSpPr>
            <p:cNvPr id="33" name="Straight Connector 32"/>
            <p:cNvCxnSpPr/>
            <p:nvPr/>
          </p:nvCxnSpPr>
          <p:spPr>
            <a:xfrm rot="2100000">
              <a:off x="2976877" y="3427538"/>
              <a:ext cx="301752" cy="0"/>
            </a:xfrm>
            <a:prstGeom prst="line">
              <a:avLst/>
            </a:prstGeom>
            <a:noFill/>
            <a:ln w="19050" cap="flat" cmpd="sng" algn="ctr">
              <a:solidFill>
                <a:srgbClr val="00B050"/>
              </a:solidFill>
              <a:prstDash val="solid"/>
            </a:ln>
            <a:effectLst/>
          </p:spPr>
        </p:cxnSp>
        <p:cxnSp>
          <p:nvCxnSpPr>
            <p:cNvPr id="34" name="Straight Connector 33"/>
            <p:cNvCxnSpPr/>
            <p:nvPr/>
          </p:nvCxnSpPr>
          <p:spPr>
            <a:xfrm rot="2100000">
              <a:off x="5052983" y="3427538"/>
              <a:ext cx="301752" cy="0"/>
            </a:xfrm>
            <a:prstGeom prst="line">
              <a:avLst/>
            </a:prstGeom>
            <a:noFill/>
            <a:ln w="19050" cap="flat" cmpd="sng" algn="ctr">
              <a:solidFill>
                <a:srgbClr val="FFC000"/>
              </a:solidFill>
              <a:prstDash val="solid"/>
            </a:ln>
            <a:effectLst/>
          </p:spPr>
        </p:cxnSp>
        <p:cxnSp>
          <p:nvCxnSpPr>
            <p:cNvPr id="35" name="Straight Connector 34"/>
            <p:cNvCxnSpPr/>
            <p:nvPr/>
          </p:nvCxnSpPr>
          <p:spPr>
            <a:xfrm>
              <a:off x="7640167" y="3595687"/>
              <a:ext cx="822960" cy="0"/>
            </a:xfrm>
            <a:prstGeom prst="line">
              <a:avLst/>
            </a:prstGeom>
            <a:noFill/>
            <a:ln w="19050" cap="flat" cmpd="sng" algn="ctr">
              <a:solidFill>
                <a:srgbClr val="FFC000"/>
              </a:solidFill>
              <a:prstDash val="solid"/>
            </a:ln>
            <a:effectLst/>
          </p:spPr>
        </p:cxnSp>
        <p:cxnSp>
          <p:nvCxnSpPr>
            <p:cNvPr id="36" name="Straight Connector 35"/>
            <p:cNvCxnSpPr/>
            <p:nvPr/>
          </p:nvCxnSpPr>
          <p:spPr>
            <a:xfrm>
              <a:off x="7423443" y="3519487"/>
              <a:ext cx="228600" cy="76200"/>
            </a:xfrm>
            <a:prstGeom prst="line">
              <a:avLst/>
            </a:prstGeom>
            <a:noFill/>
            <a:ln w="19050" cap="flat" cmpd="sng" algn="ctr">
              <a:solidFill>
                <a:srgbClr val="FFC000"/>
              </a:solidFill>
              <a:prstDash val="solid"/>
            </a:ln>
            <a:effectLst/>
          </p:spPr>
        </p:cxnSp>
        <p:cxnSp>
          <p:nvCxnSpPr>
            <p:cNvPr id="37" name="Straight Connector 36"/>
            <p:cNvCxnSpPr/>
            <p:nvPr/>
          </p:nvCxnSpPr>
          <p:spPr>
            <a:xfrm>
              <a:off x="7629595" y="3465922"/>
              <a:ext cx="832104" cy="0"/>
            </a:xfrm>
            <a:prstGeom prst="line">
              <a:avLst/>
            </a:prstGeom>
            <a:noFill/>
            <a:ln w="19050" cap="flat" cmpd="sng" algn="ctr">
              <a:solidFill>
                <a:srgbClr val="4F81BD">
                  <a:shade val="95000"/>
                  <a:satMod val="105000"/>
                </a:srgbClr>
              </a:solidFill>
              <a:prstDash val="solid"/>
            </a:ln>
            <a:effectLst/>
          </p:spPr>
        </p:cxnSp>
        <p:sp>
          <p:nvSpPr>
            <p:cNvPr id="38" name="Rectangle 37"/>
            <p:cNvSpPr/>
            <p:nvPr/>
          </p:nvSpPr>
          <p:spPr>
            <a:xfrm>
              <a:off x="8010443" y="3443263"/>
              <a:ext cx="274320" cy="45719"/>
            </a:xfrm>
            <a:prstGeom prst="rect">
              <a:avLst/>
            </a:prstGeom>
            <a:solidFill>
              <a:srgbClr val="FFCCCC"/>
            </a:solidFill>
            <a:ln w="127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39" name="Straight Connector 38"/>
            <p:cNvCxnSpPr/>
            <p:nvPr/>
          </p:nvCxnSpPr>
          <p:spPr>
            <a:xfrm flipV="1">
              <a:off x="7406933" y="3465922"/>
              <a:ext cx="228600" cy="102603"/>
            </a:xfrm>
            <a:prstGeom prst="line">
              <a:avLst/>
            </a:prstGeom>
            <a:noFill/>
            <a:ln w="19050" cap="flat" cmpd="sng" algn="ctr">
              <a:solidFill>
                <a:srgbClr val="4A7EBB"/>
              </a:solidFill>
              <a:prstDash val="solid"/>
            </a:ln>
            <a:effectLst/>
          </p:spPr>
        </p:cxnSp>
        <p:cxnSp>
          <p:nvCxnSpPr>
            <p:cNvPr id="40" name="Straight Connector 39"/>
            <p:cNvCxnSpPr/>
            <p:nvPr/>
          </p:nvCxnSpPr>
          <p:spPr>
            <a:xfrm>
              <a:off x="5318881" y="3518787"/>
              <a:ext cx="2103120" cy="0"/>
            </a:xfrm>
            <a:prstGeom prst="line">
              <a:avLst/>
            </a:prstGeom>
            <a:noFill/>
            <a:ln w="19050" cap="flat" cmpd="sng" algn="ctr">
              <a:solidFill>
                <a:srgbClr val="FFC000"/>
              </a:solidFill>
              <a:prstDash val="solid"/>
            </a:ln>
            <a:effectLst/>
          </p:spPr>
        </p:cxnSp>
        <p:cxnSp>
          <p:nvCxnSpPr>
            <p:cNvPr id="41" name="Straight Connector 40"/>
            <p:cNvCxnSpPr/>
            <p:nvPr/>
          </p:nvCxnSpPr>
          <p:spPr>
            <a:xfrm>
              <a:off x="3017207" y="3575313"/>
              <a:ext cx="4389120" cy="0"/>
            </a:xfrm>
            <a:prstGeom prst="line">
              <a:avLst/>
            </a:prstGeom>
            <a:noFill/>
            <a:ln w="19050" cap="flat" cmpd="sng" algn="ctr">
              <a:solidFill>
                <a:srgbClr val="4F81BD">
                  <a:shade val="95000"/>
                  <a:satMod val="105000"/>
                </a:srgbClr>
              </a:solidFill>
              <a:prstDash val="solid"/>
            </a:ln>
            <a:effectLst/>
          </p:spPr>
        </p:cxnSp>
        <p:sp>
          <p:nvSpPr>
            <p:cNvPr id="42" name="Rectangle 41"/>
            <p:cNvSpPr/>
            <p:nvPr/>
          </p:nvSpPr>
          <p:spPr>
            <a:xfrm>
              <a:off x="4911211"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43" name="Straight Connector 42"/>
            <p:cNvCxnSpPr/>
            <p:nvPr/>
          </p:nvCxnSpPr>
          <p:spPr>
            <a:xfrm>
              <a:off x="796377" y="3530059"/>
              <a:ext cx="91440" cy="0"/>
            </a:xfrm>
            <a:prstGeom prst="line">
              <a:avLst/>
            </a:prstGeom>
            <a:noFill/>
            <a:ln w="19050" cap="flat" cmpd="sng" algn="ctr">
              <a:solidFill>
                <a:srgbClr val="4F81BD">
                  <a:shade val="95000"/>
                  <a:satMod val="105000"/>
                </a:srgbClr>
              </a:solidFill>
              <a:prstDash val="solid"/>
            </a:ln>
            <a:effectLst/>
          </p:spPr>
        </p:cxnSp>
        <p:sp>
          <p:nvSpPr>
            <p:cNvPr id="44" name="Rounded Rectangle 43"/>
            <p:cNvSpPr/>
            <p:nvPr/>
          </p:nvSpPr>
          <p:spPr>
            <a:xfrm>
              <a:off x="762522" y="3477817"/>
              <a:ext cx="36576"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5" name="Rounded Rectangle 44"/>
            <p:cNvSpPr/>
            <p:nvPr/>
          </p:nvSpPr>
          <p:spPr>
            <a:xfrm>
              <a:off x="5538831" y="3490861"/>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6" name="Rounded Rectangle 45"/>
            <p:cNvSpPr/>
            <p:nvPr/>
          </p:nvSpPr>
          <p:spPr>
            <a:xfrm>
              <a:off x="5958171" y="3493057"/>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7" name="Rounded Rectangle 46"/>
            <p:cNvSpPr/>
            <p:nvPr/>
          </p:nvSpPr>
          <p:spPr>
            <a:xfrm rot="2100000">
              <a:off x="5128321" y="3371590"/>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8" name="Rounded Rectangle 47"/>
            <p:cNvSpPr/>
            <p:nvPr/>
          </p:nvSpPr>
          <p:spPr>
            <a:xfrm>
              <a:off x="5428293" y="3494911"/>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9" name="Rectangle 48"/>
            <p:cNvSpPr/>
            <p:nvPr/>
          </p:nvSpPr>
          <p:spPr>
            <a:xfrm rot="720000">
              <a:off x="6889486" y="3710871"/>
              <a:ext cx="564386" cy="171517"/>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50" name="Rounded Rectangle 49"/>
            <p:cNvSpPr/>
            <p:nvPr/>
          </p:nvSpPr>
          <p:spPr>
            <a:xfrm>
              <a:off x="3381280" y="3486083"/>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1" name="Rounded Rectangle 50"/>
            <p:cNvSpPr/>
            <p:nvPr/>
          </p:nvSpPr>
          <p:spPr>
            <a:xfrm>
              <a:off x="3782806" y="3488279"/>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2" name="Rounded Rectangle 51"/>
            <p:cNvSpPr/>
            <p:nvPr/>
          </p:nvSpPr>
          <p:spPr>
            <a:xfrm rot="2100000">
              <a:off x="3041032" y="3366812"/>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3" name="Rounded Rectangle 52"/>
            <p:cNvSpPr/>
            <p:nvPr/>
          </p:nvSpPr>
          <p:spPr>
            <a:xfrm>
              <a:off x="3270742" y="3484195"/>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54" name="Straight Connector 53"/>
            <p:cNvCxnSpPr/>
            <p:nvPr/>
          </p:nvCxnSpPr>
          <p:spPr>
            <a:xfrm>
              <a:off x="868298" y="3524250"/>
              <a:ext cx="91440" cy="0"/>
            </a:xfrm>
            <a:prstGeom prst="line">
              <a:avLst/>
            </a:prstGeom>
            <a:noFill/>
            <a:ln w="19050" cap="flat" cmpd="sng" algn="ctr">
              <a:solidFill>
                <a:srgbClr val="4F81BD">
                  <a:shade val="95000"/>
                  <a:satMod val="105000"/>
                </a:srgbClr>
              </a:solidFill>
              <a:prstDash val="solid"/>
            </a:ln>
            <a:effectLst/>
          </p:spPr>
        </p:cxnSp>
        <p:sp>
          <p:nvSpPr>
            <p:cNvPr id="55" name="Rounded Rectangle 54"/>
            <p:cNvSpPr/>
            <p:nvPr/>
          </p:nvSpPr>
          <p:spPr>
            <a:xfrm>
              <a:off x="846147" y="3477817"/>
              <a:ext cx="73152"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6" name="Rectangle 55"/>
            <p:cNvSpPr/>
            <p:nvPr/>
          </p:nvSpPr>
          <p:spPr>
            <a:xfrm>
              <a:off x="8497824" y="3397232"/>
              <a:ext cx="36576"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57" name="Straight Connector 56"/>
            <p:cNvCxnSpPr/>
            <p:nvPr/>
          </p:nvCxnSpPr>
          <p:spPr>
            <a:xfrm>
              <a:off x="6888288" y="3518202"/>
              <a:ext cx="548640" cy="0"/>
            </a:xfrm>
            <a:prstGeom prst="line">
              <a:avLst/>
            </a:prstGeom>
            <a:noFill/>
            <a:ln w="19050" cap="flat" cmpd="sng" algn="ctr">
              <a:solidFill>
                <a:srgbClr val="4F81BD">
                  <a:shade val="95000"/>
                  <a:satMod val="105000"/>
                </a:srgbClr>
              </a:solidFill>
              <a:prstDash val="dash"/>
            </a:ln>
            <a:effectLst/>
          </p:spPr>
        </p:cxnSp>
        <p:cxnSp>
          <p:nvCxnSpPr>
            <p:cNvPr id="58" name="Straight Connector 57"/>
            <p:cNvCxnSpPr/>
            <p:nvPr/>
          </p:nvCxnSpPr>
          <p:spPr>
            <a:xfrm>
              <a:off x="7467600" y="3531204"/>
              <a:ext cx="228600" cy="76200"/>
            </a:xfrm>
            <a:prstGeom prst="line">
              <a:avLst/>
            </a:prstGeom>
            <a:noFill/>
            <a:ln w="19050" cap="flat" cmpd="sng" algn="ctr">
              <a:solidFill>
                <a:srgbClr val="0070C0"/>
              </a:solidFill>
              <a:prstDash val="dash"/>
            </a:ln>
            <a:effectLst/>
          </p:spPr>
        </p:cxnSp>
        <p:cxnSp>
          <p:nvCxnSpPr>
            <p:cNvPr id="59" name="Straight Connector 58"/>
            <p:cNvCxnSpPr/>
            <p:nvPr/>
          </p:nvCxnSpPr>
          <p:spPr>
            <a:xfrm>
              <a:off x="7676626" y="3598736"/>
              <a:ext cx="822960" cy="0"/>
            </a:xfrm>
            <a:prstGeom prst="line">
              <a:avLst/>
            </a:prstGeom>
            <a:noFill/>
            <a:ln w="19050" cap="flat" cmpd="sng" algn="ctr">
              <a:solidFill>
                <a:srgbClr val="4F81BD">
                  <a:shade val="95000"/>
                  <a:satMod val="105000"/>
                </a:srgbClr>
              </a:solidFill>
              <a:prstDash val="dash"/>
            </a:ln>
            <a:effectLst/>
          </p:spPr>
        </p:cxnSp>
        <p:sp>
          <p:nvSpPr>
            <p:cNvPr id="60" name="Rectangle 59"/>
            <p:cNvSpPr/>
            <p:nvPr/>
          </p:nvSpPr>
          <p:spPr>
            <a:xfrm>
              <a:off x="7845357" y="3573052"/>
              <a:ext cx="457200" cy="45719"/>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16200000" scaled="1"/>
              <a:tileRect/>
            </a:gradFill>
            <a:ln w="127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61" name="Straight Connector 60"/>
            <p:cNvCxnSpPr/>
            <p:nvPr/>
          </p:nvCxnSpPr>
          <p:spPr>
            <a:xfrm flipV="1">
              <a:off x="6666402" y="3517910"/>
              <a:ext cx="228600" cy="55682"/>
            </a:xfrm>
            <a:prstGeom prst="line">
              <a:avLst/>
            </a:prstGeom>
            <a:noFill/>
            <a:ln w="19050" cap="flat" cmpd="sng" algn="ctr">
              <a:solidFill>
                <a:srgbClr val="0070C0"/>
              </a:solidFill>
              <a:prstDash val="solid"/>
            </a:ln>
            <a:effectLst/>
          </p:spPr>
        </p:cxnSp>
        <p:sp>
          <p:nvSpPr>
            <p:cNvPr id="62" name="Rectangle 61"/>
            <p:cNvSpPr/>
            <p:nvPr/>
          </p:nvSpPr>
          <p:spPr>
            <a:xfrm>
              <a:off x="7235757" y="3396777"/>
              <a:ext cx="76200"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73" name="Oval 72"/>
          <p:cNvSpPr/>
          <p:nvPr/>
        </p:nvSpPr>
        <p:spPr>
          <a:xfrm>
            <a:off x="4349233" y="166653"/>
            <a:ext cx="219730" cy="290168"/>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7013994" y="4864379"/>
            <a:ext cx="2042547" cy="1569660"/>
          </a:xfrm>
          <a:prstGeom prst="rect">
            <a:avLst/>
          </a:prstGeom>
          <a:noFill/>
        </p:spPr>
        <p:txBody>
          <a:bodyPr wrap="none" rtlCol="0">
            <a:spAutoFit/>
          </a:bodyPr>
          <a:lstStyle/>
          <a:p>
            <a:r>
              <a:rPr lang="en-US" sz="1600" dirty="0" smtClean="0">
                <a:solidFill>
                  <a:schemeClr val="bg1">
                    <a:lumMod val="50000"/>
                  </a:schemeClr>
                </a:solidFill>
              </a:rPr>
              <a:t>See PRDs:</a:t>
            </a:r>
          </a:p>
          <a:p>
            <a:r>
              <a:rPr lang="en-US" sz="1600" i="1" dirty="0" smtClean="0">
                <a:solidFill>
                  <a:schemeClr val="bg1">
                    <a:lumMod val="50000"/>
                  </a:schemeClr>
                </a:solidFill>
              </a:rPr>
              <a:t>LCLSII-2.3-PR-0166</a:t>
            </a:r>
          </a:p>
          <a:p>
            <a:r>
              <a:rPr lang="en-US" sz="1600" i="1" dirty="0" smtClean="0">
                <a:solidFill>
                  <a:schemeClr val="bg1">
                    <a:lumMod val="50000"/>
                  </a:schemeClr>
                </a:solidFill>
              </a:rPr>
              <a:t>LCLSII-2.3-PR-0167</a:t>
            </a:r>
          </a:p>
          <a:p>
            <a:r>
              <a:rPr lang="en-US" sz="1600" i="1" dirty="0" smtClean="0">
                <a:solidFill>
                  <a:schemeClr val="bg1">
                    <a:lumMod val="50000"/>
                  </a:schemeClr>
                </a:solidFill>
              </a:rPr>
              <a:t>LCLSII-2.3-PR-0165</a:t>
            </a:r>
          </a:p>
          <a:p>
            <a:r>
              <a:rPr lang="en-US" sz="1600" i="1" dirty="0" smtClean="0">
                <a:solidFill>
                  <a:schemeClr val="bg1">
                    <a:lumMod val="50000"/>
                  </a:schemeClr>
                </a:solidFill>
              </a:rPr>
              <a:t>LCLSII-2.4-PR-0068</a:t>
            </a:r>
            <a:endParaRPr lang="en-US" sz="1600" i="1" dirty="0">
              <a:solidFill>
                <a:schemeClr val="bg1">
                  <a:lumMod val="50000"/>
                </a:schemeClr>
              </a:solidFill>
            </a:endParaRPr>
          </a:p>
          <a:p>
            <a:r>
              <a:rPr lang="en-US" sz="1600" i="1" dirty="0" smtClean="0">
                <a:solidFill>
                  <a:schemeClr val="bg1">
                    <a:lumMod val="50000"/>
                  </a:schemeClr>
                </a:solidFill>
              </a:rPr>
              <a:t>LCLSII-2.2-PR-0086</a:t>
            </a:r>
            <a:endParaRPr lang="en-US" sz="1600" i="1" dirty="0">
              <a:solidFill>
                <a:schemeClr val="bg1">
                  <a:lumMod val="50000"/>
                </a:schemeClr>
              </a:solidFill>
            </a:endParaRPr>
          </a:p>
        </p:txBody>
      </p:sp>
      <p:sp>
        <p:nvSpPr>
          <p:cNvPr id="75" name="Footer Placeholder 3"/>
          <p:cNvSpPr>
            <a:spLocks noGrp="1"/>
          </p:cNvSpPr>
          <p:nvPr>
            <p:ph type="ftr" sz="quarter" idx="13"/>
          </p:nvPr>
        </p:nvSpPr>
        <p:spPr>
          <a:xfrm>
            <a:off x="10928" y="6556244"/>
            <a:ext cx="2940524" cy="314326"/>
          </a:xfrm>
        </p:spPr>
        <p:txBody>
          <a:bodyPr/>
          <a:lstStyle/>
          <a:p>
            <a:r>
              <a:rPr lang="en-US" dirty="0" smtClean="0">
                <a:solidFill>
                  <a:srgbClr val="000000"/>
                </a:solidFill>
              </a:rPr>
              <a:t>LCLS-II DOE Review, April 7-9, 2015</a:t>
            </a:r>
            <a:endParaRPr lang="en-US" dirty="0">
              <a:solidFill>
                <a:srgbClr val="000000"/>
              </a:solidFill>
            </a:endParaRPr>
          </a:p>
        </p:txBody>
      </p:sp>
    </p:spTree>
    <p:extLst>
      <p:ext uri="{BB962C8B-B14F-4D97-AF65-F5344CB8AC3E}">
        <p14:creationId xmlns:p14="http://schemas.microsoft.com/office/powerpoint/2010/main" val="2792050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1822" y="236666"/>
            <a:ext cx="8539016" cy="753033"/>
          </a:xfrm>
        </p:spPr>
        <p:txBody>
          <a:bodyPr/>
          <a:lstStyle/>
          <a:p>
            <a:r>
              <a:rPr lang="en-US" sz="2800" dirty="0">
                <a:effectLst>
                  <a:outerShdw blurRad="38100" dist="38100" dir="2700000" algn="tl">
                    <a:srgbClr val="000000">
                      <a:alpha val="43137"/>
                    </a:srgbClr>
                  </a:outerShdw>
                </a:effectLst>
              </a:rPr>
              <a:t>‘</a:t>
            </a:r>
            <a:r>
              <a:rPr lang="en-US" sz="2800" dirty="0" smtClean="0">
                <a:effectLst>
                  <a:outerShdw blurRad="38100" dist="38100" dir="2700000" algn="tl">
                    <a:srgbClr val="000000">
                      <a:alpha val="43137"/>
                    </a:srgbClr>
                  </a:outerShdw>
                </a:effectLst>
              </a:rPr>
              <a:t>Pulse-Stealing’, Off-axis Diagnostic Beamline</a:t>
            </a:r>
            <a:endParaRPr lang="en-US" sz="2000" b="0" dirty="0">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5314" y="1614784"/>
            <a:ext cx="9062896" cy="250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598" y="4542981"/>
            <a:ext cx="292608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5044" y="4542981"/>
            <a:ext cx="292608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8780" y="4540950"/>
            <a:ext cx="2926080" cy="2285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656315" y="5903170"/>
            <a:ext cx="1456617" cy="615553"/>
          </a:xfrm>
          <a:prstGeom prst="rect">
            <a:avLst/>
          </a:prstGeom>
        </p:spPr>
        <p:txBody>
          <a:bodyPr wrap="none">
            <a:spAutoFit/>
          </a:bodyPr>
          <a:lstStyle/>
          <a:p>
            <a:pPr algn="ctr"/>
            <a:r>
              <a:rPr lang="en-US" dirty="0" smtClean="0">
                <a:solidFill>
                  <a:srgbClr val="FFFF00"/>
                </a:solidFill>
              </a:rPr>
              <a:t>OTRDG12</a:t>
            </a:r>
          </a:p>
          <a:p>
            <a:pPr algn="ctr"/>
            <a:r>
              <a:rPr lang="en-US" sz="1600" dirty="0" smtClean="0">
                <a:solidFill>
                  <a:srgbClr val="FFFF00"/>
                </a:solidFill>
              </a:rPr>
              <a:t>(</a:t>
            </a:r>
            <a:r>
              <a:rPr lang="en-US" sz="1600" dirty="0" smtClean="0">
                <a:solidFill>
                  <a:prstClr val="white"/>
                </a:solidFill>
              </a:rPr>
              <a:t>TCAVX</a:t>
            </a:r>
            <a:r>
              <a:rPr lang="en-US" sz="1600" dirty="0" smtClean="0">
                <a:solidFill>
                  <a:srgbClr val="FFFF00"/>
                </a:solidFill>
              </a:rPr>
              <a:t> </a:t>
            </a:r>
            <a:r>
              <a:rPr lang="en-US" sz="1600" b="1" dirty="0" smtClean="0">
                <a:solidFill>
                  <a:srgbClr val="FF0000"/>
                </a:solidFill>
              </a:rPr>
              <a:t>OFF</a:t>
            </a:r>
            <a:r>
              <a:rPr lang="en-US" sz="1600" dirty="0" smtClean="0">
                <a:solidFill>
                  <a:srgbClr val="FFFF00"/>
                </a:solidFill>
              </a:rPr>
              <a:t>)</a:t>
            </a:r>
            <a:endParaRPr lang="en-US" sz="1600" dirty="0">
              <a:solidFill>
                <a:srgbClr val="FFFF00"/>
              </a:solidFill>
            </a:endParaRPr>
          </a:p>
        </p:txBody>
      </p:sp>
      <p:sp>
        <p:nvSpPr>
          <p:cNvPr id="271" name="Rectangle 270"/>
          <p:cNvSpPr/>
          <p:nvPr/>
        </p:nvSpPr>
        <p:spPr>
          <a:xfrm>
            <a:off x="4653044" y="5903171"/>
            <a:ext cx="1354025" cy="615553"/>
          </a:xfrm>
          <a:prstGeom prst="rect">
            <a:avLst/>
          </a:prstGeom>
        </p:spPr>
        <p:txBody>
          <a:bodyPr wrap="none">
            <a:spAutoFit/>
          </a:bodyPr>
          <a:lstStyle/>
          <a:p>
            <a:pPr algn="ctr"/>
            <a:r>
              <a:rPr lang="en-US" dirty="0" smtClean="0">
                <a:solidFill>
                  <a:srgbClr val="FFFF00"/>
                </a:solidFill>
              </a:rPr>
              <a:t>OTRDG12</a:t>
            </a:r>
          </a:p>
          <a:p>
            <a:pPr algn="ctr"/>
            <a:r>
              <a:rPr lang="en-US" sz="1600" dirty="0" smtClean="0">
                <a:solidFill>
                  <a:srgbClr val="FFFF00"/>
                </a:solidFill>
              </a:rPr>
              <a:t>(</a:t>
            </a:r>
            <a:r>
              <a:rPr lang="en-US" sz="1600" dirty="0" smtClean="0">
                <a:solidFill>
                  <a:prstClr val="white"/>
                </a:solidFill>
              </a:rPr>
              <a:t>TCAVX</a:t>
            </a:r>
            <a:r>
              <a:rPr lang="en-US" sz="1600" dirty="0" smtClean="0">
                <a:solidFill>
                  <a:srgbClr val="FFFF00"/>
                </a:solidFill>
              </a:rPr>
              <a:t> </a:t>
            </a:r>
            <a:r>
              <a:rPr lang="en-US" sz="1600" b="1" dirty="0" smtClean="0">
                <a:solidFill>
                  <a:srgbClr val="33CC33"/>
                </a:solidFill>
              </a:rPr>
              <a:t>ON</a:t>
            </a:r>
            <a:r>
              <a:rPr lang="en-US" sz="1600" dirty="0" smtClean="0">
                <a:solidFill>
                  <a:srgbClr val="FFFF00"/>
                </a:solidFill>
              </a:rPr>
              <a:t>)</a:t>
            </a:r>
            <a:endParaRPr lang="en-US" sz="1600" dirty="0">
              <a:solidFill>
                <a:srgbClr val="FFFF00"/>
              </a:solidFill>
            </a:endParaRPr>
          </a:p>
        </p:txBody>
      </p:sp>
      <p:sp>
        <p:nvSpPr>
          <p:cNvPr id="272" name="Rectangle 271"/>
          <p:cNvSpPr/>
          <p:nvPr/>
        </p:nvSpPr>
        <p:spPr>
          <a:xfrm>
            <a:off x="7629597" y="5903172"/>
            <a:ext cx="1354025" cy="615553"/>
          </a:xfrm>
          <a:prstGeom prst="rect">
            <a:avLst/>
          </a:prstGeom>
        </p:spPr>
        <p:txBody>
          <a:bodyPr wrap="none">
            <a:spAutoFit/>
          </a:bodyPr>
          <a:lstStyle/>
          <a:p>
            <a:pPr algn="ctr"/>
            <a:r>
              <a:rPr lang="en-US" dirty="0" smtClean="0">
                <a:solidFill>
                  <a:srgbClr val="FFFF00"/>
                </a:solidFill>
              </a:rPr>
              <a:t>OTRDG14</a:t>
            </a:r>
          </a:p>
          <a:p>
            <a:pPr algn="ctr"/>
            <a:r>
              <a:rPr lang="en-US" sz="1600" dirty="0" smtClean="0">
                <a:solidFill>
                  <a:srgbClr val="FFFF00"/>
                </a:solidFill>
              </a:rPr>
              <a:t>(</a:t>
            </a:r>
            <a:r>
              <a:rPr lang="en-US" sz="1600" dirty="0" smtClean="0">
                <a:solidFill>
                  <a:prstClr val="white"/>
                </a:solidFill>
              </a:rPr>
              <a:t>TCAVX</a:t>
            </a:r>
            <a:r>
              <a:rPr lang="en-US" sz="1600" dirty="0" smtClean="0">
                <a:solidFill>
                  <a:srgbClr val="FFFF00"/>
                </a:solidFill>
              </a:rPr>
              <a:t> </a:t>
            </a:r>
            <a:r>
              <a:rPr lang="en-US" sz="1600" b="1" dirty="0" smtClean="0">
                <a:solidFill>
                  <a:srgbClr val="33CC33"/>
                </a:solidFill>
              </a:rPr>
              <a:t>ON</a:t>
            </a:r>
            <a:r>
              <a:rPr lang="en-US" sz="1600" dirty="0" smtClean="0">
                <a:solidFill>
                  <a:srgbClr val="FFFF00"/>
                </a:solidFill>
              </a:rPr>
              <a:t>)</a:t>
            </a:r>
            <a:endParaRPr lang="en-US" sz="1600" dirty="0">
              <a:solidFill>
                <a:srgbClr val="FFFF00"/>
              </a:solidFill>
            </a:endParaRPr>
          </a:p>
        </p:txBody>
      </p:sp>
      <p:sp>
        <p:nvSpPr>
          <p:cNvPr id="6" name="TextBox 5"/>
          <p:cNvSpPr txBox="1"/>
          <p:nvPr/>
        </p:nvSpPr>
        <p:spPr>
          <a:xfrm>
            <a:off x="5884979" y="3292898"/>
            <a:ext cx="3095719" cy="1107996"/>
          </a:xfrm>
          <a:prstGeom prst="rect">
            <a:avLst/>
          </a:prstGeom>
          <a:solidFill>
            <a:srgbClr val="FFFFCC"/>
          </a:solidFill>
          <a:ln>
            <a:solidFill>
              <a:schemeClr val="bg2"/>
            </a:solidFill>
          </a:ln>
          <a:effectLst>
            <a:outerShdw blurRad="50800" dist="38100" dir="2700000" algn="tl" rotWithShape="0">
              <a:prstClr val="black">
                <a:alpha val="40000"/>
              </a:prstClr>
            </a:outerShdw>
          </a:effectLst>
        </p:spPr>
        <p:txBody>
          <a:bodyPr wrap="none" rtlCol="0">
            <a:spAutoFit/>
          </a:bodyPr>
          <a:lstStyle/>
          <a:p>
            <a:r>
              <a:rPr lang="en-US" sz="1600" b="1" dirty="0" smtClean="0">
                <a:solidFill>
                  <a:srgbClr val="000000"/>
                </a:solidFill>
              </a:rPr>
              <a:t>Measure at max. 120 Hz:</a:t>
            </a:r>
          </a:p>
          <a:p>
            <a:pPr marL="285750" indent="-285750">
              <a:buFontTx/>
              <a:buBlip>
                <a:blip r:embed="rId6"/>
              </a:buBlip>
            </a:pPr>
            <a:r>
              <a:rPr lang="en-US" sz="1600" dirty="0" smtClean="0">
                <a:solidFill>
                  <a:srgbClr val="000000"/>
                </a:solidFill>
              </a:rPr>
              <a:t>Emittance (projected &amp; slice)</a:t>
            </a:r>
          </a:p>
          <a:p>
            <a:pPr marL="285750" indent="-285750">
              <a:buFontTx/>
              <a:buBlip>
                <a:blip r:embed="rId6"/>
              </a:buBlip>
            </a:pPr>
            <a:r>
              <a:rPr lang="en-US" sz="1600" dirty="0" smtClean="0">
                <a:solidFill>
                  <a:srgbClr val="000000"/>
                </a:solidFill>
              </a:rPr>
              <a:t>Energy Spread (</a:t>
            </a:r>
            <a:r>
              <a:rPr lang="en-US" sz="1600" dirty="0" err="1" smtClean="0">
                <a:solidFill>
                  <a:srgbClr val="000000"/>
                </a:solidFill>
              </a:rPr>
              <a:t>proj</a:t>
            </a:r>
            <a:r>
              <a:rPr lang="en-US" sz="1600" dirty="0" smtClean="0">
                <a:solidFill>
                  <a:srgbClr val="000000"/>
                </a:solidFill>
              </a:rPr>
              <a:t>. &amp; slice)</a:t>
            </a:r>
          </a:p>
          <a:p>
            <a:pPr marL="285750" indent="-285750">
              <a:buFontTx/>
              <a:buBlip>
                <a:blip r:embed="rId6"/>
              </a:buBlip>
            </a:pPr>
            <a:r>
              <a:rPr lang="en-US" sz="1600" dirty="0">
                <a:solidFill>
                  <a:srgbClr val="000000"/>
                </a:solidFill>
              </a:rPr>
              <a:t>Bunch </a:t>
            </a:r>
            <a:r>
              <a:rPr lang="en-US" sz="1600" dirty="0" smtClean="0">
                <a:solidFill>
                  <a:srgbClr val="000000"/>
                </a:solidFill>
              </a:rPr>
              <a:t>length (absolute)</a:t>
            </a:r>
            <a:endParaRPr lang="en-US" sz="1600" dirty="0">
              <a:solidFill>
                <a:srgbClr val="000000"/>
              </a:solidFill>
            </a:endParaRPr>
          </a:p>
        </p:txBody>
      </p:sp>
      <p:sp>
        <p:nvSpPr>
          <p:cNvPr id="2" name="Rectangle 1"/>
          <p:cNvSpPr/>
          <p:nvPr/>
        </p:nvSpPr>
        <p:spPr>
          <a:xfrm>
            <a:off x="69534" y="4177767"/>
            <a:ext cx="5673348" cy="369332"/>
          </a:xfrm>
          <a:prstGeom prst="rect">
            <a:avLst/>
          </a:prstGeom>
        </p:spPr>
        <p:txBody>
          <a:bodyPr wrap="none">
            <a:spAutoFit/>
          </a:bodyPr>
          <a:lstStyle/>
          <a:p>
            <a:r>
              <a:rPr lang="en-US" dirty="0" smtClean="0">
                <a:solidFill>
                  <a:srgbClr val="000000"/>
                </a:solidFill>
              </a:rPr>
              <a:t>Simulations of time-resolved measurements (</a:t>
            </a:r>
            <a:r>
              <a:rPr lang="en-US" i="1" dirty="0" smtClean="0">
                <a:solidFill>
                  <a:srgbClr val="000000"/>
                </a:solidFill>
              </a:rPr>
              <a:t>Elegant</a:t>
            </a:r>
            <a:r>
              <a:rPr lang="en-US" dirty="0" smtClean="0">
                <a:solidFill>
                  <a:srgbClr val="000000"/>
                </a:solidFill>
              </a:rPr>
              <a:t>)</a:t>
            </a:r>
            <a:endParaRPr lang="en-US" dirty="0">
              <a:solidFill>
                <a:srgbClr val="000000"/>
              </a:solidFill>
            </a:endParaRPr>
          </a:p>
        </p:txBody>
      </p:sp>
      <p:sp>
        <p:nvSpPr>
          <p:cNvPr id="12" name="TextBox 11"/>
          <p:cNvSpPr txBox="1"/>
          <p:nvPr/>
        </p:nvSpPr>
        <p:spPr>
          <a:xfrm>
            <a:off x="34923" y="20782"/>
            <a:ext cx="2953053" cy="338554"/>
          </a:xfrm>
          <a:prstGeom prst="rect">
            <a:avLst/>
          </a:prstGeom>
          <a:noFill/>
        </p:spPr>
        <p:txBody>
          <a:bodyPr wrap="none" rtlCol="0">
            <a:spAutoFit/>
          </a:bodyPr>
          <a:lstStyle/>
          <a:p>
            <a:pPr algn="ctr"/>
            <a:r>
              <a:rPr lang="en-US" sz="1600" dirty="0" smtClean="0">
                <a:solidFill>
                  <a:prstClr val="white">
                    <a:lumMod val="50000"/>
                  </a:prstClr>
                </a:solidFill>
              </a:rPr>
              <a:t>See PRD </a:t>
            </a:r>
            <a:r>
              <a:rPr lang="en-US" sz="1600" i="1" dirty="0" smtClean="0">
                <a:solidFill>
                  <a:prstClr val="white">
                    <a:lumMod val="50000"/>
                  </a:prstClr>
                </a:solidFill>
              </a:rPr>
              <a:t>LCLSII-2.4-PR-0068</a:t>
            </a:r>
            <a:endParaRPr lang="en-US" sz="1600" i="1" dirty="0">
              <a:solidFill>
                <a:prstClr val="white">
                  <a:lumMod val="50000"/>
                </a:prstClr>
              </a:solidFill>
            </a:endParaRPr>
          </a:p>
        </p:txBody>
      </p:sp>
      <p:grpSp>
        <p:nvGrpSpPr>
          <p:cNvPr id="14" name="Group 13"/>
          <p:cNvGrpSpPr/>
          <p:nvPr/>
        </p:nvGrpSpPr>
        <p:grpSpPr>
          <a:xfrm>
            <a:off x="4392016" y="133726"/>
            <a:ext cx="4598822" cy="392024"/>
            <a:chOff x="701608" y="3214687"/>
            <a:chExt cx="7832792" cy="667701"/>
          </a:xfrm>
          <a:effectLst>
            <a:outerShdw blurRad="50800" dist="38100" dir="2700000" algn="tl" rotWithShape="0">
              <a:prstClr val="black">
                <a:alpha val="40000"/>
              </a:prstClr>
            </a:outerShdw>
          </a:effectLst>
        </p:grpSpPr>
        <p:sp>
          <p:nvSpPr>
            <p:cNvPr id="15" name="Rectangle 14"/>
            <p:cNvSpPr/>
            <p:nvPr/>
          </p:nvSpPr>
          <p:spPr>
            <a:xfrm rot="20160000" flipV="1">
              <a:off x="6859145" y="3216653"/>
              <a:ext cx="743981" cy="171517"/>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16" name="Rectangle 15"/>
            <p:cNvSpPr/>
            <p:nvPr/>
          </p:nvSpPr>
          <p:spPr>
            <a:xfrm>
              <a:off x="7318367" y="3398776"/>
              <a:ext cx="1212789" cy="254912"/>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17" name="Rectangle 16"/>
            <p:cNvSpPr/>
            <p:nvPr/>
          </p:nvSpPr>
          <p:spPr>
            <a:xfrm>
              <a:off x="6854757" y="3367087"/>
              <a:ext cx="419100" cy="4572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8" name="Rectangle 17"/>
            <p:cNvSpPr/>
            <p:nvPr/>
          </p:nvSpPr>
          <p:spPr>
            <a:xfrm>
              <a:off x="2630609"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19" name="Rectangle 18"/>
            <p:cNvSpPr/>
            <p:nvPr/>
          </p:nvSpPr>
          <p:spPr>
            <a:xfrm>
              <a:off x="701608" y="3443287"/>
              <a:ext cx="6153149"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0" name="Right Triangle 19"/>
            <p:cNvSpPr/>
            <p:nvPr/>
          </p:nvSpPr>
          <p:spPr>
            <a:xfrm>
              <a:off x="2981990"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1" name="Right Triangle 20"/>
            <p:cNvSpPr/>
            <p:nvPr/>
          </p:nvSpPr>
          <p:spPr>
            <a:xfrm flipH="1">
              <a:off x="2680208"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2" name="Right Triangle 21"/>
            <p:cNvSpPr/>
            <p:nvPr/>
          </p:nvSpPr>
          <p:spPr>
            <a:xfrm>
              <a:off x="2875621"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3" name="Right Triangle 22"/>
            <p:cNvSpPr/>
            <p:nvPr/>
          </p:nvSpPr>
          <p:spPr>
            <a:xfrm flipH="1">
              <a:off x="2783594"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4" name="Rectangle 23"/>
            <p:cNvSpPr/>
            <p:nvPr/>
          </p:nvSpPr>
          <p:spPr>
            <a:xfrm>
              <a:off x="4695957"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5" name="Right Triangle 24"/>
            <p:cNvSpPr/>
            <p:nvPr/>
          </p:nvSpPr>
          <p:spPr>
            <a:xfrm>
              <a:off x="505809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6" name="Right Triangle 25"/>
            <p:cNvSpPr/>
            <p:nvPr/>
          </p:nvSpPr>
          <p:spPr>
            <a:xfrm flipH="1">
              <a:off x="474555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7" name="Right Triangle 26"/>
            <p:cNvSpPr/>
            <p:nvPr/>
          </p:nvSpPr>
          <p:spPr>
            <a:xfrm>
              <a:off x="4951726"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28" name="Right Triangle 27"/>
            <p:cNvSpPr/>
            <p:nvPr/>
          </p:nvSpPr>
          <p:spPr>
            <a:xfrm flipH="1">
              <a:off x="4848942" y="3214687"/>
              <a:ext cx="191827" cy="228600"/>
            </a:xfrm>
            <a:prstGeom prst="rtTriangle">
              <a:avLst/>
            </a:prstGeom>
            <a:solidFill>
              <a:sysClr val="window" lastClr="FFFFFF"/>
            </a:solidFill>
            <a:ln w="25400" cap="flat" cmpd="sng" algn="ctr">
              <a:no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29" name="Straight Connector 28"/>
            <p:cNvCxnSpPr/>
            <p:nvPr/>
          </p:nvCxnSpPr>
          <p:spPr>
            <a:xfrm>
              <a:off x="1492307" y="3526011"/>
              <a:ext cx="1280160" cy="0"/>
            </a:xfrm>
            <a:prstGeom prst="line">
              <a:avLst/>
            </a:prstGeom>
            <a:noFill/>
            <a:ln w="19050" cap="flat" cmpd="sng" algn="ctr">
              <a:solidFill>
                <a:srgbClr val="4F81BD">
                  <a:shade val="95000"/>
                  <a:satMod val="105000"/>
                </a:srgbClr>
              </a:solidFill>
              <a:prstDash val="solid"/>
            </a:ln>
            <a:effectLst/>
          </p:spPr>
        </p:cxnSp>
        <p:sp>
          <p:nvSpPr>
            <p:cNvPr id="30" name="Rounded Rectangle 29"/>
            <p:cNvSpPr/>
            <p:nvPr/>
          </p:nvSpPr>
          <p:spPr>
            <a:xfrm>
              <a:off x="1079415" y="3477817"/>
              <a:ext cx="27432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31" name="Rounded Rectangle 30"/>
            <p:cNvSpPr/>
            <p:nvPr/>
          </p:nvSpPr>
          <p:spPr>
            <a:xfrm>
              <a:off x="1627437" y="3477817"/>
              <a:ext cx="45720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nvGrpSpPr>
            <p:cNvPr id="32" name="Group 31"/>
            <p:cNvGrpSpPr/>
            <p:nvPr/>
          </p:nvGrpSpPr>
          <p:grpSpPr>
            <a:xfrm>
              <a:off x="942874" y="3505480"/>
              <a:ext cx="132951" cy="19293"/>
              <a:chOff x="951402" y="4891957"/>
              <a:chExt cx="235931" cy="9089"/>
            </a:xfrm>
          </p:grpSpPr>
          <p:cxnSp>
            <p:nvCxnSpPr>
              <p:cNvPr id="72" name="Straight Connector 71"/>
              <p:cNvCxnSpPr/>
              <p:nvPr/>
            </p:nvCxnSpPr>
            <p:spPr>
              <a:xfrm>
                <a:off x="1051777" y="4891957"/>
                <a:ext cx="36262" cy="0"/>
              </a:xfrm>
              <a:prstGeom prst="line">
                <a:avLst/>
              </a:prstGeom>
              <a:noFill/>
              <a:ln w="19050" cap="flat" cmpd="sng" algn="ctr">
                <a:solidFill>
                  <a:srgbClr val="4F81BD">
                    <a:shade val="95000"/>
                    <a:satMod val="105000"/>
                  </a:srgbClr>
                </a:solidFill>
                <a:prstDash val="solid"/>
              </a:ln>
              <a:effectLst/>
            </p:spPr>
          </p:cxnSp>
          <p:cxnSp>
            <p:nvCxnSpPr>
              <p:cNvPr id="73" name="Straight Connector 72"/>
              <p:cNvCxnSpPr/>
              <p:nvPr/>
            </p:nvCxnSpPr>
            <p:spPr>
              <a:xfrm rot="1800000">
                <a:off x="1086605" y="4895771"/>
                <a:ext cx="55056" cy="0"/>
              </a:xfrm>
              <a:prstGeom prst="line">
                <a:avLst/>
              </a:prstGeom>
              <a:noFill/>
              <a:ln w="19050" cap="flat" cmpd="sng" algn="ctr">
                <a:solidFill>
                  <a:srgbClr val="4F81BD">
                    <a:shade val="95000"/>
                    <a:satMod val="105000"/>
                  </a:srgbClr>
                </a:solidFill>
                <a:prstDash val="solid"/>
              </a:ln>
              <a:effectLst/>
            </p:spPr>
          </p:cxnSp>
          <p:cxnSp>
            <p:nvCxnSpPr>
              <p:cNvPr id="74" name="Straight Connector 73"/>
              <p:cNvCxnSpPr/>
              <p:nvPr/>
            </p:nvCxnSpPr>
            <p:spPr>
              <a:xfrm rot="19800000" flipH="1">
                <a:off x="1002427" y="4896387"/>
                <a:ext cx="55055" cy="0"/>
              </a:xfrm>
              <a:prstGeom prst="line">
                <a:avLst/>
              </a:prstGeom>
              <a:noFill/>
              <a:ln w="19050" cap="flat" cmpd="sng" algn="ctr">
                <a:solidFill>
                  <a:srgbClr val="4F81BD">
                    <a:shade val="95000"/>
                    <a:satMod val="105000"/>
                  </a:srgbClr>
                </a:solidFill>
                <a:prstDash val="solid"/>
              </a:ln>
              <a:effectLst/>
            </p:spPr>
          </p:cxnSp>
          <p:cxnSp>
            <p:nvCxnSpPr>
              <p:cNvPr id="75" name="Straight Connector 74"/>
              <p:cNvCxnSpPr/>
              <p:nvPr/>
            </p:nvCxnSpPr>
            <p:spPr>
              <a:xfrm>
                <a:off x="1132277" y="4901046"/>
                <a:ext cx="55056" cy="0"/>
              </a:xfrm>
              <a:prstGeom prst="line">
                <a:avLst/>
              </a:prstGeom>
              <a:noFill/>
              <a:ln w="19050" cap="flat" cmpd="sng" algn="ctr">
                <a:solidFill>
                  <a:srgbClr val="4F81BD">
                    <a:shade val="95000"/>
                    <a:satMod val="105000"/>
                  </a:srgbClr>
                </a:solidFill>
                <a:prstDash val="solid"/>
              </a:ln>
              <a:effectLst/>
            </p:spPr>
          </p:cxnSp>
          <p:cxnSp>
            <p:nvCxnSpPr>
              <p:cNvPr id="76" name="Straight Connector 75"/>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grpSp>
          <p:nvGrpSpPr>
            <p:cNvPr id="33" name="Group 32"/>
            <p:cNvGrpSpPr/>
            <p:nvPr/>
          </p:nvGrpSpPr>
          <p:grpSpPr>
            <a:xfrm>
              <a:off x="1349686" y="3506405"/>
              <a:ext cx="149004" cy="20438"/>
              <a:chOff x="951402" y="4896761"/>
              <a:chExt cx="241768" cy="4285"/>
            </a:xfrm>
          </p:grpSpPr>
          <p:cxnSp>
            <p:nvCxnSpPr>
              <p:cNvPr id="67" name="Straight Connector 66"/>
              <p:cNvCxnSpPr/>
              <p:nvPr/>
            </p:nvCxnSpPr>
            <p:spPr>
              <a:xfrm>
                <a:off x="1051777" y="4896761"/>
                <a:ext cx="36263" cy="0"/>
              </a:xfrm>
              <a:prstGeom prst="line">
                <a:avLst/>
              </a:prstGeom>
              <a:noFill/>
              <a:ln w="19050" cap="flat" cmpd="sng" algn="ctr">
                <a:solidFill>
                  <a:srgbClr val="4F81BD">
                    <a:shade val="95000"/>
                    <a:satMod val="105000"/>
                  </a:srgbClr>
                </a:solidFill>
                <a:prstDash val="solid"/>
              </a:ln>
              <a:effectLst/>
            </p:spPr>
          </p:cxnSp>
          <p:cxnSp>
            <p:nvCxnSpPr>
              <p:cNvPr id="68" name="Straight Connector 67"/>
              <p:cNvCxnSpPr/>
              <p:nvPr/>
            </p:nvCxnSpPr>
            <p:spPr>
              <a:xfrm rot="1800000">
                <a:off x="1086605" y="4899408"/>
                <a:ext cx="55057" cy="0"/>
              </a:xfrm>
              <a:prstGeom prst="line">
                <a:avLst/>
              </a:prstGeom>
              <a:noFill/>
              <a:ln w="19050" cap="flat" cmpd="sng" algn="ctr">
                <a:solidFill>
                  <a:srgbClr val="4F81BD">
                    <a:shade val="95000"/>
                    <a:satMod val="105000"/>
                  </a:srgbClr>
                </a:solidFill>
                <a:prstDash val="solid"/>
              </a:ln>
              <a:effectLst/>
            </p:spPr>
          </p:cxnSp>
          <p:cxnSp>
            <p:nvCxnSpPr>
              <p:cNvPr id="69" name="Straight Connector 68"/>
              <p:cNvCxnSpPr/>
              <p:nvPr/>
            </p:nvCxnSpPr>
            <p:spPr>
              <a:xfrm rot="19800000" flipH="1">
                <a:off x="1004539" y="4899156"/>
                <a:ext cx="55053" cy="0"/>
              </a:xfrm>
              <a:prstGeom prst="line">
                <a:avLst/>
              </a:prstGeom>
              <a:noFill/>
              <a:ln w="19050" cap="flat" cmpd="sng" algn="ctr">
                <a:solidFill>
                  <a:srgbClr val="4F81BD">
                    <a:shade val="95000"/>
                    <a:satMod val="105000"/>
                  </a:srgbClr>
                </a:solidFill>
                <a:prstDash val="solid"/>
              </a:ln>
              <a:effectLst/>
            </p:spPr>
          </p:cxnSp>
          <p:cxnSp>
            <p:nvCxnSpPr>
              <p:cNvPr id="70" name="Straight Connector 69"/>
              <p:cNvCxnSpPr/>
              <p:nvPr/>
            </p:nvCxnSpPr>
            <p:spPr>
              <a:xfrm>
                <a:off x="1138114" y="4901046"/>
                <a:ext cx="55056" cy="0"/>
              </a:xfrm>
              <a:prstGeom prst="line">
                <a:avLst/>
              </a:prstGeom>
              <a:noFill/>
              <a:ln w="19050" cap="flat" cmpd="sng" algn="ctr">
                <a:solidFill>
                  <a:srgbClr val="4F81BD">
                    <a:shade val="95000"/>
                    <a:satMod val="105000"/>
                  </a:srgbClr>
                </a:solidFill>
                <a:prstDash val="solid"/>
              </a:ln>
              <a:effectLst/>
            </p:spPr>
          </p:cxnSp>
          <p:cxnSp>
            <p:nvCxnSpPr>
              <p:cNvPr id="71" name="Straight Connector 70"/>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cxnSp>
          <p:nvCxnSpPr>
            <p:cNvPr id="34" name="Straight Connector 33"/>
            <p:cNvCxnSpPr/>
            <p:nvPr/>
          </p:nvCxnSpPr>
          <p:spPr>
            <a:xfrm>
              <a:off x="2766052" y="3528714"/>
              <a:ext cx="249744" cy="46599"/>
            </a:xfrm>
            <a:prstGeom prst="line">
              <a:avLst/>
            </a:prstGeom>
            <a:noFill/>
            <a:ln w="19050" cap="flat" cmpd="sng" algn="ctr">
              <a:solidFill>
                <a:srgbClr val="4F81BD">
                  <a:shade val="95000"/>
                  <a:satMod val="105000"/>
                </a:srgbClr>
              </a:solidFill>
              <a:prstDash val="solid"/>
            </a:ln>
            <a:effectLst/>
          </p:spPr>
        </p:cxnSp>
        <p:sp>
          <p:nvSpPr>
            <p:cNvPr id="35" name="Rectangle 34"/>
            <p:cNvSpPr/>
            <p:nvPr/>
          </p:nvSpPr>
          <p:spPr>
            <a:xfrm>
              <a:off x="2846637"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36" name="Straight Connector 35"/>
            <p:cNvCxnSpPr/>
            <p:nvPr/>
          </p:nvCxnSpPr>
          <p:spPr>
            <a:xfrm>
              <a:off x="3248445" y="3513549"/>
              <a:ext cx="1508760" cy="0"/>
            </a:xfrm>
            <a:prstGeom prst="line">
              <a:avLst/>
            </a:prstGeom>
            <a:noFill/>
            <a:ln w="19050" cap="flat" cmpd="sng" algn="ctr">
              <a:solidFill>
                <a:srgbClr val="00B050"/>
              </a:solidFill>
              <a:prstDash val="solid"/>
            </a:ln>
            <a:effectLst/>
          </p:spPr>
        </p:cxnSp>
        <p:cxnSp>
          <p:nvCxnSpPr>
            <p:cNvPr id="37" name="Straight Connector 36"/>
            <p:cNvCxnSpPr/>
            <p:nvPr/>
          </p:nvCxnSpPr>
          <p:spPr>
            <a:xfrm rot="2100000">
              <a:off x="2976877" y="3427538"/>
              <a:ext cx="301752" cy="0"/>
            </a:xfrm>
            <a:prstGeom prst="line">
              <a:avLst/>
            </a:prstGeom>
            <a:noFill/>
            <a:ln w="19050" cap="flat" cmpd="sng" algn="ctr">
              <a:solidFill>
                <a:srgbClr val="00B050"/>
              </a:solidFill>
              <a:prstDash val="solid"/>
            </a:ln>
            <a:effectLst/>
          </p:spPr>
        </p:cxnSp>
        <p:cxnSp>
          <p:nvCxnSpPr>
            <p:cNvPr id="38" name="Straight Connector 37"/>
            <p:cNvCxnSpPr/>
            <p:nvPr/>
          </p:nvCxnSpPr>
          <p:spPr>
            <a:xfrm rot="2100000">
              <a:off x="5052983" y="3427538"/>
              <a:ext cx="301752" cy="0"/>
            </a:xfrm>
            <a:prstGeom prst="line">
              <a:avLst/>
            </a:prstGeom>
            <a:noFill/>
            <a:ln w="19050" cap="flat" cmpd="sng" algn="ctr">
              <a:solidFill>
                <a:srgbClr val="FFC000"/>
              </a:solidFill>
              <a:prstDash val="solid"/>
            </a:ln>
            <a:effectLst/>
          </p:spPr>
        </p:cxnSp>
        <p:cxnSp>
          <p:nvCxnSpPr>
            <p:cNvPr id="39" name="Straight Connector 38"/>
            <p:cNvCxnSpPr/>
            <p:nvPr/>
          </p:nvCxnSpPr>
          <p:spPr>
            <a:xfrm>
              <a:off x="7640167" y="3595687"/>
              <a:ext cx="822960" cy="0"/>
            </a:xfrm>
            <a:prstGeom prst="line">
              <a:avLst/>
            </a:prstGeom>
            <a:noFill/>
            <a:ln w="19050" cap="flat" cmpd="sng" algn="ctr">
              <a:solidFill>
                <a:srgbClr val="FFC000"/>
              </a:solidFill>
              <a:prstDash val="solid"/>
            </a:ln>
            <a:effectLst/>
          </p:spPr>
        </p:cxnSp>
        <p:cxnSp>
          <p:nvCxnSpPr>
            <p:cNvPr id="40" name="Straight Connector 39"/>
            <p:cNvCxnSpPr/>
            <p:nvPr/>
          </p:nvCxnSpPr>
          <p:spPr>
            <a:xfrm>
              <a:off x="7423443" y="3519487"/>
              <a:ext cx="228600" cy="76200"/>
            </a:xfrm>
            <a:prstGeom prst="line">
              <a:avLst/>
            </a:prstGeom>
            <a:noFill/>
            <a:ln w="19050" cap="flat" cmpd="sng" algn="ctr">
              <a:solidFill>
                <a:srgbClr val="FFC000"/>
              </a:solidFill>
              <a:prstDash val="solid"/>
            </a:ln>
            <a:effectLst/>
          </p:spPr>
        </p:cxnSp>
        <p:cxnSp>
          <p:nvCxnSpPr>
            <p:cNvPr id="41" name="Straight Connector 40"/>
            <p:cNvCxnSpPr/>
            <p:nvPr/>
          </p:nvCxnSpPr>
          <p:spPr>
            <a:xfrm>
              <a:off x="7629595" y="3465922"/>
              <a:ext cx="832104" cy="0"/>
            </a:xfrm>
            <a:prstGeom prst="line">
              <a:avLst/>
            </a:prstGeom>
            <a:noFill/>
            <a:ln w="19050" cap="flat" cmpd="sng" algn="ctr">
              <a:solidFill>
                <a:srgbClr val="4F81BD">
                  <a:shade val="95000"/>
                  <a:satMod val="105000"/>
                </a:srgbClr>
              </a:solidFill>
              <a:prstDash val="solid"/>
            </a:ln>
            <a:effectLst/>
          </p:spPr>
        </p:cxnSp>
        <p:sp>
          <p:nvSpPr>
            <p:cNvPr id="42" name="Rectangle 41"/>
            <p:cNvSpPr/>
            <p:nvPr/>
          </p:nvSpPr>
          <p:spPr>
            <a:xfrm>
              <a:off x="8010443" y="3443263"/>
              <a:ext cx="274320" cy="45719"/>
            </a:xfrm>
            <a:prstGeom prst="rect">
              <a:avLst/>
            </a:prstGeom>
            <a:solidFill>
              <a:srgbClr val="FFCCCC"/>
            </a:solidFill>
            <a:ln w="127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43" name="Straight Connector 42"/>
            <p:cNvCxnSpPr/>
            <p:nvPr/>
          </p:nvCxnSpPr>
          <p:spPr>
            <a:xfrm flipV="1">
              <a:off x="7406933" y="3465922"/>
              <a:ext cx="228600" cy="102603"/>
            </a:xfrm>
            <a:prstGeom prst="line">
              <a:avLst/>
            </a:prstGeom>
            <a:noFill/>
            <a:ln w="19050" cap="flat" cmpd="sng" algn="ctr">
              <a:solidFill>
                <a:srgbClr val="4A7EBB"/>
              </a:solidFill>
              <a:prstDash val="solid"/>
            </a:ln>
            <a:effectLst/>
          </p:spPr>
        </p:cxnSp>
        <p:cxnSp>
          <p:nvCxnSpPr>
            <p:cNvPr id="44" name="Straight Connector 43"/>
            <p:cNvCxnSpPr/>
            <p:nvPr/>
          </p:nvCxnSpPr>
          <p:spPr>
            <a:xfrm>
              <a:off x="5318881" y="3518787"/>
              <a:ext cx="2103120" cy="0"/>
            </a:xfrm>
            <a:prstGeom prst="line">
              <a:avLst/>
            </a:prstGeom>
            <a:noFill/>
            <a:ln w="19050" cap="flat" cmpd="sng" algn="ctr">
              <a:solidFill>
                <a:srgbClr val="FFC000"/>
              </a:solidFill>
              <a:prstDash val="solid"/>
            </a:ln>
            <a:effectLst/>
          </p:spPr>
        </p:cxnSp>
        <p:cxnSp>
          <p:nvCxnSpPr>
            <p:cNvPr id="45" name="Straight Connector 44"/>
            <p:cNvCxnSpPr/>
            <p:nvPr/>
          </p:nvCxnSpPr>
          <p:spPr>
            <a:xfrm>
              <a:off x="3017207" y="3575313"/>
              <a:ext cx="4389120" cy="0"/>
            </a:xfrm>
            <a:prstGeom prst="line">
              <a:avLst/>
            </a:prstGeom>
            <a:noFill/>
            <a:ln w="19050" cap="flat" cmpd="sng" algn="ctr">
              <a:solidFill>
                <a:srgbClr val="4F81BD">
                  <a:shade val="95000"/>
                  <a:satMod val="105000"/>
                </a:srgbClr>
              </a:solidFill>
              <a:prstDash val="solid"/>
            </a:ln>
            <a:effectLst/>
          </p:spPr>
        </p:cxnSp>
        <p:sp>
          <p:nvSpPr>
            <p:cNvPr id="46" name="Rectangle 45"/>
            <p:cNvSpPr/>
            <p:nvPr/>
          </p:nvSpPr>
          <p:spPr>
            <a:xfrm>
              <a:off x="4911211"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47" name="Straight Connector 46"/>
            <p:cNvCxnSpPr/>
            <p:nvPr/>
          </p:nvCxnSpPr>
          <p:spPr>
            <a:xfrm>
              <a:off x="796377" y="3530059"/>
              <a:ext cx="91440" cy="0"/>
            </a:xfrm>
            <a:prstGeom prst="line">
              <a:avLst/>
            </a:prstGeom>
            <a:noFill/>
            <a:ln w="19050" cap="flat" cmpd="sng" algn="ctr">
              <a:solidFill>
                <a:srgbClr val="4F81BD">
                  <a:shade val="95000"/>
                  <a:satMod val="105000"/>
                </a:srgbClr>
              </a:solidFill>
              <a:prstDash val="solid"/>
            </a:ln>
            <a:effectLst/>
          </p:spPr>
        </p:cxnSp>
        <p:sp>
          <p:nvSpPr>
            <p:cNvPr id="48" name="Rounded Rectangle 47"/>
            <p:cNvSpPr/>
            <p:nvPr/>
          </p:nvSpPr>
          <p:spPr>
            <a:xfrm>
              <a:off x="762522" y="3477817"/>
              <a:ext cx="36576"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49" name="Rounded Rectangle 48"/>
            <p:cNvSpPr/>
            <p:nvPr/>
          </p:nvSpPr>
          <p:spPr>
            <a:xfrm>
              <a:off x="5538831" y="3490861"/>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0" name="Rounded Rectangle 49"/>
            <p:cNvSpPr/>
            <p:nvPr/>
          </p:nvSpPr>
          <p:spPr>
            <a:xfrm>
              <a:off x="5958171" y="3493057"/>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1" name="Rounded Rectangle 50"/>
            <p:cNvSpPr/>
            <p:nvPr/>
          </p:nvSpPr>
          <p:spPr>
            <a:xfrm rot="2100000">
              <a:off x="5128321" y="3371590"/>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2" name="Rounded Rectangle 51"/>
            <p:cNvSpPr/>
            <p:nvPr/>
          </p:nvSpPr>
          <p:spPr>
            <a:xfrm>
              <a:off x="5428293" y="3494911"/>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3" name="Rectangle 52"/>
            <p:cNvSpPr/>
            <p:nvPr/>
          </p:nvSpPr>
          <p:spPr>
            <a:xfrm rot="720000">
              <a:off x="6889486" y="3710871"/>
              <a:ext cx="564386" cy="171517"/>
            </a:xfrm>
            <a:prstGeom prst="rect">
              <a:avLst/>
            </a:prstGeom>
            <a:solidFill>
              <a:srgbClr val="C0504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smtClean="0">
                <a:solidFill>
                  <a:prstClr val="white"/>
                </a:solidFill>
                <a:latin typeface="Calibri"/>
              </a:endParaRPr>
            </a:p>
          </p:txBody>
        </p:sp>
        <p:sp>
          <p:nvSpPr>
            <p:cNvPr id="54" name="Rounded Rectangle 53"/>
            <p:cNvSpPr/>
            <p:nvPr/>
          </p:nvSpPr>
          <p:spPr>
            <a:xfrm>
              <a:off x="3381280" y="3486083"/>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5" name="Rounded Rectangle 54"/>
            <p:cNvSpPr/>
            <p:nvPr/>
          </p:nvSpPr>
          <p:spPr>
            <a:xfrm>
              <a:off x="3782806" y="3488279"/>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6" name="Rounded Rectangle 55"/>
            <p:cNvSpPr/>
            <p:nvPr/>
          </p:nvSpPr>
          <p:spPr>
            <a:xfrm rot="2100000">
              <a:off x="3041032" y="3366812"/>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57" name="Rounded Rectangle 56"/>
            <p:cNvSpPr/>
            <p:nvPr/>
          </p:nvSpPr>
          <p:spPr>
            <a:xfrm>
              <a:off x="3270742" y="3484195"/>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58" name="Straight Connector 57"/>
            <p:cNvCxnSpPr/>
            <p:nvPr/>
          </p:nvCxnSpPr>
          <p:spPr>
            <a:xfrm>
              <a:off x="868298" y="3524250"/>
              <a:ext cx="91440" cy="0"/>
            </a:xfrm>
            <a:prstGeom prst="line">
              <a:avLst/>
            </a:prstGeom>
            <a:noFill/>
            <a:ln w="19050" cap="flat" cmpd="sng" algn="ctr">
              <a:solidFill>
                <a:srgbClr val="4F81BD">
                  <a:shade val="95000"/>
                  <a:satMod val="105000"/>
                </a:srgbClr>
              </a:solidFill>
              <a:prstDash val="solid"/>
            </a:ln>
            <a:effectLst/>
          </p:spPr>
        </p:cxnSp>
        <p:sp>
          <p:nvSpPr>
            <p:cNvPr id="59" name="Rounded Rectangle 58"/>
            <p:cNvSpPr/>
            <p:nvPr/>
          </p:nvSpPr>
          <p:spPr>
            <a:xfrm>
              <a:off x="846147" y="3477817"/>
              <a:ext cx="73152"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sp>
          <p:nvSpPr>
            <p:cNvPr id="60" name="Rectangle 59"/>
            <p:cNvSpPr/>
            <p:nvPr/>
          </p:nvSpPr>
          <p:spPr>
            <a:xfrm>
              <a:off x="8497824" y="3397232"/>
              <a:ext cx="36576"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61" name="Straight Connector 60"/>
            <p:cNvCxnSpPr/>
            <p:nvPr/>
          </p:nvCxnSpPr>
          <p:spPr>
            <a:xfrm>
              <a:off x="6888288" y="3518202"/>
              <a:ext cx="548640" cy="0"/>
            </a:xfrm>
            <a:prstGeom prst="line">
              <a:avLst/>
            </a:prstGeom>
            <a:noFill/>
            <a:ln w="19050" cap="flat" cmpd="sng" algn="ctr">
              <a:solidFill>
                <a:srgbClr val="4F81BD">
                  <a:shade val="95000"/>
                  <a:satMod val="105000"/>
                </a:srgbClr>
              </a:solidFill>
              <a:prstDash val="dash"/>
            </a:ln>
            <a:effectLst/>
          </p:spPr>
        </p:cxnSp>
        <p:cxnSp>
          <p:nvCxnSpPr>
            <p:cNvPr id="62" name="Straight Connector 61"/>
            <p:cNvCxnSpPr/>
            <p:nvPr/>
          </p:nvCxnSpPr>
          <p:spPr>
            <a:xfrm>
              <a:off x="7467600" y="3531204"/>
              <a:ext cx="228600" cy="76200"/>
            </a:xfrm>
            <a:prstGeom prst="line">
              <a:avLst/>
            </a:prstGeom>
            <a:noFill/>
            <a:ln w="19050" cap="flat" cmpd="sng" algn="ctr">
              <a:solidFill>
                <a:srgbClr val="0070C0"/>
              </a:solidFill>
              <a:prstDash val="dash"/>
            </a:ln>
            <a:effectLst/>
          </p:spPr>
        </p:cxnSp>
        <p:cxnSp>
          <p:nvCxnSpPr>
            <p:cNvPr id="63" name="Straight Connector 62"/>
            <p:cNvCxnSpPr/>
            <p:nvPr/>
          </p:nvCxnSpPr>
          <p:spPr>
            <a:xfrm>
              <a:off x="7676626" y="3598736"/>
              <a:ext cx="822960" cy="0"/>
            </a:xfrm>
            <a:prstGeom prst="line">
              <a:avLst/>
            </a:prstGeom>
            <a:noFill/>
            <a:ln w="19050" cap="flat" cmpd="sng" algn="ctr">
              <a:solidFill>
                <a:srgbClr val="4F81BD">
                  <a:shade val="95000"/>
                  <a:satMod val="105000"/>
                </a:srgbClr>
              </a:solidFill>
              <a:prstDash val="dash"/>
            </a:ln>
            <a:effectLst/>
          </p:spPr>
        </p:cxnSp>
        <p:sp>
          <p:nvSpPr>
            <p:cNvPr id="64" name="Rectangle 63"/>
            <p:cNvSpPr/>
            <p:nvPr/>
          </p:nvSpPr>
          <p:spPr>
            <a:xfrm>
              <a:off x="7845357" y="3573052"/>
              <a:ext cx="457200" cy="45719"/>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16200000" scaled="1"/>
              <a:tileRect/>
            </a:gradFill>
            <a:ln w="127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cxnSp>
          <p:nvCxnSpPr>
            <p:cNvPr id="65" name="Straight Connector 64"/>
            <p:cNvCxnSpPr/>
            <p:nvPr/>
          </p:nvCxnSpPr>
          <p:spPr>
            <a:xfrm flipV="1">
              <a:off x="6666402" y="3517910"/>
              <a:ext cx="228600" cy="55682"/>
            </a:xfrm>
            <a:prstGeom prst="line">
              <a:avLst/>
            </a:prstGeom>
            <a:noFill/>
            <a:ln w="19050" cap="flat" cmpd="sng" algn="ctr">
              <a:solidFill>
                <a:srgbClr val="0070C0"/>
              </a:solidFill>
              <a:prstDash val="solid"/>
            </a:ln>
            <a:effectLst/>
          </p:spPr>
        </p:cxnSp>
        <p:sp>
          <p:nvSpPr>
            <p:cNvPr id="66" name="Rectangle 65"/>
            <p:cNvSpPr/>
            <p:nvPr/>
          </p:nvSpPr>
          <p:spPr>
            <a:xfrm>
              <a:off x="7235757" y="3396777"/>
              <a:ext cx="76200"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en-US" kern="0" smtClean="0">
                <a:solidFill>
                  <a:prstClr val="white"/>
                </a:solidFill>
                <a:latin typeface="Calibri"/>
              </a:endParaRPr>
            </a:p>
          </p:txBody>
        </p:sp>
      </p:grpSp>
      <p:sp>
        <p:nvSpPr>
          <p:cNvPr id="5" name="Rectangle 4"/>
          <p:cNvSpPr/>
          <p:nvPr/>
        </p:nvSpPr>
        <p:spPr>
          <a:xfrm>
            <a:off x="466863" y="1220413"/>
            <a:ext cx="6617089" cy="369332"/>
          </a:xfrm>
          <a:prstGeom prst="rect">
            <a:avLst/>
          </a:prstGeom>
        </p:spPr>
        <p:txBody>
          <a:bodyPr wrap="square">
            <a:spAutoFit/>
          </a:bodyPr>
          <a:lstStyle/>
          <a:p>
            <a:r>
              <a:rPr lang="en-US" dirty="0" smtClean="0">
                <a:solidFill>
                  <a:srgbClr val="000000"/>
                </a:solidFill>
                <a:effectLst>
                  <a:outerShdw blurRad="38100" dist="38100" dir="2700000" algn="tl">
                    <a:srgbClr val="000000">
                      <a:alpha val="43137"/>
                    </a:srgbClr>
                  </a:outerShdw>
                </a:effectLst>
              </a:rPr>
              <a:t>Follows </a:t>
            </a:r>
            <a:r>
              <a:rPr lang="en-US" dirty="0">
                <a:solidFill>
                  <a:srgbClr val="000000"/>
                </a:solidFill>
                <a:effectLst>
                  <a:outerShdw blurRad="38100" dist="38100" dir="2700000" algn="tl">
                    <a:srgbClr val="000000">
                      <a:alpha val="43137"/>
                    </a:srgbClr>
                  </a:outerShdw>
                </a:effectLst>
              </a:rPr>
              <a:t>laser heater: </a:t>
            </a:r>
            <a:r>
              <a:rPr lang="en-US" dirty="0">
                <a:solidFill>
                  <a:srgbClr val="000000"/>
                </a:solidFill>
                <a:effectLst>
                  <a:outerShdw blurRad="38100" dist="38100" dir="2700000" algn="tl">
                    <a:srgbClr val="000000">
                      <a:alpha val="43137"/>
                    </a:srgbClr>
                  </a:outerShdw>
                </a:effectLst>
                <a:sym typeface="Symbol"/>
              </a:rPr>
              <a:t> </a:t>
            </a:r>
            <a:r>
              <a:rPr lang="en-US" dirty="0" smtClean="0">
                <a:solidFill>
                  <a:srgbClr val="000000"/>
                </a:solidFill>
                <a:effectLst>
                  <a:outerShdw blurRad="38100" dist="38100" dir="2700000" algn="tl">
                    <a:srgbClr val="000000">
                      <a:alpha val="43137"/>
                    </a:srgbClr>
                  </a:outerShdw>
                </a:effectLst>
              </a:rPr>
              <a:t>120 </a:t>
            </a:r>
            <a:r>
              <a:rPr lang="en-US" dirty="0">
                <a:solidFill>
                  <a:srgbClr val="000000"/>
                </a:solidFill>
                <a:effectLst>
                  <a:outerShdw blurRad="38100" dist="38100" dir="2700000" algn="tl">
                    <a:srgbClr val="000000">
                      <a:alpha val="43137"/>
                    </a:srgbClr>
                  </a:outerShdw>
                </a:effectLst>
              </a:rPr>
              <a:t>MeV, </a:t>
            </a:r>
            <a:r>
              <a:rPr lang="en-US" dirty="0" smtClean="0">
                <a:solidFill>
                  <a:srgbClr val="000000"/>
                </a:solidFill>
                <a:effectLst>
                  <a:outerShdw blurRad="38100" dist="38100" dir="2700000" algn="tl">
                    <a:srgbClr val="000000">
                      <a:alpha val="43137"/>
                    </a:srgbClr>
                  </a:outerShdw>
                </a:effectLst>
              </a:rPr>
              <a:t> </a:t>
            </a:r>
            <a:r>
              <a:rPr lang="en-US" dirty="0" smtClean="0">
                <a:solidFill>
                  <a:srgbClr val="000000"/>
                </a:solidFill>
                <a:effectLst>
                  <a:outerShdw blurRad="38100" dist="38100" dir="2700000" algn="tl">
                    <a:srgbClr val="000000">
                      <a:alpha val="43137"/>
                    </a:srgbClr>
                  </a:outerShdw>
                </a:effectLst>
                <a:sym typeface="Symbol"/>
              </a:rPr>
              <a:t></a:t>
            </a:r>
            <a:r>
              <a:rPr lang="en-US" dirty="0" smtClean="0">
                <a:solidFill>
                  <a:srgbClr val="000000"/>
                </a:solidFill>
                <a:effectLst>
                  <a:outerShdw blurRad="38100" dist="38100" dir="2700000" algn="tl">
                    <a:srgbClr val="000000">
                      <a:alpha val="43137"/>
                    </a:srgbClr>
                  </a:outerShdw>
                </a:effectLst>
              </a:rPr>
              <a:t> 120 </a:t>
            </a:r>
            <a:r>
              <a:rPr lang="en-US" dirty="0">
                <a:solidFill>
                  <a:srgbClr val="000000"/>
                </a:solidFill>
                <a:effectLst>
                  <a:outerShdw blurRad="38100" dist="38100" dir="2700000" algn="tl">
                    <a:srgbClr val="000000">
                      <a:alpha val="43137"/>
                    </a:srgbClr>
                  </a:outerShdw>
                </a:effectLst>
              </a:rPr>
              <a:t>Hz, </a:t>
            </a:r>
            <a:r>
              <a:rPr lang="en-US" dirty="0" smtClean="0">
                <a:solidFill>
                  <a:srgbClr val="000000"/>
                </a:solidFill>
                <a:effectLst>
                  <a:outerShdw blurRad="38100" dist="38100" dir="2700000" algn="tl">
                    <a:srgbClr val="000000">
                      <a:alpha val="43137"/>
                    </a:srgbClr>
                  </a:outerShdw>
                </a:effectLst>
              </a:rPr>
              <a:t> </a:t>
            </a:r>
            <a:r>
              <a:rPr lang="en-US" dirty="0" smtClean="0">
                <a:solidFill>
                  <a:srgbClr val="000000"/>
                </a:solidFill>
                <a:effectLst>
                  <a:outerShdw blurRad="38100" dist="38100" dir="2700000" algn="tl">
                    <a:srgbClr val="000000">
                      <a:alpha val="43137"/>
                    </a:srgbClr>
                  </a:outerShdw>
                </a:effectLst>
                <a:sym typeface="Symbol"/>
              </a:rPr>
              <a:t></a:t>
            </a:r>
            <a:r>
              <a:rPr lang="en-US" dirty="0" smtClean="0">
                <a:solidFill>
                  <a:srgbClr val="000000"/>
                </a:solidFill>
                <a:effectLst>
                  <a:outerShdw blurRad="38100" dist="38100" dir="2700000" algn="tl">
                    <a:srgbClr val="000000">
                      <a:alpha val="43137"/>
                    </a:srgbClr>
                  </a:outerShdw>
                </a:effectLst>
              </a:rPr>
              <a:t> </a:t>
            </a:r>
            <a:r>
              <a:rPr lang="en-US" dirty="0">
                <a:solidFill>
                  <a:srgbClr val="000000"/>
                </a:solidFill>
                <a:effectLst>
                  <a:outerShdw blurRad="38100" dist="38100" dir="2700000" algn="tl">
                    <a:srgbClr val="000000">
                      <a:alpha val="43137"/>
                    </a:srgbClr>
                  </a:outerShdw>
                </a:effectLst>
              </a:rPr>
              <a:t>15 </a:t>
            </a:r>
            <a:r>
              <a:rPr lang="en-US" dirty="0" smtClean="0">
                <a:solidFill>
                  <a:srgbClr val="000000"/>
                </a:solidFill>
                <a:effectLst>
                  <a:outerShdw blurRad="38100" dist="38100" dir="2700000" algn="tl">
                    <a:srgbClr val="000000">
                      <a:alpha val="43137"/>
                    </a:srgbClr>
                  </a:outerShdw>
                </a:effectLst>
              </a:rPr>
              <a:t>W</a:t>
            </a:r>
            <a:endParaRPr lang="en-US" dirty="0">
              <a:solidFill>
                <a:srgbClr val="000000"/>
              </a:solidFill>
            </a:endParaRPr>
          </a:p>
        </p:txBody>
      </p:sp>
      <p:sp>
        <p:nvSpPr>
          <p:cNvPr id="78" name="Oval 77"/>
          <p:cNvSpPr/>
          <p:nvPr/>
        </p:nvSpPr>
        <p:spPr>
          <a:xfrm>
            <a:off x="4330183" y="176178"/>
            <a:ext cx="219730" cy="290168"/>
          </a:xfrm>
          <a:prstGeom prst="ellipse">
            <a:avLst/>
          </a:prstGeom>
          <a:noFill/>
          <a:ln>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35</a:t>
            </a:fld>
            <a:endParaRPr lang="en-US" dirty="0">
              <a:solidFill>
                <a:srgbClr val="000000"/>
              </a:solidFill>
            </a:endParaRPr>
          </a:p>
        </p:txBody>
      </p:sp>
    </p:spTree>
    <p:extLst>
      <p:ext uri="{BB962C8B-B14F-4D97-AF65-F5344CB8AC3E}">
        <p14:creationId xmlns:p14="http://schemas.microsoft.com/office/powerpoint/2010/main" val="14339462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p:txBody>
          <a:bodyPr/>
          <a:lstStyle/>
          <a:p>
            <a:r>
              <a:rPr lang="en-US" dirty="0" smtClean="0"/>
              <a:t>LCLS-II Controls Integration</a:t>
            </a:r>
          </a:p>
        </p:txBody>
      </p:sp>
      <p:sp>
        <p:nvSpPr>
          <p:cNvPr id="7" name="Text Placeholder 6"/>
          <p:cNvSpPr>
            <a:spLocks noGrp="1"/>
          </p:cNvSpPr>
          <p:nvPr>
            <p:ph type="body" sz="quarter" idx="11"/>
          </p:nvPr>
        </p:nvSpPr>
        <p:spPr/>
        <p:txBody>
          <a:bodyPr/>
          <a:lstStyle/>
          <a:p>
            <a:r>
              <a:rPr lang="en-US" dirty="0" smtClean="0"/>
              <a:t>May 5, 2015</a:t>
            </a:r>
            <a:endParaRPr lang="en-US" dirty="0"/>
          </a:p>
        </p:txBody>
      </p:sp>
    </p:spTree>
    <p:extLst>
      <p:ext uri="{BB962C8B-B14F-4D97-AF65-F5344CB8AC3E}">
        <p14:creationId xmlns:p14="http://schemas.microsoft.com/office/powerpoint/2010/main" val="1109895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37</a:t>
            </a:fld>
            <a:endParaRPr lang="en-US" dirty="0"/>
          </a:p>
        </p:txBody>
      </p:sp>
      <p:sp>
        <p:nvSpPr>
          <p:cNvPr id="3" name="Title 2"/>
          <p:cNvSpPr>
            <a:spLocks noGrp="1"/>
          </p:cNvSpPr>
          <p:nvPr>
            <p:ph type="title"/>
          </p:nvPr>
        </p:nvSpPr>
        <p:spPr/>
        <p:txBody>
          <a:bodyPr/>
          <a:lstStyle/>
          <a:p>
            <a:r>
              <a:rPr lang="en-US" dirty="0" smtClean="0"/>
              <a:t>Agenda</a:t>
            </a:r>
            <a:endParaRPr lang="en-US" dirty="0"/>
          </a:p>
        </p:txBody>
      </p:sp>
      <p:sp>
        <p:nvSpPr>
          <p:cNvPr id="5" name="Content Placeholder 4"/>
          <p:cNvSpPr>
            <a:spLocks noGrp="1"/>
          </p:cNvSpPr>
          <p:nvPr>
            <p:ph sz="quarter" idx="14"/>
          </p:nvPr>
        </p:nvSpPr>
        <p:spPr/>
        <p:txBody>
          <a:bodyPr>
            <a:normAutofit fontScale="92500" lnSpcReduction="10000"/>
          </a:bodyPr>
          <a:lstStyle/>
          <a:p>
            <a:pPr marL="342900" lvl="0" indent="-342900">
              <a:buFont typeface="Arial" panose="020B0604020202020204" pitchFamily="34" charset="0"/>
              <a:buChar char="•"/>
            </a:pPr>
            <a:r>
              <a:rPr lang="en-US" dirty="0" smtClean="0"/>
              <a:t>LCLS-II Path to CD-2/3</a:t>
            </a:r>
            <a:br>
              <a:rPr lang="en-US" dirty="0" smtClean="0"/>
            </a:br>
            <a:endParaRPr lang="en-US" dirty="0" smtClean="0"/>
          </a:p>
          <a:p>
            <a:pPr marL="342900" lvl="0" indent="-342900">
              <a:buFont typeface="Arial" panose="020B0604020202020204" pitchFamily="34" charset="0"/>
              <a:buChar char="•"/>
            </a:pPr>
            <a:r>
              <a:rPr lang="en-US" dirty="0" smtClean="0"/>
              <a:t>Preparing for the DOE CD-2/3 – December 2015</a:t>
            </a:r>
          </a:p>
          <a:p>
            <a:pPr lvl="2"/>
            <a:r>
              <a:rPr lang="en-US" dirty="0" smtClean="0"/>
              <a:t>Design Documents</a:t>
            </a:r>
          </a:p>
          <a:p>
            <a:pPr lvl="2"/>
            <a:r>
              <a:rPr lang="en-US" dirty="0" smtClean="0"/>
              <a:t>Conceptual design reviews in May-July</a:t>
            </a:r>
          </a:p>
          <a:p>
            <a:pPr lvl="2"/>
            <a:r>
              <a:rPr lang="en-US" dirty="0" smtClean="0"/>
              <a:t>Preliminary design reviews Oct-Dec 2015</a:t>
            </a:r>
            <a:br>
              <a:rPr lang="en-US" dirty="0" smtClean="0"/>
            </a:br>
            <a:endParaRPr lang="en-US" dirty="0" smtClean="0"/>
          </a:p>
          <a:p>
            <a:pPr marL="342900" lvl="0" indent="-342900">
              <a:buFont typeface="Arial" panose="020B0604020202020204" pitchFamily="34" charset="0"/>
              <a:buChar char="•"/>
            </a:pPr>
            <a:r>
              <a:rPr lang="en-US" dirty="0" smtClean="0"/>
              <a:t>Controls Baseline Changes</a:t>
            </a:r>
          </a:p>
          <a:p>
            <a:pPr marL="789750" lvl="2" indent="-285750">
              <a:buFont typeface="Wingdings" panose="05000000000000000000" pitchFamily="2" charset="2"/>
              <a:buChar char="ü"/>
            </a:pPr>
            <a:r>
              <a:rPr lang="en-US" dirty="0" smtClean="0"/>
              <a:t>Add-back List</a:t>
            </a:r>
          </a:p>
          <a:p>
            <a:pPr marL="846900" lvl="2" indent="-342900"/>
            <a:r>
              <a:rPr lang="en-US" dirty="0" smtClean="0"/>
              <a:t>APEX Controls</a:t>
            </a:r>
            <a:br>
              <a:rPr lang="en-US" dirty="0" smtClean="0"/>
            </a:br>
            <a:endParaRPr lang="en-US" dirty="0" smtClean="0"/>
          </a:p>
          <a:p>
            <a:pPr marL="342900" lvl="0" indent="-342900">
              <a:buFont typeface="Arial" panose="020B0604020202020204" pitchFamily="34" charset="0"/>
              <a:buChar char="•"/>
            </a:pPr>
            <a:r>
              <a:rPr lang="en-US" dirty="0" smtClean="0"/>
              <a:t>Bypass and SXU cable plant specification status</a:t>
            </a:r>
          </a:p>
          <a:p>
            <a:pPr marL="342900" lvl="0" indent="-342900">
              <a:buFont typeface="Arial" panose="020B0604020202020204" pitchFamily="34" charset="0"/>
              <a:buChar char="•"/>
            </a:pPr>
            <a:r>
              <a:rPr lang="en-US" dirty="0" smtClean="0"/>
              <a:t>Q&amp;A</a:t>
            </a:r>
          </a:p>
          <a:p>
            <a:r>
              <a:rPr lang="en-US" dirty="0" smtClean="0"/>
              <a:t> </a:t>
            </a:r>
            <a:endParaRPr lang="en-US" dirty="0"/>
          </a:p>
        </p:txBody>
      </p:sp>
      <p:sp>
        <p:nvSpPr>
          <p:cNvPr id="11" name="Footer Placeholder 3"/>
          <p:cNvSpPr>
            <a:spLocks noGrp="1"/>
          </p:cNvSpPr>
          <p:nvPr>
            <p:ph type="ftr" sz="quarter" idx="13"/>
          </p:nvPr>
        </p:nvSpPr>
        <p:spPr>
          <a:xfrm>
            <a:off x="445472" y="6543674"/>
            <a:ext cx="4126528" cy="314326"/>
          </a:xfrm>
        </p:spPr>
        <p:txBody>
          <a:bodyPr/>
          <a:lstStyle/>
          <a:p>
            <a:r>
              <a:rPr lang="en-US" sz="1200" dirty="0" smtClean="0"/>
              <a:t>LCLS-II Controls Integration, May 5, 2015</a:t>
            </a:r>
            <a:endParaRPr lang="en-US" sz="1200" dirty="0"/>
          </a:p>
        </p:txBody>
      </p:sp>
    </p:spTree>
    <p:extLst>
      <p:ext uri="{BB962C8B-B14F-4D97-AF65-F5344CB8AC3E}">
        <p14:creationId xmlns:p14="http://schemas.microsoft.com/office/powerpoint/2010/main" val="3098686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38</a:t>
            </a:fld>
            <a:endParaRPr lang="en-US" dirty="0"/>
          </a:p>
        </p:txBody>
      </p:sp>
      <p:sp>
        <p:nvSpPr>
          <p:cNvPr id="9" name="Title 8"/>
          <p:cNvSpPr>
            <a:spLocks noGrp="1"/>
          </p:cNvSpPr>
          <p:nvPr>
            <p:ph type="title"/>
          </p:nvPr>
        </p:nvSpPr>
        <p:spPr/>
        <p:txBody>
          <a:bodyPr/>
          <a:lstStyle/>
          <a:p>
            <a:r>
              <a:rPr lang="en-US" dirty="0" smtClean="0"/>
              <a:t>LCLS-II Path to CD-2/3</a:t>
            </a:r>
            <a:endParaRPr lang="en-US" dirty="0"/>
          </a:p>
        </p:txBody>
      </p:sp>
      <p:pic>
        <p:nvPicPr>
          <p:cNvPr id="1026" name="Picture 2"/>
          <p:cNvPicPr>
            <a:picLocks noGrp="1" noChangeAspect="1" noChangeArrowheads="1"/>
          </p:cNvPicPr>
          <p:nvPr>
            <p:ph sz="quarter" idx="14"/>
          </p:nvPr>
        </p:nvPicPr>
        <p:blipFill rotWithShape="1">
          <a:blip r:embed="rId2" cstate="print">
            <a:extLst>
              <a:ext uri="{28A0092B-C50C-407E-A947-70E740481C1C}">
                <a14:useLocalDpi xmlns:a14="http://schemas.microsoft.com/office/drawing/2010/main" val="0"/>
              </a:ext>
            </a:extLst>
          </a:blip>
          <a:srcRect/>
          <a:stretch/>
        </p:blipFill>
        <p:spPr bwMode="auto">
          <a:xfrm>
            <a:off x="907731" y="1338146"/>
            <a:ext cx="7213058"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ooter Placeholder 3"/>
          <p:cNvSpPr>
            <a:spLocks noGrp="1"/>
          </p:cNvSpPr>
          <p:nvPr>
            <p:ph type="ftr" sz="quarter" idx="13"/>
          </p:nvPr>
        </p:nvSpPr>
        <p:spPr>
          <a:xfrm>
            <a:off x="445472" y="6543674"/>
            <a:ext cx="4126528" cy="314326"/>
          </a:xfrm>
        </p:spPr>
        <p:txBody>
          <a:bodyPr/>
          <a:lstStyle/>
          <a:p>
            <a:r>
              <a:rPr lang="en-US" sz="1200" dirty="0" smtClean="0"/>
              <a:t>LCLS-II Controls Integration, May 5, 2015</a:t>
            </a:r>
            <a:endParaRPr lang="en-US" sz="1200" dirty="0"/>
          </a:p>
        </p:txBody>
      </p:sp>
    </p:spTree>
    <p:extLst>
      <p:ext uri="{BB962C8B-B14F-4D97-AF65-F5344CB8AC3E}">
        <p14:creationId xmlns:p14="http://schemas.microsoft.com/office/powerpoint/2010/main" val="2996771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39</a:t>
            </a:fld>
            <a:endParaRPr lang="en-US" dirty="0"/>
          </a:p>
        </p:txBody>
      </p:sp>
      <p:sp>
        <p:nvSpPr>
          <p:cNvPr id="3" name="Title 2"/>
          <p:cNvSpPr>
            <a:spLocks noGrp="1"/>
          </p:cNvSpPr>
          <p:nvPr>
            <p:ph type="title"/>
          </p:nvPr>
        </p:nvSpPr>
        <p:spPr/>
        <p:txBody>
          <a:bodyPr/>
          <a:lstStyle/>
          <a:p>
            <a:r>
              <a:rPr lang="en-US" dirty="0"/>
              <a:t>LCLS-II Path to CD-2/3</a:t>
            </a:r>
          </a:p>
        </p:txBody>
      </p:sp>
      <p:pic>
        <p:nvPicPr>
          <p:cNvPr id="2050" name="Picture 2"/>
          <p:cNvPicPr>
            <a:picLocks noGrp="1" noChangeAspect="1" noChangeArrowheads="1"/>
          </p:cNvPicPr>
          <p:nvPr>
            <p:ph sz="quarter" idx="14"/>
          </p:nvPr>
        </p:nvPicPr>
        <p:blipFill rotWithShape="1">
          <a:blip r:embed="rId2" cstate="print">
            <a:extLst>
              <a:ext uri="{28A0092B-C50C-407E-A947-70E740481C1C}">
                <a14:useLocalDpi xmlns:a14="http://schemas.microsoft.com/office/drawing/2010/main" val="0"/>
              </a:ext>
            </a:extLst>
          </a:blip>
          <a:srcRect/>
          <a:stretch/>
        </p:blipFill>
        <p:spPr bwMode="auto">
          <a:xfrm>
            <a:off x="699657" y="1246304"/>
            <a:ext cx="6827415" cy="5199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p:cNvSpPr>
            <a:spLocks noGrp="1"/>
          </p:cNvSpPr>
          <p:nvPr>
            <p:ph type="ftr" sz="quarter" idx="13"/>
          </p:nvPr>
        </p:nvSpPr>
        <p:spPr>
          <a:xfrm>
            <a:off x="445472" y="6543674"/>
            <a:ext cx="4126528" cy="314326"/>
          </a:xfrm>
        </p:spPr>
        <p:txBody>
          <a:bodyPr/>
          <a:lstStyle/>
          <a:p>
            <a:r>
              <a:rPr lang="en-US" sz="1200" dirty="0" smtClean="0"/>
              <a:t>LCLS-II Controls Integration, May 5, 2015</a:t>
            </a:r>
            <a:endParaRPr lang="en-US" sz="1200" dirty="0"/>
          </a:p>
        </p:txBody>
      </p:sp>
    </p:spTree>
    <p:extLst>
      <p:ext uri="{BB962C8B-B14F-4D97-AF65-F5344CB8AC3E}">
        <p14:creationId xmlns:p14="http://schemas.microsoft.com/office/powerpoint/2010/main" val="422083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392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894" name="Text Box 6"/>
          <p:cNvSpPr txBox="1">
            <a:spLocks noChangeArrowheads="1"/>
          </p:cNvSpPr>
          <p:nvPr/>
        </p:nvSpPr>
        <p:spPr bwMode="auto">
          <a:xfrm>
            <a:off x="6359803" y="890492"/>
            <a:ext cx="2847980" cy="830262"/>
          </a:xfrm>
          <a:prstGeom prst="rect">
            <a:avLst/>
          </a:prstGeom>
          <a:noFill/>
          <a:ln w="9525" algn="ctr">
            <a:noFill/>
            <a:miter lim="800000"/>
            <a:headEnd/>
            <a:tailEnd/>
          </a:ln>
          <a:effectLst/>
        </p:spPr>
        <p:txBody>
          <a:bodyPr wrap="none">
            <a:spAutoFit/>
          </a:bodyPr>
          <a:lstStyle/>
          <a:p>
            <a:pPr algn="ctr">
              <a:defRPr/>
            </a:pPr>
            <a:r>
              <a:rPr lang="en-US" sz="2400" b="1" dirty="0" smtClean="0">
                <a:solidFill>
                  <a:srgbClr val="FF00FF"/>
                </a:solidFill>
                <a:effectLst>
                  <a:outerShdw blurRad="38100" dist="38100" dir="2700000" algn="tl">
                    <a:srgbClr val="C0C0C0"/>
                  </a:outerShdw>
                </a:effectLst>
                <a:latin typeface="Arial" charset="0"/>
                <a:ea typeface="ＭＳ Ｐゴシック" pitchFamily="-111" charset="-128"/>
              </a:rPr>
              <a:t>New Injector at</a:t>
            </a:r>
          </a:p>
          <a:p>
            <a:pPr algn="ctr">
              <a:defRPr/>
            </a:pPr>
            <a:r>
              <a:rPr lang="en-US" sz="2400" b="1" dirty="0" smtClean="0">
                <a:solidFill>
                  <a:srgbClr val="FF00FF"/>
                </a:solidFill>
                <a:effectLst>
                  <a:outerShdw blurRad="38100" dist="38100" dir="2700000" algn="tl">
                    <a:srgbClr val="C0C0C0"/>
                  </a:outerShdw>
                </a:effectLst>
                <a:latin typeface="Arial" charset="0"/>
                <a:ea typeface="ＭＳ Ｐゴシック" pitchFamily="-111" charset="-128"/>
              </a:rPr>
              <a:t>Beginning of linac</a:t>
            </a:r>
            <a:endParaRPr lang="en-US" sz="2400" b="1" dirty="0">
              <a:solidFill>
                <a:srgbClr val="FF00FF"/>
              </a:solidFill>
              <a:effectLst>
                <a:outerShdw blurRad="38100" dist="38100" dir="2700000" algn="tl">
                  <a:srgbClr val="C0C0C0"/>
                </a:outerShdw>
              </a:effectLst>
              <a:latin typeface="Arial" charset="0"/>
              <a:ea typeface="ＭＳ Ｐゴシック" pitchFamily="-111" charset="-128"/>
            </a:endParaRPr>
          </a:p>
        </p:txBody>
      </p:sp>
      <p:sp>
        <p:nvSpPr>
          <p:cNvPr id="165898" name="Line 10"/>
          <p:cNvSpPr>
            <a:spLocks noChangeShapeType="1"/>
          </p:cNvSpPr>
          <p:nvPr/>
        </p:nvSpPr>
        <p:spPr bwMode="auto">
          <a:xfrm flipH="1">
            <a:off x="6823343" y="2920904"/>
            <a:ext cx="315912" cy="0"/>
          </a:xfrm>
          <a:prstGeom prst="line">
            <a:avLst/>
          </a:prstGeom>
          <a:noFill/>
          <a:ln w="76200">
            <a:solidFill>
              <a:srgbClr val="FF00FF">
                <a:alpha val="50196"/>
              </a:srgbClr>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899" name="Line 11"/>
          <p:cNvSpPr>
            <a:spLocks noChangeShapeType="1"/>
          </p:cNvSpPr>
          <p:nvPr/>
        </p:nvSpPr>
        <p:spPr bwMode="auto">
          <a:xfrm flipH="1">
            <a:off x="2925195" y="4628109"/>
            <a:ext cx="1066800" cy="66833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0" name="Line 12"/>
          <p:cNvSpPr>
            <a:spLocks noChangeShapeType="1"/>
          </p:cNvSpPr>
          <p:nvPr/>
        </p:nvSpPr>
        <p:spPr bwMode="auto">
          <a:xfrm flipH="1">
            <a:off x="3713430" y="3825779"/>
            <a:ext cx="1503363" cy="809625"/>
          </a:xfrm>
          <a:prstGeom prst="line">
            <a:avLst/>
          </a:prstGeom>
          <a:noFill/>
          <a:ln w="76200">
            <a:solidFill>
              <a:srgbClr val="FF9900">
                <a:alpha val="50196"/>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1" name="Line 13"/>
          <p:cNvSpPr>
            <a:spLocks noChangeShapeType="1"/>
          </p:cNvSpPr>
          <p:nvPr/>
        </p:nvSpPr>
        <p:spPr bwMode="auto">
          <a:xfrm flipH="1">
            <a:off x="5046930" y="2916141"/>
            <a:ext cx="1800225" cy="1000125"/>
          </a:xfrm>
          <a:prstGeom prst="line">
            <a:avLst/>
          </a:prstGeom>
          <a:noFill/>
          <a:ln w="76200">
            <a:solidFill>
              <a:srgbClr val="FF0000">
                <a:alpha val="50196"/>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02" name="AutoShape 14"/>
          <p:cNvSpPr>
            <a:spLocks noChangeArrowheads="1"/>
          </p:cNvSpPr>
          <p:nvPr/>
        </p:nvSpPr>
        <p:spPr bwMode="auto">
          <a:xfrm rot="720688">
            <a:off x="605105" y="6261004"/>
            <a:ext cx="603250" cy="201612"/>
          </a:xfrm>
          <a:prstGeom prst="parallelogram">
            <a:avLst>
              <a:gd name="adj" fmla="val 122484"/>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4" name="Group 3"/>
          <p:cNvGrpSpPr/>
          <p:nvPr/>
        </p:nvGrpSpPr>
        <p:grpSpPr>
          <a:xfrm>
            <a:off x="1203593" y="6116541"/>
            <a:ext cx="4817658" cy="830997"/>
            <a:chOff x="1203593" y="6116541"/>
            <a:chExt cx="4817658" cy="830997"/>
          </a:xfrm>
        </p:grpSpPr>
        <p:sp>
          <p:nvSpPr>
            <p:cNvPr id="165906" name="Text Box 18"/>
            <p:cNvSpPr txBox="1">
              <a:spLocks noChangeArrowheads="1"/>
            </p:cNvSpPr>
            <p:nvPr/>
          </p:nvSpPr>
          <p:spPr bwMode="auto">
            <a:xfrm>
              <a:off x="1663968" y="6116541"/>
              <a:ext cx="4357283" cy="830997"/>
            </a:xfrm>
            <a:prstGeom prst="rect">
              <a:avLst/>
            </a:prstGeom>
            <a:noFill/>
            <a:ln w="9525" algn="ctr">
              <a:noFill/>
              <a:miter lim="800000"/>
              <a:headEnd/>
              <a:tailEnd/>
            </a:ln>
            <a:effectLst/>
          </p:spPr>
          <p:txBody>
            <a:bodyPr wrap="none">
              <a:spAutoFit/>
            </a:bodyPr>
            <a:lstStyle/>
            <a:p>
              <a:pPr>
                <a:defRPr/>
              </a:pPr>
              <a:r>
                <a:rPr lang="en-US" sz="2400" b="1" dirty="0" smtClean="0">
                  <a:solidFill>
                    <a:srgbClr val="0000FF"/>
                  </a:solidFill>
                  <a:effectLst>
                    <a:outerShdw blurRad="38100" dist="38100" dir="2700000" algn="tl">
                      <a:srgbClr val="C0C0C0"/>
                    </a:outerShdw>
                  </a:effectLst>
                  <a:latin typeface="Arial" charset="0"/>
                  <a:ea typeface="ＭＳ Ｐゴシック" pitchFamily="-111" charset="-128"/>
                </a:rPr>
                <a:t>Use Existing Far </a:t>
              </a:r>
              <a:r>
                <a:rPr lang="en-US" sz="2400" b="1" dirty="0">
                  <a:solidFill>
                    <a:srgbClr val="0000FF"/>
                  </a:solidFill>
                  <a:effectLst>
                    <a:outerShdw blurRad="38100" dist="38100" dir="2700000" algn="tl">
                      <a:srgbClr val="C0C0C0"/>
                    </a:outerShdw>
                  </a:effectLst>
                  <a:latin typeface="Arial" charset="0"/>
                  <a:ea typeface="ＭＳ Ｐゴシック" pitchFamily="-111" charset="-128"/>
                </a:rPr>
                <a:t>Experiment</a:t>
              </a:r>
            </a:p>
            <a:p>
              <a:pPr>
                <a:defRPr/>
              </a:pPr>
              <a:r>
                <a:rPr lang="en-US" sz="2400" b="1" dirty="0">
                  <a:solidFill>
                    <a:srgbClr val="0000FF"/>
                  </a:solidFill>
                  <a:effectLst>
                    <a:outerShdw blurRad="38100" dist="38100" dir="2700000" algn="tl">
                      <a:srgbClr val="C0C0C0"/>
                    </a:outerShdw>
                  </a:effectLst>
                  <a:latin typeface="Arial" charset="0"/>
                  <a:ea typeface="ＭＳ Ｐゴシック" pitchFamily="-111" charset="-128"/>
                </a:rPr>
                <a:t>Hall </a:t>
              </a:r>
              <a:r>
                <a:rPr lang="en-US" sz="2400" b="1" dirty="0" smtClean="0">
                  <a:solidFill>
                    <a:srgbClr val="0000FF"/>
                  </a:solidFill>
                  <a:effectLst>
                    <a:outerShdw blurRad="38100" dist="38100" dir="2700000" algn="tl">
                      <a:srgbClr val="C0C0C0"/>
                    </a:outerShdw>
                  </a:effectLst>
                  <a:latin typeface="Arial" charset="0"/>
                  <a:ea typeface="ＭＳ Ｐゴシック" pitchFamily="-111" charset="-128"/>
                </a:rPr>
                <a:t>and Instruments</a:t>
              </a:r>
              <a:endParaRPr lang="en-US" sz="2400" b="1" dirty="0">
                <a:solidFill>
                  <a:srgbClr val="0000FF"/>
                </a:solidFill>
                <a:effectLst>
                  <a:outerShdw blurRad="38100" dist="38100" dir="2700000" algn="tl">
                    <a:srgbClr val="C0C0C0"/>
                  </a:outerShdw>
                </a:effectLst>
                <a:latin typeface="Arial" charset="0"/>
                <a:ea typeface="ＭＳ Ｐゴシック" pitchFamily="-111" charset="-128"/>
              </a:endParaRPr>
            </a:p>
          </p:txBody>
        </p:sp>
        <p:sp>
          <p:nvSpPr>
            <p:cNvPr id="11303" name="Line 19"/>
            <p:cNvSpPr>
              <a:spLocks noChangeShapeType="1"/>
            </p:cNvSpPr>
            <p:nvPr/>
          </p:nvSpPr>
          <p:spPr bwMode="auto">
            <a:xfrm flipH="1">
              <a:off x="1203593" y="6375304"/>
              <a:ext cx="531812" cy="0"/>
            </a:xfrm>
            <a:prstGeom prst="line">
              <a:avLst/>
            </a:prstGeom>
            <a:noFill/>
            <a:ln w="28575">
              <a:solidFill>
                <a:srgbClr val="0000FF"/>
              </a:solidFill>
              <a:round/>
              <a:headEnd/>
              <a:tailEnd type="stealth" w="lg" len="lg"/>
            </a:ln>
            <a:extLst>
              <a:ext uri="{909E8E84-426E-40DD-AFC4-6F175D3DCCD1}">
                <a14:hiddenFill xmlns:a14="http://schemas.microsoft.com/office/drawing/2010/main">
                  <a:noFill/>
                </a14:hiddenFill>
              </a:ext>
            </a:extLst>
          </p:spPr>
          <p:txBody>
            <a:bodyPr anchor="ctr">
              <a:spAutoFit/>
            </a:bodyPr>
            <a:lstStyle/>
            <a:p>
              <a:endParaRPr lang="en-US" dirty="0"/>
            </a:p>
          </p:txBody>
        </p:sp>
      </p:grpSp>
      <p:sp>
        <p:nvSpPr>
          <p:cNvPr id="11301" name="Oval 20"/>
          <p:cNvSpPr>
            <a:spLocks noChangeArrowheads="1"/>
          </p:cNvSpPr>
          <p:nvPr/>
        </p:nvSpPr>
        <p:spPr bwMode="auto">
          <a:xfrm>
            <a:off x="803543" y="6261004"/>
            <a:ext cx="203200" cy="201613"/>
          </a:xfrm>
          <a:prstGeom prst="ellipse">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65909" name="AutoShape 21"/>
          <p:cNvSpPr>
            <a:spLocks noChangeArrowheads="1"/>
          </p:cNvSpPr>
          <p:nvPr/>
        </p:nvSpPr>
        <p:spPr bwMode="auto">
          <a:xfrm rot="720688">
            <a:off x="2335480" y="5219604"/>
            <a:ext cx="603250" cy="198437"/>
          </a:xfrm>
          <a:prstGeom prst="parallelogram">
            <a:avLst>
              <a:gd name="adj" fmla="val 124443"/>
            </a:avLst>
          </a:prstGeom>
          <a:solidFill>
            <a:schemeClr val="bg1"/>
          </a:solidFill>
          <a:ln w="9525" algn="ctr">
            <a:solidFill>
              <a:schemeClr val="tx1"/>
            </a:solidFill>
            <a:miter lim="800000"/>
            <a:headEnd/>
            <a:tailEnd/>
          </a:ln>
        </p:spPr>
        <p:txBody>
          <a:bodyPr anchor="ctr">
            <a:spAutoFit/>
          </a:bodyPr>
          <a:lstStyle/>
          <a:p>
            <a:endParaRPr lang="en-US" dirty="0"/>
          </a:p>
        </p:txBody>
      </p:sp>
      <p:grpSp>
        <p:nvGrpSpPr>
          <p:cNvPr id="2" name="Group 1"/>
          <p:cNvGrpSpPr/>
          <p:nvPr/>
        </p:nvGrpSpPr>
        <p:grpSpPr>
          <a:xfrm>
            <a:off x="2537093" y="5219604"/>
            <a:ext cx="7008871" cy="907839"/>
            <a:chOff x="2537093" y="5219604"/>
            <a:chExt cx="7008871" cy="907839"/>
          </a:xfrm>
        </p:grpSpPr>
        <p:sp>
          <p:nvSpPr>
            <p:cNvPr id="165912" name="Text Box 24"/>
            <p:cNvSpPr txBox="1">
              <a:spLocks noChangeArrowheads="1"/>
            </p:cNvSpPr>
            <p:nvPr/>
          </p:nvSpPr>
          <p:spPr bwMode="auto">
            <a:xfrm>
              <a:off x="3713430" y="5296446"/>
              <a:ext cx="5832534" cy="830997"/>
            </a:xfrm>
            <a:prstGeom prst="rect">
              <a:avLst/>
            </a:prstGeom>
            <a:noFill/>
            <a:ln w="9525" algn="ctr">
              <a:noFill/>
              <a:miter lim="800000"/>
              <a:headEnd/>
              <a:tailEnd/>
            </a:ln>
            <a:effectLst/>
          </p:spPr>
          <p:txBody>
            <a:bodyPr wrap="square">
              <a:spAutoFit/>
            </a:bodyPr>
            <a:lstStyle/>
            <a:p>
              <a:pPr>
                <a:defRPr/>
              </a:pPr>
              <a:r>
                <a:rPr lang="en-US" sz="2400" b="1" dirty="0" smtClean="0">
                  <a:solidFill>
                    <a:srgbClr val="00CCFF"/>
                  </a:solidFill>
                  <a:effectLst>
                    <a:outerShdw blurRad="38100" dist="38100" dir="2700000" algn="tl">
                      <a:srgbClr val="C0C0C0"/>
                    </a:outerShdw>
                  </a:effectLst>
                  <a:latin typeface="Arial" charset="0"/>
                  <a:ea typeface="ＭＳ Ｐゴシック" pitchFamily="-111" charset="-128"/>
                </a:rPr>
                <a:t>Use Existing Near Experiment</a:t>
              </a:r>
            </a:p>
            <a:p>
              <a:pPr>
                <a:defRPr/>
              </a:pPr>
              <a:r>
                <a:rPr lang="en-US" sz="2400" b="1" dirty="0" smtClean="0">
                  <a:solidFill>
                    <a:srgbClr val="00CCFF"/>
                  </a:solidFill>
                  <a:effectLst>
                    <a:outerShdw blurRad="38100" dist="38100" dir="2700000" algn="tl">
                      <a:srgbClr val="C0C0C0"/>
                    </a:outerShdw>
                  </a:effectLst>
                  <a:latin typeface="Arial" charset="0"/>
                  <a:ea typeface="ＭＳ Ｐゴシック" pitchFamily="-111" charset="-128"/>
                </a:rPr>
                <a:t>Hall and instruments</a:t>
              </a:r>
              <a:endParaRPr lang="en-US" sz="2400" b="1" dirty="0">
                <a:solidFill>
                  <a:srgbClr val="00CCFF"/>
                </a:solidFill>
                <a:effectLst>
                  <a:outerShdw blurRad="38100" dist="38100" dir="2700000" algn="tl">
                    <a:srgbClr val="C0C0C0"/>
                  </a:outerShdw>
                </a:effectLst>
                <a:latin typeface="Arial" charset="0"/>
                <a:ea typeface="ＭＳ Ｐゴシック" pitchFamily="-111" charset="-128"/>
              </a:endParaRPr>
            </a:p>
          </p:txBody>
        </p:sp>
        <p:sp>
          <p:nvSpPr>
            <p:cNvPr id="11299" name="Line 25"/>
            <p:cNvSpPr>
              <a:spLocks noChangeShapeType="1"/>
            </p:cNvSpPr>
            <p:nvPr/>
          </p:nvSpPr>
          <p:spPr bwMode="auto">
            <a:xfrm flipH="1" flipV="1">
              <a:off x="2738705" y="5318822"/>
              <a:ext cx="1146175" cy="61120"/>
            </a:xfrm>
            <a:prstGeom prst="line">
              <a:avLst/>
            </a:prstGeom>
            <a:noFill/>
            <a:ln w="28575">
              <a:solidFill>
                <a:srgbClr val="00FFFF"/>
              </a:solidFill>
              <a:round/>
              <a:headEnd/>
              <a:tailEnd type="stealth" w="lg" len="lg"/>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11297" name="Oval 26"/>
            <p:cNvSpPr>
              <a:spLocks noChangeArrowheads="1"/>
            </p:cNvSpPr>
            <p:nvPr/>
          </p:nvSpPr>
          <p:spPr bwMode="auto">
            <a:xfrm>
              <a:off x="2537093" y="5219604"/>
              <a:ext cx="201613" cy="198438"/>
            </a:xfrm>
            <a:prstGeom prst="ellipse">
              <a:avLst/>
            </a:prstGeom>
            <a:solidFill>
              <a:srgbClr val="00FF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grpSp>
      <p:sp>
        <p:nvSpPr>
          <p:cNvPr id="165917" name="Text Box 29"/>
          <p:cNvSpPr txBox="1">
            <a:spLocks noChangeArrowheads="1"/>
          </p:cNvSpPr>
          <p:nvPr/>
        </p:nvSpPr>
        <p:spPr bwMode="auto">
          <a:xfrm>
            <a:off x="151080" y="3335241"/>
            <a:ext cx="4491935" cy="830997"/>
          </a:xfrm>
          <a:prstGeom prst="rect">
            <a:avLst/>
          </a:prstGeom>
          <a:noFill/>
          <a:ln w="9525" algn="ctr">
            <a:noFill/>
            <a:miter lim="800000"/>
            <a:headEnd/>
            <a:tailEnd/>
          </a:ln>
          <a:effectLst/>
        </p:spPr>
        <p:txBody>
          <a:bodyPr wrap="none">
            <a:spAutoFit/>
          </a:bodyPr>
          <a:lstStyle/>
          <a:p>
            <a:pPr>
              <a:defRPr/>
            </a:pP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Extend existing transfer Line,</a:t>
            </a:r>
          </a:p>
          <a:p>
            <a:pPr>
              <a:defRPr/>
            </a:pPr>
            <a:r>
              <a:rPr lang="en-US" sz="2400" b="1" dirty="0" smtClean="0">
                <a:solidFill>
                  <a:srgbClr val="FF9900"/>
                </a:solidFill>
                <a:effectLst>
                  <a:outerShdw blurRad="38100" dist="38100" dir="2700000" algn="tl">
                    <a:srgbClr val="C0C0C0"/>
                  </a:outerShdw>
                </a:effectLst>
                <a:latin typeface="Arial" charset="0"/>
                <a:ea typeface="ＭＳ Ｐゴシック" pitchFamily="-111" charset="-128"/>
              </a:rPr>
              <a:t>Bypassing LCLS Linac</a:t>
            </a:r>
            <a:endParaRPr lang="en-US" sz="2400" b="1" dirty="0">
              <a:solidFill>
                <a:srgbClr val="FF9900"/>
              </a:solidFill>
              <a:effectLst>
                <a:outerShdw blurRad="38100" dist="38100" dir="2700000" algn="tl">
                  <a:srgbClr val="C0C0C0"/>
                </a:outerShdw>
              </a:effectLst>
              <a:latin typeface="Arial" charset="0"/>
              <a:ea typeface="ＭＳ Ｐゴシック" pitchFamily="-111" charset="-128"/>
            </a:endParaRPr>
          </a:p>
        </p:txBody>
      </p:sp>
      <p:grpSp>
        <p:nvGrpSpPr>
          <p:cNvPr id="3" name="Group 2"/>
          <p:cNvGrpSpPr/>
          <p:nvPr/>
        </p:nvGrpSpPr>
        <p:grpSpPr>
          <a:xfrm>
            <a:off x="387618" y="4236941"/>
            <a:ext cx="2155825" cy="2081213"/>
            <a:chOff x="387618" y="4236941"/>
            <a:chExt cx="2155825" cy="2081213"/>
          </a:xfrm>
        </p:grpSpPr>
        <p:sp>
          <p:nvSpPr>
            <p:cNvPr id="165903" name="Line 15"/>
            <p:cNvSpPr>
              <a:spLocks noChangeShapeType="1"/>
            </p:cNvSpPr>
            <p:nvPr/>
          </p:nvSpPr>
          <p:spPr bwMode="auto">
            <a:xfrm flipH="1">
              <a:off x="1016268" y="5362479"/>
              <a:ext cx="1527175" cy="955675"/>
            </a:xfrm>
            <a:prstGeom prst="line">
              <a:avLst/>
            </a:prstGeom>
            <a:noFill/>
            <a:ln w="76200">
              <a:solidFill>
                <a:srgbClr val="00CC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65919" name="Text Box 31"/>
            <p:cNvSpPr txBox="1">
              <a:spLocks noChangeArrowheads="1"/>
            </p:cNvSpPr>
            <p:nvPr/>
          </p:nvSpPr>
          <p:spPr bwMode="auto">
            <a:xfrm>
              <a:off x="387618" y="4236941"/>
              <a:ext cx="2016125" cy="1569660"/>
            </a:xfrm>
            <a:prstGeom prst="rect">
              <a:avLst/>
            </a:prstGeom>
            <a:noFill/>
            <a:ln w="28575">
              <a:noFill/>
              <a:miter lim="800000"/>
              <a:headEnd/>
              <a:tailEnd type="none" w="lg" len="lg"/>
            </a:ln>
            <a:effectLst/>
          </p:spPr>
          <p:txBody>
            <a:bodyPr>
              <a:spAutoFit/>
            </a:bodyPr>
            <a:lstStyle/>
            <a:p>
              <a:pPr eaLnBrk="1" hangingPunct="1">
                <a:defRPr/>
              </a:pPr>
              <a:r>
                <a:rPr lang="en-US" sz="2400" b="1" dirty="0" smtClean="0">
                  <a:solidFill>
                    <a:srgbClr val="33CC33"/>
                  </a:solidFill>
                  <a:effectLst>
                    <a:outerShdw blurRad="38100" dist="38100" dir="2700000" algn="tl">
                      <a:srgbClr val="C0C0C0"/>
                    </a:outerShdw>
                  </a:effectLst>
                  <a:latin typeface="Arial" charset="0"/>
                  <a:ea typeface="ＭＳ Ｐゴシック" pitchFamily="-111" charset="-128"/>
                </a:rPr>
                <a:t>Use Existing X-ray </a:t>
              </a:r>
              <a:r>
                <a:rPr lang="en-US" sz="2400" b="1" dirty="0">
                  <a:solidFill>
                    <a:srgbClr val="33CC33"/>
                  </a:solidFill>
                  <a:effectLst>
                    <a:outerShdw blurRad="38100" dist="38100" dir="2700000" algn="tl">
                      <a:srgbClr val="C0C0C0"/>
                    </a:outerShdw>
                  </a:effectLst>
                  <a:latin typeface="Arial" charset="0"/>
                  <a:ea typeface="ＭＳ Ｐゴシック" pitchFamily="-111" charset="-128"/>
                </a:rPr>
                <a:t>Transport </a:t>
              </a:r>
              <a:r>
                <a:rPr lang="en-US" sz="2400" b="1" dirty="0" smtClean="0">
                  <a:solidFill>
                    <a:srgbClr val="33CC33"/>
                  </a:solidFill>
                  <a:effectLst>
                    <a:outerShdw blurRad="38100" dist="38100" dir="2700000" algn="tl">
                      <a:srgbClr val="C0C0C0"/>
                    </a:outerShdw>
                  </a:effectLst>
                  <a:latin typeface="Arial" charset="0"/>
                  <a:ea typeface="ＭＳ Ｐゴシック" pitchFamily="-111" charset="-128"/>
                </a:rPr>
                <a:t>Line</a:t>
              </a:r>
              <a:endParaRPr lang="en-US" sz="2400" b="1" dirty="0">
                <a:solidFill>
                  <a:srgbClr val="33CC33"/>
                </a:solidFill>
                <a:effectLst>
                  <a:outerShdw blurRad="38100" dist="38100" dir="2700000" algn="tl">
                    <a:srgbClr val="C0C0C0"/>
                  </a:outerShdw>
                </a:effectLst>
                <a:latin typeface="Arial" charset="0"/>
                <a:ea typeface="ＭＳ Ｐゴシック" pitchFamily="-111" charset="-128"/>
              </a:endParaRPr>
            </a:p>
          </p:txBody>
        </p:sp>
      </p:grpSp>
      <p:sp>
        <p:nvSpPr>
          <p:cNvPr id="165923" name="Text Box 35"/>
          <p:cNvSpPr txBox="1">
            <a:spLocks noChangeArrowheads="1"/>
          </p:cNvSpPr>
          <p:nvPr/>
        </p:nvSpPr>
        <p:spPr bwMode="auto">
          <a:xfrm>
            <a:off x="3640347" y="4646770"/>
            <a:ext cx="5417389" cy="1200329"/>
          </a:xfrm>
          <a:prstGeom prst="rect">
            <a:avLst/>
          </a:prstGeom>
          <a:noFill/>
          <a:ln w="9525" algn="ctr">
            <a:noFill/>
            <a:miter lim="800000"/>
            <a:headEnd/>
            <a:tailEnd/>
          </a:ln>
          <a:effectLst/>
        </p:spPr>
        <p:txBody>
          <a:bodyPr wrap="square">
            <a:spAutoFit/>
          </a:bodyPr>
          <a:lstStyle/>
          <a:p>
            <a:pPr>
              <a:defRPr/>
            </a:pPr>
            <a:r>
              <a:rPr lang="en-US" sz="2400" b="1" dirty="0" smtClean="0">
                <a:solidFill>
                  <a:srgbClr val="FFFF00"/>
                </a:solidFill>
                <a:effectLst>
                  <a:outerShdw blurRad="38100" dist="38100" dir="2700000" algn="tl">
                    <a:srgbClr val="C0C0C0"/>
                  </a:outerShdw>
                </a:effectLst>
                <a:latin typeface="Arial" charset="0"/>
                <a:ea typeface="ＭＳ Ｐゴシック" pitchFamily="-111" charset="-128"/>
              </a:rPr>
              <a:t> New Soft x-ray undulator fed by</a:t>
            </a:r>
          </a:p>
          <a:p>
            <a:pPr>
              <a:defRPr/>
            </a:pPr>
            <a:r>
              <a:rPr lang="en-US" sz="2400" b="1" dirty="0" smtClean="0">
                <a:solidFill>
                  <a:srgbClr val="FFFF00"/>
                </a:solidFill>
                <a:effectLst>
                  <a:outerShdw blurRad="38100" dist="38100" dir="2700000" algn="tl">
                    <a:srgbClr val="C0C0C0"/>
                  </a:outerShdw>
                </a:effectLst>
                <a:latin typeface="Arial" charset="0"/>
                <a:ea typeface="ＭＳ Ｐゴシック" pitchFamily="-111" charset="-128"/>
              </a:rPr>
              <a:t>SC linac</a:t>
            </a:r>
          </a:p>
          <a:p>
            <a:pPr>
              <a:defRPr/>
            </a:pPr>
            <a:endParaRPr lang="en-US" sz="2400" b="1" dirty="0">
              <a:solidFill>
                <a:srgbClr val="FFFF00"/>
              </a:solidFill>
              <a:effectLst>
                <a:outerShdw blurRad="38100" dist="38100" dir="2700000" algn="tl">
                  <a:srgbClr val="C0C0C0"/>
                </a:outerShdw>
              </a:effectLst>
              <a:latin typeface="Arial" charset="0"/>
              <a:ea typeface="ＭＳ Ｐゴシック" pitchFamily="-111" charset="-128"/>
            </a:endParaRPr>
          </a:p>
        </p:txBody>
      </p:sp>
      <p:sp>
        <p:nvSpPr>
          <p:cNvPr id="11285" name="Oval 39"/>
          <p:cNvSpPr>
            <a:spLocks noChangeArrowheads="1"/>
          </p:cNvSpPr>
          <p:nvPr/>
        </p:nvSpPr>
        <p:spPr bwMode="auto">
          <a:xfrm>
            <a:off x="2727593" y="5078316"/>
            <a:ext cx="152400" cy="1524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11286" name="Line 40"/>
          <p:cNvSpPr>
            <a:spLocks noChangeShapeType="1"/>
          </p:cNvSpPr>
          <p:nvPr/>
        </p:nvSpPr>
        <p:spPr bwMode="auto">
          <a:xfrm flipH="1">
            <a:off x="1076593" y="5383116"/>
            <a:ext cx="1689100" cy="1079500"/>
          </a:xfrm>
          <a:prstGeom prst="line">
            <a:avLst/>
          </a:prstGeom>
          <a:noFill/>
          <a:ln w="76200">
            <a:solidFill>
              <a:srgbClr val="99CC00">
                <a:alpha val="50195"/>
              </a:srgbClr>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11287" name="Oval 41"/>
          <p:cNvSpPr>
            <a:spLocks noChangeArrowheads="1"/>
          </p:cNvSpPr>
          <p:nvPr/>
        </p:nvSpPr>
        <p:spPr bwMode="auto">
          <a:xfrm>
            <a:off x="809893" y="6310216"/>
            <a:ext cx="152400" cy="152400"/>
          </a:xfrm>
          <a:prstGeom prst="ellipse">
            <a:avLst/>
          </a:prstGeom>
          <a:solidFill>
            <a:schemeClr val="folHlink"/>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endParaRPr lang="en-US" dirty="0"/>
          </a:p>
        </p:txBody>
      </p:sp>
      <p:sp>
        <p:nvSpPr>
          <p:cNvPr id="5" name="TextBox 4"/>
          <p:cNvSpPr txBox="1"/>
          <p:nvPr/>
        </p:nvSpPr>
        <p:spPr>
          <a:xfrm>
            <a:off x="684398" y="1040541"/>
            <a:ext cx="4630820" cy="523220"/>
          </a:xfrm>
          <a:prstGeom prst="rect">
            <a:avLst/>
          </a:prstGeom>
          <a:noFill/>
        </p:spPr>
        <p:txBody>
          <a:bodyPr wrap="square" rtlCol="0">
            <a:spAutoFit/>
          </a:bodyPr>
          <a:lstStyle/>
          <a:p>
            <a:r>
              <a:rPr lang="en-US" sz="2800" dirty="0" smtClean="0">
                <a:solidFill>
                  <a:schemeClr val="bg1"/>
                </a:solidFill>
              </a:rPr>
              <a:t>LCLS-II</a:t>
            </a:r>
            <a:endParaRPr lang="en-US" sz="2800" dirty="0">
              <a:solidFill>
                <a:schemeClr val="bg1"/>
              </a:solidFill>
            </a:endParaRPr>
          </a:p>
        </p:txBody>
      </p:sp>
      <p:sp>
        <p:nvSpPr>
          <p:cNvPr id="46" name="Line 10"/>
          <p:cNvSpPr>
            <a:spLocks noChangeShapeType="1"/>
          </p:cNvSpPr>
          <p:nvPr/>
        </p:nvSpPr>
        <p:spPr bwMode="auto">
          <a:xfrm flipH="1">
            <a:off x="8187005" y="1940937"/>
            <a:ext cx="491167" cy="258792"/>
          </a:xfrm>
          <a:prstGeom prst="line">
            <a:avLst/>
          </a:prstGeom>
          <a:noFill/>
          <a:ln w="76200">
            <a:solidFill>
              <a:srgbClr val="FF00FF"/>
            </a:solidFill>
            <a:round/>
            <a:headEnd/>
            <a:tailEnd type="triangle" w="sm" len="sm"/>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47" name="Line 13"/>
          <p:cNvSpPr>
            <a:spLocks noChangeShapeType="1"/>
          </p:cNvSpPr>
          <p:nvPr/>
        </p:nvSpPr>
        <p:spPr bwMode="auto">
          <a:xfrm flipH="1">
            <a:off x="7220306" y="2199729"/>
            <a:ext cx="966699" cy="53675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48" name="Text Box 6"/>
          <p:cNvSpPr txBox="1">
            <a:spLocks noChangeArrowheads="1"/>
          </p:cNvSpPr>
          <p:nvPr/>
        </p:nvSpPr>
        <p:spPr bwMode="auto">
          <a:xfrm>
            <a:off x="3890337" y="1784598"/>
            <a:ext cx="3600666" cy="830997"/>
          </a:xfrm>
          <a:prstGeom prst="rect">
            <a:avLst/>
          </a:prstGeom>
          <a:noFill/>
          <a:ln w="9525" algn="ctr">
            <a:noFill/>
            <a:miter lim="800000"/>
            <a:headEnd/>
            <a:tailEnd/>
          </a:ln>
          <a:effectLst/>
        </p:spPr>
        <p:txBody>
          <a:bodyPr wrap="none">
            <a:spAutoFit/>
          </a:bodyPr>
          <a:lstStyle/>
          <a:p>
            <a:pPr algn="ctr">
              <a:defRPr/>
            </a:pPr>
            <a:r>
              <a:rPr lang="en-US" sz="2400" b="1" dirty="0" smtClean="0">
                <a:solidFill>
                  <a:srgbClr val="FF0000"/>
                </a:solidFill>
                <a:effectLst>
                  <a:outerShdw blurRad="38100" dist="38100" dir="2700000" algn="tl">
                    <a:srgbClr val="C0C0C0"/>
                  </a:outerShdw>
                </a:effectLst>
                <a:latin typeface="Arial" charset="0"/>
                <a:ea typeface="ＭＳ Ｐゴシック" pitchFamily="-111" charset="-128"/>
              </a:rPr>
              <a:t>New 4 GeV</a:t>
            </a:r>
          </a:p>
          <a:p>
            <a:pPr algn="ctr">
              <a:defRPr/>
            </a:pPr>
            <a:r>
              <a:rPr lang="en-US" sz="2400" b="1" dirty="0" smtClean="0">
                <a:solidFill>
                  <a:srgbClr val="FF0000"/>
                </a:solidFill>
                <a:effectLst>
                  <a:outerShdw blurRad="38100" dist="38100" dir="2700000" algn="tl">
                    <a:srgbClr val="C0C0C0"/>
                  </a:outerShdw>
                </a:effectLst>
                <a:latin typeface="Arial" charset="0"/>
                <a:ea typeface="ＭＳ Ｐゴシック" pitchFamily="-111" charset="-128"/>
              </a:rPr>
              <a:t>Superconducting Linac</a:t>
            </a:r>
            <a:endParaRPr lang="en-US" sz="2400" b="1" dirty="0">
              <a:solidFill>
                <a:srgbClr val="FF0000"/>
              </a:solidFill>
              <a:effectLst>
                <a:outerShdw blurRad="38100" dist="38100" dir="2700000" algn="tl">
                  <a:srgbClr val="C0C0C0"/>
                </a:outerShdw>
              </a:effectLst>
              <a:latin typeface="Arial" charset="0"/>
              <a:ea typeface="ＭＳ Ｐゴシック" pitchFamily="-111" charset="-128"/>
            </a:endParaRPr>
          </a:p>
        </p:txBody>
      </p:sp>
      <p:sp>
        <p:nvSpPr>
          <p:cNvPr id="49" name="Line 12"/>
          <p:cNvSpPr>
            <a:spLocks noChangeShapeType="1"/>
          </p:cNvSpPr>
          <p:nvPr/>
        </p:nvSpPr>
        <p:spPr bwMode="auto">
          <a:xfrm flipH="1">
            <a:off x="4942936" y="2736484"/>
            <a:ext cx="1929618" cy="1089295"/>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grpSp>
        <p:nvGrpSpPr>
          <p:cNvPr id="7" name="Group 6"/>
          <p:cNvGrpSpPr/>
          <p:nvPr/>
        </p:nvGrpSpPr>
        <p:grpSpPr>
          <a:xfrm>
            <a:off x="2727593" y="3771805"/>
            <a:ext cx="6647638" cy="1315242"/>
            <a:chOff x="2727593" y="3771805"/>
            <a:chExt cx="6647638" cy="1315242"/>
          </a:xfrm>
        </p:grpSpPr>
        <p:sp>
          <p:nvSpPr>
            <p:cNvPr id="45" name="Line 11"/>
            <p:cNvSpPr>
              <a:spLocks noChangeShapeType="1"/>
            </p:cNvSpPr>
            <p:nvPr/>
          </p:nvSpPr>
          <p:spPr bwMode="auto">
            <a:xfrm flipH="1">
              <a:off x="2727593" y="4418710"/>
              <a:ext cx="1066800" cy="668337"/>
            </a:xfrm>
            <a:prstGeom prst="line">
              <a:avLst/>
            </a:prstGeom>
            <a:noFill/>
            <a:ln w="76200">
              <a:solidFill>
                <a:srgbClr val="CC99FF"/>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
          <p:nvSpPr>
            <p:cNvPr id="6" name="TextBox 5"/>
            <p:cNvSpPr txBox="1"/>
            <p:nvPr/>
          </p:nvSpPr>
          <p:spPr>
            <a:xfrm>
              <a:off x="4369876" y="3771805"/>
              <a:ext cx="5005355" cy="830997"/>
            </a:xfrm>
            <a:prstGeom prst="rect">
              <a:avLst/>
            </a:prstGeom>
            <a:noFill/>
          </p:spPr>
          <p:txBody>
            <a:bodyPr wrap="square" rtlCol="0">
              <a:spAutoFit/>
            </a:bodyPr>
            <a:lstStyle/>
            <a:p>
              <a:r>
                <a:rPr lang="en-US" sz="2400" b="1" dirty="0" smtClean="0">
                  <a:solidFill>
                    <a:srgbClr val="0070C0"/>
                  </a:solidFill>
                  <a:effectLst>
                    <a:outerShdw blurRad="38100" dist="38100" dir="2700000" algn="tl">
                      <a:srgbClr val="000000">
                        <a:alpha val="43137"/>
                      </a:srgbClr>
                    </a:outerShdw>
                  </a:effectLst>
                </a:rPr>
                <a:t>New Hard x-ray Undulator,</a:t>
              </a:r>
            </a:p>
            <a:p>
              <a:r>
                <a:rPr lang="en-US" sz="2400" b="1" dirty="0" smtClean="0">
                  <a:solidFill>
                    <a:srgbClr val="0070C0"/>
                  </a:solidFill>
                  <a:effectLst>
                    <a:outerShdw blurRad="38100" dist="38100" dir="2700000" algn="tl">
                      <a:srgbClr val="000000">
                        <a:alpha val="43137"/>
                      </a:srgbClr>
                    </a:outerShdw>
                  </a:effectLst>
                </a:rPr>
                <a:t>fed by either SC or Copper linac</a:t>
              </a:r>
              <a:endParaRPr lang="en-US" sz="2400" b="1" dirty="0">
                <a:solidFill>
                  <a:srgbClr val="0070C0"/>
                </a:solidFill>
                <a:effectLst>
                  <a:outerShdw blurRad="38100" dist="38100" dir="2700000" algn="tl">
                    <a:srgbClr val="000000">
                      <a:alpha val="43137"/>
                    </a:srgbClr>
                  </a:outerShdw>
                </a:effectLst>
              </a:endParaRPr>
            </a:p>
          </p:txBody>
        </p:sp>
      </p:grpSp>
      <p:sp>
        <p:nvSpPr>
          <p:cNvPr id="34" name="Line 11"/>
          <p:cNvSpPr>
            <a:spLocks noChangeShapeType="1"/>
          </p:cNvSpPr>
          <p:nvPr/>
        </p:nvSpPr>
        <p:spPr bwMode="auto">
          <a:xfrm flipH="1">
            <a:off x="2671763" y="4462463"/>
            <a:ext cx="1066800" cy="668337"/>
          </a:xfrm>
          <a:prstGeom prst="line">
            <a:avLst/>
          </a:prstGeom>
          <a:noFill/>
          <a:ln w="762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dirty="0"/>
          </a:p>
        </p:txBody>
      </p:sp>
    </p:spTree>
    <p:extLst>
      <p:ext uri="{BB962C8B-B14F-4D97-AF65-F5344CB8AC3E}">
        <p14:creationId xmlns:p14="http://schemas.microsoft.com/office/powerpoint/2010/main" val="1182404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59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59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8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p:bldP spid="165899" grpId="0" animBg="1"/>
      <p:bldP spid="165917" grpId="0"/>
      <p:bldP spid="165923" grpId="0"/>
      <p:bldP spid="46" grpId="0" animBg="1"/>
      <p:bldP spid="47" grpId="0" animBg="1"/>
      <p:bldP spid="48" grpId="0"/>
      <p:bldP spid="49" grpId="0" animBg="1"/>
      <p:bldP spid="3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40</a:t>
            </a:fld>
            <a:endParaRPr lang="en-US" dirty="0"/>
          </a:p>
        </p:txBody>
      </p:sp>
      <p:sp>
        <p:nvSpPr>
          <p:cNvPr id="5" name="Title 4"/>
          <p:cNvSpPr>
            <a:spLocks noGrp="1"/>
          </p:cNvSpPr>
          <p:nvPr>
            <p:ph type="title"/>
          </p:nvPr>
        </p:nvSpPr>
        <p:spPr/>
        <p:txBody>
          <a:bodyPr/>
          <a:lstStyle/>
          <a:p>
            <a:r>
              <a:rPr lang="en-US" dirty="0" smtClean="0">
                <a:latin typeface="Arial"/>
                <a:ea typeface="Times New Roman"/>
                <a:cs typeface="Times New Roman"/>
              </a:rPr>
              <a:t>Eight-month Look ahead </a:t>
            </a:r>
            <a:r>
              <a:rPr lang="en-US" dirty="0">
                <a:latin typeface="Arial"/>
                <a:ea typeface="Times New Roman"/>
                <a:cs typeface="Times New Roman"/>
              </a:rPr>
              <a:t>– </a:t>
            </a:r>
            <a:r>
              <a:rPr lang="en-US" dirty="0" smtClean="0">
                <a:latin typeface="Arial"/>
                <a:ea typeface="Times New Roman"/>
                <a:cs typeface="Times New Roman"/>
              </a:rPr>
              <a:t/>
            </a:r>
            <a:br>
              <a:rPr lang="en-US" dirty="0" smtClean="0">
                <a:latin typeface="Arial"/>
                <a:ea typeface="Times New Roman"/>
                <a:cs typeface="Times New Roman"/>
              </a:rPr>
            </a:br>
            <a:r>
              <a:rPr lang="en-US" dirty="0" smtClean="0">
                <a:latin typeface="Arial"/>
                <a:ea typeface="Times New Roman"/>
                <a:cs typeface="Times New Roman"/>
              </a:rPr>
              <a:t>Review </a:t>
            </a:r>
            <a:r>
              <a:rPr lang="en-US" dirty="0">
                <a:latin typeface="Arial"/>
                <a:ea typeface="Times New Roman"/>
                <a:cs typeface="Times New Roman"/>
              </a:rPr>
              <a:t>and </a:t>
            </a:r>
            <a:r>
              <a:rPr lang="en-US" dirty="0" smtClean="0">
                <a:latin typeface="Arial"/>
                <a:ea typeface="Times New Roman"/>
                <a:cs typeface="Times New Roman"/>
              </a:rPr>
              <a:t>Design </a:t>
            </a:r>
            <a:r>
              <a:rPr lang="en-US" dirty="0">
                <a:latin typeface="Arial"/>
                <a:ea typeface="Times New Roman"/>
                <a:cs typeface="Times New Roman"/>
              </a:rPr>
              <a:t>A</a:t>
            </a:r>
            <a:r>
              <a:rPr lang="en-US" dirty="0" smtClean="0">
                <a:latin typeface="Arial"/>
                <a:ea typeface="Times New Roman"/>
                <a:cs typeface="Times New Roman"/>
              </a:rPr>
              <a:t>ctivities</a:t>
            </a:r>
            <a:endParaRPr lang="en-US" dirty="0"/>
          </a:p>
        </p:txBody>
      </p:sp>
      <p:sp>
        <p:nvSpPr>
          <p:cNvPr id="6" name="Content Placeholder 5"/>
          <p:cNvSpPr>
            <a:spLocks noGrp="1"/>
          </p:cNvSpPr>
          <p:nvPr>
            <p:ph sz="quarter" idx="14"/>
          </p:nvPr>
        </p:nvSpPr>
        <p:spPr>
          <a:xfrm>
            <a:off x="446088" y="1416205"/>
            <a:ext cx="8108950" cy="4902045"/>
          </a:xfrm>
        </p:spPr>
        <p:txBody>
          <a:bodyPr>
            <a:normAutofit fontScale="92500"/>
          </a:bodyPr>
          <a:lstStyle/>
          <a:p>
            <a:pPr marL="342900" indent="-342900">
              <a:buFont typeface="Arial" panose="020B0604020202020204" pitchFamily="34" charset="0"/>
              <a:buChar char="•"/>
            </a:pPr>
            <a:r>
              <a:rPr lang="en-US" dirty="0" smtClean="0"/>
              <a:t>Systems with High Design Maturity</a:t>
            </a:r>
          </a:p>
          <a:p>
            <a:pPr marL="846900" lvl="2" indent="-342900">
              <a:buFont typeface="Wingdings" panose="05000000000000000000" pitchFamily="2" charset="2"/>
              <a:buChar char="ü"/>
            </a:pPr>
            <a:r>
              <a:rPr lang="en-US" dirty="0" smtClean="0"/>
              <a:t>Preliminary Design Review – </a:t>
            </a:r>
            <a:r>
              <a:rPr lang="en-US" dirty="0"/>
              <a:t>January 20-21, </a:t>
            </a:r>
            <a:r>
              <a:rPr lang="en-US" dirty="0" smtClean="0"/>
              <a:t>2015</a:t>
            </a:r>
          </a:p>
          <a:p>
            <a:pPr marL="846900" lvl="2" indent="-342900"/>
            <a:r>
              <a:rPr lang="en-US" dirty="0" smtClean="0"/>
              <a:t>Final Design Review – July, 2016</a:t>
            </a:r>
          </a:p>
          <a:p>
            <a:pPr marL="846900" lvl="2" indent="-342900"/>
            <a:r>
              <a:rPr lang="en-US" dirty="0" smtClean="0"/>
              <a:t>A little over one year to finalize all the designs</a:t>
            </a:r>
          </a:p>
          <a:p>
            <a:pPr marL="846900" lvl="2" indent="-342900"/>
            <a:r>
              <a:rPr lang="en-US" dirty="0" smtClean="0"/>
              <a:t>Now reviewing the plans for the  </a:t>
            </a:r>
            <a:r>
              <a:rPr lang="en-US" dirty="0" smtClean="0">
                <a:solidFill>
                  <a:schemeClr val="tx1"/>
                </a:solidFill>
              </a:rPr>
              <a:t>next 8 months</a:t>
            </a:r>
          </a:p>
          <a:p>
            <a:pPr lvl="2" indent="0">
              <a:buNone/>
            </a:pPr>
            <a:endParaRPr lang="en-US" dirty="0" smtClean="0">
              <a:solidFill>
                <a:schemeClr val="tx1"/>
              </a:solidFill>
            </a:endParaRPr>
          </a:p>
          <a:p>
            <a:pPr marL="342900" indent="-342900">
              <a:buFont typeface="Arial" panose="020B0604020202020204" pitchFamily="34" charset="0"/>
              <a:buChar char="•"/>
            </a:pPr>
            <a:r>
              <a:rPr lang="en-US" dirty="0" smtClean="0"/>
              <a:t>Systems Currently at Conceptual Design Level</a:t>
            </a:r>
            <a:br>
              <a:rPr lang="en-US" dirty="0" smtClean="0"/>
            </a:br>
            <a:r>
              <a:rPr lang="en-US" dirty="0" smtClean="0"/>
              <a:t>(LLRF, BPM, BCM, BLEN, MPS, Timing, BCS, Cryo Controls)</a:t>
            </a:r>
          </a:p>
          <a:p>
            <a:pPr marL="846900" lvl="2" indent="-342900"/>
            <a:r>
              <a:rPr lang="en-US" dirty="0" smtClean="0"/>
              <a:t>Complete all necessary documents: FRS, ESD, etc.</a:t>
            </a:r>
          </a:p>
          <a:p>
            <a:pPr marL="846900" lvl="2" indent="-342900"/>
            <a:r>
              <a:rPr lang="en-US" dirty="0" smtClean="0"/>
              <a:t>CDR – May/July 2015</a:t>
            </a:r>
          </a:p>
          <a:p>
            <a:pPr marL="846900" lvl="2" indent="-342900"/>
            <a:r>
              <a:rPr lang="en-US" dirty="0" smtClean="0"/>
              <a:t>Design Documents: FRS, ESD before Preliminary Design</a:t>
            </a:r>
          </a:p>
          <a:p>
            <a:pPr marL="846900" lvl="2" indent="-342900"/>
            <a:r>
              <a:rPr lang="en-US" dirty="0" smtClean="0"/>
              <a:t>PDR – October/December 2015</a:t>
            </a:r>
          </a:p>
          <a:p>
            <a:pPr marL="846900" lvl="2" indent="-342900"/>
            <a:r>
              <a:rPr lang="en-US" dirty="0" smtClean="0"/>
              <a:t>FDR –November 2016</a:t>
            </a:r>
          </a:p>
          <a:p>
            <a:endParaRPr lang="en-US" dirty="0"/>
          </a:p>
        </p:txBody>
      </p:sp>
      <p:sp>
        <p:nvSpPr>
          <p:cNvPr id="7" name="Footer Placeholder 3"/>
          <p:cNvSpPr>
            <a:spLocks noGrp="1"/>
          </p:cNvSpPr>
          <p:nvPr>
            <p:ph type="ftr" sz="quarter" idx="13"/>
          </p:nvPr>
        </p:nvSpPr>
        <p:spPr>
          <a:xfrm>
            <a:off x="445472" y="6543674"/>
            <a:ext cx="4126528" cy="314326"/>
          </a:xfrm>
        </p:spPr>
        <p:txBody>
          <a:bodyPr/>
          <a:lstStyle/>
          <a:p>
            <a:r>
              <a:rPr lang="en-US" sz="1200" dirty="0" smtClean="0"/>
              <a:t>LCLS-II Controls Integration, May 5, 2015</a:t>
            </a:r>
            <a:endParaRPr lang="en-US" sz="1200" dirty="0"/>
          </a:p>
        </p:txBody>
      </p:sp>
    </p:spTree>
    <p:extLst>
      <p:ext uri="{BB962C8B-B14F-4D97-AF65-F5344CB8AC3E}">
        <p14:creationId xmlns:p14="http://schemas.microsoft.com/office/powerpoint/2010/main" val="26995497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41</a:t>
            </a:fld>
            <a:endParaRPr lang="en-US" dirty="0"/>
          </a:p>
        </p:txBody>
      </p:sp>
      <p:sp>
        <p:nvSpPr>
          <p:cNvPr id="3" name="Title 2"/>
          <p:cNvSpPr>
            <a:spLocks noGrp="1"/>
          </p:cNvSpPr>
          <p:nvPr>
            <p:ph type="title"/>
          </p:nvPr>
        </p:nvSpPr>
        <p:spPr/>
        <p:txBody>
          <a:bodyPr/>
          <a:lstStyle/>
          <a:p>
            <a:r>
              <a:rPr lang="en-US" dirty="0" smtClean="0"/>
              <a:t>LCLS-II Beam-based Feedback Requirements</a:t>
            </a:r>
            <a:endParaRPr lang="en-US" dirty="0"/>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nvPr>
        </p:nvGraphicFramePr>
        <p:xfrm>
          <a:off x="876300" y="1457325"/>
          <a:ext cx="7181850" cy="1857375"/>
        </p:xfrm>
        <a:graphic>
          <a:graphicData uri="http://schemas.openxmlformats.org/presentationml/2006/ole">
            <mc:AlternateContent xmlns:mc="http://schemas.openxmlformats.org/markup-compatibility/2006">
              <mc:Choice xmlns:v="urn:schemas-microsoft-com:vml" Requires="v">
                <p:oleObj spid="_x0000_s10434" name="Presentation" r:id="rId3" imgW="4570648" imgH="1255891" progId="PowerPoint.Show.12">
                  <p:embed/>
                </p:oleObj>
              </mc:Choice>
              <mc:Fallback>
                <p:oleObj name="Presentation" r:id="rId3" imgW="4570648" imgH="1255891" progId="PowerPoint.Show.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1457325"/>
                        <a:ext cx="7181850" cy="1857375"/>
                      </a:xfrm>
                      <a:prstGeom prst="rect">
                        <a:avLst/>
                      </a:prstGeom>
                      <a:noFill/>
                      <a:extLst/>
                    </p:spPr>
                  </p:pic>
                </p:oleObj>
              </mc:Fallback>
            </mc:AlternateContent>
          </a:graphicData>
        </a:graphic>
      </p:graphicFrame>
      <p:sp>
        <p:nvSpPr>
          <p:cNvPr id="10" name="Content Placeholder 2"/>
          <p:cNvSpPr txBox="1">
            <a:spLocks/>
          </p:cNvSpPr>
          <p:nvPr/>
        </p:nvSpPr>
        <p:spPr>
          <a:xfrm>
            <a:off x="412750" y="3433382"/>
            <a:ext cx="8108950" cy="2899156"/>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fontAlgn="auto"/>
            <a:r>
              <a:rPr lang="en-US" sz="2400" dirty="0" smtClean="0"/>
              <a:t>Charge Feedback (&lt;30Hz) </a:t>
            </a:r>
          </a:p>
          <a:p>
            <a:pPr lvl="1" fontAlgn="auto"/>
            <a:r>
              <a:rPr lang="en-US" sz="2400" dirty="0" smtClean="0"/>
              <a:t>Transverse feedbacks for steering at </a:t>
            </a:r>
            <a:r>
              <a:rPr lang="en-US" sz="2400" dirty="0" err="1" smtClean="0"/>
              <a:t>linac</a:t>
            </a:r>
            <a:r>
              <a:rPr lang="en-US" sz="2400" dirty="0" smtClean="0"/>
              <a:t> accelerator sections (&lt;30Hz)</a:t>
            </a:r>
          </a:p>
          <a:p>
            <a:pPr lvl="1" fontAlgn="auto"/>
            <a:r>
              <a:rPr lang="en-US" sz="2400" dirty="0" smtClean="0"/>
              <a:t>Faster steering before </a:t>
            </a:r>
            <a:r>
              <a:rPr lang="en-US" sz="2400" dirty="0" err="1" smtClean="0"/>
              <a:t>undulator</a:t>
            </a:r>
            <a:r>
              <a:rPr lang="en-US" sz="2400" dirty="0" smtClean="0"/>
              <a:t> sections (100 kHz)</a:t>
            </a:r>
          </a:p>
          <a:p>
            <a:pPr lvl="1" fontAlgn="auto"/>
            <a:r>
              <a:rPr lang="en-US" sz="2400" dirty="0" smtClean="0"/>
              <a:t>Beam-rate Longitudinal feedback for stability (1 MHz)</a:t>
            </a:r>
          </a:p>
          <a:p>
            <a:pPr lvl="1" fontAlgn="auto"/>
            <a:endParaRPr lang="en-US" sz="2600" dirty="0" smtClean="0"/>
          </a:p>
        </p:txBody>
      </p:sp>
      <p:sp>
        <p:nvSpPr>
          <p:cNvPr id="9" name="Footer Placeholder 3"/>
          <p:cNvSpPr>
            <a:spLocks noGrp="1"/>
          </p:cNvSpPr>
          <p:nvPr>
            <p:ph type="ftr" sz="quarter" idx="13"/>
          </p:nvPr>
        </p:nvSpPr>
        <p:spPr>
          <a:xfrm>
            <a:off x="445472" y="6400800"/>
            <a:ext cx="4126528" cy="314326"/>
          </a:xfrm>
        </p:spPr>
        <p:txBody>
          <a:bodyPr/>
          <a:lstStyle/>
          <a:p>
            <a:r>
              <a:rPr lang="en-US" dirty="0" smtClean="0">
                <a:solidFill>
                  <a:srgbClr val="000000"/>
                </a:solidFill>
              </a:rPr>
              <a:t>LCLS-II Controls CD-2 Planning</a:t>
            </a:r>
            <a:endParaRPr lang="en-US" dirty="0">
              <a:solidFill>
                <a:srgbClr val="000000"/>
              </a:solidFill>
            </a:endParaRPr>
          </a:p>
        </p:txBody>
      </p:sp>
    </p:spTree>
    <p:extLst>
      <p:ext uri="{BB962C8B-B14F-4D97-AF65-F5344CB8AC3E}">
        <p14:creationId xmlns:p14="http://schemas.microsoft.com/office/powerpoint/2010/main" val="8247526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5592583" y="1171575"/>
            <a:ext cx="3448050" cy="379095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08875" y="4554772"/>
            <a:ext cx="3067215" cy="2044810"/>
          </a:xfrm>
          <a:prstGeom prst="rect">
            <a:avLst/>
          </a:prstGeom>
        </p:spPr>
      </p:pic>
      <p:sp>
        <p:nvSpPr>
          <p:cNvPr id="2" name="Title 1"/>
          <p:cNvSpPr>
            <a:spLocks noGrp="1"/>
          </p:cNvSpPr>
          <p:nvPr>
            <p:ph type="title"/>
          </p:nvPr>
        </p:nvSpPr>
        <p:spPr/>
        <p:txBody>
          <a:bodyPr/>
          <a:lstStyle/>
          <a:p>
            <a:r>
              <a:rPr lang="en-US" dirty="0" smtClean="0"/>
              <a:t>Variable Gap Undulator Motion Control System</a:t>
            </a:r>
            <a:endParaRPr lang="en-US" dirty="0"/>
          </a:p>
        </p:txBody>
      </p:sp>
      <p:sp>
        <p:nvSpPr>
          <p:cNvPr id="3" name="Content Placeholder 2"/>
          <p:cNvSpPr>
            <a:spLocks noGrp="1"/>
          </p:cNvSpPr>
          <p:nvPr>
            <p:ph idx="4294967295"/>
          </p:nvPr>
        </p:nvSpPr>
        <p:spPr>
          <a:xfrm>
            <a:off x="292100" y="1207329"/>
            <a:ext cx="5116775" cy="5050348"/>
          </a:xfrm>
          <a:prstGeom prst="rect">
            <a:avLst/>
          </a:prstGeom>
        </p:spPr>
        <p:txBody>
          <a:bodyPr>
            <a:normAutofit fontScale="92500"/>
          </a:bodyPr>
          <a:lstStyle/>
          <a:p>
            <a:pPr lvl="1"/>
            <a:r>
              <a:rPr lang="en-US" dirty="0" smtClean="0"/>
              <a:t>Undulator gap control using 4 motors, position encoders &amp; limit switches</a:t>
            </a:r>
          </a:p>
          <a:p>
            <a:pPr lvl="1"/>
            <a:r>
              <a:rPr lang="en-US" dirty="0" smtClean="0"/>
              <a:t>Interspace control using 5 cam system, 5 contact points at four corners</a:t>
            </a:r>
          </a:p>
          <a:p>
            <a:pPr lvl="1"/>
            <a:r>
              <a:rPr lang="en-US" dirty="0" smtClean="0"/>
              <a:t>Controls </a:t>
            </a:r>
            <a:r>
              <a:rPr lang="en-US" dirty="0"/>
              <a:t>for each undulator and interspace will be integrated into a single system that interfaces to an EPICS </a:t>
            </a:r>
            <a:r>
              <a:rPr lang="en-US" dirty="0" smtClean="0"/>
              <a:t>IOC</a:t>
            </a:r>
          </a:p>
          <a:p>
            <a:pPr lvl="1"/>
            <a:r>
              <a:rPr lang="en-US" dirty="0" smtClean="0"/>
              <a:t>Prototype assembly is complete</a:t>
            </a:r>
            <a:endParaRPr lang="en-US" dirty="0"/>
          </a:p>
          <a:p>
            <a:pPr lvl="1"/>
            <a:r>
              <a:rPr lang="en-US" dirty="0"/>
              <a:t>A temperature monitoring system </a:t>
            </a:r>
            <a:r>
              <a:rPr lang="en-US" dirty="0" smtClean="0"/>
              <a:t>is also integrated </a:t>
            </a:r>
            <a:r>
              <a:rPr lang="en-US" dirty="0"/>
              <a:t>into each </a:t>
            </a:r>
            <a:r>
              <a:rPr lang="en-US" dirty="0" smtClean="0"/>
              <a:t>control </a:t>
            </a:r>
            <a:r>
              <a:rPr lang="en-US" dirty="0"/>
              <a:t>chassis, </a:t>
            </a:r>
            <a:r>
              <a:rPr lang="en-US" dirty="0" smtClean="0"/>
              <a:t>with sensors on </a:t>
            </a:r>
            <a:r>
              <a:rPr lang="en-US" dirty="0"/>
              <a:t>the undulator and interspace</a:t>
            </a:r>
            <a:endParaRPr lang="en-US" dirty="0" smtClean="0"/>
          </a:p>
        </p:txBody>
      </p:sp>
      <p:sp>
        <p:nvSpPr>
          <p:cNvPr id="8" name="Slide Number Placeholder 7"/>
          <p:cNvSpPr>
            <a:spLocks noGrp="1"/>
          </p:cNvSpPr>
          <p:nvPr>
            <p:ph type="sldNum" sz="quarter" idx="11"/>
          </p:nvPr>
        </p:nvSpPr>
        <p:spPr/>
        <p:txBody>
          <a:bodyPr/>
          <a:lstStyle/>
          <a:p>
            <a:fld id="{5BD36294-2849-48A8-8531-5354CF3095D2}" type="slidenum">
              <a:rPr lang="en-US" smtClean="0"/>
              <a:pPr/>
              <a:t>42</a:t>
            </a:fld>
            <a:endParaRPr lang="en-US" dirty="0"/>
          </a:p>
        </p:txBody>
      </p:sp>
      <p:sp>
        <p:nvSpPr>
          <p:cNvPr id="9" name="Footer Placeholder 3"/>
          <p:cNvSpPr>
            <a:spLocks noGrp="1"/>
          </p:cNvSpPr>
          <p:nvPr>
            <p:ph type="ftr" sz="quarter" idx="13"/>
          </p:nvPr>
        </p:nvSpPr>
        <p:spPr>
          <a:xfrm>
            <a:off x="445472" y="6400800"/>
            <a:ext cx="4126528" cy="314326"/>
          </a:xfrm>
        </p:spPr>
        <p:txBody>
          <a:bodyPr/>
          <a:lstStyle/>
          <a:p>
            <a:r>
              <a:rPr lang="en-US" dirty="0" smtClean="0">
                <a:solidFill>
                  <a:srgbClr val="000000"/>
                </a:solidFill>
              </a:rPr>
              <a:t>LCLS-II Controls CD-2 Planning</a:t>
            </a:r>
            <a:endParaRPr lang="en-US" dirty="0">
              <a:solidFill>
                <a:srgbClr val="000000"/>
              </a:solidFill>
            </a:endParaRPr>
          </a:p>
        </p:txBody>
      </p:sp>
    </p:spTree>
    <p:extLst>
      <p:ext uri="{BB962C8B-B14F-4D97-AF65-F5344CB8AC3E}">
        <p14:creationId xmlns:p14="http://schemas.microsoft.com/office/powerpoint/2010/main" val="27675231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43</a:t>
            </a:fld>
            <a:endParaRPr lang="en-US" dirty="0"/>
          </a:p>
        </p:txBody>
      </p:sp>
      <p:sp>
        <p:nvSpPr>
          <p:cNvPr id="3" name="Title 2"/>
          <p:cNvSpPr>
            <a:spLocks noGrp="1"/>
          </p:cNvSpPr>
          <p:nvPr>
            <p:ph type="title"/>
          </p:nvPr>
        </p:nvSpPr>
        <p:spPr/>
        <p:txBody>
          <a:bodyPr/>
          <a:lstStyle/>
          <a:p>
            <a:r>
              <a:rPr lang="en-US" dirty="0" smtClean="0"/>
              <a:t>Two Categories of External Projects</a:t>
            </a:r>
            <a:endParaRPr lang="en-US" dirty="0"/>
          </a:p>
        </p:txBody>
      </p:sp>
      <p:sp>
        <p:nvSpPr>
          <p:cNvPr id="5" name="Content Placeholder 4"/>
          <p:cNvSpPr>
            <a:spLocks noGrp="1"/>
          </p:cNvSpPr>
          <p:nvPr>
            <p:ph sz="quarter" idx="14"/>
          </p:nvPr>
        </p:nvSpPr>
        <p:spPr/>
        <p:txBody>
          <a:bodyPr/>
          <a:lstStyle/>
          <a:p>
            <a:pPr marL="342900" indent="-342900">
              <a:buFont typeface="Arial" panose="020B0604020202020204" pitchFamily="34" charset="0"/>
              <a:buChar char="•"/>
            </a:pPr>
            <a:r>
              <a:rPr lang="en-US" dirty="0" smtClean="0"/>
              <a:t>Category I Projects are </a:t>
            </a:r>
            <a:r>
              <a:rPr lang="en-US" b="1" dirty="0" smtClean="0"/>
              <a:t>essential</a:t>
            </a:r>
            <a:r>
              <a:rPr lang="en-US" dirty="0" smtClean="0"/>
              <a:t> for achieving CD-4</a:t>
            </a:r>
          </a:p>
          <a:p>
            <a:pPr marL="1033463" lvl="2" indent="-342900"/>
            <a:r>
              <a:rPr lang="en-US" dirty="0" smtClean="0"/>
              <a:t>MPS Design Upgrade</a:t>
            </a:r>
          </a:p>
          <a:p>
            <a:pPr marL="1033463" lvl="2" indent="-342900"/>
            <a:r>
              <a:rPr lang="en-US" dirty="0" smtClean="0"/>
              <a:t>BCS Design Upgrade</a:t>
            </a:r>
          </a:p>
          <a:p>
            <a:pPr marL="1033463" lvl="2" indent="-342900"/>
            <a:r>
              <a:rPr lang="en-US" dirty="0" smtClean="0"/>
              <a:t>Linac PPS</a:t>
            </a:r>
          </a:p>
          <a:p>
            <a:pPr marL="1033463" lvl="2" indent="-342900"/>
            <a:r>
              <a:rPr lang="en-US" dirty="0" smtClean="0"/>
              <a:t>BSY PPS Upgrade</a:t>
            </a:r>
          </a:p>
          <a:p>
            <a:pPr marL="1033463" lvl="2" indent="-342900"/>
            <a:r>
              <a:rPr lang="en-US" dirty="0" smtClean="0"/>
              <a:t>Linac BPMs</a:t>
            </a:r>
          </a:p>
          <a:p>
            <a:pPr marL="1033463" lvl="2" indent="-342900"/>
            <a:r>
              <a:rPr lang="en-US" dirty="0" smtClean="0"/>
              <a:t>Phase Reference System</a:t>
            </a:r>
          </a:p>
          <a:p>
            <a:pPr marL="1033463" lvl="2" indent="-342900"/>
            <a:r>
              <a:rPr lang="en-US" dirty="0" smtClean="0"/>
              <a:t>Linac Network Upgrade</a:t>
            </a:r>
          </a:p>
          <a:p>
            <a:pPr marL="1033463" lvl="2" indent="-342900"/>
            <a:r>
              <a:rPr lang="en-US" dirty="0" smtClean="0"/>
              <a:t>LCLS-I Controls Computing Infrastructure Upgrade</a:t>
            </a:r>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solidFill>
                  <a:srgbClr val="000000"/>
                </a:solidFill>
              </a:rPr>
              <a:t>LCLS-II Controls CD-2 Planning</a:t>
            </a:r>
            <a:endParaRPr lang="en-US" dirty="0">
              <a:solidFill>
                <a:srgbClr val="000000"/>
              </a:solidFill>
            </a:endParaRPr>
          </a:p>
        </p:txBody>
      </p:sp>
    </p:spTree>
    <p:extLst>
      <p:ext uri="{BB962C8B-B14F-4D97-AF65-F5344CB8AC3E}">
        <p14:creationId xmlns:p14="http://schemas.microsoft.com/office/powerpoint/2010/main" val="8816932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44</a:t>
            </a:fld>
            <a:endParaRPr lang="en-US" dirty="0"/>
          </a:p>
        </p:txBody>
      </p:sp>
      <p:sp>
        <p:nvSpPr>
          <p:cNvPr id="3" name="Title 2"/>
          <p:cNvSpPr>
            <a:spLocks noGrp="1"/>
          </p:cNvSpPr>
          <p:nvPr>
            <p:ph type="title"/>
          </p:nvPr>
        </p:nvSpPr>
        <p:spPr/>
        <p:txBody>
          <a:bodyPr/>
          <a:lstStyle/>
          <a:p>
            <a:r>
              <a:rPr lang="en-US" dirty="0" smtClean="0"/>
              <a:t>Phase II External Projects</a:t>
            </a:r>
            <a:endParaRPr lang="en-US" dirty="0"/>
          </a:p>
        </p:txBody>
      </p:sp>
      <p:sp>
        <p:nvSpPr>
          <p:cNvPr id="5" name="Content Placeholder 4"/>
          <p:cNvSpPr>
            <a:spLocks noGrp="1"/>
          </p:cNvSpPr>
          <p:nvPr>
            <p:ph sz="quarter" idx="14"/>
          </p:nvPr>
        </p:nvSpPr>
        <p:spPr/>
        <p:txBody>
          <a:bodyPr/>
          <a:lstStyle/>
          <a:p>
            <a:pPr marL="342900" indent="-342900">
              <a:buFont typeface="Arial" panose="020B0604020202020204" pitchFamily="34" charset="0"/>
              <a:buChar char="•"/>
            </a:pPr>
            <a:r>
              <a:rPr lang="en-US" dirty="0" smtClean="0"/>
              <a:t>Category II Projects are needed to achieve the </a:t>
            </a:r>
            <a:r>
              <a:rPr lang="en-US" dirty="0"/>
              <a:t>performance </a:t>
            </a:r>
            <a:r>
              <a:rPr lang="en-US" dirty="0" smtClean="0"/>
              <a:t>goals of LCLS-II</a:t>
            </a:r>
          </a:p>
          <a:p>
            <a:pPr marL="342900" indent="-342900">
              <a:buFont typeface="Arial" panose="020B0604020202020204" pitchFamily="34" charset="0"/>
              <a:buChar char="•"/>
            </a:pPr>
            <a:r>
              <a:rPr lang="en-US" dirty="0" smtClean="0"/>
              <a:t>These may be implemented later in the construction lifecycle, or shortly after CD-4 </a:t>
            </a:r>
          </a:p>
          <a:p>
            <a:pPr marL="1033463" lvl="2" indent="-342900"/>
            <a:r>
              <a:rPr lang="en-US" dirty="0" smtClean="0"/>
              <a:t>Fast Feedback Upgrade</a:t>
            </a:r>
          </a:p>
          <a:p>
            <a:pPr marL="1033463" lvl="2" indent="-342900"/>
            <a:r>
              <a:rPr lang="en-US" dirty="0" smtClean="0"/>
              <a:t>MCC Network Backbone Upgrade</a:t>
            </a:r>
          </a:p>
          <a:p>
            <a:pPr marL="1033463" lvl="2" indent="-342900"/>
            <a:r>
              <a:rPr lang="en-US" dirty="0" smtClean="0"/>
              <a:t>LCLS-I Applications Software Upgrade for LCLS-II</a:t>
            </a:r>
          </a:p>
          <a:p>
            <a:pPr marL="1033463" lvl="2" indent="-342900"/>
            <a:r>
              <a:rPr lang="en-US" dirty="0" smtClean="0"/>
              <a:t>LCLS-I Network Upgrade to Accommodate LCLS-II Needs</a:t>
            </a:r>
          </a:p>
          <a:p>
            <a:pPr marL="1033463" lvl="2" indent="-342900"/>
            <a:r>
              <a:rPr lang="en-US" dirty="0" smtClean="0"/>
              <a:t>LCLS-I Controls Computing Facility </a:t>
            </a:r>
            <a:r>
              <a:rPr lang="en-US" dirty="0"/>
              <a:t>Upgrade to </a:t>
            </a:r>
            <a:r>
              <a:rPr lang="en-US" dirty="0" smtClean="0"/>
              <a:t>Support the additional LCLS-II load</a:t>
            </a:r>
          </a:p>
        </p:txBody>
      </p:sp>
      <p:sp>
        <p:nvSpPr>
          <p:cNvPr id="7" name="Footer Placeholder 3"/>
          <p:cNvSpPr>
            <a:spLocks noGrp="1"/>
          </p:cNvSpPr>
          <p:nvPr>
            <p:ph type="ftr" sz="quarter" idx="13"/>
          </p:nvPr>
        </p:nvSpPr>
        <p:spPr>
          <a:xfrm>
            <a:off x="445472" y="6400800"/>
            <a:ext cx="4126528" cy="314326"/>
          </a:xfrm>
        </p:spPr>
        <p:txBody>
          <a:bodyPr/>
          <a:lstStyle/>
          <a:p>
            <a:r>
              <a:rPr lang="en-US" dirty="0" smtClean="0">
                <a:solidFill>
                  <a:srgbClr val="000000"/>
                </a:solidFill>
              </a:rPr>
              <a:t>LCLS-II Controls CD-2 Planning</a:t>
            </a:r>
            <a:endParaRPr lang="en-US" dirty="0">
              <a:solidFill>
                <a:srgbClr val="000000"/>
              </a:solidFill>
            </a:endParaRPr>
          </a:p>
        </p:txBody>
      </p:sp>
    </p:spTree>
    <p:extLst>
      <p:ext uri="{BB962C8B-B14F-4D97-AF65-F5344CB8AC3E}">
        <p14:creationId xmlns:p14="http://schemas.microsoft.com/office/powerpoint/2010/main" val="35916995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Resource Usage by Fiscal Year</a:t>
            </a:r>
            <a:endParaRPr lang="en-US" sz="2800" dirty="0"/>
          </a:p>
        </p:txBody>
      </p:sp>
      <p:sp>
        <p:nvSpPr>
          <p:cNvPr id="3" name="Content Placeholder 2"/>
          <p:cNvSpPr>
            <a:spLocks noGrp="1"/>
          </p:cNvSpPr>
          <p:nvPr>
            <p:ph sz="quarter" idx="14"/>
          </p:nvPr>
        </p:nvSpPr>
        <p:spPr>
          <a:xfrm>
            <a:off x="457200" y="5638800"/>
            <a:ext cx="8108950" cy="670306"/>
          </a:xfrm>
        </p:spPr>
        <p:txBody>
          <a:bodyPr>
            <a:noAutofit/>
          </a:bodyPr>
          <a:lstStyle/>
          <a:p>
            <a:pPr marL="342900" indent="-342900">
              <a:buFont typeface="Arial" pitchFamily="34" charset="0"/>
              <a:buChar char="•"/>
            </a:pPr>
            <a:r>
              <a:rPr lang="en-US" dirty="0" smtClean="0"/>
              <a:t>Notes/Comments</a:t>
            </a:r>
            <a:endParaRPr lang="en-US" sz="2000" dirty="0" smtClean="0"/>
          </a:p>
          <a:p>
            <a:endParaRPr lang="en-US" dirty="0"/>
          </a:p>
        </p:txBody>
      </p:sp>
      <p:sp>
        <p:nvSpPr>
          <p:cNvPr id="6" name="Footer Placeholder 3"/>
          <p:cNvSpPr>
            <a:spLocks noGrp="1"/>
          </p:cNvSpPr>
          <p:nvPr>
            <p:ph type="ftr" sz="quarter" idx="13"/>
          </p:nvPr>
        </p:nvSpPr>
        <p:spPr>
          <a:xfrm>
            <a:off x="143393" y="6457950"/>
            <a:ext cx="4126528" cy="314326"/>
          </a:xfrm>
        </p:spPr>
        <p:txBody>
          <a:bodyPr/>
          <a:lstStyle/>
          <a:p>
            <a:r>
              <a:rPr lang="en-US" smtClean="0"/>
              <a:t>LCLS-II DOE Review, April 7-9, 2015</a:t>
            </a:r>
            <a:endParaRPr lang="en-US" dirty="0"/>
          </a:p>
        </p:txBody>
      </p:sp>
      <p:sp>
        <p:nvSpPr>
          <p:cNvPr id="7"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45</a:t>
            </a:fld>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1531938"/>
            <a:ext cx="8493125" cy="379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7371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46</a:t>
            </a:fld>
            <a:endParaRPr lang="en-US" dirty="0"/>
          </a:p>
        </p:txBody>
      </p:sp>
      <p:sp>
        <p:nvSpPr>
          <p:cNvPr id="3" name="Title 2"/>
          <p:cNvSpPr>
            <a:spLocks noGrp="1"/>
          </p:cNvSpPr>
          <p:nvPr>
            <p:ph type="title"/>
          </p:nvPr>
        </p:nvSpPr>
        <p:spPr/>
        <p:txBody>
          <a:bodyPr/>
          <a:lstStyle/>
          <a:p>
            <a:r>
              <a:rPr lang="en-US" dirty="0" smtClean="0"/>
              <a:t>Controls Scope – </a:t>
            </a:r>
            <a:br>
              <a:rPr lang="en-US" dirty="0" smtClean="0"/>
            </a:br>
            <a:r>
              <a:rPr lang="en-US" dirty="0" smtClean="0"/>
              <a:t>Injector, Linac, Undulators, Dump, Experiment Systems</a:t>
            </a:r>
            <a:endParaRPr lang="en-US" dirty="0"/>
          </a:p>
        </p:txBody>
      </p:sp>
      <p:pic>
        <p:nvPicPr>
          <p:cNvPr id="66" name="Picture 6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1450" y="1311172"/>
            <a:ext cx="3767700" cy="1956550"/>
          </a:xfrm>
          <a:prstGeom prst="rect">
            <a:avLst/>
          </a:prstGeom>
          <a:ln>
            <a:noFill/>
          </a:ln>
          <a:effectLst>
            <a:outerShdw blurRad="292100" dist="139700" dir="2700000" algn="tl" rotWithShape="0">
              <a:srgbClr val="333333">
                <a:alpha val="65000"/>
              </a:srgbClr>
            </a:outerShdw>
          </a:effectLst>
        </p:spPr>
      </p:pic>
      <p:pic>
        <p:nvPicPr>
          <p:cNvPr id="8" name="Content Placeholder 5"/>
          <p:cNvPicPr>
            <a:picLocks noGrp="1" noChangeAspect="1"/>
          </p:cNvPicPr>
          <p:nvPr/>
        </p:nvPicPr>
        <p:blipFill rotWithShape="1">
          <a:blip r:embed="rId4">
            <a:extLst>
              <a:ext uri="{28A0092B-C50C-407E-A947-70E740481C1C}">
                <a14:useLocalDpi xmlns:a14="http://schemas.microsoft.com/office/drawing/2010/main" val="0"/>
              </a:ext>
            </a:extLst>
          </a:blip>
          <a:stretch/>
        </p:blipFill>
        <p:spPr>
          <a:xfrm>
            <a:off x="4982198" y="1247781"/>
            <a:ext cx="3329927" cy="2354735"/>
          </a:xfrm>
          <a:prstGeom prst="rect">
            <a:avLst/>
          </a:prstGeom>
          <a:ln>
            <a:noFill/>
          </a:ln>
          <a:effectLst>
            <a:outerShdw blurRad="292100" dist="139700" dir="2700000" algn="tl" rotWithShape="0">
              <a:srgbClr val="333333">
                <a:alpha val="65000"/>
              </a:srgbClr>
            </a:outerShdw>
          </a:effectLst>
        </p:spPr>
      </p:pic>
      <p:pic>
        <p:nvPicPr>
          <p:cNvPr id="67" name="Picture 66" descr="UndSpacing_NEW-0.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74928" y="4211597"/>
            <a:ext cx="3708873" cy="1569412"/>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74928" y="3417850"/>
            <a:ext cx="3865161" cy="369332"/>
          </a:xfrm>
          <a:prstGeom prst="rect">
            <a:avLst/>
          </a:prstGeom>
          <a:noFill/>
        </p:spPr>
        <p:txBody>
          <a:bodyPr wrap="none" rtlCol="0">
            <a:spAutoFit/>
          </a:bodyPr>
          <a:lstStyle/>
          <a:p>
            <a:r>
              <a:rPr lang="en-US" dirty="0"/>
              <a:t>Injector – in collaboration with LBNL</a:t>
            </a:r>
          </a:p>
        </p:txBody>
      </p:sp>
      <p:sp>
        <p:nvSpPr>
          <p:cNvPr id="9" name="TextBox 8"/>
          <p:cNvSpPr txBox="1"/>
          <p:nvPr/>
        </p:nvSpPr>
        <p:spPr>
          <a:xfrm>
            <a:off x="4150324" y="3730947"/>
            <a:ext cx="5070619" cy="369332"/>
          </a:xfrm>
          <a:prstGeom prst="rect">
            <a:avLst/>
          </a:prstGeom>
          <a:noFill/>
        </p:spPr>
        <p:txBody>
          <a:bodyPr wrap="none" rtlCol="0">
            <a:spAutoFit/>
          </a:bodyPr>
          <a:lstStyle/>
          <a:p>
            <a:r>
              <a:rPr lang="en-US" dirty="0"/>
              <a:t>SC Linac – in collaboration with </a:t>
            </a:r>
            <a:r>
              <a:rPr lang="en-US" dirty="0" smtClean="0"/>
              <a:t>JLab </a:t>
            </a:r>
            <a:r>
              <a:rPr lang="en-US" dirty="0"/>
              <a:t>and FNAL</a:t>
            </a:r>
          </a:p>
        </p:txBody>
      </p:sp>
      <p:sp>
        <p:nvSpPr>
          <p:cNvPr id="10" name="TextBox 9"/>
          <p:cNvSpPr txBox="1"/>
          <p:nvPr/>
        </p:nvSpPr>
        <p:spPr>
          <a:xfrm>
            <a:off x="986049" y="5897275"/>
            <a:ext cx="2018501" cy="369332"/>
          </a:xfrm>
          <a:prstGeom prst="rect">
            <a:avLst/>
          </a:prstGeom>
          <a:noFill/>
        </p:spPr>
        <p:txBody>
          <a:bodyPr wrap="none" rtlCol="0">
            <a:spAutoFit/>
          </a:bodyPr>
          <a:lstStyle/>
          <a:p>
            <a:r>
              <a:rPr lang="en-US" dirty="0"/>
              <a:t>Undulator System</a:t>
            </a:r>
          </a:p>
        </p:txBody>
      </p:sp>
      <p:sp>
        <p:nvSpPr>
          <p:cNvPr id="12" name="TextBox 11"/>
          <p:cNvSpPr txBox="1"/>
          <p:nvPr/>
        </p:nvSpPr>
        <p:spPr>
          <a:xfrm>
            <a:off x="4560661" y="6166567"/>
            <a:ext cx="4173002" cy="369332"/>
          </a:xfrm>
          <a:prstGeom prst="rect">
            <a:avLst/>
          </a:prstGeom>
          <a:noFill/>
        </p:spPr>
        <p:txBody>
          <a:bodyPr wrap="none" rtlCol="0">
            <a:spAutoFit/>
          </a:bodyPr>
          <a:lstStyle/>
          <a:p>
            <a:r>
              <a:rPr lang="en-US" dirty="0"/>
              <a:t>X-ray Transport &amp; Experiment </a:t>
            </a:r>
            <a:r>
              <a:rPr lang="en-US" dirty="0" smtClean="0"/>
              <a:t>Systems</a:t>
            </a:r>
            <a:endParaRPr lang="en-US" dirty="0"/>
          </a:p>
        </p:txBody>
      </p:sp>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7144" y="4256148"/>
            <a:ext cx="2444450" cy="1825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568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47</a:t>
            </a:fld>
            <a:endParaRPr lang="en-US" dirty="0"/>
          </a:p>
        </p:txBody>
      </p:sp>
      <p:sp>
        <p:nvSpPr>
          <p:cNvPr id="3" name="Title 2"/>
          <p:cNvSpPr>
            <a:spLocks noGrp="1"/>
          </p:cNvSpPr>
          <p:nvPr>
            <p:ph type="title"/>
          </p:nvPr>
        </p:nvSpPr>
        <p:spPr/>
        <p:txBody>
          <a:bodyPr/>
          <a:lstStyle/>
          <a:p>
            <a:r>
              <a:rPr lang="en-US" dirty="0" smtClean="0"/>
              <a:t>Top Level Controls Architecture</a:t>
            </a:r>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51068" y="1243012"/>
            <a:ext cx="8337371" cy="5310187"/>
          </a:xfrm>
        </p:spPr>
      </p:pic>
    </p:spTree>
    <p:extLst>
      <p:ext uri="{BB962C8B-B14F-4D97-AF65-F5344CB8AC3E}">
        <p14:creationId xmlns:p14="http://schemas.microsoft.com/office/powerpoint/2010/main" val="26451326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48</a:t>
            </a:fld>
            <a:endParaRPr lang="en-US" dirty="0"/>
          </a:p>
        </p:txBody>
      </p:sp>
      <p:sp>
        <p:nvSpPr>
          <p:cNvPr id="3" name="Title 2"/>
          <p:cNvSpPr>
            <a:spLocks noGrp="1"/>
          </p:cNvSpPr>
          <p:nvPr>
            <p:ph type="title"/>
          </p:nvPr>
        </p:nvSpPr>
        <p:spPr/>
        <p:txBody>
          <a:bodyPr/>
          <a:lstStyle/>
          <a:p>
            <a:r>
              <a:rPr lang="en-US" dirty="0" smtClean="0"/>
              <a:t>“Warm” LCLS-II Project began ~FY11…</a:t>
            </a:r>
            <a:endParaRPr lang="en-US" dirty="0"/>
          </a:p>
        </p:txBody>
      </p:sp>
      <p:sp>
        <p:nvSpPr>
          <p:cNvPr id="4" name="Footer Placeholder 3"/>
          <p:cNvSpPr>
            <a:spLocks noGrp="1"/>
          </p:cNvSpPr>
          <p:nvPr>
            <p:ph type="ftr" sz="quarter" idx="13"/>
          </p:nvPr>
        </p:nvSpPr>
        <p:spPr/>
        <p:txBody>
          <a:bodyPr/>
          <a:lstStyle/>
          <a:p>
            <a:r>
              <a:rPr lang="en-US" smtClean="0"/>
              <a:t>LCLS-II Status </a:t>
            </a:r>
            <a:endParaRPr lang="en-US" dirty="0"/>
          </a:p>
        </p:txBody>
      </p:sp>
      <p:sp>
        <p:nvSpPr>
          <p:cNvPr id="5" name="Content Placeholder 4"/>
          <p:cNvSpPr>
            <a:spLocks noGrp="1"/>
          </p:cNvSpPr>
          <p:nvPr>
            <p:ph sz="quarter" idx="14"/>
          </p:nvPr>
        </p:nvSpPr>
        <p:spPr/>
        <p:txBody>
          <a:bodyPr/>
          <a:lstStyle/>
          <a:p>
            <a:pPr marL="342900" indent="-342900">
              <a:buFont typeface="Arial" panose="020B0604020202020204" pitchFamily="34" charset="0"/>
              <a:buChar char="•"/>
            </a:pPr>
            <a:r>
              <a:rPr lang="en-US" dirty="0" smtClean="0"/>
              <a:t>Was to occupy middle 1/3 of </a:t>
            </a:r>
            <a:r>
              <a:rPr lang="en-US" dirty="0" err="1" smtClean="0"/>
              <a:t>linac</a:t>
            </a:r>
            <a:endParaRPr lang="en-US" dirty="0" smtClean="0"/>
          </a:p>
          <a:p>
            <a:pPr marL="342900" indent="-342900">
              <a:buFont typeface="Arial" panose="020B0604020202020204" pitchFamily="34" charset="0"/>
              <a:buChar char="•"/>
            </a:pPr>
            <a:r>
              <a:rPr lang="en-US" dirty="0" smtClean="0"/>
              <a:t>Injector vault built at S10 at the 1km point</a:t>
            </a:r>
          </a:p>
          <a:p>
            <a:pPr marL="342900" indent="-342900">
              <a:buFont typeface="Arial" panose="020B0604020202020204" pitchFamily="34" charset="0"/>
              <a:buChar char="•"/>
            </a:pPr>
            <a:r>
              <a:rPr lang="en-US" dirty="0" smtClean="0"/>
              <a:t>Essentially a </a:t>
            </a:r>
            <a:r>
              <a:rPr lang="en-US" dirty="0" err="1" smtClean="0"/>
              <a:t>klone</a:t>
            </a:r>
            <a:r>
              <a:rPr lang="en-US" dirty="0" smtClean="0"/>
              <a:t> of LCLS with the exception of new variable gap </a:t>
            </a:r>
            <a:r>
              <a:rPr lang="en-US" dirty="0" err="1" smtClean="0"/>
              <a:t>unds</a:t>
            </a:r>
            <a:r>
              <a:rPr lang="en-US" dirty="0" smtClean="0"/>
              <a:t> developed at LBNL; controls at SLAC</a:t>
            </a:r>
          </a:p>
          <a:p>
            <a:pPr marL="342900" indent="-342900">
              <a:buFont typeface="Arial" panose="020B0604020202020204" pitchFamily="34" charset="0"/>
              <a:buChar char="•"/>
            </a:pPr>
            <a:r>
              <a:rPr lang="en-US" dirty="0" smtClean="0"/>
              <a:t>Controls for injector were fabricated and installed in racks awaiting controls software and </a:t>
            </a:r>
            <a:r>
              <a:rPr lang="en-US" dirty="0" err="1" smtClean="0"/>
              <a:t>chekout</a:t>
            </a:r>
            <a:r>
              <a:rPr lang="en-US" dirty="0" smtClean="0"/>
              <a:t>, until…</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40408738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463526" y="161367"/>
            <a:ext cx="8423078" cy="753033"/>
          </a:xfrm>
        </p:spPr>
        <p:txBody>
          <a:bodyPr/>
          <a:lstStyle/>
          <a:p>
            <a:r>
              <a:rPr lang="en-CA" sz="2000" dirty="0" smtClean="0"/>
              <a:t>A New LCLS-II </a:t>
            </a:r>
            <a:r>
              <a:rPr lang="en-CA" sz="2000" dirty="0"/>
              <a:t>Project </a:t>
            </a:r>
            <a:r>
              <a:rPr lang="en-CA" sz="2000" dirty="0" smtClean="0"/>
              <a:t> Redesigned in Response to BESAC (FY 14)</a:t>
            </a:r>
            <a:endParaRPr lang="en-CA" sz="2000" dirty="0"/>
          </a:p>
        </p:txBody>
      </p:sp>
      <p:sp>
        <p:nvSpPr>
          <p:cNvPr id="30" name="Content Placeholder 29"/>
          <p:cNvSpPr>
            <a:spLocks noGrp="1"/>
          </p:cNvSpPr>
          <p:nvPr>
            <p:ph sz="quarter" idx="14"/>
          </p:nvPr>
        </p:nvSpPr>
        <p:spPr>
          <a:xfrm>
            <a:off x="4724400" y="1243584"/>
            <a:ext cx="3856128" cy="5065522"/>
          </a:xfrm>
        </p:spPr>
        <p:txBody>
          <a:bodyPr/>
          <a:lstStyle/>
          <a:p>
            <a:endParaRPr lang="en-US" dirty="0" smtClean="0"/>
          </a:p>
          <a:p>
            <a:endParaRPr lang="en-US" dirty="0" smtClean="0"/>
          </a:p>
          <a:p>
            <a:endParaRPr lang="en-CA" dirty="0" smtClean="0"/>
          </a:p>
          <a:p>
            <a:pPr lvl="2"/>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00332011"/>
              </p:ext>
            </p:extLst>
          </p:nvPr>
        </p:nvGraphicFramePr>
        <p:xfrm>
          <a:off x="560749" y="1524000"/>
          <a:ext cx="7934181" cy="2346960"/>
        </p:xfrm>
        <a:graphic>
          <a:graphicData uri="http://schemas.openxmlformats.org/drawingml/2006/table">
            <a:tbl>
              <a:tblPr firstCol="1" bandRow="1">
                <a:tableStyleId>{BC89EF96-8CEA-46FF-86C4-4CE0E7609802}</a:tableStyleId>
              </a:tblPr>
              <a:tblGrid>
                <a:gridCol w="2417192"/>
                <a:gridCol w="5516989"/>
              </a:tblGrid>
              <a:tr h="365760">
                <a:tc>
                  <a:txBody>
                    <a:bodyPr/>
                    <a:lstStyle/>
                    <a:p>
                      <a:r>
                        <a:rPr lang="en-US" sz="1600" dirty="0" smtClean="0"/>
                        <a:t>Accelerator</a:t>
                      </a:r>
                      <a:endParaRPr lang="en-US" sz="1600" b="1" dirty="0"/>
                    </a:p>
                  </a:txBody>
                  <a:tcPr/>
                </a:tc>
                <a:tc>
                  <a:txBody>
                    <a:bodyPr/>
                    <a:lstStyle/>
                    <a:p>
                      <a:r>
                        <a:rPr lang="en-US" sz="1600" b="1" u="sng" dirty="0" smtClean="0"/>
                        <a:t>Superconducting linac</a:t>
                      </a:r>
                      <a:r>
                        <a:rPr lang="en-US" sz="1600" baseline="0" dirty="0" smtClean="0"/>
                        <a:t>: 4 GeV</a:t>
                      </a:r>
                      <a:endParaRPr lang="en-US" sz="1600" dirty="0"/>
                    </a:p>
                  </a:txBody>
                  <a:tcPr/>
                </a:tc>
              </a:tr>
              <a:tr h="701040">
                <a:tc>
                  <a:txBody>
                    <a:bodyPr/>
                    <a:lstStyle/>
                    <a:p>
                      <a:r>
                        <a:rPr lang="en-US" sz="1600" dirty="0" smtClean="0"/>
                        <a:t>2 Variable Gap </a:t>
                      </a:r>
                      <a:r>
                        <a:rPr lang="en-US" sz="1600" dirty="0" err="1" smtClean="0"/>
                        <a:t>Undulator</a:t>
                      </a:r>
                      <a:r>
                        <a:rPr lang="en-US" sz="1600" baseline="0" dirty="0" smtClean="0"/>
                        <a:t> lines in existing LCLS-I Tunnel</a:t>
                      </a:r>
                      <a:endParaRPr lang="en-US" sz="1600" dirty="0"/>
                    </a:p>
                  </a:txBody>
                  <a:tcPr/>
                </a:tc>
                <a:tc>
                  <a:txBody>
                    <a:bodyPr/>
                    <a:lstStyle/>
                    <a:p>
                      <a:r>
                        <a:rPr lang="en-US" sz="1600" baseline="0" dirty="0" smtClean="0"/>
                        <a:t>New variable gap; soft x-ray  (north) </a:t>
                      </a:r>
                      <a:endParaRPr lang="en-US" sz="1600" dirty="0" smtClean="0"/>
                    </a:p>
                    <a:p>
                      <a:r>
                        <a:rPr lang="en-US" sz="1600" baseline="0" dirty="0" smtClean="0"/>
                        <a:t>New variable gap; hard x-ray (south), replaces existing fixed-gap und. </a:t>
                      </a:r>
                      <a:endParaRPr lang="en-US" sz="1600" dirty="0"/>
                    </a:p>
                  </a:txBody>
                  <a:tcPr/>
                </a:tc>
              </a:tr>
              <a:tr h="370840">
                <a:tc>
                  <a:txBody>
                    <a:bodyPr/>
                    <a:lstStyle/>
                    <a:p>
                      <a:r>
                        <a:rPr lang="en-US" sz="1600" dirty="0" smtClean="0"/>
                        <a:t>Instruments</a:t>
                      </a:r>
                      <a:endParaRPr lang="en-US" sz="1600" b="1" dirty="0"/>
                    </a:p>
                  </a:txBody>
                  <a:tcPr/>
                </a:tc>
                <a:tc>
                  <a:txBody>
                    <a:bodyPr/>
                    <a:lstStyle/>
                    <a:p>
                      <a:r>
                        <a:rPr lang="en-US" sz="1600" baseline="0" dirty="0" smtClean="0"/>
                        <a:t>Re-purpose existing instruments (instrument and detector upgrades needed to fully exploit new configuration)</a:t>
                      </a:r>
                      <a:endParaRPr lang="en-US" sz="1600" dirty="0"/>
                    </a:p>
                  </a:txBody>
                  <a:tcPr/>
                </a:tc>
              </a:tr>
              <a:tr h="370840">
                <a:tc>
                  <a:txBody>
                    <a:bodyPr/>
                    <a:lstStyle/>
                    <a:p>
                      <a:r>
                        <a:rPr lang="en-US" sz="1600" dirty="0" smtClean="0"/>
                        <a:t>Total Project Cost </a:t>
                      </a:r>
                    </a:p>
                    <a:p>
                      <a:r>
                        <a:rPr lang="en-US" sz="1600" dirty="0" smtClean="0"/>
                        <a:t>  (Rev</a:t>
                      </a:r>
                      <a:r>
                        <a:rPr lang="en-US" sz="1600" baseline="0" dirty="0" smtClean="0"/>
                        <a:t> 9/2014)</a:t>
                      </a:r>
                      <a:endParaRPr lang="en-US" sz="1600" b="1" dirty="0"/>
                    </a:p>
                  </a:txBody>
                  <a:tcPr/>
                </a:tc>
                <a:tc>
                  <a:txBody>
                    <a:bodyPr/>
                    <a:lstStyle/>
                    <a:p>
                      <a:r>
                        <a:rPr lang="en-US" sz="1600" kern="1200" dirty="0" smtClean="0">
                          <a:solidFill>
                            <a:schemeClr val="tx1"/>
                          </a:solidFill>
                          <a:latin typeface="+mn-lt"/>
                          <a:ea typeface="+mn-ea"/>
                          <a:cs typeface="+mn-cs"/>
                        </a:rPr>
                        <a:t>$965M</a:t>
                      </a:r>
                    </a:p>
                  </a:txBody>
                  <a:tcPr/>
                </a:tc>
              </a:tr>
            </a:tbl>
          </a:graphicData>
        </a:graphic>
      </p:graphicFrame>
      <p:sp>
        <p:nvSpPr>
          <p:cNvPr id="12" name="Content Placeholder 29"/>
          <p:cNvSpPr txBox="1">
            <a:spLocks/>
          </p:cNvSpPr>
          <p:nvPr/>
        </p:nvSpPr>
        <p:spPr>
          <a:xfrm>
            <a:off x="256690" y="3501547"/>
            <a:ext cx="8108950" cy="1908653"/>
          </a:xfrm>
          <a:prstGeom prst="rect">
            <a:avLst/>
          </a:prstGeom>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rgbClr val="981E32"/>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rgbClr val="981E3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rgbClr val="981E32"/>
              </a:buClr>
              <a:buSzPct val="100000"/>
              <a:buFont typeface="Arial" pitchFamily="34" charset="0"/>
              <a:buChar char="-"/>
              <a:defRPr sz="2000" b="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rgbClr val="981E3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rgbClr val="981E3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00000"/>
              </a:lnSpc>
              <a:buFont typeface="Arial"/>
              <a:buChar char="•"/>
            </a:pPr>
            <a:endParaRPr lang="en-US" sz="1600" dirty="0" smtClean="0">
              <a:solidFill>
                <a:srgbClr val="000000"/>
              </a:solidFill>
            </a:endParaRPr>
          </a:p>
        </p:txBody>
      </p:sp>
      <p:sp>
        <p:nvSpPr>
          <p:cNvPr id="7" name="Slide Number Placeholder 6"/>
          <p:cNvSpPr>
            <a:spLocks noGrp="1"/>
          </p:cNvSpPr>
          <p:nvPr>
            <p:ph type="sldNum" sz="quarter" idx="11"/>
          </p:nvPr>
        </p:nvSpPr>
        <p:spPr>
          <a:xfrm>
            <a:off x="8692640" y="6400800"/>
            <a:ext cx="318932" cy="539750"/>
          </a:xfrm>
        </p:spPr>
        <p:txBody>
          <a:bodyPr/>
          <a:lstStyle/>
          <a:p>
            <a:fld id="{5BD36294-2849-48A8-8531-5354CF3095D2}" type="slidenum">
              <a:rPr lang="en-US" smtClean="0">
                <a:solidFill>
                  <a:srgbClr val="000000"/>
                </a:solidFill>
              </a:rPr>
              <a:pPr/>
              <a:t>49</a:t>
            </a:fld>
            <a:endParaRPr lang="en-US" dirty="0">
              <a:solidFill>
                <a:srgbClr val="000000"/>
              </a:solidFill>
            </a:endParaRPr>
          </a:p>
        </p:txBody>
      </p:sp>
    </p:spTree>
    <p:extLst>
      <p:ext uri="{BB962C8B-B14F-4D97-AF65-F5344CB8AC3E}">
        <p14:creationId xmlns:p14="http://schemas.microsoft.com/office/powerpoint/2010/main" val="34481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sz="3200" dirty="0" smtClean="0">
                <a:effectLst>
                  <a:outerShdw blurRad="38100" dist="38100" dir="2700000" algn="tl">
                    <a:srgbClr val="000000">
                      <a:alpha val="43137"/>
                    </a:srgbClr>
                  </a:outerShdw>
                </a:effectLst>
              </a:rPr>
              <a:t>LCLS-II Layout in SLAC Linac Tunnel</a:t>
            </a:r>
            <a:endParaRPr lang="en-US" sz="3200" dirty="0">
              <a:effectLst>
                <a:outerShdw blurRad="38100" dist="38100" dir="2700000" algn="tl">
                  <a:srgbClr val="000000">
                    <a:alpha val="43137"/>
                  </a:srgbClr>
                </a:outerShdw>
              </a:effectLst>
            </a:endParaRPr>
          </a:p>
        </p:txBody>
      </p:sp>
      <p:grpSp>
        <p:nvGrpSpPr>
          <p:cNvPr id="89" name="Group 88"/>
          <p:cNvGrpSpPr/>
          <p:nvPr/>
        </p:nvGrpSpPr>
        <p:grpSpPr>
          <a:xfrm>
            <a:off x="78483" y="2296898"/>
            <a:ext cx="8970870" cy="2049491"/>
            <a:chOff x="569759" y="2819400"/>
            <a:chExt cx="8017910" cy="1831777"/>
          </a:xfrm>
        </p:grpSpPr>
        <p:sp>
          <p:nvSpPr>
            <p:cNvPr id="6" name="Rectangle 5"/>
            <p:cNvSpPr/>
            <p:nvPr/>
          </p:nvSpPr>
          <p:spPr>
            <a:xfrm rot="20160000" flipV="1">
              <a:off x="6859145" y="3216653"/>
              <a:ext cx="743981" cy="171517"/>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7" name="Rectangle 6"/>
            <p:cNvSpPr/>
            <p:nvPr/>
          </p:nvSpPr>
          <p:spPr>
            <a:xfrm>
              <a:off x="7318367" y="3398776"/>
              <a:ext cx="1212789" cy="254912"/>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8" name="Rectangle 7"/>
            <p:cNvSpPr/>
            <p:nvPr/>
          </p:nvSpPr>
          <p:spPr>
            <a:xfrm>
              <a:off x="6854757" y="3367087"/>
              <a:ext cx="419100" cy="457200"/>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9" name="Rectangle 8"/>
            <p:cNvSpPr/>
            <p:nvPr/>
          </p:nvSpPr>
          <p:spPr>
            <a:xfrm>
              <a:off x="2630609"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0" name="Rectangle 9"/>
            <p:cNvSpPr/>
            <p:nvPr/>
          </p:nvSpPr>
          <p:spPr>
            <a:xfrm>
              <a:off x="701608" y="3443287"/>
              <a:ext cx="6153149" cy="304800"/>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1" name="Right Triangle 10"/>
            <p:cNvSpPr/>
            <p:nvPr/>
          </p:nvSpPr>
          <p:spPr>
            <a:xfrm>
              <a:off x="2981990"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2" name="Right Triangle 11"/>
            <p:cNvSpPr/>
            <p:nvPr/>
          </p:nvSpPr>
          <p:spPr>
            <a:xfrm flipH="1">
              <a:off x="2680208"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3" name="Right Triangle 12"/>
            <p:cNvSpPr/>
            <p:nvPr/>
          </p:nvSpPr>
          <p:spPr>
            <a:xfrm>
              <a:off x="2875621" y="3214687"/>
              <a:ext cx="191827" cy="228600"/>
            </a:xfrm>
            <a:prstGeom prst="rtTriangl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4" name="Right Triangle 13"/>
            <p:cNvSpPr/>
            <p:nvPr/>
          </p:nvSpPr>
          <p:spPr>
            <a:xfrm flipH="1">
              <a:off x="2783594" y="3214687"/>
              <a:ext cx="191827" cy="228600"/>
            </a:xfrm>
            <a:prstGeom prst="rtTriangl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5" name="Rectangle 14"/>
            <p:cNvSpPr/>
            <p:nvPr/>
          </p:nvSpPr>
          <p:spPr>
            <a:xfrm>
              <a:off x="4695957" y="3367087"/>
              <a:ext cx="241426" cy="304800"/>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6" name="Right Triangle 15"/>
            <p:cNvSpPr/>
            <p:nvPr/>
          </p:nvSpPr>
          <p:spPr>
            <a:xfrm>
              <a:off x="505809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7" name="Right Triangle 16"/>
            <p:cNvSpPr/>
            <p:nvPr/>
          </p:nvSpPr>
          <p:spPr>
            <a:xfrm flipH="1">
              <a:off x="4745556" y="3214687"/>
              <a:ext cx="191827" cy="228600"/>
            </a:xfrm>
            <a:prstGeom prst="rtTriangle">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8" name="Right Triangle 17"/>
            <p:cNvSpPr/>
            <p:nvPr/>
          </p:nvSpPr>
          <p:spPr>
            <a:xfrm>
              <a:off x="4951726" y="3214687"/>
              <a:ext cx="191827" cy="228600"/>
            </a:xfrm>
            <a:prstGeom prst="rtTriangl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19" name="Right Triangle 18"/>
            <p:cNvSpPr/>
            <p:nvPr/>
          </p:nvSpPr>
          <p:spPr>
            <a:xfrm flipH="1">
              <a:off x="4848942" y="3214687"/>
              <a:ext cx="191827" cy="228600"/>
            </a:xfrm>
            <a:prstGeom prst="rtTriangle">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2511" y="4047506"/>
              <a:ext cx="7775807" cy="295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Connector 20"/>
            <p:cNvCxnSpPr/>
            <p:nvPr/>
          </p:nvCxnSpPr>
          <p:spPr>
            <a:xfrm>
              <a:off x="1492307" y="3526011"/>
              <a:ext cx="1280160" cy="0"/>
            </a:xfrm>
            <a:prstGeom prst="line">
              <a:avLst/>
            </a:prstGeom>
            <a:noFill/>
            <a:ln w="19050" cap="flat" cmpd="sng" algn="ctr">
              <a:solidFill>
                <a:srgbClr val="4F81BD">
                  <a:shade val="95000"/>
                  <a:satMod val="105000"/>
                </a:srgbClr>
              </a:solidFill>
              <a:prstDash val="solid"/>
            </a:ln>
            <a:effectLst/>
          </p:spPr>
        </p:cxnSp>
        <p:sp>
          <p:nvSpPr>
            <p:cNvPr id="22" name="Rounded Rectangle 21"/>
            <p:cNvSpPr/>
            <p:nvPr/>
          </p:nvSpPr>
          <p:spPr>
            <a:xfrm>
              <a:off x="1079415" y="3477817"/>
              <a:ext cx="27432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23" name="Rounded Rectangle 22"/>
            <p:cNvSpPr/>
            <p:nvPr/>
          </p:nvSpPr>
          <p:spPr>
            <a:xfrm>
              <a:off x="1627437" y="3477817"/>
              <a:ext cx="457200"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grpSp>
          <p:nvGrpSpPr>
            <p:cNvPr id="24" name="Group 23"/>
            <p:cNvGrpSpPr/>
            <p:nvPr/>
          </p:nvGrpSpPr>
          <p:grpSpPr>
            <a:xfrm>
              <a:off x="942874" y="3505480"/>
              <a:ext cx="132951" cy="19293"/>
              <a:chOff x="951402" y="4891957"/>
              <a:chExt cx="235931" cy="9089"/>
            </a:xfrm>
          </p:grpSpPr>
          <p:cxnSp>
            <p:nvCxnSpPr>
              <p:cNvPr id="25" name="Straight Connector 24"/>
              <p:cNvCxnSpPr/>
              <p:nvPr/>
            </p:nvCxnSpPr>
            <p:spPr>
              <a:xfrm>
                <a:off x="1051777" y="4891957"/>
                <a:ext cx="36262" cy="0"/>
              </a:xfrm>
              <a:prstGeom prst="line">
                <a:avLst/>
              </a:prstGeom>
              <a:noFill/>
              <a:ln w="19050" cap="flat" cmpd="sng" algn="ctr">
                <a:solidFill>
                  <a:srgbClr val="4F81BD">
                    <a:shade val="95000"/>
                    <a:satMod val="105000"/>
                  </a:srgbClr>
                </a:solidFill>
                <a:prstDash val="solid"/>
              </a:ln>
              <a:effectLst/>
            </p:spPr>
          </p:cxnSp>
          <p:cxnSp>
            <p:nvCxnSpPr>
              <p:cNvPr id="26" name="Straight Connector 25"/>
              <p:cNvCxnSpPr/>
              <p:nvPr/>
            </p:nvCxnSpPr>
            <p:spPr>
              <a:xfrm rot="1800000">
                <a:off x="1086605" y="4895771"/>
                <a:ext cx="55056" cy="0"/>
              </a:xfrm>
              <a:prstGeom prst="line">
                <a:avLst/>
              </a:prstGeom>
              <a:noFill/>
              <a:ln w="19050" cap="flat" cmpd="sng" algn="ctr">
                <a:solidFill>
                  <a:srgbClr val="4F81BD">
                    <a:shade val="95000"/>
                    <a:satMod val="105000"/>
                  </a:srgbClr>
                </a:solidFill>
                <a:prstDash val="solid"/>
              </a:ln>
              <a:effectLst/>
            </p:spPr>
          </p:cxnSp>
          <p:cxnSp>
            <p:nvCxnSpPr>
              <p:cNvPr id="27" name="Straight Connector 26"/>
              <p:cNvCxnSpPr/>
              <p:nvPr/>
            </p:nvCxnSpPr>
            <p:spPr>
              <a:xfrm rot="19800000" flipH="1">
                <a:off x="1002427" y="4896387"/>
                <a:ext cx="55055" cy="0"/>
              </a:xfrm>
              <a:prstGeom prst="line">
                <a:avLst/>
              </a:prstGeom>
              <a:noFill/>
              <a:ln w="19050" cap="flat" cmpd="sng" algn="ctr">
                <a:solidFill>
                  <a:srgbClr val="4F81BD">
                    <a:shade val="95000"/>
                    <a:satMod val="105000"/>
                  </a:srgbClr>
                </a:solidFill>
                <a:prstDash val="solid"/>
              </a:ln>
              <a:effectLst/>
            </p:spPr>
          </p:cxnSp>
          <p:cxnSp>
            <p:nvCxnSpPr>
              <p:cNvPr id="28" name="Straight Connector 27"/>
              <p:cNvCxnSpPr/>
              <p:nvPr/>
            </p:nvCxnSpPr>
            <p:spPr>
              <a:xfrm>
                <a:off x="1132277" y="4901046"/>
                <a:ext cx="55056" cy="0"/>
              </a:xfrm>
              <a:prstGeom prst="line">
                <a:avLst/>
              </a:prstGeom>
              <a:noFill/>
              <a:ln w="19050" cap="flat" cmpd="sng" algn="ctr">
                <a:solidFill>
                  <a:srgbClr val="4F81BD">
                    <a:shade val="95000"/>
                    <a:satMod val="105000"/>
                  </a:srgbClr>
                </a:solidFill>
                <a:prstDash val="solid"/>
              </a:ln>
              <a:effectLst/>
            </p:spPr>
          </p:cxnSp>
          <p:cxnSp>
            <p:nvCxnSpPr>
              <p:cNvPr id="29" name="Straight Connector 28"/>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grpSp>
          <p:nvGrpSpPr>
            <p:cNvPr id="30" name="Group 29"/>
            <p:cNvGrpSpPr/>
            <p:nvPr/>
          </p:nvGrpSpPr>
          <p:grpSpPr>
            <a:xfrm>
              <a:off x="1349686" y="3506405"/>
              <a:ext cx="149004" cy="20438"/>
              <a:chOff x="951402" y="4896761"/>
              <a:chExt cx="241768" cy="4285"/>
            </a:xfrm>
          </p:grpSpPr>
          <p:cxnSp>
            <p:nvCxnSpPr>
              <p:cNvPr id="31" name="Straight Connector 30"/>
              <p:cNvCxnSpPr/>
              <p:nvPr/>
            </p:nvCxnSpPr>
            <p:spPr>
              <a:xfrm>
                <a:off x="1051777" y="4896761"/>
                <a:ext cx="36263" cy="0"/>
              </a:xfrm>
              <a:prstGeom prst="line">
                <a:avLst/>
              </a:prstGeom>
              <a:noFill/>
              <a:ln w="19050" cap="flat" cmpd="sng" algn="ctr">
                <a:solidFill>
                  <a:srgbClr val="4F81BD">
                    <a:shade val="95000"/>
                    <a:satMod val="105000"/>
                  </a:srgbClr>
                </a:solidFill>
                <a:prstDash val="solid"/>
              </a:ln>
              <a:effectLst/>
            </p:spPr>
          </p:cxnSp>
          <p:cxnSp>
            <p:nvCxnSpPr>
              <p:cNvPr id="32" name="Straight Connector 31"/>
              <p:cNvCxnSpPr/>
              <p:nvPr/>
            </p:nvCxnSpPr>
            <p:spPr>
              <a:xfrm rot="1800000">
                <a:off x="1086605" y="4899408"/>
                <a:ext cx="55057" cy="0"/>
              </a:xfrm>
              <a:prstGeom prst="line">
                <a:avLst/>
              </a:prstGeom>
              <a:noFill/>
              <a:ln w="19050" cap="flat" cmpd="sng" algn="ctr">
                <a:solidFill>
                  <a:srgbClr val="4F81BD">
                    <a:shade val="95000"/>
                    <a:satMod val="105000"/>
                  </a:srgbClr>
                </a:solidFill>
                <a:prstDash val="solid"/>
              </a:ln>
              <a:effectLst/>
            </p:spPr>
          </p:cxnSp>
          <p:cxnSp>
            <p:nvCxnSpPr>
              <p:cNvPr id="33" name="Straight Connector 32"/>
              <p:cNvCxnSpPr/>
              <p:nvPr/>
            </p:nvCxnSpPr>
            <p:spPr>
              <a:xfrm rot="19800000" flipH="1">
                <a:off x="1004539" y="4899156"/>
                <a:ext cx="55053" cy="0"/>
              </a:xfrm>
              <a:prstGeom prst="line">
                <a:avLst/>
              </a:prstGeom>
              <a:noFill/>
              <a:ln w="19050" cap="flat" cmpd="sng" algn="ctr">
                <a:solidFill>
                  <a:srgbClr val="4F81BD">
                    <a:shade val="95000"/>
                    <a:satMod val="105000"/>
                  </a:srgbClr>
                </a:solidFill>
                <a:prstDash val="solid"/>
              </a:ln>
              <a:effectLst/>
            </p:spPr>
          </p:cxnSp>
          <p:cxnSp>
            <p:nvCxnSpPr>
              <p:cNvPr id="34" name="Straight Connector 33"/>
              <p:cNvCxnSpPr/>
              <p:nvPr/>
            </p:nvCxnSpPr>
            <p:spPr>
              <a:xfrm>
                <a:off x="1138114" y="4901046"/>
                <a:ext cx="55056" cy="0"/>
              </a:xfrm>
              <a:prstGeom prst="line">
                <a:avLst/>
              </a:prstGeom>
              <a:noFill/>
              <a:ln w="19050" cap="flat" cmpd="sng" algn="ctr">
                <a:solidFill>
                  <a:srgbClr val="4F81BD">
                    <a:shade val="95000"/>
                    <a:satMod val="105000"/>
                  </a:srgbClr>
                </a:solidFill>
                <a:prstDash val="solid"/>
              </a:ln>
              <a:effectLst/>
            </p:spPr>
          </p:cxnSp>
          <p:cxnSp>
            <p:nvCxnSpPr>
              <p:cNvPr id="35" name="Straight Connector 34"/>
              <p:cNvCxnSpPr/>
              <p:nvPr/>
            </p:nvCxnSpPr>
            <p:spPr>
              <a:xfrm>
                <a:off x="951402" y="4901046"/>
                <a:ext cx="55056" cy="0"/>
              </a:xfrm>
              <a:prstGeom prst="line">
                <a:avLst/>
              </a:prstGeom>
              <a:noFill/>
              <a:ln w="19050" cap="flat" cmpd="sng" algn="ctr">
                <a:solidFill>
                  <a:srgbClr val="4F81BD">
                    <a:shade val="95000"/>
                    <a:satMod val="105000"/>
                  </a:srgbClr>
                </a:solidFill>
                <a:prstDash val="solid"/>
              </a:ln>
              <a:effectLst/>
            </p:spPr>
          </p:cxnSp>
        </p:grpSp>
        <p:cxnSp>
          <p:nvCxnSpPr>
            <p:cNvPr id="36" name="Straight Connector 35"/>
            <p:cNvCxnSpPr/>
            <p:nvPr/>
          </p:nvCxnSpPr>
          <p:spPr>
            <a:xfrm>
              <a:off x="2766052" y="3528714"/>
              <a:ext cx="249744" cy="46599"/>
            </a:xfrm>
            <a:prstGeom prst="line">
              <a:avLst/>
            </a:prstGeom>
            <a:noFill/>
            <a:ln w="19050" cap="flat" cmpd="sng" algn="ctr">
              <a:solidFill>
                <a:srgbClr val="4F81BD">
                  <a:shade val="95000"/>
                  <a:satMod val="105000"/>
                </a:srgbClr>
              </a:solidFill>
              <a:prstDash val="solid"/>
            </a:ln>
            <a:effectLst/>
          </p:spPr>
        </p:cxnSp>
        <p:sp>
          <p:nvSpPr>
            <p:cNvPr id="37" name="Rectangle 36"/>
            <p:cNvSpPr/>
            <p:nvPr/>
          </p:nvSpPr>
          <p:spPr>
            <a:xfrm>
              <a:off x="2846637"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38" name="Straight Connector 37"/>
            <p:cNvCxnSpPr/>
            <p:nvPr/>
          </p:nvCxnSpPr>
          <p:spPr>
            <a:xfrm>
              <a:off x="3248445" y="3513549"/>
              <a:ext cx="1508760" cy="0"/>
            </a:xfrm>
            <a:prstGeom prst="line">
              <a:avLst/>
            </a:prstGeom>
            <a:noFill/>
            <a:ln w="19050" cap="flat" cmpd="sng" algn="ctr">
              <a:solidFill>
                <a:srgbClr val="00B050"/>
              </a:solidFill>
              <a:prstDash val="solid"/>
            </a:ln>
            <a:effectLst/>
          </p:spPr>
        </p:cxnSp>
        <p:cxnSp>
          <p:nvCxnSpPr>
            <p:cNvPr id="39" name="Straight Connector 38"/>
            <p:cNvCxnSpPr/>
            <p:nvPr/>
          </p:nvCxnSpPr>
          <p:spPr>
            <a:xfrm rot="2100000">
              <a:off x="2976877" y="3427538"/>
              <a:ext cx="301752" cy="0"/>
            </a:xfrm>
            <a:prstGeom prst="line">
              <a:avLst/>
            </a:prstGeom>
            <a:noFill/>
            <a:ln w="19050" cap="flat" cmpd="sng" algn="ctr">
              <a:solidFill>
                <a:srgbClr val="00B050"/>
              </a:solidFill>
              <a:prstDash val="solid"/>
            </a:ln>
            <a:effectLst/>
          </p:spPr>
        </p:cxnSp>
        <p:cxnSp>
          <p:nvCxnSpPr>
            <p:cNvPr id="40" name="Straight Connector 39"/>
            <p:cNvCxnSpPr/>
            <p:nvPr/>
          </p:nvCxnSpPr>
          <p:spPr>
            <a:xfrm rot="2100000">
              <a:off x="5052983" y="3427538"/>
              <a:ext cx="301752" cy="0"/>
            </a:xfrm>
            <a:prstGeom prst="line">
              <a:avLst/>
            </a:prstGeom>
            <a:noFill/>
            <a:ln w="19050" cap="flat" cmpd="sng" algn="ctr">
              <a:solidFill>
                <a:srgbClr val="FFC000"/>
              </a:solidFill>
              <a:prstDash val="solid"/>
            </a:ln>
            <a:effectLst/>
          </p:spPr>
        </p:cxnSp>
        <p:cxnSp>
          <p:nvCxnSpPr>
            <p:cNvPr id="41" name="Straight Connector 40"/>
            <p:cNvCxnSpPr/>
            <p:nvPr/>
          </p:nvCxnSpPr>
          <p:spPr>
            <a:xfrm>
              <a:off x="7640167" y="3595687"/>
              <a:ext cx="822960" cy="0"/>
            </a:xfrm>
            <a:prstGeom prst="line">
              <a:avLst/>
            </a:prstGeom>
            <a:noFill/>
            <a:ln w="19050" cap="flat" cmpd="sng" algn="ctr">
              <a:solidFill>
                <a:srgbClr val="FFC000"/>
              </a:solidFill>
              <a:prstDash val="solid"/>
            </a:ln>
            <a:effectLst/>
          </p:spPr>
        </p:cxnSp>
        <p:cxnSp>
          <p:nvCxnSpPr>
            <p:cNvPr id="42" name="Straight Connector 41"/>
            <p:cNvCxnSpPr/>
            <p:nvPr/>
          </p:nvCxnSpPr>
          <p:spPr>
            <a:xfrm>
              <a:off x="7423443" y="3519487"/>
              <a:ext cx="228600" cy="76200"/>
            </a:xfrm>
            <a:prstGeom prst="line">
              <a:avLst/>
            </a:prstGeom>
            <a:noFill/>
            <a:ln w="19050" cap="flat" cmpd="sng" algn="ctr">
              <a:solidFill>
                <a:srgbClr val="FFC000"/>
              </a:solidFill>
              <a:prstDash val="solid"/>
            </a:ln>
            <a:effectLst/>
          </p:spPr>
        </p:cxnSp>
        <p:cxnSp>
          <p:nvCxnSpPr>
            <p:cNvPr id="43" name="Straight Connector 42"/>
            <p:cNvCxnSpPr/>
            <p:nvPr/>
          </p:nvCxnSpPr>
          <p:spPr>
            <a:xfrm>
              <a:off x="7629595" y="3465922"/>
              <a:ext cx="832104" cy="0"/>
            </a:xfrm>
            <a:prstGeom prst="line">
              <a:avLst/>
            </a:prstGeom>
            <a:noFill/>
            <a:ln w="19050" cap="flat" cmpd="sng" algn="ctr">
              <a:solidFill>
                <a:srgbClr val="4F81BD">
                  <a:shade val="95000"/>
                  <a:satMod val="105000"/>
                </a:srgbClr>
              </a:solidFill>
              <a:prstDash val="solid"/>
            </a:ln>
            <a:effectLst/>
          </p:spPr>
        </p:cxnSp>
        <p:sp>
          <p:nvSpPr>
            <p:cNvPr id="44" name="Rectangle 43"/>
            <p:cNvSpPr/>
            <p:nvPr/>
          </p:nvSpPr>
          <p:spPr>
            <a:xfrm>
              <a:off x="8010443" y="3443263"/>
              <a:ext cx="274320" cy="45719"/>
            </a:xfrm>
            <a:prstGeom prst="rect">
              <a:avLst/>
            </a:prstGeom>
            <a:solidFill>
              <a:srgbClr val="FFCCCC"/>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45" name="Straight Connector 44"/>
            <p:cNvCxnSpPr/>
            <p:nvPr/>
          </p:nvCxnSpPr>
          <p:spPr>
            <a:xfrm flipV="1">
              <a:off x="7406933" y="3465922"/>
              <a:ext cx="228600" cy="102603"/>
            </a:xfrm>
            <a:prstGeom prst="line">
              <a:avLst/>
            </a:prstGeom>
            <a:noFill/>
            <a:ln w="19050" cap="flat" cmpd="sng" algn="ctr">
              <a:solidFill>
                <a:srgbClr val="4A7EBB"/>
              </a:solidFill>
              <a:prstDash val="solid"/>
            </a:ln>
            <a:effectLst/>
          </p:spPr>
        </p:cxnSp>
        <p:sp>
          <p:nvSpPr>
            <p:cNvPr id="46" name="TextBox 45"/>
            <p:cNvSpPr txBox="1"/>
            <p:nvPr/>
          </p:nvSpPr>
          <p:spPr>
            <a:xfrm>
              <a:off x="8205531" y="3298270"/>
              <a:ext cx="351302"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SXU</a:t>
              </a:r>
              <a:endParaRPr lang="en-US" sz="1000" dirty="0">
                <a:solidFill>
                  <a:prstClr val="black"/>
                </a:solidFill>
                <a:latin typeface="Calibri"/>
              </a:endParaRPr>
            </a:p>
          </p:txBody>
        </p:sp>
        <p:sp>
          <p:nvSpPr>
            <p:cNvPr id="47" name="TextBox 46"/>
            <p:cNvSpPr txBox="1"/>
            <p:nvPr/>
          </p:nvSpPr>
          <p:spPr>
            <a:xfrm>
              <a:off x="8217740" y="3548694"/>
              <a:ext cx="369929" cy="220065"/>
            </a:xfrm>
            <a:prstGeom prst="rect">
              <a:avLst/>
            </a:prstGeom>
            <a:noFill/>
          </p:spPr>
          <p:txBody>
            <a:bodyPr wrap="none" rtlCol="0">
              <a:spAutoFit/>
            </a:bodyPr>
            <a:lstStyle/>
            <a:p>
              <a:pPr algn="ctr" fontAlgn="auto">
                <a:spcBef>
                  <a:spcPts val="0"/>
                </a:spcBef>
                <a:spcAft>
                  <a:spcPts val="0"/>
                </a:spcAft>
              </a:pPr>
              <a:r>
                <a:rPr lang="en-US" sz="1000" dirty="0">
                  <a:solidFill>
                    <a:prstClr val="black"/>
                  </a:solidFill>
                  <a:latin typeface="Calibri"/>
                </a:rPr>
                <a:t>H</a:t>
              </a:r>
              <a:r>
                <a:rPr lang="en-US" sz="1000" dirty="0" smtClean="0">
                  <a:solidFill>
                    <a:prstClr val="black"/>
                  </a:solidFill>
                  <a:latin typeface="Calibri"/>
                </a:rPr>
                <a:t>XU</a:t>
              </a:r>
              <a:endParaRPr lang="en-US" sz="1000" dirty="0">
                <a:solidFill>
                  <a:prstClr val="black"/>
                </a:solidFill>
                <a:latin typeface="Calibri"/>
              </a:endParaRPr>
            </a:p>
          </p:txBody>
        </p:sp>
        <p:sp>
          <p:nvSpPr>
            <p:cNvPr id="48" name="TextBox 47"/>
            <p:cNvSpPr txBox="1"/>
            <p:nvPr/>
          </p:nvSpPr>
          <p:spPr>
            <a:xfrm>
              <a:off x="3443976" y="3282219"/>
              <a:ext cx="1017517"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proposed FACET-II</a:t>
              </a:r>
              <a:endParaRPr lang="en-US" sz="1000" dirty="0">
                <a:solidFill>
                  <a:prstClr val="black"/>
                </a:solidFill>
                <a:latin typeface="Calibri"/>
              </a:endParaRPr>
            </a:p>
          </p:txBody>
        </p:sp>
        <p:sp>
          <p:nvSpPr>
            <p:cNvPr id="49" name="TextBox 48"/>
            <p:cNvSpPr txBox="1"/>
            <p:nvPr/>
          </p:nvSpPr>
          <p:spPr>
            <a:xfrm>
              <a:off x="5810129" y="3286553"/>
              <a:ext cx="440132"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LCLS-I</a:t>
              </a:r>
              <a:endParaRPr lang="en-US" sz="1000" dirty="0">
                <a:solidFill>
                  <a:prstClr val="black"/>
                </a:solidFill>
                <a:latin typeface="Calibri"/>
              </a:endParaRPr>
            </a:p>
          </p:txBody>
        </p:sp>
        <p:sp>
          <p:nvSpPr>
            <p:cNvPr id="50" name="TextBox 49"/>
            <p:cNvSpPr txBox="1"/>
            <p:nvPr/>
          </p:nvSpPr>
          <p:spPr>
            <a:xfrm>
              <a:off x="988012" y="3286553"/>
              <a:ext cx="872812"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LCLS-II SC Linac</a:t>
              </a:r>
              <a:endParaRPr lang="en-US" sz="1000" dirty="0">
                <a:solidFill>
                  <a:prstClr val="black"/>
                </a:solidFill>
                <a:latin typeface="Calibri"/>
              </a:endParaRPr>
            </a:p>
          </p:txBody>
        </p:sp>
        <p:cxnSp>
          <p:nvCxnSpPr>
            <p:cNvPr id="51" name="Straight Connector 50"/>
            <p:cNvCxnSpPr/>
            <p:nvPr/>
          </p:nvCxnSpPr>
          <p:spPr>
            <a:xfrm>
              <a:off x="5318881" y="3518787"/>
              <a:ext cx="2103120" cy="0"/>
            </a:xfrm>
            <a:prstGeom prst="line">
              <a:avLst/>
            </a:prstGeom>
            <a:noFill/>
            <a:ln w="19050" cap="flat" cmpd="sng" algn="ctr">
              <a:solidFill>
                <a:srgbClr val="FFC000"/>
              </a:solidFill>
              <a:prstDash val="solid"/>
            </a:ln>
            <a:effectLst/>
          </p:spPr>
        </p:cxnSp>
        <p:cxnSp>
          <p:nvCxnSpPr>
            <p:cNvPr id="52" name="Straight Connector 51"/>
            <p:cNvCxnSpPr/>
            <p:nvPr/>
          </p:nvCxnSpPr>
          <p:spPr>
            <a:xfrm>
              <a:off x="3017207" y="3575313"/>
              <a:ext cx="4389120" cy="0"/>
            </a:xfrm>
            <a:prstGeom prst="line">
              <a:avLst/>
            </a:prstGeom>
            <a:noFill/>
            <a:ln w="19050" cap="flat" cmpd="sng" algn="ctr">
              <a:solidFill>
                <a:srgbClr val="4F81BD">
                  <a:shade val="95000"/>
                  <a:satMod val="105000"/>
                </a:srgbClr>
              </a:solidFill>
              <a:prstDash val="solid"/>
            </a:ln>
            <a:effectLst/>
          </p:spPr>
        </p:cxnSp>
        <p:sp>
          <p:nvSpPr>
            <p:cNvPr id="53" name="Rectangle 52"/>
            <p:cNvSpPr/>
            <p:nvPr/>
          </p:nvSpPr>
          <p:spPr>
            <a:xfrm>
              <a:off x="4911211" y="3443287"/>
              <a:ext cx="45720" cy="304800"/>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55" name="Straight Connector 54"/>
            <p:cNvCxnSpPr/>
            <p:nvPr/>
          </p:nvCxnSpPr>
          <p:spPr>
            <a:xfrm>
              <a:off x="796377" y="3530059"/>
              <a:ext cx="91440" cy="0"/>
            </a:xfrm>
            <a:prstGeom prst="line">
              <a:avLst/>
            </a:prstGeom>
            <a:noFill/>
            <a:ln w="19050" cap="flat" cmpd="sng" algn="ctr">
              <a:solidFill>
                <a:srgbClr val="4F81BD">
                  <a:shade val="95000"/>
                  <a:satMod val="105000"/>
                </a:srgbClr>
              </a:solidFill>
              <a:prstDash val="solid"/>
            </a:ln>
            <a:effectLst/>
          </p:spPr>
        </p:cxnSp>
        <p:sp>
          <p:nvSpPr>
            <p:cNvPr id="56" name="Rounded Rectangle 55"/>
            <p:cNvSpPr/>
            <p:nvPr/>
          </p:nvSpPr>
          <p:spPr>
            <a:xfrm>
              <a:off x="762522" y="3477817"/>
              <a:ext cx="36576"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57" name="Rounded Rectangle 56"/>
            <p:cNvSpPr/>
            <p:nvPr/>
          </p:nvSpPr>
          <p:spPr>
            <a:xfrm>
              <a:off x="5538831" y="3490861"/>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58" name="Rounded Rectangle 57"/>
            <p:cNvSpPr/>
            <p:nvPr/>
          </p:nvSpPr>
          <p:spPr>
            <a:xfrm>
              <a:off x="5958171" y="3493057"/>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59" name="TextBox 58"/>
            <p:cNvSpPr txBox="1"/>
            <p:nvPr/>
          </p:nvSpPr>
          <p:spPr>
            <a:xfrm>
              <a:off x="3613345" y="3519487"/>
              <a:ext cx="675098"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bypass line</a:t>
              </a:r>
              <a:endParaRPr lang="en-US" sz="1000" dirty="0">
                <a:solidFill>
                  <a:prstClr val="black"/>
                </a:solidFill>
                <a:latin typeface="Calibri"/>
              </a:endParaRPr>
            </a:p>
          </p:txBody>
        </p:sp>
        <p:sp>
          <p:nvSpPr>
            <p:cNvPr id="60" name="Rounded Rectangle 59"/>
            <p:cNvSpPr/>
            <p:nvPr/>
          </p:nvSpPr>
          <p:spPr>
            <a:xfrm rot="2100000">
              <a:off x="5128321" y="3371590"/>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1" name="Rounded Rectangle 60"/>
            <p:cNvSpPr/>
            <p:nvPr/>
          </p:nvSpPr>
          <p:spPr>
            <a:xfrm>
              <a:off x="5428293" y="3494911"/>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2" name="Rectangle 61"/>
            <p:cNvSpPr/>
            <p:nvPr/>
          </p:nvSpPr>
          <p:spPr>
            <a:xfrm rot="720000">
              <a:off x="6889486" y="3710871"/>
              <a:ext cx="564386" cy="171517"/>
            </a:xfrm>
            <a:prstGeom prst="rect">
              <a:avLst/>
            </a:prstGeom>
            <a:solidFill>
              <a:srgbClr val="C0504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ndParaRPr>
            </a:p>
          </p:txBody>
        </p:sp>
        <p:sp>
          <p:nvSpPr>
            <p:cNvPr id="63" name="TextBox 62"/>
            <p:cNvSpPr txBox="1"/>
            <p:nvPr/>
          </p:nvSpPr>
          <p:spPr>
            <a:xfrm>
              <a:off x="7049848" y="3587019"/>
              <a:ext cx="453026"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Symbol" panose="05050102010706020507" pitchFamily="18" charset="2"/>
                </a:rPr>
                <a:t>m</a:t>
              </a:r>
              <a:r>
                <a:rPr lang="en-US" sz="1000" dirty="0" smtClean="0">
                  <a:solidFill>
                    <a:prstClr val="black"/>
                  </a:solidFill>
                  <a:latin typeface="Calibri"/>
                </a:rPr>
                <a:t>-wall</a:t>
              </a:r>
              <a:endParaRPr lang="en-US" sz="1000" dirty="0">
                <a:solidFill>
                  <a:prstClr val="black"/>
                </a:solidFill>
                <a:latin typeface="Calibri"/>
              </a:endParaRPr>
            </a:p>
          </p:txBody>
        </p:sp>
        <p:sp>
          <p:nvSpPr>
            <p:cNvPr id="64" name="TextBox 63"/>
            <p:cNvSpPr txBox="1"/>
            <p:nvPr/>
          </p:nvSpPr>
          <p:spPr>
            <a:xfrm>
              <a:off x="6878981" y="3062287"/>
              <a:ext cx="434400"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A-line</a:t>
              </a:r>
              <a:endParaRPr lang="en-US" sz="1000" dirty="0">
                <a:solidFill>
                  <a:prstClr val="black"/>
                </a:solidFill>
                <a:latin typeface="Calibri"/>
              </a:endParaRPr>
            </a:p>
          </p:txBody>
        </p:sp>
        <p:sp>
          <p:nvSpPr>
            <p:cNvPr id="65" name="TextBox 64"/>
            <p:cNvSpPr txBox="1"/>
            <p:nvPr/>
          </p:nvSpPr>
          <p:spPr>
            <a:xfrm>
              <a:off x="6882830" y="3824287"/>
              <a:ext cx="431534" cy="220065"/>
            </a:xfrm>
            <a:prstGeom prst="rect">
              <a:avLst/>
            </a:prstGeom>
            <a:noFill/>
          </p:spPr>
          <p:txBody>
            <a:bodyPr wrap="none" rtlCol="0">
              <a:spAutoFit/>
            </a:bodyPr>
            <a:lstStyle/>
            <a:p>
              <a:pPr algn="ctr" fontAlgn="auto">
                <a:spcBef>
                  <a:spcPts val="0"/>
                </a:spcBef>
                <a:spcAft>
                  <a:spcPts val="0"/>
                </a:spcAft>
              </a:pPr>
              <a:r>
                <a:rPr lang="en-US" sz="1000" dirty="0">
                  <a:solidFill>
                    <a:prstClr val="black"/>
                  </a:solidFill>
                  <a:latin typeface="Calibri"/>
                </a:rPr>
                <a:t>B</a:t>
              </a:r>
              <a:r>
                <a:rPr lang="en-US" sz="1000" dirty="0" smtClean="0">
                  <a:solidFill>
                    <a:prstClr val="black"/>
                  </a:solidFill>
                  <a:latin typeface="Calibri"/>
                </a:rPr>
                <a:t>-line</a:t>
              </a:r>
              <a:endParaRPr lang="en-US" sz="1000" dirty="0">
                <a:solidFill>
                  <a:prstClr val="black"/>
                </a:solidFill>
                <a:latin typeface="Calibri"/>
              </a:endParaRPr>
            </a:p>
          </p:txBody>
        </p:sp>
        <p:sp>
          <p:nvSpPr>
            <p:cNvPr id="66" name="Rounded Rectangle 65"/>
            <p:cNvSpPr/>
            <p:nvPr/>
          </p:nvSpPr>
          <p:spPr>
            <a:xfrm>
              <a:off x="3381280" y="3486083"/>
              <a:ext cx="32004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7" name="Rounded Rectangle 66"/>
            <p:cNvSpPr/>
            <p:nvPr/>
          </p:nvSpPr>
          <p:spPr>
            <a:xfrm>
              <a:off x="3782806" y="3488279"/>
              <a:ext cx="731520"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8" name="Rounded Rectangle 67"/>
            <p:cNvSpPr/>
            <p:nvPr/>
          </p:nvSpPr>
          <p:spPr>
            <a:xfrm rot="2100000">
              <a:off x="3041032" y="3366812"/>
              <a:ext cx="54864"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69" name="Rounded Rectangle 68"/>
            <p:cNvSpPr/>
            <p:nvPr/>
          </p:nvSpPr>
          <p:spPr>
            <a:xfrm>
              <a:off x="3270742" y="3484195"/>
              <a:ext cx="73152" cy="45720"/>
            </a:xfrm>
            <a:prstGeom prst="roundRect">
              <a:avLst/>
            </a:prstGeom>
            <a:solidFill>
              <a:srgbClr val="F79646">
                <a:lumMod val="75000"/>
              </a:srgbClr>
            </a:solidFill>
            <a:ln w="635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70" name="TextBox 69"/>
            <p:cNvSpPr txBox="1"/>
            <p:nvPr/>
          </p:nvSpPr>
          <p:spPr>
            <a:xfrm>
              <a:off x="2566065" y="3718397"/>
              <a:ext cx="614924"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Sector-10</a:t>
              </a:r>
              <a:endParaRPr lang="en-US" sz="1000" dirty="0">
                <a:solidFill>
                  <a:prstClr val="black"/>
                </a:solidFill>
                <a:latin typeface="Calibri"/>
              </a:endParaRPr>
            </a:p>
          </p:txBody>
        </p:sp>
        <p:sp>
          <p:nvSpPr>
            <p:cNvPr id="71" name="TextBox 70"/>
            <p:cNvSpPr txBox="1"/>
            <p:nvPr/>
          </p:nvSpPr>
          <p:spPr>
            <a:xfrm>
              <a:off x="4629403" y="3718397"/>
              <a:ext cx="614924"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Sector-20</a:t>
              </a:r>
              <a:endParaRPr lang="en-US" sz="1000" dirty="0">
                <a:solidFill>
                  <a:prstClr val="black"/>
                </a:solidFill>
                <a:latin typeface="Calibri"/>
              </a:endParaRPr>
            </a:p>
          </p:txBody>
        </p:sp>
        <p:sp>
          <p:nvSpPr>
            <p:cNvPr id="72" name="TextBox 71"/>
            <p:cNvSpPr txBox="1"/>
            <p:nvPr/>
          </p:nvSpPr>
          <p:spPr>
            <a:xfrm>
              <a:off x="6331589" y="3718397"/>
              <a:ext cx="614924"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Sector-30</a:t>
              </a:r>
              <a:endParaRPr lang="en-US" sz="1000" dirty="0">
                <a:solidFill>
                  <a:prstClr val="black"/>
                </a:solidFill>
                <a:latin typeface="Calibri"/>
              </a:endParaRPr>
            </a:p>
          </p:txBody>
        </p:sp>
        <p:sp>
          <p:nvSpPr>
            <p:cNvPr id="73" name="TextBox 72"/>
            <p:cNvSpPr txBox="1"/>
            <p:nvPr/>
          </p:nvSpPr>
          <p:spPr>
            <a:xfrm>
              <a:off x="569759" y="3718397"/>
              <a:ext cx="556182"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Sector-0</a:t>
              </a:r>
              <a:endParaRPr lang="en-US" sz="1000" dirty="0">
                <a:solidFill>
                  <a:prstClr val="black"/>
                </a:solidFill>
                <a:latin typeface="Calibri"/>
              </a:endParaRPr>
            </a:p>
          </p:txBody>
        </p:sp>
        <p:sp>
          <p:nvSpPr>
            <p:cNvPr id="74" name="TextBox 73"/>
            <p:cNvSpPr txBox="1"/>
            <p:nvPr/>
          </p:nvSpPr>
          <p:spPr>
            <a:xfrm>
              <a:off x="2020198" y="3473131"/>
              <a:ext cx="814071"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extension line</a:t>
              </a:r>
              <a:endParaRPr lang="en-US" sz="1000" dirty="0">
                <a:solidFill>
                  <a:prstClr val="black"/>
                </a:solidFill>
                <a:latin typeface="Calibri"/>
              </a:endParaRPr>
            </a:p>
          </p:txBody>
        </p:sp>
        <p:sp>
          <p:nvSpPr>
            <p:cNvPr id="75" name="TextBox 74"/>
            <p:cNvSpPr txBox="1"/>
            <p:nvPr/>
          </p:nvSpPr>
          <p:spPr>
            <a:xfrm>
              <a:off x="1716527" y="3519487"/>
              <a:ext cx="279244" cy="215444"/>
            </a:xfrm>
            <a:prstGeom prst="rect">
              <a:avLst/>
            </a:prstGeom>
            <a:noFill/>
          </p:spPr>
          <p:txBody>
            <a:bodyPr wrap="none" rtlCol="0">
              <a:spAutoFit/>
            </a:bodyPr>
            <a:lstStyle/>
            <a:p>
              <a:pPr algn="ctr" fontAlgn="auto">
                <a:spcBef>
                  <a:spcPts val="0"/>
                </a:spcBef>
                <a:spcAft>
                  <a:spcPts val="0"/>
                </a:spcAft>
              </a:pPr>
              <a:r>
                <a:rPr lang="en-US" sz="800" dirty="0" smtClean="0">
                  <a:solidFill>
                    <a:prstClr val="black"/>
                  </a:solidFill>
                  <a:latin typeface="Calibri"/>
                </a:rPr>
                <a:t>L3</a:t>
              </a:r>
              <a:endParaRPr lang="en-US" sz="800" dirty="0">
                <a:solidFill>
                  <a:prstClr val="black"/>
                </a:solidFill>
                <a:latin typeface="Calibri"/>
              </a:endParaRPr>
            </a:p>
          </p:txBody>
        </p:sp>
        <p:sp>
          <p:nvSpPr>
            <p:cNvPr id="76" name="TextBox 75"/>
            <p:cNvSpPr txBox="1"/>
            <p:nvPr/>
          </p:nvSpPr>
          <p:spPr>
            <a:xfrm>
              <a:off x="1075433" y="3519487"/>
              <a:ext cx="279244" cy="215444"/>
            </a:xfrm>
            <a:prstGeom prst="rect">
              <a:avLst/>
            </a:prstGeom>
            <a:noFill/>
          </p:spPr>
          <p:txBody>
            <a:bodyPr wrap="none" rtlCol="0">
              <a:spAutoFit/>
            </a:bodyPr>
            <a:lstStyle/>
            <a:p>
              <a:pPr algn="ctr" fontAlgn="auto">
                <a:spcBef>
                  <a:spcPts val="0"/>
                </a:spcBef>
                <a:spcAft>
                  <a:spcPts val="0"/>
                </a:spcAft>
              </a:pPr>
              <a:r>
                <a:rPr lang="en-US" sz="800" dirty="0" smtClean="0">
                  <a:solidFill>
                    <a:prstClr val="black"/>
                  </a:solidFill>
                  <a:latin typeface="Calibri"/>
                </a:rPr>
                <a:t>L2</a:t>
              </a:r>
              <a:endParaRPr lang="en-US" sz="800" dirty="0">
                <a:solidFill>
                  <a:prstClr val="black"/>
                </a:solidFill>
                <a:latin typeface="Calibri"/>
              </a:endParaRPr>
            </a:p>
          </p:txBody>
        </p:sp>
        <p:sp>
          <p:nvSpPr>
            <p:cNvPr id="77" name="TextBox 76"/>
            <p:cNvSpPr txBox="1"/>
            <p:nvPr/>
          </p:nvSpPr>
          <p:spPr>
            <a:xfrm>
              <a:off x="744151" y="3519487"/>
              <a:ext cx="279244" cy="215444"/>
            </a:xfrm>
            <a:prstGeom prst="rect">
              <a:avLst/>
            </a:prstGeom>
            <a:noFill/>
          </p:spPr>
          <p:txBody>
            <a:bodyPr wrap="none" rtlCol="0">
              <a:spAutoFit/>
            </a:bodyPr>
            <a:lstStyle/>
            <a:p>
              <a:pPr algn="ctr" fontAlgn="auto">
                <a:spcBef>
                  <a:spcPts val="0"/>
                </a:spcBef>
                <a:spcAft>
                  <a:spcPts val="0"/>
                </a:spcAft>
              </a:pPr>
              <a:r>
                <a:rPr lang="en-US" sz="800" dirty="0" smtClean="0">
                  <a:solidFill>
                    <a:prstClr val="black"/>
                  </a:solidFill>
                  <a:latin typeface="Calibri"/>
                </a:rPr>
                <a:t>L1</a:t>
              </a:r>
              <a:endParaRPr lang="en-US" sz="800" dirty="0">
                <a:solidFill>
                  <a:prstClr val="black"/>
                </a:solidFill>
                <a:latin typeface="Calibri"/>
              </a:endParaRPr>
            </a:p>
          </p:txBody>
        </p:sp>
        <p:pic>
          <p:nvPicPr>
            <p:cNvPr id="7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1608" y="2819400"/>
              <a:ext cx="7796216" cy="242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9" name="Straight Connector 78"/>
            <p:cNvCxnSpPr/>
            <p:nvPr/>
          </p:nvCxnSpPr>
          <p:spPr>
            <a:xfrm>
              <a:off x="868298" y="3524250"/>
              <a:ext cx="91440" cy="0"/>
            </a:xfrm>
            <a:prstGeom prst="line">
              <a:avLst/>
            </a:prstGeom>
            <a:noFill/>
            <a:ln w="19050" cap="flat" cmpd="sng" algn="ctr">
              <a:solidFill>
                <a:srgbClr val="4F81BD">
                  <a:shade val="95000"/>
                  <a:satMod val="105000"/>
                </a:srgbClr>
              </a:solidFill>
              <a:prstDash val="solid"/>
            </a:ln>
            <a:effectLst/>
          </p:spPr>
        </p:cxnSp>
        <p:sp>
          <p:nvSpPr>
            <p:cNvPr id="80" name="Rounded Rectangle 79"/>
            <p:cNvSpPr/>
            <p:nvPr/>
          </p:nvSpPr>
          <p:spPr>
            <a:xfrm>
              <a:off x="846147" y="3477817"/>
              <a:ext cx="73152" cy="91440"/>
            </a:xfrm>
            <a:prstGeom prst="roundRect">
              <a:avLst/>
            </a:prstGeom>
            <a:solidFill>
              <a:srgbClr val="00FFFF"/>
            </a:solidFill>
            <a:ln w="127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81" name="Rectangle 80"/>
            <p:cNvSpPr/>
            <p:nvPr/>
          </p:nvSpPr>
          <p:spPr>
            <a:xfrm>
              <a:off x="8497824" y="3397232"/>
              <a:ext cx="36576"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82" name="TextBox 81"/>
            <p:cNvSpPr txBox="1"/>
            <p:nvPr/>
          </p:nvSpPr>
          <p:spPr>
            <a:xfrm>
              <a:off x="4369930" y="4343400"/>
              <a:ext cx="546945" cy="307777"/>
            </a:xfrm>
            <a:prstGeom prst="rect">
              <a:avLst/>
            </a:prstGeom>
            <a:noFill/>
          </p:spPr>
          <p:txBody>
            <a:bodyPr wrap="none" rtlCol="0">
              <a:spAutoFit/>
            </a:bodyPr>
            <a:lstStyle/>
            <a:p>
              <a:pPr fontAlgn="auto">
                <a:spcBef>
                  <a:spcPts val="0"/>
                </a:spcBef>
                <a:spcAft>
                  <a:spcPts val="0"/>
                </a:spcAft>
              </a:pPr>
              <a:r>
                <a:rPr lang="en-US" sz="1400" i="1" dirty="0" smtClean="0">
                  <a:solidFill>
                    <a:prstClr val="black"/>
                  </a:solidFill>
                  <a:latin typeface="Calibri"/>
                </a:rPr>
                <a:t>s</a:t>
              </a:r>
              <a:r>
                <a:rPr lang="en-US" sz="1400" dirty="0" smtClean="0">
                  <a:solidFill>
                    <a:prstClr val="black"/>
                  </a:solidFill>
                  <a:latin typeface="Calibri"/>
                </a:rPr>
                <a:t> (m)</a:t>
              </a:r>
              <a:endParaRPr lang="en-US" sz="1400" dirty="0">
                <a:solidFill>
                  <a:prstClr val="black"/>
                </a:solidFill>
                <a:latin typeface="Calibri"/>
              </a:endParaRPr>
            </a:p>
          </p:txBody>
        </p:sp>
        <p:cxnSp>
          <p:nvCxnSpPr>
            <p:cNvPr id="83" name="Straight Connector 82"/>
            <p:cNvCxnSpPr/>
            <p:nvPr/>
          </p:nvCxnSpPr>
          <p:spPr>
            <a:xfrm>
              <a:off x="6888288" y="3518202"/>
              <a:ext cx="548640" cy="0"/>
            </a:xfrm>
            <a:prstGeom prst="line">
              <a:avLst/>
            </a:prstGeom>
            <a:noFill/>
            <a:ln w="19050" cap="flat" cmpd="sng" algn="ctr">
              <a:solidFill>
                <a:srgbClr val="4F81BD">
                  <a:shade val="95000"/>
                  <a:satMod val="105000"/>
                </a:srgbClr>
              </a:solidFill>
              <a:prstDash val="dash"/>
            </a:ln>
            <a:effectLst/>
          </p:spPr>
        </p:cxnSp>
        <p:cxnSp>
          <p:nvCxnSpPr>
            <p:cNvPr id="84" name="Straight Connector 83"/>
            <p:cNvCxnSpPr/>
            <p:nvPr/>
          </p:nvCxnSpPr>
          <p:spPr>
            <a:xfrm>
              <a:off x="7467600" y="3531204"/>
              <a:ext cx="228600" cy="76200"/>
            </a:xfrm>
            <a:prstGeom prst="line">
              <a:avLst/>
            </a:prstGeom>
            <a:noFill/>
            <a:ln w="19050" cap="flat" cmpd="sng" algn="ctr">
              <a:solidFill>
                <a:srgbClr val="0070C0"/>
              </a:solidFill>
              <a:prstDash val="dash"/>
            </a:ln>
            <a:effectLst/>
          </p:spPr>
        </p:cxnSp>
        <p:cxnSp>
          <p:nvCxnSpPr>
            <p:cNvPr id="85" name="Straight Connector 84"/>
            <p:cNvCxnSpPr/>
            <p:nvPr/>
          </p:nvCxnSpPr>
          <p:spPr>
            <a:xfrm>
              <a:off x="7676626" y="3598736"/>
              <a:ext cx="822960" cy="0"/>
            </a:xfrm>
            <a:prstGeom prst="line">
              <a:avLst/>
            </a:prstGeom>
            <a:noFill/>
            <a:ln w="19050" cap="flat" cmpd="sng" algn="ctr">
              <a:solidFill>
                <a:srgbClr val="4F81BD">
                  <a:shade val="95000"/>
                  <a:satMod val="105000"/>
                </a:srgbClr>
              </a:solidFill>
              <a:prstDash val="dash"/>
            </a:ln>
            <a:effectLst/>
          </p:spPr>
        </p:cxnSp>
        <p:sp>
          <p:nvSpPr>
            <p:cNvPr id="86" name="Rectangle 85"/>
            <p:cNvSpPr/>
            <p:nvPr/>
          </p:nvSpPr>
          <p:spPr>
            <a:xfrm>
              <a:off x="7845357" y="3573052"/>
              <a:ext cx="457200" cy="45719"/>
            </a:xfrm>
            <a:prstGeom prst="rect">
              <a:avLst/>
            </a:prstGeom>
            <a:gradFill flip="none" rotWithShape="1">
              <a:gsLst>
                <a:gs pos="0">
                  <a:srgbClr val="4F81BD">
                    <a:tint val="66000"/>
                    <a:satMod val="160000"/>
                  </a:srgbClr>
                </a:gs>
                <a:gs pos="50000">
                  <a:srgbClr val="4F81BD">
                    <a:tint val="44500"/>
                    <a:satMod val="160000"/>
                  </a:srgbClr>
                </a:gs>
                <a:gs pos="100000">
                  <a:srgbClr val="4F81BD">
                    <a:tint val="23500"/>
                    <a:satMod val="160000"/>
                  </a:srgbClr>
                </a:gs>
              </a:gsLst>
              <a:lin ang="16200000" scaled="1"/>
              <a:tileRect/>
            </a:gra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cxnSp>
          <p:nvCxnSpPr>
            <p:cNvPr id="87" name="Straight Connector 86"/>
            <p:cNvCxnSpPr/>
            <p:nvPr/>
          </p:nvCxnSpPr>
          <p:spPr>
            <a:xfrm flipV="1">
              <a:off x="6666402" y="3517910"/>
              <a:ext cx="228600" cy="55682"/>
            </a:xfrm>
            <a:prstGeom prst="line">
              <a:avLst/>
            </a:prstGeom>
            <a:noFill/>
            <a:ln w="19050" cap="flat" cmpd="sng" algn="ctr">
              <a:solidFill>
                <a:srgbClr val="0070C0"/>
              </a:solidFill>
              <a:prstDash val="solid"/>
            </a:ln>
            <a:effectLst/>
          </p:spPr>
        </p:cxnSp>
        <p:sp>
          <p:nvSpPr>
            <p:cNvPr id="88" name="Rectangle 87"/>
            <p:cNvSpPr/>
            <p:nvPr/>
          </p:nvSpPr>
          <p:spPr>
            <a:xfrm>
              <a:off x="7235757" y="3396777"/>
              <a:ext cx="76200" cy="256032"/>
            </a:xfrm>
            <a:prstGeom prst="rect">
              <a:avLst/>
            </a:prstGeom>
            <a:solidFill>
              <a:srgbClr val="EEECE1">
                <a:lumMod val="50000"/>
              </a:srgbClr>
            </a:solidFill>
            <a:ln w="9525"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ndParaRPr>
            </a:p>
          </p:txBody>
        </p:sp>
        <p:sp>
          <p:nvSpPr>
            <p:cNvPr id="54" name="TextBox 53"/>
            <p:cNvSpPr txBox="1"/>
            <p:nvPr/>
          </p:nvSpPr>
          <p:spPr>
            <a:xfrm>
              <a:off x="6470921" y="3534999"/>
              <a:ext cx="579105" cy="220065"/>
            </a:xfrm>
            <a:prstGeom prst="rect">
              <a:avLst/>
            </a:prstGeom>
            <a:noFill/>
          </p:spPr>
          <p:txBody>
            <a:bodyPr wrap="none" rtlCol="0">
              <a:spAutoFit/>
            </a:bodyPr>
            <a:lstStyle/>
            <a:p>
              <a:pPr algn="ctr" fontAlgn="auto">
                <a:spcBef>
                  <a:spcPts val="0"/>
                </a:spcBef>
                <a:spcAft>
                  <a:spcPts val="0"/>
                </a:spcAft>
              </a:pPr>
              <a:r>
                <a:rPr lang="en-US" sz="1000" dirty="0" smtClean="0">
                  <a:solidFill>
                    <a:prstClr val="black"/>
                  </a:solidFill>
                  <a:latin typeface="Calibri"/>
                </a:rPr>
                <a:t>spreader</a:t>
              </a:r>
              <a:endParaRPr lang="en-US" sz="1000" dirty="0">
                <a:solidFill>
                  <a:prstClr val="black"/>
                </a:solidFill>
                <a:latin typeface="Calibri"/>
              </a:endParaRPr>
            </a:p>
          </p:txBody>
        </p:sp>
      </p:grpSp>
      <p:sp>
        <p:nvSpPr>
          <p:cNvPr id="5" name="TextBox 4"/>
          <p:cNvSpPr txBox="1"/>
          <p:nvPr/>
        </p:nvSpPr>
        <p:spPr>
          <a:xfrm>
            <a:off x="197410" y="5050636"/>
            <a:ext cx="1659430" cy="646331"/>
          </a:xfrm>
          <a:prstGeom prst="rect">
            <a:avLst/>
          </a:prstGeom>
          <a:noFill/>
        </p:spPr>
        <p:txBody>
          <a:bodyPr wrap="none" rtlCol="0">
            <a:spAutoFit/>
          </a:bodyPr>
          <a:lstStyle/>
          <a:p>
            <a:pPr algn="ctr"/>
            <a:r>
              <a:rPr lang="en-US" b="1" dirty="0" smtClean="0"/>
              <a:t>New SCRF</a:t>
            </a:r>
          </a:p>
          <a:p>
            <a:pPr algn="ctr"/>
            <a:r>
              <a:rPr lang="en-US" b="1" dirty="0" smtClean="0"/>
              <a:t>Linac </a:t>
            </a:r>
            <a:r>
              <a:rPr lang="en-US" dirty="0" smtClean="0"/>
              <a:t>(4 GeV)</a:t>
            </a:r>
            <a:endParaRPr lang="en-US" dirty="0"/>
          </a:p>
        </p:txBody>
      </p:sp>
      <p:sp>
        <p:nvSpPr>
          <p:cNvPr id="90" name="Right Brace 89"/>
          <p:cNvSpPr/>
          <p:nvPr/>
        </p:nvSpPr>
        <p:spPr>
          <a:xfrm rot="5400000">
            <a:off x="904870" y="4190820"/>
            <a:ext cx="237271" cy="1499808"/>
          </a:xfrm>
          <a:prstGeom prst="rightBrace">
            <a:avLst>
              <a:gd name="adj1" fmla="val 57937"/>
              <a:gd name="adj2" fmla="val 50000"/>
            </a:avLst>
          </a:prstGeom>
          <a:ln w="158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Right Brace 90"/>
          <p:cNvSpPr/>
          <p:nvPr/>
        </p:nvSpPr>
        <p:spPr>
          <a:xfrm rot="5400000">
            <a:off x="3634114" y="4186208"/>
            <a:ext cx="237271" cy="1499808"/>
          </a:xfrm>
          <a:prstGeom prst="rightBrace">
            <a:avLst>
              <a:gd name="adj1" fmla="val 57937"/>
              <a:gd name="adj2" fmla="val 50000"/>
            </a:avLst>
          </a:prstGeom>
          <a:ln w="158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2" name="TextBox 91"/>
          <p:cNvSpPr txBox="1"/>
          <p:nvPr/>
        </p:nvSpPr>
        <p:spPr>
          <a:xfrm>
            <a:off x="2625229" y="5055260"/>
            <a:ext cx="2262286" cy="646331"/>
          </a:xfrm>
          <a:prstGeom prst="rect">
            <a:avLst/>
          </a:prstGeom>
          <a:noFill/>
        </p:spPr>
        <p:txBody>
          <a:bodyPr wrap="none" rtlCol="0">
            <a:spAutoFit/>
          </a:bodyPr>
          <a:lstStyle/>
          <a:p>
            <a:pPr algn="ctr"/>
            <a:r>
              <a:rPr lang="en-US" b="1" dirty="0" smtClean="0"/>
              <a:t>Proposed FACET-II</a:t>
            </a:r>
          </a:p>
          <a:p>
            <a:pPr algn="ctr"/>
            <a:r>
              <a:rPr lang="en-US" b="1" dirty="0"/>
              <a:t>a</a:t>
            </a:r>
            <a:r>
              <a:rPr lang="en-US" b="1" dirty="0" smtClean="0"/>
              <a:t>nd Bypass Line</a:t>
            </a:r>
            <a:endParaRPr lang="en-US" b="1" dirty="0"/>
          </a:p>
        </p:txBody>
      </p:sp>
      <p:sp>
        <p:nvSpPr>
          <p:cNvPr id="93" name="TextBox 92"/>
          <p:cNvSpPr txBox="1"/>
          <p:nvPr/>
        </p:nvSpPr>
        <p:spPr>
          <a:xfrm>
            <a:off x="5307328" y="5051095"/>
            <a:ext cx="1890262" cy="646331"/>
          </a:xfrm>
          <a:prstGeom prst="rect">
            <a:avLst/>
          </a:prstGeom>
          <a:noFill/>
        </p:spPr>
        <p:txBody>
          <a:bodyPr wrap="none" rtlCol="0">
            <a:spAutoFit/>
          </a:bodyPr>
          <a:lstStyle/>
          <a:p>
            <a:pPr algn="ctr"/>
            <a:r>
              <a:rPr lang="en-US" b="1" dirty="0" smtClean="0"/>
              <a:t>Existing LCLS-I</a:t>
            </a:r>
          </a:p>
          <a:p>
            <a:pPr algn="ctr"/>
            <a:r>
              <a:rPr lang="en-US" b="1" dirty="0" smtClean="0"/>
              <a:t>Linac</a:t>
            </a:r>
            <a:r>
              <a:rPr lang="en-US" dirty="0" smtClean="0"/>
              <a:t> (15 GeV)</a:t>
            </a:r>
            <a:endParaRPr lang="en-US" dirty="0"/>
          </a:p>
        </p:txBody>
      </p:sp>
      <p:sp>
        <p:nvSpPr>
          <p:cNvPr id="94" name="Right Brace 93"/>
          <p:cNvSpPr/>
          <p:nvPr/>
        </p:nvSpPr>
        <p:spPr>
          <a:xfrm rot="5400000">
            <a:off x="6120967" y="4191279"/>
            <a:ext cx="237271" cy="1499808"/>
          </a:xfrm>
          <a:prstGeom prst="rightBrace">
            <a:avLst>
              <a:gd name="adj1" fmla="val 57937"/>
              <a:gd name="adj2" fmla="val 50000"/>
            </a:avLst>
          </a:prstGeom>
          <a:ln w="158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TextBox 96"/>
          <p:cNvSpPr txBox="1"/>
          <p:nvPr/>
        </p:nvSpPr>
        <p:spPr>
          <a:xfrm>
            <a:off x="7530355" y="5046483"/>
            <a:ext cx="1595309" cy="646331"/>
          </a:xfrm>
          <a:prstGeom prst="rect">
            <a:avLst/>
          </a:prstGeom>
          <a:noFill/>
        </p:spPr>
        <p:txBody>
          <a:bodyPr wrap="none" rtlCol="0">
            <a:spAutoFit/>
          </a:bodyPr>
          <a:lstStyle/>
          <a:p>
            <a:pPr algn="r"/>
            <a:r>
              <a:rPr lang="en-US" b="1" dirty="0" smtClean="0"/>
              <a:t>Undulators</a:t>
            </a:r>
          </a:p>
          <a:p>
            <a:pPr algn="r"/>
            <a:r>
              <a:rPr lang="en-US" dirty="0" smtClean="0"/>
              <a:t>(SXU &amp; HXU)</a:t>
            </a:r>
          </a:p>
        </p:txBody>
      </p:sp>
      <p:sp>
        <p:nvSpPr>
          <p:cNvPr id="98" name="Right Brace 97"/>
          <p:cNvSpPr/>
          <p:nvPr/>
        </p:nvSpPr>
        <p:spPr>
          <a:xfrm rot="5400000">
            <a:off x="8458390" y="4506019"/>
            <a:ext cx="237271" cy="861106"/>
          </a:xfrm>
          <a:prstGeom prst="rightBrace">
            <a:avLst>
              <a:gd name="adj1" fmla="val 57937"/>
              <a:gd name="adj2" fmla="val 50000"/>
            </a:avLst>
          </a:prstGeom>
          <a:ln w="158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0" name="Straight Connector 99"/>
          <p:cNvCxnSpPr/>
          <p:nvPr/>
        </p:nvCxnSpPr>
        <p:spPr>
          <a:xfrm>
            <a:off x="5471901" y="3361986"/>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991229" y="3366610"/>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992041" y="3366610"/>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11369" y="3371234"/>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62809" y="3361998"/>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1782137" y="3366622"/>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31881" y="3361998"/>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9004689" y="3366622"/>
            <a:ext cx="0" cy="1422447"/>
          </a:xfrm>
          <a:prstGeom prst="line">
            <a:avLst/>
          </a:prstGeom>
          <a:ln w="12700">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80656" y="1403292"/>
            <a:ext cx="2137124" cy="276999"/>
          </a:xfrm>
          <a:prstGeom prst="rect">
            <a:avLst/>
          </a:prstGeom>
          <a:noFill/>
        </p:spPr>
        <p:txBody>
          <a:bodyPr wrap="none" rtlCol="0">
            <a:spAutoFit/>
          </a:bodyPr>
          <a:lstStyle/>
          <a:p>
            <a:pPr algn="ctr"/>
            <a:r>
              <a:rPr lang="en-US" sz="1200" dirty="0" smtClean="0"/>
              <a:t>(only approximately to scale)</a:t>
            </a:r>
            <a:endParaRPr lang="en-US" sz="1200" dirty="0"/>
          </a:p>
        </p:txBody>
      </p:sp>
      <p:sp>
        <p:nvSpPr>
          <p:cNvPr id="109" name="Rectangle 108"/>
          <p:cNvSpPr/>
          <p:nvPr/>
        </p:nvSpPr>
        <p:spPr>
          <a:xfrm>
            <a:off x="35557" y="27256"/>
            <a:ext cx="3010761" cy="338554"/>
          </a:xfrm>
          <a:prstGeom prst="rect">
            <a:avLst/>
          </a:prstGeom>
        </p:spPr>
        <p:txBody>
          <a:bodyPr wrap="none">
            <a:spAutoFit/>
          </a:bodyPr>
          <a:lstStyle/>
          <a:p>
            <a:pPr algn="ctr"/>
            <a:r>
              <a:rPr lang="en-US" sz="1600" dirty="0" smtClean="0">
                <a:solidFill>
                  <a:schemeClr val="bg1">
                    <a:lumMod val="50000"/>
                  </a:schemeClr>
                </a:solidFill>
              </a:rPr>
              <a:t>See PRD: </a:t>
            </a:r>
            <a:r>
              <a:rPr lang="en-US" sz="1600" i="1" dirty="0" smtClean="0">
                <a:solidFill>
                  <a:schemeClr val="bg1">
                    <a:lumMod val="50000"/>
                  </a:schemeClr>
                </a:solidFill>
              </a:rPr>
              <a:t>LCLSII-2.4-PR-0041</a:t>
            </a:r>
            <a:endParaRPr lang="en-US" sz="1600" i="1" dirty="0">
              <a:solidFill>
                <a:schemeClr val="bg1">
                  <a:lumMod val="50000"/>
                </a:schemeClr>
              </a:solidFill>
            </a:endParaRPr>
          </a:p>
        </p:txBody>
      </p:sp>
      <p:sp>
        <p:nvSpPr>
          <p:cNvPr id="4" name="Rectangle 3"/>
          <p:cNvSpPr/>
          <p:nvPr/>
        </p:nvSpPr>
        <p:spPr>
          <a:xfrm>
            <a:off x="383189" y="6335236"/>
            <a:ext cx="3344425" cy="369332"/>
          </a:xfrm>
          <a:prstGeom prst="rect">
            <a:avLst/>
          </a:prstGeom>
        </p:spPr>
        <p:txBody>
          <a:bodyPr wrap="square">
            <a:spAutoFit/>
          </a:bodyPr>
          <a:lstStyle/>
          <a:p>
            <a:pPr fontAlgn="auto"/>
            <a:r>
              <a:rPr lang="en-US" b="1" i="1" dirty="0" smtClean="0">
                <a:solidFill>
                  <a:srgbClr val="C00000"/>
                </a:solidFill>
              </a:rPr>
              <a:t>Courtesy </a:t>
            </a:r>
            <a:r>
              <a:rPr lang="en-US" b="1" i="1" dirty="0">
                <a:solidFill>
                  <a:srgbClr val="C00000"/>
                </a:solidFill>
              </a:rPr>
              <a:t>of </a:t>
            </a:r>
            <a:r>
              <a:rPr lang="en-US" b="1" i="1" dirty="0" smtClean="0">
                <a:solidFill>
                  <a:srgbClr val="C00000"/>
                </a:solidFill>
              </a:rPr>
              <a:t>Paul Emma</a:t>
            </a:r>
            <a:endParaRPr lang="en-US" b="1" i="1" dirty="0">
              <a:solidFill>
                <a:srgbClr val="C00000"/>
              </a:solidFill>
            </a:endParaRPr>
          </a:p>
        </p:txBody>
      </p:sp>
    </p:spTree>
    <p:extLst>
      <p:ext uri="{BB962C8B-B14F-4D97-AF65-F5344CB8AC3E}">
        <p14:creationId xmlns:p14="http://schemas.microsoft.com/office/powerpoint/2010/main" val="647934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srgbClr val="000000"/>
                </a:solidFill>
              </a:rPr>
              <a:pPr/>
              <a:t>6</a:t>
            </a:fld>
            <a:endParaRPr lang="en-US" dirty="0">
              <a:solidFill>
                <a:srgbClr val="000000"/>
              </a:solidFill>
            </a:endParaRPr>
          </a:p>
        </p:txBody>
      </p:sp>
      <p:sp>
        <p:nvSpPr>
          <p:cNvPr id="3" name="Title 2"/>
          <p:cNvSpPr>
            <a:spLocks noGrp="1"/>
          </p:cNvSpPr>
          <p:nvPr>
            <p:ph type="title"/>
          </p:nvPr>
        </p:nvSpPr>
        <p:spPr/>
        <p:txBody>
          <a:bodyPr/>
          <a:lstStyle/>
          <a:p>
            <a:r>
              <a:rPr lang="en-US" sz="3200" dirty="0" smtClean="0">
                <a:effectLst>
                  <a:outerShdw blurRad="38100" dist="38100" dir="2700000" algn="tl">
                    <a:srgbClr val="000000">
                      <a:alpha val="43137"/>
                    </a:srgbClr>
                  </a:outerShdw>
                </a:effectLst>
              </a:rPr>
              <a:t>LCLS-II Beam Distribution</a:t>
            </a:r>
            <a:endParaRPr lang="en-US" sz="3200" dirty="0">
              <a:effectLst>
                <a:outerShdw blurRad="38100" dist="38100" dir="2700000" algn="tl">
                  <a:srgbClr val="000000">
                    <a:alpha val="43137"/>
                  </a:srgbClr>
                </a:outerShdw>
              </a:effectLst>
            </a:endParaRPr>
          </a:p>
        </p:txBody>
      </p:sp>
      <p:cxnSp>
        <p:nvCxnSpPr>
          <p:cNvPr id="6" name="Straight Arrow Connector 5"/>
          <p:cNvCxnSpPr/>
          <p:nvPr/>
        </p:nvCxnSpPr>
        <p:spPr>
          <a:xfrm flipH="1">
            <a:off x="3168226" y="2918273"/>
            <a:ext cx="719899" cy="0"/>
          </a:xfrm>
          <a:prstGeom prst="straightConnector1">
            <a:avLst/>
          </a:prstGeom>
          <a:ln w="6350">
            <a:solidFill>
              <a:schemeClr val="bg1">
                <a:lumMod val="65000"/>
              </a:schemeClr>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5273315" y="2930148"/>
            <a:ext cx="228600" cy="152400"/>
          </a:xfrm>
          <a:prstGeom prst="line">
            <a:avLst/>
          </a:prstGeom>
          <a:ln w="28575">
            <a:solidFill>
              <a:srgbClr val="0099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81872" y="2472962"/>
            <a:ext cx="7772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982487" y="2396762"/>
            <a:ext cx="731520" cy="152400"/>
          </a:xfrm>
          <a:prstGeom prst="rect">
            <a:avLst/>
          </a:prstGeom>
          <a:gradFill flip="none" rotWithShape="1">
            <a:gsLst>
              <a:gs pos="0">
                <a:srgbClr val="007BC0"/>
              </a:gs>
              <a:gs pos="50000">
                <a:srgbClr val="00B0F0">
                  <a:tint val="44500"/>
                  <a:satMod val="160000"/>
                </a:srgbClr>
              </a:gs>
              <a:gs pos="100000">
                <a:srgbClr val="00B0F0">
                  <a:tint val="23500"/>
                  <a:satMod val="160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rPr>
              <a:t>L2-Linac</a:t>
            </a:r>
            <a:endParaRPr lang="en-US" sz="1000" b="1" dirty="0">
              <a:solidFill>
                <a:schemeClr val="tx1"/>
              </a:solidFill>
            </a:endParaRPr>
          </a:p>
        </p:txBody>
      </p:sp>
      <p:grpSp>
        <p:nvGrpSpPr>
          <p:cNvPr id="10" name="Group 9"/>
          <p:cNvGrpSpPr/>
          <p:nvPr/>
        </p:nvGrpSpPr>
        <p:grpSpPr>
          <a:xfrm flipV="1">
            <a:off x="729513" y="2472716"/>
            <a:ext cx="152394" cy="76446"/>
            <a:chOff x="4137816" y="1636386"/>
            <a:chExt cx="391282" cy="192414"/>
          </a:xfrm>
        </p:grpSpPr>
        <p:cxnSp>
          <p:nvCxnSpPr>
            <p:cNvPr id="11" name="Straight Connector 10"/>
            <p:cNvCxnSpPr/>
            <p:nvPr/>
          </p:nvCxnSpPr>
          <p:spPr>
            <a:xfrm>
              <a:off x="4437658" y="1828800"/>
              <a:ext cx="914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75124" y="1636386"/>
              <a:ext cx="91440"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203750" y="1640214"/>
              <a:ext cx="91439"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261582" y="1649376"/>
              <a:ext cx="13809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37816" y="1828800"/>
              <a:ext cx="9143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a:stCxn id="19" idx="3"/>
            <a:endCxn id="20" idx="1"/>
          </p:cNvCxnSpPr>
          <p:nvPr/>
        </p:nvCxnSpPr>
        <p:spPr>
          <a:xfrm>
            <a:off x="215435" y="2472962"/>
            <a:ext cx="66152"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67760" y="2472962"/>
            <a:ext cx="1524196"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979506" y="2396762"/>
            <a:ext cx="1188720" cy="152400"/>
          </a:xfrm>
          <a:prstGeom prst="rect">
            <a:avLst/>
          </a:prstGeom>
          <a:gradFill flip="none" rotWithShape="1">
            <a:gsLst>
              <a:gs pos="0">
                <a:srgbClr val="007BC0"/>
              </a:gs>
              <a:gs pos="50000">
                <a:srgbClr val="00B0F0">
                  <a:tint val="44500"/>
                  <a:satMod val="160000"/>
                </a:srgbClr>
              </a:gs>
              <a:gs pos="100000">
                <a:srgbClr val="00B0F0">
                  <a:tint val="23500"/>
                  <a:satMod val="160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rPr>
              <a:t>L3-Linac</a:t>
            </a:r>
            <a:endParaRPr lang="en-US" sz="1000" b="1" dirty="0">
              <a:solidFill>
                <a:schemeClr val="tx1"/>
              </a:solidFill>
            </a:endParaRPr>
          </a:p>
        </p:txBody>
      </p:sp>
      <p:sp>
        <p:nvSpPr>
          <p:cNvPr id="19" name="Rectangle 18"/>
          <p:cNvSpPr/>
          <p:nvPr/>
        </p:nvSpPr>
        <p:spPr>
          <a:xfrm>
            <a:off x="169715" y="2396762"/>
            <a:ext cx="45720" cy="152400"/>
          </a:xfrm>
          <a:prstGeom prst="rect">
            <a:avLst/>
          </a:prstGeom>
          <a:solidFill>
            <a:srgbClr val="FFC0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81587" y="2396762"/>
            <a:ext cx="91440" cy="152400"/>
          </a:xfrm>
          <a:prstGeom prst="rect">
            <a:avLst/>
          </a:prstGeom>
          <a:gradFill flip="none" rotWithShape="1">
            <a:gsLst>
              <a:gs pos="0">
                <a:srgbClr val="007BC0"/>
              </a:gs>
              <a:gs pos="50000">
                <a:srgbClr val="00B0F0">
                  <a:tint val="44500"/>
                  <a:satMod val="160000"/>
                </a:srgbClr>
              </a:gs>
              <a:gs pos="100000">
                <a:srgbClr val="00B0F0">
                  <a:tint val="23500"/>
                  <a:satMod val="160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376377" y="2424543"/>
            <a:ext cx="100142" cy="51736"/>
            <a:chOff x="4156658" y="1645807"/>
            <a:chExt cx="372440" cy="192414"/>
          </a:xfrm>
        </p:grpSpPr>
        <p:cxnSp>
          <p:nvCxnSpPr>
            <p:cNvPr id="22" name="Straight Connector 21"/>
            <p:cNvCxnSpPr/>
            <p:nvPr/>
          </p:nvCxnSpPr>
          <p:spPr>
            <a:xfrm>
              <a:off x="4437658" y="1828800"/>
              <a:ext cx="914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65702" y="1645807"/>
              <a:ext cx="91438" cy="188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213170" y="1649634"/>
              <a:ext cx="91438" cy="18858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71002" y="1658798"/>
              <a:ext cx="138091"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156658" y="1828800"/>
              <a:ext cx="91438"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a:off x="475897" y="2472962"/>
            <a:ext cx="7620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548915" y="2396762"/>
            <a:ext cx="182880" cy="152400"/>
          </a:xfrm>
          <a:prstGeom prst="rect">
            <a:avLst/>
          </a:prstGeom>
          <a:gradFill flip="none" rotWithShape="1">
            <a:gsLst>
              <a:gs pos="0">
                <a:srgbClr val="007BC0"/>
              </a:gs>
              <a:gs pos="50000">
                <a:srgbClr val="00B0F0">
                  <a:tint val="44500"/>
                  <a:satMod val="160000"/>
                </a:srgbClr>
              </a:gs>
              <a:gs pos="100000">
                <a:srgbClr val="00B0F0">
                  <a:tint val="23500"/>
                  <a:satMod val="160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solidFill>
                <a:schemeClr val="tx1"/>
              </a:solidFill>
            </a:endParaRPr>
          </a:p>
        </p:txBody>
      </p:sp>
      <p:grpSp>
        <p:nvGrpSpPr>
          <p:cNvPr id="29" name="Group 28"/>
          <p:cNvGrpSpPr/>
          <p:nvPr/>
        </p:nvGrpSpPr>
        <p:grpSpPr>
          <a:xfrm flipV="1">
            <a:off x="1711907" y="2472470"/>
            <a:ext cx="155457" cy="76446"/>
            <a:chOff x="4137816" y="1636386"/>
            <a:chExt cx="391282" cy="192414"/>
          </a:xfrm>
        </p:grpSpPr>
        <p:cxnSp>
          <p:nvCxnSpPr>
            <p:cNvPr id="30" name="Straight Connector 29"/>
            <p:cNvCxnSpPr/>
            <p:nvPr/>
          </p:nvCxnSpPr>
          <p:spPr>
            <a:xfrm>
              <a:off x="4437658" y="1828800"/>
              <a:ext cx="914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375124" y="1636386"/>
              <a:ext cx="91440"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203750" y="1640214"/>
              <a:ext cx="91439"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261582" y="1649376"/>
              <a:ext cx="138093"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137816" y="1828800"/>
              <a:ext cx="9143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p:cNvCxnSpPr/>
          <p:nvPr/>
        </p:nvCxnSpPr>
        <p:spPr>
          <a:xfrm>
            <a:off x="3389457" y="2474069"/>
            <a:ext cx="504708" cy="446413"/>
          </a:xfrm>
          <a:prstGeom prst="line">
            <a:avLst/>
          </a:prstGeom>
          <a:ln w="28575">
            <a:solidFill>
              <a:srgbClr val="0000FF"/>
            </a:solidFill>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91667" y="2918272"/>
            <a:ext cx="91440" cy="0"/>
          </a:xfrm>
          <a:prstGeom prst="line">
            <a:avLst/>
          </a:prstGeom>
          <a:ln w="28575">
            <a:solidFill>
              <a:srgbClr val="0000FF"/>
            </a:solidFill>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282317" y="2765872"/>
            <a:ext cx="228600" cy="152400"/>
          </a:xfrm>
          <a:prstGeom prst="line">
            <a:avLst/>
          </a:prstGeom>
          <a:ln w="28575">
            <a:solidFill>
              <a:srgbClr val="6600FF"/>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flipV="1">
            <a:off x="3977392" y="2918272"/>
            <a:ext cx="155457" cy="76446"/>
            <a:chOff x="4137816" y="1636386"/>
            <a:chExt cx="391282" cy="192414"/>
          </a:xfrm>
          <a:effectLst>
            <a:glow rad="63500">
              <a:schemeClr val="accent1">
                <a:satMod val="175000"/>
                <a:alpha val="40000"/>
              </a:schemeClr>
            </a:glow>
            <a:outerShdw blurRad="50800" dist="38100" dir="2700000" algn="tl" rotWithShape="0">
              <a:prstClr val="black">
                <a:alpha val="40000"/>
              </a:prstClr>
            </a:outerShdw>
          </a:effectLst>
        </p:grpSpPr>
        <p:cxnSp>
          <p:nvCxnSpPr>
            <p:cNvPr id="39" name="Straight Connector 38"/>
            <p:cNvCxnSpPr/>
            <p:nvPr/>
          </p:nvCxnSpPr>
          <p:spPr>
            <a:xfrm>
              <a:off x="4437658" y="1828800"/>
              <a:ext cx="91440"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375124" y="1636386"/>
              <a:ext cx="91440"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203750" y="1640214"/>
              <a:ext cx="91439" cy="188586"/>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261581" y="1649376"/>
              <a:ext cx="138094"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37816" y="1828800"/>
              <a:ext cx="91439"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a:off x="4132849" y="2910268"/>
            <a:ext cx="1660216" cy="0"/>
          </a:xfrm>
          <a:prstGeom prst="line">
            <a:avLst/>
          </a:prstGeom>
          <a:ln w="28575">
            <a:solidFill>
              <a:srgbClr val="0000FF"/>
            </a:solidFill>
          </a:ln>
          <a:effectLst>
            <a:glow rad="63500">
              <a:schemeClr val="accent1">
                <a:satMod val="175000"/>
                <a:alpha val="40000"/>
              </a:schemeClr>
            </a:glow>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503743" y="3088486"/>
            <a:ext cx="304800" cy="0"/>
          </a:xfrm>
          <a:prstGeom prst="line">
            <a:avLst/>
          </a:prstGeom>
          <a:ln w="28575">
            <a:solidFill>
              <a:srgbClr val="0099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5507621" y="2765872"/>
            <a:ext cx="605607" cy="0"/>
          </a:xfrm>
          <a:prstGeom prst="line">
            <a:avLst/>
          </a:prstGeom>
          <a:ln w="28575">
            <a:solidFill>
              <a:srgbClr val="6600FF"/>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6114804" y="2635105"/>
            <a:ext cx="228600" cy="13660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6359219" y="2879273"/>
            <a:ext cx="61206" cy="40805"/>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5793065" y="2942024"/>
            <a:ext cx="228600" cy="152400"/>
          </a:xfrm>
          <a:prstGeom prst="line">
            <a:avLst/>
          </a:prstGeom>
          <a:ln w="28575">
            <a:solidFill>
              <a:srgbClr val="0099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016265" y="2947962"/>
            <a:ext cx="857250" cy="0"/>
          </a:xfrm>
          <a:prstGeom prst="line">
            <a:avLst/>
          </a:prstGeom>
          <a:ln w="28575">
            <a:solidFill>
              <a:srgbClr val="0099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335091" y="2635748"/>
            <a:ext cx="538424"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6862553" y="2640773"/>
            <a:ext cx="864542" cy="576361"/>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721157" y="3222510"/>
            <a:ext cx="1211381" cy="0"/>
          </a:xfrm>
          <a:prstGeom prst="line">
            <a:avLst/>
          </a:prstGeom>
          <a:ln w="28575">
            <a:solidFill>
              <a:srgbClr val="6600F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739915" y="2604846"/>
            <a:ext cx="21285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6866155" y="2604846"/>
            <a:ext cx="885644" cy="59042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751799" y="3191608"/>
            <a:ext cx="118651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8163891" y="3134996"/>
            <a:ext cx="594360" cy="152400"/>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rPr>
              <a:t>HXU</a:t>
            </a:r>
            <a:endParaRPr lang="en-US" sz="1000" b="1" dirty="0">
              <a:solidFill>
                <a:schemeClr val="tx1"/>
              </a:solidFill>
            </a:endParaRPr>
          </a:p>
        </p:txBody>
      </p:sp>
      <p:cxnSp>
        <p:nvCxnSpPr>
          <p:cNvPr id="58" name="Straight Connector 57"/>
          <p:cNvCxnSpPr/>
          <p:nvPr/>
        </p:nvCxnSpPr>
        <p:spPr>
          <a:xfrm flipH="1">
            <a:off x="6868493" y="2033562"/>
            <a:ext cx="838198" cy="914400"/>
          </a:xfrm>
          <a:prstGeom prst="line">
            <a:avLst/>
          </a:prstGeom>
          <a:ln w="28575">
            <a:solidFill>
              <a:srgbClr val="0099FF"/>
            </a:solidFill>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700595" y="2027624"/>
            <a:ext cx="1231392" cy="0"/>
          </a:xfrm>
          <a:prstGeom prst="line">
            <a:avLst/>
          </a:prstGeom>
          <a:ln w="28575">
            <a:solidFill>
              <a:srgbClr val="0099FF"/>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8311507" y="1951424"/>
            <a:ext cx="446380" cy="152400"/>
          </a:xfrm>
          <a:prstGeom prst="rect">
            <a:avLst/>
          </a:prstGeom>
          <a:gradFill flip="none" rotWithShape="1">
            <a:gsLst>
              <a:gs pos="0">
                <a:srgbClr val="DDDDDD">
                  <a:shade val="30000"/>
                  <a:satMod val="115000"/>
                </a:srgbClr>
              </a:gs>
              <a:gs pos="50000">
                <a:srgbClr val="DDDDDD">
                  <a:shade val="67500"/>
                  <a:satMod val="115000"/>
                </a:srgbClr>
              </a:gs>
              <a:gs pos="100000">
                <a:srgbClr val="DDDDDD">
                  <a:shade val="100000"/>
                  <a:satMod val="115000"/>
                </a:srgb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smtClean="0">
                <a:solidFill>
                  <a:schemeClr val="tx1"/>
                </a:solidFill>
              </a:rPr>
              <a:t>SXU</a:t>
            </a:r>
            <a:endParaRPr lang="en-US" sz="1000" b="1" dirty="0">
              <a:solidFill>
                <a:schemeClr val="tx1"/>
              </a:solidFill>
            </a:endParaRPr>
          </a:p>
        </p:txBody>
      </p:sp>
      <p:sp>
        <p:nvSpPr>
          <p:cNvPr id="61" name="Rectangle 60"/>
          <p:cNvSpPr/>
          <p:nvPr/>
        </p:nvSpPr>
        <p:spPr>
          <a:xfrm>
            <a:off x="4695109" y="2556454"/>
            <a:ext cx="45720" cy="91440"/>
          </a:xfrm>
          <a:prstGeom prst="rect">
            <a:avLst/>
          </a:prstGeom>
          <a:solidFill>
            <a:srgbClr val="FFC000"/>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25891" y="1977216"/>
            <a:ext cx="45720" cy="91440"/>
          </a:xfrm>
          <a:prstGeom prst="rect">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8925891" y="3159202"/>
            <a:ext cx="45720" cy="91440"/>
          </a:xfrm>
          <a:prstGeom prst="rect">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a:off x="481775" y="2472962"/>
            <a:ext cx="60792" cy="13380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0340" y="2610290"/>
            <a:ext cx="11230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795851" y="2557368"/>
            <a:ext cx="1280160" cy="109728"/>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6200000" scaled="1"/>
            <a:tileRect/>
          </a:gra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Sec. 21-30</a:t>
            </a:r>
            <a:endParaRPr lang="en-US" sz="1000" dirty="0">
              <a:solidFill>
                <a:schemeClr val="tx1"/>
              </a:solidFill>
            </a:endParaRPr>
          </a:p>
        </p:txBody>
      </p:sp>
      <p:sp>
        <p:nvSpPr>
          <p:cNvPr id="67" name="Rectangle 66"/>
          <p:cNvSpPr/>
          <p:nvPr/>
        </p:nvSpPr>
        <p:spPr>
          <a:xfrm>
            <a:off x="641911" y="2574954"/>
            <a:ext cx="27432" cy="73152"/>
          </a:xfrm>
          <a:prstGeom prst="rect">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63033" y="2183087"/>
            <a:ext cx="348173" cy="246221"/>
          </a:xfrm>
          <a:prstGeom prst="rect">
            <a:avLst/>
          </a:prstGeom>
          <a:noFill/>
        </p:spPr>
        <p:txBody>
          <a:bodyPr wrap="none" rtlCol="0">
            <a:spAutoFit/>
          </a:bodyPr>
          <a:lstStyle/>
          <a:p>
            <a:pPr algn="ctr"/>
            <a:r>
              <a:rPr lang="en-US" sz="1000" dirty="0" smtClean="0"/>
              <a:t>LH</a:t>
            </a:r>
            <a:endParaRPr lang="en-US" sz="1000" dirty="0"/>
          </a:p>
        </p:txBody>
      </p:sp>
      <p:sp>
        <p:nvSpPr>
          <p:cNvPr id="69" name="TextBox 68"/>
          <p:cNvSpPr txBox="1"/>
          <p:nvPr/>
        </p:nvSpPr>
        <p:spPr>
          <a:xfrm>
            <a:off x="649077" y="2183087"/>
            <a:ext cx="433132" cy="246221"/>
          </a:xfrm>
          <a:prstGeom prst="rect">
            <a:avLst/>
          </a:prstGeom>
          <a:noFill/>
        </p:spPr>
        <p:txBody>
          <a:bodyPr wrap="none" rtlCol="0">
            <a:spAutoFit/>
          </a:bodyPr>
          <a:lstStyle/>
          <a:p>
            <a:pPr algn="ctr"/>
            <a:r>
              <a:rPr lang="en-US" sz="1000" dirty="0" smtClean="0"/>
              <a:t>BC1</a:t>
            </a:r>
            <a:endParaRPr lang="en-US" sz="1000" dirty="0"/>
          </a:p>
        </p:txBody>
      </p:sp>
      <p:sp>
        <p:nvSpPr>
          <p:cNvPr id="70" name="TextBox 69"/>
          <p:cNvSpPr txBox="1"/>
          <p:nvPr/>
        </p:nvSpPr>
        <p:spPr>
          <a:xfrm>
            <a:off x="1632496" y="2193720"/>
            <a:ext cx="433132" cy="246221"/>
          </a:xfrm>
          <a:prstGeom prst="rect">
            <a:avLst/>
          </a:prstGeom>
          <a:noFill/>
        </p:spPr>
        <p:txBody>
          <a:bodyPr wrap="none" rtlCol="0">
            <a:spAutoFit/>
          </a:bodyPr>
          <a:lstStyle/>
          <a:p>
            <a:pPr algn="ctr"/>
            <a:r>
              <a:rPr lang="en-US" sz="1000" dirty="0" smtClean="0"/>
              <a:t>BC2</a:t>
            </a:r>
            <a:endParaRPr lang="en-US" sz="1000" dirty="0"/>
          </a:p>
        </p:txBody>
      </p:sp>
      <p:sp>
        <p:nvSpPr>
          <p:cNvPr id="71" name="TextBox 70"/>
          <p:cNvSpPr txBox="1"/>
          <p:nvPr/>
        </p:nvSpPr>
        <p:spPr>
          <a:xfrm>
            <a:off x="3843362" y="2664150"/>
            <a:ext cx="433132" cy="246221"/>
          </a:xfrm>
          <a:prstGeom prst="rect">
            <a:avLst/>
          </a:prstGeom>
          <a:noFill/>
        </p:spPr>
        <p:txBody>
          <a:bodyPr wrap="none" rtlCol="0">
            <a:spAutoFit/>
          </a:bodyPr>
          <a:lstStyle/>
          <a:p>
            <a:pPr algn="ctr"/>
            <a:r>
              <a:rPr lang="en-US" sz="1000" dirty="0" smtClean="0"/>
              <a:t>BC3</a:t>
            </a:r>
            <a:endParaRPr lang="en-US" sz="1000" dirty="0"/>
          </a:p>
        </p:txBody>
      </p:sp>
      <p:cxnSp>
        <p:nvCxnSpPr>
          <p:cNvPr id="72" name="Straight Connector 71"/>
          <p:cNvCxnSpPr/>
          <p:nvPr/>
        </p:nvCxnSpPr>
        <p:spPr>
          <a:xfrm>
            <a:off x="5649612" y="2918272"/>
            <a:ext cx="715545" cy="0"/>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411291" y="2820894"/>
            <a:ext cx="45720" cy="91440"/>
          </a:xfrm>
          <a:prstGeom prst="rect">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6487491" y="2478886"/>
            <a:ext cx="45720" cy="91440"/>
          </a:xfrm>
          <a:prstGeom prst="rect">
            <a:avLst/>
          </a:prstGeom>
          <a:solidFill>
            <a:srgbClr val="9966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6355053" y="2321963"/>
            <a:ext cx="298480" cy="215444"/>
          </a:xfrm>
          <a:prstGeom prst="rect">
            <a:avLst/>
          </a:prstGeom>
          <a:noFill/>
        </p:spPr>
        <p:txBody>
          <a:bodyPr wrap="none" rtlCol="0">
            <a:spAutoFit/>
          </a:bodyPr>
          <a:lstStyle/>
          <a:p>
            <a:pPr algn="ctr"/>
            <a:r>
              <a:rPr lang="en-US" sz="800" dirty="0" smtClean="0"/>
              <a:t>D2</a:t>
            </a:r>
            <a:endParaRPr lang="en-US" sz="800" dirty="0"/>
          </a:p>
        </p:txBody>
      </p:sp>
      <p:sp>
        <p:nvSpPr>
          <p:cNvPr id="76" name="TextBox 75"/>
          <p:cNvSpPr txBox="1"/>
          <p:nvPr/>
        </p:nvSpPr>
        <p:spPr>
          <a:xfrm>
            <a:off x="6266723" y="2653682"/>
            <a:ext cx="349776" cy="215444"/>
          </a:xfrm>
          <a:prstGeom prst="rect">
            <a:avLst/>
          </a:prstGeom>
          <a:noFill/>
        </p:spPr>
        <p:txBody>
          <a:bodyPr wrap="none" rtlCol="0">
            <a:spAutoFit/>
          </a:bodyPr>
          <a:lstStyle/>
          <a:p>
            <a:pPr algn="ctr"/>
            <a:r>
              <a:rPr lang="en-US" sz="800" dirty="0" smtClean="0"/>
              <a:t>D10</a:t>
            </a:r>
            <a:endParaRPr lang="en-US" sz="800" dirty="0"/>
          </a:p>
        </p:txBody>
      </p:sp>
      <p:sp>
        <p:nvSpPr>
          <p:cNvPr id="77" name="Rectangle 76"/>
          <p:cNvSpPr/>
          <p:nvPr/>
        </p:nvSpPr>
        <p:spPr>
          <a:xfrm>
            <a:off x="6594171" y="2332424"/>
            <a:ext cx="88844" cy="866505"/>
          </a:xfrm>
          <a:prstGeom prst="rect">
            <a:avLst/>
          </a:prstGeom>
          <a:solidFill>
            <a:srgbClr val="996633"/>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6379705" y="3185784"/>
            <a:ext cx="522900" cy="246221"/>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000" dirty="0" smtClean="0">
                <a:latin typeface="Symbol" panose="05050102010706020507" pitchFamily="18" charset="2"/>
              </a:rPr>
              <a:t>m</a:t>
            </a:r>
            <a:r>
              <a:rPr lang="en-US" sz="1000" dirty="0" smtClean="0"/>
              <a:t>-wall</a:t>
            </a:r>
            <a:endParaRPr lang="en-US" sz="1000" dirty="0"/>
          </a:p>
        </p:txBody>
      </p:sp>
      <p:cxnSp>
        <p:nvCxnSpPr>
          <p:cNvPr id="79" name="Straight Arrow Connector 78"/>
          <p:cNvCxnSpPr/>
          <p:nvPr/>
        </p:nvCxnSpPr>
        <p:spPr>
          <a:xfrm>
            <a:off x="6132813" y="2359302"/>
            <a:ext cx="0" cy="237848"/>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6132813" y="2949596"/>
            <a:ext cx="0" cy="237848"/>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5852919" y="2143679"/>
            <a:ext cx="574196" cy="246221"/>
          </a:xfrm>
          <a:prstGeom prst="rect">
            <a:avLst/>
          </a:prstGeom>
          <a:noFill/>
        </p:spPr>
        <p:txBody>
          <a:bodyPr wrap="none" rtlCol="0">
            <a:spAutoFit/>
          </a:bodyPr>
          <a:lstStyle/>
          <a:p>
            <a:pPr algn="ctr"/>
            <a:r>
              <a:rPr lang="en-US" sz="1000" dirty="0" smtClean="0"/>
              <a:t>0.65 m</a:t>
            </a:r>
            <a:endParaRPr lang="en-US" sz="1000" dirty="0"/>
          </a:p>
        </p:txBody>
      </p:sp>
      <p:cxnSp>
        <p:nvCxnSpPr>
          <p:cNvPr id="82" name="Straight Arrow Connector 81"/>
          <p:cNvCxnSpPr/>
          <p:nvPr/>
        </p:nvCxnSpPr>
        <p:spPr>
          <a:xfrm>
            <a:off x="3285486" y="2224716"/>
            <a:ext cx="0" cy="237848"/>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flipV="1">
            <a:off x="3285486" y="2924210"/>
            <a:ext cx="0" cy="237848"/>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3005592" y="2007850"/>
            <a:ext cx="574196" cy="246221"/>
          </a:xfrm>
          <a:prstGeom prst="rect">
            <a:avLst/>
          </a:prstGeom>
          <a:noFill/>
        </p:spPr>
        <p:txBody>
          <a:bodyPr wrap="none" rtlCol="0">
            <a:spAutoFit/>
          </a:bodyPr>
          <a:lstStyle/>
          <a:p>
            <a:pPr algn="ctr"/>
            <a:r>
              <a:rPr lang="en-US" sz="1000" dirty="0" smtClean="0"/>
              <a:t>0.93 m</a:t>
            </a:r>
            <a:endParaRPr lang="en-US" sz="1000" dirty="0"/>
          </a:p>
        </p:txBody>
      </p:sp>
      <p:cxnSp>
        <p:nvCxnSpPr>
          <p:cNvPr id="85" name="Straight Arrow Connector 84"/>
          <p:cNvCxnSpPr/>
          <p:nvPr/>
        </p:nvCxnSpPr>
        <p:spPr>
          <a:xfrm>
            <a:off x="7983564" y="2846303"/>
            <a:ext cx="0" cy="346505"/>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V="1">
            <a:off x="7983564" y="2032176"/>
            <a:ext cx="0" cy="353953"/>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7703670" y="2514801"/>
            <a:ext cx="574196" cy="246221"/>
          </a:xfrm>
          <a:prstGeom prst="rect">
            <a:avLst/>
          </a:prstGeom>
          <a:noFill/>
        </p:spPr>
        <p:txBody>
          <a:bodyPr wrap="none" rtlCol="0">
            <a:spAutoFit/>
          </a:bodyPr>
          <a:lstStyle/>
          <a:p>
            <a:pPr algn="ctr"/>
            <a:r>
              <a:rPr lang="en-US" sz="1000" dirty="0" smtClean="0"/>
              <a:t>2.50 m</a:t>
            </a:r>
            <a:endParaRPr lang="en-US" sz="1000" dirty="0"/>
          </a:p>
        </p:txBody>
      </p:sp>
      <p:sp>
        <p:nvSpPr>
          <p:cNvPr id="88" name="Rectangle 87"/>
          <p:cNvSpPr/>
          <p:nvPr/>
        </p:nvSpPr>
        <p:spPr>
          <a:xfrm>
            <a:off x="482954" y="2352485"/>
            <a:ext cx="333746" cy="246221"/>
          </a:xfrm>
          <a:prstGeom prst="rect">
            <a:avLst/>
          </a:prstGeom>
          <a:effectLst>
            <a:outerShdw blurRad="50800" dist="38100" dir="2700000" algn="tl" rotWithShape="0">
              <a:prstClr val="black">
                <a:alpha val="40000"/>
              </a:prstClr>
            </a:outerShdw>
          </a:effectLst>
        </p:spPr>
        <p:txBody>
          <a:bodyPr wrap="none">
            <a:spAutoFit/>
          </a:bodyPr>
          <a:lstStyle/>
          <a:p>
            <a:pPr algn="ctr"/>
            <a:r>
              <a:rPr lang="en-US" sz="1000" b="1" dirty="0" smtClean="0"/>
              <a:t>L1</a:t>
            </a:r>
            <a:endParaRPr lang="en-US" sz="1000" b="1" dirty="0"/>
          </a:p>
        </p:txBody>
      </p:sp>
      <p:sp>
        <p:nvSpPr>
          <p:cNvPr id="89" name="TextBox 88"/>
          <p:cNvSpPr txBox="1"/>
          <p:nvPr/>
        </p:nvSpPr>
        <p:spPr>
          <a:xfrm>
            <a:off x="5015987" y="3146872"/>
            <a:ext cx="519693" cy="246221"/>
          </a:xfrm>
          <a:prstGeom prst="rect">
            <a:avLst/>
          </a:prstGeom>
          <a:noFill/>
        </p:spPr>
        <p:txBody>
          <a:bodyPr wrap="none" rtlCol="0">
            <a:spAutoFit/>
          </a:bodyPr>
          <a:lstStyle/>
          <a:p>
            <a:pPr algn="ctr"/>
            <a:r>
              <a:rPr lang="en-US" sz="1000" dirty="0" smtClean="0"/>
              <a:t>kicker</a:t>
            </a:r>
            <a:endParaRPr lang="en-US" sz="1000" dirty="0"/>
          </a:p>
        </p:txBody>
      </p:sp>
      <p:cxnSp>
        <p:nvCxnSpPr>
          <p:cNvPr id="90" name="Straight Arrow Connector 89"/>
          <p:cNvCxnSpPr/>
          <p:nvPr/>
        </p:nvCxnSpPr>
        <p:spPr>
          <a:xfrm flipV="1">
            <a:off x="5269534" y="2924210"/>
            <a:ext cx="0" cy="237848"/>
          </a:xfrm>
          <a:prstGeom prst="straightConnector1">
            <a:avLst/>
          </a:prstGeom>
          <a:ln w="6350">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7092247" y="3032567"/>
            <a:ext cx="519694" cy="246221"/>
          </a:xfrm>
          <a:prstGeom prst="rect">
            <a:avLst/>
          </a:prstGeom>
          <a:noFill/>
        </p:spPr>
        <p:txBody>
          <a:bodyPr wrap="none" rtlCol="0">
            <a:spAutoFit/>
          </a:bodyPr>
          <a:lstStyle/>
          <a:p>
            <a:pPr algn="ctr"/>
            <a:r>
              <a:rPr lang="en-US" sz="1000" dirty="0" smtClean="0"/>
              <a:t>LTUH</a:t>
            </a:r>
            <a:endParaRPr lang="en-US" sz="1000" dirty="0"/>
          </a:p>
        </p:txBody>
      </p:sp>
      <p:sp>
        <p:nvSpPr>
          <p:cNvPr id="92" name="TextBox 91"/>
          <p:cNvSpPr txBox="1"/>
          <p:nvPr/>
        </p:nvSpPr>
        <p:spPr>
          <a:xfrm>
            <a:off x="7056042" y="2046820"/>
            <a:ext cx="511680" cy="246221"/>
          </a:xfrm>
          <a:prstGeom prst="rect">
            <a:avLst/>
          </a:prstGeom>
          <a:noFill/>
        </p:spPr>
        <p:txBody>
          <a:bodyPr wrap="none" rtlCol="0">
            <a:spAutoFit/>
          </a:bodyPr>
          <a:lstStyle/>
          <a:p>
            <a:pPr algn="ctr"/>
            <a:r>
              <a:rPr lang="en-US" sz="1000" dirty="0" smtClean="0"/>
              <a:t>LTUS</a:t>
            </a:r>
            <a:endParaRPr lang="en-US" sz="1000" dirty="0"/>
          </a:p>
        </p:txBody>
      </p:sp>
      <p:sp>
        <p:nvSpPr>
          <p:cNvPr id="95" name="TextBox 94"/>
          <p:cNvSpPr txBox="1"/>
          <p:nvPr/>
        </p:nvSpPr>
        <p:spPr>
          <a:xfrm>
            <a:off x="1565079" y="6047341"/>
            <a:ext cx="6083717" cy="307777"/>
          </a:xfrm>
          <a:prstGeom prst="rect">
            <a:avLst/>
          </a:prstGeom>
          <a:noFill/>
        </p:spPr>
        <p:txBody>
          <a:bodyPr wrap="none" rtlCol="0">
            <a:spAutoFit/>
          </a:bodyPr>
          <a:lstStyle/>
          <a:p>
            <a:pPr algn="ctr"/>
            <a:r>
              <a:rPr lang="en-US" sz="1400" dirty="0" smtClean="0">
                <a:solidFill>
                  <a:schemeClr val="bg1">
                    <a:lumMod val="50000"/>
                  </a:schemeClr>
                </a:solidFill>
              </a:rPr>
              <a:t>“glowing” sections indicate these are not in the vertical plane of either linac</a:t>
            </a:r>
            <a:endParaRPr lang="en-US" sz="1400" dirty="0">
              <a:solidFill>
                <a:schemeClr val="bg1">
                  <a:lumMod val="50000"/>
                </a:schemeClr>
              </a:solidFill>
            </a:endParaRPr>
          </a:p>
        </p:txBody>
      </p:sp>
      <p:sp>
        <p:nvSpPr>
          <p:cNvPr id="96" name="TextBox 95"/>
          <p:cNvSpPr txBox="1"/>
          <p:nvPr/>
        </p:nvSpPr>
        <p:spPr>
          <a:xfrm>
            <a:off x="5127983" y="2182807"/>
            <a:ext cx="598242" cy="400110"/>
          </a:xfrm>
          <a:prstGeom prst="rect">
            <a:avLst/>
          </a:prstGeom>
          <a:noFill/>
        </p:spPr>
        <p:txBody>
          <a:bodyPr wrap="none" rtlCol="0">
            <a:spAutoFit/>
          </a:bodyPr>
          <a:lstStyle/>
          <a:p>
            <a:pPr algn="ctr"/>
            <a:r>
              <a:rPr lang="en-US" sz="1000" b="1" dirty="0" smtClean="0"/>
              <a:t>LCLS-I</a:t>
            </a:r>
          </a:p>
          <a:p>
            <a:pPr algn="ctr"/>
            <a:r>
              <a:rPr lang="en-US" sz="1000" b="1" dirty="0" smtClean="0"/>
              <a:t>Linac</a:t>
            </a:r>
          </a:p>
        </p:txBody>
      </p:sp>
      <p:sp>
        <p:nvSpPr>
          <p:cNvPr id="98" name="TextBox 97"/>
          <p:cNvSpPr txBox="1"/>
          <p:nvPr/>
        </p:nvSpPr>
        <p:spPr>
          <a:xfrm>
            <a:off x="32034" y="35204"/>
            <a:ext cx="3010761" cy="338554"/>
          </a:xfrm>
          <a:prstGeom prst="rect">
            <a:avLst/>
          </a:prstGeom>
          <a:noFill/>
        </p:spPr>
        <p:txBody>
          <a:bodyPr wrap="none" rtlCol="0">
            <a:spAutoFit/>
          </a:bodyPr>
          <a:lstStyle/>
          <a:p>
            <a:r>
              <a:rPr lang="en-US" sz="1600" dirty="0" smtClean="0">
                <a:solidFill>
                  <a:schemeClr val="bg1">
                    <a:lumMod val="50000"/>
                  </a:schemeClr>
                </a:solidFill>
              </a:rPr>
              <a:t>See PRD: </a:t>
            </a:r>
            <a:r>
              <a:rPr lang="en-US" sz="1600" i="1" dirty="0" smtClean="0">
                <a:solidFill>
                  <a:schemeClr val="bg1">
                    <a:lumMod val="50000"/>
                  </a:schemeClr>
                </a:solidFill>
              </a:rPr>
              <a:t>LCLSII-2.5-PR-0134</a:t>
            </a:r>
            <a:endParaRPr lang="en-US" sz="1600" i="1" dirty="0">
              <a:solidFill>
                <a:schemeClr val="bg1">
                  <a:lumMod val="50000"/>
                </a:schemeClr>
              </a:solidFill>
            </a:endParaRPr>
          </a:p>
        </p:txBody>
      </p:sp>
      <p:sp>
        <p:nvSpPr>
          <p:cNvPr id="99" name="TextBox 98"/>
          <p:cNvSpPr txBox="1"/>
          <p:nvPr/>
        </p:nvSpPr>
        <p:spPr>
          <a:xfrm>
            <a:off x="3644385" y="1403292"/>
            <a:ext cx="1848583" cy="276999"/>
          </a:xfrm>
          <a:prstGeom prst="rect">
            <a:avLst/>
          </a:prstGeom>
          <a:noFill/>
        </p:spPr>
        <p:txBody>
          <a:bodyPr wrap="none" rtlCol="0">
            <a:spAutoFit/>
          </a:bodyPr>
          <a:lstStyle/>
          <a:p>
            <a:pPr algn="ctr"/>
            <a:r>
              <a:rPr lang="en-US" sz="1200" dirty="0" smtClean="0">
                <a:solidFill>
                  <a:schemeClr val="bg1">
                    <a:lumMod val="50000"/>
                  </a:schemeClr>
                </a:solidFill>
              </a:rPr>
              <a:t>(plan view - not to scale)</a:t>
            </a:r>
            <a:endParaRPr lang="en-US" sz="1200" dirty="0">
              <a:solidFill>
                <a:schemeClr val="bg1">
                  <a:lumMod val="50000"/>
                </a:schemeClr>
              </a:solidFill>
            </a:endParaRPr>
          </a:p>
        </p:txBody>
      </p:sp>
      <p:sp>
        <p:nvSpPr>
          <p:cNvPr id="100" name="TextBox 99"/>
          <p:cNvSpPr txBox="1"/>
          <p:nvPr/>
        </p:nvSpPr>
        <p:spPr>
          <a:xfrm rot="16200000">
            <a:off x="917282" y="4787980"/>
            <a:ext cx="1659430" cy="646331"/>
          </a:xfrm>
          <a:prstGeom prst="rect">
            <a:avLst/>
          </a:prstGeom>
          <a:noFill/>
        </p:spPr>
        <p:txBody>
          <a:bodyPr wrap="none" rtlCol="0">
            <a:spAutoFit/>
          </a:bodyPr>
          <a:lstStyle/>
          <a:p>
            <a:pPr algn="r"/>
            <a:r>
              <a:rPr lang="en-US" b="1" dirty="0" smtClean="0"/>
              <a:t>New SCRF</a:t>
            </a:r>
          </a:p>
          <a:p>
            <a:pPr algn="r"/>
            <a:r>
              <a:rPr lang="en-US" b="1" dirty="0" smtClean="0"/>
              <a:t>Linac (4 GeV)</a:t>
            </a:r>
            <a:endParaRPr lang="en-US" b="1" dirty="0"/>
          </a:p>
        </p:txBody>
      </p:sp>
      <p:sp>
        <p:nvSpPr>
          <p:cNvPr id="101" name="Right Brace 100"/>
          <p:cNvSpPr/>
          <p:nvPr/>
        </p:nvSpPr>
        <p:spPr>
          <a:xfrm rot="5400000">
            <a:off x="1611945" y="2676322"/>
            <a:ext cx="266577" cy="2845984"/>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Right Brace 101"/>
          <p:cNvSpPr/>
          <p:nvPr/>
        </p:nvSpPr>
        <p:spPr>
          <a:xfrm rot="5400000">
            <a:off x="4409009" y="3394299"/>
            <a:ext cx="266577" cy="1422991"/>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3" name="TextBox 102"/>
          <p:cNvSpPr txBox="1"/>
          <p:nvPr/>
        </p:nvSpPr>
        <p:spPr>
          <a:xfrm rot="16200000">
            <a:off x="4040025" y="4446619"/>
            <a:ext cx="1005403" cy="646331"/>
          </a:xfrm>
          <a:prstGeom prst="rect">
            <a:avLst/>
          </a:prstGeom>
          <a:noFill/>
        </p:spPr>
        <p:txBody>
          <a:bodyPr wrap="none" rtlCol="0">
            <a:spAutoFit/>
          </a:bodyPr>
          <a:lstStyle/>
          <a:p>
            <a:pPr algn="r"/>
            <a:r>
              <a:rPr lang="en-US" b="1" dirty="0" smtClean="0"/>
              <a:t>Bypass</a:t>
            </a:r>
          </a:p>
          <a:p>
            <a:pPr algn="r"/>
            <a:r>
              <a:rPr lang="en-US" b="1" dirty="0" smtClean="0"/>
              <a:t>Line</a:t>
            </a:r>
            <a:endParaRPr lang="en-US" b="1" dirty="0"/>
          </a:p>
        </p:txBody>
      </p:sp>
      <p:sp>
        <p:nvSpPr>
          <p:cNvPr id="104" name="Right Brace 103"/>
          <p:cNvSpPr/>
          <p:nvPr/>
        </p:nvSpPr>
        <p:spPr>
          <a:xfrm rot="5400000">
            <a:off x="3368851" y="3770190"/>
            <a:ext cx="261325" cy="662576"/>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5" name="TextBox 104"/>
          <p:cNvSpPr txBox="1"/>
          <p:nvPr/>
        </p:nvSpPr>
        <p:spPr>
          <a:xfrm rot="16200000">
            <a:off x="3021906" y="4414151"/>
            <a:ext cx="962123" cy="646331"/>
          </a:xfrm>
          <a:prstGeom prst="rect">
            <a:avLst/>
          </a:prstGeom>
          <a:noFill/>
        </p:spPr>
        <p:txBody>
          <a:bodyPr wrap="none" rtlCol="0">
            <a:spAutoFit/>
          </a:bodyPr>
          <a:lstStyle/>
          <a:p>
            <a:pPr algn="r"/>
            <a:r>
              <a:rPr lang="en-US" b="1" dirty="0" smtClean="0"/>
              <a:t>1</a:t>
            </a:r>
            <a:r>
              <a:rPr lang="en-US" b="1" baseline="30000" dirty="0" smtClean="0"/>
              <a:t>st</a:t>
            </a:r>
            <a:r>
              <a:rPr lang="en-US" b="1" dirty="0" smtClean="0"/>
              <a:t> Dog</a:t>
            </a:r>
          </a:p>
          <a:p>
            <a:pPr algn="r"/>
            <a:r>
              <a:rPr lang="en-US" b="1" dirty="0" smtClean="0"/>
              <a:t>Leg</a:t>
            </a:r>
            <a:endParaRPr lang="en-US" b="1" dirty="0"/>
          </a:p>
        </p:txBody>
      </p:sp>
      <p:sp>
        <p:nvSpPr>
          <p:cNvPr id="106" name="Right Brace 105"/>
          <p:cNvSpPr/>
          <p:nvPr/>
        </p:nvSpPr>
        <p:spPr>
          <a:xfrm rot="5400000">
            <a:off x="6751669" y="2867200"/>
            <a:ext cx="266577" cy="2470693"/>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7" name="TextBox 106"/>
          <p:cNvSpPr txBox="1"/>
          <p:nvPr/>
        </p:nvSpPr>
        <p:spPr>
          <a:xfrm rot="16200000">
            <a:off x="6242310" y="4560107"/>
            <a:ext cx="1283235" cy="646331"/>
          </a:xfrm>
          <a:prstGeom prst="rect">
            <a:avLst/>
          </a:prstGeom>
          <a:noFill/>
        </p:spPr>
        <p:txBody>
          <a:bodyPr wrap="none" rtlCol="0">
            <a:spAutoFit/>
          </a:bodyPr>
          <a:lstStyle/>
          <a:p>
            <a:pPr algn="r"/>
            <a:r>
              <a:rPr lang="en-US" b="1" dirty="0" smtClean="0"/>
              <a:t>LTU</a:t>
            </a:r>
          </a:p>
          <a:p>
            <a:pPr algn="r"/>
            <a:r>
              <a:rPr lang="en-US" b="1" dirty="0" smtClean="0"/>
              <a:t>Transport</a:t>
            </a:r>
            <a:endParaRPr lang="en-US" b="1" dirty="0"/>
          </a:p>
        </p:txBody>
      </p:sp>
      <p:sp>
        <p:nvSpPr>
          <p:cNvPr id="108" name="Right Brace 107"/>
          <p:cNvSpPr/>
          <p:nvPr/>
        </p:nvSpPr>
        <p:spPr>
          <a:xfrm rot="5400000">
            <a:off x="8317605" y="3791942"/>
            <a:ext cx="266577" cy="614713"/>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TextBox 108"/>
          <p:cNvSpPr txBox="1"/>
          <p:nvPr/>
        </p:nvSpPr>
        <p:spPr>
          <a:xfrm rot="16200000">
            <a:off x="7758240" y="4761147"/>
            <a:ext cx="1377300" cy="369332"/>
          </a:xfrm>
          <a:prstGeom prst="rect">
            <a:avLst/>
          </a:prstGeom>
          <a:noFill/>
        </p:spPr>
        <p:txBody>
          <a:bodyPr wrap="none" rtlCol="0">
            <a:spAutoFit/>
          </a:bodyPr>
          <a:lstStyle/>
          <a:p>
            <a:pPr algn="r"/>
            <a:r>
              <a:rPr lang="en-US" b="1" dirty="0" smtClean="0"/>
              <a:t>undulators</a:t>
            </a:r>
            <a:endParaRPr lang="en-US" b="1" dirty="0"/>
          </a:p>
        </p:txBody>
      </p:sp>
      <p:sp>
        <p:nvSpPr>
          <p:cNvPr id="110" name="TextBox 109"/>
          <p:cNvSpPr txBox="1"/>
          <p:nvPr/>
        </p:nvSpPr>
        <p:spPr>
          <a:xfrm rot="16200000">
            <a:off x="4861438" y="4530923"/>
            <a:ext cx="1184940" cy="646331"/>
          </a:xfrm>
          <a:prstGeom prst="rect">
            <a:avLst/>
          </a:prstGeom>
          <a:noFill/>
        </p:spPr>
        <p:txBody>
          <a:bodyPr wrap="none" rtlCol="0">
            <a:spAutoFit/>
          </a:bodyPr>
          <a:lstStyle/>
          <a:p>
            <a:pPr algn="r"/>
            <a:r>
              <a:rPr lang="en-US" b="1" dirty="0" smtClean="0"/>
              <a:t>Beam</a:t>
            </a:r>
          </a:p>
          <a:p>
            <a:pPr algn="r"/>
            <a:r>
              <a:rPr lang="en-US" b="1" dirty="0" smtClean="0"/>
              <a:t>Spreader</a:t>
            </a:r>
            <a:endParaRPr lang="en-US" b="1" dirty="0"/>
          </a:p>
        </p:txBody>
      </p:sp>
      <p:sp>
        <p:nvSpPr>
          <p:cNvPr id="111" name="Right Brace 110"/>
          <p:cNvSpPr/>
          <p:nvPr/>
        </p:nvSpPr>
        <p:spPr>
          <a:xfrm rot="5400000">
            <a:off x="5317528" y="3906538"/>
            <a:ext cx="261325" cy="383385"/>
          </a:xfrm>
          <a:prstGeom prst="rightBrace">
            <a:avLst>
              <a:gd name="adj1" fmla="val 57937"/>
              <a:gd name="adj2" fmla="val 50000"/>
            </a:avLst>
          </a:prstGeom>
          <a:ln w="15875">
            <a:solidFill>
              <a:srgbClr val="0070C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Rectangle 111"/>
          <p:cNvSpPr/>
          <p:nvPr/>
        </p:nvSpPr>
        <p:spPr>
          <a:xfrm>
            <a:off x="407122" y="6355118"/>
            <a:ext cx="3344425" cy="369332"/>
          </a:xfrm>
          <a:prstGeom prst="rect">
            <a:avLst/>
          </a:prstGeom>
        </p:spPr>
        <p:txBody>
          <a:bodyPr wrap="square">
            <a:spAutoFit/>
          </a:bodyPr>
          <a:lstStyle/>
          <a:p>
            <a:pPr fontAlgn="auto"/>
            <a:r>
              <a:rPr lang="en-US" b="1" i="1" dirty="0" smtClean="0">
                <a:solidFill>
                  <a:srgbClr val="C00000"/>
                </a:solidFill>
              </a:rPr>
              <a:t>Courtesy </a:t>
            </a:r>
            <a:r>
              <a:rPr lang="en-US" b="1" i="1" dirty="0">
                <a:solidFill>
                  <a:srgbClr val="C00000"/>
                </a:solidFill>
              </a:rPr>
              <a:t>of </a:t>
            </a:r>
            <a:r>
              <a:rPr lang="en-US" b="1" i="1" dirty="0" smtClean="0">
                <a:solidFill>
                  <a:srgbClr val="C00000"/>
                </a:solidFill>
              </a:rPr>
              <a:t>Paul Emma</a:t>
            </a:r>
            <a:endParaRPr lang="en-US" b="1" i="1" dirty="0">
              <a:solidFill>
                <a:srgbClr val="C00000"/>
              </a:solidFill>
            </a:endParaRPr>
          </a:p>
        </p:txBody>
      </p:sp>
    </p:spTree>
    <p:extLst>
      <p:ext uri="{BB962C8B-B14F-4D97-AF65-F5344CB8AC3E}">
        <p14:creationId xmlns:p14="http://schemas.microsoft.com/office/powerpoint/2010/main" val="4002433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7</a:t>
            </a:fld>
            <a:endParaRPr lang="en-US" dirty="0"/>
          </a:p>
        </p:txBody>
      </p:sp>
      <p:sp>
        <p:nvSpPr>
          <p:cNvPr id="3" name="Title 2"/>
          <p:cNvSpPr>
            <a:spLocks noGrp="1"/>
          </p:cNvSpPr>
          <p:nvPr>
            <p:ph type="title"/>
          </p:nvPr>
        </p:nvSpPr>
        <p:spPr/>
        <p:txBody>
          <a:bodyPr/>
          <a:lstStyle/>
          <a:p>
            <a:r>
              <a:rPr lang="en-US" dirty="0" smtClean="0"/>
              <a:t>High Level Requirements</a:t>
            </a:r>
            <a:endParaRPr lang="en-US" dirty="0"/>
          </a:p>
        </p:txBody>
      </p:sp>
      <p:sp>
        <p:nvSpPr>
          <p:cNvPr id="4" name="Footer Placeholder 3"/>
          <p:cNvSpPr>
            <a:spLocks noGrp="1"/>
          </p:cNvSpPr>
          <p:nvPr>
            <p:ph type="ftr" sz="quarter" idx="13"/>
          </p:nvPr>
        </p:nvSpPr>
        <p:spPr/>
        <p:txBody>
          <a:bodyPr/>
          <a:lstStyle/>
          <a:p>
            <a:r>
              <a:rPr lang="en-US" smtClean="0"/>
              <a:t>LCLS-II Status </a:t>
            </a:r>
            <a:endParaRPr lang="en-US" dirty="0"/>
          </a:p>
        </p:txBody>
      </p:sp>
      <p:sp>
        <p:nvSpPr>
          <p:cNvPr id="5" name="Content Placeholder 4"/>
          <p:cNvSpPr>
            <a:spLocks noGrp="1"/>
          </p:cNvSpPr>
          <p:nvPr>
            <p:ph sz="quarter" idx="14"/>
          </p:nvPr>
        </p:nvSpPr>
        <p:spPr/>
        <p:txBody>
          <a:bodyPr>
            <a:normAutofit fontScale="92500"/>
          </a:bodyPr>
          <a:lstStyle/>
          <a:p>
            <a:pPr marL="342900" indent="-342900">
              <a:buFont typeface="Arial" panose="020B0604020202020204" pitchFamily="34" charset="0"/>
              <a:buChar char="•"/>
            </a:pPr>
            <a:r>
              <a:rPr lang="en-US" sz="2500" dirty="0" smtClean="0"/>
              <a:t>Extend </a:t>
            </a:r>
            <a:r>
              <a:rPr lang="en-US" sz="2500" dirty="0"/>
              <a:t>the successful EPICS Controls for LCLS to LCLS-II</a:t>
            </a:r>
          </a:p>
          <a:p>
            <a:pPr marL="342900" indent="-342900">
              <a:buFont typeface="Arial" panose="020B0604020202020204" pitchFamily="34" charset="0"/>
              <a:buChar char="•"/>
            </a:pPr>
            <a:r>
              <a:rPr lang="en-US" sz="2500" dirty="0"/>
              <a:t>Preserve all the single-pulse control and read-back features of a single-pass </a:t>
            </a:r>
            <a:r>
              <a:rPr lang="en-US" sz="2500" dirty="0" smtClean="0"/>
              <a:t>accelerator but do so for the</a:t>
            </a:r>
            <a:r>
              <a:rPr lang="en-US" dirty="0" smtClean="0"/>
              <a:t> </a:t>
            </a:r>
            <a:r>
              <a:rPr lang="en-US" dirty="0"/>
              <a:t>CW LCLS-II with a repetition rate up to 1 MHz</a:t>
            </a:r>
          </a:p>
          <a:p>
            <a:pPr marL="342900" indent="-342900">
              <a:buFont typeface="Arial" panose="020B0604020202020204" pitchFamily="34" charset="0"/>
              <a:buChar char="•"/>
            </a:pPr>
            <a:r>
              <a:rPr lang="en-US" dirty="0" smtClean="0"/>
              <a:t>Maintain compatibility with the present 120 Hz LCLS </a:t>
            </a:r>
          </a:p>
          <a:p>
            <a:pPr marL="342900" indent="-342900">
              <a:buFont typeface="Arial" panose="020B0604020202020204" pitchFamily="34" charset="0"/>
              <a:buChar char="•"/>
            </a:pPr>
            <a:r>
              <a:rPr lang="en-US" dirty="0" smtClean="0"/>
              <a:t>Some systems have substantial new requirements due to higher beam power and high rep rate</a:t>
            </a:r>
          </a:p>
          <a:p>
            <a:pPr marL="800100" lvl="1" indent="-342900"/>
            <a:r>
              <a:rPr lang="en-US" dirty="0" smtClean="0"/>
              <a:t>SC LLRF system, data </a:t>
            </a:r>
            <a:r>
              <a:rPr lang="en-US" dirty="0" err="1" smtClean="0"/>
              <a:t>acq</a:t>
            </a:r>
            <a:r>
              <a:rPr lang="en-US" dirty="0" smtClean="0"/>
              <a:t> electronics for the BPM and other beam diagnostics, timing system, new beam  based feedback</a:t>
            </a:r>
          </a:p>
          <a:p>
            <a:pPr marL="800100" lvl="1" indent="-342900"/>
            <a:r>
              <a:rPr lang="en-US" dirty="0" smtClean="0"/>
              <a:t>Faster beam abort mechanisms for MPS, BCS</a:t>
            </a:r>
          </a:p>
          <a:p>
            <a:pPr marL="800100" lvl="1" indent="-342900"/>
            <a:r>
              <a:rPr lang="en-US" dirty="0" smtClean="0"/>
              <a:t>New radiation containment system</a:t>
            </a:r>
          </a:p>
          <a:p>
            <a:endParaRPr lang="en-US" dirty="0"/>
          </a:p>
        </p:txBody>
      </p:sp>
    </p:spTree>
    <p:extLst>
      <p:ext uri="{BB962C8B-B14F-4D97-AF65-F5344CB8AC3E}">
        <p14:creationId xmlns:p14="http://schemas.microsoft.com/office/powerpoint/2010/main" val="40233134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sz="2800" dirty="0"/>
              <a:t>Scope - Controls</a:t>
            </a:r>
          </a:p>
        </p:txBody>
      </p:sp>
      <p:sp>
        <p:nvSpPr>
          <p:cNvPr id="5" name="Content Placeholder 4"/>
          <p:cNvSpPr>
            <a:spLocks noGrp="1"/>
          </p:cNvSpPr>
          <p:nvPr>
            <p:ph sz="quarter" idx="14"/>
          </p:nvPr>
        </p:nvSpPr>
        <p:spPr/>
        <p:txBody>
          <a:bodyPr>
            <a:normAutofit/>
          </a:bodyPr>
          <a:lstStyle/>
          <a:p>
            <a:pPr marL="233362" lvl="1" indent="0">
              <a:buNone/>
            </a:pPr>
            <a:r>
              <a:rPr lang="en-US" dirty="0"/>
              <a:t>Controls scope includes…</a:t>
            </a:r>
          </a:p>
          <a:p>
            <a:pPr lvl="2">
              <a:buFont typeface="Arial" panose="020B0604020202020204" pitchFamily="34" charset="0"/>
              <a:buChar char="•"/>
            </a:pPr>
            <a:r>
              <a:rPr lang="en-US" dirty="0"/>
              <a:t>Control &amp; monitoring of beam line components </a:t>
            </a:r>
          </a:p>
          <a:p>
            <a:pPr lvl="2">
              <a:buFont typeface="Arial" panose="020B0604020202020204" pitchFamily="34" charset="0"/>
              <a:buChar char="•"/>
            </a:pPr>
            <a:r>
              <a:rPr lang="en-US" dirty="0"/>
              <a:t>Data acquisition and analysis for diagnostic systems</a:t>
            </a:r>
          </a:p>
          <a:p>
            <a:pPr lvl="2">
              <a:buFont typeface="Arial" panose="020B0604020202020204" pitchFamily="34" charset="0"/>
              <a:buChar char="•"/>
            </a:pPr>
            <a:r>
              <a:rPr lang="en-US" dirty="0"/>
              <a:t>Timing, synchronization and event systems</a:t>
            </a:r>
          </a:p>
          <a:p>
            <a:pPr lvl="2">
              <a:buFont typeface="Arial" panose="020B0604020202020204" pitchFamily="34" charset="0"/>
              <a:buChar char="•"/>
            </a:pPr>
            <a:r>
              <a:rPr lang="en-US" dirty="0"/>
              <a:t>Network and Controls computing infrastructure</a:t>
            </a:r>
          </a:p>
          <a:p>
            <a:pPr lvl="2">
              <a:buFont typeface="Arial" panose="020B0604020202020204" pitchFamily="34" charset="0"/>
              <a:buChar char="•"/>
            </a:pPr>
            <a:r>
              <a:rPr lang="en-US" dirty="0"/>
              <a:t>Low Level RF and Feedback systems</a:t>
            </a:r>
          </a:p>
          <a:p>
            <a:pPr lvl="2">
              <a:buFont typeface="Arial" panose="020B0604020202020204" pitchFamily="34" charset="0"/>
              <a:buChar char="•"/>
            </a:pPr>
            <a:r>
              <a:rPr lang="en-US" dirty="0"/>
              <a:t>Machine and personnel safety </a:t>
            </a:r>
            <a:r>
              <a:rPr lang="en-US" dirty="0" smtClean="0"/>
              <a:t>systems</a:t>
            </a:r>
          </a:p>
          <a:p>
            <a:pPr lvl="2">
              <a:buFont typeface="Arial" panose="020B0604020202020204" pitchFamily="34" charset="0"/>
              <a:buChar char="•"/>
            </a:pPr>
            <a:r>
              <a:rPr lang="en-US" dirty="0" err="1" smtClean="0"/>
              <a:t>Cryo</a:t>
            </a:r>
            <a:r>
              <a:rPr lang="en-US" dirty="0" smtClean="0"/>
              <a:t> Interfaces (</a:t>
            </a:r>
            <a:r>
              <a:rPr lang="en-US" dirty="0" err="1" smtClean="0"/>
              <a:t>Cryoplant</a:t>
            </a:r>
            <a:r>
              <a:rPr lang="en-US" dirty="0" smtClean="0"/>
              <a:t>, </a:t>
            </a:r>
            <a:r>
              <a:rPr lang="en-US" dirty="0" err="1" smtClean="0"/>
              <a:t>Cyro</a:t>
            </a:r>
            <a:r>
              <a:rPr lang="en-US" dirty="0" smtClean="0"/>
              <a:t> Distribution, </a:t>
            </a:r>
            <a:r>
              <a:rPr lang="en-US" dirty="0" err="1" smtClean="0"/>
              <a:t>Cryo</a:t>
            </a:r>
            <a:r>
              <a:rPr lang="en-US" dirty="0" smtClean="0"/>
              <a:t> Module) </a:t>
            </a:r>
          </a:p>
          <a:p>
            <a:pPr lvl="2">
              <a:buFont typeface="Arial" panose="020B0604020202020204" pitchFamily="34" charset="0"/>
              <a:buChar char="•"/>
            </a:pPr>
            <a:r>
              <a:rPr lang="en-US" dirty="0" smtClean="0"/>
              <a:t>X-ray </a:t>
            </a:r>
            <a:r>
              <a:rPr lang="en-US" dirty="0"/>
              <a:t>Transport and Experiment Systems controls</a:t>
            </a:r>
          </a:p>
          <a:p>
            <a:pPr lvl="2">
              <a:buFont typeface="Arial" panose="020B0604020202020204" pitchFamily="34" charset="0"/>
              <a:buChar char="•"/>
            </a:pPr>
            <a:r>
              <a:rPr lang="en-US" dirty="0"/>
              <a:t>Controls infrastructure, including racks &amp; </a:t>
            </a:r>
            <a:r>
              <a:rPr lang="en-US" dirty="0" smtClean="0"/>
              <a:t>cables </a:t>
            </a:r>
            <a:endParaRPr lang="en-US" dirty="0"/>
          </a:p>
          <a:p>
            <a:pPr marL="457200" lvl="2" indent="0">
              <a:buNone/>
            </a:pPr>
            <a:endParaRPr lang="en-US" dirty="0"/>
          </a:p>
          <a:p>
            <a:endParaRPr lang="en-US" dirty="0"/>
          </a:p>
        </p:txBody>
      </p:sp>
    </p:spTree>
    <p:extLst>
      <p:ext uri="{BB962C8B-B14F-4D97-AF65-F5344CB8AC3E}">
        <p14:creationId xmlns:p14="http://schemas.microsoft.com/office/powerpoint/2010/main" val="14402494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6" name="Title 5"/>
          <p:cNvSpPr>
            <a:spLocks noGrp="1"/>
          </p:cNvSpPr>
          <p:nvPr>
            <p:ph type="title"/>
          </p:nvPr>
        </p:nvSpPr>
        <p:spPr/>
        <p:txBody>
          <a:bodyPr/>
          <a:lstStyle/>
          <a:p>
            <a:r>
              <a:rPr lang="en-US" dirty="0" smtClean="0"/>
              <a:t>Controls Subsystems Design Maturity</a:t>
            </a:r>
            <a:endParaRPr lang="en-US" dirty="0"/>
          </a:p>
        </p:txBody>
      </p:sp>
      <p:sp>
        <p:nvSpPr>
          <p:cNvPr id="8" name="Content Placeholder 7"/>
          <p:cNvSpPr>
            <a:spLocks noGrp="1"/>
          </p:cNvSpPr>
          <p:nvPr>
            <p:ph sz="quarter" idx="16"/>
          </p:nvPr>
        </p:nvSpPr>
        <p:spPr>
          <a:xfrm>
            <a:off x="460374" y="1512888"/>
            <a:ext cx="3832226" cy="4648200"/>
          </a:xfrm>
          <a:ln w="3175">
            <a:solidFill>
              <a:schemeClr val="tx1"/>
            </a:solidFill>
          </a:ln>
          <a:effectLst/>
          <a:scene3d>
            <a:camera prst="orthographicFront">
              <a:rot lat="0" lon="0" rev="0"/>
            </a:camera>
            <a:lightRig rig="brightRoom" dir="t">
              <a:rot lat="0" lon="0" rev="600000"/>
            </a:lightRig>
          </a:scene3d>
          <a:sp3d prstMaterial="metal">
            <a:bevelT w="38100" h="57150" prst="angle"/>
          </a:sp3d>
        </p:spPr>
        <p:txBody>
          <a:bodyPr>
            <a:noAutofit/>
          </a:bodyPr>
          <a:lstStyle/>
          <a:p>
            <a:r>
              <a:rPr lang="en-US" sz="1800" dirty="0" smtClean="0"/>
              <a:t>Systems </a:t>
            </a:r>
            <a:r>
              <a:rPr lang="en-US" sz="1800" dirty="0"/>
              <a:t>with High Design Maturity, (60%) Ready for Final </a:t>
            </a:r>
            <a:r>
              <a:rPr lang="en-US" sz="1800" dirty="0" smtClean="0"/>
              <a:t>Design</a:t>
            </a:r>
          </a:p>
          <a:p>
            <a:endParaRPr lang="en-US" sz="1800" dirty="0" smtClean="0"/>
          </a:p>
          <a:p>
            <a:pPr marL="342900" indent="-342900">
              <a:buClr>
                <a:schemeClr val="accent6"/>
              </a:buClr>
              <a:buFont typeface="Wingdings" panose="05000000000000000000" pitchFamily="2" charset="2"/>
              <a:buChar char="ü"/>
            </a:pPr>
            <a:r>
              <a:rPr lang="en-US" sz="1800" dirty="0" smtClean="0"/>
              <a:t>Network Architecture</a:t>
            </a:r>
          </a:p>
          <a:p>
            <a:pPr marL="342900" indent="-342900">
              <a:buClr>
                <a:schemeClr val="accent6"/>
              </a:buClr>
              <a:buFont typeface="Wingdings" panose="05000000000000000000" pitchFamily="2" charset="2"/>
              <a:buChar char="ü"/>
            </a:pPr>
            <a:r>
              <a:rPr lang="en-US" sz="1800" dirty="0" smtClean="0"/>
              <a:t>Controls Computing Infrastructure</a:t>
            </a:r>
          </a:p>
          <a:p>
            <a:pPr marL="342900" indent="-342900">
              <a:buClr>
                <a:schemeClr val="accent6"/>
              </a:buClr>
              <a:buFont typeface="Wingdings" panose="05000000000000000000" pitchFamily="2" charset="2"/>
              <a:buChar char="ü"/>
            </a:pPr>
            <a:r>
              <a:rPr lang="en-US" sz="1800" dirty="0" smtClean="0"/>
              <a:t>Drive Laser Control</a:t>
            </a:r>
          </a:p>
          <a:p>
            <a:pPr marL="342900" indent="-342900">
              <a:buClr>
                <a:schemeClr val="accent6"/>
              </a:buClr>
              <a:buFont typeface="Wingdings" panose="05000000000000000000" pitchFamily="2" charset="2"/>
              <a:buChar char="ü"/>
            </a:pPr>
            <a:r>
              <a:rPr lang="en-US" sz="1800" dirty="0" smtClean="0"/>
              <a:t>Vacuum Controls</a:t>
            </a:r>
          </a:p>
          <a:p>
            <a:pPr marL="342900" indent="-342900">
              <a:buClr>
                <a:schemeClr val="accent6"/>
              </a:buClr>
              <a:buFont typeface="Wingdings" panose="05000000000000000000" pitchFamily="2" charset="2"/>
              <a:buChar char="ü"/>
            </a:pPr>
            <a:r>
              <a:rPr lang="en-US" sz="1800" dirty="0" smtClean="0"/>
              <a:t>Magnet power supply</a:t>
            </a:r>
          </a:p>
          <a:p>
            <a:pPr marL="342900" indent="-342900">
              <a:buClr>
                <a:schemeClr val="accent6"/>
              </a:buClr>
              <a:buFont typeface="Wingdings" panose="05000000000000000000" pitchFamily="2" charset="2"/>
              <a:buChar char="ü"/>
            </a:pPr>
            <a:r>
              <a:rPr lang="en-US" sz="1800" dirty="0" smtClean="0"/>
              <a:t>Personnel Protection</a:t>
            </a:r>
          </a:p>
          <a:p>
            <a:pPr marL="342900" indent="-342900">
              <a:buClr>
                <a:schemeClr val="accent6"/>
              </a:buClr>
              <a:buFont typeface="Wingdings" panose="05000000000000000000" pitchFamily="2" charset="2"/>
              <a:buChar char="ü"/>
            </a:pPr>
            <a:r>
              <a:rPr lang="en-US" sz="1800" dirty="0" smtClean="0"/>
              <a:t>Beam Containment</a:t>
            </a:r>
            <a:endParaRPr lang="en-US" sz="1800" dirty="0"/>
          </a:p>
          <a:p>
            <a:pPr marL="342900" indent="-342900">
              <a:buClr>
                <a:schemeClr val="accent6"/>
              </a:buClr>
              <a:buFont typeface="Wingdings" panose="05000000000000000000" pitchFamily="2" charset="2"/>
              <a:buChar char="ü"/>
            </a:pPr>
            <a:r>
              <a:rPr lang="en-US" sz="1800" dirty="0" smtClean="0"/>
              <a:t>General Motion Control</a:t>
            </a:r>
          </a:p>
          <a:p>
            <a:pPr marL="342900" indent="-342900">
              <a:buClr>
                <a:schemeClr val="accent6"/>
              </a:buClr>
              <a:buFont typeface="Wingdings" panose="05000000000000000000" pitchFamily="2" charset="2"/>
              <a:buChar char="ü"/>
            </a:pPr>
            <a:r>
              <a:rPr lang="en-US" sz="1800" dirty="0" err="1" smtClean="0"/>
              <a:t>Undulator</a:t>
            </a:r>
            <a:r>
              <a:rPr lang="en-US" sz="1800" dirty="0" smtClean="0"/>
              <a:t> Control </a:t>
            </a:r>
          </a:p>
          <a:p>
            <a:pPr marL="342900" indent="-342900">
              <a:buClr>
                <a:schemeClr val="accent6"/>
              </a:buClr>
              <a:buFont typeface="Wingdings" panose="05000000000000000000" pitchFamily="2" charset="2"/>
              <a:buChar char="ü"/>
            </a:pPr>
            <a:r>
              <a:rPr lang="en-US" sz="1800" dirty="0" smtClean="0"/>
              <a:t>Self-Seeding</a:t>
            </a:r>
          </a:p>
        </p:txBody>
      </p:sp>
      <p:sp>
        <p:nvSpPr>
          <p:cNvPr id="9" name="Content Placeholder 7"/>
          <p:cNvSpPr txBox="1">
            <a:spLocks/>
          </p:cNvSpPr>
          <p:nvPr/>
        </p:nvSpPr>
        <p:spPr>
          <a:xfrm>
            <a:off x="4700588" y="1512888"/>
            <a:ext cx="3816350" cy="4633912"/>
          </a:xfrm>
          <a:prstGeom prst="rect">
            <a:avLst/>
          </a:prstGeom>
          <a:ln w="3175">
            <a:solidFill>
              <a:schemeClr val="tx1"/>
            </a:solidFill>
          </a:ln>
          <a:effectLst/>
          <a:scene3d>
            <a:camera prst="orthographicFront">
              <a:rot lat="0" lon="0" rev="0"/>
            </a:camera>
            <a:lightRig rig="balanced" dir="t">
              <a:rot lat="0" lon="0" rev="8700000"/>
            </a:lightRig>
          </a:scene3d>
          <a:sp3d>
            <a:bevelT w="190500" h="38100"/>
          </a:sp3d>
        </p:spPr>
        <p:txBody>
          <a:bodyPr vert="horz" lIns="0" tIns="0" rIns="0" bIns="0" rtlCol="0">
            <a:normAutofit/>
          </a:bodyPr>
          <a:lstStyle>
            <a:lvl1pPr marL="0" indent="0" algn="l" defTabSz="914400" rtl="0" eaLnBrk="1" latinLnBrk="0" hangingPunct="1">
              <a:lnSpc>
                <a:spcPct val="120000"/>
              </a:lnSpc>
              <a:spcBef>
                <a:spcPts val="0"/>
              </a:spcBef>
              <a:spcAft>
                <a:spcPts val="300"/>
              </a:spcAft>
              <a:buClr>
                <a:schemeClr val="tx1"/>
              </a:buClr>
              <a:buFont typeface="Arial" pitchFamily="34" charset="0"/>
              <a:buNone/>
              <a:defRPr sz="2000" b="0" kern="1200" baseline="0">
                <a:solidFill>
                  <a:schemeClr val="bg2"/>
                </a:solidFill>
                <a:latin typeface="Arial" pitchFamily="34" charset="0"/>
                <a:ea typeface="+mn-ea"/>
                <a:cs typeface="Arial" pitchFamily="34" charset="0"/>
              </a:defRPr>
            </a:lvl1pPr>
            <a:lvl2pPr marL="180000" indent="-180000" algn="l" defTabSz="914400" rtl="0" eaLnBrk="1" latinLnBrk="0" hangingPunct="1">
              <a:lnSpc>
                <a:spcPct val="120000"/>
              </a:lnSpc>
              <a:spcBef>
                <a:spcPts val="800"/>
              </a:spcBef>
              <a:spcAft>
                <a:spcPts val="0"/>
              </a:spcAft>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2pPr>
            <a:lvl3pPr marL="504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3pPr>
            <a:lvl4pPr marL="828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Arial" pitchFamily="34" charset="0"/>
                <a:ea typeface="+mn-ea"/>
                <a:cs typeface="Arial" pitchFamily="34" charset="0"/>
              </a:defRPr>
            </a:lvl4pPr>
            <a:lvl5pPr marL="1152000" indent="-180000" algn="l" defTabSz="914400" rtl="0" eaLnBrk="1" latinLnBrk="0" hangingPunct="1">
              <a:lnSpc>
                <a:spcPct val="120000"/>
              </a:lnSpc>
              <a:spcBef>
                <a:spcPts val="0"/>
              </a:spcBef>
              <a:buClr>
                <a:schemeClr val="tx1"/>
              </a:buClr>
              <a:buSzPct val="10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sz="1800" dirty="0" smtClean="0">
                <a:solidFill>
                  <a:schemeClr val="tx1"/>
                </a:solidFill>
              </a:rPr>
              <a:t>Systems with substantial new requirements at </a:t>
            </a:r>
            <a:r>
              <a:rPr lang="en-US" sz="1800" dirty="0">
                <a:solidFill>
                  <a:schemeClr val="tx1"/>
                </a:solidFill>
              </a:rPr>
              <a:t>Conceptual Design Maturity, with PDR in </a:t>
            </a:r>
            <a:r>
              <a:rPr lang="en-US" sz="1800" dirty="0" smtClean="0">
                <a:solidFill>
                  <a:schemeClr val="tx1"/>
                </a:solidFill>
              </a:rPr>
              <a:t>October 2015</a:t>
            </a:r>
          </a:p>
          <a:p>
            <a:pPr fontAlgn="auto"/>
            <a:endParaRPr lang="en-US" dirty="0" smtClean="0"/>
          </a:p>
          <a:p>
            <a:pPr marL="576262" lvl="1" indent="-342900" fontAlgn="auto">
              <a:lnSpc>
                <a:spcPct val="100000"/>
              </a:lnSpc>
              <a:spcBef>
                <a:spcPts val="0"/>
              </a:spcBef>
              <a:buClr>
                <a:srgbClr val="981E32"/>
              </a:buClr>
              <a:buFont typeface="Wingdings" panose="05000000000000000000" pitchFamily="2" charset="2"/>
              <a:buChar char="q"/>
            </a:pPr>
            <a:r>
              <a:rPr lang="en-US" dirty="0">
                <a:solidFill>
                  <a:schemeClr val="tx1"/>
                </a:solidFill>
              </a:rPr>
              <a:t>Timing &amp; Synchronization</a:t>
            </a:r>
          </a:p>
          <a:p>
            <a:pPr marL="576262" lvl="1" indent="-342900" fontAlgn="auto">
              <a:lnSpc>
                <a:spcPct val="100000"/>
              </a:lnSpc>
              <a:spcBef>
                <a:spcPts val="0"/>
              </a:spcBef>
              <a:buClr>
                <a:srgbClr val="981E32"/>
              </a:buClr>
              <a:buFont typeface="Wingdings" panose="05000000000000000000" pitchFamily="2" charset="2"/>
              <a:buChar char="q"/>
            </a:pPr>
            <a:r>
              <a:rPr lang="en-US" dirty="0">
                <a:solidFill>
                  <a:schemeClr val="tx1"/>
                </a:solidFill>
              </a:rPr>
              <a:t>SC Low Level </a:t>
            </a:r>
            <a:r>
              <a:rPr lang="en-US" dirty="0" smtClean="0">
                <a:solidFill>
                  <a:schemeClr val="tx1"/>
                </a:solidFill>
              </a:rPr>
              <a:t>RF</a:t>
            </a:r>
          </a:p>
          <a:p>
            <a:pPr marL="576262" lvl="1" indent="-342900" fontAlgn="auto">
              <a:lnSpc>
                <a:spcPct val="100000"/>
              </a:lnSpc>
              <a:spcBef>
                <a:spcPts val="0"/>
              </a:spcBef>
              <a:buClr>
                <a:srgbClr val="981E32"/>
              </a:buClr>
              <a:buFont typeface="Wingdings" panose="05000000000000000000" pitchFamily="2" charset="2"/>
              <a:buChar char="q"/>
            </a:pPr>
            <a:r>
              <a:rPr lang="en-US" dirty="0" smtClean="0">
                <a:solidFill>
                  <a:schemeClr val="tx1"/>
                </a:solidFill>
              </a:rPr>
              <a:t>Diagnostic Systems</a:t>
            </a:r>
            <a:br>
              <a:rPr lang="en-US" dirty="0" smtClean="0">
                <a:solidFill>
                  <a:schemeClr val="tx1"/>
                </a:solidFill>
              </a:rPr>
            </a:br>
            <a:r>
              <a:rPr lang="en-US" dirty="0" smtClean="0">
                <a:solidFill>
                  <a:schemeClr val="tx1"/>
                </a:solidFill>
              </a:rPr>
              <a:t>(BPM, charge monitor, etc.)</a:t>
            </a:r>
            <a:endParaRPr lang="en-US" dirty="0">
              <a:solidFill>
                <a:schemeClr val="tx1"/>
              </a:solidFill>
            </a:endParaRPr>
          </a:p>
          <a:p>
            <a:pPr marL="576262" lvl="1" indent="-342900" fontAlgn="auto">
              <a:lnSpc>
                <a:spcPct val="100000"/>
              </a:lnSpc>
              <a:spcBef>
                <a:spcPts val="0"/>
              </a:spcBef>
              <a:buClr>
                <a:srgbClr val="981E32"/>
              </a:buClr>
              <a:buFont typeface="Wingdings" panose="05000000000000000000" pitchFamily="2" charset="2"/>
              <a:buChar char="q"/>
            </a:pPr>
            <a:r>
              <a:rPr lang="en-US" dirty="0">
                <a:solidFill>
                  <a:schemeClr val="tx1"/>
                </a:solidFill>
              </a:rPr>
              <a:t>Machine Protection</a:t>
            </a:r>
          </a:p>
          <a:p>
            <a:pPr marL="576262" lvl="1" indent="-342900" fontAlgn="auto">
              <a:lnSpc>
                <a:spcPct val="100000"/>
              </a:lnSpc>
              <a:spcBef>
                <a:spcPts val="0"/>
              </a:spcBef>
              <a:buClr>
                <a:srgbClr val="981E32"/>
              </a:buClr>
              <a:buFont typeface="Wingdings" panose="05000000000000000000" pitchFamily="2" charset="2"/>
              <a:buChar char="q"/>
            </a:pPr>
            <a:r>
              <a:rPr lang="en-US" dirty="0" smtClean="0">
                <a:solidFill>
                  <a:schemeClr val="tx1"/>
                </a:solidFill>
              </a:rPr>
              <a:t>Some Beam </a:t>
            </a:r>
            <a:r>
              <a:rPr lang="en-US" dirty="0">
                <a:solidFill>
                  <a:schemeClr val="tx1"/>
                </a:solidFill>
              </a:rPr>
              <a:t>Containment </a:t>
            </a:r>
            <a:r>
              <a:rPr lang="en-US" dirty="0" smtClean="0">
                <a:solidFill>
                  <a:schemeClr val="tx1"/>
                </a:solidFill>
              </a:rPr>
              <a:t>System Electronics</a:t>
            </a:r>
          </a:p>
          <a:p>
            <a:pPr marL="233362" lvl="1" indent="0" fontAlgn="auto">
              <a:lnSpc>
                <a:spcPct val="100000"/>
              </a:lnSpc>
              <a:spcBef>
                <a:spcPts val="0"/>
              </a:spcBef>
              <a:buClr>
                <a:srgbClr val="981E32"/>
              </a:buClr>
              <a:buNone/>
            </a:pPr>
            <a:endParaRPr lang="en-US" dirty="0" smtClean="0">
              <a:solidFill>
                <a:schemeClr val="tx1"/>
              </a:solidFill>
            </a:endParaRPr>
          </a:p>
          <a:p>
            <a:pPr marL="576262" lvl="1" indent="-342900" fontAlgn="auto">
              <a:lnSpc>
                <a:spcPct val="100000"/>
              </a:lnSpc>
              <a:spcBef>
                <a:spcPts val="0"/>
              </a:spcBef>
              <a:buClr>
                <a:srgbClr val="981E32"/>
              </a:buClr>
              <a:buFont typeface="Wingdings" panose="05000000000000000000" pitchFamily="2" charset="2"/>
              <a:buChar char="q"/>
            </a:pPr>
            <a:r>
              <a:rPr lang="en-US" dirty="0" err="1" smtClean="0">
                <a:solidFill>
                  <a:schemeClr val="tx1"/>
                </a:solidFill>
              </a:rPr>
              <a:t>Cryo</a:t>
            </a:r>
            <a:r>
              <a:rPr lang="en-US" dirty="0" smtClean="0">
                <a:solidFill>
                  <a:schemeClr val="tx1"/>
                </a:solidFill>
              </a:rPr>
              <a:t> </a:t>
            </a:r>
            <a:r>
              <a:rPr lang="en-US" dirty="0">
                <a:solidFill>
                  <a:schemeClr val="tx1"/>
                </a:solidFill>
              </a:rPr>
              <a:t>Module, </a:t>
            </a:r>
            <a:r>
              <a:rPr lang="en-US" dirty="0" err="1">
                <a:solidFill>
                  <a:schemeClr val="tx1"/>
                </a:solidFill>
              </a:rPr>
              <a:t>Cryo</a:t>
            </a:r>
            <a:r>
              <a:rPr lang="en-US" dirty="0">
                <a:solidFill>
                  <a:schemeClr val="tx1"/>
                </a:solidFill>
              </a:rPr>
              <a:t> </a:t>
            </a:r>
            <a:r>
              <a:rPr lang="en-US" dirty="0" err="1">
                <a:solidFill>
                  <a:schemeClr val="tx1"/>
                </a:solidFill>
              </a:rPr>
              <a:t>dist</a:t>
            </a:r>
            <a:r>
              <a:rPr lang="en-US" dirty="0">
                <a:solidFill>
                  <a:schemeClr val="tx1"/>
                </a:solidFill>
              </a:rPr>
              <a:t>, </a:t>
            </a:r>
            <a:r>
              <a:rPr lang="en-US" dirty="0" err="1">
                <a:solidFill>
                  <a:schemeClr val="tx1"/>
                </a:solidFill>
              </a:rPr>
              <a:t>Cryoplant</a:t>
            </a:r>
            <a:r>
              <a:rPr lang="en-US" dirty="0">
                <a:solidFill>
                  <a:schemeClr val="tx1"/>
                </a:solidFill>
              </a:rPr>
              <a:t> I/F Controls</a:t>
            </a:r>
          </a:p>
          <a:p>
            <a:pPr marL="576262" lvl="1" indent="-342900" fontAlgn="auto">
              <a:lnSpc>
                <a:spcPct val="100000"/>
              </a:lnSpc>
              <a:spcBef>
                <a:spcPts val="0"/>
              </a:spcBef>
              <a:buClr>
                <a:srgbClr val="981E32"/>
              </a:buClr>
              <a:buFont typeface="Wingdings" panose="05000000000000000000" pitchFamily="2" charset="2"/>
              <a:buChar char="q"/>
            </a:pPr>
            <a:endParaRPr lang="en-US" dirty="0" smtClean="0">
              <a:solidFill>
                <a:schemeClr val="tx1"/>
              </a:solidFill>
            </a:endParaRPr>
          </a:p>
        </p:txBody>
      </p:sp>
    </p:spTree>
    <p:extLst>
      <p:ext uri="{BB962C8B-B14F-4D97-AF65-F5344CB8AC3E}">
        <p14:creationId xmlns:p14="http://schemas.microsoft.com/office/powerpoint/2010/main" val="2339759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tName_Template_DR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A9D493809D8440A73C4154716CC209" ma:contentTypeVersion="10" ma:contentTypeDescription="Create a new document." ma:contentTypeScope="" ma:versionID="43d667c0c827b4af64c97551fa7dc6fb">
  <xsd:schema xmlns:xsd="http://www.w3.org/2001/XMLSchema" xmlns:xs="http://www.w3.org/2001/XMLSchema" xmlns:p="http://schemas.microsoft.com/office/2006/metadata/properties" xmlns:ns2="4cbdbb18-d968-4043-a012-14a2d643ca12" targetNamespace="http://schemas.microsoft.com/office/2006/metadata/properties" ma:root="true" ma:fieldsID="b148ed80fda7eec5de8775983415ab37" ns2:_="">
    <xsd:import namespace="4cbdbb18-d968-4043-a012-14a2d643ca12"/>
    <xsd:element name="properties">
      <xsd:complexType>
        <xsd:sequence>
          <xsd:element name="documentManagement">
            <xsd:complexType>
              <xsd:all>
                <xsd:element ref="ns2:Sess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bdbb18-d968-4043-a012-14a2d643ca12" elementFormDefault="qualified">
    <xsd:import namespace="http://schemas.microsoft.com/office/2006/documentManagement/types"/>
    <xsd:import namespace="http://schemas.microsoft.com/office/infopath/2007/PartnerControls"/>
    <xsd:element name="Session" ma:index="8" ma:displayName="Session" ma:format="Dropdown" ma:internalName="Session">
      <xsd:simpleType>
        <xsd:restriction base="dms:Choice">
          <xsd:enumeration value="Plenary"/>
          <xsd:enumeration value="1 - SC1/2/3 Accelerator Physics and Systems (Conveners: T. Raubenheimer/J. Chan)"/>
          <xsd:enumeration value="2 - SC4/5 Undulator and XTES (Convener: M. Rowen)"/>
          <xsd:enumeration value="3 - SC6/7 Cryoplant and Cryomodules (Convener: M. Ross/G. Hays)"/>
          <xsd:enumeration value="4 - SC8 Safety Systems and Controls (Convener: H. Shoaee)"/>
          <xsd:enumeration value="5 - SC9 Conventional Facilities and Infrastructure (Convener: B. Law)"/>
          <xsd:enumeration value="6 - SC10 Environmental, Safety and Health (Convener: I. Evans)"/>
          <xsd:enumeration value="7 - SC11 Cost and Schedule (Convener: R. Boyce/D. Sala)"/>
          <xsd:enumeration value="8 - SC12 Project Management (Convener: M. Reichanadter)"/>
          <xsd:enumeration value="Closeout"/>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documentManagement>
    <Session xmlns="4cbdbb18-d968-4043-a012-14a2d643ca12">Plenary</Session>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BCA325-36F3-47E3-8C14-8338817B53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bdbb18-d968-4043-a012-14a2d643ca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1B16AA-9221-46AE-B700-523442ABDABD}">
  <ds:schemaRefs>
    <ds:schemaRef ds:uri="http://purl.org/dc/terms/"/>
    <ds:schemaRef ds:uri="http://schemas.microsoft.com/office/infopath/2007/PartnerControls"/>
    <ds:schemaRef ds:uri="http://purl.org/dc/dcmitype/"/>
    <ds:schemaRef ds:uri="http://www.w3.org/XML/1998/namespace"/>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4cbdbb18-d968-4043-a012-14a2d643ca12"/>
  </ds:schemaRefs>
</ds:datastoreItem>
</file>

<file path=customXml/itemProps3.xml><?xml version="1.0" encoding="utf-8"?>
<ds:datastoreItem xmlns:ds="http://schemas.openxmlformats.org/officeDocument/2006/customXml" ds:itemID="{4DE3F1C6-E643-4597-BD68-C599B5629A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LastName_Template_DR201502</Template>
  <TotalTime>5543</TotalTime>
  <Words>3177</Words>
  <Application>Microsoft Office PowerPoint</Application>
  <PresentationFormat>On-screen Show (4:3)</PresentationFormat>
  <Paragraphs>681</Paragraphs>
  <Slides>49</Slides>
  <Notes>24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49</vt:i4>
      </vt:variant>
    </vt:vector>
  </HeadingPairs>
  <TitlesOfParts>
    <vt:vector size="52" baseType="lpstr">
      <vt:lpstr>LastName_Template_DR201502</vt:lpstr>
      <vt:lpstr>Visio</vt:lpstr>
      <vt:lpstr>Presentation</vt:lpstr>
      <vt:lpstr>LCLS-II Status</vt:lpstr>
      <vt:lpstr>Outline</vt:lpstr>
      <vt:lpstr>PowerPoint Presentation</vt:lpstr>
      <vt:lpstr>PowerPoint Presentation</vt:lpstr>
      <vt:lpstr>LCLS-II Layout in SLAC Linac Tunnel</vt:lpstr>
      <vt:lpstr>LCLS-II Beam Distribution</vt:lpstr>
      <vt:lpstr>High Level Requirements</vt:lpstr>
      <vt:lpstr>Scope - Controls</vt:lpstr>
      <vt:lpstr>Controls Subsystems Design Maturity</vt:lpstr>
      <vt:lpstr>Project Collaboration</vt:lpstr>
      <vt:lpstr>SLAC LCLS-II Controls and Safety Systems Leads</vt:lpstr>
      <vt:lpstr>Controls Design Strategies</vt:lpstr>
      <vt:lpstr>Controls Design Strategies</vt:lpstr>
      <vt:lpstr>Controls Design Strategies (cont.)</vt:lpstr>
      <vt:lpstr>Controls Design Strategies (cont.)</vt:lpstr>
      <vt:lpstr>Accelerator Systems Schedule</vt:lpstr>
      <vt:lpstr>Controls System High Level Schedule</vt:lpstr>
      <vt:lpstr>Summary</vt:lpstr>
      <vt:lpstr>Thank-you</vt:lpstr>
      <vt:lpstr>Detailed Subsystem Slides - Backup</vt:lpstr>
      <vt:lpstr>Beam Diagnostic Systems</vt:lpstr>
      <vt:lpstr>Cryogenic Control Systems</vt:lpstr>
      <vt:lpstr>Drive Laser &amp; Laser Heater Controls –  Based on LCLS-I Design</vt:lpstr>
      <vt:lpstr>Vacuum controls will use the same proven design as LCLS-I</vt:lpstr>
      <vt:lpstr>Undulator Motion - Variable Gap Undulator Motion Control System</vt:lpstr>
      <vt:lpstr>Undulator Temperature Monitoring</vt:lpstr>
      <vt:lpstr>Hard &amp; Soft X-ray Self-Seeding Control</vt:lpstr>
      <vt:lpstr>Safety Systems Overview: PPS, BCS, MPS, EPS</vt:lpstr>
      <vt:lpstr>BCS System Architecture</vt:lpstr>
      <vt:lpstr>Machine Protection System – Scope and Requirements</vt:lpstr>
      <vt:lpstr>Conceptual MPS Architecture Block Diagram</vt:lpstr>
      <vt:lpstr>ODH Monitoring (Part of Cryogenic Safety System)</vt:lpstr>
      <vt:lpstr>PowerPoint Presentation</vt:lpstr>
      <vt:lpstr>Injector Baseline Layout </vt:lpstr>
      <vt:lpstr>‘Pulse-Stealing’, Off-axis Diagnostic Beamline</vt:lpstr>
      <vt:lpstr>LCLS-II Controls Integration</vt:lpstr>
      <vt:lpstr>Agenda</vt:lpstr>
      <vt:lpstr>LCLS-II Path to CD-2/3</vt:lpstr>
      <vt:lpstr>LCLS-II Path to CD-2/3</vt:lpstr>
      <vt:lpstr>Eight-month Look ahead –  Review and Design Activities</vt:lpstr>
      <vt:lpstr>LCLS-II Beam-based Feedback Requirements</vt:lpstr>
      <vt:lpstr>Variable Gap Undulator Motion Control System</vt:lpstr>
      <vt:lpstr>Two Categories of External Projects</vt:lpstr>
      <vt:lpstr>Phase II External Projects</vt:lpstr>
      <vt:lpstr>Resource Usage by Fiscal Year</vt:lpstr>
      <vt:lpstr>Controls Scope –  Injector, Linac, Undulators, Dump, Experiment Systems</vt:lpstr>
      <vt:lpstr>Top Level Controls Architecture</vt:lpstr>
      <vt:lpstr>“Warm” LCLS-II Project began ~FY11…</vt:lpstr>
      <vt:lpstr>A New LCLS-II Project  Redesigned in Response to BESAC (FY 14)</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LCLS-II Overview</dc:title>
  <dc:creator>Galayda, John N.</dc:creator>
  <cp:lastModifiedBy>Rogind, Debbie</cp:lastModifiedBy>
  <cp:revision>245</cp:revision>
  <cp:lastPrinted>2009-07-27T17:31:51Z</cp:lastPrinted>
  <dcterms:created xsi:type="dcterms:W3CDTF">2015-02-02T04:47:43Z</dcterms:created>
  <dcterms:modified xsi:type="dcterms:W3CDTF">2015-05-19T11:52:23Z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0x010100AEA9D493809D8440A73C4154716CC209</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ies>
</file>