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32"/>
  </p:notesMasterIdLst>
  <p:handoutMasterIdLst>
    <p:handoutMasterId r:id="rId33"/>
  </p:handoutMasterIdLst>
  <p:sldIdLst>
    <p:sldId id="270" r:id="rId5"/>
    <p:sldId id="496" r:id="rId6"/>
    <p:sldId id="513" r:id="rId7"/>
    <p:sldId id="497" r:id="rId8"/>
    <p:sldId id="498" r:id="rId9"/>
    <p:sldId id="499" r:id="rId10"/>
    <p:sldId id="503" r:id="rId11"/>
    <p:sldId id="494" r:id="rId12"/>
    <p:sldId id="510" r:id="rId13"/>
    <p:sldId id="519" r:id="rId14"/>
    <p:sldId id="511" r:id="rId15"/>
    <p:sldId id="512" r:id="rId16"/>
    <p:sldId id="495" r:id="rId17"/>
    <p:sldId id="504" r:id="rId18"/>
    <p:sldId id="509" r:id="rId19"/>
    <p:sldId id="500" r:id="rId20"/>
    <p:sldId id="516" r:id="rId21"/>
    <p:sldId id="501" r:id="rId22"/>
    <p:sldId id="502" r:id="rId23"/>
    <p:sldId id="505" r:id="rId24"/>
    <p:sldId id="506" r:id="rId25"/>
    <p:sldId id="507" r:id="rId26"/>
    <p:sldId id="514" r:id="rId27"/>
    <p:sldId id="508" r:id="rId28"/>
    <p:sldId id="517" r:id="rId29"/>
    <p:sldId id="518" r:id="rId30"/>
    <p:sldId id="515" r:id="rId31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4" autoAdjust="0"/>
    <p:restoredTop sz="94660"/>
  </p:normalViewPr>
  <p:slideViewPr>
    <p:cSldViewPr snapToObjects="1">
      <p:cViewPr varScale="1">
        <p:scale>
          <a:sx n="90" d="100"/>
          <a:sy n="90" d="100"/>
        </p:scale>
        <p:origin x="1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64989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7375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6221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4439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84810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320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11372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37406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25259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8077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79512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5395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6278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6737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334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40331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74360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2871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7580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69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2437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3419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46447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975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9600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101349549663920375487/post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Eric Berryman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Controls Engineer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CS-Studio Collaboration Status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Common Product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94" y="1101777"/>
            <a:ext cx="6660411" cy="49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Common Product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76" y="1371599"/>
            <a:ext cx="4326726" cy="3153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71600"/>
            <a:ext cx="431066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Common Product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All Products built from binaries 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Can make lab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specific products with two files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.product file listing features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pom.xml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file with &lt;packaging&gt;eclipse-repository&lt;/packaging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&gt;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Can include lab specific configuration feature as “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rootfiles</a:t>
            </a:r>
            <a:r>
              <a:rPr lang="en-US" dirty="0" smtClean="0">
                <a:latin typeface="Arial" pitchFamily="34" charset="0"/>
                <a:ea typeface="ＭＳ Ｐゴシック"/>
              </a:rPr>
              <a:t>”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Adding root =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{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directory_name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} to an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Ecilpse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feature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build.properties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file allows adding files respective to the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cs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-studio root directory</a:t>
            </a:r>
          </a:p>
          <a:p>
            <a:pPr lvl="2"/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Rootfile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feature allows versioning of configuration files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All configuration files have been pull out of jars, into configuration directory</a:t>
            </a:r>
          </a:p>
        </p:txBody>
      </p:sp>
    </p:spTree>
    <p:extLst>
      <p:ext uri="{BB962C8B-B14F-4D97-AF65-F5344CB8AC3E}">
        <p14:creationId xmlns:p14="http://schemas.microsoft.com/office/powerpoint/2010/main" val="6369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4.2.x due date latest October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Will close 4.2.x as soon as BOY Perspectives Project is done (Issue #544)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Allows users to save and load BOY screens and their locations as perspectives.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Allows users to run a BOY screen in an independent window (much like EDM)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</a:t>
            </a:r>
          </a:p>
          <a:p>
            <a:pPr lvl="1"/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267" name="Title 4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79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4.2.x (testing)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Code a thon (Build a thon)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3" y="1143000"/>
            <a:ext cx="4360467" cy="3270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02" y="1156402"/>
            <a:ext cx="4342598" cy="32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a thon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CS-Studio development </a:t>
            </a:r>
            <a:r>
              <a:rPr lang="en-US" dirty="0" smtClean="0"/>
              <a:t>environment (Issue #818)</a:t>
            </a:r>
            <a:br>
              <a:rPr lang="en-US" dirty="0" smtClean="0"/>
            </a:br>
            <a:r>
              <a:rPr lang="en-US" dirty="0" smtClean="0"/>
              <a:t>Goal</a:t>
            </a:r>
            <a:r>
              <a:rPr lang="en-US" dirty="0"/>
              <a:t>: All agree and understand the build process so that we’re able to build from sources and get the same results, everything or module-by-module.</a:t>
            </a:r>
          </a:p>
          <a:p>
            <a:pPr lvl="2"/>
            <a:r>
              <a:rPr lang="en-US" dirty="0"/>
              <a:t>IDE build, command line build</a:t>
            </a:r>
          </a:p>
          <a:p>
            <a:pPr lvl="2"/>
            <a:r>
              <a:rPr lang="en-US" dirty="0"/>
              <a:t>defining target </a:t>
            </a:r>
            <a:r>
              <a:rPr lang="en-US" dirty="0" smtClean="0"/>
              <a:t>platform (Issue #1155)</a:t>
            </a:r>
            <a:endParaRPr lang="en-US" dirty="0"/>
          </a:p>
          <a:p>
            <a:pPr lvl="1"/>
            <a:r>
              <a:rPr lang="en-US" dirty="0"/>
              <a:t>Configure </a:t>
            </a:r>
            <a:r>
              <a:rPr lang="en-US" dirty="0" err="1" smtClean="0"/>
              <a:t>Cloudbees</a:t>
            </a:r>
            <a:r>
              <a:rPr lang="en-US" dirty="0" smtClean="0"/>
              <a:t> (Issue #818)</a:t>
            </a:r>
            <a:br>
              <a:rPr lang="en-US" dirty="0" smtClean="0"/>
            </a:br>
            <a:r>
              <a:rPr lang="en-US" dirty="0" smtClean="0"/>
              <a:t>Goal</a:t>
            </a:r>
            <a:r>
              <a:rPr lang="en-US" dirty="0"/>
              <a:t>: </a:t>
            </a:r>
            <a:r>
              <a:rPr lang="en-US" dirty="0" err="1"/>
              <a:t>CIoudbees</a:t>
            </a:r>
            <a:r>
              <a:rPr lang="en-US" dirty="0"/>
              <a:t> builds everything, everybody can use the results (plugins, complete products) or, if desired, reproduce in local </a:t>
            </a:r>
            <a:r>
              <a:rPr lang="en-US" dirty="0" smtClean="0"/>
              <a:t>Jenkins setup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Create common jobs on </a:t>
            </a:r>
            <a:r>
              <a:rPr lang="en-US" dirty="0" err="1"/>
              <a:t>cloudbees</a:t>
            </a:r>
            <a:r>
              <a:rPr lang="en-US" dirty="0"/>
              <a:t> </a:t>
            </a:r>
            <a:r>
              <a:rPr lang="en-US" dirty="0" err="1"/>
              <a:t>jenkins</a:t>
            </a:r>
            <a:r>
              <a:rPr lang="en-US" dirty="0"/>
              <a:t> (using Jenkins Job Builder).</a:t>
            </a:r>
          </a:p>
          <a:p>
            <a:pPr lvl="2"/>
            <a:r>
              <a:rPr lang="en-US" dirty="0"/>
              <a:t>Re-enable the unit tests for the various </a:t>
            </a:r>
            <a:r>
              <a:rPr lang="en-US" dirty="0" err="1"/>
              <a:t>cs</a:t>
            </a:r>
            <a:r>
              <a:rPr lang="en-US" dirty="0"/>
              <a:t>-studio modules.</a:t>
            </a:r>
          </a:p>
          <a:p>
            <a:pPr lvl="2"/>
            <a:r>
              <a:rPr lang="en-US" dirty="0"/>
              <a:t>Makes the </a:t>
            </a:r>
            <a:r>
              <a:rPr lang="en-US" dirty="0" err="1"/>
              <a:t>jenkins</a:t>
            </a:r>
            <a:r>
              <a:rPr lang="en-US" dirty="0"/>
              <a:t> jobs accessible (</a:t>
            </a:r>
            <a:r>
              <a:rPr lang="en-US" dirty="0" err="1"/>
              <a:t>github</a:t>
            </a:r>
            <a:r>
              <a:rPr lang="en-US" dirty="0"/>
              <a:t> repo of Jenkins Job Builder scripts)</a:t>
            </a:r>
          </a:p>
          <a:p>
            <a:pPr lvl="1"/>
            <a:r>
              <a:rPr lang="en-US" dirty="0" smtClean="0"/>
              <a:t>Modularize </a:t>
            </a:r>
            <a:r>
              <a:rPr lang="en-US" dirty="0"/>
              <a:t>applications into features (Issue </a:t>
            </a:r>
            <a:r>
              <a:rPr lang="en-US" dirty="0" smtClean="0"/>
              <a:t>#462 -&gt; #818)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Goal: Speed up build. Allow products to use older versions of selected features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Checkstyle</a:t>
            </a:r>
            <a:r>
              <a:rPr lang="en-US" dirty="0" smtClean="0"/>
              <a:t> (Issue #1055)</a:t>
            </a:r>
            <a:endParaRPr lang="en-US" dirty="0"/>
          </a:p>
          <a:p>
            <a:pPr marL="211709" lvl="1" indent="0">
              <a:buNone/>
            </a:pPr>
            <a:r>
              <a:rPr lang="en-US" dirty="0" smtClean="0"/>
              <a:t>  Goal: Enforce code style, Jenkins and 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Code a thon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5" y="1058307"/>
            <a:ext cx="7984210" cy="50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Reorganization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0455"/>
            <a:ext cx="1000265" cy="2333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52" y="1671392"/>
            <a:ext cx="1228896" cy="3515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2800"/>
            <a:ext cx="1476581" cy="1343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32112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8173" y="132112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Reorganization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4372585" cy="399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25" y="1066800"/>
            <a:ext cx="4477375" cy="3867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535360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2,355,718 lines of code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Reorganization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807"/>
            <a:ext cx="9144000" cy="47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Collaboration Statistics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Feedback from Issues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4.1.x Issues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Comments Activity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Issues Activity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Milestone Activity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Milestones Status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4.1.x (testing-&gt;stable)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4.2.x (unstable-&gt;testing)</a:t>
            </a:r>
          </a:p>
          <a:p>
            <a:pPr lvl="1"/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Checkstyle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268"/>
            <a:ext cx="7848600" cy="4218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1162050"/>
            <a:ext cx="4695825" cy="36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Checkstyle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219200"/>
            <a:ext cx="4078585" cy="4130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34" y="1228724"/>
            <a:ext cx="4069180" cy="41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Checkstyle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"/>
          <a:stretch/>
        </p:blipFill>
        <p:spPr>
          <a:xfrm>
            <a:off x="0" y="2590800"/>
            <a:ext cx="6400800" cy="3295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4433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How to Contribute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Fork us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Github</a:t>
            </a:r>
            <a:endParaRPr lang="en-US" dirty="0">
              <a:latin typeface="Arial" pitchFamily="34" charset="0"/>
              <a:ea typeface="ＭＳ Ｐゴシック"/>
            </a:endParaRP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Pick an issue/feature or make one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Create a branch in your fork with the fix or feature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Make a Pull Request with the issue number in the title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Attend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meetings, know the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release schedule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, subscribe to mailing list</a:t>
            </a:r>
            <a:r>
              <a:rPr lang="en-US" dirty="0">
                <a:latin typeface="Arial" pitchFamily="34" charset="0"/>
                <a:ea typeface="ＭＳ Ｐゴシック"/>
              </a:rPr>
              <a:t> 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44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24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487821" y="187133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Amazon S3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773857" y="187133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Jenkins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3271" y="187133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201786" y="187133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Build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1" idx="3"/>
            <a:endCxn id="3" idx="1"/>
          </p:cNvCxnSpPr>
          <p:nvPr/>
        </p:nvCxnSpPr>
        <p:spPr>
          <a:xfrm>
            <a:off x="5297857" y="2328530"/>
            <a:ext cx="1899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3"/>
            <a:endCxn id="13" idx="1"/>
          </p:cNvCxnSpPr>
          <p:nvPr/>
        </p:nvCxnSpPr>
        <p:spPr>
          <a:xfrm>
            <a:off x="7011821" y="2328530"/>
            <a:ext cx="1899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23564" y="187133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Pull Request </a:t>
            </a:r>
            <a:r>
              <a:rPr lang="en-US" sz="1200" dirty="0" smtClean="0"/>
              <a:t>(must reference issue ticket)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2016476" y="2971130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Owner Reviews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2023564" y="4099283"/>
            <a:ext cx="15240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Commits as Needed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2" idx="3"/>
            <a:endCxn id="30" idx="1"/>
          </p:cNvCxnSpPr>
          <p:nvPr/>
        </p:nvCxnSpPr>
        <p:spPr>
          <a:xfrm>
            <a:off x="1797271" y="2328530"/>
            <a:ext cx="2262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3"/>
            <a:endCxn id="11" idx="1"/>
          </p:cNvCxnSpPr>
          <p:nvPr/>
        </p:nvCxnSpPr>
        <p:spPr>
          <a:xfrm>
            <a:off x="3547564" y="2328530"/>
            <a:ext cx="2262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0" idx="2"/>
            <a:endCxn id="31" idx="0"/>
          </p:cNvCxnSpPr>
          <p:nvPr/>
        </p:nvCxnSpPr>
        <p:spPr>
          <a:xfrm flipH="1">
            <a:off x="2778476" y="2785730"/>
            <a:ext cx="7088" cy="18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2"/>
            <a:endCxn id="32" idx="0"/>
          </p:cNvCxnSpPr>
          <p:nvPr/>
        </p:nvCxnSpPr>
        <p:spPr>
          <a:xfrm>
            <a:off x="2778476" y="3885530"/>
            <a:ext cx="7088" cy="213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89" y="1143000"/>
            <a:ext cx="602141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56" y="1011290"/>
            <a:ext cx="484568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Attend Meetings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27</a:t>
            </a:fld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</a:rPr>
              <a:t>We use Google Hangouts to share our progress and discuss issues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Follow us on Google Plus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hlinkClick r:id="rId3"/>
              </a:rPr>
              <a:t>https://</a:t>
            </a:r>
            <a:r>
              <a:rPr lang="en-US" dirty="0" smtClean="0">
                <a:latin typeface="Arial" pitchFamily="34" charset="0"/>
                <a:ea typeface="ＭＳ Ｐゴシック"/>
                <a:hlinkClick r:id="rId3"/>
              </a:rPr>
              <a:t>plus.google.com/101349549663920375487/posts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Meetings are posted</a:t>
            </a:r>
            <a:r>
              <a:rPr lang="en-US" dirty="0">
                <a:latin typeface="Arial" pitchFamily="34" charset="0"/>
                <a:ea typeface="ＭＳ Ｐゴシック"/>
              </a:rPr>
              <a:t> </a:t>
            </a:r>
            <a:r>
              <a:rPr lang="en-US" dirty="0" smtClean="0">
                <a:latin typeface="Arial" pitchFamily="34" charset="0"/>
                <a:ea typeface="ＭＳ Ｐゴシック"/>
              </a:rPr>
              <a:t>(viewable after being added to group)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First Wednesday of </a:t>
            </a:r>
            <a:r>
              <a:rPr lang="en-US" smtClean="0">
                <a:latin typeface="Arial" pitchFamily="34" charset="0"/>
                <a:ea typeface="ＭＳ Ｐゴシック"/>
              </a:rPr>
              <a:t>the </a:t>
            </a:r>
            <a:r>
              <a:rPr lang="en-US" smtClean="0">
                <a:latin typeface="Arial" pitchFamily="34" charset="0"/>
                <a:ea typeface="ＭＳ Ｐゴシック"/>
              </a:rPr>
              <a:t>month (9am EST)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Project group meet once a week when actively developing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18" y="2942176"/>
            <a:ext cx="5444189" cy="30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Feedback from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16051"/>
            <a:ext cx="6705600" cy="50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4.1.x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12" y="1025574"/>
            <a:ext cx="6751776" cy="50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Comments Activity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10" y="1066800"/>
            <a:ext cx="6598980" cy="49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Issues Activity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4" y="1035101"/>
            <a:ext cx="6739091" cy="50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Milestone Activity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63" y="1069519"/>
            <a:ext cx="6643273" cy="49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</a:rPr>
              <a:t>4.1.x due </a:t>
            </a:r>
            <a:r>
              <a:rPr lang="en-US" dirty="0" smtClean="0">
                <a:latin typeface="Arial" pitchFamily="34" charset="0"/>
                <a:ea typeface="ＭＳ Ｐゴシック"/>
              </a:rPr>
              <a:t>date end of this month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Repository clean up (enable/speed up unit test) 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Data Browser rewrite (replacing 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xygraph</a:t>
            </a:r>
            <a:r>
              <a:rPr lang="en-US" dirty="0" smtClean="0">
                <a:latin typeface="Arial" pitchFamily="34" charset="0"/>
                <a:ea typeface="ＭＳ Ｐゴシック"/>
              </a:rPr>
              <a:t>)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Logging UI (using 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javafx</a:t>
            </a:r>
            <a:r>
              <a:rPr lang="en-US" dirty="0" smtClean="0">
                <a:latin typeface="Arial" pitchFamily="34" charset="0"/>
                <a:ea typeface="ＭＳ Ｐゴシック"/>
              </a:rPr>
              <a:t>)</a:t>
            </a:r>
          </a:p>
          <a:p>
            <a:pPr lvl="1"/>
            <a:r>
              <a:rPr lang="en-US" dirty="0" err="1" smtClean="0">
                <a:latin typeface="Arial" pitchFamily="34" charset="0"/>
                <a:ea typeface="ＭＳ Ｐゴシック"/>
              </a:rPr>
              <a:t>Checkstyle</a:t>
            </a:r>
            <a:r>
              <a:rPr lang="en-US" dirty="0" smtClean="0">
                <a:latin typeface="Arial" pitchFamily="34" charset="0"/>
                <a:ea typeface="ＭＳ Ｐゴシック"/>
              </a:rPr>
              <a:t> (enforce code formatting)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Common Product (general product for download)</a:t>
            </a:r>
          </a:p>
          <a:p>
            <a:pPr lvl="1"/>
            <a:endParaRPr lang="en-US" dirty="0">
              <a:latin typeface="Arial" pitchFamily="34" charset="0"/>
              <a:ea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Closing 4.1.x (testing to stable)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Common Product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May 2015 EPICS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241"/>
            <a:ext cx="9144000" cy="47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6" ma:contentTypeDescription="Create a new document." ma:contentTypeScope="" ma:versionID="8a7aed8bdf4c3413bc989bce2f4b261c">
  <xsd:schema xmlns:xsd="http://www.w3.org/2001/XMLSchema" xmlns:xs="http://www.w3.org/2001/XMLSchema" xmlns:p="http://schemas.microsoft.com/office/2006/metadata/properties" xmlns:ns3="31ac3772-10db-466f-87b2-5ca6a813de61" targetNamespace="http://schemas.microsoft.com/office/2006/metadata/properties" ma:root="true" ma:fieldsID="d4808b643a3fcdf475531a36b224db68" ns3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3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purl.org/dc/dcmitype/"/>
    <ds:schemaRef ds:uri="http://purl.org/dc/elements/1.1/"/>
    <ds:schemaRef ds:uri="http://schemas.microsoft.com/office/2006/documentManagement/types"/>
    <ds:schemaRef ds:uri="31ac3772-10db-466f-87b2-5ca6a813de61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31DB0CB-4E0D-46AF-AE42-D1478287D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PowerPoint Template</Template>
  <TotalTime>1692</TotalTime>
  <Words>703</Words>
  <Application>Microsoft Office PowerPoint</Application>
  <PresentationFormat>On-screen Show (4:3)</PresentationFormat>
  <Paragraphs>138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FRIB3</vt:lpstr>
      <vt:lpstr>CS-Studio Collaboration Status</vt:lpstr>
      <vt:lpstr>Overview</vt:lpstr>
      <vt:lpstr>Feedback from Issues</vt:lpstr>
      <vt:lpstr>4.1.x Issues</vt:lpstr>
      <vt:lpstr>Comments Activity</vt:lpstr>
      <vt:lpstr>Issues Activity</vt:lpstr>
      <vt:lpstr>Milestone Activity</vt:lpstr>
      <vt:lpstr>Closing 4.1.x (testing to stable)</vt:lpstr>
      <vt:lpstr>Common Product</vt:lpstr>
      <vt:lpstr>Common Product</vt:lpstr>
      <vt:lpstr>Common Product</vt:lpstr>
      <vt:lpstr>Common Product</vt:lpstr>
      <vt:lpstr>4.2.x (testing)</vt:lpstr>
      <vt:lpstr>Code a thon (Build a thon)</vt:lpstr>
      <vt:lpstr>Code a thon</vt:lpstr>
      <vt:lpstr>Code a thon</vt:lpstr>
      <vt:lpstr>Reorganization</vt:lpstr>
      <vt:lpstr>Reorganization</vt:lpstr>
      <vt:lpstr>Reorganization</vt:lpstr>
      <vt:lpstr>Checkstyle</vt:lpstr>
      <vt:lpstr>Checkstyle</vt:lpstr>
      <vt:lpstr>Checkstyle</vt:lpstr>
      <vt:lpstr>How to Contribute</vt:lpstr>
      <vt:lpstr>Development Process</vt:lpstr>
      <vt:lpstr>Development Process</vt:lpstr>
      <vt:lpstr>Development Process</vt:lpstr>
      <vt:lpstr>Attend Meetings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administrator</dc:creator>
  <cp:lastModifiedBy>administrator</cp:lastModifiedBy>
  <cp:revision>52</cp:revision>
  <cp:lastPrinted>2013-06-17T20:20:32Z</cp:lastPrinted>
  <dcterms:created xsi:type="dcterms:W3CDTF">2015-05-19T18:23:03Z</dcterms:created>
  <dcterms:modified xsi:type="dcterms:W3CDTF">2015-05-21T13:04:04Z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