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1" r:id="rId3"/>
    <p:sldId id="356" r:id="rId4"/>
    <p:sldId id="357" r:id="rId5"/>
    <p:sldId id="363" r:id="rId6"/>
    <p:sldId id="358" r:id="rId7"/>
    <p:sldId id="359" r:id="rId8"/>
    <p:sldId id="360" r:id="rId9"/>
    <p:sldId id="361" r:id="rId10"/>
    <p:sldId id="308" r:id="rId11"/>
    <p:sldId id="355" r:id="rId12"/>
    <p:sldId id="364" r:id="rId13"/>
    <p:sldId id="348" r:id="rId14"/>
    <p:sldId id="349" r:id="rId15"/>
    <p:sldId id="347" r:id="rId16"/>
    <p:sldId id="350" r:id="rId17"/>
    <p:sldId id="309" r:id="rId18"/>
    <p:sldId id="353" r:id="rId19"/>
    <p:sldId id="354" r:id="rId20"/>
    <p:sldId id="312" r:id="rId21"/>
    <p:sldId id="303" r:id="rId22"/>
    <p:sldId id="362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77" autoAdjust="0"/>
  </p:normalViewPr>
  <p:slideViewPr>
    <p:cSldViewPr snapToGrid="0">
      <p:cViewPr varScale="1">
        <p:scale>
          <a:sx n="75" d="100"/>
          <a:sy n="75" d="100"/>
        </p:scale>
        <p:origin x="-1008" y="-96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484"/>
    </p:cViewPr>
  </p:sorterViewPr>
  <p:notesViewPr>
    <p:cSldViewPr snapToGrid="0">
      <p:cViewPr varScale="1">
        <p:scale>
          <a:sx n="93" d="100"/>
          <a:sy n="93" d="100"/>
        </p:scale>
        <p:origin x="-210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FBC3A-DB2B-4615-ADCC-E34477B6F068}" type="datetime1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6BEFA7-8C2A-4A6E-A848-E3DAD519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38EF57-8B79-49C5-BBB7-9A6C123C1B60}" type="datetime1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09FA63-84E6-47C8-9F83-C476F7A3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ＭＳ Ｐゴシック" pitchFamily="4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9FA63-84E6-47C8-9F83-C476F7A342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/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C4BC6413-F405-4CAE-9C89-247659A80400}" type="slidenum"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</a:br>
            <a:r>
              <a:rPr lang="en-US" sz="900">
                <a:solidFill>
                  <a:srgbClr val="BFBFBF"/>
                </a:solidFill>
                <a:latin typeface="Times New Roman" charset="0"/>
                <a:cs typeface="Times New Roman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5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ＭＳ Ｐゴシック" pitchFamily="47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15892" y="405524"/>
            <a:ext cx="4005434" cy="88870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Scan System Update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9174" y="3616772"/>
            <a:ext cx="4170363" cy="145475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Kay Kasemir,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2015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99" y="1488892"/>
            <a:ext cx="6876672" cy="442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5" y="71691"/>
            <a:ext cx="1173124" cy="1173124"/>
          </a:xfrm>
          <a:prstGeom prst="rect">
            <a:avLst/>
          </a:prstGeom>
        </p:spPr>
      </p:pic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18 at 11.40.32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9" y="1374943"/>
            <a:ext cx="7517945" cy="4515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7403641" cy="496290"/>
          </a:xfrm>
        </p:spPr>
        <p:txBody>
          <a:bodyPr/>
          <a:lstStyle/>
          <a:p>
            <a:r>
              <a:rPr lang="en-US" dirty="0" smtClean="0"/>
              <a:t>Scan</a:t>
            </a:r>
            <a:r>
              <a:rPr lang="en-US" dirty="0"/>
              <a:t> </a:t>
            </a:r>
            <a:r>
              <a:rPr lang="en-US" dirty="0" smtClean="0"/>
              <a:t>Editor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79848" y="1881250"/>
            <a:ext cx="1548436" cy="581875"/>
            <a:chOff x="4419820" y="2307370"/>
            <a:chExt cx="1914306" cy="654904"/>
          </a:xfrm>
        </p:grpSpPr>
        <p:cxnSp>
          <p:nvCxnSpPr>
            <p:cNvPr id="6" name="Curved Connector 5"/>
            <p:cNvCxnSpPr/>
            <p:nvPr/>
          </p:nvCxnSpPr>
          <p:spPr>
            <a:xfrm rot="10800000" flipV="1">
              <a:off x="4476753" y="2609850"/>
              <a:ext cx="1857373" cy="35242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19820" y="2307370"/>
              <a:ext cx="14320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Add commands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5797" y="4313195"/>
            <a:ext cx="1892915" cy="881682"/>
            <a:chOff x="6109702" y="3957427"/>
            <a:chExt cx="1892915" cy="881682"/>
          </a:xfrm>
        </p:grpSpPr>
        <p:sp>
          <p:nvSpPr>
            <p:cNvPr id="14" name="Oval 13"/>
            <p:cNvSpPr/>
            <p:nvPr/>
          </p:nvSpPr>
          <p:spPr>
            <a:xfrm>
              <a:off x="6109702" y="3957427"/>
              <a:ext cx="1621198" cy="31439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5223" y="4500555"/>
              <a:ext cx="1587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Set parameters</a:t>
              </a:r>
              <a:endParaRPr lang="en-US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55260" y="4044110"/>
            <a:ext cx="1102861" cy="30777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Open, save</a:t>
            </a:r>
            <a:endParaRPr lang="en-US" sz="1400" dirty="0"/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2060187" y="3932649"/>
            <a:ext cx="602119" cy="22992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943399" y="4445578"/>
            <a:ext cx="1543838" cy="2151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0"/>
    </mc:Choice>
    <mc:Fallback xmlns="">
      <p:transition xmlns:p14="http://schemas.microsoft.com/office/powerpoint/2010/main" spd="slow" advTm="733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API</a:t>
            </a:r>
            <a:endParaRPr lang="en-US" dirty="0"/>
          </a:p>
        </p:txBody>
      </p:sp>
      <p:pic>
        <p:nvPicPr>
          <p:cNvPr id="4" name="Picture 3" descr="Screen Shot 2015-05-07 at 1.14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32758"/>
            <a:ext cx="8836932" cy="51737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class </a:t>
            </a:r>
            <a:r>
              <a:rPr lang="en-US" sz="2400" dirty="0" err="1"/>
              <a:t>BeamlineScanSettings</a:t>
            </a:r>
            <a:r>
              <a:rPr lang="en-US" sz="2400" dirty="0"/>
              <a:t>(</a:t>
            </a:r>
            <a:r>
              <a:rPr lang="en-US" sz="2400" dirty="0" err="1"/>
              <a:t>ScanSettings</a:t>
            </a:r>
            <a:r>
              <a:rPr lang="en-US" sz="2400" dirty="0" smtClean="0"/>
              <a:t>):</a:t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/>
              <a:t>def</a:t>
            </a:r>
            <a:r>
              <a:rPr lang="en-US" sz="2400" dirty="0"/>
              <a:t> __</a:t>
            </a:r>
            <a:r>
              <a:rPr lang="en-US" sz="2400" dirty="0" err="1"/>
              <a:t>init</a:t>
            </a:r>
            <a:r>
              <a:rPr lang="en-US" sz="2400" dirty="0"/>
              <a:t>__(self</a:t>
            </a:r>
            <a:r>
              <a:rPr lang="en-US" sz="2400" dirty="0" smtClean="0"/>
              <a:t>):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err="1" smtClean="0"/>
              <a:t>self.defineDeviceClass</a:t>
            </a:r>
            <a:r>
              <a:rPr lang="en-US" sz="2400" dirty="0"/>
              <a:t>("chopper:.*", completion=True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err="1" smtClean="0"/>
              <a:t>self.defineDeviceClass</a:t>
            </a:r>
            <a:r>
              <a:rPr lang="en-US" sz="2400" dirty="0"/>
              <a:t>("</a:t>
            </a:r>
            <a:r>
              <a:rPr lang="en-US" sz="2400" dirty="0" smtClean="0"/>
              <a:t>motor.*", </a:t>
            </a:r>
            <a:r>
              <a:rPr lang="en-US" sz="2400" dirty="0"/>
              <a:t>completion=True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          </a:t>
            </a:r>
            <a:r>
              <a:rPr lang="en-US" sz="2400" dirty="0" err="1" smtClean="0"/>
              <a:t>readback</a:t>
            </a:r>
            <a:r>
              <a:rPr lang="en-US" sz="2400" dirty="0" smtClean="0"/>
              <a:t>=True)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def</a:t>
            </a:r>
            <a:r>
              <a:rPr lang="en-US" sz="2400" dirty="0" smtClean="0"/>
              <a:t> </a:t>
            </a:r>
            <a:r>
              <a:rPr lang="en-US" sz="2400" dirty="0" err="1"/>
              <a:t>getReadbackName</a:t>
            </a:r>
            <a:r>
              <a:rPr lang="en-US" sz="2400" dirty="0"/>
              <a:t>(self, </a:t>
            </a:r>
            <a:r>
              <a:rPr lang="en-US" sz="2400" dirty="0" err="1"/>
              <a:t>device_name</a:t>
            </a:r>
            <a:r>
              <a:rPr lang="en-US" sz="2400" dirty="0" smtClean="0"/>
              <a:t>):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i="1" dirty="0" smtClean="0"/>
              <a:t>if </a:t>
            </a:r>
            <a:r>
              <a:rPr lang="en-US" sz="2400" i="1" dirty="0"/>
              <a:t>"motor" in </a:t>
            </a:r>
            <a:r>
              <a:rPr lang="en-US" sz="2400" i="1" dirty="0" err="1"/>
              <a:t>device_name</a:t>
            </a:r>
            <a:r>
              <a:rPr lang="en-US" sz="2400" i="1" dirty="0" smtClean="0"/>
              <a:t>:</a:t>
            </a:r>
            <a:br>
              <a:rPr lang="en-US" sz="2400" i="1" dirty="0" smtClean="0"/>
            </a:br>
            <a:r>
              <a:rPr lang="en-US" sz="2400" i="1" dirty="0" smtClean="0"/>
              <a:t>            return </a:t>
            </a:r>
            <a:r>
              <a:rPr lang="en-US" sz="2400" i="1" dirty="0" err="1"/>
              <a:t>device_name</a:t>
            </a:r>
            <a:r>
              <a:rPr lang="en-US" sz="2400" i="1" dirty="0"/>
              <a:t> + ".</a:t>
            </a:r>
            <a:r>
              <a:rPr lang="en-US" sz="2400" i="1" dirty="0" smtClean="0"/>
              <a:t>RBV“</a:t>
            </a:r>
            <a:br>
              <a:rPr lang="en-US" sz="2400" i="1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return </a:t>
            </a:r>
            <a:r>
              <a:rPr lang="en-US" sz="2400" dirty="0" err="1"/>
              <a:t>device_name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“Set(‘x’, 42)”  	</a:t>
            </a:r>
            <a:r>
              <a:rPr lang="en-US" dirty="0" smtClean="0">
                <a:sym typeface="Wingdings" panose="05000000000000000000" pitchFamily="2" charset="2"/>
              </a:rPr>
              <a:t> Set(‘x’, 42’)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“Set(‘</a:t>
            </a:r>
            <a:r>
              <a:rPr lang="en-US" dirty="0" err="1" smtClean="0">
                <a:sym typeface="Wingdings" panose="05000000000000000000" pitchFamily="2" charset="2"/>
              </a:rPr>
              <a:t>motor_x</a:t>
            </a:r>
            <a:r>
              <a:rPr lang="en-US" dirty="0" smtClean="0">
                <a:sym typeface="Wingdings" panose="05000000000000000000" pitchFamily="2" charset="2"/>
              </a:rPr>
              <a:t>’, 42)”	 Set(‘</a:t>
            </a:r>
            <a:r>
              <a:rPr lang="en-US" dirty="0" err="1" smtClean="0">
                <a:sym typeface="Wingdings" panose="05000000000000000000" pitchFamily="2" charset="2"/>
              </a:rPr>
              <a:t>motor_x</a:t>
            </a:r>
            <a:r>
              <a:rPr lang="en-US" dirty="0" smtClean="0">
                <a:sym typeface="Wingdings" panose="05000000000000000000" pitchFamily="2" charset="2"/>
              </a:rPr>
              <a:t>’, 42, completion=True,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		                             </a:t>
            </a:r>
            <a:r>
              <a:rPr lang="en-US" dirty="0" err="1" smtClean="0">
                <a:sym typeface="Wingdings" panose="05000000000000000000" pitchFamily="2" charset="2"/>
              </a:rPr>
              <a:t>readback</a:t>
            </a:r>
            <a:r>
              <a:rPr lang="en-US" dirty="0" smtClean="0">
                <a:sym typeface="Wingdings" panose="05000000000000000000" pitchFamily="2" charset="2"/>
              </a:rPr>
              <a:t>=‘</a:t>
            </a:r>
            <a:r>
              <a:rPr lang="en-US" dirty="0" err="1" smtClean="0">
                <a:sym typeface="Wingdings" panose="05000000000000000000" pitchFamily="2" charset="2"/>
              </a:rPr>
              <a:t>motor_x.RBV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2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GUI for Routine Beam Line Task</a:t>
            </a:r>
            <a:endParaRPr lang="en-US" dirty="0"/>
          </a:p>
        </p:txBody>
      </p:sp>
      <p:pic>
        <p:nvPicPr>
          <p:cNvPr id="4" name="Picture 1" descr="CG-1D First S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001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3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ヒラギノ角ゴ Pro W3" charset="0"/>
              </a:rPr>
              <a:t>Under the hood</a:t>
            </a:r>
            <a:endParaRPr lang="en-US" dirty="0">
              <a:latin typeface="Arial Black" charset="0"/>
              <a:ea typeface="ヒラギノ角ゴ Pro W3" charset="0"/>
            </a:endParaRPr>
          </a:p>
        </p:txBody>
      </p:sp>
      <p:pic>
        <p:nvPicPr>
          <p:cNvPr id="23554" name="Picture 3" descr="CG-1D First S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0" t="52899" r="16214" b="29678"/>
          <a:stretch>
            <a:fillRect/>
          </a:stretch>
        </p:blipFill>
        <p:spPr bwMode="auto">
          <a:xfrm>
            <a:off x="228600" y="1346200"/>
            <a:ext cx="4064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T_scri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889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76600" y="4343400"/>
            <a:ext cx="58674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Scan Server</a:t>
            </a:r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endParaRPr lang="en-US" sz="3200" b="1" dirty="0"/>
          </a:p>
          <a:p>
            <a:pPr algn="ctr">
              <a:defRPr/>
            </a:pPr>
            <a:endParaRPr lang="en-US" sz="3200" b="1" dirty="0"/>
          </a:p>
        </p:txBody>
      </p:sp>
      <p:pic>
        <p:nvPicPr>
          <p:cNvPr id="23557" name="Picture 1" descr="CT_Sc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548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>
            <a:endCxn id="23555" idx="1"/>
          </p:cNvCxnSpPr>
          <p:nvPr/>
        </p:nvCxnSpPr>
        <p:spPr>
          <a:xfrm flipV="1">
            <a:off x="3924300" y="2562225"/>
            <a:ext cx="1562100" cy="4095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0"/>
          </p:cNvCxnSpPr>
          <p:nvPr/>
        </p:nvCxnSpPr>
        <p:spPr>
          <a:xfrm rot="5400000">
            <a:off x="5962650" y="3905250"/>
            <a:ext cx="685800" cy="190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Alignment Scan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77900" y="845712"/>
            <a:ext cx="6525723" cy="5174088"/>
            <a:chOff x="889000" y="642512"/>
            <a:chExt cx="6525723" cy="5174088"/>
          </a:xfrm>
        </p:grpSpPr>
        <p:pic>
          <p:nvPicPr>
            <p:cNvPr id="5" name="Picture 4" descr="vulcan3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00" y="642512"/>
              <a:ext cx="6525723" cy="5174088"/>
            </a:xfrm>
            <a:prstGeom prst="rect">
              <a:avLst/>
            </a:prstGeom>
          </p:spPr>
        </p:pic>
        <p:pic>
          <p:nvPicPr>
            <p:cNvPr id="6" name="Picture 5" descr="Screen Shot 2014-03-11 at 1.39.09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00" y="1219200"/>
              <a:ext cx="1159353" cy="62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71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Load/save</a:t>
            </a:r>
            <a:br>
              <a:rPr lang="en-US" dirty="0" smtClean="0"/>
            </a:br>
            <a:r>
              <a:rPr lang="en-US" dirty="0" smtClean="0"/>
              <a:t>*.</a:t>
            </a:r>
            <a:r>
              <a:rPr lang="en-US" dirty="0" err="1" smtClean="0"/>
              <a:t>csv</a:t>
            </a:r>
            <a:r>
              <a:rPr lang="en-US" dirty="0" smtClean="0"/>
              <a:t>, *.</a:t>
            </a:r>
            <a:r>
              <a:rPr lang="en-US" dirty="0" err="1" smtClean="0"/>
              <a:t>xls</a:t>
            </a:r>
            <a:endParaRPr lang="en-US" dirty="0"/>
          </a:p>
        </p:txBody>
      </p:sp>
      <p:pic>
        <p:nvPicPr>
          <p:cNvPr id="4" name="Picture 3" descr="vulca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507"/>
            <a:ext cx="9144000" cy="2271124"/>
          </a:xfrm>
          <a:prstGeom prst="rect">
            <a:avLst/>
          </a:prstGeom>
        </p:spPr>
      </p:pic>
      <p:pic>
        <p:nvPicPr>
          <p:cNvPr id="5" name="Picture 4" descr="Screen Shot 2014-03-11 at 2.18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61" y="3573906"/>
            <a:ext cx="6242439" cy="3284094"/>
          </a:xfrm>
          <a:prstGeom prst="rect">
            <a:avLst/>
          </a:prstGeom>
        </p:spPr>
      </p:pic>
      <p:pic>
        <p:nvPicPr>
          <p:cNvPr id="6" name="Picture 5" descr="Screen Shot 2015-05-07 at 1.17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" y="5093413"/>
            <a:ext cx="4013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3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5" y="773406"/>
            <a:ext cx="8261899" cy="5633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Scripted Scan</a:t>
            </a:r>
            <a:endParaRPr lang="en-US" dirty="0"/>
          </a:p>
        </p:txBody>
      </p:sp>
      <p:pic>
        <p:nvPicPr>
          <p:cNvPr id="5" name="Picture 4" descr="script_contex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8"/>
          <a:stretch/>
        </p:blipFill>
        <p:spPr>
          <a:xfrm>
            <a:off x="5606406" y="1389213"/>
            <a:ext cx="1640999" cy="724448"/>
          </a:xfrm>
          <a:prstGeom prst="rect">
            <a:avLst/>
          </a:prstGeom>
        </p:spPr>
      </p:pic>
      <p:pic>
        <p:nvPicPr>
          <p:cNvPr id="11" name="Picture 10" descr="script_contex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1" t="34986"/>
          <a:stretch/>
        </p:blipFill>
        <p:spPr>
          <a:xfrm>
            <a:off x="7256953" y="1422683"/>
            <a:ext cx="1092832" cy="470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8"/>
    </mc:Choice>
    <mc:Fallback xmlns="">
      <p:transition xmlns:p14="http://schemas.microsoft.com/office/powerpoint/2010/main" spd="slow" advTm="1532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</a:t>
            </a:r>
            <a:r>
              <a:rPr lang="en-US" baseline="0" dirty="0" smtClean="0"/>
              <a:t> Command</a:t>
            </a:r>
            <a:endParaRPr lang="en-US" dirty="0"/>
          </a:p>
        </p:txBody>
      </p:sp>
      <p:pic>
        <p:nvPicPr>
          <p:cNvPr id="4" name="Picture 3" descr="Screen Shot 2015-05-07 at 1.17.2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"/>
          <a:stretch/>
        </p:blipFill>
        <p:spPr>
          <a:xfrm>
            <a:off x="467882" y="2973067"/>
            <a:ext cx="8676118" cy="2933700"/>
          </a:xfrm>
          <a:prstGeom prst="rect">
            <a:avLst/>
          </a:prstGeom>
        </p:spPr>
      </p:pic>
      <p:pic>
        <p:nvPicPr>
          <p:cNvPr id="5" name="Picture 4" descr="Screen Shot 2015-05-07 at 1.1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2" y="1115335"/>
            <a:ext cx="8674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Command</a:t>
            </a:r>
            <a:endParaRPr lang="en-US" dirty="0"/>
          </a:p>
        </p:txBody>
      </p:sp>
      <p:pic>
        <p:nvPicPr>
          <p:cNvPr id="4" name="Picture 3" descr="Screen Shot 2015-05-07 at 1.2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5" y="806130"/>
            <a:ext cx="8255000" cy="736600"/>
          </a:xfrm>
          <a:prstGeom prst="rect">
            <a:avLst/>
          </a:prstGeom>
        </p:spPr>
      </p:pic>
      <p:pic>
        <p:nvPicPr>
          <p:cNvPr id="6" name="Picture 5" descr="Screen Shot 2015-05-07 at 1.2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3" y="2178249"/>
            <a:ext cx="83312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924704" cy="469359"/>
          </a:xfrm>
        </p:spPr>
        <p:txBody>
          <a:bodyPr/>
          <a:lstStyle/>
          <a:p>
            <a:r>
              <a:rPr lang="en-US" sz="2800" dirty="0" smtClean="0"/>
              <a:t>Scan Server</a:t>
            </a:r>
            <a:endParaRPr lang="en-US" sz="2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716" y="1243871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Equipments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5677" y="1187085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Equipments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83625" y="1130300"/>
            <a:ext cx="1812091" cy="1025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 Equipment</a:t>
            </a:r>
            <a:endParaRPr lang="en-US" sz="1400" b="1" dirty="0"/>
          </a:p>
        </p:txBody>
      </p:sp>
      <p:sp>
        <p:nvSpPr>
          <p:cNvPr id="35" name="Process 18"/>
          <p:cNvSpPr/>
          <p:nvPr/>
        </p:nvSpPr>
        <p:spPr>
          <a:xfrm>
            <a:off x="5740214" y="2485601"/>
            <a:ext cx="3314884" cy="383016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" name="Process 18"/>
          <p:cNvSpPr/>
          <p:nvPr/>
        </p:nvSpPr>
        <p:spPr>
          <a:xfrm>
            <a:off x="5676898" y="2422971"/>
            <a:ext cx="3327402" cy="379165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GUI</a:t>
            </a:r>
            <a:r>
              <a:rPr lang="en-US" sz="1400" b="1" dirty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CSS</a:t>
            </a: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ea typeface="ＭＳ Ｐゴシック" pitchFamily="34" charset="-128"/>
              </a:rPr>
              <a:t>Script</a:t>
            </a:r>
            <a:endParaRPr lang="en-US" sz="14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7" name="Picture 31" descr="yab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314" y="2765871"/>
            <a:ext cx="2868610" cy="1884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630368" y="4469111"/>
            <a:ext cx="1597971" cy="1344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EPICS</a:t>
            </a:r>
            <a:br>
              <a:rPr lang="en-US" sz="1400" b="1" dirty="0" smtClean="0"/>
            </a:br>
            <a:r>
              <a:rPr lang="en-US" sz="1400" b="1" dirty="0" smtClean="0"/>
              <a:t>IOCs</a:t>
            </a:r>
            <a:endParaRPr lang="en-US" sz="1400" b="1" dirty="0"/>
          </a:p>
        </p:txBody>
      </p:sp>
      <p:sp>
        <p:nvSpPr>
          <p:cNvPr id="23" name="Up-Down Arrow 22"/>
          <p:cNvSpPr/>
          <p:nvPr/>
        </p:nvSpPr>
        <p:spPr>
          <a:xfrm>
            <a:off x="1303652" y="2307505"/>
            <a:ext cx="217499" cy="2119344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4" name="Rounded Rectangle 23"/>
          <p:cNvSpPr/>
          <p:nvPr/>
        </p:nvSpPr>
        <p:spPr>
          <a:xfrm>
            <a:off x="2417034" y="2844799"/>
            <a:ext cx="2561365" cy="1511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Scan Server</a:t>
            </a:r>
            <a:endParaRPr lang="en-US" sz="3200" b="1" dirty="0"/>
          </a:p>
        </p:txBody>
      </p:sp>
      <p:cxnSp>
        <p:nvCxnSpPr>
          <p:cNvPr id="25" name="Elbow Connector 69"/>
          <p:cNvCxnSpPr/>
          <p:nvPr/>
        </p:nvCxnSpPr>
        <p:spPr>
          <a:xfrm flipV="1">
            <a:off x="2225241" y="4356101"/>
            <a:ext cx="1254559" cy="588627"/>
          </a:xfrm>
          <a:prstGeom prst="bentConnector3">
            <a:avLst>
              <a:gd name="adj1" fmla="val 100166"/>
            </a:avLst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3922" y="5009150"/>
            <a:ext cx="1371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Channel Access</a:t>
            </a:r>
            <a:endParaRPr lang="en-US" sz="1000" b="1" dirty="0"/>
          </a:p>
        </p:txBody>
      </p:sp>
      <p:cxnSp>
        <p:nvCxnSpPr>
          <p:cNvPr id="29" name="Elbow Connector 69"/>
          <p:cNvCxnSpPr/>
          <p:nvPr/>
        </p:nvCxnSpPr>
        <p:spPr>
          <a:xfrm flipV="1">
            <a:off x="4978700" y="3596165"/>
            <a:ext cx="696790" cy="3"/>
          </a:xfrm>
          <a:prstGeom prst="bentConnector3">
            <a:avLst>
              <a:gd name="adj1" fmla="val 50000"/>
            </a:avLst>
          </a:prstGeom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69"/>
          <p:cNvCxnSpPr/>
          <p:nvPr/>
        </p:nvCxnSpPr>
        <p:spPr>
          <a:xfrm flipV="1">
            <a:off x="2235891" y="5293106"/>
            <a:ext cx="3462075" cy="13883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ipt_ex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00" y="5124567"/>
            <a:ext cx="2183733" cy="957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9867" y="3294130"/>
            <a:ext cx="601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REST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6468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7"/>
    </mc:Choice>
    <mc:Fallback xmlns="">
      <p:transition xmlns:p14="http://schemas.microsoft.com/office/powerpoint/2010/main" spd="slow" advTm="227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_mon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" y="834558"/>
            <a:ext cx="8233945" cy="3419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514372"/>
          </a:xfrm>
        </p:spPr>
        <p:txBody>
          <a:bodyPr/>
          <a:lstStyle/>
          <a:p>
            <a:pPr lvl="1"/>
            <a:r>
              <a:rPr lang="en-US" sz="3200" b="1" dirty="0" smtClean="0"/>
              <a:t>Scan Monitor</a:t>
            </a:r>
            <a:endParaRPr lang="en-US" dirty="0"/>
          </a:p>
        </p:txBody>
      </p:sp>
      <p:pic>
        <p:nvPicPr>
          <p:cNvPr id="5" name="Picture 4" descr="monitor_con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57" y="1994688"/>
            <a:ext cx="1663700" cy="96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4"/>
    </mc:Choice>
    <mc:Fallback xmlns="">
      <p:transition xmlns:p14="http://schemas.microsoft.com/office/powerpoint/2010/main" spd="slow" advTm="3892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077" y="4902945"/>
            <a:ext cx="7672633" cy="1054648"/>
          </a:xfrm>
        </p:spPr>
        <p:txBody>
          <a:bodyPr/>
          <a:lstStyle/>
          <a:p>
            <a:r>
              <a:rPr lang="en-US" dirty="0" smtClean="0"/>
              <a:t>Plot variables logged by scan</a:t>
            </a:r>
          </a:p>
          <a:p>
            <a:r>
              <a:rPr lang="en-US" dirty="0" smtClean="0"/>
              <a:t>Get data from Running or Finished scans</a:t>
            </a:r>
            <a:endParaRPr lang="en-US" dirty="0"/>
          </a:p>
        </p:txBody>
      </p:sp>
      <p:pic>
        <p:nvPicPr>
          <p:cNvPr id="5" name="Picture 4" descr="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875"/>
            <a:ext cx="9144000" cy="368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41"/>
    </mc:Choice>
    <mc:Fallback xmlns="">
      <p:transition xmlns:p14="http://schemas.microsoft.com/office/powerpoint/2010/main" spd="slow" advTm="422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1078946"/>
            <a:ext cx="8807290" cy="445865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Scan System helps automate SNS since 2013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Scan Server: REST instead of JNI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Python API: Pure Python instead of </a:t>
            </a:r>
            <a:r>
              <a:rPr lang="en-US" dirty="0" err="1" smtClean="0"/>
              <a:t>Jython</a:t>
            </a:r>
            <a:endParaRPr lang="en-US" dirty="0" smtClean="0"/>
          </a:p>
          <a:p>
            <a:pPr marL="346075" lvl="1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Thanks to Qui </a:t>
            </a:r>
            <a:r>
              <a:rPr lang="en-US" dirty="0" err="1" smtClean="0"/>
              <a:t>Yongxiang</a:t>
            </a:r>
            <a:r>
              <a:rPr lang="en-US" dirty="0" smtClean="0"/>
              <a:t>, </a:t>
            </a:r>
            <a:r>
              <a:rPr lang="en-US" dirty="0" err="1" smtClean="0"/>
              <a:t>Guobao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Dylan Maxwell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New </a:t>
            </a:r>
            <a:r>
              <a:rPr lang="en-US" i="1" dirty="0" smtClean="0"/>
              <a:t>Parallel</a:t>
            </a:r>
            <a:r>
              <a:rPr lang="en-US" dirty="0" smtClean="0"/>
              <a:t> &amp; </a:t>
            </a:r>
            <a:r>
              <a:rPr lang="en-US" i="1" dirty="0" smtClean="0"/>
              <a:t>Sequenc</a:t>
            </a:r>
            <a:r>
              <a:rPr lang="en-US" i="1" dirty="0"/>
              <a:t>e</a:t>
            </a:r>
            <a:r>
              <a:rPr lang="en-US" dirty="0" smtClean="0"/>
              <a:t> </a:t>
            </a:r>
            <a:r>
              <a:rPr lang="en-US" dirty="0" smtClean="0"/>
              <a:t>commands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Biggest Issue: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/>
              <a:t>Can’t use </a:t>
            </a:r>
            <a:r>
              <a:rPr lang="en-US" dirty="0" err="1" smtClean="0"/>
              <a:t>numpy</a:t>
            </a:r>
            <a:r>
              <a:rPr lang="en-US" dirty="0" smtClean="0"/>
              <a:t> </a:t>
            </a:r>
            <a:r>
              <a:rPr lang="en-US" dirty="0" smtClean="0"/>
              <a:t>(Fortran</a:t>
            </a:r>
            <a:r>
              <a:rPr lang="en-US" dirty="0" smtClean="0"/>
              <a:t>) inside </a:t>
            </a:r>
            <a:r>
              <a:rPr lang="en-US" i="1" dirty="0" smtClean="0"/>
              <a:t>Script</a:t>
            </a:r>
            <a:r>
              <a:rPr lang="en-US" dirty="0" smtClean="0"/>
              <a:t> command (</a:t>
            </a:r>
            <a:r>
              <a:rPr lang="en-US" dirty="0" err="1" smtClean="0"/>
              <a:t>Jython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9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it is and isn’t*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802049"/>
            <a:ext cx="9032875" cy="3045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Automation via Channel Access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Scan = Batch of commands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Queue multiple scans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Basic value logging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Submit, monitor, pause, resume, abort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76740" y="6454588"/>
            <a:ext cx="346615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Arial Black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  <a:ea typeface="ＭＳ Ｐゴシック" pitchFamily="47" charset="-128"/>
                <a:cs typeface="ＭＳ Ｐゴシック" pitchFamily="47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  <a:ea typeface="ＭＳ Ｐゴシック" pitchFamily="47" charset="-128"/>
                <a:cs typeface="ＭＳ Ｐゴシック" pitchFamily="47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  <a:ea typeface="ＭＳ Ｐゴシック" pitchFamily="47" charset="-128"/>
                <a:cs typeface="ＭＳ Ｐゴシック" pitchFamily="47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  <a:ea typeface="ＭＳ Ｐゴシック" pitchFamily="47" charset="-128"/>
                <a:cs typeface="ＭＳ Ｐゴシック" pitchFamily="47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200" dirty="0" smtClean="0"/>
              <a:t>* .. depends on your definition of “is”</a:t>
            </a: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33490" y="4422208"/>
            <a:ext cx="7470861" cy="151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Isn’t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400" dirty="0" smtClean="0"/>
              <a:t>Synchronization of actions beyond Channel Access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sz="2400" dirty="0" smtClean="0"/>
              <a:t>Data Acquisition (log every event, catalog, keep forever)</a:t>
            </a:r>
          </a:p>
        </p:txBody>
      </p:sp>
    </p:spTree>
    <p:extLst>
      <p:ext uri="{BB962C8B-B14F-4D97-AF65-F5344CB8AC3E}">
        <p14:creationId xmlns:p14="http://schemas.microsoft.com/office/powerpoint/2010/main" val="235099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Set,</a:t>
            </a:r>
            <a:r>
              <a:rPr lang="en-US" baseline="0" dirty="0" smtClean="0"/>
              <a:t> Loop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872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 “</a:t>
            </a:r>
            <a:r>
              <a:rPr lang="en-US" dirty="0" err="1" smtClean="0"/>
              <a:t>some_pv</a:t>
            </a:r>
            <a:r>
              <a:rPr lang="en-US" dirty="0" smtClean="0"/>
              <a:t>” = 3.14</a:t>
            </a:r>
          </a:p>
          <a:p>
            <a:pPr marL="0" indent="0">
              <a:buNone/>
            </a:pPr>
            <a:r>
              <a:rPr lang="en-US" dirty="0" smtClean="0"/>
              <a:t>Loop “</a:t>
            </a:r>
            <a:r>
              <a:rPr lang="en-US" dirty="0" err="1" smtClean="0"/>
              <a:t>some_pv</a:t>
            </a:r>
            <a:r>
              <a:rPr lang="en-US" dirty="0" smtClean="0"/>
              <a:t>” = 1..10, step 0.5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Optionally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 Await completion (put-callback)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Check </a:t>
            </a:r>
            <a:r>
              <a:rPr lang="en-US" dirty="0" smtClean="0"/>
              <a:t>read-back </a:t>
            </a:r>
            <a:r>
              <a:rPr lang="en-US" dirty="0" smtClean="0"/>
              <a:t>to match written value (same or other </a:t>
            </a:r>
            <a:r>
              <a:rPr lang="en-US" dirty="0" err="1" smtClean="0"/>
              <a:t>pv</a:t>
            </a:r>
            <a:r>
              <a:rPr lang="en-US" dirty="0" smtClean="0"/>
              <a:t>)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.. With numeric </a:t>
            </a:r>
            <a:r>
              <a:rPr lang="en-US" dirty="0" smtClean="0"/>
              <a:t>tolerance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Timeout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5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of (Nested)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2" y="718353"/>
            <a:ext cx="8229600" cy="2002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Loop(‘x’, 0, 5, </a:t>
            </a:r>
            <a:r>
              <a:rPr lang="en-US" dirty="0" smtClean="0"/>
              <a:t>1)  </a:t>
            </a:r>
            <a:r>
              <a:rPr lang="en-US" dirty="0" smtClean="0">
                <a:sym typeface="Wingdings" panose="05000000000000000000" pitchFamily="2" charset="2"/>
              </a:rPr>
              <a:t> 0, 1, 2, 3, 4, 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Loop(‘y’, 5, 0, -1)  5, 4, 3, 2, 1, 0</a:t>
            </a:r>
          </a:p>
          <a:p>
            <a:r>
              <a:rPr lang="en-US" dirty="0"/>
              <a:t>Loop(‘x’, 0, 5</a:t>
            </a:r>
            <a:r>
              <a:rPr lang="en-US"/>
              <a:t>, </a:t>
            </a:r>
            <a:r>
              <a:rPr lang="en-US" smtClean="0"/>
              <a:t>1,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Loop(‘y’, 0, 5,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-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1</a:t>
            </a:r>
            <a:r>
              <a:rPr lang="en-US" smtClean="0">
                <a:sym typeface="Wingdings" panose="05000000000000000000" pitchFamily="2" charset="2"/>
              </a:rPr>
              <a:t>)) </a:t>
            </a:r>
            <a:r>
              <a:rPr lang="en-US" dirty="0" smtClean="0">
                <a:sym typeface="Wingdings" panose="05000000000000000000" pitchFamily="2" charset="2"/>
              </a:rPr>
              <a:t>Alternate direction on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‘mismatch’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raw.githubusercontent.com/ControlSystemStudio/cs-studio/master/applications/scan/scan-plugins/org.csstudio.scan.ui/doc/scan_altern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802807"/>
            <a:ext cx="5809796" cy="39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Other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57636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Wait for “pv1”  &gt; 100</a:t>
            </a:r>
          </a:p>
          <a:p>
            <a:pPr marL="0" indent="0">
              <a:buNone/>
            </a:pPr>
            <a:r>
              <a:rPr lang="en-US" dirty="0" smtClean="0"/>
              <a:t>Wait for “pv2” to increment by 200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Get-callback for initial value, then monitors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Log “pv1”, “pv2”, “pv2”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Get-callback for </a:t>
            </a:r>
            <a:r>
              <a:rPr lang="en-US" dirty="0" smtClean="0"/>
              <a:t>current value</a:t>
            </a:r>
            <a:r>
              <a:rPr lang="en-US" dirty="0"/>
              <a:t>, </a:t>
            </a:r>
            <a:r>
              <a:rPr lang="en-US" dirty="0" smtClean="0"/>
              <a:t>to RDB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Invoke ‘</a:t>
            </a:r>
            <a:r>
              <a:rPr lang="en-US" dirty="0" err="1" smtClean="0"/>
              <a:t>MyScript</a:t>
            </a:r>
            <a:r>
              <a:rPr lang="en-US" dirty="0" smtClean="0"/>
              <a:t>’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/>
              <a:t>Jython</a:t>
            </a:r>
            <a:r>
              <a:rPr lang="en-US" dirty="0" smtClean="0"/>
              <a:t>-based custom commands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68" y="0"/>
            <a:ext cx="3858232" cy="23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Sequencer?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74" y="1002562"/>
            <a:ext cx="8229600" cy="50259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Yes: Read/write Channel Access</a:t>
            </a:r>
          </a:p>
          <a:p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No compilation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Monitor &amp; control progress of scan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Basic data log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Schedule multiple scans</a:t>
            </a:r>
          </a:p>
          <a:p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/>
              <a:t>No arbitrary C code</a:t>
            </a:r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/>
              <a:t>No ‘if-then-else’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098" y="51725"/>
            <a:ext cx="4127641" cy="3290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Scan Record?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124" y="926176"/>
            <a:ext cx="8931421" cy="50967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Loop y=1..10:</a:t>
            </a:r>
            <a:br>
              <a:rPr lang="en-US" sz="1800" dirty="0" smtClean="0"/>
            </a:br>
            <a:r>
              <a:rPr lang="en-US" sz="1800" dirty="0" smtClean="0"/>
              <a:t>     Loop x=1..5:</a:t>
            </a:r>
            <a:br>
              <a:rPr lang="en-US" sz="1800" dirty="0" smtClean="0"/>
            </a:br>
            <a:r>
              <a:rPr lang="en-US" sz="1800" dirty="0" smtClean="0"/>
              <a:t>          Set “</a:t>
            </a:r>
            <a:r>
              <a:rPr lang="en-US" sz="1800" dirty="0" err="1" smtClean="0"/>
              <a:t>det_trigger</a:t>
            </a:r>
            <a:r>
              <a:rPr lang="en-US" sz="1800" dirty="0" smtClean="0"/>
              <a:t>”=1 with completion,</a:t>
            </a:r>
            <a:br>
              <a:rPr lang="en-US" sz="1800" dirty="0" smtClean="0"/>
            </a:br>
            <a:r>
              <a:rPr lang="en-US" sz="1800" dirty="0" smtClean="0"/>
              <a:t>          Log “</a:t>
            </a:r>
            <a:r>
              <a:rPr lang="en-US" sz="1800" dirty="0" err="1" smtClean="0"/>
              <a:t>x.RBV</a:t>
            </a:r>
            <a:r>
              <a:rPr lang="en-US" sz="1800" dirty="0" smtClean="0"/>
              <a:t>”, “</a:t>
            </a:r>
            <a:r>
              <a:rPr lang="en-US" sz="1800" dirty="0" err="1" smtClean="0"/>
              <a:t>y.RBV</a:t>
            </a:r>
            <a:r>
              <a:rPr lang="en-US" sz="1800" dirty="0" smtClean="0"/>
              <a:t>”, “</a:t>
            </a:r>
            <a:r>
              <a:rPr lang="en-US" sz="1800" dirty="0" err="1" smtClean="0"/>
              <a:t>det_counts</a:t>
            </a:r>
            <a:r>
              <a:rPr lang="en-US" sz="1800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Monitor, pause, resume, abort.</a:t>
            </a:r>
            <a:br>
              <a:rPr lang="en-US" dirty="0" smtClean="0"/>
            </a:br>
            <a:r>
              <a:rPr lang="en-US" dirty="0" smtClean="0"/>
              <a:t>Save</a:t>
            </a:r>
            <a:r>
              <a:rPr lang="en-US" dirty="0"/>
              <a:t>, edit, resubmit </a:t>
            </a:r>
            <a:r>
              <a:rPr lang="en-US" dirty="0" smtClean="0"/>
              <a:t>scans</a:t>
            </a:r>
            <a:br>
              <a:rPr lang="en-US" dirty="0" smtClean="0"/>
            </a:br>
            <a:r>
              <a:rPr lang="en-US" dirty="0" smtClean="0"/>
              <a:t>     vs.     </a:t>
            </a:r>
            <a:r>
              <a:rPr lang="en-US" dirty="0"/>
              <a:t>save/restore scan </a:t>
            </a:r>
            <a:r>
              <a:rPr lang="en-US" dirty="0" smtClean="0"/>
              <a:t>records.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Add 3</a:t>
            </a:r>
            <a:r>
              <a:rPr lang="en-US" baseline="30000" dirty="0" smtClean="0"/>
              <a:t>rd</a:t>
            </a:r>
            <a:r>
              <a:rPr lang="en-US" dirty="0" smtClean="0"/>
              <a:t> loop without rebooting IOC to add 3</a:t>
            </a:r>
            <a:r>
              <a:rPr lang="en-US" baseline="30000" dirty="0" smtClean="0"/>
              <a:t>rd</a:t>
            </a:r>
            <a:r>
              <a:rPr lang="en-US" dirty="0" smtClean="0"/>
              <a:t> scan record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Queue multiple scans</a:t>
            </a:r>
          </a:p>
          <a:p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q"/>
            </a:pPr>
            <a:r>
              <a:rPr lang="en-US" dirty="0" smtClean="0"/>
              <a:t>Logs to RDB w/ REST readout. No MDA/XDR/Nexus.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8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REST Interface</a:t>
            </a:r>
            <a:endParaRPr lang="en-US" dirty="0"/>
          </a:p>
        </p:txBody>
      </p:sp>
      <p:pic>
        <p:nvPicPr>
          <p:cNvPr id="4" name="Picture 3" descr="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9" y="715582"/>
            <a:ext cx="8402788" cy="4370547"/>
          </a:xfrm>
          <a:prstGeom prst="rect">
            <a:avLst/>
          </a:prstGeom>
        </p:spPr>
      </p:pic>
      <p:pic>
        <p:nvPicPr>
          <p:cNvPr id="5" name="Picture 4" descr="res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79" y="4554497"/>
            <a:ext cx="7733780" cy="221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5588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20645</TotalTime>
  <Words>395</Words>
  <Application>Microsoft Office PowerPoint</Application>
  <PresentationFormat>On-screen Show (4:3)</PresentationFormat>
  <Paragraphs>111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Scan System Update</vt:lpstr>
      <vt:lpstr>Scan Server</vt:lpstr>
      <vt:lpstr>What it is and isn’t*</vt:lpstr>
      <vt:lpstr>Set, Loop Commands</vt:lpstr>
      <vt:lpstr>Direction of (Nested) Loops</vt:lpstr>
      <vt:lpstr>Other Commands</vt:lpstr>
      <vt:lpstr>Like Sequencer?</vt:lpstr>
      <vt:lpstr>Like Scan Record?</vt:lpstr>
      <vt:lpstr>REST Interface</vt:lpstr>
      <vt:lpstr>Scan Editor</vt:lpstr>
      <vt:lpstr>Python API</vt:lpstr>
      <vt:lpstr>Site-Specific Settings</vt:lpstr>
      <vt:lpstr>GUI for Routine Beam Line Task</vt:lpstr>
      <vt:lpstr>Under the hood</vt:lpstr>
      <vt:lpstr>Alignment Scan</vt:lpstr>
      <vt:lpstr>Table Scan</vt:lpstr>
      <vt:lpstr>Scripted Scan</vt:lpstr>
      <vt:lpstr>Parallel Command</vt:lpstr>
      <vt:lpstr>Sequence Command</vt:lpstr>
      <vt:lpstr>Scan Monitor</vt:lpstr>
      <vt:lpstr>Scan Plot</vt:lpstr>
      <vt:lpstr>Summary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Kasemir, Kay</cp:lastModifiedBy>
  <cp:revision>884</cp:revision>
  <dcterms:created xsi:type="dcterms:W3CDTF">2011-03-16T19:54:35Z</dcterms:created>
  <dcterms:modified xsi:type="dcterms:W3CDTF">2015-05-20T03:23:55Z</dcterms:modified>
</cp:coreProperties>
</file>