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4" autoAdjust="0"/>
  </p:normalViewPr>
  <p:slideViewPr>
    <p:cSldViewPr snapToGrid="0" snapToObjects="1">
      <p:cViewPr varScale="1">
        <p:scale>
          <a:sx n="199" d="100"/>
          <a:sy n="199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74D4E-751D-5040-AAB3-E3439160C85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591C-11A0-B94C-840F-835DD309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3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BA16-64D2-FC46-A7EF-7F31695EB4F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982A2-ABC9-AE4F-8E90-A52EF46F0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1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982A2-ABC9-AE4F-8E90-A52EF46F0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982A2-ABC9-AE4F-8E90-A52EF46F0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Rectangle 256"/>
          <p:cNvSpPr txBox="1">
            <a:spLocks noChangeArrowheads="1"/>
          </p:cNvSpPr>
          <p:nvPr userDrawn="1"/>
        </p:nvSpPr>
        <p:spPr>
          <a:xfrm>
            <a:off x="3061364" y="6513051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Matt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Pearson – 18</a:t>
            </a:r>
            <a:r>
              <a:rPr lang="en-US" sz="1000" baseline="30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to 22</a:t>
            </a:r>
            <a:r>
              <a:rPr lang="en-US" sz="1000" baseline="30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May 2015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6857" y="1102961"/>
            <a:ext cx="7772400" cy="2065950"/>
          </a:xfrm>
        </p:spPr>
        <p:txBody>
          <a:bodyPr/>
          <a:lstStyle/>
          <a:p>
            <a:r>
              <a:rPr lang="en-US" dirty="0" smtClean="0"/>
              <a:t>ADnED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Handling V4 </a:t>
            </a:r>
            <a:br>
              <a:rPr lang="en-US" dirty="0" smtClean="0"/>
            </a:br>
            <a:r>
              <a:rPr lang="en-US" dirty="0" smtClean="0"/>
              <a:t>Neutron </a:t>
            </a:r>
            <a:br>
              <a:rPr lang="en-US" dirty="0" smtClean="0"/>
            </a:br>
            <a:r>
              <a:rPr lang="en-US" dirty="0" smtClean="0"/>
              <a:t>Event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2736" y="3777709"/>
            <a:ext cx="6400800" cy="1752600"/>
          </a:xfrm>
        </p:spPr>
        <p:txBody>
          <a:bodyPr/>
          <a:lstStyle/>
          <a:p>
            <a:r>
              <a:rPr lang="en-US" dirty="0" smtClean="0"/>
              <a:t>Matt Pearson</a:t>
            </a:r>
          </a:p>
          <a:p>
            <a:r>
              <a:rPr lang="en-US" dirty="0" smtClean="0"/>
              <a:t>SNS ORNL</a:t>
            </a:r>
          </a:p>
          <a:p>
            <a:endParaRPr lang="en-US" dirty="0"/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-22</a:t>
            </a:r>
            <a:r>
              <a:rPr lang="en-US" baseline="30000" dirty="0" smtClean="0"/>
              <a:t>nd</a:t>
            </a:r>
            <a:r>
              <a:rPr lang="en-US" dirty="0" smtClean="0"/>
              <a:t> May 2015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21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User Friendly Screen</a:t>
            </a:r>
            <a:endParaRPr lang="en-US" dirty="0"/>
          </a:p>
        </p:txBody>
      </p:sp>
      <p:pic>
        <p:nvPicPr>
          <p:cNvPr id="3" name="Picture 2" descr="ADnED_BL1A_DetectorScre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99" y="816865"/>
            <a:ext cx="6862463" cy="5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err="1" smtClean="0"/>
              <a:t>ADnEDTransform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385" y="1028362"/>
            <a:ext cx="8706275" cy="427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Base class defines interface &amp; some common code: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1400" i="1" dirty="0"/>
              <a:t>virtual epicsFloat64 calculate(epicsUInt32 type, epicsUInt32 </a:t>
            </a:r>
            <a:r>
              <a:rPr lang="en-US" sz="1400" i="1" dirty="0" err="1"/>
              <a:t>pixelID</a:t>
            </a:r>
            <a:r>
              <a:rPr lang="en-US" sz="1400" i="1" dirty="0"/>
              <a:t>, epicsUInt32 </a:t>
            </a:r>
            <a:r>
              <a:rPr lang="en-US" sz="1400" i="1" dirty="0" err="1"/>
              <a:t>tof</a:t>
            </a:r>
            <a:r>
              <a:rPr lang="en-US" sz="1400" i="1" dirty="0"/>
              <a:t>) </a:t>
            </a:r>
            <a:r>
              <a:rPr lang="en-US" sz="1400" i="1" dirty="0" err="1"/>
              <a:t>const</a:t>
            </a:r>
            <a:r>
              <a:rPr lang="en-US" sz="1400" i="1" dirty="0"/>
              <a:t> = 0;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Concrete class defines calculation based on pixel ID and TOF.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Change calculation and/or input arguments at runtime.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example, on our VISION beamline we calculate energy transfer from</a:t>
            </a:r>
          </a:p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 inelastic detector: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 descr="delta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7" y="3340486"/>
            <a:ext cx="4722778" cy="2804589"/>
          </a:xfrm>
          <a:prstGeom prst="rect">
            <a:avLst/>
          </a:prstGeom>
        </p:spPr>
      </p:pic>
      <p:pic>
        <p:nvPicPr>
          <p:cNvPr id="5" name="Picture 4" descr="Vision_IED_TOFTransConfi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98" y="3168179"/>
            <a:ext cx="3825865" cy="30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>
                <a:latin typeface="+mj-lt"/>
                <a:ea typeface="Lucida Grande"/>
                <a:cs typeface="Lucida Grande"/>
              </a:rPr>
              <a:t>ΔE and TOF spectrum on VISION 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Vision_IED_delta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" y="1054100"/>
            <a:ext cx="8822063" cy="4573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325" y="5711676"/>
            <a:ext cx="7924177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Plots update at 1Hz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ΔE calculation has to keep up with event rate (in this case it’s only ~10K e/s)</a:t>
            </a:r>
          </a:p>
        </p:txBody>
      </p:sp>
    </p:spTree>
    <p:extLst>
      <p:ext uri="{BB962C8B-B14F-4D97-AF65-F5344CB8AC3E}">
        <p14:creationId xmlns:p14="http://schemas.microsoft.com/office/powerpoint/2010/main" val="264422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So Far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424" y="970028"/>
            <a:ext cx="7981071" cy="5055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Deployed on two beamlines 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one at end of May).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Install on beamlines as we convert them to EPICS.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More custom OPI screens for new beamlines.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May require more detector diagnostics (or in a new application)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ADnED: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	https</a:t>
            </a:r>
            <a:r>
              <a:rPr lang="en-US" sz="2000" dirty="0"/>
              <a:t>://</a:t>
            </a:r>
            <a:r>
              <a:rPr lang="en-US" sz="2000" dirty="0" err="1"/>
              <a:t>github.com</a:t>
            </a:r>
            <a:r>
              <a:rPr lang="en-US" sz="2000" dirty="0"/>
              <a:t>/areaDetector/ADnED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	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Simulation </a:t>
            </a:r>
            <a:r>
              <a:rPr lang="en-US" sz="2000" dirty="0"/>
              <a:t>event server: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kasemir</a:t>
            </a:r>
            <a:r>
              <a:rPr lang="en-US" sz="2000" dirty="0"/>
              <a:t>/EPICSV4Sandbox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ADnED Dependencies are: base, </a:t>
            </a:r>
            <a:r>
              <a:rPr lang="en-US" sz="2000" dirty="0" err="1" smtClean="0"/>
              <a:t>asyn</a:t>
            </a:r>
            <a:r>
              <a:rPr lang="en-US" sz="2000" dirty="0" smtClean="0"/>
              <a:t>, </a:t>
            </a:r>
            <a:r>
              <a:rPr lang="en-US" sz="2000" dirty="0" err="1" smtClean="0"/>
              <a:t>ADCore</a:t>
            </a:r>
            <a:r>
              <a:rPr lang="en-US" sz="2000" dirty="0" smtClean="0"/>
              <a:t>, V4 (</a:t>
            </a:r>
            <a:r>
              <a:rPr lang="en-US" sz="2000" dirty="0" err="1" smtClean="0"/>
              <a:t>pvAccess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IOC application will also require: </a:t>
            </a:r>
            <a:r>
              <a:rPr lang="en-US" sz="2000" dirty="0" err="1" smtClean="0"/>
              <a:t>calc</a:t>
            </a:r>
            <a:r>
              <a:rPr lang="en-US" sz="2000" dirty="0" smtClean="0"/>
              <a:t>, busy, </a:t>
            </a:r>
            <a:r>
              <a:rPr lang="en-US" sz="2000" dirty="0" err="1" smtClean="0"/>
              <a:t>sscan</a:t>
            </a:r>
            <a:r>
              <a:rPr lang="en-US" sz="2000" dirty="0" smtClean="0"/>
              <a:t>, </a:t>
            </a:r>
            <a:r>
              <a:rPr lang="en-US" sz="2000" dirty="0" err="1" smtClean="0"/>
              <a:t>autosave</a:t>
            </a:r>
            <a:endParaRPr lang="en-US" sz="2000" dirty="0" smtClean="0"/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341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Neutron Events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385" y="3273891"/>
            <a:ext cx="1381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2087" y="2679293"/>
            <a:ext cx="457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032" y="2827827"/>
            <a:ext cx="112129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Neutrons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4485" y="1812708"/>
            <a:ext cx="1244038" cy="2922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He3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Detector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Multiple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Drift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Tubes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21534" y="3939305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Read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Out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Card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8523" y="4396505"/>
            <a:ext cx="5030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03852" y="4714925"/>
            <a:ext cx="2377926" cy="14473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35934" y="2258443"/>
            <a:ext cx="644022" cy="1007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321534" y="2827827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Read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Out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Card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8523" y="3273891"/>
            <a:ext cx="5030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21534" y="1782004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Read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Out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Card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18523" y="2264923"/>
            <a:ext cx="5030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873471" y="2808717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DSP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29449" y="3277508"/>
            <a:ext cx="644022" cy="7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35934" y="3322498"/>
            <a:ext cx="644022" cy="1106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95657" y="1023800"/>
            <a:ext cx="0" cy="1787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44440" y="576694"/>
            <a:ext cx="17024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Timing System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6065" y="3355600"/>
            <a:ext cx="1108760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Bunched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 pulses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t 60Hz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19161" y="3731091"/>
            <a:ext cx="0" cy="983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99917" y="4780808"/>
            <a:ext cx="967533" cy="462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Optical </a:t>
            </a:r>
            <a:r>
              <a:rPr lang="en-US" dirty="0" err="1" smtClean="0">
                <a:solidFill>
                  <a:schemeClr val="tx1"/>
                </a:solidFill>
              </a:rPr>
              <a:t>Reciver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9827" y="5562118"/>
            <a:ext cx="177524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nED framework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999148" y="2961117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DSP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076286" y="5028283"/>
            <a:ext cx="12792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76286" y="5731461"/>
            <a:ext cx="12792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05046" y="4735073"/>
            <a:ext cx="838954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Nexus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285623" y="4678792"/>
            <a:ext cx="99257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ADARA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38151" y="5388994"/>
            <a:ext cx="47983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79405" y="5437469"/>
            <a:ext cx="890238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V4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Clients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73861" y="1142122"/>
            <a:ext cx="2815458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nED is a driver for the various types of readout cards, and a framework for dealing with neutron events.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ADARA is a custom protocol for streaming events to disk.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nED produces a V4 channel for online visualization.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407" y="5386840"/>
            <a:ext cx="3109407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Events are composed of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(pixel ID, time of flight) pairs.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8 bytes for one event.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9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Neutron Events (2) – using </a:t>
            </a:r>
            <a:r>
              <a:rPr lang="en-US" dirty="0" err="1" smtClean="0"/>
              <a:t>pvData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087" y="2679293"/>
            <a:ext cx="457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385" y="965482"/>
            <a:ext cx="5262238" cy="246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</a:t>
            </a:r>
            <a:r>
              <a:rPr lang="en-US" sz="1400" dirty="0" smtClean="0"/>
              <a:t>tructure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err="1" smtClean="0"/>
              <a:t>time_t</a:t>
            </a:r>
            <a:r>
              <a:rPr lang="en-US" sz="1400" dirty="0" smtClean="0"/>
              <a:t>  </a:t>
            </a:r>
            <a:r>
              <a:rPr lang="en-US" sz="1400" dirty="0" err="1"/>
              <a:t>timeStamp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err="1" smtClean="0"/>
              <a:t>NTScalar</a:t>
            </a:r>
            <a:r>
              <a:rPr lang="en-US" sz="1400" dirty="0" smtClean="0"/>
              <a:t> </a:t>
            </a:r>
            <a:r>
              <a:rPr lang="en-US" sz="1400" dirty="0" err="1"/>
              <a:t>proton_charge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  double  </a:t>
            </a:r>
            <a:r>
              <a:rPr lang="en-US" sz="1400" dirty="0" smtClean="0"/>
              <a:t>value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// Time-of-Flight values for N neutron events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</a:t>
            </a:r>
            <a:r>
              <a:rPr lang="en-US" sz="1400" dirty="0" err="1"/>
              <a:t>NTScalarArray</a:t>
            </a:r>
            <a:r>
              <a:rPr lang="en-US" sz="1400" dirty="0"/>
              <a:t> </a:t>
            </a:r>
            <a:r>
              <a:rPr lang="en-US" sz="1400" dirty="0" err="1"/>
              <a:t>time_of_flight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uint</a:t>
            </a:r>
            <a:r>
              <a:rPr lang="en-US" sz="1400" dirty="0"/>
              <a:t>[]  </a:t>
            </a:r>
            <a:r>
              <a:rPr lang="en-US" sz="1400" dirty="0" smtClean="0"/>
              <a:t>value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// Pixel IDs for N neutron events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</a:t>
            </a:r>
            <a:r>
              <a:rPr lang="en-US" sz="1400" dirty="0" err="1"/>
              <a:t>NTScalarArray</a:t>
            </a:r>
            <a:r>
              <a:rPr lang="en-US" sz="1400" dirty="0"/>
              <a:t> pixel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uint</a:t>
            </a:r>
            <a:r>
              <a:rPr lang="en-US" sz="1400" dirty="0"/>
              <a:t>[]  value</a:t>
            </a:r>
            <a:endParaRPr lang="en-US" sz="1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04639" y="3924563"/>
            <a:ext cx="7043076" cy="2340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[</a:t>
            </a:r>
            <a:r>
              <a:rPr lang="en-US" sz="1400" dirty="0"/>
              <a:t>mkp@bl99-dassrv1 ~]$ </a:t>
            </a:r>
            <a:r>
              <a:rPr lang="en-US" sz="1400" dirty="0" err="1"/>
              <a:t>pvget</a:t>
            </a:r>
            <a:r>
              <a:rPr lang="en-US" sz="1400" dirty="0"/>
              <a:t> neutrons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neutrons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structure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time_t</a:t>
            </a:r>
            <a:r>
              <a:rPr lang="en-US" sz="1400" dirty="0"/>
              <a:t> </a:t>
            </a:r>
            <a:r>
              <a:rPr lang="en-US" sz="1400" dirty="0" err="1"/>
              <a:t>timeStamp</a:t>
            </a:r>
            <a:r>
              <a:rPr lang="en-US" sz="1400" dirty="0"/>
              <a:t> 2015-04-28T09:34:51.844 35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epics:nt</a:t>
            </a:r>
            <a:r>
              <a:rPr lang="en-US" sz="1400" dirty="0"/>
              <a:t>/NTScalar:1.0 </a:t>
            </a:r>
            <a:r>
              <a:rPr lang="en-US" sz="1400" dirty="0" err="1"/>
              <a:t>proton_charge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      double value 6e+08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epics:nt</a:t>
            </a:r>
            <a:r>
              <a:rPr lang="en-US" sz="1400" dirty="0"/>
              <a:t>/NTScalarArray:1.0 </a:t>
            </a:r>
            <a:r>
              <a:rPr lang="en-US" sz="1400" dirty="0" err="1"/>
              <a:t>time_of_flight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        </a:t>
            </a:r>
            <a:r>
              <a:rPr lang="en-US" sz="1400" dirty="0" err="1"/>
              <a:t>uint</a:t>
            </a:r>
            <a:r>
              <a:rPr lang="en-US" sz="1400" dirty="0"/>
              <a:t>[] value [63755,94783,45297,83246,74134,86331,85143,60222,84875,73684]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</a:t>
            </a:r>
            <a:r>
              <a:rPr lang="en-US" sz="1400" dirty="0" err="1"/>
              <a:t>epics:nt</a:t>
            </a:r>
            <a:r>
              <a:rPr lang="en-US" sz="1400" dirty="0"/>
              <a:t>/NTScalarArray:1.0 pixel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       </a:t>
            </a:r>
            <a:r>
              <a:rPr lang="en-US" sz="1400" dirty="0" err="1"/>
              <a:t>uint</a:t>
            </a:r>
            <a:r>
              <a:rPr lang="en-US" sz="1400" dirty="0"/>
              <a:t>[] value [946,2093,735,2358,938,2858,453,2843,869,2647]</a:t>
            </a:r>
          </a:p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193385" y="3438450"/>
            <a:ext cx="862867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Example ‘</a:t>
            </a:r>
            <a:r>
              <a:rPr lang="en-US" sz="2000" dirty="0" err="1" smtClean="0"/>
              <a:t>pvget</a:t>
            </a:r>
            <a:r>
              <a:rPr lang="en-US" sz="2000" dirty="0" smtClean="0"/>
              <a:t>’: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654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113" y="859902"/>
            <a:ext cx="8276625" cy="5581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Integrate event data for X/Y plot (also means mapping pixels to 2-D X/Y plot)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Integrate TOF data for 1-D spectrum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Calculate multiple ROI for all plots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Filter events going into TOF spectrum based on a X/Y ROI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Filter events going into X/Y plot based on a TOF ROI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Monitor multiple V4 channels (each nED instance is one V4 channel)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Handle data from N detectors in one channel, or spread between channels.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 err="1" smtClean="0"/>
              <a:t>put_callback</a:t>
            </a:r>
            <a:r>
              <a:rPr lang="en-US" dirty="0" smtClean="0"/>
              <a:t> on a start acquisition for high level software 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Adjustable binning on TOF spectrum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Calculate d-space, energy transfer, </a:t>
            </a:r>
            <a:r>
              <a:rPr lang="en-US" dirty="0" err="1" smtClean="0"/>
              <a:t>etc</a:t>
            </a:r>
            <a:r>
              <a:rPr lang="en-US" dirty="0" smtClean="0"/>
              <a:t>, based on pixel ID and TOF.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Detect error conditions (missing packets, bad timestamps).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Pause acquisition without resetting data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Performance requirements: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Handle up to </a:t>
            </a:r>
            <a:r>
              <a:rPr lang="en-US" dirty="0" err="1" smtClean="0"/>
              <a:t>approx</a:t>
            </a:r>
            <a:r>
              <a:rPr lang="en-US" dirty="0" smtClean="0"/>
              <a:t> 10M</a:t>
            </a:r>
            <a:r>
              <a:rPr lang="en-US" dirty="0"/>
              <a:t> </a:t>
            </a:r>
            <a:r>
              <a:rPr lang="en-US" dirty="0" smtClean="0"/>
              <a:t>events/s (80MB/s). Our highest data rate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    beamline is 5-6M events/s. So 1 gigabit networking is enough.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Update plots at ~1Hz.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Update scalar values at ~10Hz (to support short acquisitions).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Prior to developing ADnED we tested V4 performance. </a:t>
            </a:r>
          </a:p>
          <a:p>
            <a:pPr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orks up to 100M events/s. See Kay </a:t>
            </a:r>
            <a:r>
              <a:rPr lang="en-US" dirty="0" err="1" smtClean="0"/>
              <a:t>Kasemir’s</a:t>
            </a:r>
            <a:r>
              <a:rPr lang="en-US" dirty="0" smtClean="0"/>
              <a:t> talk at last EPICS meeting.  </a:t>
            </a:r>
          </a:p>
        </p:txBody>
      </p:sp>
    </p:spTree>
    <p:extLst>
      <p:ext uri="{BB962C8B-B14F-4D97-AF65-F5344CB8AC3E}">
        <p14:creationId xmlns:p14="http://schemas.microsoft.com/office/powerpoint/2010/main" val="385621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used areaDetector framework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2947" y="749819"/>
            <a:ext cx="7561472" cy="5830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lot of the functionality is free (waveform, ROIs, Statistics, binning,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What we developed: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ADnED driver: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Monitors V4 channels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Applies filters based on ROIs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Performs pixel mapping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Integrates events based on detector pixel ID ranges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Start/Stop acquire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Produces 1-D NDArray objects for N detectors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/>
              <a:t>NDPluginROIStat</a:t>
            </a:r>
            <a:r>
              <a:rPr lang="en-US" dirty="0" smtClean="0"/>
              <a:t>: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New areaDetector plugin to perform simple statistics on N ROIs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    (released in </a:t>
            </a:r>
            <a:r>
              <a:rPr lang="en-US" dirty="0" err="1" smtClean="0"/>
              <a:t>ADCore</a:t>
            </a:r>
            <a:r>
              <a:rPr lang="en-US" dirty="0" smtClean="0"/>
              <a:t> 2-2)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/>
              <a:t>ADnEDPixelROI</a:t>
            </a:r>
            <a:r>
              <a:rPr lang="en-US" dirty="0" smtClean="0"/>
              <a:t>: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Custom ROI plugin to convert 1-D NDArray to 2-D NDArray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 smtClean="0"/>
              <a:t>ADnEDTransform</a:t>
            </a:r>
            <a:r>
              <a:rPr lang="en-US" dirty="0" smtClean="0"/>
              <a:t>: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Library of calculations for d-space, etc.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OPIs, Python tests (</a:t>
            </a:r>
            <a:r>
              <a:rPr lang="en-US" dirty="0" err="1" smtClean="0"/>
              <a:t>PyEpics</a:t>
            </a:r>
            <a:r>
              <a:rPr lang="en-US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1219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79" y="2303816"/>
            <a:ext cx="3191066" cy="23803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308656" y="548832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79" y="4215523"/>
            <a:ext cx="140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ADnED</a:t>
            </a:r>
          </a:p>
          <a:p>
            <a:r>
              <a:rPr lang="en-US" sz="1200" dirty="0" err="1" smtClean="0"/>
              <a:t>ADnEDTransform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63781" y="3087250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Handler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765856" y="1463232"/>
            <a:ext cx="0" cy="1624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456" y="1806038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V4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429598" y="2650861"/>
            <a:ext cx="702033" cy="1595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8" idx="3"/>
            <a:endCxn id="16" idx="1"/>
          </p:cNvCxnSpPr>
          <p:nvPr/>
        </p:nvCxnSpPr>
        <p:spPr>
          <a:xfrm>
            <a:off x="1167930" y="3448581"/>
            <a:ext cx="261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93299" y="3087250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Frame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Handler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31631" y="3448581"/>
            <a:ext cx="261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37044" y="1261304"/>
            <a:ext cx="990002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ROI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1-D to 2-D</a:t>
            </a:r>
          </a:p>
        </p:txBody>
      </p:sp>
      <p:cxnSp>
        <p:nvCxnSpPr>
          <p:cNvPr id="28" name="Straight Arrow Connector 27"/>
          <p:cNvCxnSpPr>
            <a:stCxn id="22" idx="0"/>
            <a:endCxn id="27" idx="1"/>
          </p:cNvCxnSpPr>
          <p:nvPr/>
        </p:nvCxnSpPr>
        <p:spPr>
          <a:xfrm flipV="1">
            <a:off x="2795374" y="1622635"/>
            <a:ext cx="841670" cy="1464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37044" y="4015916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TOF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ROI</a:t>
            </a:r>
          </a:p>
        </p:txBody>
      </p:sp>
      <p:cxnSp>
        <p:nvCxnSpPr>
          <p:cNvPr id="32" name="Straight Arrow Connector 31"/>
          <p:cNvCxnSpPr>
            <a:stCxn id="22" idx="2"/>
            <a:endCxn id="31" idx="1"/>
          </p:cNvCxnSpPr>
          <p:nvPr/>
        </p:nvCxnSpPr>
        <p:spPr>
          <a:xfrm>
            <a:off x="2795374" y="3809911"/>
            <a:ext cx="841670" cy="567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63311" y="42572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cxnSp>
        <p:nvCxnSpPr>
          <p:cNvPr id="41" name="Straight Arrow Connector 40"/>
          <p:cNvCxnSpPr>
            <a:stCxn id="27" idx="3"/>
            <a:endCxn id="43" idx="1"/>
          </p:cNvCxnSpPr>
          <p:nvPr/>
        </p:nvCxnSpPr>
        <p:spPr>
          <a:xfrm flipV="1">
            <a:off x="4627046" y="738085"/>
            <a:ext cx="621492" cy="884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248538" y="376754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48538" y="1261306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X/Y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ROIStat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7" idx="3"/>
            <a:endCxn id="45" idx="1"/>
          </p:cNvCxnSpPr>
          <p:nvPr/>
        </p:nvCxnSpPr>
        <p:spPr>
          <a:xfrm>
            <a:off x="4627046" y="1622635"/>
            <a:ext cx="62149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48538" y="2211800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X/Y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Array</a:t>
            </a:r>
          </a:p>
        </p:txBody>
      </p:sp>
      <p:cxnSp>
        <p:nvCxnSpPr>
          <p:cNvPr id="50" name="Straight Arrow Connector 49"/>
          <p:cNvCxnSpPr>
            <a:stCxn id="27" idx="3"/>
          </p:cNvCxnSpPr>
          <p:nvPr/>
        </p:nvCxnSpPr>
        <p:spPr>
          <a:xfrm>
            <a:off x="4627046" y="1622635"/>
            <a:ext cx="621492" cy="950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50699" y="157520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555153" y="398469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5248538" y="4015916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TOF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ROIStat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>
            <a:stCxn id="31" idx="3"/>
          </p:cNvCxnSpPr>
          <p:nvPr/>
        </p:nvCxnSpPr>
        <p:spPr>
          <a:xfrm>
            <a:off x="4441193" y="4377247"/>
            <a:ext cx="8073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248538" y="4856629"/>
            <a:ext cx="804149" cy="722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TOF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Array</a:t>
            </a:r>
          </a:p>
        </p:txBody>
      </p:sp>
      <p:cxnSp>
        <p:nvCxnSpPr>
          <p:cNvPr id="65" name="Straight Arrow Connector 64"/>
          <p:cNvCxnSpPr>
            <a:stCxn id="31" idx="3"/>
            <a:endCxn id="64" idx="1"/>
          </p:cNvCxnSpPr>
          <p:nvPr/>
        </p:nvCxnSpPr>
        <p:spPr>
          <a:xfrm>
            <a:off x="4441193" y="4377247"/>
            <a:ext cx="807345" cy="840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52687" y="4238551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dirty="0" smtClean="0"/>
              <a:t> </a:t>
            </a:r>
            <a:r>
              <a:rPr lang="en-US" sz="1200" dirty="0" err="1" smtClean="0"/>
              <a:t>ROIs+Stats</a:t>
            </a:r>
            <a:r>
              <a:rPr lang="en-US" sz="1200" dirty="0" smtClean="0"/>
              <a:t> (min, max, total counts)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ROI </a:t>
            </a:r>
            <a:r>
              <a:rPr lang="en-US" sz="1200" dirty="0"/>
              <a:t>1 also used for filtering </a:t>
            </a:r>
            <a:r>
              <a:rPr lang="en-US" sz="1200" dirty="0" smtClean="0"/>
              <a:t>X/</a:t>
            </a:r>
            <a:r>
              <a:rPr lang="en-US" sz="1200" smtClean="0"/>
              <a:t>Y pixel data 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052687" y="5079460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1-D TOF Array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052687" y="1299469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  <a:r>
              <a:rPr lang="en-US" sz="1200" dirty="0" smtClean="0"/>
              <a:t> </a:t>
            </a:r>
            <a:r>
              <a:rPr lang="en-US" sz="1200" dirty="0" err="1" smtClean="0"/>
              <a:t>ROIs+Stats</a:t>
            </a:r>
            <a:r>
              <a:rPr lang="en-US" sz="1200" dirty="0" smtClean="0"/>
              <a:t> (min, max, total counts)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ROI 0 used for OPI </a:t>
            </a:r>
            <a:r>
              <a:rPr lang="en-US" sz="1200" dirty="0" err="1" smtClean="0"/>
              <a:t>autoscaling</a:t>
            </a:r>
            <a:endParaRPr lang="en-US" sz="1200" dirty="0" smtClean="0"/>
          </a:p>
          <a:p>
            <a:r>
              <a:rPr lang="en-US" sz="1200" dirty="0" smtClean="0"/>
              <a:t>   ROI 1 also used for filtering TOF data 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6103983" y="2434631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-D XY Array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052687" y="610387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Profile Arrays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57061" y="4829465"/>
            <a:ext cx="42249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Event Handler: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Consume events from multiple </a:t>
            </a:r>
            <a:r>
              <a:rPr lang="en-US" sz="1200" dirty="0" err="1" smtClean="0"/>
              <a:t>nEDs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F</a:t>
            </a:r>
            <a:r>
              <a:rPr lang="en-US" sz="1200" dirty="0" smtClean="0"/>
              <a:t>ilter events based on XY ROI or TOF ROI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Apply pixel mapping (logical ID to X/Y space)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Frame correction on TOF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Convert TOF to d-space, delta-E, etc.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Sort events into detectors. 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Plugin chain is repeated for each detector.</a:t>
            </a:r>
          </a:p>
          <a:p>
            <a:r>
              <a:rPr lang="en-US" sz="1200" dirty="0" smtClean="0"/>
              <a:t>Frame handler creates NDArray objects at a slow rate (</a:t>
            </a:r>
            <a:r>
              <a:rPr lang="en-US" sz="1200" dirty="0" err="1" smtClean="0"/>
              <a:t>eg</a:t>
            </a:r>
            <a:r>
              <a:rPr lang="en-US" sz="1200" dirty="0" smtClean="0"/>
              <a:t>. 10 Hz)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4463311" y="391558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1-D </a:t>
            </a:r>
          </a:p>
          <a:p>
            <a:pPr algn="ctr"/>
            <a:r>
              <a:rPr lang="en-US" sz="1200" dirty="0" smtClean="0"/>
              <a:t>NDArray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429597" y="2379481"/>
            <a:ext cx="70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1429598" y="3002818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29597" y="2658378"/>
            <a:ext cx="70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Det1</a:t>
            </a:r>
            <a:endParaRPr lang="en-US" sz="12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1429598" y="3365816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429599" y="3018385"/>
            <a:ext cx="70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Det2</a:t>
            </a:r>
            <a:endParaRPr lang="en-US" sz="120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1429599" y="3911066"/>
            <a:ext cx="7020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29600" y="3974734"/>
            <a:ext cx="702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DetN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37109" y="642215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73974" y="992608"/>
            <a:ext cx="131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ADnEDPixelROI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5726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Top Level Screen</a:t>
            </a:r>
            <a:endParaRPr lang="en-US" dirty="0"/>
          </a:p>
        </p:txBody>
      </p:sp>
      <p:pic>
        <p:nvPicPr>
          <p:cNvPr id="3" name="Picture 2" descr="ADn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1" y="836010"/>
            <a:ext cx="6581971" cy="54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4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XY Plot</a:t>
            </a:r>
            <a:endParaRPr lang="en-US" dirty="0"/>
          </a:p>
        </p:txBody>
      </p:sp>
      <p:pic>
        <p:nvPicPr>
          <p:cNvPr id="3" name="Picture 2" descr="Vision_IED_X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2" y="835121"/>
            <a:ext cx="7390509" cy="5246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4286" y="259911"/>
            <a:ext cx="31676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Intensity widget + some rules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48386" y="606160"/>
            <a:ext cx="682888" cy="778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4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96290"/>
          </a:xfrm>
        </p:spPr>
        <p:txBody>
          <a:bodyPr/>
          <a:lstStyle/>
          <a:p>
            <a:r>
              <a:rPr lang="en-US" dirty="0" smtClean="0"/>
              <a:t>ADnED Time of Flight Spectrum (TOF)</a:t>
            </a:r>
            <a:endParaRPr lang="en-US" dirty="0"/>
          </a:p>
        </p:txBody>
      </p:sp>
      <p:pic>
        <p:nvPicPr>
          <p:cNvPr id="3" name="Picture 2" descr="Vision_BSD_TO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" y="832136"/>
            <a:ext cx="8756285" cy="50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9129</TotalTime>
  <Words>944</Words>
  <Application>Microsoft Macintosh PowerPoint</Application>
  <PresentationFormat>On-screen Show (4:3)</PresentationFormat>
  <Paragraphs>216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ADnED  Handling V4  Neutron  Event Data</vt:lpstr>
      <vt:lpstr>Neutron Events</vt:lpstr>
      <vt:lpstr>Neutron Events (2) – using pvData</vt:lpstr>
      <vt:lpstr>ADnED Requirements</vt:lpstr>
      <vt:lpstr>ADnED used areaDetector framework</vt:lpstr>
      <vt:lpstr>PowerPoint Presentation</vt:lpstr>
      <vt:lpstr>ADnED Top Level Screen</vt:lpstr>
      <vt:lpstr>ADnED XY Plot</vt:lpstr>
      <vt:lpstr>ADnED Time of Flight Spectrum (TOF)</vt:lpstr>
      <vt:lpstr>ADnED User Friendly Screen</vt:lpstr>
      <vt:lpstr>ADnEDTransform</vt:lpstr>
      <vt:lpstr>ΔE and TOF spectrum on VISION </vt:lpstr>
      <vt:lpstr>ADnED So Far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Pearson</dc:creator>
  <cp:lastModifiedBy>Matthew Pearson</cp:lastModifiedBy>
  <cp:revision>96</cp:revision>
  <cp:lastPrinted>2015-03-30T20:23:10Z</cp:lastPrinted>
  <dcterms:created xsi:type="dcterms:W3CDTF">2015-03-30T19:57:58Z</dcterms:created>
  <dcterms:modified xsi:type="dcterms:W3CDTF">2015-05-11T14:53:28Z</dcterms:modified>
</cp:coreProperties>
</file>