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sldIdLst>
    <p:sldId id="256" r:id="rId5"/>
    <p:sldId id="257" r:id="rId6"/>
    <p:sldId id="264" r:id="rId7"/>
    <p:sldId id="266" r:id="rId8"/>
    <p:sldId id="261" r:id="rId9"/>
    <p:sldId id="263" r:id="rId10"/>
    <p:sldId id="268" r:id="rId11"/>
    <p:sldId id="267" r:id="rId12"/>
    <p:sldId id="258" r:id="rId13"/>
    <p:sldId id="259" r:id="rId14"/>
    <p:sldId id="262" r:id="rId15"/>
    <p:sldId id="260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47" autoAdjust="0"/>
  </p:normalViewPr>
  <p:slideViewPr>
    <p:cSldViewPr showGuides="1">
      <p:cViewPr varScale="1">
        <p:scale>
          <a:sx n="100" d="100"/>
          <a:sy n="100" d="100"/>
        </p:scale>
        <p:origin x="-1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nED Overview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496290"/>
          </a:xfrm>
        </p:spPr>
        <p:txBody>
          <a:bodyPr/>
          <a:lstStyle/>
          <a:p>
            <a:r>
              <a:rPr lang="en-US" dirty="0" smtClean="0"/>
              <a:t>nED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267200"/>
            <a:ext cx="3255297" cy="1828800"/>
          </a:xfrm>
        </p:spPr>
        <p:txBody>
          <a:bodyPr/>
          <a:lstStyle/>
          <a:p>
            <a:r>
              <a:rPr lang="en-US" dirty="0" smtClean="0"/>
              <a:t>Greg Guyotte</a:t>
            </a:r>
          </a:p>
          <a:p>
            <a:r>
              <a:rPr lang="en-US" dirty="0" smtClean="0"/>
              <a:t>Spallation Neutron Source</a:t>
            </a:r>
          </a:p>
          <a:p>
            <a:r>
              <a:rPr lang="en-US" dirty="0" smtClean="0"/>
              <a:t>May 2015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04800" y="1600200"/>
            <a:ext cx="32552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EPICS-based data acquisition and detectors control software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185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Use of EPICS v4 in 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Neutron data is processed through plugins that export data through EPICS v4 pvAccess</a:t>
            </a:r>
          </a:p>
          <a:p>
            <a:pPr lvl="1"/>
            <a:r>
              <a:rPr lang="en-US" dirty="0" smtClean="0"/>
              <a:t>Early example of successfully deployed EPICS v4</a:t>
            </a:r>
          </a:p>
          <a:p>
            <a:pPr lvl="1"/>
            <a:r>
              <a:rPr lang="en-US" dirty="0" smtClean="0"/>
              <a:t>EPICS v4 proving stable with good performance</a:t>
            </a:r>
          </a:p>
          <a:p>
            <a:r>
              <a:rPr lang="en-US" dirty="0" smtClean="0"/>
              <a:t>PVA Client programs can then be written to monitor pvAccess channels and act on data</a:t>
            </a:r>
          </a:p>
          <a:p>
            <a:pPr lvl="1"/>
            <a:r>
              <a:rPr lang="en-US" dirty="0" smtClean="0"/>
              <a:t>CalibrationClient (uses pvaPy)</a:t>
            </a:r>
          </a:p>
          <a:p>
            <a:pPr lvl="1"/>
            <a:r>
              <a:rPr lang="en-US" dirty="0" smtClean="0"/>
              <a:t>ADnED (uses </a:t>
            </a:r>
            <a:r>
              <a:rPr lang="en-US" dirty="0" err="1" smtClean="0"/>
              <a:t>pvAccessCpp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Future: detector diagnostics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5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Active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 (chemical spectrometer) </a:t>
            </a:r>
            <a:r>
              <a:rPr lang="en-US" dirty="0" err="1" smtClean="0"/>
              <a:t>beamline</a:t>
            </a:r>
            <a:r>
              <a:rPr lang="en-US" dirty="0" smtClean="0"/>
              <a:t> at SNS</a:t>
            </a:r>
          </a:p>
          <a:p>
            <a:pPr lvl="1"/>
            <a:r>
              <a:rPr lang="en-US" dirty="0" smtClean="0"/>
              <a:t>Control and data acquisition from ~25 detector hardware units (ROC, FEM, DSP)</a:t>
            </a:r>
          </a:p>
          <a:p>
            <a:pPr lvl="1"/>
            <a:r>
              <a:rPr lang="en-US" dirty="0" smtClean="0"/>
              <a:t>Steady operation at ~40MB/sec, with headroom</a:t>
            </a:r>
          </a:p>
          <a:p>
            <a:pPr lvl="1"/>
            <a:r>
              <a:rPr lang="en-US" dirty="0" smtClean="0"/>
              <a:t>Only 2 hours downtime in current cycle, due to issue in detector firmware</a:t>
            </a:r>
          </a:p>
          <a:p>
            <a:r>
              <a:rPr lang="en-US" dirty="0" smtClean="0"/>
              <a:t>USANS (ultra-small-angle neutron scattering instrument)</a:t>
            </a:r>
          </a:p>
          <a:p>
            <a:pPr lvl="1"/>
            <a:r>
              <a:rPr lang="en-US" dirty="0" smtClean="0"/>
              <a:t>Small number of detectors</a:t>
            </a:r>
          </a:p>
        </p:txBody>
      </p:sp>
    </p:spTree>
    <p:extLst>
      <p:ext uri="{BB962C8B-B14F-4D97-AF65-F5344CB8AC3E}">
        <p14:creationId xmlns:p14="http://schemas.microsoft.com/office/powerpoint/2010/main" val="234496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Future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more beamlines by end of summer</a:t>
            </a:r>
          </a:p>
          <a:p>
            <a:pPr lvl="1"/>
            <a:r>
              <a:rPr lang="en-US" dirty="0" smtClean="0"/>
              <a:t>CORELLI</a:t>
            </a:r>
          </a:p>
          <a:p>
            <a:pPr lvl="1"/>
            <a:r>
              <a:rPr lang="en-US" dirty="0" smtClean="0"/>
              <a:t>HYSPEC</a:t>
            </a:r>
          </a:p>
          <a:p>
            <a:pPr lvl="1"/>
            <a:r>
              <a:rPr lang="en-US" dirty="0" smtClean="0"/>
              <a:t>SEQUOIA</a:t>
            </a:r>
          </a:p>
          <a:p>
            <a:r>
              <a:rPr lang="en-US" dirty="0" smtClean="0"/>
              <a:t>1-2 beamlines in 2015/2016 winter outage</a:t>
            </a:r>
          </a:p>
          <a:p>
            <a:r>
              <a:rPr lang="en-US" dirty="0" smtClean="0"/>
              <a:t>Eventually all SNS beamlines</a:t>
            </a:r>
          </a:p>
        </p:txBody>
      </p:sp>
    </p:spTree>
    <p:extLst>
      <p:ext uri="{BB962C8B-B14F-4D97-AF65-F5344CB8AC3E}">
        <p14:creationId xmlns:p14="http://schemas.microsoft.com/office/powerpoint/2010/main" val="355335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Introduction to 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n</a:t>
            </a:r>
            <a:r>
              <a:rPr lang="en-US" dirty="0" smtClean="0"/>
              <a:t>eutron </a:t>
            </a:r>
            <a:r>
              <a:rPr lang="en-US" b="1" u="sng" dirty="0" smtClean="0"/>
              <a:t>E</a:t>
            </a:r>
            <a:r>
              <a:rPr lang="en-US" dirty="0" smtClean="0"/>
              <a:t>vent </a:t>
            </a:r>
            <a:r>
              <a:rPr lang="en-US" b="1" u="sng" dirty="0" smtClean="0"/>
              <a:t>D</a:t>
            </a:r>
            <a:r>
              <a:rPr lang="en-US" dirty="0" smtClean="0"/>
              <a:t>istributor</a:t>
            </a:r>
          </a:p>
          <a:p>
            <a:pPr marL="346075" lvl="1" indent="0">
              <a:buNone/>
            </a:pPr>
            <a:r>
              <a:rPr lang="en-US" dirty="0" smtClean="0"/>
              <a:t>	</a:t>
            </a:r>
          </a:p>
          <a:p>
            <a:pPr marL="346075" lvl="1" indent="0">
              <a:buNone/>
            </a:pPr>
            <a:r>
              <a:rPr lang="en-US" dirty="0" smtClean="0"/>
              <a:t>Basic Functions:</a:t>
            </a:r>
          </a:p>
          <a:p>
            <a:pPr lvl="2"/>
            <a:r>
              <a:rPr lang="en-US" sz="2400" dirty="0" smtClean="0"/>
              <a:t>Interface to custom hardware for detectors (OCC, DSP, FEM, ROC, etc.)</a:t>
            </a:r>
          </a:p>
          <a:p>
            <a:pPr lvl="3"/>
            <a:r>
              <a:rPr lang="en-US" sz="2000" dirty="0" smtClean="0"/>
              <a:t>Includes data acquisition, configuration, diagnostics, calibration</a:t>
            </a:r>
          </a:p>
          <a:p>
            <a:pPr lvl="2"/>
            <a:r>
              <a:rPr lang="en-US" sz="2400" dirty="0" smtClean="0"/>
              <a:t>Device support for heterogeneous detector systems:</a:t>
            </a:r>
          </a:p>
          <a:p>
            <a:pPr lvl="3"/>
            <a:r>
              <a:rPr lang="en-US" sz="2000" dirty="0" smtClean="0"/>
              <a:t>LPSD: Linear Position Sensing Device (He3 tubes)</a:t>
            </a:r>
          </a:p>
          <a:p>
            <a:pPr lvl="3"/>
            <a:r>
              <a:rPr lang="en-US" sz="2000" dirty="0" smtClean="0"/>
              <a:t>Scintillator</a:t>
            </a:r>
          </a:p>
          <a:p>
            <a:pPr lvl="3"/>
            <a:r>
              <a:rPr lang="en-US" sz="2000" dirty="0" smtClean="0"/>
              <a:t>Anger camera detector</a:t>
            </a:r>
          </a:p>
          <a:p>
            <a:pPr lvl="3"/>
            <a:r>
              <a:rPr lang="en-US" sz="2000" dirty="0" smtClean="0"/>
              <a:t>2D detectors</a:t>
            </a:r>
          </a:p>
        </p:txBody>
      </p:sp>
    </p:spTree>
    <p:extLst>
      <p:ext uri="{BB962C8B-B14F-4D97-AF65-F5344CB8AC3E}">
        <p14:creationId xmlns:p14="http://schemas.microsoft.com/office/powerpoint/2010/main" val="394284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Introduction to 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290985"/>
            <a:ext cx="8642640" cy="1528415"/>
          </a:xfrm>
        </p:spPr>
        <p:txBody>
          <a:bodyPr/>
          <a:lstStyle/>
          <a:p>
            <a:r>
              <a:rPr lang="en-US" dirty="0" smtClean="0"/>
              <a:t>Designed to replace legacy ‘dcomserver’ software currently deployed at SNS beamlines</a:t>
            </a:r>
          </a:p>
          <a:p>
            <a:r>
              <a:rPr lang="en-US" dirty="0" smtClean="0"/>
              <a:t>Why replace?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762000" y="2819400"/>
            <a:ext cx="7924800" cy="2677656"/>
          </a:xfrm>
          <a:prstGeom prst="wedgeRectCallout">
            <a:avLst>
              <a:gd name="adj1" fmla="val -15610"/>
              <a:gd name="adj2" fmla="val 61701"/>
            </a:avLst>
          </a:prstGeom>
          <a:gradFill flip="none" rotWithShape="1">
            <a:gsLst>
              <a:gs pos="43000">
                <a:schemeClr val="tx2">
                  <a:alpha val="22000"/>
                </a:schemeClr>
              </a:gs>
              <a:gs pos="100000">
                <a:srgbClr val="FFFFFF">
                  <a:alpha val="13000"/>
                </a:srgbClr>
              </a:gs>
            </a:gsLst>
            <a:path path="rect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“All </a:t>
            </a:r>
            <a:r>
              <a:rPr lang="en-US" sz="2800" dirty="0"/>
              <a:t>repairs tend to destroy the structure, to increase the entropy and disorder of the system. </a:t>
            </a:r>
            <a:r>
              <a:rPr lang="en-US" sz="2800" dirty="0" smtClean="0"/>
              <a:t>{…} more </a:t>
            </a:r>
            <a:r>
              <a:rPr lang="en-US" sz="2800" dirty="0"/>
              <a:t>and more </a:t>
            </a:r>
            <a:r>
              <a:rPr lang="en-US" sz="2800" dirty="0" smtClean="0"/>
              <a:t>(effort) is </a:t>
            </a:r>
            <a:r>
              <a:rPr lang="en-US" sz="2800" dirty="0"/>
              <a:t>spent on fixing flaws introduced by earlier </a:t>
            </a:r>
            <a:r>
              <a:rPr lang="en-US" sz="2800" dirty="0" smtClean="0"/>
              <a:t>fixes.  Sooner </a:t>
            </a:r>
            <a:r>
              <a:rPr lang="en-US" sz="2800" dirty="0"/>
              <a:t>or later the fixing ceases to gain any </a:t>
            </a:r>
            <a:r>
              <a:rPr lang="en-US" sz="2800" dirty="0" smtClean="0"/>
              <a:t>ground. {…} </a:t>
            </a:r>
            <a:r>
              <a:rPr lang="en-US" sz="2800" b="1" dirty="0" smtClean="0"/>
              <a:t>the </a:t>
            </a:r>
            <a:r>
              <a:rPr lang="en-US" sz="2800" b="1" dirty="0"/>
              <a:t>system has worn out as a base for progress</a:t>
            </a:r>
            <a:r>
              <a:rPr lang="en-US" sz="2800" b="1" dirty="0" smtClean="0"/>
              <a:t>.”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5867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 smtClean="0"/>
              <a:t>Frederick P. Brooks, Jr. – The Mythical Man-Month</a:t>
            </a:r>
          </a:p>
        </p:txBody>
      </p:sp>
    </p:spTree>
    <p:extLst>
      <p:ext uri="{BB962C8B-B14F-4D97-AF65-F5344CB8AC3E}">
        <p14:creationId xmlns:p14="http://schemas.microsoft.com/office/powerpoint/2010/main" val="76251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Introduction to 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Or, put more simply: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838200" y="2667000"/>
            <a:ext cx="7924800" cy="1446550"/>
          </a:xfrm>
          <a:prstGeom prst="wedgeRectCallout">
            <a:avLst>
              <a:gd name="adj1" fmla="val 12435"/>
              <a:gd name="adj2" fmla="val 89332"/>
            </a:avLst>
          </a:prstGeom>
          <a:gradFill flip="none" rotWithShape="1">
            <a:gsLst>
              <a:gs pos="43000">
                <a:schemeClr val="tx2">
                  <a:alpha val="22000"/>
                </a:schemeClr>
              </a:gs>
              <a:gs pos="100000">
                <a:srgbClr val="FFFFFF">
                  <a:alpha val="13000"/>
                </a:srgbClr>
              </a:gs>
            </a:gsLst>
            <a:path path="rect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“Things are always at their best in the beginning.”</a:t>
            </a:r>
            <a:endParaRPr lang="en-US" sz="4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4876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 smtClean="0"/>
              <a:t>Blaise</a:t>
            </a:r>
            <a:r>
              <a:rPr lang="en-US" sz="2400" dirty="0" smtClean="0"/>
              <a:t> Pascal</a:t>
            </a:r>
          </a:p>
        </p:txBody>
      </p:sp>
    </p:spTree>
    <p:extLst>
      <p:ext uri="{BB962C8B-B14F-4D97-AF65-F5344CB8AC3E}">
        <p14:creationId xmlns:p14="http://schemas.microsoft.com/office/powerpoint/2010/main" val="209599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nED Capabilities /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handle 10 million “events” per second</a:t>
            </a:r>
          </a:p>
          <a:p>
            <a:pPr lvl="1"/>
            <a:r>
              <a:rPr lang="en-US" dirty="0" smtClean="0"/>
              <a:t>80MB/sec required by some beamlines</a:t>
            </a:r>
          </a:p>
          <a:p>
            <a:r>
              <a:rPr lang="en-US" dirty="0" smtClean="0"/>
              <a:t>Run on Linux PC (RHEL 6, moving to RHEL 7)</a:t>
            </a:r>
          </a:p>
          <a:p>
            <a:r>
              <a:rPr lang="en-US" dirty="0" smtClean="0"/>
              <a:t>Minimum hardware requirements</a:t>
            </a:r>
          </a:p>
          <a:p>
            <a:pPr lvl="1"/>
            <a:r>
              <a:rPr lang="en-US" dirty="0" smtClean="0"/>
              <a:t>Multi-core Linux PC, 4GB+ memory</a:t>
            </a:r>
          </a:p>
          <a:p>
            <a:pPr lvl="2"/>
            <a:r>
              <a:rPr lang="en-US" dirty="0" smtClean="0"/>
              <a:t>Typ. 12 cores, 128 GB memory as deployed</a:t>
            </a:r>
          </a:p>
        </p:txBody>
      </p:sp>
    </p:spTree>
    <p:extLst>
      <p:ext uri="{BB962C8B-B14F-4D97-AF65-F5344CB8AC3E}">
        <p14:creationId xmlns:p14="http://schemas.microsoft.com/office/powerpoint/2010/main" val="233856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Architecture /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347815"/>
          </a:xfrm>
        </p:spPr>
        <p:txBody>
          <a:bodyPr/>
          <a:lstStyle/>
          <a:p>
            <a:r>
              <a:rPr lang="en-US" dirty="0" smtClean="0"/>
              <a:t>Design draws heavily from areaDetector</a:t>
            </a:r>
          </a:p>
          <a:p>
            <a:pPr lvl="1"/>
            <a:r>
              <a:rPr lang="en-US" dirty="0" smtClean="0"/>
              <a:t>Functionality is modularized into “plugins”</a:t>
            </a:r>
          </a:p>
          <a:p>
            <a:pPr lvl="1"/>
            <a:r>
              <a:rPr lang="en-US" dirty="0" smtClean="0"/>
              <a:t>Design </a:t>
            </a:r>
            <a:r>
              <a:rPr lang="en-US" dirty="0" smtClean="0"/>
              <a:t>goal: each plugin remains small and simple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data source and many </a:t>
            </a:r>
            <a:r>
              <a:rPr lang="en-US" dirty="0" smtClean="0"/>
              <a:t>destinations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imilar to “Chain of Responsibility” design pattern</a:t>
            </a:r>
          </a:p>
          <a:p>
            <a:pPr lvl="2"/>
            <a:r>
              <a:rPr lang="en-US" dirty="0" smtClean="0"/>
              <a:t>Promotes loose coupling between plugin objects</a:t>
            </a:r>
          </a:p>
          <a:p>
            <a:pPr lvl="3"/>
            <a:r>
              <a:rPr lang="en-US" dirty="0" smtClean="0"/>
              <a:t>Receiver and sender unaware of each other and the overall structure</a:t>
            </a:r>
          </a:p>
          <a:p>
            <a:pPr lvl="2"/>
            <a:r>
              <a:rPr lang="en-US" dirty="0" smtClean="0"/>
              <a:t>Flexibility in assigning responsibilities to plugin objects</a:t>
            </a:r>
          </a:p>
          <a:p>
            <a:pPr lvl="3"/>
            <a:r>
              <a:rPr lang="en-US" dirty="0" smtClean="0"/>
              <a:t>Interconnection of plugins is defined in the IOC startup file (</a:t>
            </a:r>
            <a:r>
              <a:rPr lang="en-US" dirty="0" err="1" smtClean="0"/>
              <a:t>st.cmd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Allows nED config to be modified without changing source code!</a:t>
            </a:r>
          </a:p>
        </p:txBody>
      </p:sp>
    </p:spTree>
    <p:extLst>
      <p:ext uri="{BB962C8B-B14F-4D97-AF65-F5344CB8AC3E}">
        <p14:creationId xmlns:p14="http://schemas.microsoft.com/office/powerpoint/2010/main" val="325039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Architecture / 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5768" r="-5768"/>
          <a:stretch>
            <a:fillRect/>
          </a:stretch>
        </p:blipFill>
        <p:spPr>
          <a:xfrm>
            <a:off x="201168" y="762000"/>
            <a:ext cx="8642640" cy="5562600"/>
          </a:xfrm>
        </p:spPr>
      </p:pic>
    </p:spTree>
    <p:extLst>
      <p:ext uri="{BB962C8B-B14F-4D97-AF65-F5344CB8AC3E}">
        <p14:creationId xmlns:p14="http://schemas.microsoft.com/office/powerpoint/2010/main" val="36140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Notes 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Minimize </a:t>
            </a:r>
            <a:r>
              <a:rPr lang="en-US" dirty="0"/>
              <a:t>processing of neutron data</a:t>
            </a:r>
          </a:p>
          <a:p>
            <a:pPr lvl="2"/>
            <a:r>
              <a:rPr lang="en-US" dirty="0"/>
              <a:t>Get the data to the network as fast as possible (‘zero copy’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Use large DMA </a:t>
            </a:r>
            <a:r>
              <a:rPr lang="en-US" dirty="0" smtClean="0"/>
              <a:t>buffer </a:t>
            </a:r>
            <a:r>
              <a:rPr lang="en-US" dirty="0" smtClean="0"/>
              <a:t>(256MB+) in Linux driver</a:t>
            </a:r>
            <a:endParaRPr lang="en-US" dirty="0"/>
          </a:p>
          <a:p>
            <a:r>
              <a:rPr lang="en-US" dirty="0"/>
              <a:t>Performance bounded by packet processing in the nED plugin layer</a:t>
            </a:r>
          </a:p>
          <a:p>
            <a:pPr lvl="2"/>
            <a:r>
              <a:rPr lang="en-US" dirty="0" smtClean="0"/>
              <a:t>Each plugin takes a reference to the DMA memory</a:t>
            </a:r>
            <a:endParaRPr lang="en-US" dirty="0"/>
          </a:p>
          <a:p>
            <a:pPr lvl="3"/>
            <a:r>
              <a:rPr lang="en-US" dirty="0"/>
              <a:t>O</a:t>
            </a:r>
            <a:r>
              <a:rPr lang="en-US" dirty="0" smtClean="0"/>
              <a:t>nce all plugins process the data, memory can be returned to DMA</a:t>
            </a:r>
          </a:p>
          <a:p>
            <a:pPr lvl="2"/>
            <a:r>
              <a:rPr lang="en-US" dirty="0" smtClean="0"/>
              <a:t>Tradeoff between expensive data transforms at the nED layer vs. higher level software</a:t>
            </a:r>
          </a:p>
          <a:p>
            <a:pPr lvl="3"/>
            <a:r>
              <a:rPr lang="en-US" dirty="0" smtClean="0"/>
              <a:t>nED throughput vs. client complexity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2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Use of EPICS v3 in 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Plugins are all base classed from asynPortDriver and epicsThreadRunable</a:t>
            </a:r>
          </a:p>
          <a:p>
            <a:pPr lvl="1"/>
            <a:r>
              <a:rPr lang="en-US" dirty="0"/>
              <a:t>Plugins can be configured to run in separate </a:t>
            </a:r>
            <a:r>
              <a:rPr lang="en-US" dirty="0" smtClean="0"/>
              <a:t>threads</a:t>
            </a:r>
          </a:p>
          <a:p>
            <a:r>
              <a:rPr lang="en-US" dirty="0" smtClean="0"/>
              <a:t>Each plugin defines </a:t>
            </a:r>
            <a:r>
              <a:rPr lang="en-US" dirty="0" smtClean="0"/>
              <a:t>a </a:t>
            </a:r>
            <a:r>
              <a:rPr lang="en-US" dirty="0" smtClean="0"/>
              <a:t>record </a:t>
            </a:r>
            <a:r>
              <a:rPr lang="en-US" dirty="0" smtClean="0"/>
              <a:t>instance </a:t>
            </a:r>
            <a:r>
              <a:rPr lang="en-US" dirty="0" smtClean="0"/>
              <a:t>definition (loaded in </a:t>
            </a:r>
            <a:r>
              <a:rPr lang="en-US" dirty="0" err="1" smtClean="0"/>
              <a:t>st.cmd</a:t>
            </a:r>
            <a:r>
              <a:rPr lang="en-US" dirty="0" smtClean="0"/>
              <a:t> via </a:t>
            </a:r>
            <a:r>
              <a:rPr lang="en-US" dirty="0" err="1" smtClean="0"/>
              <a:t>dbLoadRecords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All detector device command and control accomplished via EPICS PV’s</a:t>
            </a:r>
          </a:p>
          <a:p>
            <a:pPr lvl="1"/>
            <a:r>
              <a:rPr lang="en-US" dirty="0" smtClean="0"/>
              <a:t>Supports the easy creation of control GUI’s using Control System Studio (CSS)</a:t>
            </a:r>
          </a:p>
          <a:p>
            <a:r>
              <a:rPr lang="en-US" dirty="0" smtClean="0"/>
              <a:t>Leverage EPICS base features</a:t>
            </a:r>
          </a:p>
          <a:p>
            <a:pPr lvl="1"/>
            <a:r>
              <a:rPr lang="en-US" dirty="0" smtClean="0"/>
              <a:t>Build environment, signaling, timers, DB, etc.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85298"/>
      </p:ext>
    </p:extLst>
  </p:cSld>
  <p:clrMapOvr>
    <a:masterClrMapping/>
  </p:clrMapOvr>
</p:sld>
</file>

<file path=ppt/theme/theme1.xml><?xml version="1.0" encoding="utf-8"?>
<a:theme xmlns:a="http://schemas.openxmlformats.org/drawingml/2006/main" name="ORNLTemplat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DCCB12-0940-4923-97F5-47BC8975F9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8F7293-55C5-495D-8310-E2405A6C8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77B73-CC8B-4B83-8D05-315263FA3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ORNLTemplate.potx</Template>
  <TotalTime>16531</TotalTime>
  <Words>608</Words>
  <Application>Microsoft Macintosh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ORNLTemplate</vt:lpstr>
      <vt:lpstr>nED Overview</vt:lpstr>
      <vt:lpstr>Introduction to nED</vt:lpstr>
      <vt:lpstr>Introduction to nED</vt:lpstr>
      <vt:lpstr>Introduction to nED</vt:lpstr>
      <vt:lpstr>nED Capabilities / Requirements</vt:lpstr>
      <vt:lpstr>Architecture / Design</vt:lpstr>
      <vt:lpstr>Architecture / Design</vt:lpstr>
      <vt:lpstr>Notes on Performance</vt:lpstr>
      <vt:lpstr>Use of EPICS v3 in nED</vt:lpstr>
      <vt:lpstr>Use of EPICS v4 in nED</vt:lpstr>
      <vt:lpstr>Active Deployments</vt:lpstr>
      <vt:lpstr>Future Deployments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Guyotte, Greg S.</cp:lastModifiedBy>
  <cp:revision>42</cp:revision>
  <dcterms:created xsi:type="dcterms:W3CDTF">2014-07-01T12:34:57Z</dcterms:created>
  <dcterms:modified xsi:type="dcterms:W3CDTF">2015-05-19T01:39:54Z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