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1"/>
  </p:notesMasterIdLst>
  <p:handoutMasterIdLst>
    <p:handoutMasterId r:id="rId22"/>
  </p:handoutMasterIdLst>
  <p:sldIdLst>
    <p:sldId id="269" r:id="rId2"/>
    <p:sldId id="264" r:id="rId3"/>
    <p:sldId id="291" r:id="rId4"/>
    <p:sldId id="277" r:id="rId5"/>
    <p:sldId id="276"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2"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E32"/>
    <a:srgbClr val="FFFFFF"/>
    <a:srgbClr val="C75B12"/>
    <a:srgbClr val="E17000"/>
    <a:srgbClr val="5B8F22"/>
    <a:srgbClr val="D2C295"/>
    <a:srgbClr val="A79E70"/>
    <a:srgbClr val="4D4F53"/>
    <a:srgbClr val="0099CC"/>
    <a:srgbClr val="69BE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Objects="1" showGuides="1">
      <p:cViewPr varScale="1">
        <p:scale>
          <a:sx n="125" d="100"/>
          <a:sy n="125" d="100"/>
        </p:scale>
        <p:origin x="-342" y="-102"/>
      </p:cViewPr>
      <p:guideLst>
        <p:guide orient="horz" pos="326"/>
        <p:guide orient="horz" pos="1294"/>
        <p:guide orient="horz" pos="3745"/>
        <p:guide orient="horz" pos="3980"/>
        <p:guide orient="horz" pos="1052"/>
        <p:guide orient="horz" pos="1741"/>
        <p:guide orient="horz" pos="4183"/>
        <p:guide orient="horz" pos="566"/>
        <p:guide orient="horz" pos="2808"/>
        <p:guide pos="2880"/>
        <p:guide pos="363"/>
        <p:guide pos="5396"/>
        <p:guide pos="282"/>
        <p:guide pos="3784"/>
        <p:guide pos="3736"/>
        <p:guide pos="2179"/>
        <p:guide pos="5464"/>
        <p:guide pos="3867"/>
      </p:guideLst>
    </p:cSldViewPr>
  </p:slid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5" d="100"/>
          <a:sy n="85" d="100"/>
        </p:scale>
        <p:origin x="-313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EBF33E-D9A7-42CC-B598-9AD8356CBB5A}" type="datetimeFigureOut">
              <a:rPr lang="en-US" smtClean="0"/>
              <a:pPr/>
              <a:t>5/13/2015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AAB5D-0CC4-45A8-B4B6-0B8B738A4E3F}" type="slidenum">
              <a:rPr lang="en-US" smtClean="0"/>
              <a:pPr/>
              <a:t>‹#›</a:t>
            </a:fld>
            <a:endParaRPr lang="en-US"/>
          </a:p>
        </p:txBody>
      </p:sp>
    </p:spTree>
    <p:extLst>
      <p:ext uri="{BB962C8B-B14F-4D97-AF65-F5344CB8AC3E}">
        <p14:creationId xmlns:p14="http://schemas.microsoft.com/office/powerpoint/2010/main" val="5073198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58700-9FA2-48CE-AC88-D71D45EB490A}" type="datetimeFigureOut">
              <a:rPr lang="en-US" smtClean="0"/>
              <a:pPr/>
              <a:t>5/13/2015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BC4E5-2BC1-4F43-85DD-A1B8F74CB7EB}" type="slidenum">
              <a:rPr lang="en-US" smtClean="0"/>
              <a:pPr/>
              <a:t>‹#›</a:t>
            </a:fld>
            <a:endParaRPr lang="en-US" dirty="0"/>
          </a:p>
        </p:txBody>
      </p:sp>
    </p:spTree>
    <p:extLst>
      <p:ext uri="{BB962C8B-B14F-4D97-AF65-F5344CB8AC3E}">
        <p14:creationId xmlns:p14="http://schemas.microsoft.com/office/powerpoint/2010/main" val="1409004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9BC4E5-2BC1-4F43-85DD-A1B8F74CB7E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9BC4E5-2BC1-4F43-85DD-A1B8F74CB7EB}"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68434" y="6196867"/>
            <a:ext cx="2275566" cy="66113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40195"/>
            <a:ext cx="1973584" cy="717805"/>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7213" y="3646170"/>
            <a:ext cx="7989887" cy="2187702"/>
          </a:xfrm>
        </p:spPr>
        <p:txBody>
          <a:bodyPr>
            <a:noAutofit/>
          </a:bodyPr>
          <a:lstStyle>
            <a:lvl1pPr marL="0" indent="0" algn="l">
              <a:lnSpc>
                <a:spcPct val="110000"/>
              </a:lnSpc>
              <a:buNone/>
              <a:defRPr sz="16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635889"/>
          </a:xfrm>
        </p:spPr>
        <p:txBody>
          <a:bodyPr>
            <a:noAutofit/>
          </a:bodyPr>
          <a:lstStyle>
            <a:lvl1pPr>
              <a:lnSpc>
                <a:spcPct val="100000"/>
              </a:lnSpc>
              <a:defRPr sz="4200" b="0">
                <a:solidFill>
                  <a:schemeClr val="tx1"/>
                </a:solidFill>
                <a:latin typeface="Arial" pitchFamily="34" charset="0"/>
                <a:cs typeface="Arial" pitchFamily="34" charset="0"/>
              </a:defRPr>
            </a:lvl1pPr>
          </a:lstStyle>
          <a:p>
            <a:pPr lvl="0"/>
            <a:r>
              <a:rPr lang="en-CA" dirty="0" smtClean="0"/>
              <a:t>Click to edit Master subtitle style</a:t>
            </a: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3500"/>
            <a:ext cx="9158400" cy="6868800"/>
          </a:xfrm>
          <a:prstGeom prst="rect">
            <a:avLst/>
          </a:prstGeom>
        </p:spPr>
      </p:pic>
    </p:spTree>
    <p:extLst>
      <p:ext uri="{BB962C8B-B14F-4D97-AF65-F5344CB8AC3E}">
        <p14:creationId xmlns:p14="http://schemas.microsoft.com/office/powerpoint/2010/main" val="1098751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6" name="Content Placeholder 15"/>
          <p:cNvSpPr>
            <a:spLocks noGrp="1"/>
          </p:cNvSpPr>
          <p:nvPr>
            <p:ph sz="quarter" idx="14"/>
          </p:nvPr>
        </p:nvSpPr>
        <p:spPr>
          <a:xfrm>
            <a:off x="457200" y="1243584"/>
            <a:ext cx="8108950" cy="5065522"/>
          </a:xfrm>
        </p:spPr>
        <p:txBody>
          <a:bodyPr/>
          <a:lstStyle>
            <a:lvl1pPr>
              <a:buClr>
                <a:srgbClr val="981E32"/>
              </a:buClr>
              <a:defRPr/>
            </a:lvl1pPr>
            <a:lvl2pPr>
              <a:buClr>
                <a:srgbClr val="981E32"/>
              </a:buClr>
              <a:buSzPct val="120000"/>
              <a:defRPr/>
            </a:lvl2pPr>
            <a:lvl3pPr>
              <a:buClr>
                <a:srgbClr val="981E32"/>
              </a:buClr>
              <a:buSzPct val="120000"/>
              <a:defRPr b="0"/>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6" name="Content Placeholder 15"/>
          <p:cNvSpPr>
            <a:spLocks noGrp="1"/>
          </p:cNvSpPr>
          <p:nvPr>
            <p:ph sz="quarter" idx="14"/>
          </p:nvPr>
        </p:nvSpPr>
        <p:spPr>
          <a:xfrm>
            <a:off x="457200" y="1243584"/>
            <a:ext cx="3886200" cy="5065522"/>
          </a:xfrm>
        </p:spPr>
        <p:txBody>
          <a:bodyPr/>
          <a:lstStyle>
            <a:lvl1pPr>
              <a:buClr>
                <a:srgbClr val="981E32"/>
              </a:buClr>
              <a:defRPr/>
            </a:lvl1pPr>
            <a:lvl2pPr>
              <a:buClr>
                <a:srgbClr val="981E32"/>
              </a:buClr>
              <a:buSzPct val="120000"/>
              <a:defRPr/>
            </a:lvl2pPr>
            <a:lvl3pPr>
              <a:buClr>
                <a:srgbClr val="981E32"/>
              </a:buClr>
              <a:buSzPct val="120000"/>
              <a:defRPr/>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1" name="Content Placeholder 15"/>
          <p:cNvSpPr>
            <a:spLocks noGrp="1"/>
          </p:cNvSpPr>
          <p:nvPr>
            <p:ph sz="quarter" idx="15"/>
          </p:nvPr>
        </p:nvSpPr>
        <p:spPr>
          <a:xfrm>
            <a:off x="4648200" y="1252729"/>
            <a:ext cx="3886200" cy="5065522"/>
          </a:xfrm>
        </p:spPr>
        <p:txBody>
          <a:bodyPr/>
          <a:lstStyle>
            <a:lvl1pPr>
              <a:buClr>
                <a:srgbClr val="981E32"/>
              </a:buClr>
              <a:defRPr/>
            </a:lvl1pPr>
            <a:lvl2pPr>
              <a:buClr>
                <a:srgbClr val="981E32"/>
              </a:buClr>
              <a:buSzPct val="120000"/>
              <a:defRPr/>
            </a:lvl2pPr>
            <a:lvl3pPr>
              <a:buClr>
                <a:srgbClr val="981E32"/>
              </a:buClr>
              <a:buSzPct val="120000"/>
              <a:defRPr/>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head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5" name="Picture Placeholder 4"/>
          <p:cNvSpPr>
            <a:spLocks noGrp="1"/>
          </p:cNvSpPr>
          <p:nvPr>
            <p:ph type="pic" sz="quarter" idx="15"/>
          </p:nvPr>
        </p:nvSpPr>
        <p:spPr>
          <a:xfrm>
            <a:off x="3646488" y="1252728"/>
            <a:ext cx="2442340" cy="2481072"/>
          </a:xfrm>
        </p:spPr>
        <p:txBody>
          <a:bodyPr/>
          <a:lstStyle/>
          <a:p>
            <a:r>
              <a:rPr lang="en-US" dirty="0" smtClean="0"/>
              <a:t>Click icon to add picture</a:t>
            </a:r>
            <a:endParaRPr lang="en-CA" dirty="0"/>
          </a:p>
        </p:txBody>
      </p:sp>
      <p:sp>
        <p:nvSpPr>
          <p:cNvPr id="11" name="Picture Placeholder 4"/>
          <p:cNvSpPr>
            <a:spLocks noGrp="1"/>
          </p:cNvSpPr>
          <p:nvPr>
            <p:ph type="pic" sz="quarter" idx="16"/>
          </p:nvPr>
        </p:nvSpPr>
        <p:spPr>
          <a:xfrm>
            <a:off x="3646488" y="3886200"/>
            <a:ext cx="2442340" cy="2432050"/>
          </a:xfrm>
        </p:spPr>
        <p:txBody>
          <a:bodyPr/>
          <a:lstStyle/>
          <a:p>
            <a:r>
              <a:rPr lang="en-US" dirty="0" smtClean="0"/>
              <a:t>Click icon to add picture</a:t>
            </a:r>
            <a:endParaRPr lang="en-CA" dirty="0"/>
          </a:p>
        </p:txBody>
      </p:sp>
      <p:sp>
        <p:nvSpPr>
          <p:cNvPr id="13" name="Picture Placeholder 4"/>
          <p:cNvSpPr>
            <a:spLocks noGrp="1"/>
          </p:cNvSpPr>
          <p:nvPr>
            <p:ph type="pic" sz="quarter" idx="17"/>
          </p:nvPr>
        </p:nvSpPr>
        <p:spPr>
          <a:xfrm>
            <a:off x="6242954" y="1243584"/>
            <a:ext cx="2442340" cy="5065522"/>
          </a:xfrm>
        </p:spPr>
        <p:txBody>
          <a:bodyPr/>
          <a:lstStyle/>
          <a:p>
            <a:r>
              <a:rPr lang="en-US" dirty="0" smtClean="0"/>
              <a:t>Click icon to add picture</a:t>
            </a:r>
            <a:endParaRPr lang="en-CA" dirty="0"/>
          </a:p>
        </p:txBody>
      </p:sp>
      <p:sp>
        <p:nvSpPr>
          <p:cNvPr id="3" name="Content Placeholder 2"/>
          <p:cNvSpPr>
            <a:spLocks noGrp="1"/>
          </p:cNvSpPr>
          <p:nvPr>
            <p:ph sz="quarter" idx="18"/>
          </p:nvPr>
        </p:nvSpPr>
        <p:spPr>
          <a:xfrm>
            <a:off x="457200" y="1243584"/>
            <a:ext cx="3013075" cy="5065522"/>
          </a:xfrm>
        </p:spPr>
        <p:txBody>
          <a:bodyPr/>
          <a:lstStyle>
            <a:lvl2pPr>
              <a:buSzPct val="120000"/>
              <a:defRPr/>
            </a:lvl2pPr>
            <a:lvl3pPr>
              <a:buSzPct val="120000"/>
              <a:defRPr/>
            </a:lvl3pPr>
            <a:lvl4pPr>
              <a:buSzPct val="120000"/>
              <a:defRPr/>
            </a:lvl4pPr>
            <a:lvl5pP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6696461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on righ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3" name="Chart Placeholder 2"/>
          <p:cNvSpPr>
            <a:spLocks noGrp="1"/>
          </p:cNvSpPr>
          <p:nvPr>
            <p:ph type="chart" sz="quarter" idx="15"/>
          </p:nvPr>
        </p:nvSpPr>
        <p:spPr>
          <a:xfrm>
            <a:off x="6007100" y="1243584"/>
            <a:ext cx="2667000" cy="5065522"/>
          </a:xfrm>
        </p:spPr>
        <p:txBody>
          <a:bodyPr/>
          <a:lstStyle/>
          <a:p>
            <a:r>
              <a:rPr lang="en-US" smtClean="0"/>
              <a:t>Click icon to add chart</a:t>
            </a:r>
            <a:endParaRPr lang="en-CA" dirty="0"/>
          </a:p>
        </p:txBody>
      </p:sp>
      <p:sp>
        <p:nvSpPr>
          <p:cNvPr id="5" name="Content Placeholder 4"/>
          <p:cNvSpPr>
            <a:spLocks noGrp="1"/>
          </p:cNvSpPr>
          <p:nvPr>
            <p:ph sz="quarter" idx="16"/>
          </p:nvPr>
        </p:nvSpPr>
        <p:spPr>
          <a:xfrm>
            <a:off x="457200" y="1243584"/>
            <a:ext cx="5484812" cy="5065522"/>
          </a:xfrm>
        </p:spPr>
        <p:txBody>
          <a:bodyPr/>
          <a:lstStyle>
            <a:lvl2pPr>
              <a:buSzPct val="120000"/>
              <a:defRPr/>
            </a:lvl2pPr>
            <a:lvl3pPr>
              <a:buSzPct val="120000"/>
              <a:defRPr/>
            </a:lvl3pPr>
            <a:lvl4pPr>
              <a:buSzPct val="120000"/>
              <a:defRPr/>
            </a:lvl4pPr>
            <a:lvl5pP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5954724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9144000" cy="6858000"/>
          </a:xfrm>
        </p:spPr>
        <p:txBody>
          <a:bodyPr lIns="432000"/>
          <a:lstStyle>
            <a:lvl1pPr>
              <a:defRPr b="1" baseline="0">
                <a:solidFill>
                  <a:srgbClr val="FF0000"/>
                </a:solidFill>
              </a:defRPr>
            </a:lvl1p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***INSTRUCTIONS ON HOW TO APPLY IMAGE MASKING TO SLIDE LAYOUT***</a:t>
            </a:r>
            <a:br>
              <a:rPr lang="en-CA" dirty="0" smtClean="0"/>
            </a:br>
            <a:r>
              <a:rPr lang="en-CA" dirty="0" smtClean="0"/>
              <a:t>STEP 1: Click icon to insert image</a:t>
            </a:r>
            <a:br>
              <a:rPr lang="en-CA" dirty="0" smtClean="0"/>
            </a:br>
            <a:r>
              <a:rPr lang="en-CA" dirty="0" smtClean="0"/>
              <a:t>STEP 2: Once image is inserted, right-click image, and choose ‘Send to Back’</a:t>
            </a:r>
          </a:p>
        </p:txBody>
      </p:sp>
      <p:sp>
        <p:nvSpPr>
          <p:cNvPr id="4" name="Title 3"/>
          <p:cNvSpPr>
            <a:spLocks noGrp="1"/>
          </p:cNvSpPr>
          <p:nvPr>
            <p:ph type="title"/>
          </p:nvPr>
        </p:nvSpPr>
        <p:spPr/>
        <p:txBody>
          <a:bodyPr/>
          <a:lstStyle/>
          <a:p>
            <a:r>
              <a:rPr lang="en-US" smtClean="0"/>
              <a:t>Click to edit Master title style</a:t>
            </a:r>
            <a:endParaRPr lang="en-CA" dirty="0"/>
          </a:p>
        </p:txBody>
      </p:sp>
    </p:spTree>
    <p:extLst>
      <p:ext uri="{BB962C8B-B14F-4D97-AF65-F5344CB8AC3E}">
        <p14:creationId xmlns:p14="http://schemas.microsoft.com/office/powerpoint/2010/main" val="127691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1822" y="129091"/>
            <a:ext cx="8103570" cy="753033"/>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43584"/>
            <a:ext cx="8109919" cy="5029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566150" y="6318251"/>
            <a:ext cx="318932" cy="539750"/>
          </a:xfrm>
          <a:prstGeom prst="rect">
            <a:avLst/>
          </a:prstGeom>
        </p:spPr>
        <p:txBody>
          <a:bodyPr vert="horz" lIns="72000" tIns="57600" rIns="72000" bIns="45720" rtlCol="0" anchor="ctr"/>
          <a:lstStyle>
            <a:lvl1pPr algn="l">
              <a:defRPr sz="1100" b="0">
                <a:solidFill>
                  <a:schemeClr val="tx1"/>
                </a:solidFill>
                <a:latin typeface="Arial" pitchFamily="34" charset="0"/>
                <a:cs typeface="Arial" pitchFamily="34" charset="0"/>
              </a:defRPr>
            </a:lvl1pPr>
          </a:lstStyle>
          <a:p>
            <a:fld id="{5BD36294-2849-48A8-8531-5354CF3095D2}" type="slidenum">
              <a:rPr lang="en-US" smtClean="0"/>
              <a:pPr/>
              <a:t>‹#›</a:t>
            </a:fld>
            <a:endParaRPr lang="en-US" dirty="0"/>
          </a:p>
        </p:txBody>
      </p:sp>
      <p:sp>
        <p:nvSpPr>
          <p:cNvPr id="4" name="TextBox 3"/>
          <p:cNvSpPr txBox="1"/>
          <p:nvPr userDrawn="1"/>
        </p:nvSpPr>
        <p:spPr>
          <a:xfrm>
            <a:off x="6629400" y="0"/>
            <a:ext cx="2492990" cy="230832"/>
          </a:xfrm>
          <a:prstGeom prst="rect">
            <a:avLst/>
          </a:prstGeom>
          <a:noFill/>
        </p:spPr>
        <p:txBody>
          <a:bodyPr wrap="none" rtlCol="0">
            <a:spAutoFit/>
          </a:bodyPr>
          <a:lstStyle/>
          <a:p>
            <a:r>
              <a:rPr lang="en-US" sz="900" b="1" dirty="0" smtClean="0">
                <a:solidFill>
                  <a:schemeClr val="bg1">
                    <a:lumMod val="50000"/>
                  </a:schemeClr>
                </a:solidFill>
                <a:effectLst/>
              </a:rPr>
              <a:t>EPICS Collaboration Meeting</a:t>
            </a:r>
            <a:r>
              <a:rPr lang="en-US" sz="900" b="1" baseline="0" dirty="0" smtClean="0">
                <a:solidFill>
                  <a:schemeClr val="bg1">
                    <a:lumMod val="50000"/>
                  </a:schemeClr>
                </a:solidFill>
                <a:effectLst/>
              </a:rPr>
              <a:t>, Spring 2015</a:t>
            </a:r>
          </a:p>
        </p:txBody>
      </p:sp>
    </p:spTree>
    <p:extLst>
      <p:ext uri="{BB962C8B-B14F-4D97-AF65-F5344CB8AC3E}">
        <p14:creationId xmlns:p14="http://schemas.microsoft.com/office/powerpoint/2010/main" val="481531331"/>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74" r:id="rId3"/>
    <p:sldLayoutId id="2147483671" r:id="rId4"/>
    <p:sldLayoutId id="2147483672" r:id="rId5"/>
    <p:sldLayoutId id="2147483673" r:id="rId6"/>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bg2"/>
          </a:solidFill>
          <a:latin typeface="Arial" pitchFamily="34" charset="0"/>
          <a:ea typeface="+mj-ea"/>
          <a:cs typeface="Arial" pitchFamily="34" charset="0"/>
        </a:defRPr>
      </a:lvl1pPr>
    </p:titleStyle>
    <p:bodyStyle>
      <a:lvl1pPr marL="0" indent="0" algn="l" defTabSz="914400" rtl="0" eaLnBrk="1" latinLnBrk="0" hangingPunct="1">
        <a:lnSpc>
          <a:spcPct val="120000"/>
        </a:lnSpc>
        <a:spcBef>
          <a:spcPts val="0"/>
        </a:spcBef>
        <a:spcAft>
          <a:spcPts val="300"/>
        </a:spcAft>
        <a:buClr>
          <a:schemeClr val="tx1"/>
        </a:buClr>
        <a:buFont typeface="Arial" pitchFamily="34" charset="0"/>
        <a:buNone/>
        <a:defRPr sz="2400" b="0" kern="1200" baseline="0">
          <a:solidFill>
            <a:schemeClr val="tx1"/>
          </a:solidFill>
          <a:latin typeface="Arial" pitchFamily="34" charset="0"/>
          <a:ea typeface="+mn-ea"/>
          <a:cs typeface="Arial" pitchFamily="34" charset="0"/>
        </a:defRPr>
      </a:lvl1pPr>
      <a:lvl2pPr marL="457200" indent="-223838" algn="l" defTabSz="914400" rtl="0" eaLnBrk="1" latinLnBrk="0" hangingPunct="1">
        <a:lnSpc>
          <a:spcPct val="120000"/>
        </a:lnSpc>
        <a:spcBef>
          <a:spcPts val="0"/>
        </a:spcBef>
        <a:spcAft>
          <a:spcPts val="0"/>
        </a:spcAft>
        <a:buClr>
          <a:schemeClr val="bg2"/>
        </a:buClr>
        <a:buSzPct val="120000"/>
        <a:buFont typeface="Arial" pitchFamily="34" charset="0"/>
        <a:buChar char="•"/>
        <a:defRPr sz="2200" kern="1200">
          <a:solidFill>
            <a:schemeClr val="tx1"/>
          </a:solidFill>
          <a:latin typeface="Arial" pitchFamily="34" charset="0"/>
          <a:ea typeface="+mn-ea"/>
          <a:cs typeface="Arial" pitchFamily="34" charset="0"/>
        </a:defRPr>
      </a:lvl2pPr>
      <a:lvl3pPr marL="690563" indent="-233363" algn="l" defTabSz="914400" rtl="0" eaLnBrk="1" latinLnBrk="0" hangingPunct="1">
        <a:lnSpc>
          <a:spcPct val="120000"/>
        </a:lnSpc>
        <a:spcBef>
          <a:spcPts val="0"/>
        </a:spcBef>
        <a:buClr>
          <a:schemeClr val="bg2"/>
        </a:buClr>
        <a:buSzPct val="120000"/>
        <a:buFont typeface="Arial" pitchFamily="34" charset="0"/>
        <a:buChar char="-"/>
        <a:defRPr sz="2000" kern="1200">
          <a:solidFill>
            <a:schemeClr val="tx1"/>
          </a:solidFill>
          <a:latin typeface="Arial" pitchFamily="34" charset="0"/>
          <a:ea typeface="+mn-ea"/>
          <a:cs typeface="Arial" pitchFamily="34" charset="0"/>
        </a:defRPr>
      </a:lvl3pPr>
      <a:lvl4pPr marL="914400" indent="-223838" algn="l" defTabSz="914400" rtl="0" eaLnBrk="1" latinLnBrk="0" hangingPunct="1">
        <a:lnSpc>
          <a:spcPct val="120000"/>
        </a:lnSpc>
        <a:spcBef>
          <a:spcPts val="0"/>
        </a:spcBef>
        <a:buClr>
          <a:schemeClr val="bg2"/>
        </a:buClr>
        <a:buSzPct val="120000"/>
        <a:buFont typeface="Arial" pitchFamily="34" charset="0"/>
        <a:buChar char="•"/>
        <a:defRPr sz="1800" kern="1200">
          <a:solidFill>
            <a:schemeClr val="tx1"/>
          </a:solidFill>
          <a:latin typeface="Arial" pitchFamily="34" charset="0"/>
          <a:ea typeface="+mn-ea"/>
          <a:cs typeface="Arial" pitchFamily="34" charset="0"/>
        </a:defRPr>
      </a:lvl4pPr>
      <a:lvl5pPr marL="1147763" indent="-233363" algn="l" defTabSz="914400" rtl="0" eaLnBrk="1" latinLnBrk="0" hangingPunct="1">
        <a:lnSpc>
          <a:spcPct val="120000"/>
        </a:lnSpc>
        <a:spcBef>
          <a:spcPts val="0"/>
        </a:spcBef>
        <a:buClr>
          <a:schemeClr val="bg2"/>
        </a:buClr>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wmf"/><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oleObject" Target="../embeddings/oleObject2.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CA" dirty="0" smtClean="0"/>
              <a:t>Time Source Callback and Attribute Plugin for </a:t>
            </a:r>
            <a:r>
              <a:rPr lang="en-CA" dirty="0" err="1" smtClean="0"/>
              <a:t>areaDetector</a:t>
            </a:r>
            <a:endParaRPr lang="en-CA" dirty="0"/>
          </a:p>
        </p:txBody>
      </p:sp>
      <p:sp>
        <p:nvSpPr>
          <p:cNvPr id="6" name="Subtitle 5"/>
          <p:cNvSpPr>
            <a:spLocks noGrp="1"/>
          </p:cNvSpPr>
          <p:nvPr>
            <p:ph type="subTitle" idx="1"/>
          </p:nvPr>
        </p:nvSpPr>
        <p:spPr/>
        <p:txBody>
          <a:bodyPr/>
          <a:lstStyle/>
          <a:p>
            <a:r>
              <a:rPr lang="en-CA" dirty="0" smtClean="0"/>
              <a:t>Garth Brown, </a:t>
            </a:r>
            <a:r>
              <a:rPr lang="en-CA" dirty="0" err="1" smtClean="0"/>
              <a:t>Kukhee</a:t>
            </a:r>
            <a:r>
              <a:rPr lang="en-CA" dirty="0" smtClean="0"/>
              <a:t> Kim for Camera Team</a:t>
            </a:r>
          </a:p>
          <a:p>
            <a:endParaRPr lang="en-CA" dirty="0"/>
          </a:p>
        </p:txBody>
      </p:sp>
      <p:sp>
        <p:nvSpPr>
          <p:cNvPr id="3" name="TextBox 2"/>
          <p:cNvSpPr txBox="1"/>
          <p:nvPr/>
        </p:nvSpPr>
        <p:spPr>
          <a:xfrm>
            <a:off x="3724102" y="66585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03776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10</a:t>
            </a:fld>
            <a:endParaRPr lang="en-US" dirty="0"/>
          </a:p>
        </p:txBody>
      </p:sp>
      <p:sp>
        <p:nvSpPr>
          <p:cNvPr id="3" name="Title 2"/>
          <p:cNvSpPr>
            <a:spLocks noGrp="1"/>
          </p:cNvSpPr>
          <p:nvPr>
            <p:ph type="title"/>
          </p:nvPr>
        </p:nvSpPr>
        <p:spPr/>
        <p:txBody>
          <a:bodyPr/>
          <a:lstStyle/>
          <a:p>
            <a:r>
              <a:rPr lang="en-US" dirty="0" smtClean="0"/>
              <a:t>Timeline for the time source callback </a:t>
            </a:r>
            <a:endParaRPr lang="en-US" dirty="0"/>
          </a:p>
        </p:txBody>
      </p:sp>
      <p:cxnSp>
        <p:nvCxnSpPr>
          <p:cNvPr id="5" name="Straight Arrow Connector 4"/>
          <p:cNvCxnSpPr/>
          <p:nvPr/>
        </p:nvCxnSpPr>
        <p:spPr bwMode="auto">
          <a:xfrm>
            <a:off x="459030" y="2341146"/>
            <a:ext cx="8644760" cy="0"/>
          </a:xfrm>
          <a:prstGeom prst="straightConnector1">
            <a:avLst/>
          </a:prstGeom>
          <a:noFill/>
          <a:ln w="44450" cap="flat" cmpd="sng" algn="ctr">
            <a:solidFill>
              <a:srgbClr val="3333CC">
                <a:shade val="95000"/>
                <a:satMod val="105000"/>
              </a:srgbClr>
            </a:solidFill>
            <a:prstDash val="solid"/>
            <a:headEnd type="none" w="med" len="med"/>
            <a:tailEnd type="stealth" w="lg" len="lg"/>
          </a:ln>
          <a:effectLst/>
        </p:spPr>
      </p:cxnSp>
      <p:sp>
        <p:nvSpPr>
          <p:cNvPr id="6" name="TextBox 5"/>
          <p:cNvSpPr txBox="1"/>
          <p:nvPr/>
        </p:nvSpPr>
        <p:spPr>
          <a:xfrm>
            <a:off x="8552036" y="2459906"/>
            <a:ext cx="551754"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time</a:t>
            </a:r>
            <a:endParaRPr lang="en-US" sz="1600" dirty="0">
              <a:solidFill>
                <a:srgbClr val="000000"/>
              </a:solidFill>
              <a:latin typeface="Times New Roman" pitchFamily="18" charset="0"/>
            </a:endParaRPr>
          </a:p>
        </p:txBody>
      </p:sp>
      <p:cxnSp>
        <p:nvCxnSpPr>
          <p:cNvPr id="7" name="Straight Connector 6"/>
          <p:cNvCxnSpPr/>
          <p:nvPr/>
        </p:nvCxnSpPr>
        <p:spPr bwMode="auto">
          <a:xfrm>
            <a:off x="1095731" y="2201655"/>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8" name="Straight Connector 7"/>
          <p:cNvCxnSpPr/>
          <p:nvPr/>
        </p:nvCxnSpPr>
        <p:spPr bwMode="auto">
          <a:xfrm>
            <a:off x="2456090" y="222593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9" name="Straight Connector 8"/>
          <p:cNvCxnSpPr/>
          <p:nvPr/>
        </p:nvCxnSpPr>
        <p:spPr bwMode="auto">
          <a:xfrm>
            <a:off x="3838670" y="222593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10" name="Straight Connector 9"/>
          <p:cNvCxnSpPr/>
          <p:nvPr/>
        </p:nvCxnSpPr>
        <p:spPr bwMode="auto">
          <a:xfrm>
            <a:off x="6565425" y="222593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11" name="Straight Connector 10"/>
          <p:cNvCxnSpPr/>
          <p:nvPr/>
        </p:nvCxnSpPr>
        <p:spPr bwMode="auto">
          <a:xfrm>
            <a:off x="7871195" y="222593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grpSp>
        <p:nvGrpSpPr>
          <p:cNvPr id="12" name="Group 11"/>
          <p:cNvGrpSpPr/>
          <p:nvPr/>
        </p:nvGrpSpPr>
        <p:grpSpPr>
          <a:xfrm>
            <a:off x="5067630" y="2033906"/>
            <a:ext cx="307240" cy="691290"/>
            <a:chOff x="4879240" y="1278320"/>
            <a:chExt cx="307240" cy="691290"/>
          </a:xfrm>
        </p:grpSpPr>
        <p:sp>
          <p:nvSpPr>
            <p:cNvPr id="13" name="Double Wave 12"/>
            <p:cNvSpPr/>
            <p:nvPr/>
          </p:nvSpPr>
          <p:spPr bwMode="auto">
            <a:xfrm rot="5400000">
              <a:off x="4802430" y="1508751"/>
              <a:ext cx="460861" cy="230429"/>
            </a:xfrm>
            <a:prstGeom prst="doubleWave">
              <a:avLst/>
            </a:prstGeom>
            <a:solidFill>
              <a:srgbClr val="FFFFFF"/>
            </a:solidFill>
            <a:ln w="25400" cap="flat" cmpd="sng" algn="ctr">
              <a:solidFill>
                <a:srgbClr val="2D2DB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14" name="Rectangle 13"/>
            <p:cNvSpPr/>
            <p:nvPr/>
          </p:nvSpPr>
          <p:spPr bwMode="auto">
            <a:xfrm>
              <a:off x="4879240" y="1777585"/>
              <a:ext cx="307240" cy="192025"/>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sp>
          <p:nvSpPr>
            <p:cNvPr id="15" name="Rectangle 14"/>
            <p:cNvSpPr/>
            <p:nvPr/>
          </p:nvSpPr>
          <p:spPr bwMode="auto">
            <a:xfrm>
              <a:off x="4879240" y="1278320"/>
              <a:ext cx="307240" cy="192025"/>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grpSp>
      <p:sp>
        <p:nvSpPr>
          <p:cNvPr id="16" name="TextBox 15"/>
          <p:cNvSpPr txBox="1"/>
          <p:nvPr/>
        </p:nvSpPr>
        <p:spPr>
          <a:xfrm>
            <a:off x="5388097" y="3335593"/>
            <a:ext cx="2000869" cy="307777"/>
          </a:xfrm>
          <a:prstGeom prst="rect">
            <a:avLst/>
          </a:prstGeom>
          <a:noFill/>
        </p:spPr>
        <p:txBody>
          <a:bodyPr wrap="none" rtlCol="0">
            <a:spAutoFit/>
          </a:bodyPr>
          <a:lstStyle/>
          <a:p>
            <a:pPr fontAlgn="base">
              <a:spcBef>
                <a:spcPct val="0"/>
              </a:spcBef>
              <a:spcAft>
                <a:spcPct val="0"/>
              </a:spcAft>
            </a:pPr>
            <a:r>
              <a:rPr lang="en-US" sz="1400" dirty="0" smtClean="0">
                <a:solidFill>
                  <a:srgbClr val="FFFFFF">
                    <a:lumMod val="50000"/>
                  </a:srgbClr>
                </a:solidFill>
                <a:latin typeface="Times New Roman" pitchFamily="18" charset="0"/>
              </a:rPr>
              <a:t>Active timeslots (120Hz)</a:t>
            </a:r>
          </a:p>
        </p:txBody>
      </p:sp>
      <p:sp>
        <p:nvSpPr>
          <p:cNvPr id="17" name="Explosion 1 16"/>
          <p:cNvSpPr/>
          <p:nvPr/>
        </p:nvSpPr>
        <p:spPr bwMode="auto">
          <a:xfrm>
            <a:off x="876411" y="1803476"/>
            <a:ext cx="438639" cy="364981"/>
          </a:xfrm>
          <a:prstGeom prst="irregularSeal1">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18" name="TextBox 17"/>
          <p:cNvSpPr txBox="1"/>
          <p:nvPr/>
        </p:nvSpPr>
        <p:spPr>
          <a:xfrm>
            <a:off x="258049" y="1678189"/>
            <a:ext cx="1531188" cy="307777"/>
          </a:xfrm>
          <a:prstGeom prst="rect">
            <a:avLst/>
          </a:prstGeom>
          <a:noFill/>
        </p:spPr>
        <p:txBody>
          <a:bodyPr wrap="none" rtlCol="0">
            <a:spAutoFit/>
          </a:bodyPr>
          <a:lstStyle/>
          <a:p>
            <a:pPr fontAlgn="base">
              <a:spcBef>
                <a:spcPct val="0"/>
              </a:spcBef>
              <a:spcAft>
                <a:spcPct val="0"/>
              </a:spcAft>
            </a:pPr>
            <a:r>
              <a:rPr lang="en-US" sz="1400" dirty="0" smtClean="0">
                <a:solidFill>
                  <a:srgbClr val="000000"/>
                </a:solidFill>
                <a:latin typeface="Times New Roman" pitchFamily="18" charset="0"/>
              </a:rPr>
              <a:t>Events for Camera</a:t>
            </a:r>
            <a:endParaRPr lang="en-US" sz="1400" dirty="0">
              <a:solidFill>
                <a:srgbClr val="000000"/>
              </a:solidFill>
              <a:latin typeface="Times New Roman" pitchFamily="18" charset="0"/>
            </a:endParaRPr>
          </a:p>
        </p:txBody>
      </p:sp>
      <p:sp>
        <p:nvSpPr>
          <p:cNvPr id="19" name="Explosion 1 18"/>
          <p:cNvSpPr/>
          <p:nvPr/>
        </p:nvSpPr>
        <p:spPr bwMode="auto">
          <a:xfrm>
            <a:off x="6343889" y="1742189"/>
            <a:ext cx="438639" cy="364981"/>
          </a:xfrm>
          <a:prstGeom prst="irregularSeal1">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20" name="TextBox 19"/>
          <p:cNvSpPr txBox="1"/>
          <p:nvPr/>
        </p:nvSpPr>
        <p:spPr>
          <a:xfrm>
            <a:off x="5725527" y="1616902"/>
            <a:ext cx="1531188" cy="307777"/>
          </a:xfrm>
          <a:prstGeom prst="rect">
            <a:avLst/>
          </a:prstGeom>
          <a:noFill/>
        </p:spPr>
        <p:txBody>
          <a:bodyPr wrap="none" rtlCol="0">
            <a:spAutoFit/>
          </a:bodyPr>
          <a:lstStyle/>
          <a:p>
            <a:pPr fontAlgn="base">
              <a:spcBef>
                <a:spcPct val="0"/>
              </a:spcBef>
              <a:spcAft>
                <a:spcPct val="0"/>
              </a:spcAft>
            </a:pPr>
            <a:r>
              <a:rPr lang="en-US" sz="1400" dirty="0" smtClean="0">
                <a:solidFill>
                  <a:srgbClr val="000000"/>
                </a:solidFill>
                <a:latin typeface="Times New Roman" pitchFamily="18" charset="0"/>
              </a:rPr>
              <a:t>Events for Camera</a:t>
            </a:r>
            <a:endParaRPr lang="en-US" sz="1400" dirty="0">
              <a:solidFill>
                <a:srgbClr val="000000"/>
              </a:solidFill>
              <a:latin typeface="Times New Roman" pitchFamily="18" charset="0"/>
            </a:endParaRPr>
          </a:p>
        </p:txBody>
      </p:sp>
      <p:pic>
        <p:nvPicPr>
          <p:cNvPr id="21" name="Picture 20" descr="C:\Users\kukhee\AppData\Local\Microsoft\Windows\Temporary Internet Files\Content.IE5\P017JAJN\MC900389436[1].wm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569" t="12499" r="8899" b="14895"/>
          <a:stretch/>
        </p:blipFill>
        <p:spPr bwMode="auto">
          <a:xfrm>
            <a:off x="958295" y="3551122"/>
            <a:ext cx="442203" cy="383697"/>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bwMode="auto">
          <a:xfrm>
            <a:off x="1400498" y="3646957"/>
            <a:ext cx="568532" cy="211052"/>
          </a:xfrm>
          <a:prstGeom prst="rect">
            <a:avLst/>
          </a:prstGeom>
          <a:solidFill>
            <a:srgbClr val="3333CC">
              <a:lumMod val="60000"/>
              <a:lumOff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sp>
        <p:nvSpPr>
          <p:cNvPr id="23" name="Right Arrow 22"/>
          <p:cNvSpPr/>
          <p:nvPr/>
        </p:nvSpPr>
        <p:spPr bwMode="auto">
          <a:xfrm>
            <a:off x="2033635" y="3608640"/>
            <a:ext cx="345646" cy="268659"/>
          </a:xfrm>
          <a:prstGeom prst="rightArrow">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24" name="Rectangle 23"/>
          <p:cNvSpPr/>
          <p:nvPr/>
        </p:nvSpPr>
        <p:spPr bwMode="auto">
          <a:xfrm>
            <a:off x="2417684" y="3646957"/>
            <a:ext cx="345645" cy="211052"/>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cxnSp>
        <p:nvCxnSpPr>
          <p:cNvPr id="25" name="Straight Connector 24"/>
          <p:cNvCxnSpPr/>
          <p:nvPr/>
        </p:nvCxnSpPr>
        <p:spPr bwMode="auto">
          <a:xfrm>
            <a:off x="2456090" y="3281934"/>
            <a:ext cx="0" cy="595365"/>
          </a:xfrm>
          <a:prstGeom prst="line">
            <a:avLst/>
          </a:prstGeom>
          <a:solidFill>
            <a:srgbClr val="00CC99"/>
          </a:solidFill>
          <a:ln w="15875" cap="flat" cmpd="sng" algn="ctr">
            <a:solidFill>
              <a:srgbClr val="FF0000"/>
            </a:solidFill>
            <a:prstDash val="dash"/>
            <a:round/>
            <a:headEnd type="none" w="med" len="med"/>
            <a:tailEnd type="none" w="med" len="med"/>
          </a:ln>
          <a:effectLst/>
        </p:spPr>
      </p:cxnSp>
      <p:sp>
        <p:nvSpPr>
          <p:cNvPr id="26" name="TextBox 25"/>
          <p:cNvSpPr txBox="1"/>
          <p:nvPr/>
        </p:nvSpPr>
        <p:spPr>
          <a:xfrm>
            <a:off x="734084" y="3896414"/>
            <a:ext cx="838691" cy="246221"/>
          </a:xfrm>
          <a:prstGeom prst="rect">
            <a:avLst/>
          </a:prstGeom>
          <a:noFill/>
        </p:spPr>
        <p:txBody>
          <a:bodyPr wrap="none" rtlCol="0">
            <a:spAutoFit/>
          </a:bodyPr>
          <a:lstStyle/>
          <a:p>
            <a:pPr fontAlgn="base">
              <a:spcBef>
                <a:spcPct val="0"/>
              </a:spcBef>
              <a:spcAft>
                <a:spcPct val="0"/>
              </a:spcAft>
            </a:pPr>
            <a:r>
              <a:rPr lang="en-US" sz="1000" dirty="0" smtClean="0">
                <a:solidFill>
                  <a:srgbClr val="3333CC">
                    <a:lumMod val="40000"/>
                    <a:lumOff val="60000"/>
                  </a:srgbClr>
                </a:solidFill>
                <a:latin typeface="Times New Roman" pitchFamily="18" charset="0"/>
              </a:rPr>
              <a:t>Take Picture</a:t>
            </a:r>
            <a:endParaRPr lang="en-US" sz="1000" dirty="0">
              <a:solidFill>
                <a:srgbClr val="3333CC">
                  <a:lumMod val="40000"/>
                  <a:lumOff val="60000"/>
                </a:srgbClr>
              </a:solidFill>
              <a:latin typeface="Times New Roman" pitchFamily="18" charset="0"/>
            </a:endParaRPr>
          </a:p>
        </p:txBody>
      </p:sp>
      <p:sp>
        <p:nvSpPr>
          <p:cNvPr id="27" name="TextBox 26"/>
          <p:cNvSpPr txBox="1"/>
          <p:nvPr/>
        </p:nvSpPr>
        <p:spPr>
          <a:xfrm>
            <a:off x="1188725" y="3220915"/>
            <a:ext cx="1109599"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3333CC">
                    <a:lumMod val="60000"/>
                    <a:lumOff val="40000"/>
                  </a:srgbClr>
                </a:solidFill>
                <a:latin typeface="Times New Roman" pitchFamily="18" charset="0"/>
              </a:rPr>
              <a:t>areaDetector</a:t>
            </a:r>
            <a:r>
              <a:rPr lang="en-US" sz="1000" dirty="0" smtClean="0">
                <a:solidFill>
                  <a:srgbClr val="3333CC">
                    <a:lumMod val="60000"/>
                    <a:lumOff val="40000"/>
                  </a:srgbClr>
                </a:solidFill>
                <a:latin typeface="Times New Roman" pitchFamily="18" charset="0"/>
              </a:rPr>
              <a:t/>
            </a:r>
            <a:br>
              <a:rPr lang="en-US" sz="1000" dirty="0" smtClean="0">
                <a:solidFill>
                  <a:srgbClr val="3333CC">
                    <a:lumMod val="60000"/>
                    <a:lumOff val="40000"/>
                  </a:srgbClr>
                </a:solidFill>
                <a:latin typeface="Times New Roman" pitchFamily="18" charset="0"/>
              </a:rPr>
            </a:br>
            <a:r>
              <a:rPr lang="en-US" sz="1000" dirty="0" smtClean="0">
                <a:solidFill>
                  <a:srgbClr val="3333CC">
                    <a:lumMod val="60000"/>
                    <a:lumOff val="40000"/>
                  </a:srgbClr>
                </a:solidFill>
                <a:latin typeface="Times New Roman" pitchFamily="18" charset="0"/>
              </a:rPr>
              <a:t>Driver Processing</a:t>
            </a:r>
            <a:endParaRPr lang="en-US" sz="1000" dirty="0">
              <a:solidFill>
                <a:srgbClr val="3333CC">
                  <a:lumMod val="60000"/>
                  <a:lumOff val="40000"/>
                </a:srgbClr>
              </a:solidFill>
              <a:latin typeface="Times New Roman" pitchFamily="18" charset="0"/>
            </a:endParaRPr>
          </a:p>
        </p:txBody>
      </p:sp>
      <p:sp>
        <p:nvSpPr>
          <p:cNvPr id="28" name="TextBox 27"/>
          <p:cNvSpPr txBox="1"/>
          <p:nvPr/>
        </p:nvSpPr>
        <p:spPr>
          <a:xfrm>
            <a:off x="2697078" y="3494874"/>
            <a:ext cx="1144865"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00B050"/>
                </a:solidFill>
                <a:latin typeface="Times New Roman" pitchFamily="18" charset="0"/>
              </a:rPr>
              <a:t>Asyn</a:t>
            </a:r>
            <a:endParaRPr lang="en-US" sz="1000" dirty="0" smtClean="0">
              <a:solidFill>
                <a:srgbClr val="00B050"/>
              </a:solidFill>
              <a:latin typeface="Times New Roman" pitchFamily="18" charset="0"/>
            </a:endParaRPr>
          </a:p>
          <a:p>
            <a:pPr fontAlgn="base">
              <a:spcBef>
                <a:spcPct val="0"/>
              </a:spcBef>
              <a:spcAft>
                <a:spcPct val="0"/>
              </a:spcAft>
            </a:pPr>
            <a:r>
              <a:rPr lang="en-US" sz="1000" dirty="0" smtClean="0">
                <a:solidFill>
                  <a:srgbClr val="00B050"/>
                </a:solidFill>
                <a:latin typeface="Times New Roman" pitchFamily="18" charset="0"/>
              </a:rPr>
              <a:t>Record Processing</a:t>
            </a:r>
            <a:endParaRPr lang="en-US" sz="1000" dirty="0">
              <a:solidFill>
                <a:srgbClr val="00B050"/>
              </a:solidFill>
              <a:latin typeface="Times New Roman" pitchFamily="18" charset="0"/>
            </a:endParaRPr>
          </a:p>
        </p:txBody>
      </p:sp>
      <p:sp>
        <p:nvSpPr>
          <p:cNvPr id="29" name="TextBox 28"/>
          <p:cNvSpPr txBox="1"/>
          <p:nvPr/>
        </p:nvSpPr>
        <p:spPr>
          <a:xfrm>
            <a:off x="1910876" y="3934550"/>
            <a:ext cx="1390124" cy="400110"/>
          </a:xfrm>
          <a:prstGeom prst="rect">
            <a:avLst/>
          </a:prstGeom>
          <a:noFill/>
        </p:spPr>
        <p:txBody>
          <a:bodyPr wrap="none" rtlCol="0">
            <a:spAutoFit/>
          </a:bodyPr>
          <a:lstStyle/>
          <a:p>
            <a:pPr fontAlgn="base">
              <a:spcBef>
                <a:spcPct val="0"/>
              </a:spcBef>
              <a:spcAft>
                <a:spcPct val="0"/>
              </a:spcAft>
            </a:pPr>
            <a:r>
              <a:rPr lang="en-US" sz="1000" dirty="0" smtClean="0">
                <a:solidFill>
                  <a:srgbClr val="FFC000"/>
                </a:solidFill>
                <a:latin typeface="Times New Roman" pitchFamily="18" charset="0"/>
              </a:rPr>
              <a:t>Uncertain Delay</a:t>
            </a:r>
            <a:br>
              <a:rPr lang="en-US" sz="1000" dirty="0" smtClean="0">
                <a:solidFill>
                  <a:srgbClr val="FFC000"/>
                </a:solidFill>
                <a:latin typeface="Times New Roman" pitchFamily="18" charset="0"/>
              </a:rPr>
            </a:br>
            <a:r>
              <a:rPr lang="en-US" sz="1000" dirty="0" smtClean="0">
                <a:solidFill>
                  <a:srgbClr val="FFC000"/>
                </a:solidFill>
                <a:latin typeface="Times New Roman" pitchFamily="18" charset="0"/>
              </a:rPr>
              <a:t>by Callback Processing</a:t>
            </a:r>
          </a:p>
        </p:txBody>
      </p:sp>
      <p:cxnSp>
        <p:nvCxnSpPr>
          <p:cNvPr id="30" name="Straight Connector 29"/>
          <p:cNvCxnSpPr/>
          <p:nvPr/>
        </p:nvCxnSpPr>
        <p:spPr bwMode="auto">
          <a:xfrm>
            <a:off x="2456090" y="3494874"/>
            <a:ext cx="307239" cy="0"/>
          </a:xfrm>
          <a:prstGeom prst="line">
            <a:avLst/>
          </a:prstGeom>
          <a:solidFill>
            <a:srgbClr val="00CC99"/>
          </a:solidFill>
          <a:ln w="9525" cap="flat" cmpd="sng" algn="ctr">
            <a:solidFill>
              <a:srgbClr val="FF0000"/>
            </a:solidFill>
            <a:prstDash val="solid"/>
            <a:round/>
            <a:headEnd type="stealth" w="med" len="lg"/>
            <a:tailEnd type="stealth" w="med" len="lg"/>
          </a:ln>
          <a:effectLst/>
        </p:spPr>
      </p:cxnSp>
      <p:sp>
        <p:nvSpPr>
          <p:cNvPr id="31" name="TextBox 30"/>
          <p:cNvSpPr txBox="1"/>
          <p:nvPr/>
        </p:nvSpPr>
        <p:spPr>
          <a:xfrm>
            <a:off x="2456090" y="3067295"/>
            <a:ext cx="2467342" cy="707886"/>
          </a:xfrm>
          <a:prstGeom prst="rect">
            <a:avLst/>
          </a:prstGeom>
          <a:noFill/>
        </p:spPr>
        <p:txBody>
          <a:bodyPr wrap="none" rtlCol="0">
            <a:spAutoFit/>
          </a:bodyPr>
          <a:lstStyle/>
          <a:p>
            <a:pPr fontAlgn="base">
              <a:spcBef>
                <a:spcPct val="0"/>
              </a:spcBef>
              <a:spcAft>
                <a:spcPct val="0"/>
              </a:spcAft>
            </a:pPr>
            <a:r>
              <a:rPr lang="en-US" sz="1000" dirty="0" smtClean="0">
                <a:solidFill>
                  <a:srgbClr val="FF0000"/>
                </a:solidFill>
                <a:latin typeface="Times New Roman" pitchFamily="18" charset="0"/>
              </a:rPr>
              <a:t>RT Violation</a:t>
            </a:r>
            <a:br>
              <a:rPr lang="en-US" sz="1000" dirty="0" smtClean="0">
                <a:solidFill>
                  <a:srgbClr val="FF0000"/>
                </a:solidFill>
                <a:latin typeface="Times New Roman" pitchFamily="18" charset="0"/>
              </a:rPr>
            </a:br>
            <a:r>
              <a:rPr lang="en-US" sz="1000" dirty="0" smtClean="0">
                <a:solidFill>
                  <a:srgbClr val="FF0000"/>
                </a:solidFill>
                <a:latin typeface="Times New Roman" pitchFamily="18" charset="0"/>
              </a:rPr>
              <a:t>for timestamp update, but it does not matter.</a:t>
            </a:r>
            <a:br>
              <a:rPr lang="en-US" sz="1000" dirty="0" smtClean="0">
                <a:solidFill>
                  <a:srgbClr val="FF0000"/>
                </a:solidFill>
                <a:latin typeface="Times New Roman" pitchFamily="18" charset="0"/>
              </a:rPr>
            </a:br>
            <a:r>
              <a:rPr lang="en-US" sz="1000" dirty="0" smtClean="0">
                <a:solidFill>
                  <a:srgbClr val="FF0000"/>
                </a:solidFill>
                <a:latin typeface="Times New Roman" pitchFamily="18" charset="0"/>
              </a:rPr>
              <a:t>                    the timestamp has been updated</a:t>
            </a:r>
            <a:br>
              <a:rPr lang="en-US" sz="1000" dirty="0" smtClean="0">
                <a:solidFill>
                  <a:srgbClr val="FF0000"/>
                </a:solidFill>
                <a:latin typeface="Times New Roman" pitchFamily="18" charset="0"/>
              </a:rPr>
            </a:br>
            <a:r>
              <a:rPr lang="en-US" sz="1000" dirty="0" smtClean="0">
                <a:solidFill>
                  <a:srgbClr val="FF0000"/>
                </a:solidFill>
                <a:latin typeface="Times New Roman" pitchFamily="18" charset="0"/>
              </a:rPr>
              <a:t>                                         by device support.</a:t>
            </a:r>
            <a:endParaRPr lang="en-US" sz="1000" dirty="0">
              <a:solidFill>
                <a:srgbClr val="FF0000"/>
              </a:solidFill>
              <a:latin typeface="Times New Roman" pitchFamily="18" charset="0"/>
            </a:endParaRPr>
          </a:p>
        </p:txBody>
      </p:sp>
      <p:cxnSp>
        <p:nvCxnSpPr>
          <p:cNvPr id="32" name="Straight Connector 31"/>
          <p:cNvCxnSpPr/>
          <p:nvPr/>
        </p:nvCxnSpPr>
        <p:spPr bwMode="auto">
          <a:xfrm>
            <a:off x="1534370" y="2238287"/>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3" name="Straight Connector 32"/>
          <p:cNvCxnSpPr/>
          <p:nvPr/>
        </p:nvCxnSpPr>
        <p:spPr bwMode="auto">
          <a:xfrm>
            <a:off x="1995230" y="2242377"/>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4" name="Straight Connector 33"/>
          <p:cNvCxnSpPr/>
          <p:nvPr/>
        </p:nvCxnSpPr>
        <p:spPr bwMode="auto">
          <a:xfrm>
            <a:off x="2916950" y="2249441"/>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5" name="Straight Connector 34"/>
          <p:cNvCxnSpPr/>
          <p:nvPr/>
        </p:nvCxnSpPr>
        <p:spPr bwMode="auto">
          <a:xfrm>
            <a:off x="3377810" y="2253531"/>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6" name="Straight Connector 35"/>
          <p:cNvCxnSpPr/>
          <p:nvPr/>
        </p:nvCxnSpPr>
        <p:spPr bwMode="auto">
          <a:xfrm>
            <a:off x="4299530" y="222238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7" name="Straight Connector 36"/>
          <p:cNvCxnSpPr/>
          <p:nvPr/>
        </p:nvCxnSpPr>
        <p:spPr bwMode="auto">
          <a:xfrm>
            <a:off x="4760390" y="222647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8" name="Straight Connector 37"/>
          <p:cNvCxnSpPr/>
          <p:nvPr/>
        </p:nvCxnSpPr>
        <p:spPr bwMode="auto">
          <a:xfrm>
            <a:off x="5682110" y="222238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39" name="Straight Connector 38"/>
          <p:cNvCxnSpPr/>
          <p:nvPr/>
        </p:nvCxnSpPr>
        <p:spPr bwMode="auto">
          <a:xfrm>
            <a:off x="6142970" y="222647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40" name="Straight Connector 39"/>
          <p:cNvCxnSpPr/>
          <p:nvPr/>
        </p:nvCxnSpPr>
        <p:spPr bwMode="auto">
          <a:xfrm>
            <a:off x="7026285" y="222238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41" name="Straight Connector 40"/>
          <p:cNvCxnSpPr/>
          <p:nvPr/>
        </p:nvCxnSpPr>
        <p:spPr bwMode="auto">
          <a:xfrm>
            <a:off x="7487145" y="222647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sp>
        <p:nvSpPr>
          <p:cNvPr id="42" name="TextBox 41"/>
          <p:cNvSpPr txBox="1"/>
          <p:nvPr/>
        </p:nvSpPr>
        <p:spPr>
          <a:xfrm>
            <a:off x="3339405" y="1607905"/>
            <a:ext cx="1529714" cy="307777"/>
          </a:xfrm>
          <a:prstGeom prst="rect">
            <a:avLst/>
          </a:prstGeom>
          <a:noFill/>
        </p:spPr>
        <p:txBody>
          <a:bodyPr wrap="none" rtlCol="0">
            <a:spAutoFit/>
          </a:bodyPr>
          <a:lstStyle/>
          <a:p>
            <a:pPr fontAlgn="base">
              <a:spcBef>
                <a:spcPct val="0"/>
              </a:spcBef>
              <a:spcAft>
                <a:spcPct val="0"/>
              </a:spcAft>
            </a:pPr>
            <a:r>
              <a:rPr lang="en-US" sz="1400" dirty="0" smtClean="0">
                <a:solidFill>
                  <a:srgbClr val="FFFFFF">
                    <a:lumMod val="65000"/>
                  </a:srgbClr>
                </a:solidFill>
                <a:latin typeface="Times New Roman" pitchFamily="18" charset="0"/>
              </a:rPr>
              <a:t>Timeslots (360Hz)</a:t>
            </a:r>
          </a:p>
        </p:txBody>
      </p:sp>
      <p:cxnSp>
        <p:nvCxnSpPr>
          <p:cNvPr id="43" name="Straight Arrow Connector 42"/>
          <p:cNvCxnSpPr>
            <a:stCxn id="42" idx="2"/>
          </p:cNvCxnSpPr>
          <p:nvPr/>
        </p:nvCxnSpPr>
        <p:spPr bwMode="auto">
          <a:xfrm flipH="1">
            <a:off x="2916950" y="1915682"/>
            <a:ext cx="1187312" cy="28597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44" name="Straight Arrow Connector 43"/>
          <p:cNvCxnSpPr>
            <a:stCxn id="42" idx="2"/>
          </p:cNvCxnSpPr>
          <p:nvPr/>
        </p:nvCxnSpPr>
        <p:spPr bwMode="auto">
          <a:xfrm flipH="1">
            <a:off x="3377810" y="1915682"/>
            <a:ext cx="726452" cy="30670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45" name="Straight Arrow Connector 44"/>
          <p:cNvCxnSpPr>
            <a:stCxn id="42" idx="2"/>
          </p:cNvCxnSpPr>
          <p:nvPr/>
        </p:nvCxnSpPr>
        <p:spPr bwMode="auto">
          <a:xfrm flipH="1">
            <a:off x="3841943" y="1915682"/>
            <a:ext cx="262319" cy="28597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46" name="Straight Arrow Connector 45"/>
          <p:cNvCxnSpPr>
            <a:stCxn id="42" idx="2"/>
          </p:cNvCxnSpPr>
          <p:nvPr/>
        </p:nvCxnSpPr>
        <p:spPr bwMode="auto">
          <a:xfrm>
            <a:off x="4104262" y="1915682"/>
            <a:ext cx="195268" cy="30670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47" name="Straight Arrow Connector 46"/>
          <p:cNvCxnSpPr>
            <a:stCxn id="42" idx="2"/>
          </p:cNvCxnSpPr>
          <p:nvPr/>
        </p:nvCxnSpPr>
        <p:spPr bwMode="auto">
          <a:xfrm>
            <a:off x="4104262" y="1915682"/>
            <a:ext cx="656128" cy="28597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48" name="Straight Arrow Connector 47"/>
          <p:cNvCxnSpPr>
            <a:stCxn id="16" idx="0"/>
          </p:cNvCxnSpPr>
          <p:nvPr/>
        </p:nvCxnSpPr>
        <p:spPr bwMode="auto">
          <a:xfrm flipH="1" flipV="1">
            <a:off x="2584287" y="2609982"/>
            <a:ext cx="3804245" cy="725611"/>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49" name="Straight Arrow Connector 48"/>
          <p:cNvCxnSpPr>
            <a:stCxn id="16" idx="0"/>
          </p:cNvCxnSpPr>
          <p:nvPr/>
        </p:nvCxnSpPr>
        <p:spPr bwMode="auto">
          <a:xfrm flipH="1" flipV="1">
            <a:off x="3841943" y="2533171"/>
            <a:ext cx="2546589" cy="802422"/>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50" name="Straight Arrow Connector 49"/>
          <p:cNvCxnSpPr>
            <a:stCxn id="16" idx="0"/>
          </p:cNvCxnSpPr>
          <p:nvPr/>
        </p:nvCxnSpPr>
        <p:spPr bwMode="auto">
          <a:xfrm flipV="1">
            <a:off x="6388532" y="2609982"/>
            <a:ext cx="176893" cy="725611"/>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51" name="Straight Arrow Connector 50"/>
          <p:cNvCxnSpPr>
            <a:stCxn id="16" idx="0"/>
          </p:cNvCxnSpPr>
          <p:nvPr/>
        </p:nvCxnSpPr>
        <p:spPr bwMode="auto">
          <a:xfrm flipV="1">
            <a:off x="6388532" y="2533171"/>
            <a:ext cx="1405853" cy="802422"/>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52" name="Straight Connector 51"/>
          <p:cNvCxnSpPr/>
          <p:nvPr/>
        </p:nvCxnSpPr>
        <p:spPr bwMode="auto">
          <a:xfrm>
            <a:off x="1566556" y="2107170"/>
            <a:ext cx="392005" cy="0"/>
          </a:xfrm>
          <a:prstGeom prst="line">
            <a:avLst/>
          </a:prstGeom>
          <a:solidFill>
            <a:srgbClr val="00CC99"/>
          </a:solidFill>
          <a:ln w="9525" cap="flat" cmpd="sng" algn="ctr">
            <a:solidFill>
              <a:srgbClr val="FFFFFF">
                <a:lumMod val="65000"/>
              </a:srgbClr>
            </a:solidFill>
            <a:prstDash val="solid"/>
            <a:round/>
            <a:headEnd type="stealth" w="lg" len="lg"/>
            <a:tailEnd type="stealth" w="lg" len="lg"/>
          </a:ln>
          <a:effectLst/>
        </p:spPr>
      </p:cxnSp>
      <p:cxnSp>
        <p:nvCxnSpPr>
          <p:cNvPr id="53" name="Straight Connector 52"/>
          <p:cNvCxnSpPr/>
          <p:nvPr/>
        </p:nvCxnSpPr>
        <p:spPr bwMode="auto">
          <a:xfrm>
            <a:off x="1111915" y="2644840"/>
            <a:ext cx="1341728" cy="0"/>
          </a:xfrm>
          <a:prstGeom prst="line">
            <a:avLst/>
          </a:prstGeom>
          <a:solidFill>
            <a:srgbClr val="00CC99"/>
          </a:solidFill>
          <a:ln w="9525" cap="flat" cmpd="sng" algn="ctr">
            <a:solidFill>
              <a:srgbClr val="FFFFFF">
                <a:lumMod val="65000"/>
              </a:srgbClr>
            </a:solidFill>
            <a:prstDash val="solid"/>
            <a:round/>
            <a:headEnd type="stealth" w="lg" len="lg"/>
            <a:tailEnd type="stealth" w="lg" len="lg"/>
          </a:ln>
          <a:effectLst/>
        </p:spPr>
      </p:cxnSp>
      <p:sp>
        <p:nvSpPr>
          <p:cNvPr id="54" name="TextBox 53"/>
          <p:cNvSpPr txBox="1"/>
          <p:nvPr/>
        </p:nvSpPr>
        <p:spPr>
          <a:xfrm>
            <a:off x="1415957" y="2444651"/>
            <a:ext cx="732893" cy="276999"/>
          </a:xfrm>
          <a:prstGeom prst="rect">
            <a:avLst/>
          </a:prstGeom>
          <a:noFill/>
        </p:spPr>
        <p:txBody>
          <a:bodyPr wrap="none" rtlCol="0">
            <a:spAutoFit/>
          </a:bodyPr>
          <a:lstStyle/>
          <a:p>
            <a:pPr fontAlgn="base">
              <a:spcBef>
                <a:spcPct val="0"/>
              </a:spcBef>
              <a:spcAft>
                <a:spcPct val="0"/>
              </a:spcAft>
            </a:pPr>
            <a:r>
              <a:rPr lang="en-US" sz="1200" dirty="0" smtClean="0">
                <a:solidFill>
                  <a:srgbClr val="FFFFFF">
                    <a:lumMod val="65000"/>
                  </a:srgbClr>
                </a:solidFill>
                <a:latin typeface="Times New Roman" pitchFamily="18" charset="0"/>
              </a:rPr>
              <a:t>8.3 </a:t>
            </a:r>
            <a:r>
              <a:rPr lang="en-US" sz="1200" dirty="0" err="1" smtClean="0">
                <a:solidFill>
                  <a:srgbClr val="FFFFFF">
                    <a:lumMod val="65000"/>
                  </a:srgbClr>
                </a:solidFill>
                <a:latin typeface="Times New Roman" pitchFamily="18" charset="0"/>
              </a:rPr>
              <a:t>msec</a:t>
            </a:r>
            <a:endParaRPr lang="en-US" sz="1200" dirty="0">
              <a:solidFill>
                <a:srgbClr val="FFFFFF">
                  <a:lumMod val="65000"/>
                </a:srgbClr>
              </a:solidFill>
              <a:latin typeface="Times New Roman" pitchFamily="18" charset="0"/>
            </a:endParaRPr>
          </a:p>
        </p:txBody>
      </p:sp>
      <p:sp>
        <p:nvSpPr>
          <p:cNvPr id="55" name="TextBox 54"/>
          <p:cNvSpPr txBox="1"/>
          <p:nvPr/>
        </p:nvSpPr>
        <p:spPr>
          <a:xfrm>
            <a:off x="1568357" y="1838335"/>
            <a:ext cx="732893" cy="276999"/>
          </a:xfrm>
          <a:prstGeom prst="rect">
            <a:avLst/>
          </a:prstGeom>
          <a:noFill/>
        </p:spPr>
        <p:txBody>
          <a:bodyPr wrap="none" rtlCol="0">
            <a:spAutoFit/>
          </a:bodyPr>
          <a:lstStyle/>
          <a:p>
            <a:pPr fontAlgn="base">
              <a:spcBef>
                <a:spcPct val="0"/>
              </a:spcBef>
              <a:spcAft>
                <a:spcPct val="0"/>
              </a:spcAft>
            </a:pPr>
            <a:r>
              <a:rPr lang="en-US" sz="1200" dirty="0" smtClean="0">
                <a:solidFill>
                  <a:srgbClr val="FFFFFF">
                    <a:lumMod val="65000"/>
                  </a:srgbClr>
                </a:solidFill>
                <a:latin typeface="Times New Roman" pitchFamily="18" charset="0"/>
              </a:rPr>
              <a:t>2.8 </a:t>
            </a:r>
            <a:r>
              <a:rPr lang="en-US" sz="1200" dirty="0" err="1" smtClean="0">
                <a:solidFill>
                  <a:srgbClr val="FFFFFF">
                    <a:lumMod val="65000"/>
                  </a:srgbClr>
                </a:solidFill>
                <a:latin typeface="Times New Roman" pitchFamily="18" charset="0"/>
              </a:rPr>
              <a:t>msec</a:t>
            </a:r>
            <a:endParaRPr lang="en-US" sz="1200" dirty="0">
              <a:solidFill>
                <a:srgbClr val="FFFFFF">
                  <a:lumMod val="65000"/>
                </a:srgbClr>
              </a:solidFill>
              <a:latin typeface="Times New Roman" pitchFamily="18" charset="0"/>
            </a:endParaRPr>
          </a:p>
        </p:txBody>
      </p:sp>
      <p:sp>
        <p:nvSpPr>
          <p:cNvPr id="56" name="Oval 55"/>
          <p:cNvSpPr/>
          <p:nvPr/>
        </p:nvSpPr>
        <p:spPr bwMode="auto">
          <a:xfrm>
            <a:off x="1649585" y="4641778"/>
            <a:ext cx="230430" cy="192025"/>
          </a:xfrm>
          <a:prstGeom prst="ellipse">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cxnSp>
        <p:nvCxnSpPr>
          <p:cNvPr id="57" name="Straight Arrow Connector 56"/>
          <p:cNvCxnSpPr>
            <a:stCxn id="56" idx="0"/>
          </p:cNvCxnSpPr>
          <p:nvPr/>
        </p:nvCxnSpPr>
        <p:spPr bwMode="auto">
          <a:xfrm flipV="1">
            <a:off x="1764800" y="4019524"/>
            <a:ext cx="0" cy="622254"/>
          </a:xfrm>
          <a:prstGeom prst="straightConnector1">
            <a:avLst/>
          </a:prstGeom>
          <a:solidFill>
            <a:srgbClr val="00CC99"/>
          </a:solidFill>
          <a:ln w="9525" cap="flat" cmpd="sng" algn="ctr">
            <a:solidFill>
              <a:srgbClr val="66CCFF"/>
            </a:solidFill>
            <a:prstDash val="solid"/>
            <a:round/>
            <a:headEnd type="none" w="med" len="med"/>
            <a:tailEnd type="stealth" w="lg" len="lg"/>
          </a:ln>
          <a:effectLst/>
        </p:spPr>
      </p:cxnSp>
      <p:sp>
        <p:nvSpPr>
          <p:cNvPr id="58" name="TextBox 57"/>
          <p:cNvSpPr txBox="1"/>
          <p:nvPr/>
        </p:nvSpPr>
        <p:spPr>
          <a:xfrm>
            <a:off x="343815" y="4872330"/>
            <a:ext cx="2291012" cy="400110"/>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User-defined Time Source function</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updates </a:t>
            </a:r>
            <a:r>
              <a:rPr lang="en-US" sz="1000" dirty="0" err="1" smtClean="0">
                <a:solidFill>
                  <a:srgbClr val="0066FF"/>
                </a:solidFill>
                <a:latin typeface="Times New Roman" pitchFamily="18" charset="0"/>
              </a:rPr>
              <a:t>epicsTimestamp</a:t>
            </a:r>
            <a:r>
              <a:rPr lang="en-US" sz="1000" dirty="0" smtClean="0">
                <a:solidFill>
                  <a:srgbClr val="0066FF"/>
                </a:solidFill>
                <a:latin typeface="Times New Roman" pitchFamily="18" charset="0"/>
              </a:rPr>
              <a:t> in the </a:t>
            </a:r>
            <a:r>
              <a:rPr lang="en-US" sz="1000" dirty="0" err="1" smtClean="0">
                <a:solidFill>
                  <a:srgbClr val="0066FF"/>
                </a:solidFill>
                <a:latin typeface="Times New Roman" pitchFamily="18" charset="0"/>
              </a:rPr>
              <a:t>NDArray</a:t>
            </a:r>
            <a:endParaRPr lang="en-US" sz="1000" dirty="0">
              <a:solidFill>
                <a:srgbClr val="0066FF"/>
              </a:solidFill>
              <a:latin typeface="Times New Roman" pitchFamily="18" charset="0"/>
            </a:endParaRPr>
          </a:p>
        </p:txBody>
      </p:sp>
      <p:sp>
        <p:nvSpPr>
          <p:cNvPr id="59" name="Freeform 58"/>
          <p:cNvSpPr/>
          <p:nvPr/>
        </p:nvSpPr>
        <p:spPr bwMode="auto">
          <a:xfrm>
            <a:off x="1794166" y="3866976"/>
            <a:ext cx="1609010" cy="1090880"/>
          </a:xfrm>
          <a:custGeom>
            <a:avLst/>
            <a:gdLst>
              <a:gd name="connsiteX0" fmla="*/ 0 w 1609010"/>
              <a:gd name="connsiteY0" fmla="*/ 96644 h 1090880"/>
              <a:gd name="connsiteX1" fmla="*/ 1085385 w 1609010"/>
              <a:gd name="connsiteY1" fmla="*/ 1048214 h 1090880"/>
              <a:gd name="connsiteX2" fmla="*/ 1605775 w 1609010"/>
              <a:gd name="connsiteY2" fmla="*/ 832624 h 1090880"/>
              <a:gd name="connsiteX3" fmla="*/ 862361 w 1609010"/>
              <a:gd name="connsiteY3" fmla="*/ 0 h 1090880"/>
            </a:gdLst>
            <a:ahLst/>
            <a:cxnLst>
              <a:cxn ang="0">
                <a:pos x="connsiteX0" y="connsiteY0"/>
              </a:cxn>
              <a:cxn ang="0">
                <a:pos x="connsiteX1" y="connsiteY1"/>
              </a:cxn>
              <a:cxn ang="0">
                <a:pos x="connsiteX2" y="connsiteY2"/>
              </a:cxn>
              <a:cxn ang="0">
                <a:pos x="connsiteX3" y="connsiteY3"/>
              </a:cxn>
            </a:cxnLst>
            <a:rect l="l" t="t" r="r" b="b"/>
            <a:pathLst>
              <a:path w="1609010" h="1090880">
                <a:moveTo>
                  <a:pt x="0" y="96644"/>
                </a:moveTo>
                <a:cubicBezTo>
                  <a:pt x="408878" y="511097"/>
                  <a:pt x="817756" y="925551"/>
                  <a:pt x="1085385" y="1048214"/>
                </a:cubicBezTo>
                <a:cubicBezTo>
                  <a:pt x="1353014" y="1170877"/>
                  <a:pt x="1642946" y="1007326"/>
                  <a:pt x="1605775" y="832624"/>
                </a:cubicBezTo>
                <a:cubicBezTo>
                  <a:pt x="1568604" y="657922"/>
                  <a:pt x="862361" y="0"/>
                  <a:pt x="862361" y="0"/>
                </a:cubicBezTo>
              </a:path>
            </a:pathLst>
          </a:custGeom>
          <a:noFill/>
          <a:ln w="9525" cap="flat" cmpd="sng" algn="ctr">
            <a:solidFill>
              <a:srgbClr val="00B05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60" name="TextBox 59"/>
          <p:cNvSpPr txBox="1"/>
          <p:nvPr/>
        </p:nvSpPr>
        <p:spPr>
          <a:xfrm>
            <a:off x="2878545" y="4949140"/>
            <a:ext cx="2279791"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00B050"/>
                </a:solidFill>
                <a:latin typeface="Times New Roman" pitchFamily="18" charset="0"/>
              </a:rPr>
              <a:t>Asyn</a:t>
            </a:r>
            <a:r>
              <a:rPr lang="en-US" sz="1000" dirty="0" smtClean="0">
                <a:solidFill>
                  <a:srgbClr val="00B050"/>
                </a:solidFill>
                <a:latin typeface="Times New Roman" pitchFamily="18" charset="0"/>
              </a:rPr>
              <a:t> device support</a:t>
            </a:r>
            <a:br>
              <a:rPr lang="en-US" sz="1000" dirty="0" smtClean="0">
                <a:solidFill>
                  <a:srgbClr val="00B050"/>
                </a:solidFill>
                <a:latin typeface="Times New Roman" pitchFamily="18" charset="0"/>
              </a:rPr>
            </a:br>
            <a:r>
              <a:rPr lang="en-US" sz="1000" dirty="0" smtClean="0">
                <a:solidFill>
                  <a:srgbClr val="00B050"/>
                </a:solidFill>
                <a:latin typeface="Times New Roman" pitchFamily="18" charset="0"/>
              </a:rPr>
              <a:t>pushes the </a:t>
            </a:r>
            <a:r>
              <a:rPr lang="en-US" sz="1000" dirty="0" err="1" smtClean="0">
                <a:solidFill>
                  <a:srgbClr val="00B050"/>
                </a:solidFill>
                <a:latin typeface="Times New Roman" pitchFamily="18" charset="0"/>
              </a:rPr>
              <a:t>epicsTimestamp</a:t>
            </a:r>
            <a:r>
              <a:rPr lang="en-US" sz="1000" dirty="0" smtClean="0">
                <a:solidFill>
                  <a:srgbClr val="00B050"/>
                </a:solidFill>
                <a:latin typeface="Times New Roman" pitchFamily="18" charset="0"/>
              </a:rPr>
              <a:t> to the record</a:t>
            </a:r>
            <a:endParaRPr lang="en-US" sz="1000" dirty="0">
              <a:solidFill>
                <a:srgbClr val="00B050"/>
              </a:solidFill>
              <a:latin typeface="Times New Roman" pitchFamily="18" charset="0"/>
            </a:endParaRPr>
          </a:p>
        </p:txBody>
      </p:sp>
    </p:spTree>
    <p:extLst>
      <p:ext uri="{BB962C8B-B14F-4D97-AF65-F5344CB8AC3E}">
        <p14:creationId xmlns:p14="http://schemas.microsoft.com/office/powerpoint/2010/main" val="273020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11</a:t>
            </a:fld>
            <a:endParaRPr lang="en-US" dirty="0"/>
          </a:p>
        </p:txBody>
      </p:sp>
      <p:sp>
        <p:nvSpPr>
          <p:cNvPr id="3" name="Title 2"/>
          <p:cNvSpPr>
            <a:spLocks noGrp="1"/>
          </p:cNvSpPr>
          <p:nvPr>
            <p:ph type="title"/>
          </p:nvPr>
        </p:nvSpPr>
        <p:spPr/>
        <p:txBody>
          <a:bodyPr/>
          <a:lstStyle/>
          <a:p>
            <a:r>
              <a:rPr lang="en-US" dirty="0" smtClean="0"/>
              <a:t>Simple Example for using Time Source Callback</a:t>
            </a:r>
            <a:endParaRPr lang="en-US" dirty="0"/>
          </a:p>
        </p:txBody>
      </p:sp>
      <p:sp>
        <p:nvSpPr>
          <p:cNvPr id="5" name="Content Placeholder 2"/>
          <p:cNvSpPr txBox="1">
            <a:spLocks/>
          </p:cNvSpPr>
          <p:nvPr/>
        </p:nvSpPr>
        <p:spPr bwMode="auto">
          <a:xfrm>
            <a:off x="292100" y="1201510"/>
            <a:ext cx="8610600" cy="49158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1313" indent="-341313" algn="l" defTabSz="449263" rtl="0" eaLnBrk="0" fontAlgn="base" hangingPunct="0">
              <a:spcBef>
                <a:spcPts val="788"/>
              </a:spcBef>
              <a:spcAft>
                <a:spcPct val="0"/>
              </a:spcAft>
              <a:buClr>
                <a:srgbClr val="000000"/>
              </a:buClr>
              <a:buSzPct val="100000"/>
              <a:buFont typeface="Arial" charset="0"/>
              <a:buBlip>
                <a:blip r:embed="rId2"/>
              </a:buBlip>
              <a:defRPr sz="3200">
                <a:solidFill>
                  <a:srgbClr val="000000"/>
                </a:solidFill>
                <a:latin typeface="+mn-lt"/>
                <a:ea typeface="+mn-ea"/>
                <a:cs typeface="+mn-cs"/>
              </a:defRPr>
            </a:lvl1pPr>
            <a:lvl2pPr marL="741363" indent="-284163" algn="l" defTabSz="449263" rtl="0" eaLnBrk="0" fontAlgn="base" hangingPunct="0">
              <a:spcBef>
                <a:spcPts val="688"/>
              </a:spcBef>
              <a:spcAft>
                <a:spcPct val="0"/>
              </a:spcAft>
              <a:buClr>
                <a:srgbClr val="000000"/>
              </a:buClr>
              <a:buSzPct val="117000"/>
              <a:buFont typeface="Arial" charset="0"/>
              <a:buBlip>
                <a:blip r:embed="rId3"/>
              </a:buBlip>
              <a:defRPr sz="2800">
                <a:solidFill>
                  <a:srgbClr val="000000"/>
                </a:solidFill>
                <a:latin typeface="+mn-lt"/>
              </a:defRPr>
            </a:lvl2pPr>
            <a:lvl3pPr marL="1143000" indent="-228600" algn="l" defTabSz="449263" rtl="0" eaLnBrk="0" fontAlgn="base" hangingPunct="0">
              <a:spcBef>
                <a:spcPts val="588"/>
              </a:spcBef>
              <a:spcAft>
                <a:spcPct val="0"/>
              </a:spcAft>
              <a:buClr>
                <a:srgbClr val="000000"/>
              </a:buClr>
              <a:buSzPct val="100000"/>
              <a:buFont typeface="Arial" charset="0"/>
              <a:buBlip>
                <a:blip r:embed="rId4"/>
              </a:buBlip>
              <a:defRPr sz="2400">
                <a:solidFill>
                  <a:srgbClr val="000000"/>
                </a:solidFill>
                <a:latin typeface="+mn-lt"/>
              </a:defRPr>
            </a:lvl3pPr>
            <a:lvl4pPr marL="1600200" indent="-228600" algn="l" defTabSz="449263" rtl="0" eaLnBrk="0" fontAlgn="base" hangingPunct="0">
              <a:spcBef>
                <a:spcPts val="488"/>
              </a:spcBef>
              <a:spcAft>
                <a:spcPct val="0"/>
              </a:spcAft>
              <a:buClr>
                <a:srgbClr val="000000"/>
              </a:buClr>
              <a:buSzPct val="83000"/>
              <a:buFont typeface="Arial" charset="0"/>
              <a:buBlip>
                <a:blip r:embed="rId5"/>
              </a:buBlip>
              <a:defRPr sz="2000">
                <a:solidFill>
                  <a:srgbClr val="000000"/>
                </a:solidFill>
                <a:latin typeface="+mn-lt"/>
              </a:defRPr>
            </a:lvl4pPr>
            <a:lvl5pPr marL="2057400" indent="-228600" algn="l" defTabSz="449263" rtl="0" eaLnBrk="0" fontAlgn="base" hangingPunct="0">
              <a:spcBef>
                <a:spcPts val="488"/>
              </a:spcBef>
              <a:spcAft>
                <a:spcPct val="0"/>
              </a:spcAft>
              <a:buClr>
                <a:srgbClr val="000000"/>
              </a:buClr>
              <a:buSzPct val="83000"/>
              <a:buFont typeface="Arial" charset="0"/>
              <a:buBlip>
                <a:blip r:embed="rId6"/>
              </a:buBlip>
              <a:defRPr sz="2000">
                <a:solidFill>
                  <a:srgbClr val="000000"/>
                </a:solidFill>
                <a:latin typeface="+mn-lt"/>
              </a:defRPr>
            </a:lvl5pPr>
            <a:lvl6pPr marL="25146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6pPr>
            <a:lvl7pPr marL="29718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7pPr>
            <a:lvl8pPr marL="34290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8pPr>
            <a:lvl9pPr marL="38862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9pPr>
          </a:lstStyle>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Build Application with Mark Rivers’ latest </a:t>
            </a:r>
            <a:r>
              <a:rPr kumimoji="0" lang="en-US" sz="1800" b="0" i="0" u="none" strike="noStrike" kern="0" cap="none" spc="0" normalizeH="0" baseline="0" noProof="0" dirty="0" err="1" smtClean="0">
                <a:ln>
                  <a:noFill/>
                </a:ln>
                <a:solidFill>
                  <a:srgbClr val="000000"/>
                </a:solidFill>
                <a:effectLst/>
                <a:uLnTx/>
                <a:uFillTx/>
                <a:latin typeface="Arial"/>
                <a:ea typeface="+mn-ea"/>
                <a:cs typeface="+mn-cs"/>
              </a:rPr>
              <a:t>areaDetector</a:t>
            </a:r>
            <a:r>
              <a:rPr kumimoji="0" lang="en-US" sz="1800" b="0" i="0" u="none" strike="noStrike" kern="0" cap="none" spc="0" normalizeH="0" baseline="0" noProof="0" dirty="0" smtClean="0">
                <a:ln>
                  <a:noFill/>
                </a:ln>
                <a:solidFill>
                  <a:srgbClr val="000000"/>
                </a:solidFill>
                <a:effectLst/>
                <a:uLnTx/>
                <a:uFillTx/>
                <a:latin typeface="Arial"/>
                <a:ea typeface="+mn-ea"/>
                <a:cs typeface="+mn-cs"/>
              </a:rPr>
              <a:t> and </a:t>
            </a:r>
            <a:r>
              <a:rPr kumimoji="0" lang="en-US" sz="1800" b="0" i="0" u="none" strike="noStrike" kern="0" cap="none" spc="0" normalizeH="0" baseline="0" noProof="0" dirty="0" err="1" smtClean="0">
                <a:ln>
                  <a:noFill/>
                </a:ln>
                <a:solidFill>
                  <a:srgbClr val="000000"/>
                </a:solidFill>
                <a:effectLst/>
                <a:uLnTx/>
                <a:uFillTx/>
                <a:latin typeface="Arial"/>
                <a:ea typeface="+mn-ea"/>
                <a:cs typeface="+mn-cs"/>
              </a:rPr>
              <a:t>Asyn</a:t>
            </a:r>
            <a:r>
              <a:rPr kumimoji="0" lang="en-US" sz="1800" b="0" i="0" u="none" strike="noStrike" kern="0" cap="none" spc="0" normalizeH="0" baseline="0" noProof="0" dirty="0" smtClean="0">
                <a:ln>
                  <a:noFill/>
                </a:ln>
                <a:solidFill>
                  <a:srgbClr val="000000"/>
                </a:solidFill>
                <a:effectLst/>
                <a:uLnTx/>
                <a:uFillTx/>
                <a:latin typeface="Arial"/>
                <a:ea typeface="+mn-ea"/>
                <a:cs typeface="+mn-cs"/>
              </a:rPr>
              <a:t> modules</a:t>
            </a: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Set up TSE=-2 for the Image Waveform Record</a:t>
            </a: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Add the following into “st.cmd” to register the “user-defined timestamp source”</a:t>
            </a: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Prepare “C” code for the user-defined timestamp source</a:t>
            </a: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Add following into DBD file to so we can call this timestamp source function from </a:t>
            </a:r>
            <a:r>
              <a:rPr kumimoji="0" lang="en-US" sz="1800" b="0" i="0" u="none" strike="noStrike" kern="0" cap="none" spc="0" normalizeH="0" baseline="0" noProof="0" dirty="0" err="1" smtClean="0">
                <a:ln>
                  <a:noFill/>
                </a:ln>
                <a:solidFill>
                  <a:srgbClr val="000000"/>
                </a:solidFill>
                <a:effectLst/>
                <a:uLnTx/>
                <a:uFillTx/>
                <a:latin typeface="Arial"/>
                <a:ea typeface="+mn-ea"/>
                <a:cs typeface="+mn-cs"/>
              </a:rPr>
              <a:t>iocsh</a:t>
            </a:r>
            <a:r>
              <a:rPr kumimoji="0" lang="en-US" sz="1800" b="0" i="0" u="none" strike="noStrike" kern="0" cap="none" spc="0" normalizeH="0" baseline="0" noProof="0" dirty="0" smtClean="0">
                <a:ln>
                  <a:noFill/>
                </a:ln>
                <a:solidFill>
                  <a:srgbClr val="000000"/>
                </a:solidFill>
                <a:effectLst/>
                <a:uLnTx/>
                <a:uFillTx/>
                <a:latin typeface="Arial"/>
                <a:ea typeface="+mn-ea"/>
                <a:cs typeface="+mn-cs"/>
              </a:rPr>
              <a:t>()</a:t>
            </a:r>
            <a:endParaRPr kumimoji="0" lang="en-US" sz="1800" b="0" i="0" u="none" strike="noStrike" kern="0" cap="none" spc="0" normalizeH="0" baseline="0" noProof="0" dirty="0">
              <a:ln>
                <a:noFill/>
              </a:ln>
              <a:solidFill>
                <a:srgbClr val="000000"/>
              </a:solidFill>
              <a:effectLst/>
              <a:uLnTx/>
              <a:uFillTx/>
              <a:latin typeface="Arial"/>
              <a:ea typeface="+mn-ea"/>
              <a:cs typeface="+mn-cs"/>
            </a:endParaRPr>
          </a:p>
        </p:txBody>
      </p:sp>
      <p:sp>
        <p:nvSpPr>
          <p:cNvPr id="6" name="TextBox 5"/>
          <p:cNvSpPr txBox="1"/>
          <p:nvPr/>
        </p:nvSpPr>
        <p:spPr>
          <a:xfrm>
            <a:off x="1000335" y="2392065"/>
            <a:ext cx="4570482" cy="246221"/>
          </a:xfrm>
          <a:prstGeom prst="rect">
            <a:avLst/>
          </a:prstGeom>
          <a:noFill/>
          <a:ln w="19050">
            <a:solidFill>
              <a:srgbClr val="00B0F0"/>
            </a:solidFill>
          </a:ln>
        </p:spPr>
        <p:txBody>
          <a:bodyPr wrap="none" rtlCol="0">
            <a:spAutoFit/>
          </a:bodyPr>
          <a:lstStyle/>
          <a:p>
            <a:pPr fontAlgn="base">
              <a:spcBef>
                <a:spcPct val="0"/>
              </a:spcBef>
              <a:spcAft>
                <a:spcPct val="0"/>
              </a:spcAft>
            </a:pPr>
            <a:r>
              <a:rPr lang="en-US" sz="1000" dirty="0" err="1">
                <a:solidFill>
                  <a:srgbClr val="000000"/>
                </a:solidFill>
                <a:latin typeface="Lucida Console" panose="020B0609040504020204" pitchFamily="49" charset="0"/>
              </a:rPr>
              <a:t>asynRegisterTimeStampSource</a:t>
            </a:r>
            <a:r>
              <a:rPr lang="en-US" sz="1000" dirty="0">
                <a:solidFill>
                  <a:srgbClr val="000000"/>
                </a:solidFill>
                <a:latin typeface="Lucida Console" panose="020B0609040504020204" pitchFamily="49" charset="0"/>
              </a:rPr>
              <a:t>("PORT1", "</a:t>
            </a:r>
            <a:r>
              <a:rPr lang="en-US" sz="1000" dirty="0" err="1">
                <a:solidFill>
                  <a:srgbClr val="000000"/>
                </a:solidFill>
                <a:latin typeface="Lucida Console" panose="020B0609040504020204" pitchFamily="49" charset="0"/>
              </a:rPr>
              <a:t>myTimeStampSource</a:t>
            </a:r>
            <a:r>
              <a:rPr lang="en-US" sz="1000" dirty="0">
                <a:solidFill>
                  <a:srgbClr val="000000"/>
                </a:solidFill>
                <a:latin typeface="Lucida Console" panose="020B0609040504020204" pitchFamily="49" charset="0"/>
              </a:rPr>
              <a:t>")</a:t>
            </a:r>
          </a:p>
        </p:txBody>
      </p:sp>
      <p:sp>
        <p:nvSpPr>
          <p:cNvPr id="7" name="TextBox 6"/>
          <p:cNvSpPr txBox="1"/>
          <p:nvPr/>
        </p:nvSpPr>
        <p:spPr>
          <a:xfrm>
            <a:off x="1000335" y="3064881"/>
            <a:ext cx="5724644" cy="1785104"/>
          </a:xfrm>
          <a:prstGeom prst="rect">
            <a:avLst/>
          </a:prstGeom>
          <a:noFill/>
          <a:ln w="19050">
            <a:solidFill>
              <a:srgbClr val="00B0F0"/>
            </a:solidFill>
          </a:ln>
        </p:spPr>
        <p:txBody>
          <a:bodyPr wrap="none" rtlCol="0">
            <a:spAutoFit/>
          </a:bodyPr>
          <a:lstStyle/>
          <a:p>
            <a:pPr fontAlgn="base">
              <a:spcBef>
                <a:spcPct val="0"/>
              </a:spcBef>
              <a:spcAft>
                <a:spcPct val="0"/>
              </a:spcAft>
            </a:pPr>
            <a:r>
              <a:rPr lang="en-US" sz="1000" dirty="0">
                <a:solidFill>
                  <a:srgbClr val="000000"/>
                </a:solidFill>
                <a:latin typeface="Lucida Console" panose="020B0609040504020204" pitchFamily="49" charset="0"/>
              </a:rPr>
              <a:t>#include &lt;</a:t>
            </a:r>
            <a:r>
              <a:rPr lang="en-US" sz="1000" dirty="0" err="1">
                <a:solidFill>
                  <a:srgbClr val="000000"/>
                </a:solidFill>
                <a:latin typeface="Lucida Console" panose="020B0609040504020204" pitchFamily="49" charset="0"/>
              </a:rPr>
              <a:t>epicsTime.h</a:t>
            </a:r>
            <a:r>
              <a:rPr lang="en-US" sz="1000" dirty="0">
                <a:solidFill>
                  <a:srgbClr val="000000"/>
                </a:solidFill>
                <a:latin typeface="Lucida Console" panose="020B0609040504020204" pitchFamily="49" charset="0"/>
              </a:rPr>
              <a:t>&gt;</a:t>
            </a:r>
          </a:p>
          <a:p>
            <a:pPr fontAlgn="base">
              <a:spcBef>
                <a:spcPct val="0"/>
              </a:spcBef>
              <a:spcAft>
                <a:spcPct val="0"/>
              </a:spcAft>
            </a:pPr>
            <a:r>
              <a:rPr lang="en-US" sz="1000" dirty="0" smtClean="0">
                <a:solidFill>
                  <a:srgbClr val="000000"/>
                </a:solidFill>
                <a:latin typeface="Lucida Console" panose="020B0609040504020204" pitchFamily="49" charset="0"/>
              </a:rPr>
              <a:t>#</a:t>
            </a:r>
            <a:r>
              <a:rPr lang="en-US" sz="1000" dirty="0">
                <a:solidFill>
                  <a:srgbClr val="000000"/>
                </a:solidFill>
                <a:latin typeface="Lucida Console" panose="020B0609040504020204" pitchFamily="49" charset="0"/>
              </a:rPr>
              <a:t>include &lt;</a:t>
            </a:r>
            <a:r>
              <a:rPr lang="en-US" sz="1000" dirty="0" err="1">
                <a:solidFill>
                  <a:srgbClr val="000000"/>
                </a:solidFill>
                <a:latin typeface="Lucida Console" panose="020B0609040504020204" pitchFamily="49" charset="0"/>
              </a:rPr>
              <a:t>registryFunction.h</a:t>
            </a:r>
            <a:r>
              <a:rPr lang="en-US" sz="1000" dirty="0">
                <a:solidFill>
                  <a:srgbClr val="000000"/>
                </a:solidFill>
                <a:latin typeface="Lucida Console" panose="020B0609040504020204" pitchFamily="49" charset="0"/>
              </a:rPr>
              <a:t>&gt;</a:t>
            </a:r>
          </a:p>
          <a:p>
            <a:pPr fontAlgn="base">
              <a:spcBef>
                <a:spcPct val="0"/>
              </a:spcBef>
              <a:spcAft>
                <a:spcPct val="0"/>
              </a:spcAft>
            </a:pPr>
            <a:r>
              <a:rPr lang="en-US" sz="1000" dirty="0" smtClean="0">
                <a:solidFill>
                  <a:srgbClr val="000000"/>
                </a:solidFill>
                <a:latin typeface="Lucida Console" panose="020B0609040504020204" pitchFamily="49" charset="0"/>
              </a:rPr>
              <a:t>#</a:t>
            </a:r>
            <a:r>
              <a:rPr lang="en-US" sz="1000" dirty="0">
                <a:solidFill>
                  <a:srgbClr val="000000"/>
                </a:solidFill>
                <a:latin typeface="Lucida Console" panose="020B0609040504020204" pitchFamily="49" charset="0"/>
              </a:rPr>
              <a:t>include &lt;</a:t>
            </a:r>
            <a:r>
              <a:rPr lang="en-US" sz="1000" dirty="0" err="1">
                <a:solidFill>
                  <a:srgbClr val="000000"/>
                </a:solidFill>
                <a:latin typeface="Lucida Console" panose="020B0609040504020204" pitchFamily="49" charset="0"/>
              </a:rPr>
              <a:t>epicsExport.h</a:t>
            </a:r>
            <a:r>
              <a:rPr lang="en-US" sz="1000" dirty="0">
                <a:solidFill>
                  <a:srgbClr val="000000"/>
                </a:solidFill>
                <a:latin typeface="Lucida Console" panose="020B0609040504020204" pitchFamily="49" charset="0"/>
              </a:rPr>
              <a:t>&gt;</a:t>
            </a:r>
          </a:p>
          <a:p>
            <a:pPr fontAlgn="base">
              <a:spcBef>
                <a:spcPct val="0"/>
              </a:spcBef>
              <a:spcAft>
                <a:spcPct val="0"/>
              </a:spcAft>
            </a:pPr>
            <a:r>
              <a:rPr lang="en-US" sz="1000" dirty="0" smtClean="0">
                <a:solidFill>
                  <a:srgbClr val="000000"/>
                </a:solidFill>
                <a:latin typeface="Lucida Console" panose="020B0609040504020204" pitchFamily="49" charset="0"/>
              </a:rPr>
              <a:t>#</a:t>
            </a:r>
            <a:r>
              <a:rPr lang="en-US" sz="1000" dirty="0">
                <a:solidFill>
                  <a:srgbClr val="000000"/>
                </a:solidFill>
                <a:latin typeface="Lucida Console" panose="020B0609040504020204" pitchFamily="49" charset="0"/>
              </a:rPr>
              <a:t>include "</a:t>
            </a:r>
            <a:r>
              <a:rPr lang="en-US" sz="1000" dirty="0" err="1">
                <a:solidFill>
                  <a:srgbClr val="000000"/>
                </a:solidFill>
                <a:latin typeface="Lucida Console" panose="020B0609040504020204" pitchFamily="49" charset="0"/>
              </a:rPr>
              <a:t>evrTime.h</a:t>
            </a:r>
            <a:r>
              <a:rPr lang="en-US" sz="1000" dirty="0">
                <a:solidFill>
                  <a:srgbClr val="000000"/>
                </a:solidFill>
                <a:latin typeface="Lucida Console" panose="020B0609040504020204" pitchFamily="49" charset="0"/>
              </a:rPr>
              <a:t>"</a:t>
            </a:r>
          </a:p>
          <a:p>
            <a:pPr fontAlgn="base">
              <a:spcBef>
                <a:spcPct val="0"/>
              </a:spcBef>
              <a:spcAft>
                <a:spcPct val="0"/>
              </a:spcAft>
            </a:pPr>
            <a:r>
              <a:rPr lang="en-US" sz="1000" dirty="0">
                <a:solidFill>
                  <a:srgbClr val="000000"/>
                </a:solidFill>
                <a:latin typeface="Lucida Console" panose="020B0609040504020204" pitchFamily="49" charset="0"/>
              </a:rPr>
              <a:t> </a:t>
            </a:r>
          </a:p>
          <a:p>
            <a:pPr fontAlgn="base">
              <a:spcBef>
                <a:spcPct val="0"/>
              </a:spcBef>
              <a:spcAft>
                <a:spcPct val="0"/>
              </a:spcAft>
            </a:pPr>
            <a:r>
              <a:rPr lang="en-US" sz="1000" dirty="0" smtClean="0">
                <a:solidFill>
                  <a:srgbClr val="000000"/>
                </a:solidFill>
                <a:latin typeface="Lucida Console" panose="020B0609040504020204" pitchFamily="49" charset="0"/>
              </a:rPr>
              <a:t>static </a:t>
            </a:r>
            <a:r>
              <a:rPr lang="en-US" sz="1000" dirty="0">
                <a:solidFill>
                  <a:srgbClr val="000000"/>
                </a:solidFill>
                <a:latin typeface="Lucida Console" panose="020B0609040504020204" pitchFamily="49" charset="0"/>
              </a:rPr>
              <a:t>void </a:t>
            </a:r>
            <a:r>
              <a:rPr lang="en-US" sz="1000" dirty="0" err="1">
                <a:solidFill>
                  <a:srgbClr val="000000"/>
                </a:solidFill>
                <a:latin typeface="Lucida Console" panose="020B0609040504020204" pitchFamily="49" charset="0"/>
              </a:rPr>
              <a:t>myTimeStampSource</a:t>
            </a:r>
            <a:r>
              <a:rPr lang="en-US" sz="1000" dirty="0">
                <a:solidFill>
                  <a:srgbClr val="000000"/>
                </a:solidFill>
                <a:latin typeface="Lucida Console" panose="020B0609040504020204" pitchFamily="49" charset="0"/>
              </a:rPr>
              <a:t>(void *</a:t>
            </a:r>
            <a:r>
              <a:rPr lang="en-US" sz="1000" dirty="0" err="1">
                <a:solidFill>
                  <a:srgbClr val="000000"/>
                </a:solidFill>
                <a:latin typeface="Lucida Console" panose="020B0609040504020204" pitchFamily="49" charset="0"/>
              </a:rPr>
              <a:t>userPvt</a:t>
            </a:r>
            <a:r>
              <a:rPr lang="en-US" sz="1000" dirty="0">
                <a:solidFill>
                  <a:srgbClr val="000000"/>
                </a:solidFill>
                <a:latin typeface="Lucida Console" panose="020B0609040504020204" pitchFamily="49" charset="0"/>
              </a:rPr>
              <a:t>, </a:t>
            </a:r>
            <a:r>
              <a:rPr lang="en-US" sz="1000" dirty="0" err="1">
                <a:solidFill>
                  <a:srgbClr val="000000"/>
                </a:solidFill>
                <a:latin typeface="Lucida Console" panose="020B0609040504020204" pitchFamily="49" charset="0"/>
              </a:rPr>
              <a:t>epicsTimeStamp</a:t>
            </a:r>
            <a:r>
              <a:rPr lang="en-US" sz="1000" dirty="0">
                <a:solidFill>
                  <a:srgbClr val="000000"/>
                </a:solidFill>
                <a:latin typeface="Lucida Console" panose="020B0609040504020204" pitchFamily="49" charset="0"/>
              </a:rPr>
              <a:t> *</a:t>
            </a:r>
            <a:r>
              <a:rPr lang="en-US" sz="1000" dirty="0" err="1">
                <a:solidFill>
                  <a:srgbClr val="000000"/>
                </a:solidFill>
                <a:latin typeface="Lucida Console" panose="020B0609040504020204" pitchFamily="49" charset="0"/>
              </a:rPr>
              <a:t>pTimeStamp</a:t>
            </a:r>
            <a:r>
              <a:rPr lang="en-US" sz="1000" dirty="0">
                <a:solidFill>
                  <a:srgbClr val="000000"/>
                </a:solidFill>
                <a:latin typeface="Lucida Console" panose="020B0609040504020204" pitchFamily="49" charset="0"/>
              </a:rPr>
              <a:t>)</a:t>
            </a:r>
          </a:p>
          <a:p>
            <a:pPr fontAlgn="base">
              <a:spcBef>
                <a:spcPct val="0"/>
              </a:spcBef>
              <a:spcAft>
                <a:spcPct val="0"/>
              </a:spcAft>
            </a:pPr>
            <a:r>
              <a:rPr lang="en-US" sz="1000" dirty="0" smtClean="0">
                <a:solidFill>
                  <a:srgbClr val="000000"/>
                </a:solidFill>
                <a:latin typeface="Lucida Console" panose="020B0609040504020204" pitchFamily="49" charset="0"/>
              </a:rPr>
              <a:t>{</a:t>
            </a:r>
            <a:endParaRPr lang="en-US" sz="1000" dirty="0">
              <a:solidFill>
                <a:srgbClr val="000000"/>
              </a:solidFill>
              <a:latin typeface="Lucida Console" panose="020B0609040504020204" pitchFamily="49" charset="0"/>
            </a:endParaRPr>
          </a:p>
          <a:p>
            <a:pPr fontAlgn="base">
              <a:spcBef>
                <a:spcPct val="0"/>
              </a:spcBef>
              <a:spcAft>
                <a:spcPct val="0"/>
              </a:spcAft>
            </a:pPr>
            <a:r>
              <a:rPr lang="en-US" sz="1000" dirty="0" smtClean="0">
                <a:solidFill>
                  <a:srgbClr val="000000"/>
                </a:solidFill>
                <a:latin typeface="Lucida Console" panose="020B0609040504020204" pitchFamily="49" charset="0"/>
              </a:rPr>
              <a:t>    </a:t>
            </a:r>
            <a:r>
              <a:rPr lang="en-US" sz="1000" dirty="0" err="1">
                <a:solidFill>
                  <a:srgbClr val="000000"/>
                </a:solidFill>
                <a:latin typeface="Lucida Console" panose="020B0609040504020204" pitchFamily="49" charset="0"/>
              </a:rPr>
              <a:t>evrTimeGet</a:t>
            </a:r>
            <a:r>
              <a:rPr lang="en-US" sz="1000" dirty="0">
                <a:solidFill>
                  <a:srgbClr val="000000"/>
                </a:solidFill>
                <a:latin typeface="Lucida Console" panose="020B0609040504020204" pitchFamily="49" charset="0"/>
              </a:rPr>
              <a:t>(</a:t>
            </a:r>
            <a:r>
              <a:rPr lang="en-US" sz="1000" dirty="0" err="1">
                <a:solidFill>
                  <a:srgbClr val="000000"/>
                </a:solidFill>
                <a:latin typeface="Lucida Console" panose="020B0609040504020204" pitchFamily="49" charset="0"/>
              </a:rPr>
              <a:t>pTimeStamp</a:t>
            </a:r>
            <a:r>
              <a:rPr lang="en-US" sz="1000" dirty="0">
                <a:solidFill>
                  <a:srgbClr val="000000"/>
                </a:solidFill>
                <a:latin typeface="Lucida Console" panose="020B0609040504020204" pitchFamily="49" charset="0"/>
              </a:rPr>
              <a:t>, 0)</a:t>
            </a:r>
          </a:p>
          <a:p>
            <a:pPr fontAlgn="base">
              <a:spcBef>
                <a:spcPct val="0"/>
              </a:spcBef>
              <a:spcAft>
                <a:spcPct val="0"/>
              </a:spcAft>
            </a:pPr>
            <a:r>
              <a:rPr lang="en-US" sz="1000" dirty="0" smtClean="0">
                <a:solidFill>
                  <a:srgbClr val="000000"/>
                </a:solidFill>
                <a:latin typeface="Lucida Console" panose="020B0609040504020204" pitchFamily="49" charset="0"/>
              </a:rPr>
              <a:t>}</a:t>
            </a:r>
            <a:endParaRPr lang="en-US" sz="1000" dirty="0">
              <a:solidFill>
                <a:srgbClr val="000000"/>
              </a:solidFill>
              <a:latin typeface="Lucida Console" panose="020B0609040504020204" pitchFamily="49" charset="0"/>
            </a:endParaRPr>
          </a:p>
          <a:p>
            <a:pPr fontAlgn="base">
              <a:spcBef>
                <a:spcPct val="0"/>
              </a:spcBef>
              <a:spcAft>
                <a:spcPct val="0"/>
              </a:spcAft>
            </a:pPr>
            <a:r>
              <a:rPr lang="en-US" sz="1000" dirty="0" err="1" smtClean="0">
                <a:solidFill>
                  <a:srgbClr val="000000"/>
                </a:solidFill>
                <a:latin typeface="Lucida Console" panose="020B0609040504020204" pitchFamily="49" charset="0"/>
              </a:rPr>
              <a:t>epicsRegisterFunction</a:t>
            </a:r>
            <a:r>
              <a:rPr lang="en-US" sz="1000" dirty="0" smtClean="0">
                <a:solidFill>
                  <a:srgbClr val="000000"/>
                </a:solidFill>
                <a:latin typeface="Lucida Console" panose="020B0609040504020204" pitchFamily="49" charset="0"/>
              </a:rPr>
              <a:t>(</a:t>
            </a:r>
            <a:r>
              <a:rPr lang="en-US" sz="1000" dirty="0" err="1" smtClean="0">
                <a:solidFill>
                  <a:srgbClr val="000000"/>
                </a:solidFill>
                <a:latin typeface="Lucida Console" panose="020B0609040504020204" pitchFamily="49" charset="0"/>
              </a:rPr>
              <a:t>myTimeStampSource</a:t>
            </a:r>
            <a:r>
              <a:rPr lang="en-US" sz="1000" dirty="0">
                <a:solidFill>
                  <a:srgbClr val="000000"/>
                </a:solidFill>
                <a:latin typeface="Lucida Console" panose="020B0609040504020204" pitchFamily="49" charset="0"/>
              </a:rPr>
              <a:t>);</a:t>
            </a:r>
          </a:p>
          <a:p>
            <a:pPr fontAlgn="base">
              <a:spcBef>
                <a:spcPct val="0"/>
              </a:spcBef>
              <a:spcAft>
                <a:spcPct val="0"/>
              </a:spcAft>
            </a:pPr>
            <a:endParaRPr lang="en-US" sz="1000" dirty="0">
              <a:solidFill>
                <a:srgbClr val="000000"/>
              </a:solidFill>
              <a:latin typeface="Lucida Console" panose="020B0609040504020204" pitchFamily="49" charset="0"/>
            </a:endParaRPr>
          </a:p>
        </p:txBody>
      </p:sp>
      <p:sp>
        <p:nvSpPr>
          <p:cNvPr id="8" name="TextBox 7"/>
          <p:cNvSpPr txBox="1"/>
          <p:nvPr/>
        </p:nvSpPr>
        <p:spPr>
          <a:xfrm>
            <a:off x="1000506" y="5656490"/>
            <a:ext cx="2416046" cy="246221"/>
          </a:xfrm>
          <a:prstGeom prst="rect">
            <a:avLst/>
          </a:prstGeom>
          <a:noFill/>
          <a:ln w="19050">
            <a:solidFill>
              <a:srgbClr val="00B0F0"/>
            </a:solidFill>
          </a:ln>
        </p:spPr>
        <p:txBody>
          <a:bodyPr wrap="none" rtlCol="0">
            <a:spAutoFit/>
          </a:bodyPr>
          <a:lstStyle/>
          <a:p>
            <a:pPr fontAlgn="base">
              <a:spcBef>
                <a:spcPct val="0"/>
              </a:spcBef>
              <a:spcAft>
                <a:spcPct val="0"/>
              </a:spcAft>
            </a:pPr>
            <a:r>
              <a:rPr lang="en-US" sz="1000" dirty="0">
                <a:solidFill>
                  <a:srgbClr val="000000"/>
                </a:solidFill>
                <a:latin typeface="Lucida Console" panose="020B0609040504020204" pitchFamily="49" charset="0"/>
              </a:rPr>
              <a:t>function("</a:t>
            </a:r>
            <a:r>
              <a:rPr lang="en-US" sz="1000" dirty="0" err="1">
                <a:solidFill>
                  <a:srgbClr val="000000"/>
                </a:solidFill>
                <a:latin typeface="Lucida Console" panose="020B0609040504020204" pitchFamily="49" charset="0"/>
              </a:rPr>
              <a:t>myTimeStampSource</a:t>
            </a:r>
            <a:r>
              <a:rPr lang="en-US" sz="1000" dirty="0">
                <a:solidFill>
                  <a:srgbClr val="000000"/>
                </a:solidFill>
                <a:latin typeface="Lucida Console" panose="020B0609040504020204" pitchFamily="49" charset="0"/>
              </a:rPr>
              <a:t>")</a:t>
            </a:r>
          </a:p>
        </p:txBody>
      </p:sp>
      <p:sp>
        <p:nvSpPr>
          <p:cNvPr id="9" name="TextBox 8"/>
          <p:cNvSpPr txBox="1"/>
          <p:nvPr/>
        </p:nvSpPr>
        <p:spPr>
          <a:xfrm>
            <a:off x="7035209" y="3372657"/>
            <a:ext cx="2133600" cy="1169551"/>
          </a:xfrm>
          <a:prstGeom prst="rect">
            <a:avLst/>
          </a:prstGeom>
          <a:noFill/>
        </p:spPr>
        <p:txBody>
          <a:bodyPr wrap="square" rtlCol="0">
            <a:spAutoFit/>
          </a:bodyPr>
          <a:lstStyle/>
          <a:p>
            <a:r>
              <a:rPr lang="en-US" sz="1400" dirty="0" smtClean="0">
                <a:solidFill>
                  <a:srgbClr val="00B050"/>
                </a:solidFill>
              </a:rPr>
              <a:t>In real implementation,</a:t>
            </a:r>
            <a:br>
              <a:rPr lang="en-US" sz="1400" dirty="0" smtClean="0">
                <a:solidFill>
                  <a:srgbClr val="00B050"/>
                </a:solidFill>
              </a:rPr>
            </a:br>
            <a:r>
              <a:rPr lang="en-US" sz="1400" dirty="0" smtClean="0">
                <a:solidFill>
                  <a:srgbClr val="00B050"/>
                </a:solidFill>
              </a:rPr>
              <a:t>the event number is configurable by PV,</a:t>
            </a:r>
          </a:p>
          <a:p>
            <a:r>
              <a:rPr lang="en-US" sz="1400" dirty="0" smtClean="0">
                <a:solidFill>
                  <a:srgbClr val="00B050"/>
                </a:solidFill>
              </a:rPr>
              <a:t>to bind the timestamp to a specific event</a:t>
            </a:r>
          </a:p>
        </p:txBody>
      </p:sp>
      <p:cxnSp>
        <p:nvCxnSpPr>
          <p:cNvPr id="11" name="Straight Arrow Connector 10"/>
          <p:cNvCxnSpPr>
            <a:stCxn id="9" idx="1"/>
          </p:cNvCxnSpPr>
          <p:nvPr/>
        </p:nvCxnSpPr>
        <p:spPr>
          <a:xfrm flipH="1">
            <a:off x="3416552" y="3957433"/>
            <a:ext cx="3618657" cy="3097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36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12</a:t>
            </a:fld>
            <a:endParaRPr lang="en-US" dirty="0"/>
          </a:p>
        </p:txBody>
      </p:sp>
      <p:sp>
        <p:nvSpPr>
          <p:cNvPr id="3" name="Title 2"/>
          <p:cNvSpPr>
            <a:spLocks noGrp="1"/>
          </p:cNvSpPr>
          <p:nvPr>
            <p:ph type="title"/>
          </p:nvPr>
        </p:nvSpPr>
        <p:spPr/>
        <p:txBody>
          <a:bodyPr/>
          <a:lstStyle/>
          <a:p>
            <a:r>
              <a:rPr lang="en-US" dirty="0" smtClean="0"/>
              <a:t>Simple Test Example for TIFF file plugin</a:t>
            </a:r>
            <a:endParaRPr lang="en-US" dirty="0"/>
          </a:p>
        </p:txBody>
      </p:sp>
      <p:sp>
        <p:nvSpPr>
          <p:cNvPr id="5" name="TextBox 4"/>
          <p:cNvSpPr txBox="1"/>
          <p:nvPr/>
        </p:nvSpPr>
        <p:spPr>
          <a:xfrm>
            <a:off x="2229295" y="2852925"/>
            <a:ext cx="6806672" cy="1384995"/>
          </a:xfrm>
          <a:prstGeom prst="rect">
            <a:avLst/>
          </a:prstGeom>
          <a:noFill/>
          <a:ln w="19050">
            <a:solidFill>
              <a:srgbClr val="00B0F0"/>
            </a:solidFill>
          </a:ln>
        </p:spPr>
        <p:txBody>
          <a:bodyPr wrap="none" rtlCol="0">
            <a:spAutoFit/>
          </a:bodyPr>
          <a:lstStyle/>
          <a:p>
            <a:pPr fontAlgn="base">
              <a:spcBef>
                <a:spcPct val="0"/>
              </a:spcBef>
              <a:spcAft>
                <a:spcPct val="0"/>
              </a:spcAft>
            </a:pPr>
            <a:r>
              <a:rPr lang="en-US" sz="1050" dirty="0">
                <a:solidFill>
                  <a:srgbClr val="000000"/>
                </a:solidFill>
                <a:latin typeface="Lucida Console" panose="020B0609040504020204" pitchFamily="49" charset="0"/>
              </a:rPr>
              <a:t>65002 (0xfdea) LONG (4) 1&lt;749697253&gt;</a:t>
            </a:r>
          </a:p>
          <a:p>
            <a:pPr fontAlgn="base">
              <a:spcBef>
                <a:spcPct val="0"/>
              </a:spcBef>
              <a:spcAft>
                <a:spcPct val="0"/>
              </a:spcAft>
            </a:pPr>
            <a:r>
              <a:rPr lang="en-US" sz="1050" dirty="0">
                <a:solidFill>
                  <a:srgbClr val="000000"/>
                </a:solidFill>
                <a:latin typeface="Lucida Console" panose="020B0609040504020204" pitchFamily="49" charset="0"/>
              </a:rPr>
              <a:t>65003 (0xfdeb) LONG (4) 1&lt;106987391&gt;</a:t>
            </a:r>
          </a:p>
          <a:p>
            <a:pPr fontAlgn="base">
              <a:spcBef>
                <a:spcPct val="0"/>
              </a:spcBef>
              <a:spcAft>
                <a:spcPct val="0"/>
              </a:spcAft>
            </a:pPr>
            <a:r>
              <a:rPr lang="en-US" sz="1050" dirty="0">
                <a:solidFill>
                  <a:srgbClr val="000000"/>
                </a:solidFill>
                <a:latin typeface="Lucida Console" panose="020B0609040504020204" pitchFamily="49" charset="0"/>
              </a:rPr>
              <a:t> </a:t>
            </a:r>
          </a:p>
          <a:p>
            <a:pPr fontAlgn="base">
              <a:spcBef>
                <a:spcPct val="0"/>
              </a:spcBef>
              <a:spcAft>
                <a:spcPct val="0"/>
              </a:spcAft>
            </a:pPr>
            <a:r>
              <a:rPr lang="en-US" sz="1050" dirty="0">
                <a:solidFill>
                  <a:srgbClr val="000000"/>
                </a:solidFill>
                <a:latin typeface="Lucida Console" panose="020B0609040504020204" pitchFamily="49" charset="0"/>
              </a:rPr>
              <a:t>SIOC:DMP1:PM01:PATTERN.L       2013-10-03 18:14:13.106987 32639</a:t>
            </a:r>
          </a:p>
          <a:p>
            <a:pPr fontAlgn="base">
              <a:spcBef>
                <a:spcPct val="0"/>
              </a:spcBef>
              <a:spcAft>
                <a:spcPct val="0"/>
              </a:spcAft>
            </a:pPr>
            <a:r>
              <a:rPr lang="en-US" sz="1050" dirty="0">
                <a:solidFill>
                  <a:srgbClr val="000000"/>
                </a:solidFill>
                <a:latin typeface="Lucida Console" panose="020B0609040504020204" pitchFamily="49" charset="0"/>
              </a:rPr>
              <a:t>OTRS:DMP1:695:Image:ArrayData  2013-10-03 18:14:13.106987 16 16 15 14 16 </a:t>
            </a:r>
            <a:r>
              <a:rPr lang="en-US" sz="1050" dirty="0" smtClean="0">
                <a:solidFill>
                  <a:srgbClr val="000000"/>
                </a:solidFill>
                <a:latin typeface="Lucida Console" panose="020B0609040504020204" pitchFamily="49" charset="0"/>
              </a:rPr>
              <a:t>1 . . . </a:t>
            </a:r>
          </a:p>
          <a:p>
            <a:pPr fontAlgn="base">
              <a:spcBef>
                <a:spcPct val="0"/>
              </a:spcBef>
              <a:spcAft>
                <a:spcPct val="0"/>
              </a:spcAft>
            </a:pPr>
            <a:r>
              <a:rPr lang="en-US" sz="1050" dirty="0" smtClean="0">
                <a:solidFill>
                  <a:srgbClr val="000000"/>
                </a:solidFill>
                <a:latin typeface="Lucida Console" panose="020B0609040504020204" pitchFamily="49" charset="0"/>
              </a:rPr>
              <a:t>OTRS:DMP1:695:Image:ArrayDataTime </a:t>
            </a:r>
            <a:r>
              <a:rPr lang="en-US" sz="1050" dirty="0">
                <a:solidFill>
                  <a:srgbClr val="000000"/>
                </a:solidFill>
                <a:latin typeface="Lucida Console" panose="020B0609040504020204" pitchFamily="49" charset="0"/>
              </a:rPr>
              <a:t>2013-10-03 18:14:13.106987 32639</a:t>
            </a:r>
          </a:p>
          <a:p>
            <a:pPr fontAlgn="base">
              <a:spcBef>
                <a:spcPct val="0"/>
              </a:spcBef>
              <a:spcAft>
                <a:spcPct val="0"/>
              </a:spcAft>
            </a:pPr>
            <a:r>
              <a:rPr lang="en-US" sz="1050" dirty="0">
                <a:solidFill>
                  <a:srgbClr val="000000"/>
                </a:solidFill>
                <a:latin typeface="Lucida Console" panose="020B0609040504020204" pitchFamily="49" charset="0"/>
              </a:rPr>
              <a:t>OTRS:DMP1:695:Image:ArrayDataTime.A 2013-10-03 18:14:13.106987 749697253</a:t>
            </a:r>
          </a:p>
          <a:p>
            <a:pPr fontAlgn="base">
              <a:spcBef>
                <a:spcPct val="0"/>
              </a:spcBef>
              <a:spcAft>
                <a:spcPct val="0"/>
              </a:spcAft>
            </a:pPr>
            <a:r>
              <a:rPr lang="en-US" sz="1050" dirty="0">
                <a:solidFill>
                  <a:srgbClr val="000000"/>
                </a:solidFill>
                <a:latin typeface="Lucida Console" panose="020B0609040504020204" pitchFamily="49" charset="0"/>
              </a:rPr>
              <a:t>OTRS:DMP1:695:Image:ArrayDataTime.B 2013-10-03 18:14:13.106987 </a:t>
            </a:r>
            <a:r>
              <a:rPr lang="en-US" sz="1050" dirty="0" smtClean="0">
                <a:solidFill>
                  <a:srgbClr val="000000"/>
                </a:solidFill>
                <a:latin typeface="Lucida Console" panose="020B0609040504020204" pitchFamily="49" charset="0"/>
              </a:rPr>
              <a:t>106987391</a:t>
            </a:r>
            <a:endParaRPr lang="en-US" sz="1050" dirty="0">
              <a:solidFill>
                <a:srgbClr val="000000"/>
              </a:solidFill>
              <a:latin typeface="Lucida Console" panose="020B0609040504020204" pitchFamily="49" charset="0"/>
            </a:endParaRPr>
          </a:p>
        </p:txBody>
      </p:sp>
      <p:sp>
        <p:nvSpPr>
          <p:cNvPr id="6" name="TextBox 5"/>
          <p:cNvSpPr txBox="1"/>
          <p:nvPr/>
        </p:nvSpPr>
        <p:spPr>
          <a:xfrm>
            <a:off x="232235" y="2046420"/>
            <a:ext cx="2903231" cy="646331"/>
          </a:xfrm>
          <a:prstGeom prst="rect">
            <a:avLst/>
          </a:prstGeom>
          <a:noFill/>
          <a:ln w="19050">
            <a:solidFill>
              <a:srgbClr val="0066FF"/>
            </a:solidFill>
          </a:ln>
        </p:spPr>
        <p:txBody>
          <a:bodyPr wrap="none" rtlCol="0">
            <a:spAutoFit/>
          </a:bodyPr>
          <a:lstStyle/>
          <a:p>
            <a:pPr fontAlgn="base">
              <a:spcBef>
                <a:spcPct val="0"/>
              </a:spcBef>
              <a:spcAft>
                <a:spcPct val="0"/>
              </a:spcAft>
            </a:pPr>
            <a:r>
              <a:rPr lang="en-US" sz="1200" dirty="0" smtClean="0">
                <a:solidFill>
                  <a:srgbClr val="000000"/>
                </a:solidFill>
                <a:latin typeface="Times New Roman" pitchFamily="18" charset="0"/>
              </a:rPr>
              <a:t>TIFF Header</a:t>
            </a:r>
          </a:p>
          <a:p>
            <a:pPr fontAlgn="base">
              <a:spcBef>
                <a:spcPct val="0"/>
              </a:spcBef>
              <a:spcAft>
                <a:spcPct val="0"/>
              </a:spcAft>
            </a:pPr>
            <a:r>
              <a:rPr lang="en-US" sz="1200" dirty="0" smtClean="0">
                <a:solidFill>
                  <a:srgbClr val="000000"/>
                </a:solidFill>
                <a:latin typeface="Times New Roman" pitchFamily="18" charset="0"/>
              </a:rPr>
              <a:t>Tag65002:  </a:t>
            </a:r>
            <a:r>
              <a:rPr lang="en-US" sz="1200" dirty="0" err="1" smtClean="0">
                <a:solidFill>
                  <a:srgbClr val="000000"/>
                </a:solidFill>
                <a:latin typeface="Times New Roman" pitchFamily="18" charset="0"/>
              </a:rPr>
              <a:t>epicsEpoch</a:t>
            </a:r>
            <a:r>
              <a:rPr lang="en-US" sz="1200" dirty="0" smtClean="0">
                <a:solidFill>
                  <a:srgbClr val="000000"/>
                </a:solidFill>
                <a:latin typeface="Times New Roman" pitchFamily="18" charset="0"/>
              </a:rPr>
              <a:t> in Second</a:t>
            </a:r>
            <a:br>
              <a:rPr lang="en-US" sz="1200" dirty="0" smtClean="0">
                <a:solidFill>
                  <a:srgbClr val="000000"/>
                </a:solidFill>
                <a:latin typeface="Times New Roman" pitchFamily="18" charset="0"/>
              </a:rPr>
            </a:br>
            <a:r>
              <a:rPr lang="en-US" sz="1200" dirty="0" smtClean="0">
                <a:solidFill>
                  <a:srgbClr val="000000"/>
                </a:solidFill>
                <a:latin typeface="Times New Roman" pitchFamily="18" charset="0"/>
              </a:rPr>
              <a:t>Tag65003 : </a:t>
            </a:r>
            <a:r>
              <a:rPr lang="en-US" sz="1200" dirty="0" err="1" smtClean="0">
                <a:solidFill>
                  <a:srgbClr val="000000"/>
                </a:solidFill>
                <a:latin typeface="Times New Roman" pitchFamily="18" charset="0"/>
              </a:rPr>
              <a:t>nano</a:t>
            </a:r>
            <a:r>
              <a:rPr lang="en-US" sz="1200" dirty="0" smtClean="0">
                <a:solidFill>
                  <a:srgbClr val="000000"/>
                </a:solidFill>
                <a:latin typeface="Times New Roman" pitchFamily="18" charset="0"/>
              </a:rPr>
              <a:t>-second in </a:t>
            </a:r>
            <a:r>
              <a:rPr lang="en-US" sz="1200" dirty="0" err="1" smtClean="0">
                <a:solidFill>
                  <a:srgbClr val="000000"/>
                </a:solidFill>
                <a:latin typeface="Times New Roman" pitchFamily="18" charset="0"/>
              </a:rPr>
              <a:t>epicsTimestamp</a:t>
            </a:r>
            <a:endParaRPr lang="en-US" sz="1200" dirty="0">
              <a:solidFill>
                <a:srgbClr val="000000"/>
              </a:solidFill>
              <a:latin typeface="Times New Roman" pitchFamily="18" charset="0"/>
            </a:endParaRPr>
          </a:p>
        </p:txBody>
      </p:sp>
      <p:cxnSp>
        <p:nvCxnSpPr>
          <p:cNvPr id="7" name="Elbow Connector 6"/>
          <p:cNvCxnSpPr>
            <a:stCxn id="6" idx="2"/>
          </p:cNvCxnSpPr>
          <p:nvPr/>
        </p:nvCxnSpPr>
        <p:spPr bwMode="auto">
          <a:xfrm rot="16200000" flipH="1">
            <a:off x="1818879" y="2557723"/>
            <a:ext cx="352199" cy="622254"/>
          </a:xfrm>
          <a:prstGeom prst="bentConnector2">
            <a:avLst/>
          </a:prstGeom>
          <a:solidFill>
            <a:srgbClr val="00CC99"/>
          </a:solidFill>
          <a:ln w="19050" cap="flat" cmpd="sng" algn="ctr">
            <a:solidFill>
              <a:srgbClr val="0066FF"/>
            </a:solidFill>
            <a:prstDash val="solid"/>
            <a:round/>
            <a:headEnd type="none" w="med" len="med"/>
            <a:tailEnd type="arrow"/>
          </a:ln>
          <a:effectLst/>
        </p:spPr>
      </p:cxnSp>
      <p:sp>
        <p:nvSpPr>
          <p:cNvPr id="8" name="TextBox 7"/>
          <p:cNvSpPr txBox="1"/>
          <p:nvPr/>
        </p:nvSpPr>
        <p:spPr>
          <a:xfrm>
            <a:off x="5378505" y="2123230"/>
            <a:ext cx="1418978" cy="400110"/>
          </a:xfrm>
          <a:prstGeom prst="rect">
            <a:avLst/>
          </a:prstGeom>
          <a:noFill/>
          <a:ln w="19050">
            <a:solidFill>
              <a:srgbClr val="0066FF"/>
            </a:solidFill>
          </a:ln>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PuleID</a:t>
            </a:r>
            <a:r>
              <a:rPr lang="en-US" sz="1000" dirty="0">
                <a:solidFill>
                  <a:srgbClr val="000000"/>
                </a:solidFill>
                <a:latin typeface="Times New Roman" pitchFamily="18" charset="0"/>
              </a:rPr>
              <a:t/>
            </a:r>
            <a:br>
              <a:rPr lang="en-US" sz="1000" dirty="0">
                <a:solidFill>
                  <a:srgbClr val="000000"/>
                </a:solidFill>
                <a:latin typeface="Times New Roman" pitchFamily="18" charset="0"/>
              </a:rPr>
            </a:br>
            <a:r>
              <a:rPr lang="en-US" sz="1000" dirty="0" smtClean="0">
                <a:solidFill>
                  <a:srgbClr val="000000"/>
                </a:solidFill>
                <a:latin typeface="Times New Roman" pitchFamily="18" charset="0"/>
              </a:rPr>
              <a:t>from Pattern Processing</a:t>
            </a:r>
            <a:endParaRPr lang="en-US" sz="1000" dirty="0">
              <a:solidFill>
                <a:srgbClr val="000000"/>
              </a:solidFill>
              <a:latin typeface="Times New Roman" pitchFamily="18" charset="0"/>
            </a:endParaRPr>
          </a:p>
        </p:txBody>
      </p:sp>
      <p:cxnSp>
        <p:nvCxnSpPr>
          <p:cNvPr id="9" name="Straight Arrow Connector 8"/>
          <p:cNvCxnSpPr>
            <a:stCxn id="8" idx="2"/>
          </p:cNvCxnSpPr>
          <p:nvPr/>
        </p:nvCxnSpPr>
        <p:spPr bwMode="auto">
          <a:xfrm>
            <a:off x="6087994" y="2523340"/>
            <a:ext cx="1018736" cy="828850"/>
          </a:xfrm>
          <a:prstGeom prst="straightConnector1">
            <a:avLst/>
          </a:prstGeom>
          <a:solidFill>
            <a:srgbClr val="00CC99"/>
          </a:solidFill>
          <a:ln w="19050" cap="flat" cmpd="sng" algn="ctr">
            <a:solidFill>
              <a:srgbClr val="0066FF"/>
            </a:solidFill>
            <a:prstDash val="solid"/>
            <a:round/>
            <a:headEnd type="none" w="med" len="med"/>
            <a:tailEnd type="arrow"/>
          </a:ln>
          <a:effectLst/>
        </p:spPr>
      </p:cxnSp>
      <p:sp>
        <p:nvSpPr>
          <p:cNvPr id="10" name="TextBox 9"/>
          <p:cNvSpPr txBox="1"/>
          <p:nvPr/>
        </p:nvSpPr>
        <p:spPr>
          <a:xfrm>
            <a:off x="80622" y="3374535"/>
            <a:ext cx="1090363" cy="246221"/>
          </a:xfrm>
          <a:prstGeom prst="rect">
            <a:avLst/>
          </a:prstGeom>
          <a:noFill/>
          <a:ln w="19050">
            <a:solidFill>
              <a:srgbClr val="0066FF"/>
            </a:solidFill>
          </a:ln>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Image Waveform</a:t>
            </a:r>
            <a:endParaRPr lang="en-US" sz="1000" dirty="0">
              <a:solidFill>
                <a:srgbClr val="000000"/>
              </a:solidFill>
              <a:latin typeface="Times New Roman" pitchFamily="18" charset="0"/>
            </a:endParaRPr>
          </a:p>
        </p:txBody>
      </p:sp>
      <p:cxnSp>
        <p:nvCxnSpPr>
          <p:cNvPr id="11" name="Straight Arrow Connector 10"/>
          <p:cNvCxnSpPr>
            <a:stCxn id="10" idx="3"/>
          </p:cNvCxnSpPr>
          <p:nvPr/>
        </p:nvCxnSpPr>
        <p:spPr bwMode="auto">
          <a:xfrm>
            <a:off x="1170985" y="3497646"/>
            <a:ext cx="1135121" cy="123110"/>
          </a:xfrm>
          <a:prstGeom prst="straightConnector1">
            <a:avLst/>
          </a:prstGeom>
          <a:solidFill>
            <a:srgbClr val="00CC99"/>
          </a:solidFill>
          <a:ln w="19050" cap="flat" cmpd="sng" algn="ctr">
            <a:solidFill>
              <a:srgbClr val="0066FF"/>
            </a:solidFill>
            <a:prstDash val="solid"/>
            <a:round/>
            <a:headEnd type="none" w="med" len="med"/>
            <a:tailEnd type="arrow"/>
          </a:ln>
          <a:effectLst/>
        </p:spPr>
      </p:cxnSp>
      <p:sp>
        <p:nvSpPr>
          <p:cNvPr id="12" name="TextBox 11"/>
          <p:cNvSpPr txBox="1"/>
          <p:nvPr/>
        </p:nvSpPr>
        <p:spPr>
          <a:xfrm>
            <a:off x="78615" y="4120290"/>
            <a:ext cx="2004075" cy="1015663"/>
          </a:xfrm>
          <a:prstGeom prst="rect">
            <a:avLst/>
          </a:prstGeom>
          <a:noFill/>
          <a:ln w="19050">
            <a:solidFill>
              <a:srgbClr val="0066FF"/>
            </a:solidFill>
          </a:ln>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The timestamp parsed</a:t>
            </a:r>
            <a:br>
              <a:rPr lang="en-US" sz="1000" dirty="0" smtClean="0">
                <a:solidFill>
                  <a:srgbClr val="000000"/>
                </a:solidFill>
                <a:latin typeface="Times New Roman" pitchFamily="18" charset="0"/>
              </a:rPr>
            </a:br>
            <a:r>
              <a:rPr lang="en-US" sz="1000" dirty="0" smtClean="0">
                <a:solidFill>
                  <a:srgbClr val="000000"/>
                </a:solidFill>
                <a:latin typeface="Times New Roman" pitchFamily="18" charset="0"/>
              </a:rPr>
              <a:t>by a Sub-routine Record</a:t>
            </a:r>
          </a:p>
          <a:p>
            <a:pPr fontAlgn="base">
              <a:spcBef>
                <a:spcPct val="0"/>
              </a:spcBef>
              <a:spcAft>
                <a:spcPct val="0"/>
              </a:spcAft>
            </a:pPr>
            <a:endParaRPr lang="en-US" sz="1000" dirty="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PulseID</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epicsEpoch</a:t>
            </a:r>
            <a:r>
              <a:rPr lang="en-US" sz="1000" dirty="0" smtClean="0">
                <a:solidFill>
                  <a:srgbClr val="000000"/>
                </a:solidFill>
                <a:latin typeface="Times New Roman" pitchFamily="18" charset="0"/>
              </a:rPr>
              <a:t> in Second</a:t>
            </a:r>
          </a:p>
          <a:p>
            <a:pPr fontAlgn="base">
              <a:spcBef>
                <a:spcPct val="0"/>
              </a:spcBef>
              <a:spcAft>
                <a:spcPct val="0"/>
              </a:spcAft>
            </a:pPr>
            <a:r>
              <a:rPr lang="en-US" sz="1000" dirty="0" err="1" smtClean="0">
                <a:solidFill>
                  <a:srgbClr val="000000"/>
                </a:solidFill>
                <a:latin typeface="Times New Roman" pitchFamily="18" charset="0"/>
              </a:rPr>
              <a:t>Noano</a:t>
            </a:r>
            <a:r>
              <a:rPr lang="en-US" sz="1000" dirty="0" smtClean="0">
                <a:solidFill>
                  <a:srgbClr val="000000"/>
                </a:solidFill>
                <a:latin typeface="Times New Roman" pitchFamily="18" charset="0"/>
              </a:rPr>
              <a:t>-second in </a:t>
            </a:r>
            <a:r>
              <a:rPr lang="en-US" sz="1000" dirty="0" err="1" smtClean="0">
                <a:solidFill>
                  <a:srgbClr val="000000"/>
                </a:solidFill>
                <a:latin typeface="Times New Roman" pitchFamily="18" charset="0"/>
              </a:rPr>
              <a:t>epicsTimeStamp</a:t>
            </a:r>
            <a:endParaRPr lang="en-US" sz="1000" dirty="0">
              <a:solidFill>
                <a:srgbClr val="000000"/>
              </a:solidFill>
              <a:latin typeface="Times New Roman" pitchFamily="18" charset="0"/>
            </a:endParaRPr>
          </a:p>
        </p:txBody>
      </p:sp>
      <p:cxnSp>
        <p:nvCxnSpPr>
          <p:cNvPr id="13" name="Elbow Connector 12"/>
          <p:cNvCxnSpPr/>
          <p:nvPr/>
        </p:nvCxnSpPr>
        <p:spPr bwMode="auto">
          <a:xfrm flipV="1">
            <a:off x="625803" y="3774645"/>
            <a:ext cx="1680303" cy="921720"/>
          </a:xfrm>
          <a:prstGeom prst="bentConnector3">
            <a:avLst/>
          </a:prstGeom>
          <a:solidFill>
            <a:srgbClr val="00CC99"/>
          </a:solidFill>
          <a:ln w="19050" cap="flat" cmpd="sng" algn="ctr">
            <a:solidFill>
              <a:srgbClr val="7030A0"/>
            </a:solidFill>
            <a:prstDash val="solid"/>
            <a:round/>
            <a:headEnd type="none" w="med" len="med"/>
            <a:tailEnd type="arrow"/>
          </a:ln>
          <a:effectLst/>
        </p:spPr>
      </p:cxnSp>
      <p:cxnSp>
        <p:nvCxnSpPr>
          <p:cNvPr id="14" name="Elbow Connector 13"/>
          <p:cNvCxnSpPr/>
          <p:nvPr/>
        </p:nvCxnSpPr>
        <p:spPr bwMode="auto">
          <a:xfrm flipV="1">
            <a:off x="1345980" y="3928265"/>
            <a:ext cx="960126" cy="921720"/>
          </a:xfrm>
          <a:prstGeom prst="bentConnector3">
            <a:avLst/>
          </a:prstGeom>
          <a:solidFill>
            <a:srgbClr val="00CC99"/>
          </a:solidFill>
          <a:ln w="19050" cap="flat" cmpd="sng" algn="ctr">
            <a:solidFill>
              <a:srgbClr val="7030A0"/>
            </a:solidFill>
            <a:prstDash val="solid"/>
            <a:round/>
            <a:headEnd type="none" w="med" len="med"/>
            <a:tailEnd type="arrow"/>
          </a:ln>
          <a:effectLst/>
        </p:spPr>
      </p:cxnSp>
      <p:cxnSp>
        <p:nvCxnSpPr>
          <p:cNvPr id="15" name="Straight Arrow Connector 14"/>
          <p:cNvCxnSpPr/>
          <p:nvPr/>
        </p:nvCxnSpPr>
        <p:spPr bwMode="auto">
          <a:xfrm flipV="1">
            <a:off x="1994978" y="4158695"/>
            <a:ext cx="503152" cy="844910"/>
          </a:xfrm>
          <a:prstGeom prst="straightConnector1">
            <a:avLst/>
          </a:prstGeom>
          <a:solidFill>
            <a:srgbClr val="00CC99"/>
          </a:solidFill>
          <a:ln w="19050" cap="flat" cmpd="sng" algn="ctr">
            <a:solidFill>
              <a:srgbClr val="7030A0"/>
            </a:solidFill>
            <a:prstDash val="solid"/>
            <a:round/>
            <a:headEnd type="none" w="med" len="med"/>
            <a:tailEnd type="arrow"/>
          </a:ln>
          <a:effectLst/>
        </p:spPr>
      </p:cxnSp>
    </p:spTree>
    <p:extLst>
      <p:ext uri="{BB962C8B-B14F-4D97-AF65-F5344CB8AC3E}">
        <p14:creationId xmlns:p14="http://schemas.microsoft.com/office/powerpoint/2010/main" val="1194994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13</a:t>
            </a:fld>
            <a:endParaRPr lang="en-US" dirty="0"/>
          </a:p>
        </p:txBody>
      </p:sp>
      <p:sp>
        <p:nvSpPr>
          <p:cNvPr id="3" name="Title 2"/>
          <p:cNvSpPr>
            <a:spLocks noGrp="1"/>
          </p:cNvSpPr>
          <p:nvPr>
            <p:ph type="title"/>
          </p:nvPr>
        </p:nvSpPr>
        <p:spPr/>
        <p:txBody>
          <a:bodyPr/>
          <a:lstStyle/>
          <a:p>
            <a:r>
              <a:rPr lang="en-US" dirty="0" smtClean="0"/>
              <a:t>Attributes for Plugin</a:t>
            </a:r>
            <a:endParaRPr lang="en-US" dirty="0"/>
          </a:p>
        </p:txBody>
      </p:sp>
      <p:sp>
        <p:nvSpPr>
          <p:cNvPr id="4" name="Content Placeholder 3"/>
          <p:cNvSpPr>
            <a:spLocks noGrp="1"/>
          </p:cNvSpPr>
          <p:nvPr>
            <p:ph sz="quarter" idx="14"/>
          </p:nvPr>
        </p:nvSpPr>
        <p:spPr/>
        <p:txBody>
          <a:bodyPr/>
          <a:lstStyle/>
          <a:p>
            <a:pPr marL="342900" indent="-342900">
              <a:buFont typeface="Wingdings" panose="05000000000000000000" pitchFamily="2" charset="2"/>
              <a:buChar char="q"/>
            </a:pPr>
            <a:r>
              <a:rPr lang="en-US" sz="2000" dirty="0"/>
              <a:t>Plug-In’s in </a:t>
            </a:r>
            <a:r>
              <a:rPr lang="en-US" sz="2000" dirty="0" err="1"/>
              <a:t>areaDetector</a:t>
            </a:r>
            <a:r>
              <a:rPr lang="en-US" sz="2000" dirty="0"/>
              <a:t> provides user attributes: EPICS PV attribute and </a:t>
            </a:r>
            <a:r>
              <a:rPr lang="en-US" sz="2000" dirty="0" err="1"/>
              <a:t>Param</a:t>
            </a:r>
            <a:r>
              <a:rPr lang="en-US" sz="2000" dirty="0"/>
              <a:t> attributes</a:t>
            </a:r>
          </a:p>
          <a:p>
            <a:pPr lvl="1"/>
            <a:r>
              <a:rPr lang="en-US" sz="1800" dirty="0"/>
              <a:t> To provide additional meta-data which are not supported by the driver and plug-in</a:t>
            </a:r>
          </a:p>
          <a:p>
            <a:pPr lvl="1"/>
            <a:r>
              <a:rPr lang="en-US" sz="1800" dirty="0"/>
              <a:t> EPICS PV attribute: get PV value into an attribute</a:t>
            </a:r>
          </a:p>
          <a:p>
            <a:pPr lvl="1"/>
            <a:r>
              <a:rPr lang="en-US" sz="1800" dirty="0"/>
              <a:t> </a:t>
            </a:r>
            <a:r>
              <a:rPr lang="en-US" sz="1800" dirty="0" err="1"/>
              <a:t>Param</a:t>
            </a:r>
            <a:r>
              <a:rPr lang="en-US" sz="1800" dirty="0"/>
              <a:t> attribute: turn an internal variable in the software into an attribute</a:t>
            </a:r>
          </a:p>
          <a:p>
            <a:pPr lvl="1"/>
            <a:r>
              <a:rPr lang="en-US" sz="1800" dirty="0"/>
              <a:t> User attribute can be configured by use of an XML file</a:t>
            </a:r>
          </a:p>
          <a:p>
            <a:pPr marL="342900" indent="-342900">
              <a:buFont typeface="Wingdings" panose="05000000000000000000" pitchFamily="2" charset="2"/>
              <a:buChar char="q"/>
            </a:pPr>
            <a:r>
              <a:rPr lang="en-US" sz="2000" dirty="0"/>
              <a:t> Implement new attribute called: “function” attribute</a:t>
            </a:r>
          </a:p>
          <a:p>
            <a:pPr lvl="1"/>
            <a:r>
              <a:rPr lang="en-US" sz="1800" dirty="0"/>
              <a:t> Provide a callback mechanism to call the user function</a:t>
            </a:r>
          </a:p>
          <a:p>
            <a:pPr lvl="1"/>
            <a:r>
              <a:rPr lang="en-US" sz="1800" dirty="0"/>
              <a:t> Allow programming  additional logic to existing plug-in’s without code change</a:t>
            </a:r>
          </a:p>
          <a:p>
            <a:endParaRPr lang="en-US" dirty="0"/>
          </a:p>
        </p:txBody>
      </p:sp>
    </p:spTree>
    <p:extLst>
      <p:ext uri="{BB962C8B-B14F-4D97-AF65-F5344CB8AC3E}">
        <p14:creationId xmlns:p14="http://schemas.microsoft.com/office/powerpoint/2010/main" val="401417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14</a:t>
            </a:fld>
            <a:endParaRPr lang="en-US" dirty="0"/>
          </a:p>
        </p:txBody>
      </p:sp>
      <p:sp>
        <p:nvSpPr>
          <p:cNvPr id="3" name="Title 2"/>
          <p:cNvSpPr>
            <a:spLocks noGrp="1"/>
          </p:cNvSpPr>
          <p:nvPr>
            <p:ph type="title"/>
          </p:nvPr>
        </p:nvSpPr>
        <p:spPr/>
        <p:txBody>
          <a:bodyPr/>
          <a:lstStyle/>
          <a:p>
            <a:r>
              <a:rPr lang="en-US" dirty="0" smtClean="0"/>
              <a:t>Test Setup for </a:t>
            </a:r>
            <a:r>
              <a:rPr lang="en-US" dirty="0" err="1" smtClean="0"/>
              <a:t>netCDF</a:t>
            </a:r>
            <a:r>
              <a:rPr lang="en-US" dirty="0" smtClean="0"/>
              <a:t> file plugin</a:t>
            </a:r>
            <a:endParaRPr lang="en-US" dirty="0"/>
          </a:p>
        </p:txBody>
      </p:sp>
      <p:pic>
        <p:nvPicPr>
          <p:cNvPr id="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15" y="1115638"/>
            <a:ext cx="8927242" cy="20061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9" name="Oval 48"/>
          <p:cNvSpPr/>
          <p:nvPr/>
        </p:nvSpPr>
        <p:spPr bwMode="auto">
          <a:xfrm>
            <a:off x="878062" y="4389125"/>
            <a:ext cx="513880" cy="507409"/>
          </a:xfrm>
          <a:prstGeom prst="ellipse">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50" name="Rounded Rectangle 49"/>
          <p:cNvSpPr/>
          <p:nvPr/>
        </p:nvSpPr>
        <p:spPr bwMode="auto">
          <a:xfrm>
            <a:off x="693095" y="5187485"/>
            <a:ext cx="883315" cy="315385"/>
          </a:xfrm>
          <a:prstGeom prst="roundRect">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51" name="TextBox 50"/>
          <p:cNvSpPr txBox="1"/>
          <p:nvPr/>
        </p:nvSpPr>
        <p:spPr>
          <a:xfrm>
            <a:off x="693095" y="4104499"/>
            <a:ext cx="915635" cy="246221"/>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NDArrayData</a:t>
            </a:r>
            <a:endParaRPr lang="en-US" sz="1000" dirty="0">
              <a:solidFill>
                <a:srgbClr val="000000"/>
              </a:solidFill>
              <a:latin typeface="Times New Roman" pitchFamily="18" charset="0"/>
            </a:endParaRPr>
          </a:p>
        </p:txBody>
      </p:sp>
      <p:cxnSp>
        <p:nvCxnSpPr>
          <p:cNvPr id="52" name="Straight Arrow Connector 51"/>
          <p:cNvCxnSpPr>
            <a:stCxn id="49" idx="4"/>
            <a:endCxn id="50" idx="0"/>
          </p:cNvCxnSpPr>
          <p:nvPr/>
        </p:nvCxnSpPr>
        <p:spPr bwMode="auto">
          <a:xfrm flipH="1">
            <a:off x="1134753" y="4896534"/>
            <a:ext cx="249" cy="290951"/>
          </a:xfrm>
          <a:prstGeom prst="straightConnector1">
            <a:avLst/>
          </a:prstGeom>
          <a:solidFill>
            <a:srgbClr val="00CC99"/>
          </a:solidFill>
          <a:ln w="19050" cap="flat" cmpd="sng" algn="ctr">
            <a:solidFill>
              <a:srgbClr val="FF0000"/>
            </a:solidFill>
            <a:prstDash val="solid"/>
            <a:round/>
            <a:headEnd type="none" w="med" len="med"/>
            <a:tailEnd type="arrow"/>
          </a:ln>
          <a:effectLst/>
        </p:spPr>
      </p:cxnSp>
      <p:sp>
        <p:nvSpPr>
          <p:cNvPr id="53" name="TextBox 52"/>
          <p:cNvSpPr txBox="1"/>
          <p:nvPr/>
        </p:nvSpPr>
        <p:spPr>
          <a:xfrm>
            <a:off x="628044" y="5541275"/>
            <a:ext cx="1332416"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User-defined</a:t>
            </a:r>
          </a:p>
          <a:p>
            <a:pPr fontAlgn="base">
              <a:spcBef>
                <a:spcPct val="0"/>
              </a:spcBef>
              <a:spcAft>
                <a:spcPct val="0"/>
              </a:spcAft>
            </a:pPr>
            <a:r>
              <a:rPr lang="en-US" sz="1000" dirty="0" smtClean="0">
                <a:solidFill>
                  <a:srgbClr val="000000"/>
                </a:solidFill>
                <a:latin typeface="Times New Roman" pitchFamily="18" charset="0"/>
              </a:rPr>
              <a:t>Time Source Function</a:t>
            </a:r>
            <a:endParaRPr lang="en-US" sz="1000" dirty="0">
              <a:solidFill>
                <a:srgbClr val="000000"/>
              </a:solidFill>
              <a:latin typeface="Times New Roman" pitchFamily="18" charset="0"/>
            </a:endParaRPr>
          </a:p>
        </p:txBody>
      </p:sp>
      <p:sp>
        <p:nvSpPr>
          <p:cNvPr id="54" name="Oval 53"/>
          <p:cNvSpPr/>
          <p:nvPr/>
        </p:nvSpPr>
        <p:spPr bwMode="auto">
          <a:xfrm>
            <a:off x="2515443" y="3759640"/>
            <a:ext cx="513880" cy="507409"/>
          </a:xfrm>
          <a:prstGeom prst="ellipse">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55" name="Cloud 54"/>
          <p:cNvSpPr/>
          <p:nvPr/>
        </p:nvSpPr>
        <p:spPr bwMode="auto">
          <a:xfrm>
            <a:off x="2190890" y="5426060"/>
            <a:ext cx="1780253" cy="1075340"/>
          </a:xfrm>
          <a:prstGeom prst="cloud">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56" name="TextBox 55"/>
          <p:cNvSpPr txBox="1"/>
          <p:nvPr/>
        </p:nvSpPr>
        <p:spPr>
          <a:xfrm>
            <a:off x="2318126" y="5618085"/>
            <a:ext cx="1653017" cy="553998"/>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Timestamp</a:t>
            </a:r>
          </a:p>
          <a:p>
            <a:pPr fontAlgn="base">
              <a:spcBef>
                <a:spcPct val="0"/>
              </a:spcBef>
              <a:spcAft>
                <a:spcPct val="0"/>
              </a:spcAft>
            </a:pPr>
            <a:r>
              <a:rPr lang="en-US" sz="1000" dirty="0" smtClean="0">
                <a:solidFill>
                  <a:srgbClr val="000000"/>
                </a:solidFill>
                <a:latin typeface="Times New Roman" pitchFamily="18" charset="0"/>
              </a:rPr>
              <a:t>&amp; Timing Pattern Modifiers</a:t>
            </a:r>
          </a:p>
          <a:p>
            <a:pPr fontAlgn="base">
              <a:spcBef>
                <a:spcPct val="0"/>
              </a:spcBef>
              <a:spcAft>
                <a:spcPct val="0"/>
              </a:spcAft>
            </a:pPr>
            <a:r>
              <a:rPr lang="en-US" sz="1000" dirty="0" smtClean="0">
                <a:solidFill>
                  <a:srgbClr val="000000"/>
                </a:solidFill>
                <a:latin typeface="Times New Roman" pitchFamily="18" charset="0"/>
              </a:rPr>
              <a:t>@ time source callback time</a:t>
            </a:r>
            <a:endParaRPr lang="en-US" sz="1000" dirty="0">
              <a:solidFill>
                <a:srgbClr val="000000"/>
              </a:solidFill>
              <a:latin typeface="Times New Roman" pitchFamily="18" charset="0"/>
            </a:endParaRPr>
          </a:p>
        </p:txBody>
      </p:sp>
      <p:cxnSp>
        <p:nvCxnSpPr>
          <p:cNvPr id="57" name="Straight Arrow Connector 56"/>
          <p:cNvCxnSpPr>
            <a:stCxn id="50" idx="3"/>
          </p:cNvCxnSpPr>
          <p:nvPr/>
        </p:nvCxnSpPr>
        <p:spPr bwMode="auto">
          <a:xfrm>
            <a:off x="1576410" y="5345178"/>
            <a:ext cx="614480" cy="434557"/>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58" name="Straight Arrow Connector 57"/>
          <p:cNvCxnSpPr>
            <a:stCxn id="49" idx="6"/>
            <a:endCxn id="54" idx="2"/>
          </p:cNvCxnSpPr>
          <p:nvPr/>
        </p:nvCxnSpPr>
        <p:spPr bwMode="auto">
          <a:xfrm flipV="1">
            <a:off x="1391942" y="4013345"/>
            <a:ext cx="1123501" cy="629485"/>
          </a:xfrm>
          <a:prstGeom prst="straightConnector1">
            <a:avLst/>
          </a:prstGeom>
          <a:solidFill>
            <a:srgbClr val="00CC99"/>
          </a:solidFill>
          <a:ln w="19050" cap="flat" cmpd="sng" algn="ctr">
            <a:solidFill>
              <a:srgbClr val="FF0000"/>
            </a:solidFill>
            <a:prstDash val="solid"/>
            <a:round/>
            <a:headEnd type="none" w="med" len="med"/>
            <a:tailEnd type="arrow"/>
          </a:ln>
          <a:effectLst/>
        </p:spPr>
      </p:cxnSp>
      <p:sp>
        <p:nvSpPr>
          <p:cNvPr id="59" name="Oval 58"/>
          <p:cNvSpPr/>
          <p:nvPr/>
        </p:nvSpPr>
        <p:spPr bwMode="auto">
          <a:xfrm>
            <a:off x="3765495" y="3759639"/>
            <a:ext cx="513880" cy="507409"/>
          </a:xfrm>
          <a:prstGeom prst="ellipse">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60" name="TextBox 59"/>
          <p:cNvSpPr txBox="1"/>
          <p:nvPr/>
        </p:nvSpPr>
        <p:spPr>
          <a:xfrm>
            <a:off x="1883650" y="3544215"/>
            <a:ext cx="1037463" cy="246221"/>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AsynPort</a:t>
            </a:r>
            <a:r>
              <a:rPr lang="en-US" sz="1000" dirty="0" smtClean="0">
                <a:solidFill>
                  <a:srgbClr val="000000"/>
                </a:solidFill>
                <a:latin typeface="Times New Roman" pitchFamily="18" charset="0"/>
              </a:rPr>
              <a:t> Driver</a:t>
            </a:r>
            <a:endParaRPr lang="en-US" sz="1000" dirty="0">
              <a:solidFill>
                <a:srgbClr val="000000"/>
              </a:solidFill>
              <a:latin typeface="Times New Roman" pitchFamily="18" charset="0"/>
            </a:endParaRPr>
          </a:p>
        </p:txBody>
      </p:sp>
      <p:cxnSp>
        <p:nvCxnSpPr>
          <p:cNvPr id="61" name="Straight Arrow Connector 60"/>
          <p:cNvCxnSpPr>
            <a:stCxn id="54" idx="6"/>
            <a:endCxn id="59" idx="2"/>
          </p:cNvCxnSpPr>
          <p:nvPr/>
        </p:nvCxnSpPr>
        <p:spPr bwMode="auto">
          <a:xfrm flipV="1">
            <a:off x="3029323" y="4013344"/>
            <a:ext cx="736172" cy="1"/>
          </a:xfrm>
          <a:prstGeom prst="straightConnector1">
            <a:avLst/>
          </a:prstGeom>
          <a:solidFill>
            <a:srgbClr val="00CC99"/>
          </a:solidFill>
          <a:ln w="19050" cap="flat" cmpd="sng" algn="ctr">
            <a:solidFill>
              <a:srgbClr val="FF0000"/>
            </a:solidFill>
            <a:prstDash val="solid"/>
            <a:round/>
            <a:headEnd type="none" w="med" len="med"/>
            <a:tailEnd type="arrow"/>
          </a:ln>
          <a:effectLst/>
        </p:spPr>
      </p:cxnSp>
      <p:sp>
        <p:nvSpPr>
          <p:cNvPr id="62" name="TextBox 61"/>
          <p:cNvSpPr txBox="1"/>
          <p:nvPr/>
        </p:nvSpPr>
        <p:spPr>
          <a:xfrm>
            <a:off x="3112610" y="3544215"/>
            <a:ext cx="1406154"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File plug-in for </a:t>
            </a:r>
            <a:r>
              <a:rPr lang="en-US" sz="1000" dirty="0" err="1" smtClean="0">
                <a:solidFill>
                  <a:srgbClr val="000000"/>
                </a:solidFill>
                <a:latin typeface="Times New Roman" pitchFamily="18" charset="0"/>
              </a:rPr>
              <a:t>netCDF</a:t>
            </a:r>
            <a:endParaRPr lang="en-US" sz="1000" dirty="0">
              <a:solidFill>
                <a:srgbClr val="000000"/>
              </a:solidFill>
              <a:latin typeface="Times New Roman" pitchFamily="18" charset="0"/>
            </a:endParaRPr>
          </a:p>
        </p:txBody>
      </p:sp>
      <p:sp>
        <p:nvSpPr>
          <p:cNvPr id="63" name="Cloud 62"/>
          <p:cNvSpPr/>
          <p:nvPr/>
        </p:nvSpPr>
        <p:spPr bwMode="auto">
          <a:xfrm>
            <a:off x="4481567" y="5448672"/>
            <a:ext cx="1703443" cy="998531"/>
          </a:xfrm>
          <a:prstGeom prst="cloud">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64" name="TextBox 63"/>
          <p:cNvSpPr txBox="1"/>
          <p:nvPr/>
        </p:nvSpPr>
        <p:spPr>
          <a:xfrm>
            <a:off x="4595180" y="5602294"/>
            <a:ext cx="1653017" cy="553998"/>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Timestamp</a:t>
            </a:r>
          </a:p>
          <a:p>
            <a:pPr fontAlgn="base">
              <a:spcBef>
                <a:spcPct val="0"/>
              </a:spcBef>
              <a:spcAft>
                <a:spcPct val="0"/>
              </a:spcAft>
            </a:pPr>
            <a:r>
              <a:rPr lang="en-US" sz="1000" dirty="0" smtClean="0">
                <a:solidFill>
                  <a:srgbClr val="000000"/>
                </a:solidFill>
                <a:latin typeface="Times New Roman" pitchFamily="18" charset="0"/>
              </a:rPr>
              <a:t>&amp; Timing Pattern Modifiers</a:t>
            </a:r>
          </a:p>
          <a:p>
            <a:pPr fontAlgn="base">
              <a:spcBef>
                <a:spcPct val="0"/>
              </a:spcBef>
              <a:spcAft>
                <a:spcPct val="0"/>
              </a:spcAft>
            </a:pPr>
            <a:r>
              <a:rPr lang="en-US" sz="1000" dirty="0" smtClean="0">
                <a:solidFill>
                  <a:srgbClr val="000000"/>
                </a:solidFill>
                <a:latin typeface="Times New Roman" pitchFamily="18" charset="0"/>
              </a:rPr>
              <a:t>@ plug-in callback time</a:t>
            </a:r>
            <a:endParaRPr lang="en-US" sz="1000" dirty="0">
              <a:solidFill>
                <a:srgbClr val="000000"/>
              </a:solidFill>
              <a:latin typeface="Times New Roman" pitchFamily="18" charset="0"/>
            </a:endParaRPr>
          </a:p>
        </p:txBody>
      </p:sp>
      <p:sp>
        <p:nvSpPr>
          <p:cNvPr id="65" name="Rounded Rectangle 64"/>
          <p:cNvSpPr/>
          <p:nvPr/>
        </p:nvSpPr>
        <p:spPr bwMode="auto">
          <a:xfrm>
            <a:off x="3573470" y="4581150"/>
            <a:ext cx="883315" cy="315385"/>
          </a:xfrm>
          <a:prstGeom prst="roundRect">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66" name="TextBox 65"/>
          <p:cNvSpPr txBox="1"/>
          <p:nvPr/>
        </p:nvSpPr>
        <p:spPr>
          <a:xfrm>
            <a:off x="2977964" y="1086295"/>
            <a:ext cx="2554161"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XML file for User Attributes</a:t>
            </a:r>
            <a:endParaRPr lang="en-US" sz="1600" dirty="0">
              <a:solidFill>
                <a:srgbClr val="000000"/>
              </a:solidFill>
              <a:latin typeface="Times New Roman" pitchFamily="18" charset="0"/>
            </a:endParaRPr>
          </a:p>
        </p:txBody>
      </p:sp>
      <p:cxnSp>
        <p:nvCxnSpPr>
          <p:cNvPr id="67" name="Straight Arrow Connector 66"/>
          <p:cNvCxnSpPr>
            <a:stCxn id="59" idx="4"/>
            <a:endCxn id="65" idx="0"/>
          </p:cNvCxnSpPr>
          <p:nvPr/>
        </p:nvCxnSpPr>
        <p:spPr bwMode="auto">
          <a:xfrm flipH="1">
            <a:off x="4015128" y="4267048"/>
            <a:ext cx="7307" cy="314102"/>
          </a:xfrm>
          <a:prstGeom prst="straightConnector1">
            <a:avLst/>
          </a:prstGeom>
          <a:solidFill>
            <a:srgbClr val="00CC99"/>
          </a:solidFill>
          <a:ln w="19050" cap="flat" cmpd="sng" algn="ctr">
            <a:solidFill>
              <a:srgbClr val="FF0000"/>
            </a:solidFill>
            <a:prstDash val="solid"/>
            <a:round/>
            <a:headEnd type="none" w="med" len="med"/>
            <a:tailEnd type="arrow"/>
          </a:ln>
          <a:effectLst/>
        </p:spPr>
      </p:cxnSp>
      <p:sp>
        <p:nvSpPr>
          <p:cNvPr id="68" name="TextBox 67"/>
          <p:cNvSpPr txBox="1"/>
          <p:nvPr/>
        </p:nvSpPr>
        <p:spPr>
          <a:xfrm>
            <a:off x="3166737" y="4352454"/>
            <a:ext cx="1624163"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Function Attribute Callback</a:t>
            </a:r>
            <a:endParaRPr lang="en-US" sz="1000" dirty="0">
              <a:solidFill>
                <a:srgbClr val="000000"/>
              </a:solidFill>
              <a:latin typeface="Times New Roman" pitchFamily="18" charset="0"/>
            </a:endParaRPr>
          </a:p>
        </p:txBody>
      </p:sp>
      <p:cxnSp>
        <p:nvCxnSpPr>
          <p:cNvPr id="69" name="Straight Arrow Connector 68"/>
          <p:cNvCxnSpPr>
            <a:endCxn id="65" idx="2"/>
          </p:cNvCxnSpPr>
          <p:nvPr/>
        </p:nvCxnSpPr>
        <p:spPr bwMode="auto">
          <a:xfrm flipV="1">
            <a:off x="3573470" y="4896535"/>
            <a:ext cx="441658" cy="721550"/>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70" name="Straight Arrow Connector 69"/>
          <p:cNvCxnSpPr/>
          <p:nvPr/>
        </p:nvCxnSpPr>
        <p:spPr bwMode="auto">
          <a:xfrm>
            <a:off x="4279375" y="4896535"/>
            <a:ext cx="658173" cy="644740"/>
          </a:xfrm>
          <a:prstGeom prst="straightConnector1">
            <a:avLst/>
          </a:prstGeom>
          <a:solidFill>
            <a:srgbClr val="00CC99"/>
          </a:solidFill>
          <a:ln w="9525" cap="flat" cmpd="sng" algn="ctr">
            <a:solidFill>
              <a:srgbClr val="000000"/>
            </a:solidFill>
            <a:prstDash val="solid"/>
            <a:round/>
            <a:headEnd type="none" w="med" len="med"/>
            <a:tailEnd type="arrow"/>
          </a:ln>
          <a:effectLst/>
        </p:spPr>
      </p:cxnSp>
      <p:sp>
        <p:nvSpPr>
          <p:cNvPr id="71" name="Right Arrow 70"/>
          <p:cNvSpPr/>
          <p:nvPr/>
        </p:nvSpPr>
        <p:spPr bwMode="auto">
          <a:xfrm>
            <a:off x="4937548" y="4972846"/>
            <a:ext cx="1631512" cy="299594"/>
          </a:xfrm>
          <a:prstGeom prst="rightArrow">
            <a:avLst/>
          </a:prstGeom>
          <a:solidFill>
            <a:srgbClr val="92D050"/>
          </a:solidFill>
          <a:ln w="25400" cap="flat" cmpd="sng" algn="ctr">
            <a:no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72" name="Rectangle 71"/>
          <p:cNvSpPr/>
          <p:nvPr/>
        </p:nvSpPr>
        <p:spPr bwMode="auto">
          <a:xfrm>
            <a:off x="6645870" y="3582620"/>
            <a:ext cx="2436797" cy="2419515"/>
          </a:xfrm>
          <a:prstGeom prst="rect">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73" name="TextBox 72"/>
          <p:cNvSpPr txBox="1"/>
          <p:nvPr/>
        </p:nvSpPr>
        <p:spPr>
          <a:xfrm>
            <a:off x="4735775" y="6408799"/>
            <a:ext cx="1334020"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for diagnostic purpose</a:t>
            </a:r>
            <a:endParaRPr lang="en-US" sz="1000" dirty="0">
              <a:solidFill>
                <a:srgbClr val="000000"/>
              </a:solidFill>
              <a:latin typeface="Times New Roman" pitchFamily="18" charset="0"/>
            </a:endParaRPr>
          </a:p>
        </p:txBody>
      </p:sp>
      <p:sp>
        <p:nvSpPr>
          <p:cNvPr id="74" name="TextBox 73"/>
          <p:cNvSpPr txBox="1"/>
          <p:nvPr/>
        </p:nvSpPr>
        <p:spPr>
          <a:xfrm>
            <a:off x="7990045" y="3950610"/>
            <a:ext cx="877163"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epicsTSSec</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epicsTSNSec</a:t>
            </a:r>
            <a:endParaRPr lang="en-US" sz="1000" dirty="0">
              <a:solidFill>
                <a:srgbClr val="000000"/>
              </a:solidFill>
              <a:latin typeface="Times New Roman" pitchFamily="18" charset="0"/>
            </a:endParaRPr>
          </a:p>
        </p:txBody>
      </p:sp>
      <p:sp>
        <p:nvSpPr>
          <p:cNvPr id="75" name="TextBox 74"/>
          <p:cNvSpPr txBox="1"/>
          <p:nvPr/>
        </p:nvSpPr>
        <p:spPr>
          <a:xfrm>
            <a:off x="6645870" y="3621025"/>
            <a:ext cx="917239" cy="276999"/>
          </a:xfrm>
          <a:prstGeom prst="rect">
            <a:avLst/>
          </a:prstGeom>
          <a:noFill/>
        </p:spPr>
        <p:txBody>
          <a:bodyPr wrap="none" rtlCol="0">
            <a:spAutoFit/>
          </a:bodyPr>
          <a:lstStyle/>
          <a:p>
            <a:pPr fontAlgn="base">
              <a:spcBef>
                <a:spcPct val="0"/>
              </a:spcBef>
              <a:spcAft>
                <a:spcPct val="0"/>
              </a:spcAft>
            </a:pPr>
            <a:r>
              <a:rPr lang="en-US" sz="1200" dirty="0" err="1" smtClean="0">
                <a:solidFill>
                  <a:srgbClr val="0066FF"/>
                </a:solidFill>
                <a:latin typeface="Times New Roman" pitchFamily="18" charset="0"/>
              </a:rPr>
              <a:t>netCDF</a:t>
            </a:r>
            <a:r>
              <a:rPr lang="en-US" sz="1200" dirty="0" smtClean="0">
                <a:solidFill>
                  <a:srgbClr val="0066FF"/>
                </a:solidFill>
                <a:latin typeface="Times New Roman" pitchFamily="18" charset="0"/>
              </a:rPr>
              <a:t> file</a:t>
            </a:r>
            <a:endParaRPr lang="en-US" sz="1200" dirty="0">
              <a:solidFill>
                <a:srgbClr val="0066FF"/>
              </a:solidFill>
              <a:latin typeface="Times New Roman" pitchFamily="18" charset="0"/>
            </a:endParaRPr>
          </a:p>
        </p:txBody>
      </p:sp>
      <p:sp>
        <p:nvSpPr>
          <p:cNvPr id="76" name="Cloud 75"/>
          <p:cNvSpPr/>
          <p:nvPr/>
        </p:nvSpPr>
        <p:spPr bwMode="auto">
          <a:xfrm>
            <a:off x="5340100" y="4465935"/>
            <a:ext cx="666077" cy="400110"/>
          </a:xfrm>
          <a:prstGeom prst="cloud">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77" name="Oval 76"/>
          <p:cNvSpPr/>
          <p:nvPr/>
        </p:nvSpPr>
        <p:spPr bwMode="auto">
          <a:xfrm>
            <a:off x="4826220" y="3886782"/>
            <a:ext cx="513880" cy="507409"/>
          </a:xfrm>
          <a:prstGeom prst="ellipse">
            <a:avLst/>
          </a:prstGeom>
          <a:solidFill>
            <a:srgbClr val="FFFF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78" name="Rectangle 77"/>
          <p:cNvSpPr/>
          <p:nvPr/>
        </p:nvSpPr>
        <p:spPr bwMode="auto">
          <a:xfrm>
            <a:off x="5673138" y="4896534"/>
            <a:ext cx="166227" cy="22610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79" name="Rectangle 78"/>
          <p:cNvSpPr/>
          <p:nvPr/>
        </p:nvSpPr>
        <p:spPr bwMode="auto">
          <a:xfrm>
            <a:off x="4772779" y="4716171"/>
            <a:ext cx="183271" cy="480063"/>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80" name="Rectangle 79"/>
          <p:cNvSpPr/>
          <p:nvPr/>
        </p:nvSpPr>
        <p:spPr bwMode="auto">
          <a:xfrm>
            <a:off x="4481567" y="4665990"/>
            <a:ext cx="474483" cy="126387"/>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81" name="TextBox 80"/>
          <p:cNvSpPr txBox="1"/>
          <p:nvPr/>
        </p:nvSpPr>
        <p:spPr>
          <a:xfrm>
            <a:off x="5307176" y="4027689"/>
            <a:ext cx="1261884"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CA monitor callback</a:t>
            </a:r>
            <a:endParaRPr lang="en-US" sz="1000" dirty="0">
              <a:solidFill>
                <a:srgbClr val="000000"/>
              </a:solidFill>
              <a:latin typeface="Times New Roman" pitchFamily="18" charset="0"/>
            </a:endParaRPr>
          </a:p>
        </p:txBody>
      </p:sp>
      <p:cxnSp>
        <p:nvCxnSpPr>
          <p:cNvPr id="82" name="Elbow Connector 81"/>
          <p:cNvCxnSpPr>
            <a:stCxn id="77" idx="4"/>
            <a:endCxn id="76" idx="2"/>
          </p:cNvCxnSpPr>
          <p:nvPr/>
        </p:nvCxnSpPr>
        <p:spPr bwMode="auto">
          <a:xfrm rot="16200000" flipH="1">
            <a:off x="5076764" y="4400587"/>
            <a:ext cx="271799" cy="259006"/>
          </a:xfrm>
          <a:prstGeom prst="bentConnector2">
            <a:avLst/>
          </a:prstGeom>
          <a:solidFill>
            <a:srgbClr val="00CC99"/>
          </a:solidFill>
          <a:ln w="9525" cap="flat" cmpd="sng" algn="ctr">
            <a:solidFill>
              <a:srgbClr val="000000"/>
            </a:solidFill>
            <a:prstDash val="solid"/>
            <a:round/>
            <a:headEnd type="none" w="med" len="med"/>
            <a:tailEnd type="arrow"/>
          </a:ln>
          <a:effectLst/>
        </p:spPr>
      </p:cxnSp>
      <p:sp>
        <p:nvSpPr>
          <p:cNvPr id="83" name="TextBox 82"/>
          <p:cNvSpPr txBox="1"/>
          <p:nvPr/>
        </p:nvSpPr>
        <p:spPr>
          <a:xfrm>
            <a:off x="5340100" y="4465935"/>
            <a:ext cx="790601"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Pulse ID</a:t>
            </a:r>
            <a:br>
              <a:rPr lang="en-US" sz="1000" dirty="0" smtClean="0">
                <a:solidFill>
                  <a:srgbClr val="000000"/>
                </a:solidFill>
                <a:latin typeface="Times New Roman" pitchFamily="18" charset="0"/>
              </a:rPr>
            </a:br>
            <a:r>
              <a:rPr lang="en-US" sz="1000" dirty="0" smtClean="0">
                <a:solidFill>
                  <a:srgbClr val="000000"/>
                </a:solidFill>
                <a:latin typeface="Times New Roman" pitchFamily="18" charset="0"/>
              </a:rPr>
              <a:t>     from PV</a:t>
            </a:r>
            <a:endParaRPr lang="en-US" sz="1000" dirty="0">
              <a:solidFill>
                <a:srgbClr val="000000"/>
              </a:solidFill>
              <a:latin typeface="Times New Roman" pitchFamily="18" charset="0"/>
            </a:endParaRPr>
          </a:p>
        </p:txBody>
      </p:sp>
      <p:sp>
        <p:nvSpPr>
          <p:cNvPr id="84" name="TextBox 83"/>
          <p:cNvSpPr txBox="1"/>
          <p:nvPr/>
        </p:nvSpPr>
        <p:spPr>
          <a:xfrm>
            <a:off x="4345710" y="3275380"/>
            <a:ext cx="2031325" cy="246221"/>
          </a:xfrm>
          <a:prstGeom prst="rect">
            <a:avLst/>
          </a:prstGeom>
          <a:noFill/>
          <a:ln w="15875">
            <a:solidFill>
              <a:srgbClr val="000000"/>
            </a:solidFill>
          </a:ln>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Lucida Console" panose="020B0609040504020204" pitchFamily="49" charset="0"/>
              </a:rPr>
              <a:t>SIOC:DMP1:PM01:PATTERN.L</a:t>
            </a:r>
          </a:p>
        </p:txBody>
      </p:sp>
      <p:cxnSp>
        <p:nvCxnSpPr>
          <p:cNvPr id="85" name="Straight Arrow Connector 84"/>
          <p:cNvCxnSpPr>
            <a:endCxn id="77" idx="0"/>
          </p:cNvCxnSpPr>
          <p:nvPr/>
        </p:nvCxnSpPr>
        <p:spPr bwMode="auto">
          <a:xfrm>
            <a:off x="5083160" y="3521601"/>
            <a:ext cx="0" cy="365181"/>
          </a:xfrm>
          <a:prstGeom prst="straightConnector1">
            <a:avLst/>
          </a:prstGeom>
          <a:solidFill>
            <a:srgbClr val="00CC99"/>
          </a:solidFill>
          <a:ln w="19050" cap="flat" cmpd="sng" algn="ctr">
            <a:solidFill>
              <a:srgbClr val="FF0000"/>
            </a:solidFill>
            <a:prstDash val="dash"/>
            <a:round/>
            <a:headEnd type="none" w="med" len="med"/>
            <a:tailEnd type="arrow"/>
          </a:ln>
          <a:effectLst/>
        </p:spPr>
      </p:cxnSp>
      <p:sp>
        <p:nvSpPr>
          <p:cNvPr id="86" name="TextBox 85"/>
          <p:cNvSpPr txBox="1"/>
          <p:nvPr/>
        </p:nvSpPr>
        <p:spPr>
          <a:xfrm>
            <a:off x="6837895" y="3952344"/>
            <a:ext cx="697627" cy="400110"/>
          </a:xfrm>
          <a:prstGeom prst="rect">
            <a:avLst/>
          </a:prstGeom>
          <a:noFill/>
        </p:spPr>
        <p:txBody>
          <a:bodyPr wrap="none" rtlCol="0">
            <a:spAutoFit/>
          </a:bodyPr>
          <a:lstStyle/>
          <a:p>
            <a:pPr fontAlgn="base">
              <a:spcBef>
                <a:spcPct val="0"/>
              </a:spcBef>
              <a:spcAft>
                <a:spcPct val="0"/>
              </a:spcAft>
            </a:pPr>
            <a:r>
              <a:rPr lang="en-US" sz="1000" dirty="0" smtClean="0">
                <a:solidFill>
                  <a:srgbClr val="FFFFFF">
                    <a:lumMod val="50000"/>
                  </a:srgbClr>
                </a:solidFill>
                <a:latin typeface="Times New Roman" pitchFamily="18" charset="0"/>
              </a:rPr>
              <a:t>Built-in </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Attributes</a:t>
            </a:r>
            <a:endParaRPr lang="en-US" sz="1000" dirty="0">
              <a:solidFill>
                <a:srgbClr val="FFFFFF">
                  <a:lumMod val="50000"/>
                </a:srgbClr>
              </a:solidFill>
              <a:latin typeface="Times New Roman" pitchFamily="18" charset="0"/>
            </a:endParaRPr>
          </a:p>
        </p:txBody>
      </p:sp>
      <p:cxnSp>
        <p:nvCxnSpPr>
          <p:cNvPr id="87" name="Straight Arrow Connector 86"/>
          <p:cNvCxnSpPr/>
          <p:nvPr/>
        </p:nvCxnSpPr>
        <p:spPr bwMode="auto">
          <a:xfrm flipV="1">
            <a:off x="7485829" y="4104499"/>
            <a:ext cx="504216" cy="47900"/>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88" name="Straight Arrow Connector 87"/>
          <p:cNvCxnSpPr>
            <a:stCxn id="86" idx="3"/>
          </p:cNvCxnSpPr>
          <p:nvPr/>
        </p:nvCxnSpPr>
        <p:spPr bwMode="auto">
          <a:xfrm>
            <a:off x="7535522" y="4152399"/>
            <a:ext cx="454523" cy="114649"/>
          </a:xfrm>
          <a:prstGeom prst="straightConnector1">
            <a:avLst/>
          </a:prstGeom>
          <a:solidFill>
            <a:srgbClr val="00CC99"/>
          </a:solidFill>
          <a:ln w="9525" cap="flat" cmpd="sng" algn="ctr">
            <a:solidFill>
              <a:srgbClr val="000000"/>
            </a:solidFill>
            <a:prstDash val="solid"/>
            <a:round/>
            <a:headEnd type="none" w="med" len="med"/>
            <a:tailEnd type="arrow"/>
          </a:ln>
          <a:effectLst/>
        </p:spPr>
      </p:cxnSp>
      <p:sp>
        <p:nvSpPr>
          <p:cNvPr id="89" name="TextBox 88"/>
          <p:cNvSpPr txBox="1"/>
          <p:nvPr/>
        </p:nvSpPr>
        <p:spPr>
          <a:xfrm>
            <a:off x="7644400" y="4619555"/>
            <a:ext cx="1391728" cy="1323439"/>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Attr_Seconds</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Attr_Nano</a:t>
            </a:r>
            <a:r>
              <a:rPr lang="en-US" sz="1000" dirty="0" smtClean="0">
                <a:solidFill>
                  <a:srgbClr val="000000"/>
                </a:solidFill>
                <a:latin typeface="Times New Roman" pitchFamily="18" charset="0"/>
              </a:rPr>
              <a:t>-Seconds</a:t>
            </a:r>
          </a:p>
          <a:p>
            <a:pPr fontAlgn="base">
              <a:spcBef>
                <a:spcPct val="0"/>
              </a:spcBef>
              <a:spcAft>
                <a:spcPct val="0"/>
              </a:spcAft>
            </a:pPr>
            <a:r>
              <a:rPr lang="en-US" sz="1000" dirty="0" err="1" smtClean="0">
                <a:solidFill>
                  <a:srgbClr val="000000"/>
                </a:solidFill>
                <a:latin typeface="Times New Roman" pitchFamily="18" charset="0"/>
              </a:rPr>
              <a:t>Attr_PulseID</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Attr_TimeSourceTS</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Attr_Timeslot</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Attr_TimeString</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Attr_TimeSourceDelay</a:t>
            </a:r>
            <a:endParaRPr lang="en-US" sz="1000" dirty="0" smtClean="0">
              <a:solidFill>
                <a:srgbClr val="000000"/>
              </a:solidFill>
              <a:latin typeface="Times New Roman" pitchFamily="18" charset="0"/>
            </a:endParaRPr>
          </a:p>
          <a:p>
            <a:pPr fontAlgn="base">
              <a:spcBef>
                <a:spcPct val="0"/>
              </a:spcBef>
              <a:spcAft>
                <a:spcPct val="0"/>
              </a:spcAft>
            </a:pPr>
            <a:r>
              <a:rPr lang="en-US" sz="1000" dirty="0" err="1" smtClean="0">
                <a:solidFill>
                  <a:srgbClr val="000000"/>
                </a:solidFill>
                <a:latin typeface="Times New Roman" pitchFamily="18" charset="0"/>
              </a:rPr>
              <a:t>Attr_FuncDelay</a:t>
            </a:r>
            <a:endParaRPr lang="en-US" sz="1000" dirty="0">
              <a:solidFill>
                <a:srgbClr val="000000"/>
              </a:solidFill>
              <a:latin typeface="Times New Roman" pitchFamily="18" charset="0"/>
            </a:endParaRPr>
          </a:p>
        </p:txBody>
      </p:sp>
      <p:sp>
        <p:nvSpPr>
          <p:cNvPr id="90" name="TextBox 89"/>
          <p:cNvSpPr txBox="1"/>
          <p:nvPr/>
        </p:nvSpPr>
        <p:spPr>
          <a:xfrm>
            <a:off x="6876300" y="4449875"/>
            <a:ext cx="647934" cy="400110"/>
          </a:xfrm>
          <a:prstGeom prst="rect">
            <a:avLst/>
          </a:prstGeom>
          <a:noFill/>
        </p:spPr>
        <p:txBody>
          <a:bodyPr wrap="none" rtlCol="0">
            <a:spAutoFit/>
          </a:bodyPr>
          <a:lstStyle/>
          <a:p>
            <a:pPr fontAlgn="base">
              <a:spcBef>
                <a:spcPct val="0"/>
              </a:spcBef>
              <a:spcAft>
                <a:spcPct val="0"/>
              </a:spcAft>
            </a:pPr>
            <a:r>
              <a:rPr lang="en-US" sz="1000" dirty="0" smtClean="0">
                <a:solidFill>
                  <a:srgbClr val="FFFFFF">
                    <a:lumMod val="50000"/>
                  </a:srgbClr>
                </a:solidFill>
                <a:latin typeface="Times New Roman" pitchFamily="18" charset="0"/>
              </a:rPr>
              <a:t>User</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Attribute</a:t>
            </a:r>
            <a:endParaRPr lang="en-US" sz="1000" dirty="0">
              <a:solidFill>
                <a:srgbClr val="FFFFFF">
                  <a:lumMod val="50000"/>
                </a:srgbClr>
              </a:solidFill>
              <a:latin typeface="Times New Roman" pitchFamily="18" charset="0"/>
            </a:endParaRPr>
          </a:p>
        </p:txBody>
      </p:sp>
    </p:spTree>
    <p:extLst>
      <p:ext uri="{BB962C8B-B14F-4D97-AF65-F5344CB8AC3E}">
        <p14:creationId xmlns:p14="http://schemas.microsoft.com/office/powerpoint/2010/main" val="3073334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15</a:t>
            </a:fld>
            <a:endParaRPr lang="en-US" dirty="0"/>
          </a:p>
        </p:txBody>
      </p:sp>
      <p:sp>
        <p:nvSpPr>
          <p:cNvPr id="3" name="Title 2"/>
          <p:cNvSpPr>
            <a:spLocks noGrp="1"/>
          </p:cNvSpPr>
          <p:nvPr>
            <p:ph type="title"/>
          </p:nvPr>
        </p:nvSpPr>
        <p:spPr/>
        <p:txBody>
          <a:bodyPr/>
          <a:lstStyle/>
          <a:p>
            <a:r>
              <a:rPr lang="en-US" dirty="0" smtClean="0"/>
              <a:t>Test Results: dump of </a:t>
            </a:r>
            <a:r>
              <a:rPr lang="en-US" dirty="0" err="1" smtClean="0"/>
              <a:t>netCDF</a:t>
            </a:r>
            <a:r>
              <a:rPr lang="en-US" dirty="0" smtClean="0"/>
              <a:t> header</a:t>
            </a:r>
            <a:endParaRPr lang="en-US" dirty="0"/>
          </a:p>
        </p:txBody>
      </p:sp>
      <p:grpSp>
        <p:nvGrpSpPr>
          <p:cNvPr id="48" name="Group 47"/>
          <p:cNvGrpSpPr/>
          <p:nvPr/>
        </p:nvGrpSpPr>
        <p:grpSpPr>
          <a:xfrm>
            <a:off x="155424" y="1201510"/>
            <a:ext cx="8109906" cy="5435523"/>
            <a:chOff x="155424" y="1137724"/>
            <a:chExt cx="8109906" cy="5435523"/>
          </a:xfrm>
        </p:grpSpPr>
        <p:pic>
          <p:nvPicPr>
            <p:cNvPr id="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425" y="1239915"/>
              <a:ext cx="3324225"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84081"/>
            <a:stretch/>
          </p:blipFill>
          <p:spPr bwMode="auto">
            <a:xfrm>
              <a:off x="155424" y="4197100"/>
              <a:ext cx="5191125" cy="1033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16305"/>
            <a:stretch/>
          </p:blipFill>
          <p:spPr bwMode="auto">
            <a:xfrm>
              <a:off x="3074205" y="1137724"/>
              <a:ext cx="5191125" cy="5435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33294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16</a:t>
            </a:fld>
            <a:endParaRPr lang="en-US" dirty="0"/>
          </a:p>
        </p:txBody>
      </p:sp>
      <p:sp>
        <p:nvSpPr>
          <p:cNvPr id="3" name="Title 2"/>
          <p:cNvSpPr>
            <a:spLocks noGrp="1"/>
          </p:cNvSpPr>
          <p:nvPr>
            <p:ph type="title"/>
          </p:nvPr>
        </p:nvSpPr>
        <p:spPr/>
        <p:txBody>
          <a:bodyPr/>
          <a:lstStyle/>
          <a:p>
            <a:endParaRPr lang="en-US"/>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5267"/>
          <a:stretch/>
        </p:blipFill>
        <p:spPr bwMode="auto">
          <a:xfrm>
            <a:off x="2613345" y="1209484"/>
            <a:ext cx="4400550" cy="4024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1682" y="1401509"/>
            <a:ext cx="697627" cy="400110"/>
          </a:xfrm>
          <a:prstGeom prst="rect">
            <a:avLst/>
          </a:prstGeom>
          <a:noFill/>
        </p:spPr>
        <p:txBody>
          <a:bodyPr wrap="none" rtlCol="0">
            <a:spAutoFit/>
          </a:bodyPr>
          <a:lstStyle/>
          <a:p>
            <a:pPr fontAlgn="base">
              <a:spcBef>
                <a:spcPct val="0"/>
              </a:spcBef>
              <a:spcAft>
                <a:spcPct val="0"/>
              </a:spcAft>
            </a:pPr>
            <a:r>
              <a:rPr lang="en-US" sz="1000" dirty="0" smtClean="0">
                <a:solidFill>
                  <a:srgbClr val="FFFFFF">
                    <a:lumMod val="50000"/>
                  </a:srgbClr>
                </a:solidFill>
                <a:latin typeface="Times New Roman" pitchFamily="18" charset="0"/>
              </a:rPr>
              <a:t>Built-in </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Attributes</a:t>
            </a:r>
            <a:endParaRPr lang="en-US" sz="1000" dirty="0">
              <a:solidFill>
                <a:srgbClr val="FFFFFF">
                  <a:lumMod val="50000"/>
                </a:srgbClr>
              </a:solidFill>
              <a:latin typeface="Times New Roman" pitchFamily="18" charset="0"/>
            </a:endParaRPr>
          </a:p>
        </p:txBody>
      </p:sp>
      <p:sp>
        <p:nvSpPr>
          <p:cNvPr id="7" name="TextBox 6"/>
          <p:cNvSpPr txBox="1"/>
          <p:nvPr/>
        </p:nvSpPr>
        <p:spPr>
          <a:xfrm>
            <a:off x="1115550" y="1401509"/>
            <a:ext cx="1064715" cy="553998"/>
          </a:xfrm>
          <a:prstGeom prst="rect">
            <a:avLst/>
          </a:prstGeom>
          <a:noFill/>
        </p:spPr>
        <p:txBody>
          <a:bodyPr wrap="none" rtlCol="0">
            <a:spAutoFit/>
          </a:bodyPr>
          <a:lstStyle/>
          <a:p>
            <a:pPr fontAlgn="base">
              <a:spcBef>
                <a:spcPct val="0"/>
              </a:spcBef>
              <a:spcAft>
                <a:spcPct val="0"/>
              </a:spcAft>
            </a:pPr>
            <a:r>
              <a:rPr lang="en-US" sz="1000" dirty="0" err="1" smtClean="0">
                <a:solidFill>
                  <a:srgbClr val="FFFFFF">
                    <a:lumMod val="50000"/>
                  </a:srgbClr>
                </a:solidFill>
                <a:latin typeface="Times New Roman" pitchFamily="18" charset="0"/>
              </a:rPr>
              <a:t>areaDetector</a:t>
            </a:r>
            <a:r>
              <a:rPr lang="en-US" sz="1000" dirty="0" smtClean="0">
                <a:solidFill>
                  <a:srgbClr val="FFFFFF">
                    <a:lumMod val="50000"/>
                  </a:srgbClr>
                </a:solidFill>
                <a:latin typeface="Times New Roman" pitchFamily="18" charset="0"/>
              </a:rPr>
              <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native timestamp</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(double type)</a:t>
            </a:r>
            <a:endParaRPr lang="en-US" sz="1000" dirty="0">
              <a:solidFill>
                <a:srgbClr val="FFFFFF">
                  <a:lumMod val="50000"/>
                </a:srgbClr>
              </a:solidFill>
              <a:latin typeface="Times New Roman" pitchFamily="18" charset="0"/>
            </a:endParaRPr>
          </a:p>
        </p:txBody>
      </p:sp>
      <p:sp>
        <p:nvSpPr>
          <p:cNvPr id="8" name="TextBox 7"/>
          <p:cNvSpPr txBox="1"/>
          <p:nvPr/>
        </p:nvSpPr>
        <p:spPr>
          <a:xfrm>
            <a:off x="1115550" y="2015989"/>
            <a:ext cx="1712328" cy="553998"/>
          </a:xfrm>
          <a:prstGeom prst="rect">
            <a:avLst/>
          </a:prstGeom>
          <a:noFill/>
        </p:spPr>
        <p:txBody>
          <a:bodyPr wrap="none" rtlCol="0">
            <a:spAutoFit/>
          </a:bodyPr>
          <a:lstStyle/>
          <a:p>
            <a:pPr fontAlgn="base">
              <a:spcBef>
                <a:spcPct val="0"/>
              </a:spcBef>
              <a:spcAft>
                <a:spcPct val="0"/>
              </a:spcAft>
            </a:pPr>
            <a:r>
              <a:rPr lang="en-US" sz="1000" dirty="0" smtClean="0">
                <a:solidFill>
                  <a:srgbClr val="FFFFFF">
                    <a:lumMod val="50000"/>
                  </a:srgbClr>
                </a:solidFill>
                <a:latin typeface="Times New Roman" pitchFamily="18" charset="0"/>
              </a:rPr>
              <a:t>EPICS timestamp</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from the time source function</a:t>
            </a:r>
            <a:br>
              <a:rPr lang="en-US" sz="1000" dirty="0" smtClean="0">
                <a:solidFill>
                  <a:srgbClr val="FFFFFF">
                    <a:lumMod val="50000"/>
                  </a:srgbClr>
                </a:solidFill>
                <a:latin typeface="Times New Roman" pitchFamily="18" charset="0"/>
              </a:rPr>
            </a:br>
            <a:r>
              <a:rPr lang="en-US" sz="1000" dirty="0" smtClean="0">
                <a:solidFill>
                  <a:srgbClr val="FFFFFF">
                    <a:lumMod val="50000"/>
                  </a:srgbClr>
                </a:solidFill>
                <a:latin typeface="Times New Roman" pitchFamily="18" charset="0"/>
              </a:rPr>
              <a:t>Second</a:t>
            </a:r>
          </a:p>
        </p:txBody>
      </p:sp>
      <p:sp>
        <p:nvSpPr>
          <p:cNvPr id="9" name="TextBox 8"/>
          <p:cNvSpPr txBox="1"/>
          <p:nvPr/>
        </p:nvSpPr>
        <p:spPr>
          <a:xfrm>
            <a:off x="1134459" y="2553659"/>
            <a:ext cx="902811" cy="246221"/>
          </a:xfrm>
          <a:prstGeom prst="rect">
            <a:avLst/>
          </a:prstGeom>
          <a:noFill/>
        </p:spPr>
        <p:txBody>
          <a:bodyPr wrap="none" rtlCol="0">
            <a:spAutoFit/>
          </a:bodyPr>
          <a:lstStyle/>
          <a:p>
            <a:pPr fontAlgn="base">
              <a:spcBef>
                <a:spcPct val="0"/>
              </a:spcBef>
              <a:spcAft>
                <a:spcPct val="0"/>
              </a:spcAft>
            </a:pPr>
            <a:r>
              <a:rPr lang="en-US" sz="1000" dirty="0" smtClean="0">
                <a:solidFill>
                  <a:srgbClr val="FFFFFF">
                    <a:lumMod val="50000"/>
                  </a:srgbClr>
                </a:solidFill>
                <a:latin typeface="Times New Roman" pitchFamily="18" charset="0"/>
              </a:rPr>
              <a:t>Nano seconds</a:t>
            </a:r>
            <a:endParaRPr lang="en-US" sz="1000" dirty="0">
              <a:solidFill>
                <a:srgbClr val="FFFFFF">
                  <a:lumMod val="50000"/>
                </a:srgbClr>
              </a:solidFill>
              <a:latin typeface="Times New Roman" pitchFamily="18" charset="0"/>
            </a:endParaRPr>
          </a:p>
        </p:txBody>
      </p:sp>
      <p:cxnSp>
        <p:nvCxnSpPr>
          <p:cNvPr id="10" name="Straight Arrow Connector 9"/>
          <p:cNvCxnSpPr>
            <a:stCxn id="6" idx="3"/>
            <a:endCxn id="7" idx="1"/>
          </p:cNvCxnSpPr>
          <p:nvPr/>
        </p:nvCxnSpPr>
        <p:spPr bwMode="auto">
          <a:xfrm>
            <a:off x="685945" y="1601564"/>
            <a:ext cx="429605" cy="76944"/>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11" name="Straight Arrow Connector 10"/>
          <p:cNvCxnSpPr>
            <a:stCxn id="6" idx="3"/>
          </p:cNvCxnSpPr>
          <p:nvPr/>
        </p:nvCxnSpPr>
        <p:spPr bwMode="auto">
          <a:xfrm>
            <a:off x="685945" y="1601564"/>
            <a:ext cx="448514" cy="836880"/>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12" name="Straight Arrow Connector 11"/>
          <p:cNvCxnSpPr>
            <a:stCxn id="6" idx="3"/>
            <a:endCxn id="9" idx="1"/>
          </p:cNvCxnSpPr>
          <p:nvPr/>
        </p:nvCxnSpPr>
        <p:spPr bwMode="auto">
          <a:xfrm>
            <a:off x="685945" y="1601564"/>
            <a:ext cx="448514" cy="1075206"/>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sp>
        <p:nvSpPr>
          <p:cNvPr id="13" name="TextBox 12"/>
          <p:cNvSpPr txBox="1"/>
          <p:nvPr/>
        </p:nvSpPr>
        <p:spPr>
          <a:xfrm>
            <a:off x="1805" y="3129734"/>
            <a:ext cx="697627" cy="400110"/>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User</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Attributes</a:t>
            </a:r>
            <a:endParaRPr lang="en-US" sz="1000" dirty="0">
              <a:solidFill>
                <a:srgbClr val="0066FF"/>
              </a:solidFill>
              <a:latin typeface="Times New Roman" pitchFamily="18" charset="0"/>
            </a:endParaRPr>
          </a:p>
        </p:txBody>
      </p:sp>
      <p:sp>
        <p:nvSpPr>
          <p:cNvPr id="14" name="TextBox 13"/>
          <p:cNvSpPr txBox="1"/>
          <p:nvPr/>
        </p:nvSpPr>
        <p:spPr>
          <a:xfrm>
            <a:off x="1038740" y="3075269"/>
            <a:ext cx="1544012" cy="553998"/>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EPICS timestamp</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from the function attribute</a:t>
            </a:r>
          </a:p>
          <a:p>
            <a:pPr fontAlgn="base">
              <a:spcBef>
                <a:spcPct val="0"/>
              </a:spcBef>
              <a:spcAft>
                <a:spcPct val="0"/>
              </a:spcAft>
            </a:pPr>
            <a:r>
              <a:rPr lang="en-US" sz="1000" dirty="0" smtClean="0">
                <a:solidFill>
                  <a:srgbClr val="0066FF"/>
                </a:solidFill>
                <a:latin typeface="Times New Roman" pitchFamily="18" charset="0"/>
              </a:rPr>
              <a:t>Seconds</a:t>
            </a:r>
            <a:endParaRPr lang="en-US" sz="1000" dirty="0">
              <a:solidFill>
                <a:srgbClr val="0066FF"/>
              </a:solidFill>
              <a:latin typeface="Times New Roman" pitchFamily="18" charset="0"/>
            </a:endParaRPr>
          </a:p>
        </p:txBody>
      </p:sp>
      <p:sp>
        <p:nvSpPr>
          <p:cNvPr id="15" name="TextBox 14"/>
          <p:cNvSpPr txBox="1"/>
          <p:nvPr/>
        </p:nvSpPr>
        <p:spPr>
          <a:xfrm>
            <a:off x="1038740" y="3628999"/>
            <a:ext cx="902811" cy="246221"/>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Nano seconds</a:t>
            </a:r>
            <a:endParaRPr lang="en-US" sz="1000" dirty="0">
              <a:solidFill>
                <a:srgbClr val="0066FF"/>
              </a:solidFill>
              <a:latin typeface="Times New Roman" pitchFamily="18" charset="0"/>
            </a:endParaRPr>
          </a:p>
        </p:txBody>
      </p:sp>
      <p:sp>
        <p:nvSpPr>
          <p:cNvPr id="16" name="TextBox 15"/>
          <p:cNvSpPr txBox="1"/>
          <p:nvPr/>
        </p:nvSpPr>
        <p:spPr>
          <a:xfrm>
            <a:off x="1061324" y="4089859"/>
            <a:ext cx="630301" cy="246221"/>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Pulse ID</a:t>
            </a:r>
            <a:endParaRPr lang="en-US" sz="1000" dirty="0">
              <a:solidFill>
                <a:srgbClr val="0066FF"/>
              </a:solidFill>
              <a:latin typeface="Times New Roman" pitchFamily="18" charset="0"/>
            </a:endParaRPr>
          </a:p>
        </p:txBody>
      </p:sp>
      <p:sp>
        <p:nvSpPr>
          <p:cNvPr id="17" name="TextBox 16"/>
          <p:cNvSpPr txBox="1"/>
          <p:nvPr/>
        </p:nvSpPr>
        <p:spPr>
          <a:xfrm>
            <a:off x="1061324" y="4397099"/>
            <a:ext cx="1107996" cy="246221"/>
          </a:xfrm>
          <a:prstGeom prst="rect">
            <a:avLst/>
          </a:prstGeom>
          <a:noFill/>
        </p:spPr>
        <p:txBody>
          <a:bodyPr wrap="none" rtlCol="0">
            <a:spAutoFit/>
          </a:bodyPr>
          <a:lstStyle/>
          <a:p>
            <a:pPr fontAlgn="base">
              <a:spcBef>
                <a:spcPct val="0"/>
              </a:spcBef>
              <a:spcAft>
                <a:spcPct val="0"/>
              </a:spcAft>
            </a:pPr>
            <a:r>
              <a:rPr lang="en-US" sz="1000" dirty="0" smtClean="0">
                <a:solidFill>
                  <a:srgbClr val="00B050"/>
                </a:solidFill>
                <a:latin typeface="Times New Roman" pitchFamily="18" charset="0"/>
              </a:rPr>
              <a:t>Pulse ID from PV</a:t>
            </a:r>
            <a:endParaRPr lang="en-US" sz="1000" dirty="0">
              <a:solidFill>
                <a:srgbClr val="00B050"/>
              </a:solidFill>
              <a:latin typeface="Times New Roman" pitchFamily="18" charset="0"/>
            </a:endParaRPr>
          </a:p>
        </p:txBody>
      </p:sp>
      <p:sp>
        <p:nvSpPr>
          <p:cNvPr id="18" name="TextBox 17"/>
          <p:cNvSpPr txBox="1"/>
          <p:nvPr/>
        </p:nvSpPr>
        <p:spPr>
          <a:xfrm>
            <a:off x="846715" y="4742744"/>
            <a:ext cx="1774845" cy="246221"/>
          </a:xfrm>
          <a:prstGeom prst="rect">
            <a:avLst/>
          </a:prstGeom>
          <a:noFill/>
        </p:spPr>
        <p:txBody>
          <a:bodyPr wrap="none" rtlCol="0">
            <a:spAutoFit/>
          </a:bodyPr>
          <a:lstStyle/>
          <a:p>
            <a:pPr fontAlgn="base">
              <a:spcBef>
                <a:spcPct val="0"/>
              </a:spcBef>
              <a:spcAft>
                <a:spcPct val="0"/>
              </a:spcAft>
            </a:pPr>
            <a:r>
              <a:rPr lang="en-US" sz="1000" dirty="0" smtClean="0">
                <a:solidFill>
                  <a:srgbClr val="7030A0"/>
                </a:solidFill>
                <a:latin typeface="Times New Roman" pitchFamily="18" charset="0"/>
              </a:rPr>
              <a:t>Timeslot at time source calling</a:t>
            </a:r>
            <a:endParaRPr lang="en-US" sz="1000" dirty="0">
              <a:solidFill>
                <a:srgbClr val="7030A0"/>
              </a:solidFill>
              <a:latin typeface="Times New Roman" pitchFamily="18" charset="0"/>
            </a:endParaRPr>
          </a:p>
        </p:txBody>
      </p:sp>
      <p:sp>
        <p:nvSpPr>
          <p:cNvPr id="19" name="TextBox 18"/>
          <p:cNvSpPr txBox="1"/>
          <p:nvPr/>
        </p:nvSpPr>
        <p:spPr>
          <a:xfrm>
            <a:off x="838500" y="5011579"/>
            <a:ext cx="1606530" cy="246221"/>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Timeslot at attribute calling</a:t>
            </a:r>
            <a:endParaRPr lang="en-US" sz="1000" dirty="0">
              <a:solidFill>
                <a:srgbClr val="0066FF"/>
              </a:solidFill>
              <a:latin typeface="Times New Roman" pitchFamily="18" charset="0"/>
            </a:endParaRPr>
          </a:p>
        </p:txBody>
      </p:sp>
      <p:sp>
        <p:nvSpPr>
          <p:cNvPr id="20" name="TextBox 19"/>
          <p:cNvSpPr txBox="1"/>
          <p:nvPr/>
        </p:nvSpPr>
        <p:spPr>
          <a:xfrm>
            <a:off x="7221679" y="4096950"/>
            <a:ext cx="1922321" cy="338554"/>
          </a:xfrm>
          <a:prstGeom prst="rect">
            <a:avLst/>
          </a:prstGeom>
          <a:noFill/>
        </p:spPr>
        <p:txBody>
          <a:bodyPr wrap="none" rtlCol="0">
            <a:spAutoFit/>
          </a:bodyPr>
          <a:lstStyle/>
          <a:p>
            <a:pPr fontAlgn="base">
              <a:spcBef>
                <a:spcPct val="0"/>
              </a:spcBef>
              <a:spcAft>
                <a:spcPct val="0"/>
              </a:spcAft>
            </a:pPr>
            <a:r>
              <a:rPr lang="en-US" sz="1600" dirty="0" smtClean="0">
                <a:solidFill>
                  <a:srgbClr val="0066FF"/>
                </a:solidFill>
                <a:latin typeface="Times New Roman" pitchFamily="18" charset="0"/>
              </a:rPr>
              <a:t>Pulse ID matching!!!</a:t>
            </a:r>
            <a:endParaRPr lang="en-US" sz="1600" dirty="0">
              <a:solidFill>
                <a:srgbClr val="0066FF"/>
              </a:solidFill>
              <a:latin typeface="Times New Roman" pitchFamily="18" charset="0"/>
            </a:endParaRPr>
          </a:p>
        </p:txBody>
      </p:sp>
      <p:sp>
        <p:nvSpPr>
          <p:cNvPr id="21" name="TextBox 20"/>
          <p:cNvSpPr txBox="1"/>
          <p:nvPr/>
        </p:nvSpPr>
        <p:spPr>
          <a:xfrm>
            <a:off x="7106693" y="2592064"/>
            <a:ext cx="2150717" cy="338554"/>
          </a:xfrm>
          <a:prstGeom prst="rect">
            <a:avLst/>
          </a:prstGeom>
          <a:noFill/>
        </p:spPr>
        <p:txBody>
          <a:bodyPr wrap="none" rtlCol="0">
            <a:spAutoFit/>
          </a:bodyPr>
          <a:lstStyle/>
          <a:p>
            <a:pPr fontAlgn="base">
              <a:spcBef>
                <a:spcPct val="0"/>
              </a:spcBef>
              <a:spcAft>
                <a:spcPct val="0"/>
              </a:spcAft>
            </a:pPr>
            <a:r>
              <a:rPr lang="en-US" sz="1600" dirty="0" smtClean="0">
                <a:solidFill>
                  <a:srgbClr val="0066FF"/>
                </a:solidFill>
                <a:latin typeface="Times New Roman" pitchFamily="18" charset="0"/>
              </a:rPr>
              <a:t>Timestamp Matching!!!</a:t>
            </a:r>
          </a:p>
        </p:txBody>
      </p:sp>
      <p:cxnSp>
        <p:nvCxnSpPr>
          <p:cNvPr id="22" name="Straight Arrow Connector 21"/>
          <p:cNvCxnSpPr>
            <a:stCxn id="21" idx="1"/>
          </p:cNvCxnSpPr>
          <p:nvPr/>
        </p:nvCxnSpPr>
        <p:spPr bwMode="auto">
          <a:xfrm flipH="1">
            <a:off x="6569060" y="2761341"/>
            <a:ext cx="537633" cy="0"/>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23" name="Straight Arrow Connector 22"/>
          <p:cNvCxnSpPr>
            <a:stCxn id="21" idx="1"/>
          </p:cNvCxnSpPr>
          <p:nvPr/>
        </p:nvCxnSpPr>
        <p:spPr bwMode="auto">
          <a:xfrm flipH="1">
            <a:off x="6722680" y="2761341"/>
            <a:ext cx="384013" cy="768503"/>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24" name="Straight Arrow Connector 23"/>
          <p:cNvCxnSpPr/>
          <p:nvPr/>
        </p:nvCxnSpPr>
        <p:spPr bwMode="auto">
          <a:xfrm flipH="1" flipV="1">
            <a:off x="6569060" y="2208014"/>
            <a:ext cx="844910" cy="230431"/>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25" name="Straight Arrow Connector 24"/>
          <p:cNvCxnSpPr/>
          <p:nvPr/>
        </p:nvCxnSpPr>
        <p:spPr bwMode="auto">
          <a:xfrm flipH="1">
            <a:off x="6645870" y="2438444"/>
            <a:ext cx="768100" cy="636825"/>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26" name="Straight Arrow Connector 25"/>
          <p:cNvCxnSpPr>
            <a:stCxn id="20" idx="1"/>
          </p:cNvCxnSpPr>
          <p:nvPr/>
        </p:nvCxnSpPr>
        <p:spPr bwMode="auto">
          <a:xfrm flipH="1" flipV="1">
            <a:off x="6722680" y="4166669"/>
            <a:ext cx="498999" cy="99558"/>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27" name="Straight Arrow Connector 26"/>
          <p:cNvCxnSpPr>
            <a:stCxn id="20" idx="1"/>
          </p:cNvCxnSpPr>
          <p:nvPr/>
        </p:nvCxnSpPr>
        <p:spPr bwMode="auto">
          <a:xfrm flipH="1">
            <a:off x="6837876" y="4266227"/>
            <a:ext cx="383803" cy="253982"/>
          </a:xfrm>
          <a:prstGeom prst="straightConnector1">
            <a:avLst/>
          </a:prstGeom>
          <a:solidFill>
            <a:srgbClr val="00CC99"/>
          </a:solidFill>
          <a:ln w="9525" cap="flat" cmpd="sng" algn="ctr">
            <a:solidFill>
              <a:srgbClr val="000000"/>
            </a:solidFill>
            <a:prstDash val="solid"/>
            <a:round/>
            <a:headEnd type="none" w="med" len="med"/>
            <a:tailEnd type="arrow"/>
          </a:ln>
          <a:effectLst/>
        </p:spPr>
      </p:cxnSp>
      <p:sp>
        <p:nvSpPr>
          <p:cNvPr id="28" name="TextBox 27"/>
          <p:cNvSpPr txBox="1"/>
          <p:nvPr/>
        </p:nvSpPr>
        <p:spPr>
          <a:xfrm>
            <a:off x="7221945" y="4865050"/>
            <a:ext cx="1934312" cy="338554"/>
          </a:xfrm>
          <a:prstGeom prst="rect">
            <a:avLst/>
          </a:prstGeom>
          <a:noFill/>
        </p:spPr>
        <p:txBody>
          <a:bodyPr wrap="none" rtlCol="0">
            <a:spAutoFit/>
          </a:bodyPr>
          <a:lstStyle/>
          <a:p>
            <a:pPr fontAlgn="base">
              <a:spcBef>
                <a:spcPct val="0"/>
              </a:spcBef>
              <a:spcAft>
                <a:spcPct val="0"/>
              </a:spcAft>
            </a:pPr>
            <a:r>
              <a:rPr lang="en-US" sz="1600" dirty="0" smtClean="0">
                <a:solidFill>
                  <a:srgbClr val="0066FF"/>
                </a:solidFill>
                <a:latin typeface="Times New Roman" pitchFamily="18" charset="0"/>
              </a:rPr>
              <a:t>Timeslot matching!!!</a:t>
            </a:r>
            <a:endParaRPr lang="en-US" sz="1600" dirty="0">
              <a:solidFill>
                <a:srgbClr val="0066FF"/>
              </a:solidFill>
              <a:latin typeface="Times New Roman" pitchFamily="18" charset="0"/>
            </a:endParaRPr>
          </a:p>
        </p:txBody>
      </p:sp>
      <p:cxnSp>
        <p:nvCxnSpPr>
          <p:cNvPr id="29" name="Straight Arrow Connector 28"/>
          <p:cNvCxnSpPr>
            <a:stCxn id="28" idx="1"/>
          </p:cNvCxnSpPr>
          <p:nvPr/>
        </p:nvCxnSpPr>
        <p:spPr bwMode="auto">
          <a:xfrm flipH="1" flipV="1">
            <a:off x="6645870" y="4865854"/>
            <a:ext cx="576075" cy="168473"/>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30" name="Straight Arrow Connector 29"/>
          <p:cNvCxnSpPr>
            <a:stCxn id="28" idx="1"/>
          </p:cNvCxnSpPr>
          <p:nvPr/>
        </p:nvCxnSpPr>
        <p:spPr bwMode="auto">
          <a:xfrm flipH="1">
            <a:off x="6415440" y="5034327"/>
            <a:ext cx="806505" cy="100362"/>
          </a:xfrm>
          <a:prstGeom prst="straightConnector1">
            <a:avLst/>
          </a:prstGeom>
          <a:solidFill>
            <a:srgbClr val="00CC99"/>
          </a:solid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937249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17</a:t>
            </a:fld>
            <a:endParaRPr lang="en-US" dirty="0"/>
          </a:p>
        </p:txBody>
      </p:sp>
      <p:sp>
        <p:nvSpPr>
          <p:cNvPr id="3" name="Title 2"/>
          <p:cNvSpPr>
            <a:spLocks noGrp="1"/>
          </p:cNvSpPr>
          <p:nvPr>
            <p:ph type="title"/>
          </p:nvPr>
        </p:nvSpPr>
        <p:spPr/>
        <p:txBody>
          <a:bodyPr/>
          <a:lstStyle/>
          <a:p>
            <a:endParaRPr lang="en-US"/>
          </a:p>
        </p:txBody>
      </p:sp>
      <p:pic>
        <p:nvPicPr>
          <p:cNvPr id="5"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55025" b="-13"/>
          <a:stretch/>
        </p:blipFill>
        <p:spPr bwMode="auto">
          <a:xfrm>
            <a:off x="1746055" y="1278320"/>
            <a:ext cx="4400550" cy="3308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17020" y="1355130"/>
            <a:ext cx="1098378" cy="400110"/>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String Type</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EPICS timestamp</a:t>
            </a:r>
            <a:endParaRPr lang="en-US" sz="1000" dirty="0">
              <a:solidFill>
                <a:srgbClr val="0066FF"/>
              </a:solidFill>
              <a:latin typeface="Times New Roman" pitchFamily="18" charset="0"/>
            </a:endParaRPr>
          </a:p>
        </p:txBody>
      </p:sp>
      <p:sp>
        <p:nvSpPr>
          <p:cNvPr id="7" name="TextBox 6"/>
          <p:cNvSpPr txBox="1"/>
          <p:nvPr/>
        </p:nvSpPr>
        <p:spPr>
          <a:xfrm>
            <a:off x="40210" y="3352190"/>
            <a:ext cx="1614545" cy="707886"/>
          </a:xfrm>
          <a:prstGeom prst="rect">
            <a:avLst/>
          </a:prstGeom>
          <a:noFill/>
        </p:spPr>
        <p:txBody>
          <a:bodyPr wrap="none" rtlCol="0">
            <a:spAutoFit/>
          </a:bodyPr>
          <a:lstStyle/>
          <a:p>
            <a:pPr fontAlgn="base">
              <a:spcBef>
                <a:spcPct val="0"/>
              </a:spcBef>
              <a:spcAft>
                <a:spcPct val="0"/>
              </a:spcAft>
            </a:pPr>
            <a:r>
              <a:rPr lang="en-US" sz="1000" dirty="0" smtClean="0">
                <a:solidFill>
                  <a:srgbClr val="7030A0"/>
                </a:solidFill>
                <a:latin typeface="Times New Roman" pitchFamily="18" charset="0"/>
              </a:rPr>
              <a:t>Delay measurement</a:t>
            </a:r>
            <a:br>
              <a:rPr lang="en-US" sz="1000" dirty="0" smtClean="0">
                <a:solidFill>
                  <a:srgbClr val="7030A0"/>
                </a:solidFill>
                <a:latin typeface="Times New Roman" pitchFamily="18" charset="0"/>
              </a:rPr>
            </a:br>
            <a:r>
              <a:rPr lang="en-US" sz="1000" dirty="0" smtClean="0">
                <a:solidFill>
                  <a:srgbClr val="7030A0"/>
                </a:solidFill>
                <a:latin typeface="Times New Roman" pitchFamily="18" charset="0"/>
              </a:rPr>
              <a:t>for the time source callback</a:t>
            </a:r>
            <a:br>
              <a:rPr lang="en-US" sz="1000" dirty="0" smtClean="0">
                <a:solidFill>
                  <a:srgbClr val="7030A0"/>
                </a:solidFill>
                <a:latin typeface="Times New Roman" pitchFamily="18" charset="0"/>
              </a:rPr>
            </a:br>
            <a:r>
              <a:rPr lang="en-US" sz="1000" dirty="0" smtClean="0">
                <a:solidFill>
                  <a:srgbClr val="7030A0"/>
                </a:solidFill>
                <a:latin typeface="Times New Roman" pitchFamily="18" charset="0"/>
              </a:rPr>
              <a:t>from the </a:t>
            </a:r>
            <a:r>
              <a:rPr lang="en-US" sz="1000" dirty="0" err="1" smtClean="0">
                <a:solidFill>
                  <a:srgbClr val="7030A0"/>
                </a:solidFill>
                <a:latin typeface="Times New Roman" pitchFamily="18" charset="0"/>
              </a:rPr>
              <a:t>fiducial</a:t>
            </a:r>
            <a:endParaRPr lang="en-US" sz="1000" dirty="0" smtClean="0">
              <a:solidFill>
                <a:srgbClr val="7030A0"/>
              </a:solidFill>
              <a:latin typeface="Times New Roman" pitchFamily="18" charset="0"/>
            </a:endParaRPr>
          </a:p>
          <a:p>
            <a:pPr fontAlgn="base">
              <a:spcBef>
                <a:spcPct val="0"/>
              </a:spcBef>
              <a:spcAft>
                <a:spcPct val="0"/>
              </a:spcAft>
            </a:pPr>
            <a:r>
              <a:rPr lang="en-US" sz="1000" dirty="0" smtClean="0">
                <a:solidFill>
                  <a:srgbClr val="7030A0"/>
                </a:solidFill>
                <a:latin typeface="Times New Roman" pitchFamily="18" charset="0"/>
              </a:rPr>
              <a:t>(in </a:t>
            </a:r>
            <a:r>
              <a:rPr lang="en-US" sz="1000" dirty="0" err="1" smtClean="0">
                <a:solidFill>
                  <a:srgbClr val="7030A0"/>
                </a:solidFill>
                <a:latin typeface="Times New Roman" pitchFamily="18" charset="0"/>
              </a:rPr>
              <a:t>nano</a:t>
            </a:r>
            <a:r>
              <a:rPr lang="en-US" sz="1000" dirty="0" smtClean="0">
                <a:solidFill>
                  <a:srgbClr val="7030A0"/>
                </a:solidFill>
                <a:latin typeface="Times New Roman" pitchFamily="18" charset="0"/>
              </a:rPr>
              <a:t>-second scale)</a:t>
            </a:r>
            <a:endParaRPr lang="en-US" sz="1000" dirty="0">
              <a:solidFill>
                <a:srgbClr val="7030A0"/>
              </a:solidFill>
              <a:latin typeface="Times New Roman" pitchFamily="18" charset="0"/>
            </a:endParaRPr>
          </a:p>
        </p:txBody>
      </p:sp>
      <p:sp>
        <p:nvSpPr>
          <p:cNvPr id="8" name="TextBox 7"/>
          <p:cNvSpPr txBox="1"/>
          <p:nvPr/>
        </p:nvSpPr>
        <p:spPr>
          <a:xfrm>
            <a:off x="40210" y="4043480"/>
            <a:ext cx="1446230" cy="707886"/>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Delay measurement</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for the attribute callback</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from the </a:t>
            </a:r>
            <a:r>
              <a:rPr lang="en-US" sz="1000" dirty="0" err="1" smtClean="0">
                <a:solidFill>
                  <a:srgbClr val="0066FF"/>
                </a:solidFill>
                <a:latin typeface="Times New Roman" pitchFamily="18" charset="0"/>
              </a:rPr>
              <a:t>fiducial</a:t>
            </a:r>
            <a:endParaRPr lang="en-US" sz="1000" dirty="0" smtClean="0">
              <a:solidFill>
                <a:srgbClr val="0066FF"/>
              </a:solidFill>
              <a:latin typeface="Times New Roman" pitchFamily="18" charset="0"/>
            </a:endParaRPr>
          </a:p>
          <a:p>
            <a:pPr fontAlgn="base">
              <a:spcBef>
                <a:spcPct val="0"/>
              </a:spcBef>
              <a:spcAft>
                <a:spcPct val="0"/>
              </a:spcAft>
            </a:pPr>
            <a:r>
              <a:rPr lang="en-US" sz="1000" dirty="0" smtClean="0">
                <a:solidFill>
                  <a:srgbClr val="0066FF"/>
                </a:solidFill>
                <a:latin typeface="Times New Roman" pitchFamily="18" charset="0"/>
              </a:rPr>
              <a:t>(in </a:t>
            </a:r>
            <a:r>
              <a:rPr lang="en-US" sz="1000" dirty="0" err="1" smtClean="0">
                <a:solidFill>
                  <a:srgbClr val="0066FF"/>
                </a:solidFill>
                <a:latin typeface="Times New Roman" pitchFamily="18" charset="0"/>
              </a:rPr>
              <a:t>nano</a:t>
            </a:r>
            <a:r>
              <a:rPr lang="en-US" sz="1000" dirty="0" smtClean="0">
                <a:solidFill>
                  <a:srgbClr val="0066FF"/>
                </a:solidFill>
                <a:latin typeface="Times New Roman" pitchFamily="18" charset="0"/>
              </a:rPr>
              <a:t>-second scale)</a:t>
            </a:r>
            <a:endParaRPr lang="en-US" sz="1000" dirty="0">
              <a:solidFill>
                <a:srgbClr val="0066FF"/>
              </a:solidFill>
              <a:latin typeface="Times New Roman" pitchFamily="18" charset="0"/>
            </a:endParaRPr>
          </a:p>
        </p:txBody>
      </p:sp>
      <p:cxnSp>
        <p:nvCxnSpPr>
          <p:cNvPr id="9" name="Straight Arrow Connector 8"/>
          <p:cNvCxnSpPr/>
          <p:nvPr/>
        </p:nvCxnSpPr>
        <p:spPr bwMode="auto">
          <a:xfrm flipH="1" flipV="1">
            <a:off x="6146605" y="3706133"/>
            <a:ext cx="345645" cy="183727"/>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10" name="Straight Arrow Connector 9"/>
          <p:cNvCxnSpPr/>
          <p:nvPr/>
        </p:nvCxnSpPr>
        <p:spPr bwMode="auto">
          <a:xfrm flipH="1">
            <a:off x="6069795" y="3889860"/>
            <a:ext cx="422455" cy="268835"/>
          </a:xfrm>
          <a:prstGeom prst="straightConnector1">
            <a:avLst/>
          </a:prstGeom>
          <a:solidFill>
            <a:srgbClr val="00CC99"/>
          </a:solidFill>
          <a:ln w="9525" cap="flat" cmpd="sng" algn="ctr">
            <a:solidFill>
              <a:srgbClr val="000000"/>
            </a:solidFill>
            <a:prstDash val="solid"/>
            <a:round/>
            <a:headEnd type="none" w="med" len="med"/>
            <a:tailEnd type="arrow"/>
          </a:ln>
          <a:effectLst/>
        </p:spPr>
      </p:cxnSp>
      <p:sp>
        <p:nvSpPr>
          <p:cNvPr id="11" name="TextBox 10"/>
          <p:cNvSpPr txBox="1"/>
          <p:nvPr/>
        </p:nvSpPr>
        <p:spPr>
          <a:xfrm>
            <a:off x="6530655" y="3621025"/>
            <a:ext cx="2569934" cy="553998"/>
          </a:xfrm>
          <a:prstGeom prst="rect">
            <a:avLst/>
          </a:prstGeom>
          <a:noFill/>
        </p:spPr>
        <p:txBody>
          <a:bodyPr wrap="none" rtlCol="0">
            <a:spAutoFit/>
          </a:bodyPr>
          <a:lstStyle/>
          <a:p>
            <a:pPr fontAlgn="base">
              <a:spcBef>
                <a:spcPct val="0"/>
              </a:spcBef>
              <a:spcAft>
                <a:spcPct val="0"/>
              </a:spcAft>
            </a:pPr>
            <a:r>
              <a:rPr lang="en-US" sz="1000" dirty="0" smtClean="0">
                <a:solidFill>
                  <a:srgbClr val="0066FF"/>
                </a:solidFill>
                <a:latin typeface="Times New Roman" pitchFamily="18" charset="0"/>
              </a:rPr>
              <a:t>Only few tens  micro-second delay</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between the user-defined time source callback</a:t>
            </a:r>
            <a:br>
              <a:rPr lang="en-US" sz="1000" dirty="0" smtClean="0">
                <a:solidFill>
                  <a:srgbClr val="0066FF"/>
                </a:solidFill>
                <a:latin typeface="Times New Roman" pitchFamily="18" charset="0"/>
              </a:rPr>
            </a:br>
            <a:r>
              <a:rPr lang="en-US" sz="1000" dirty="0" smtClean="0">
                <a:solidFill>
                  <a:srgbClr val="0066FF"/>
                </a:solidFill>
                <a:latin typeface="Times New Roman" pitchFamily="18" charset="0"/>
              </a:rPr>
              <a:t>and the attribute callback</a:t>
            </a:r>
            <a:endParaRPr lang="en-US" sz="1000" dirty="0">
              <a:solidFill>
                <a:srgbClr val="0066FF"/>
              </a:solidFill>
              <a:latin typeface="Times New Roman" pitchFamily="18" charset="0"/>
            </a:endParaRPr>
          </a:p>
        </p:txBody>
      </p:sp>
    </p:spTree>
    <p:extLst>
      <p:ext uri="{BB962C8B-B14F-4D97-AF65-F5344CB8AC3E}">
        <p14:creationId xmlns:p14="http://schemas.microsoft.com/office/powerpoint/2010/main" val="298888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18</a:t>
            </a:fld>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Content Placeholder 3"/>
          <p:cNvSpPr>
            <a:spLocks noGrp="1"/>
          </p:cNvSpPr>
          <p:nvPr>
            <p:ph sz="quarter" idx="14"/>
          </p:nvPr>
        </p:nvSpPr>
        <p:spPr>
          <a:xfrm>
            <a:off x="457200" y="1243584"/>
            <a:ext cx="8108950" cy="2795016"/>
          </a:xfrm>
        </p:spPr>
        <p:txBody>
          <a:bodyPr>
            <a:normAutofit/>
          </a:bodyPr>
          <a:lstStyle/>
          <a:p>
            <a:pPr marL="342900" indent="-342900">
              <a:buFont typeface="Wingdings" panose="05000000000000000000" pitchFamily="2" charset="2"/>
              <a:buChar char="q"/>
            </a:pPr>
            <a:r>
              <a:rPr lang="en-US" sz="2000" dirty="0" err="1" smtClean="0"/>
              <a:t>areaDetector</a:t>
            </a:r>
            <a:r>
              <a:rPr lang="en-US" sz="2000" dirty="0" smtClean="0"/>
              <a:t> improvements</a:t>
            </a:r>
          </a:p>
          <a:p>
            <a:pPr marL="800100" lvl="1" indent="-342900"/>
            <a:r>
              <a:rPr lang="en-US" sz="2000" dirty="0" smtClean="0"/>
              <a:t>time source callback</a:t>
            </a:r>
          </a:p>
          <a:p>
            <a:pPr marL="800100" lvl="1" indent="-342900"/>
            <a:r>
              <a:rPr lang="en-US" sz="2000" dirty="0"/>
              <a:t>u</a:t>
            </a:r>
            <a:r>
              <a:rPr lang="en-US" sz="2000" dirty="0" smtClean="0"/>
              <a:t>ser attributes in plugin</a:t>
            </a:r>
          </a:p>
          <a:p>
            <a:pPr marL="342900" indent="-342900">
              <a:buFont typeface="Wingdings" panose="05000000000000000000" pitchFamily="2" charset="2"/>
              <a:buChar char="q"/>
            </a:pPr>
            <a:r>
              <a:rPr lang="en-US" sz="2000" dirty="0" smtClean="0"/>
              <a:t>Excellent co-operation from Mark River</a:t>
            </a:r>
          </a:p>
          <a:p>
            <a:pPr marL="800100" lvl="1" indent="-342900"/>
            <a:r>
              <a:rPr lang="en-US" sz="1800" dirty="0" smtClean="0"/>
              <a:t>Accept to apply SLAC specific requirements to </a:t>
            </a:r>
            <a:r>
              <a:rPr lang="en-US" sz="1800" dirty="0" err="1" smtClean="0"/>
              <a:t>areaDetector</a:t>
            </a:r>
            <a:endParaRPr lang="en-US" sz="1800" dirty="0"/>
          </a:p>
          <a:p>
            <a:pPr marL="800100" lvl="1" indent="-342900"/>
            <a:r>
              <a:rPr lang="en-US" sz="1800" dirty="0" smtClean="0"/>
              <a:t>Shift the specific requirements to generic new features for benefit to community</a:t>
            </a:r>
          </a:p>
        </p:txBody>
      </p:sp>
    </p:spTree>
    <p:extLst>
      <p:ext uri="{BB962C8B-B14F-4D97-AF65-F5344CB8AC3E}">
        <p14:creationId xmlns:p14="http://schemas.microsoft.com/office/powerpoint/2010/main" val="3664196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19</a:t>
            </a:fld>
            <a:endParaRPr lang="en-US" dirty="0"/>
          </a:p>
        </p:txBody>
      </p:sp>
      <p:sp>
        <p:nvSpPr>
          <p:cNvPr id="3" name="Title 2"/>
          <p:cNvSpPr>
            <a:spLocks noGrp="1"/>
          </p:cNvSpPr>
          <p:nvPr>
            <p:ph type="title"/>
          </p:nvPr>
        </p:nvSpPr>
        <p:spPr>
          <a:xfrm>
            <a:off x="2280622" y="2971800"/>
            <a:ext cx="4958378" cy="753033"/>
          </a:xfrm>
        </p:spPr>
        <p:txBody>
          <a:bodyPr/>
          <a:lstStyle/>
          <a:p>
            <a:r>
              <a:rPr lang="en-US" dirty="0" smtClean="0"/>
              <a:t>Special Thanks to Mark Rivers !!!</a:t>
            </a:r>
            <a:endParaRPr lang="en-US" dirty="0"/>
          </a:p>
        </p:txBody>
      </p:sp>
    </p:spTree>
    <p:extLst>
      <p:ext uri="{BB962C8B-B14F-4D97-AF65-F5344CB8AC3E}">
        <p14:creationId xmlns:p14="http://schemas.microsoft.com/office/powerpoint/2010/main" val="142722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p>
            <a:fld id="{5BD36294-2849-48A8-8531-5354CF3095D2}" type="slidenum">
              <a:rPr lang="en-US" smtClean="0"/>
              <a:pPr/>
              <a:t>2</a:t>
            </a:fld>
            <a:endParaRPr lang="en-US" dirty="0"/>
          </a:p>
        </p:txBody>
      </p:sp>
      <p:sp>
        <p:nvSpPr>
          <p:cNvPr id="29" name="Title 28"/>
          <p:cNvSpPr>
            <a:spLocks noGrp="1"/>
          </p:cNvSpPr>
          <p:nvPr>
            <p:ph type="title"/>
          </p:nvPr>
        </p:nvSpPr>
        <p:spPr/>
        <p:txBody>
          <a:bodyPr/>
          <a:lstStyle/>
          <a:p>
            <a:r>
              <a:rPr lang="en-CA" dirty="0" smtClean="0"/>
              <a:t>Abstract</a:t>
            </a:r>
            <a:endParaRPr lang="en-CA" dirty="0"/>
          </a:p>
        </p:txBody>
      </p:sp>
      <p:sp>
        <p:nvSpPr>
          <p:cNvPr id="2" name="Content Placeholder 1"/>
          <p:cNvSpPr>
            <a:spLocks noGrp="1"/>
          </p:cNvSpPr>
          <p:nvPr>
            <p:ph sz="quarter" idx="14"/>
          </p:nvPr>
        </p:nvSpPr>
        <p:spPr>
          <a:xfrm>
            <a:off x="457200" y="1335278"/>
            <a:ext cx="8108950" cy="5065522"/>
          </a:xfrm>
        </p:spPr>
        <p:txBody>
          <a:bodyPr>
            <a:normAutofit fontScale="62500" lnSpcReduction="20000"/>
          </a:bodyPr>
          <a:lstStyle/>
          <a:p>
            <a:pPr indent="457200" algn="just"/>
            <a:r>
              <a:rPr lang="en-US" dirty="0" smtClean="0"/>
              <a:t>Timestamp </a:t>
            </a:r>
            <a:r>
              <a:rPr lang="en-US" dirty="0"/>
              <a:t>tagging to data and aligning data to individual beam pulse are important part of data acquisition system for pulse machine. We have utilized Beam Synchronous Acquisition (BSA) for LCLS, FACET and other accelerator facilities in SLAC. BSA provides a common interface for the timestamp tagging and aligning data to beam pulse. Unfortunately, we could not get benefit from the BSA for camera image data due to the image is an array data and it should be stored as image file format. BSA only supports scalar type epics PV. Our timing system in SLAC has 360Hz granularity. Most of image processing and acquiring cycles are non-deterministic in time domain and spend longer time than the 360Hz timestamp update period. These bring difficulty of timestamp tagging for image data.</a:t>
            </a:r>
          </a:p>
          <a:p>
            <a:pPr indent="457200" algn="just"/>
            <a:r>
              <a:rPr lang="en-US" dirty="0" smtClean="0"/>
              <a:t>We </a:t>
            </a:r>
            <a:r>
              <a:rPr lang="en-US" dirty="0"/>
              <a:t>have discussed with Mark Rivers, author for the </a:t>
            </a:r>
            <a:r>
              <a:rPr lang="en-US" dirty="0" err="1"/>
              <a:t>areaDetector</a:t>
            </a:r>
            <a:r>
              <a:rPr lang="en-US" dirty="0"/>
              <a:t> module, about time source callback to implement the driver level timestamp tagging with user defined function. The driver level timestamp tagging gives more deterministic and real-time behavior. The timestamp is stored as a part of meta-data of the image and can be utilized by downstream plugins such as file plugin which saves the timestamp into image file format. We also discussed to extend attribute plugin to post out the timestamp related data to epics PVs.  He reflected our requirements for the time source callback in the latest </a:t>
            </a:r>
            <a:r>
              <a:rPr lang="en-US" dirty="0" err="1"/>
              <a:t>areaDetector</a:t>
            </a:r>
            <a:r>
              <a:rPr lang="en-US" dirty="0"/>
              <a:t> module and the attribute plugin also.</a:t>
            </a:r>
          </a:p>
          <a:p>
            <a:pPr indent="457200" algn="just"/>
            <a:r>
              <a:rPr lang="en-US" dirty="0" smtClean="0"/>
              <a:t>We </a:t>
            </a:r>
            <a:r>
              <a:rPr lang="en-US" dirty="0"/>
              <a:t>are going to describe the details about the time source callback and attribute plugin</a:t>
            </a:r>
            <a:r>
              <a:rPr lang="en-US" dirty="0" smtClean="0"/>
              <a:t>.</a:t>
            </a:r>
            <a:endParaRPr lang="en-US" dirty="0"/>
          </a:p>
        </p:txBody>
      </p:sp>
    </p:spTree>
    <p:extLst>
      <p:ext uri="{BB962C8B-B14F-4D97-AF65-F5344CB8AC3E}">
        <p14:creationId xmlns:p14="http://schemas.microsoft.com/office/powerpoint/2010/main" val="3641245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3</a:t>
            </a:fld>
            <a:endParaRPr lang="en-US" dirty="0"/>
          </a:p>
        </p:txBody>
      </p:sp>
      <p:sp>
        <p:nvSpPr>
          <p:cNvPr id="3" name="Title 2"/>
          <p:cNvSpPr>
            <a:spLocks noGrp="1"/>
          </p:cNvSpPr>
          <p:nvPr>
            <p:ph type="title"/>
          </p:nvPr>
        </p:nvSpPr>
        <p:spPr/>
        <p:txBody>
          <a:bodyPr/>
          <a:lstStyle/>
          <a:p>
            <a:r>
              <a:rPr lang="en-US" dirty="0" smtClean="0"/>
              <a:t>Contents</a:t>
            </a:r>
            <a:endParaRPr lang="en-US" dirty="0"/>
          </a:p>
        </p:txBody>
      </p:sp>
      <p:sp>
        <p:nvSpPr>
          <p:cNvPr id="4" name="Content Placeholder 3"/>
          <p:cNvSpPr>
            <a:spLocks noGrp="1"/>
          </p:cNvSpPr>
          <p:nvPr>
            <p:ph sz="quarter" idx="14"/>
          </p:nvPr>
        </p:nvSpPr>
        <p:spPr/>
        <p:txBody>
          <a:bodyPr/>
          <a:lstStyle/>
          <a:p>
            <a:pPr marL="342900" indent="-342900">
              <a:buFont typeface="Wingdings" panose="05000000000000000000" pitchFamily="2" charset="2"/>
              <a:buChar char="q"/>
            </a:pPr>
            <a:r>
              <a:rPr lang="en-US" dirty="0" err="1" smtClean="0"/>
              <a:t>areaDetector</a:t>
            </a:r>
            <a:endParaRPr lang="en-US" dirty="0" smtClean="0"/>
          </a:p>
          <a:p>
            <a:pPr marL="342900" indent="-342900">
              <a:buFont typeface="Wingdings" panose="05000000000000000000" pitchFamily="2" charset="2"/>
              <a:buChar char="q"/>
            </a:pPr>
            <a:r>
              <a:rPr lang="en-US" dirty="0" smtClean="0"/>
              <a:t>Time Stamping issues for camera image data</a:t>
            </a:r>
          </a:p>
          <a:p>
            <a:pPr marL="342900" indent="-342900">
              <a:buFont typeface="Wingdings" panose="05000000000000000000" pitchFamily="2" charset="2"/>
              <a:buChar char="q"/>
            </a:pPr>
            <a:r>
              <a:rPr lang="en-US" dirty="0" smtClean="0"/>
              <a:t>Improvement of recent </a:t>
            </a:r>
            <a:r>
              <a:rPr lang="en-US" dirty="0" err="1" smtClean="0"/>
              <a:t>areaDetector</a:t>
            </a:r>
            <a:endParaRPr lang="en-US" dirty="0" smtClean="0"/>
          </a:p>
          <a:p>
            <a:pPr marL="800100" lvl="1" indent="-342900"/>
            <a:r>
              <a:rPr lang="en-US" dirty="0" smtClean="0"/>
              <a:t>Time Source callback</a:t>
            </a:r>
          </a:p>
          <a:p>
            <a:pPr marL="800100" lvl="1" indent="-342900"/>
            <a:r>
              <a:rPr lang="en-US" dirty="0" smtClean="0"/>
              <a:t>User Attributes</a:t>
            </a:r>
          </a:p>
          <a:p>
            <a:pPr marL="800100" lvl="1" indent="-342900"/>
            <a:r>
              <a:rPr lang="en-US" dirty="0" smtClean="0"/>
              <a:t>Attributes Plugin</a:t>
            </a:r>
          </a:p>
          <a:p>
            <a:pPr marL="342900" indent="-342900">
              <a:buFont typeface="Wingdings" panose="05000000000000000000" pitchFamily="2" charset="2"/>
              <a:buChar char="q"/>
            </a:pPr>
            <a:r>
              <a:rPr lang="en-US" dirty="0" smtClean="0"/>
              <a:t>Conclusion</a:t>
            </a:r>
            <a:endParaRPr lang="en-US" dirty="0"/>
          </a:p>
        </p:txBody>
      </p:sp>
    </p:spTree>
    <p:extLst>
      <p:ext uri="{BB962C8B-B14F-4D97-AF65-F5344CB8AC3E}">
        <p14:creationId xmlns:p14="http://schemas.microsoft.com/office/powerpoint/2010/main" val="145607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4</a:t>
            </a:fld>
            <a:endParaRPr lang="en-US" dirty="0"/>
          </a:p>
        </p:txBody>
      </p:sp>
      <p:sp>
        <p:nvSpPr>
          <p:cNvPr id="3" name="Title 2"/>
          <p:cNvSpPr>
            <a:spLocks noGrp="1"/>
          </p:cNvSpPr>
          <p:nvPr>
            <p:ph type="title"/>
          </p:nvPr>
        </p:nvSpPr>
        <p:spPr/>
        <p:txBody>
          <a:bodyPr/>
          <a:lstStyle/>
          <a:p>
            <a:r>
              <a:rPr lang="en-US" dirty="0" err="1" smtClean="0"/>
              <a:t>areaDetector</a:t>
            </a:r>
            <a:r>
              <a:rPr lang="en-US" dirty="0" smtClean="0"/>
              <a:t> module</a:t>
            </a:r>
            <a:endParaRPr lang="en-US" dirty="0"/>
          </a:p>
        </p:txBody>
      </p:sp>
      <p:sp>
        <p:nvSpPr>
          <p:cNvPr id="5" name="Content Placeholder 2"/>
          <p:cNvSpPr txBox="1">
            <a:spLocks/>
          </p:cNvSpPr>
          <p:nvPr/>
        </p:nvSpPr>
        <p:spPr bwMode="auto">
          <a:xfrm>
            <a:off x="292100" y="1201510"/>
            <a:ext cx="88519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1313" indent="-341313" algn="l" defTabSz="449263" rtl="0" eaLnBrk="0" fontAlgn="base" hangingPunct="0">
              <a:spcBef>
                <a:spcPts val="788"/>
              </a:spcBef>
              <a:spcAft>
                <a:spcPct val="0"/>
              </a:spcAft>
              <a:buClr>
                <a:srgbClr val="000000"/>
              </a:buClr>
              <a:buSzPct val="100000"/>
              <a:buFont typeface="Arial" charset="0"/>
              <a:buBlip>
                <a:blip r:embed="rId2"/>
              </a:buBlip>
              <a:defRPr sz="3200">
                <a:solidFill>
                  <a:srgbClr val="000000"/>
                </a:solidFill>
                <a:latin typeface="+mn-lt"/>
                <a:ea typeface="+mn-ea"/>
                <a:cs typeface="+mn-cs"/>
              </a:defRPr>
            </a:lvl1pPr>
            <a:lvl2pPr marL="741363" indent="-284163" algn="l" defTabSz="449263" rtl="0" eaLnBrk="0" fontAlgn="base" hangingPunct="0">
              <a:spcBef>
                <a:spcPts val="688"/>
              </a:spcBef>
              <a:spcAft>
                <a:spcPct val="0"/>
              </a:spcAft>
              <a:buClr>
                <a:srgbClr val="000000"/>
              </a:buClr>
              <a:buSzPct val="117000"/>
              <a:buFont typeface="Arial" charset="0"/>
              <a:buBlip>
                <a:blip r:embed="rId3"/>
              </a:buBlip>
              <a:defRPr sz="2800">
                <a:solidFill>
                  <a:srgbClr val="000000"/>
                </a:solidFill>
                <a:latin typeface="+mn-lt"/>
              </a:defRPr>
            </a:lvl2pPr>
            <a:lvl3pPr marL="1143000" indent="-228600" algn="l" defTabSz="449263" rtl="0" eaLnBrk="0" fontAlgn="base" hangingPunct="0">
              <a:spcBef>
                <a:spcPts val="588"/>
              </a:spcBef>
              <a:spcAft>
                <a:spcPct val="0"/>
              </a:spcAft>
              <a:buClr>
                <a:srgbClr val="000000"/>
              </a:buClr>
              <a:buSzPct val="100000"/>
              <a:buFont typeface="Arial" charset="0"/>
              <a:buBlip>
                <a:blip r:embed="rId4"/>
              </a:buBlip>
              <a:defRPr sz="2400">
                <a:solidFill>
                  <a:srgbClr val="000000"/>
                </a:solidFill>
                <a:latin typeface="+mn-lt"/>
              </a:defRPr>
            </a:lvl3pPr>
            <a:lvl4pPr marL="1600200" indent="-228600" algn="l" defTabSz="449263" rtl="0" eaLnBrk="0" fontAlgn="base" hangingPunct="0">
              <a:spcBef>
                <a:spcPts val="488"/>
              </a:spcBef>
              <a:spcAft>
                <a:spcPct val="0"/>
              </a:spcAft>
              <a:buClr>
                <a:srgbClr val="000000"/>
              </a:buClr>
              <a:buSzPct val="83000"/>
              <a:buFont typeface="Arial" charset="0"/>
              <a:buBlip>
                <a:blip r:embed="rId5"/>
              </a:buBlip>
              <a:defRPr sz="2000">
                <a:solidFill>
                  <a:srgbClr val="000000"/>
                </a:solidFill>
                <a:latin typeface="+mn-lt"/>
              </a:defRPr>
            </a:lvl4pPr>
            <a:lvl5pPr marL="2057400" indent="-228600" algn="l" defTabSz="449263" rtl="0" eaLnBrk="0" fontAlgn="base" hangingPunct="0">
              <a:spcBef>
                <a:spcPts val="488"/>
              </a:spcBef>
              <a:spcAft>
                <a:spcPct val="0"/>
              </a:spcAft>
              <a:buClr>
                <a:srgbClr val="000000"/>
              </a:buClr>
              <a:buSzPct val="83000"/>
              <a:buFont typeface="Arial" charset="0"/>
              <a:buBlip>
                <a:blip r:embed="rId6"/>
              </a:buBlip>
              <a:defRPr sz="2000">
                <a:solidFill>
                  <a:srgbClr val="000000"/>
                </a:solidFill>
                <a:latin typeface="+mn-lt"/>
              </a:defRPr>
            </a:lvl5pPr>
            <a:lvl6pPr marL="25146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6pPr>
            <a:lvl7pPr marL="29718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7pPr>
            <a:lvl8pPr marL="34290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8pPr>
            <a:lvl9pPr marL="38862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9pPr>
          </a:lstStyle>
          <a:p>
            <a:pPr marR="0" lvl="0" algn="l" defTabSz="449263" rtl="0" eaLnBrk="0" fontAlgn="base" latinLnBrk="0" hangingPunct="0">
              <a:lnSpc>
                <a:spcPct val="100000"/>
              </a:lnSpc>
              <a:spcBef>
                <a:spcPts val="788"/>
              </a:spcBef>
              <a:spcAft>
                <a:spcPct val="0"/>
              </a:spcAft>
              <a:buClr>
                <a:srgbClr val="000000"/>
              </a:buClr>
              <a:buSzPct val="100000"/>
              <a:buFont typeface="Wingdings" panose="05000000000000000000" pitchFamily="2" charset="2"/>
              <a:buChar char="q"/>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A software module to provide general interface for Image Data/Camera in EPICS</a:t>
            </a:r>
          </a:p>
          <a:p>
            <a:pPr marR="0" lvl="1" algn="l" defTabSz="449263" rtl="0" eaLnBrk="0" fontAlgn="base" latinLnBrk="0" hangingPunct="0">
              <a:lnSpc>
                <a:spcPct val="100000"/>
              </a:lnSpc>
              <a:spcBef>
                <a:spcPts val="688"/>
              </a:spcBef>
              <a:spcAft>
                <a:spcPct val="0"/>
              </a:spcAft>
              <a:buClr>
                <a:srgbClr val="000000"/>
              </a:buClr>
              <a:buSzPct val="117000"/>
              <a:buFont typeface="Arial" panose="020B0604020202020204"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Arial"/>
              </a:rPr>
              <a:t>Not only for Image data, but also for any kind of array</a:t>
            </a:r>
          </a:p>
          <a:p>
            <a:pPr marR="0" lvl="0" algn="l" defTabSz="449263" rtl="0" eaLnBrk="0" fontAlgn="base" latinLnBrk="0" hangingPunct="0">
              <a:lnSpc>
                <a:spcPct val="100000"/>
              </a:lnSpc>
              <a:spcBef>
                <a:spcPts val="788"/>
              </a:spcBef>
              <a:spcAft>
                <a:spcPct val="0"/>
              </a:spcAft>
              <a:buClr>
                <a:srgbClr val="000000"/>
              </a:buClr>
              <a:buSzPct val="100000"/>
              <a:buFont typeface="Wingdings" panose="05000000000000000000" pitchFamily="2" charset="2"/>
              <a:buChar char="q"/>
              <a:tabLst/>
              <a:defRPr/>
            </a:pPr>
            <a:r>
              <a:rPr kumimoji="0" lang="en-US" sz="1800" b="0" i="0" u="none" strike="noStrike" kern="0" cap="none" spc="0" normalizeH="0" baseline="0" noProof="0" dirty="0" smtClean="0">
                <a:ln>
                  <a:noFill/>
                </a:ln>
                <a:solidFill>
                  <a:srgbClr val="000000"/>
                </a:solidFill>
                <a:effectLst/>
                <a:uLnTx/>
                <a:uFillTx/>
                <a:latin typeface="Arial"/>
                <a:ea typeface="+mn-ea"/>
                <a:cs typeface="+mn-cs"/>
              </a:rPr>
              <a:t>Witten in C++, work with </a:t>
            </a:r>
            <a:r>
              <a:rPr kumimoji="0" lang="en-US" sz="1800" b="0" i="0" u="none" strike="noStrike" kern="0" cap="none" spc="0" normalizeH="0" baseline="0" noProof="0" dirty="0" err="1" smtClean="0">
                <a:ln>
                  <a:noFill/>
                </a:ln>
                <a:solidFill>
                  <a:srgbClr val="000000"/>
                </a:solidFill>
                <a:effectLst/>
                <a:uLnTx/>
                <a:uFillTx/>
                <a:latin typeface="Arial"/>
                <a:ea typeface="+mn-ea"/>
                <a:cs typeface="+mn-cs"/>
              </a:rPr>
              <a:t>Asyn</a:t>
            </a:r>
            <a:endParaRPr kumimoji="0" lang="en-US" sz="1800" b="0" i="0" u="none" strike="noStrike" kern="0" cap="none" spc="0" normalizeH="0" baseline="0" noProof="0" dirty="0" smtClean="0">
              <a:ln>
                <a:noFill/>
              </a:ln>
              <a:solidFill>
                <a:srgbClr val="000000"/>
              </a:solidFill>
              <a:effectLst/>
              <a:uLnTx/>
              <a:uFillTx/>
              <a:latin typeface="Arial"/>
              <a:ea typeface="+mn-ea"/>
              <a:cs typeface="+mn-cs"/>
            </a:endParaRPr>
          </a:p>
        </p:txBody>
      </p:sp>
      <p:sp>
        <p:nvSpPr>
          <p:cNvPr id="6" name="Rectangle 5"/>
          <p:cNvSpPr/>
          <p:nvPr/>
        </p:nvSpPr>
        <p:spPr bwMode="auto">
          <a:xfrm>
            <a:off x="2498130" y="5848691"/>
            <a:ext cx="3571665" cy="422279"/>
          </a:xfrm>
          <a:prstGeom prst="rect">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pic>
        <p:nvPicPr>
          <p:cNvPr id="7" name="Picture 6" descr="C:\Users\kukhee\AppData\Local\Microsoft\Windows\Temporary Internet Files\Content.IE5\P017JAJN\MC900389436[1].wmf"/>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7569" t="12499" r="8899" b="14895"/>
          <a:stretch/>
        </p:blipFill>
        <p:spPr bwMode="auto">
          <a:xfrm>
            <a:off x="2997396" y="5899151"/>
            <a:ext cx="384050" cy="33323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727090" y="5921330"/>
            <a:ext cx="1311578" cy="276999"/>
          </a:xfrm>
          <a:prstGeom prst="rect">
            <a:avLst/>
          </a:prstGeom>
          <a:noFill/>
        </p:spPr>
        <p:txBody>
          <a:bodyPr wrap="none" rtlCol="0">
            <a:spAutoFit/>
          </a:bodyPr>
          <a:lstStyle/>
          <a:p>
            <a:pPr fontAlgn="base">
              <a:spcBef>
                <a:spcPct val="0"/>
              </a:spcBef>
              <a:spcAft>
                <a:spcPct val="0"/>
              </a:spcAft>
            </a:pPr>
            <a:r>
              <a:rPr lang="en-US" sz="1200" dirty="0" smtClean="0">
                <a:solidFill>
                  <a:srgbClr val="000000"/>
                </a:solidFill>
                <a:latin typeface="Times New Roman" pitchFamily="18" charset="0"/>
              </a:rPr>
              <a:t>Camera Hardware</a:t>
            </a:r>
            <a:endParaRPr lang="en-US" sz="1200" dirty="0">
              <a:solidFill>
                <a:srgbClr val="000000"/>
              </a:solidFill>
              <a:latin typeface="Times New Roman" pitchFamily="18" charset="0"/>
            </a:endParaRPr>
          </a:p>
        </p:txBody>
      </p:sp>
      <p:sp>
        <p:nvSpPr>
          <p:cNvPr id="9" name="Rectangle 8"/>
          <p:cNvSpPr/>
          <p:nvPr/>
        </p:nvSpPr>
        <p:spPr bwMode="auto">
          <a:xfrm>
            <a:off x="2498130" y="5195806"/>
            <a:ext cx="3571665" cy="422279"/>
          </a:xfrm>
          <a:prstGeom prst="rect">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10" name="TextBox 9"/>
          <p:cNvSpPr txBox="1"/>
          <p:nvPr/>
        </p:nvSpPr>
        <p:spPr>
          <a:xfrm>
            <a:off x="3830889" y="5268445"/>
            <a:ext cx="906145" cy="276999"/>
          </a:xfrm>
          <a:prstGeom prst="rect">
            <a:avLst/>
          </a:prstGeom>
          <a:noFill/>
        </p:spPr>
        <p:txBody>
          <a:bodyPr wrap="none" rtlCol="0">
            <a:spAutoFit/>
          </a:bodyPr>
          <a:lstStyle/>
          <a:p>
            <a:pPr fontAlgn="base">
              <a:spcBef>
                <a:spcPct val="0"/>
              </a:spcBef>
              <a:spcAft>
                <a:spcPct val="0"/>
              </a:spcAft>
            </a:pPr>
            <a:r>
              <a:rPr lang="en-US" sz="1200" dirty="0" smtClean="0">
                <a:solidFill>
                  <a:srgbClr val="000000"/>
                </a:solidFill>
                <a:latin typeface="Times New Roman" pitchFamily="18" charset="0"/>
              </a:rPr>
              <a:t>Vendor API</a:t>
            </a:r>
            <a:endParaRPr lang="en-US" sz="1200" dirty="0">
              <a:solidFill>
                <a:srgbClr val="000000"/>
              </a:solidFill>
              <a:latin typeface="Times New Roman" pitchFamily="18" charset="0"/>
            </a:endParaRPr>
          </a:p>
        </p:txBody>
      </p:sp>
      <p:sp>
        <p:nvSpPr>
          <p:cNvPr id="11" name="Rectangle 10"/>
          <p:cNvSpPr/>
          <p:nvPr/>
        </p:nvSpPr>
        <p:spPr bwMode="auto">
          <a:xfrm>
            <a:off x="2498130" y="4696365"/>
            <a:ext cx="3571665" cy="422279"/>
          </a:xfrm>
          <a:prstGeom prst="rect">
            <a:avLst/>
          </a:prstGeom>
          <a:solidFill>
            <a:srgbClr val="66CCFF"/>
          </a:solidFill>
          <a:ln w="25400" cap="flat" cmpd="sng" algn="ctr">
            <a:solidFill>
              <a:srgbClr val="0066FF"/>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12" name="TextBox 11"/>
          <p:cNvSpPr txBox="1"/>
          <p:nvPr/>
        </p:nvSpPr>
        <p:spPr>
          <a:xfrm>
            <a:off x="4023313" y="4784393"/>
            <a:ext cx="521297"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Driver</a:t>
            </a:r>
            <a:endParaRPr lang="en-US" sz="1000" dirty="0">
              <a:solidFill>
                <a:srgbClr val="000000"/>
              </a:solidFill>
              <a:latin typeface="Times New Roman" pitchFamily="18" charset="0"/>
            </a:endParaRPr>
          </a:p>
        </p:txBody>
      </p:sp>
      <p:sp>
        <p:nvSpPr>
          <p:cNvPr id="13" name="Rectangle 12"/>
          <p:cNvSpPr/>
          <p:nvPr/>
        </p:nvSpPr>
        <p:spPr bwMode="auto">
          <a:xfrm>
            <a:off x="2498131" y="4197276"/>
            <a:ext cx="1785832" cy="422279"/>
          </a:xfrm>
          <a:prstGeom prst="rect">
            <a:avLst/>
          </a:prstGeom>
          <a:solidFill>
            <a:srgbClr val="66CCFF"/>
          </a:solidFill>
          <a:ln w="25400" cap="flat" cmpd="sng" algn="ctr">
            <a:solidFill>
              <a:srgbClr val="0066FF"/>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14" name="TextBox 13"/>
          <p:cNvSpPr txBox="1"/>
          <p:nvPr/>
        </p:nvSpPr>
        <p:spPr>
          <a:xfrm>
            <a:off x="2611878" y="4285304"/>
            <a:ext cx="1576072" cy="246221"/>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NDArray</a:t>
            </a:r>
            <a:r>
              <a:rPr lang="en-US" sz="1000" dirty="0" smtClean="0">
                <a:solidFill>
                  <a:srgbClr val="000000"/>
                </a:solidFill>
                <a:latin typeface="Times New Roman" pitchFamily="18" charset="0"/>
              </a:rPr>
              <a:t> and other classes</a:t>
            </a:r>
            <a:endParaRPr lang="en-US" sz="1000" dirty="0">
              <a:solidFill>
                <a:srgbClr val="000000"/>
              </a:solidFill>
              <a:latin typeface="Times New Roman" pitchFamily="18" charset="0"/>
            </a:endParaRPr>
          </a:p>
        </p:txBody>
      </p:sp>
      <p:sp>
        <p:nvSpPr>
          <p:cNvPr id="15" name="Rectangle 14"/>
          <p:cNvSpPr/>
          <p:nvPr/>
        </p:nvSpPr>
        <p:spPr bwMode="auto">
          <a:xfrm>
            <a:off x="2498130" y="3774644"/>
            <a:ext cx="3571665" cy="345645"/>
          </a:xfrm>
          <a:prstGeom prst="rect">
            <a:avLst/>
          </a:prstGeom>
          <a:solidFill>
            <a:srgbClr val="7030A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16" name="Rectangle 15"/>
          <p:cNvSpPr/>
          <p:nvPr/>
        </p:nvSpPr>
        <p:spPr bwMode="auto">
          <a:xfrm>
            <a:off x="4348055" y="4101301"/>
            <a:ext cx="300755" cy="518254"/>
          </a:xfrm>
          <a:prstGeom prst="rect">
            <a:avLst/>
          </a:prstGeom>
          <a:solidFill>
            <a:srgbClr val="7030A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17" name="Rectangle 16"/>
          <p:cNvSpPr/>
          <p:nvPr/>
        </p:nvSpPr>
        <p:spPr bwMode="auto">
          <a:xfrm>
            <a:off x="4706418" y="4158695"/>
            <a:ext cx="1363377" cy="422279"/>
          </a:xfrm>
          <a:prstGeom prst="rect">
            <a:avLst/>
          </a:prstGeom>
          <a:solidFill>
            <a:srgbClr val="66CCFF"/>
          </a:solidFill>
          <a:ln w="25400" cap="flat" cmpd="sng" algn="ctr">
            <a:solidFill>
              <a:srgbClr val="0066FF"/>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18" name="TextBox 17"/>
          <p:cNvSpPr txBox="1"/>
          <p:nvPr/>
        </p:nvSpPr>
        <p:spPr>
          <a:xfrm>
            <a:off x="5019783" y="4246723"/>
            <a:ext cx="893193"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File Plug-In’s</a:t>
            </a:r>
            <a:endParaRPr lang="en-US" sz="1000" dirty="0">
              <a:solidFill>
                <a:srgbClr val="000000"/>
              </a:solidFill>
              <a:latin typeface="Times New Roman" pitchFamily="18" charset="0"/>
            </a:endParaRPr>
          </a:p>
        </p:txBody>
      </p:sp>
      <p:sp>
        <p:nvSpPr>
          <p:cNvPr id="19" name="TextBox 18"/>
          <p:cNvSpPr txBox="1"/>
          <p:nvPr/>
        </p:nvSpPr>
        <p:spPr>
          <a:xfrm>
            <a:off x="2536535" y="3743331"/>
            <a:ext cx="617477" cy="338554"/>
          </a:xfrm>
          <a:prstGeom prst="rect">
            <a:avLst/>
          </a:prstGeom>
          <a:noFill/>
        </p:spPr>
        <p:txBody>
          <a:bodyPr wrap="none" rtlCol="0">
            <a:spAutoFit/>
          </a:bodyPr>
          <a:lstStyle/>
          <a:p>
            <a:pPr fontAlgn="base">
              <a:spcBef>
                <a:spcPct val="0"/>
              </a:spcBef>
              <a:spcAft>
                <a:spcPct val="0"/>
              </a:spcAft>
            </a:pPr>
            <a:r>
              <a:rPr lang="en-US" sz="1600" dirty="0" err="1" smtClean="0">
                <a:solidFill>
                  <a:srgbClr val="FFFFFF"/>
                </a:solidFill>
                <a:latin typeface="Times New Roman" pitchFamily="18" charset="0"/>
              </a:rPr>
              <a:t>Asyn</a:t>
            </a:r>
            <a:endParaRPr lang="en-US" sz="1600" dirty="0" smtClean="0">
              <a:solidFill>
                <a:srgbClr val="FFFFFF"/>
              </a:solidFill>
              <a:latin typeface="Times New Roman" pitchFamily="18" charset="0"/>
            </a:endParaRPr>
          </a:p>
        </p:txBody>
      </p:sp>
      <p:sp>
        <p:nvSpPr>
          <p:cNvPr id="20" name="TextBox 19"/>
          <p:cNvSpPr txBox="1"/>
          <p:nvPr/>
        </p:nvSpPr>
        <p:spPr>
          <a:xfrm rot="5400000">
            <a:off x="4122367" y="4066471"/>
            <a:ext cx="752129" cy="261610"/>
          </a:xfrm>
          <a:prstGeom prst="rect">
            <a:avLst/>
          </a:prstGeom>
          <a:noFill/>
        </p:spPr>
        <p:txBody>
          <a:bodyPr wrap="none" rtlCol="0">
            <a:spAutoFit/>
          </a:bodyPr>
          <a:lstStyle/>
          <a:p>
            <a:pPr fontAlgn="base">
              <a:spcBef>
                <a:spcPct val="0"/>
              </a:spcBef>
              <a:spcAft>
                <a:spcPct val="0"/>
              </a:spcAft>
            </a:pPr>
            <a:r>
              <a:rPr lang="en-US" sz="1100" dirty="0" err="1" smtClean="0">
                <a:solidFill>
                  <a:srgbClr val="FFFFFF"/>
                </a:solidFill>
                <a:latin typeface="Times New Roman" pitchFamily="18" charset="0"/>
              </a:rPr>
              <a:t>Asyn</a:t>
            </a:r>
            <a:r>
              <a:rPr lang="en-US" sz="1100" dirty="0" smtClean="0">
                <a:solidFill>
                  <a:srgbClr val="FFFFFF"/>
                </a:solidFill>
                <a:latin typeface="Times New Roman" pitchFamily="18" charset="0"/>
              </a:rPr>
              <a:t> Port</a:t>
            </a:r>
          </a:p>
        </p:txBody>
      </p:sp>
      <p:sp>
        <p:nvSpPr>
          <p:cNvPr id="21" name="Rectangle 20"/>
          <p:cNvSpPr/>
          <p:nvPr/>
        </p:nvSpPr>
        <p:spPr bwMode="auto">
          <a:xfrm>
            <a:off x="2498129" y="3182510"/>
            <a:ext cx="960125" cy="384050"/>
          </a:xfrm>
          <a:prstGeom prst="rect">
            <a:avLst/>
          </a:prstGeom>
          <a:solidFill>
            <a:srgbClr val="66CC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22" name="TextBox 21"/>
          <p:cNvSpPr txBox="1"/>
          <p:nvPr/>
        </p:nvSpPr>
        <p:spPr>
          <a:xfrm>
            <a:off x="2439893" y="3243529"/>
            <a:ext cx="1095172" cy="246221"/>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ADBase</a:t>
            </a:r>
            <a:r>
              <a:rPr lang="en-US" sz="1000" dirty="0" smtClean="0">
                <a:solidFill>
                  <a:srgbClr val="000000"/>
                </a:solidFill>
                <a:latin typeface="Times New Roman" pitchFamily="18" charset="0"/>
              </a:rPr>
              <a:t> template</a:t>
            </a:r>
            <a:endParaRPr lang="en-US" sz="1000" dirty="0">
              <a:solidFill>
                <a:srgbClr val="000000"/>
              </a:solidFill>
              <a:latin typeface="Times New Roman" pitchFamily="18" charset="0"/>
            </a:endParaRPr>
          </a:p>
        </p:txBody>
      </p:sp>
      <p:sp>
        <p:nvSpPr>
          <p:cNvPr id="23" name="Rectangle 22"/>
          <p:cNvSpPr/>
          <p:nvPr/>
        </p:nvSpPr>
        <p:spPr bwMode="auto">
          <a:xfrm>
            <a:off x="3516491" y="3182510"/>
            <a:ext cx="960125" cy="384050"/>
          </a:xfrm>
          <a:prstGeom prst="rect">
            <a:avLst/>
          </a:prstGeom>
          <a:solidFill>
            <a:srgbClr val="66CCFF"/>
          </a:solidFill>
          <a:ln w="25400" cap="flat" cmpd="sng" algn="ctr">
            <a:solidFill>
              <a:srgbClr val="3333CC"/>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24" name="TextBox 23"/>
          <p:cNvSpPr txBox="1"/>
          <p:nvPr/>
        </p:nvSpPr>
        <p:spPr>
          <a:xfrm>
            <a:off x="3515233" y="3198570"/>
            <a:ext cx="954107"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NDPluginBase</a:t>
            </a:r>
            <a:endParaRPr lang="en-US" sz="1000" dirty="0" smtClean="0">
              <a:solidFill>
                <a:srgbClr val="000000"/>
              </a:solidFill>
              <a:latin typeface="Times New Roman" pitchFamily="18" charset="0"/>
            </a:endParaRPr>
          </a:p>
          <a:p>
            <a:pPr fontAlgn="base">
              <a:spcBef>
                <a:spcPct val="0"/>
              </a:spcBef>
              <a:spcAft>
                <a:spcPct val="0"/>
              </a:spcAft>
            </a:pPr>
            <a:r>
              <a:rPr lang="en-US" sz="1000" dirty="0" smtClean="0">
                <a:solidFill>
                  <a:srgbClr val="000000"/>
                </a:solidFill>
                <a:latin typeface="Times New Roman" pitchFamily="18" charset="0"/>
              </a:rPr>
              <a:t>template</a:t>
            </a:r>
            <a:endParaRPr lang="en-US" sz="1000" dirty="0">
              <a:solidFill>
                <a:srgbClr val="000000"/>
              </a:solidFill>
              <a:latin typeface="Times New Roman" pitchFamily="18" charset="0"/>
            </a:endParaRPr>
          </a:p>
        </p:txBody>
      </p:sp>
      <p:sp>
        <p:nvSpPr>
          <p:cNvPr id="25" name="Rectangle 24"/>
          <p:cNvSpPr/>
          <p:nvPr/>
        </p:nvSpPr>
        <p:spPr bwMode="auto">
          <a:xfrm>
            <a:off x="4533595" y="3198570"/>
            <a:ext cx="778962" cy="384050"/>
          </a:xfrm>
          <a:prstGeom prst="rect">
            <a:avLst/>
          </a:prstGeom>
          <a:solidFill>
            <a:srgbClr val="FFFFFF"/>
          </a:solidFill>
          <a:ln w="25400" cap="flat" cmpd="sng" algn="ctr">
            <a:solidFill>
              <a:srgbClr val="FFFFFF">
                <a:lumMod val="65000"/>
              </a:srgb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26" name="TextBox 25"/>
          <p:cNvSpPr txBox="1"/>
          <p:nvPr/>
        </p:nvSpPr>
        <p:spPr>
          <a:xfrm>
            <a:off x="4540014" y="3267484"/>
            <a:ext cx="723275" cy="246221"/>
          </a:xfrm>
          <a:prstGeom prst="rect">
            <a:avLst/>
          </a:prstGeom>
          <a:noFill/>
        </p:spPr>
        <p:txBody>
          <a:bodyPr wrap="none" rtlCol="0">
            <a:spAutoFit/>
          </a:bodyPr>
          <a:lstStyle/>
          <a:p>
            <a:pPr fontAlgn="base">
              <a:spcBef>
                <a:spcPct val="0"/>
              </a:spcBef>
              <a:spcAft>
                <a:spcPct val="0"/>
              </a:spcAft>
            </a:pPr>
            <a:r>
              <a:rPr lang="en-US" sz="1000" dirty="0" smtClean="0">
                <a:solidFill>
                  <a:srgbClr val="FFFFFF">
                    <a:lumMod val="50000"/>
                  </a:srgbClr>
                </a:solidFill>
                <a:latin typeface="Times New Roman" pitchFamily="18" charset="0"/>
              </a:rPr>
              <a:t>Other PVs</a:t>
            </a:r>
            <a:endParaRPr lang="en-US" sz="1000" dirty="0">
              <a:solidFill>
                <a:srgbClr val="FFFFFF">
                  <a:lumMod val="50000"/>
                </a:srgbClr>
              </a:solidFill>
              <a:latin typeface="Times New Roman" pitchFamily="18" charset="0"/>
            </a:endParaRPr>
          </a:p>
        </p:txBody>
      </p:sp>
      <p:sp>
        <p:nvSpPr>
          <p:cNvPr id="27" name="Rectangle 26"/>
          <p:cNvSpPr/>
          <p:nvPr/>
        </p:nvSpPr>
        <p:spPr bwMode="auto">
          <a:xfrm>
            <a:off x="5378505" y="3198570"/>
            <a:ext cx="691290" cy="384050"/>
          </a:xfrm>
          <a:prstGeom prst="rect">
            <a:avLst/>
          </a:prstGeom>
          <a:solidFill>
            <a:srgbClr val="FFFFFF"/>
          </a:solidFill>
          <a:ln w="25400" cap="flat" cmpd="sng" algn="ctr">
            <a:solidFill>
              <a:srgbClr val="FFFFFF">
                <a:lumMod val="65000"/>
              </a:srgb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28" name="Cloud 27"/>
          <p:cNvSpPr/>
          <p:nvPr/>
        </p:nvSpPr>
        <p:spPr bwMode="auto">
          <a:xfrm>
            <a:off x="2344510" y="2337869"/>
            <a:ext cx="2392524" cy="707081"/>
          </a:xfrm>
          <a:prstGeom prst="cloud">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srgbClr val="00B050"/>
                </a:solidFill>
                <a:effectLst/>
                <a:uLnTx/>
                <a:uFillTx/>
                <a:latin typeface="Times New Roman" pitchFamily="18" charset="0"/>
                <a:ea typeface="+mn-ea"/>
                <a:cs typeface="+mn-cs"/>
              </a:rPr>
              <a:t>(1) EPICS </a:t>
            </a:r>
            <a:br>
              <a:rPr kumimoji="0" lang="en-US" sz="1200" b="0" i="0" u="none" strike="noStrike" kern="0" cap="none" spc="0" normalizeH="0" baseline="0" noProof="0" dirty="0" smtClean="0">
                <a:ln>
                  <a:noFill/>
                </a:ln>
                <a:solidFill>
                  <a:srgbClr val="00B050"/>
                </a:solidFill>
                <a:effectLst/>
                <a:uLnTx/>
                <a:uFillTx/>
                <a:latin typeface="Times New Roman" pitchFamily="18" charset="0"/>
                <a:ea typeface="+mn-ea"/>
                <a:cs typeface="+mn-cs"/>
              </a:rPr>
            </a:br>
            <a:r>
              <a:rPr kumimoji="0" lang="en-US" sz="1200" b="0" i="0" u="none" strike="noStrike" kern="0" cap="none" spc="0" normalizeH="0" baseline="0" noProof="0" dirty="0" smtClean="0">
                <a:ln>
                  <a:noFill/>
                </a:ln>
                <a:solidFill>
                  <a:srgbClr val="00B050"/>
                </a:solidFill>
                <a:effectLst/>
                <a:uLnTx/>
                <a:uFillTx/>
                <a:latin typeface="Times New Roman" pitchFamily="18" charset="0"/>
                <a:ea typeface="+mn-ea"/>
                <a:cs typeface="+mn-cs"/>
              </a:rPr>
              <a:t>Channel Access</a:t>
            </a:r>
          </a:p>
        </p:txBody>
      </p:sp>
      <p:sp>
        <p:nvSpPr>
          <p:cNvPr id="29" name="TextBox 28"/>
          <p:cNvSpPr txBox="1"/>
          <p:nvPr/>
        </p:nvSpPr>
        <p:spPr>
          <a:xfrm>
            <a:off x="5378505" y="3198570"/>
            <a:ext cx="554960"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MPEG</a:t>
            </a:r>
            <a:br>
              <a:rPr lang="en-US" sz="1000" dirty="0" smtClean="0">
                <a:solidFill>
                  <a:srgbClr val="000000"/>
                </a:solidFill>
                <a:latin typeface="Times New Roman" pitchFamily="18" charset="0"/>
              </a:rPr>
            </a:br>
            <a:r>
              <a:rPr lang="en-US" sz="1000" dirty="0" smtClean="0">
                <a:solidFill>
                  <a:srgbClr val="000000"/>
                </a:solidFill>
                <a:latin typeface="Times New Roman" pitchFamily="18" charset="0"/>
              </a:rPr>
              <a:t>plug-in</a:t>
            </a:r>
            <a:endParaRPr lang="en-US" sz="1000" dirty="0">
              <a:solidFill>
                <a:srgbClr val="000000"/>
              </a:solidFill>
              <a:latin typeface="Times New Roman" pitchFamily="18" charset="0"/>
            </a:endParaRPr>
          </a:p>
        </p:txBody>
      </p:sp>
      <p:sp>
        <p:nvSpPr>
          <p:cNvPr id="30" name="Oval 29"/>
          <p:cNvSpPr/>
          <p:nvPr/>
        </p:nvSpPr>
        <p:spPr bwMode="auto">
          <a:xfrm>
            <a:off x="5378505" y="3043092"/>
            <a:ext cx="681689" cy="137560"/>
          </a:xfrm>
          <a:prstGeom prst="ellipse">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31" name="TextBox 30"/>
          <p:cNvSpPr txBox="1"/>
          <p:nvPr/>
        </p:nvSpPr>
        <p:spPr>
          <a:xfrm>
            <a:off x="5301695" y="2990754"/>
            <a:ext cx="853119"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HTTP server</a:t>
            </a:r>
            <a:endParaRPr lang="en-US" sz="1000" dirty="0">
              <a:solidFill>
                <a:srgbClr val="000000"/>
              </a:solidFill>
              <a:latin typeface="Times New Roman" pitchFamily="18" charset="0"/>
            </a:endParaRPr>
          </a:p>
        </p:txBody>
      </p:sp>
      <p:cxnSp>
        <p:nvCxnSpPr>
          <p:cNvPr id="32" name="Straight Connector 31"/>
          <p:cNvCxnSpPr/>
          <p:nvPr/>
        </p:nvCxnSpPr>
        <p:spPr bwMode="auto">
          <a:xfrm>
            <a:off x="1297671" y="3676425"/>
            <a:ext cx="4050821" cy="0"/>
          </a:xfrm>
          <a:prstGeom prst="line">
            <a:avLst/>
          </a:prstGeom>
          <a:noFill/>
          <a:ln w="15875" cap="flat" cmpd="sng" algn="ctr">
            <a:solidFill>
              <a:srgbClr val="3333CC">
                <a:shade val="95000"/>
                <a:satMod val="105000"/>
              </a:srgbClr>
            </a:solidFill>
            <a:prstDash val="dash"/>
            <a:headEnd type="none" w="med" len="med"/>
            <a:tailEnd type="none" w="med" len="med"/>
          </a:ln>
          <a:effectLst/>
        </p:spPr>
      </p:cxnSp>
      <p:sp>
        <p:nvSpPr>
          <p:cNvPr id="33" name="TextBox 32"/>
          <p:cNvSpPr txBox="1"/>
          <p:nvPr/>
        </p:nvSpPr>
        <p:spPr>
          <a:xfrm>
            <a:off x="616285" y="3205661"/>
            <a:ext cx="1055097"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EPICS PV</a:t>
            </a:r>
            <a:endParaRPr lang="en-US" sz="1600" dirty="0">
              <a:solidFill>
                <a:srgbClr val="000000"/>
              </a:solidFill>
              <a:latin typeface="Times New Roman" pitchFamily="18" charset="0"/>
            </a:endParaRPr>
          </a:p>
        </p:txBody>
      </p:sp>
      <p:cxnSp>
        <p:nvCxnSpPr>
          <p:cNvPr id="34" name="Straight Connector 33"/>
          <p:cNvCxnSpPr/>
          <p:nvPr/>
        </p:nvCxnSpPr>
        <p:spPr bwMode="auto">
          <a:xfrm>
            <a:off x="1442637" y="5733300"/>
            <a:ext cx="4771649" cy="0"/>
          </a:xfrm>
          <a:prstGeom prst="line">
            <a:avLst/>
          </a:prstGeom>
          <a:noFill/>
          <a:ln w="15875" cap="flat" cmpd="sng" algn="ctr">
            <a:solidFill>
              <a:srgbClr val="3333CC">
                <a:shade val="95000"/>
                <a:satMod val="105000"/>
              </a:srgbClr>
            </a:solidFill>
            <a:prstDash val="dash"/>
            <a:headEnd type="none" w="med" len="med"/>
            <a:tailEnd type="none" w="med" len="med"/>
          </a:ln>
          <a:effectLst/>
        </p:spPr>
      </p:cxnSp>
      <p:sp>
        <p:nvSpPr>
          <p:cNvPr id="35" name="TextBox 34"/>
          <p:cNvSpPr txBox="1"/>
          <p:nvPr/>
        </p:nvSpPr>
        <p:spPr>
          <a:xfrm>
            <a:off x="654690" y="5125911"/>
            <a:ext cx="1410964"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Software Code</a:t>
            </a:r>
            <a:endParaRPr lang="en-US" sz="1600" dirty="0">
              <a:solidFill>
                <a:srgbClr val="000000"/>
              </a:solidFill>
              <a:latin typeface="Times New Roman" pitchFamily="18" charset="0"/>
            </a:endParaRPr>
          </a:p>
        </p:txBody>
      </p:sp>
      <p:sp>
        <p:nvSpPr>
          <p:cNvPr id="36" name="TextBox 35"/>
          <p:cNvSpPr txBox="1"/>
          <p:nvPr/>
        </p:nvSpPr>
        <p:spPr>
          <a:xfrm>
            <a:off x="693095" y="5778796"/>
            <a:ext cx="994183"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Hardware</a:t>
            </a:r>
            <a:endParaRPr lang="en-US" sz="1600" dirty="0">
              <a:solidFill>
                <a:srgbClr val="000000"/>
              </a:solidFill>
              <a:latin typeface="Times New Roman" pitchFamily="18" charset="0"/>
            </a:endParaRPr>
          </a:p>
        </p:txBody>
      </p:sp>
      <p:sp>
        <p:nvSpPr>
          <p:cNvPr id="37" name="Rectangle 36"/>
          <p:cNvSpPr/>
          <p:nvPr/>
        </p:nvSpPr>
        <p:spPr bwMode="auto">
          <a:xfrm>
            <a:off x="117020" y="2392065"/>
            <a:ext cx="345644" cy="192025"/>
          </a:xfrm>
          <a:prstGeom prst="rect">
            <a:avLst/>
          </a:prstGeom>
          <a:solidFill>
            <a:srgbClr val="66CCFF"/>
          </a:solidFill>
          <a:ln w="25400" cap="flat" cmpd="sng" algn="ctr">
            <a:solidFill>
              <a:srgbClr val="0066FF"/>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38" name="TextBox 37"/>
          <p:cNvSpPr txBox="1"/>
          <p:nvPr/>
        </p:nvSpPr>
        <p:spPr>
          <a:xfrm>
            <a:off x="462664" y="2337869"/>
            <a:ext cx="1261884" cy="246221"/>
          </a:xfrm>
          <a:prstGeom prst="rect">
            <a:avLst/>
          </a:prstGeom>
          <a:noFill/>
        </p:spPr>
        <p:txBody>
          <a:bodyPr wrap="none" rtlCol="0">
            <a:spAutoFit/>
          </a:bodyPr>
          <a:lstStyle/>
          <a:p>
            <a:pPr fontAlgn="base">
              <a:spcBef>
                <a:spcPct val="0"/>
              </a:spcBef>
              <a:spcAft>
                <a:spcPct val="0"/>
              </a:spcAft>
            </a:pPr>
            <a:r>
              <a:rPr lang="en-US" sz="1000" dirty="0" err="1" smtClean="0">
                <a:solidFill>
                  <a:srgbClr val="000000"/>
                </a:solidFill>
                <a:latin typeface="Times New Roman" pitchFamily="18" charset="0"/>
              </a:rPr>
              <a:t>areaDetector</a:t>
            </a:r>
            <a:r>
              <a:rPr lang="en-US" sz="1000" dirty="0" smtClean="0">
                <a:solidFill>
                  <a:srgbClr val="000000"/>
                </a:solidFill>
                <a:latin typeface="Times New Roman" pitchFamily="18" charset="0"/>
              </a:rPr>
              <a:t> module</a:t>
            </a:r>
            <a:endParaRPr lang="en-US" sz="1000" dirty="0">
              <a:solidFill>
                <a:srgbClr val="000000"/>
              </a:solidFill>
              <a:latin typeface="Times New Roman" pitchFamily="18" charset="0"/>
            </a:endParaRPr>
          </a:p>
        </p:txBody>
      </p:sp>
      <p:sp>
        <p:nvSpPr>
          <p:cNvPr id="39" name="Right Arrow 38"/>
          <p:cNvSpPr/>
          <p:nvPr/>
        </p:nvSpPr>
        <p:spPr bwMode="auto">
          <a:xfrm>
            <a:off x="6154815" y="2936289"/>
            <a:ext cx="491056" cy="307240"/>
          </a:xfrm>
          <a:prstGeom prst="rightArrow">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40" name="Cloud 39"/>
          <p:cNvSpPr/>
          <p:nvPr/>
        </p:nvSpPr>
        <p:spPr bwMode="auto">
          <a:xfrm>
            <a:off x="6722679" y="2606583"/>
            <a:ext cx="1574605" cy="921720"/>
          </a:xfrm>
          <a:prstGeom prst="cloud">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41" name="Right Arrow 40"/>
          <p:cNvSpPr/>
          <p:nvPr/>
        </p:nvSpPr>
        <p:spPr bwMode="auto">
          <a:xfrm>
            <a:off x="6146605" y="4257971"/>
            <a:ext cx="491056" cy="307240"/>
          </a:xfrm>
          <a:prstGeom prst="rightArrow">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42" name="Cloud 41"/>
          <p:cNvSpPr/>
          <p:nvPr/>
        </p:nvSpPr>
        <p:spPr bwMode="auto">
          <a:xfrm>
            <a:off x="6714469" y="3928265"/>
            <a:ext cx="1574605" cy="921720"/>
          </a:xfrm>
          <a:prstGeom prst="cloud">
            <a:avLst/>
          </a:prstGeom>
          <a:solidFill>
            <a:srgbClr val="FFFFFF"/>
          </a:solidFill>
          <a:ln w="25400" cap="flat" cmpd="sng" algn="ctr">
            <a:solidFill>
              <a:srgbClr val="00CC9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43" name="TextBox 42"/>
          <p:cNvSpPr txBox="1"/>
          <p:nvPr/>
        </p:nvSpPr>
        <p:spPr>
          <a:xfrm>
            <a:off x="6990987" y="2891330"/>
            <a:ext cx="1037463" cy="276999"/>
          </a:xfrm>
          <a:prstGeom prst="rect">
            <a:avLst/>
          </a:prstGeom>
          <a:noFill/>
        </p:spPr>
        <p:txBody>
          <a:bodyPr wrap="none" rtlCol="0">
            <a:spAutoFit/>
          </a:bodyPr>
          <a:lstStyle/>
          <a:p>
            <a:pPr fontAlgn="base">
              <a:spcBef>
                <a:spcPct val="0"/>
              </a:spcBef>
              <a:spcAft>
                <a:spcPct val="0"/>
              </a:spcAft>
            </a:pPr>
            <a:r>
              <a:rPr lang="en-US" sz="1200" dirty="0" smtClean="0">
                <a:solidFill>
                  <a:srgbClr val="00B050"/>
                </a:solidFill>
                <a:latin typeface="Times New Roman" pitchFamily="18" charset="0"/>
              </a:rPr>
              <a:t>(2) Streaming</a:t>
            </a:r>
            <a:endParaRPr lang="en-US" sz="1200" dirty="0">
              <a:solidFill>
                <a:srgbClr val="00B050"/>
              </a:solidFill>
              <a:latin typeface="Times New Roman" pitchFamily="18" charset="0"/>
            </a:endParaRPr>
          </a:p>
        </p:txBody>
      </p:sp>
      <p:sp>
        <p:nvSpPr>
          <p:cNvPr id="44" name="TextBox 43"/>
          <p:cNvSpPr txBox="1"/>
          <p:nvPr/>
        </p:nvSpPr>
        <p:spPr>
          <a:xfrm>
            <a:off x="6830391" y="4157890"/>
            <a:ext cx="1697324" cy="461665"/>
          </a:xfrm>
          <a:prstGeom prst="rect">
            <a:avLst/>
          </a:prstGeom>
          <a:noFill/>
        </p:spPr>
        <p:txBody>
          <a:bodyPr wrap="none" rtlCol="0">
            <a:spAutoFit/>
          </a:bodyPr>
          <a:lstStyle/>
          <a:p>
            <a:pPr fontAlgn="base">
              <a:spcBef>
                <a:spcPct val="0"/>
              </a:spcBef>
              <a:spcAft>
                <a:spcPct val="0"/>
              </a:spcAft>
            </a:pPr>
            <a:r>
              <a:rPr lang="en-US" sz="1200" dirty="0" smtClean="0">
                <a:solidFill>
                  <a:srgbClr val="00B050"/>
                </a:solidFill>
                <a:latin typeface="Times New Roman" pitchFamily="18" charset="0"/>
              </a:rPr>
              <a:t>(3) File output</a:t>
            </a:r>
            <a:br>
              <a:rPr lang="en-US" sz="1200" dirty="0" smtClean="0">
                <a:solidFill>
                  <a:srgbClr val="00B050"/>
                </a:solidFill>
                <a:latin typeface="Times New Roman" pitchFamily="18" charset="0"/>
              </a:rPr>
            </a:br>
            <a:r>
              <a:rPr lang="en-US" sz="1200" dirty="0" smtClean="0">
                <a:solidFill>
                  <a:srgbClr val="00B050"/>
                </a:solidFill>
                <a:latin typeface="Times New Roman" pitchFamily="18" charset="0"/>
              </a:rPr>
              <a:t>TIFF, </a:t>
            </a:r>
            <a:r>
              <a:rPr lang="en-US" sz="1200" dirty="0" err="1" smtClean="0">
                <a:solidFill>
                  <a:srgbClr val="00B050"/>
                </a:solidFill>
                <a:latin typeface="Times New Roman" pitchFamily="18" charset="0"/>
              </a:rPr>
              <a:t>netCDF</a:t>
            </a:r>
            <a:r>
              <a:rPr lang="en-US" sz="1200" dirty="0" smtClean="0">
                <a:solidFill>
                  <a:srgbClr val="00B050"/>
                </a:solidFill>
                <a:latin typeface="Times New Roman" pitchFamily="18" charset="0"/>
              </a:rPr>
              <a:t>, JPEG, …</a:t>
            </a:r>
            <a:endParaRPr lang="en-US" sz="1200" dirty="0">
              <a:solidFill>
                <a:srgbClr val="00B050"/>
              </a:solidFill>
              <a:latin typeface="Times New Roman" pitchFamily="18" charset="0"/>
            </a:endParaRPr>
          </a:p>
        </p:txBody>
      </p:sp>
      <p:cxnSp>
        <p:nvCxnSpPr>
          <p:cNvPr id="45" name="Straight Connector 44"/>
          <p:cNvCxnSpPr/>
          <p:nvPr/>
        </p:nvCxnSpPr>
        <p:spPr bwMode="auto">
          <a:xfrm>
            <a:off x="5349727" y="2891330"/>
            <a:ext cx="0" cy="784513"/>
          </a:xfrm>
          <a:prstGeom prst="line">
            <a:avLst/>
          </a:prstGeom>
          <a:noFill/>
          <a:ln w="15875" cap="flat" cmpd="sng" algn="ctr">
            <a:solidFill>
              <a:srgbClr val="3333CC">
                <a:shade val="95000"/>
                <a:satMod val="105000"/>
              </a:srgbClr>
            </a:solidFill>
            <a:prstDash val="dash"/>
            <a:headEnd type="none" w="med" len="med"/>
            <a:tailEnd type="none" w="med" len="med"/>
          </a:ln>
          <a:effectLst/>
        </p:spPr>
      </p:cxnSp>
    </p:spTree>
    <p:extLst>
      <p:ext uri="{BB962C8B-B14F-4D97-AF65-F5344CB8AC3E}">
        <p14:creationId xmlns:p14="http://schemas.microsoft.com/office/powerpoint/2010/main" val="250768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5</a:t>
            </a:fld>
            <a:endParaRPr lang="en-US" dirty="0"/>
          </a:p>
        </p:txBody>
      </p:sp>
      <p:sp>
        <p:nvSpPr>
          <p:cNvPr id="3" name="Title 2"/>
          <p:cNvSpPr>
            <a:spLocks noGrp="1"/>
          </p:cNvSpPr>
          <p:nvPr>
            <p:ph type="title"/>
          </p:nvPr>
        </p:nvSpPr>
        <p:spPr/>
        <p:txBody>
          <a:bodyPr/>
          <a:lstStyle/>
          <a:p>
            <a:r>
              <a:rPr lang="en-US" dirty="0" smtClean="0"/>
              <a:t>Timestamp Tagging Issue for Image Data</a:t>
            </a:r>
            <a:endParaRPr lang="en-US" dirty="0"/>
          </a:p>
        </p:txBody>
      </p:sp>
      <p:sp>
        <p:nvSpPr>
          <p:cNvPr id="4" name="Content Placeholder 3"/>
          <p:cNvSpPr>
            <a:spLocks noGrp="1"/>
          </p:cNvSpPr>
          <p:nvPr>
            <p:ph sz="quarter" idx="14"/>
          </p:nvPr>
        </p:nvSpPr>
        <p:spPr/>
        <p:txBody>
          <a:bodyPr/>
          <a:lstStyle/>
          <a:p>
            <a:pPr marL="342900" indent="-342900">
              <a:buFont typeface="Wingdings" panose="05000000000000000000" pitchFamily="2" charset="2"/>
              <a:buChar char="q"/>
            </a:pPr>
            <a:r>
              <a:rPr lang="en-US" sz="1800" dirty="0" smtClean="0"/>
              <a:t>Image data type (waveform) is not fit for Beam Synchronous Acquisition (BSA) system</a:t>
            </a:r>
          </a:p>
          <a:p>
            <a:pPr marL="342900" indent="-342900">
              <a:buFont typeface="Wingdings" panose="05000000000000000000" pitchFamily="2" charset="2"/>
              <a:buChar char="q"/>
            </a:pPr>
            <a:r>
              <a:rPr lang="en-US" sz="1800" dirty="0" smtClean="0"/>
              <a:t>Image acquiring and data processing is not deterministic to fit with 360Hz granularity timing system</a:t>
            </a:r>
          </a:p>
          <a:p>
            <a:pPr marL="342900" indent="-342900">
              <a:buFont typeface="Wingdings" panose="05000000000000000000" pitchFamily="2" charset="2"/>
              <a:buChar char="q"/>
            </a:pPr>
            <a:r>
              <a:rPr lang="en-US" sz="1800" dirty="0" smtClean="0"/>
              <a:t>Timestamp/pulse id information should be embedded into a part of image data (meta data in image file)</a:t>
            </a:r>
          </a:p>
          <a:p>
            <a:endParaRPr lang="en-US" dirty="0"/>
          </a:p>
        </p:txBody>
      </p:sp>
    </p:spTree>
    <p:extLst>
      <p:ext uri="{BB962C8B-B14F-4D97-AF65-F5344CB8AC3E}">
        <p14:creationId xmlns:p14="http://schemas.microsoft.com/office/powerpoint/2010/main" val="1383104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6</a:t>
            </a:fld>
            <a:endParaRPr lang="en-US" dirty="0"/>
          </a:p>
        </p:txBody>
      </p:sp>
      <p:sp>
        <p:nvSpPr>
          <p:cNvPr id="3" name="Title 2"/>
          <p:cNvSpPr>
            <a:spLocks noGrp="1"/>
          </p:cNvSpPr>
          <p:nvPr>
            <p:ph type="title"/>
          </p:nvPr>
        </p:nvSpPr>
        <p:spPr/>
        <p:txBody>
          <a:bodyPr/>
          <a:lstStyle/>
          <a:p>
            <a:r>
              <a:rPr lang="en-US" dirty="0" smtClean="0"/>
              <a:t>Timeline for the </a:t>
            </a:r>
            <a:r>
              <a:rPr lang="en-US" dirty="0"/>
              <a:t>T</a:t>
            </a:r>
            <a:r>
              <a:rPr lang="en-US" dirty="0" smtClean="0"/>
              <a:t>imestamp </a:t>
            </a:r>
            <a:r>
              <a:rPr lang="en-US" dirty="0"/>
              <a:t>I</a:t>
            </a:r>
            <a:r>
              <a:rPr lang="en-US" dirty="0" smtClean="0"/>
              <a:t>ssue</a:t>
            </a:r>
            <a:endParaRPr lang="en-US" dirty="0"/>
          </a:p>
        </p:txBody>
      </p:sp>
      <p:cxnSp>
        <p:nvCxnSpPr>
          <p:cNvPr id="5" name="Straight Arrow Connector 4"/>
          <p:cNvCxnSpPr/>
          <p:nvPr/>
        </p:nvCxnSpPr>
        <p:spPr bwMode="auto">
          <a:xfrm>
            <a:off x="270640" y="2027396"/>
            <a:ext cx="8644760" cy="0"/>
          </a:xfrm>
          <a:prstGeom prst="straightConnector1">
            <a:avLst/>
          </a:prstGeom>
          <a:noFill/>
          <a:ln w="44450" cap="flat" cmpd="sng" algn="ctr">
            <a:solidFill>
              <a:srgbClr val="3333CC">
                <a:shade val="95000"/>
                <a:satMod val="105000"/>
              </a:srgbClr>
            </a:solidFill>
            <a:prstDash val="solid"/>
            <a:headEnd type="none" w="med" len="med"/>
            <a:tailEnd type="stealth" w="lg" len="lg"/>
          </a:ln>
          <a:effectLst/>
        </p:spPr>
      </p:cxnSp>
      <p:sp>
        <p:nvSpPr>
          <p:cNvPr id="6" name="TextBox 5"/>
          <p:cNvSpPr txBox="1"/>
          <p:nvPr/>
        </p:nvSpPr>
        <p:spPr>
          <a:xfrm>
            <a:off x="8363646" y="2146156"/>
            <a:ext cx="551754"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time</a:t>
            </a:r>
            <a:endParaRPr lang="en-US" sz="1600" dirty="0">
              <a:solidFill>
                <a:srgbClr val="000000"/>
              </a:solidFill>
              <a:latin typeface="Times New Roman" pitchFamily="18" charset="0"/>
            </a:endParaRPr>
          </a:p>
        </p:txBody>
      </p:sp>
      <p:cxnSp>
        <p:nvCxnSpPr>
          <p:cNvPr id="7" name="Straight Connector 6"/>
          <p:cNvCxnSpPr/>
          <p:nvPr/>
        </p:nvCxnSpPr>
        <p:spPr bwMode="auto">
          <a:xfrm>
            <a:off x="907341" y="1887905"/>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8" name="Straight Connector 7"/>
          <p:cNvCxnSpPr/>
          <p:nvPr/>
        </p:nvCxnSpPr>
        <p:spPr bwMode="auto">
          <a:xfrm>
            <a:off x="2267700" y="191218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9" name="Straight Connector 8"/>
          <p:cNvCxnSpPr/>
          <p:nvPr/>
        </p:nvCxnSpPr>
        <p:spPr bwMode="auto">
          <a:xfrm>
            <a:off x="3650280" y="191218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10" name="Straight Connector 9"/>
          <p:cNvCxnSpPr/>
          <p:nvPr/>
        </p:nvCxnSpPr>
        <p:spPr bwMode="auto">
          <a:xfrm>
            <a:off x="6377035" y="191218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cxnSp>
        <p:nvCxnSpPr>
          <p:cNvPr id="11" name="Straight Connector 10"/>
          <p:cNvCxnSpPr/>
          <p:nvPr/>
        </p:nvCxnSpPr>
        <p:spPr bwMode="auto">
          <a:xfrm>
            <a:off x="7682805" y="1912181"/>
            <a:ext cx="0" cy="307240"/>
          </a:xfrm>
          <a:prstGeom prst="line">
            <a:avLst/>
          </a:prstGeom>
          <a:solidFill>
            <a:srgbClr val="00CC99"/>
          </a:solidFill>
          <a:ln w="41275" cap="flat" cmpd="sng" algn="ctr">
            <a:solidFill>
              <a:srgbClr val="2D2DB9"/>
            </a:solidFill>
            <a:prstDash val="solid"/>
            <a:round/>
            <a:headEnd type="none" w="med" len="med"/>
            <a:tailEnd type="none" w="med" len="med"/>
          </a:ln>
          <a:effectLst/>
        </p:spPr>
      </p:cxnSp>
      <p:grpSp>
        <p:nvGrpSpPr>
          <p:cNvPr id="12" name="Group 11"/>
          <p:cNvGrpSpPr/>
          <p:nvPr/>
        </p:nvGrpSpPr>
        <p:grpSpPr>
          <a:xfrm>
            <a:off x="4879240" y="1720156"/>
            <a:ext cx="307240" cy="691290"/>
            <a:chOff x="4879240" y="1278320"/>
            <a:chExt cx="307240" cy="691290"/>
          </a:xfrm>
        </p:grpSpPr>
        <p:sp>
          <p:nvSpPr>
            <p:cNvPr id="13" name="Double Wave 12"/>
            <p:cNvSpPr/>
            <p:nvPr/>
          </p:nvSpPr>
          <p:spPr bwMode="auto">
            <a:xfrm rot="5400000">
              <a:off x="4802430" y="1508751"/>
              <a:ext cx="460861" cy="230429"/>
            </a:xfrm>
            <a:prstGeom prst="doubleWave">
              <a:avLst/>
            </a:prstGeom>
            <a:solidFill>
              <a:srgbClr val="FFFFFF"/>
            </a:solidFill>
            <a:ln w="25400" cap="flat" cmpd="sng" algn="ctr">
              <a:solidFill>
                <a:srgbClr val="2D2DB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14" name="Rectangle 13"/>
            <p:cNvSpPr/>
            <p:nvPr/>
          </p:nvSpPr>
          <p:spPr bwMode="auto">
            <a:xfrm>
              <a:off x="4879240" y="1777585"/>
              <a:ext cx="307240" cy="192025"/>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sp>
          <p:nvSpPr>
            <p:cNvPr id="15" name="Rectangle 14"/>
            <p:cNvSpPr/>
            <p:nvPr/>
          </p:nvSpPr>
          <p:spPr bwMode="auto">
            <a:xfrm>
              <a:off x="4879240" y="1278320"/>
              <a:ext cx="307240" cy="192025"/>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grpSp>
      <p:sp>
        <p:nvSpPr>
          <p:cNvPr id="16" name="TextBox 15"/>
          <p:cNvSpPr txBox="1"/>
          <p:nvPr/>
        </p:nvSpPr>
        <p:spPr>
          <a:xfrm>
            <a:off x="5199707" y="3021843"/>
            <a:ext cx="2000869" cy="307777"/>
          </a:xfrm>
          <a:prstGeom prst="rect">
            <a:avLst/>
          </a:prstGeom>
          <a:noFill/>
        </p:spPr>
        <p:txBody>
          <a:bodyPr wrap="none" rtlCol="0">
            <a:spAutoFit/>
          </a:bodyPr>
          <a:lstStyle/>
          <a:p>
            <a:pPr fontAlgn="base">
              <a:spcBef>
                <a:spcPct val="0"/>
              </a:spcBef>
              <a:spcAft>
                <a:spcPct val="0"/>
              </a:spcAft>
            </a:pPr>
            <a:r>
              <a:rPr lang="en-US" sz="1400" dirty="0" smtClean="0">
                <a:solidFill>
                  <a:srgbClr val="FFFFFF">
                    <a:lumMod val="50000"/>
                  </a:srgbClr>
                </a:solidFill>
                <a:latin typeface="Times New Roman" pitchFamily="18" charset="0"/>
              </a:rPr>
              <a:t>Active timeslots (120Hz)</a:t>
            </a:r>
          </a:p>
        </p:txBody>
      </p:sp>
      <p:sp>
        <p:nvSpPr>
          <p:cNvPr id="17" name="Explosion 1 16"/>
          <p:cNvSpPr/>
          <p:nvPr/>
        </p:nvSpPr>
        <p:spPr bwMode="auto">
          <a:xfrm>
            <a:off x="688021" y="1489726"/>
            <a:ext cx="438639" cy="364981"/>
          </a:xfrm>
          <a:prstGeom prst="irregularSeal1">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18" name="TextBox 17"/>
          <p:cNvSpPr txBox="1"/>
          <p:nvPr/>
        </p:nvSpPr>
        <p:spPr>
          <a:xfrm>
            <a:off x="69659" y="1364439"/>
            <a:ext cx="1531188" cy="307777"/>
          </a:xfrm>
          <a:prstGeom prst="rect">
            <a:avLst/>
          </a:prstGeom>
          <a:noFill/>
        </p:spPr>
        <p:txBody>
          <a:bodyPr wrap="none" rtlCol="0">
            <a:spAutoFit/>
          </a:bodyPr>
          <a:lstStyle/>
          <a:p>
            <a:pPr fontAlgn="base">
              <a:spcBef>
                <a:spcPct val="0"/>
              </a:spcBef>
              <a:spcAft>
                <a:spcPct val="0"/>
              </a:spcAft>
            </a:pPr>
            <a:r>
              <a:rPr lang="en-US" sz="1400" dirty="0" smtClean="0">
                <a:solidFill>
                  <a:srgbClr val="000000"/>
                </a:solidFill>
                <a:latin typeface="Times New Roman" pitchFamily="18" charset="0"/>
              </a:rPr>
              <a:t>Events for Camera</a:t>
            </a:r>
            <a:endParaRPr lang="en-US" sz="1400" dirty="0">
              <a:solidFill>
                <a:srgbClr val="000000"/>
              </a:solidFill>
              <a:latin typeface="Times New Roman" pitchFamily="18" charset="0"/>
            </a:endParaRPr>
          </a:p>
        </p:txBody>
      </p:sp>
      <p:sp>
        <p:nvSpPr>
          <p:cNvPr id="19" name="Explosion 1 18"/>
          <p:cNvSpPr/>
          <p:nvPr/>
        </p:nvSpPr>
        <p:spPr bwMode="auto">
          <a:xfrm>
            <a:off x="6155499" y="1428439"/>
            <a:ext cx="438639" cy="364981"/>
          </a:xfrm>
          <a:prstGeom prst="irregularSeal1">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20" name="TextBox 19"/>
          <p:cNvSpPr txBox="1"/>
          <p:nvPr/>
        </p:nvSpPr>
        <p:spPr>
          <a:xfrm>
            <a:off x="5537137" y="1303152"/>
            <a:ext cx="1531188" cy="307777"/>
          </a:xfrm>
          <a:prstGeom prst="rect">
            <a:avLst/>
          </a:prstGeom>
          <a:noFill/>
        </p:spPr>
        <p:txBody>
          <a:bodyPr wrap="none" rtlCol="0">
            <a:spAutoFit/>
          </a:bodyPr>
          <a:lstStyle/>
          <a:p>
            <a:pPr fontAlgn="base">
              <a:spcBef>
                <a:spcPct val="0"/>
              </a:spcBef>
              <a:spcAft>
                <a:spcPct val="0"/>
              </a:spcAft>
            </a:pPr>
            <a:r>
              <a:rPr lang="en-US" sz="1400" dirty="0" smtClean="0">
                <a:solidFill>
                  <a:srgbClr val="000000"/>
                </a:solidFill>
                <a:latin typeface="Times New Roman" pitchFamily="18" charset="0"/>
              </a:rPr>
              <a:t>Events for Camera</a:t>
            </a:r>
            <a:endParaRPr lang="en-US" sz="1400" dirty="0">
              <a:solidFill>
                <a:srgbClr val="000000"/>
              </a:solidFill>
              <a:latin typeface="Times New Roman" pitchFamily="18" charset="0"/>
            </a:endParaRPr>
          </a:p>
        </p:txBody>
      </p:sp>
      <p:pic>
        <p:nvPicPr>
          <p:cNvPr id="21" name="Picture 20" descr="C:\Users\kukhee\AppData\Local\Microsoft\Windows\Temporary Internet Files\Content.IE5\P017JAJN\MC900389436[1].wm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569" t="12499" r="8899" b="14895"/>
          <a:stretch/>
        </p:blipFill>
        <p:spPr bwMode="auto">
          <a:xfrm>
            <a:off x="769905" y="3237372"/>
            <a:ext cx="442203" cy="383697"/>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0210" y="2369495"/>
            <a:ext cx="1409360" cy="369332"/>
          </a:xfrm>
          <a:prstGeom prst="rect">
            <a:avLst/>
          </a:prstGeom>
          <a:noFill/>
        </p:spPr>
        <p:txBody>
          <a:bodyPr wrap="none" rtlCol="0">
            <a:spAutoFit/>
          </a:bodyPr>
          <a:lstStyle/>
          <a:p>
            <a:pPr fontAlgn="base">
              <a:spcBef>
                <a:spcPct val="0"/>
              </a:spcBef>
              <a:spcAft>
                <a:spcPct val="0"/>
              </a:spcAft>
            </a:pPr>
            <a:r>
              <a:rPr lang="en-US" dirty="0" smtClean="0">
                <a:solidFill>
                  <a:srgbClr val="000000"/>
                </a:solidFill>
                <a:latin typeface="Times New Roman" pitchFamily="18" charset="0"/>
              </a:rPr>
              <a:t>Fail Scenario</a:t>
            </a:r>
            <a:endParaRPr lang="en-US" dirty="0">
              <a:solidFill>
                <a:srgbClr val="000000"/>
              </a:solidFill>
              <a:latin typeface="Times New Roman" pitchFamily="18" charset="0"/>
            </a:endParaRPr>
          </a:p>
        </p:txBody>
      </p:sp>
      <p:sp>
        <p:nvSpPr>
          <p:cNvPr id="23" name="Rectangle 22"/>
          <p:cNvSpPr/>
          <p:nvPr/>
        </p:nvSpPr>
        <p:spPr bwMode="auto">
          <a:xfrm>
            <a:off x="1212108" y="3333207"/>
            <a:ext cx="568532" cy="211052"/>
          </a:xfrm>
          <a:prstGeom prst="rect">
            <a:avLst/>
          </a:prstGeom>
          <a:solidFill>
            <a:srgbClr val="3333CC">
              <a:lumMod val="60000"/>
              <a:lumOff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sp>
        <p:nvSpPr>
          <p:cNvPr id="24" name="Right Arrow 23"/>
          <p:cNvSpPr/>
          <p:nvPr/>
        </p:nvSpPr>
        <p:spPr bwMode="auto">
          <a:xfrm>
            <a:off x="1845245" y="3294890"/>
            <a:ext cx="345646" cy="268659"/>
          </a:xfrm>
          <a:prstGeom prst="rightArrow">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25" name="Rectangle 24"/>
          <p:cNvSpPr/>
          <p:nvPr/>
        </p:nvSpPr>
        <p:spPr bwMode="auto">
          <a:xfrm>
            <a:off x="2229294" y="3333207"/>
            <a:ext cx="345645" cy="211052"/>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cxnSp>
        <p:nvCxnSpPr>
          <p:cNvPr id="26" name="Straight Connector 25"/>
          <p:cNvCxnSpPr/>
          <p:nvPr/>
        </p:nvCxnSpPr>
        <p:spPr bwMode="auto">
          <a:xfrm>
            <a:off x="2267700" y="2968184"/>
            <a:ext cx="0" cy="595365"/>
          </a:xfrm>
          <a:prstGeom prst="line">
            <a:avLst/>
          </a:prstGeom>
          <a:solidFill>
            <a:srgbClr val="00CC99"/>
          </a:solidFill>
          <a:ln w="15875" cap="flat" cmpd="sng" algn="ctr">
            <a:solidFill>
              <a:srgbClr val="FF0000"/>
            </a:solidFill>
            <a:prstDash val="dash"/>
            <a:round/>
            <a:headEnd type="none" w="med" len="med"/>
            <a:tailEnd type="none" w="med" len="med"/>
          </a:ln>
          <a:effectLst/>
        </p:spPr>
      </p:cxnSp>
      <p:sp>
        <p:nvSpPr>
          <p:cNvPr id="27" name="TextBox 26"/>
          <p:cNvSpPr txBox="1"/>
          <p:nvPr/>
        </p:nvSpPr>
        <p:spPr>
          <a:xfrm>
            <a:off x="545694" y="3582664"/>
            <a:ext cx="838691" cy="246221"/>
          </a:xfrm>
          <a:prstGeom prst="rect">
            <a:avLst/>
          </a:prstGeom>
          <a:noFill/>
        </p:spPr>
        <p:txBody>
          <a:bodyPr wrap="none" rtlCol="0">
            <a:spAutoFit/>
          </a:bodyPr>
          <a:lstStyle/>
          <a:p>
            <a:pPr fontAlgn="base">
              <a:spcBef>
                <a:spcPct val="0"/>
              </a:spcBef>
              <a:spcAft>
                <a:spcPct val="0"/>
              </a:spcAft>
            </a:pPr>
            <a:r>
              <a:rPr lang="en-US" sz="1000" dirty="0" smtClean="0">
                <a:solidFill>
                  <a:srgbClr val="3333CC">
                    <a:lumMod val="40000"/>
                    <a:lumOff val="60000"/>
                  </a:srgbClr>
                </a:solidFill>
                <a:latin typeface="Times New Roman" pitchFamily="18" charset="0"/>
              </a:rPr>
              <a:t>Take Picture</a:t>
            </a:r>
            <a:endParaRPr lang="en-US" sz="1000" dirty="0">
              <a:solidFill>
                <a:srgbClr val="3333CC">
                  <a:lumMod val="40000"/>
                  <a:lumOff val="60000"/>
                </a:srgbClr>
              </a:solidFill>
              <a:latin typeface="Times New Roman" pitchFamily="18" charset="0"/>
            </a:endParaRPr>
          </a:p>
        </p:txBody>
      </p:sp>
      <p:sp>
        <p:nvSpPr>
          <p:cNvPr id="28" name="TextBox 27"/>
          <p:cNvSpPr txBox="1"/>
          <p:nvPr/>
        </p:nvSpPr>
        <p:spPr>
          <a:xfrm>
            <a:off x="1000335" y="2907165"/>
            <a:ext cx="1109599"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3333CC">
                    <a:lumMod val="60000"/>
                    <a:lumOff val="40000"/>
                  </a:srgbClr>
                </a:solidFill>
                <a:latin typeface="Times New Roman" pitchFamily="18" charset="0"/>
              </a:rPr>
              <a:t>areaDetector</a:t>
            </a:r>
            <a:r>
              <a:rPr lang="en-US" sz="1000" dirty="0" smtClean="0">
                <a:solidFill>
                  <a:srgbClr val="3333CC">
                    <a:lumMod val="60000"/>
                    <a:lumOff val="40000"/>
                  </a:srgbClr>
                </a:solidFill>
                <a:latin typeface="Times New Roman" pitchFamily="18" charset="0"/>
              </a:rPr>
              <a:t/>
            </a:r>
            <a:br>
              <a:rPr lang="en-US" sz="1000" dirty="0" smtClean="0">
                <a:solidFill>
                  <a:srgbClr val="3333CC">
                    <a:lumMod val="60000"/>
                    <a:lumOff val="40000"/>
                  </a:srgbClr>
                </a:solidFill>
                <a:latin typeface="Times New Roman" pitchFamily="18" charset="0"/>
              </a:rPr>
            </a:br>
            <a:r>
              <a:rPr lang="en-US" sz="1000" dirty="0" smtClean="0">
                <a:solidFill>
                  <a:srgbClr val="3333CC">
                    <a:lumMod val="60000"/>
                    <a:lumOff val="40000"/>
                  </a:srgbClr>
                </a:solidFill>
                <a:latin typeface="Times New Roman" pitchFamily="18" charset="0"/>
              </a:rPr>
              <a:t>Driver Processing</a:t>
            </a:r>
            <a:endParaRPr lang="en-US" sz="1000" dirty="0">
              <a:solidFill>
                <a:srgbClr val="3333CC">
                  <a:lumMod val="60000"/>
                  <a:lumOff val="40000"/>
                </a:srgbClr>
              </a:solidFill>
              <a:latin typeface="Times New Roman" pitchFamily="18" charset="0"/>
            </a:endParaRPr>
          </a:p>
        </p:txBody>
      </p:sp>
      <p:sp>
        <p:nvSpPr>
          <p:cNvPr id="29" name="TextBox 28"/>
          <p:cNvSpPr txBox="1"/>
          <p:nvPr/>
        </p:nvSpPr>
        <p:spPr>
          <a:xfrm>
            <a:off x="2508688" y="3181124"/>
            <a:ext cx="1144865"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00B050"/>
                </a:solidFill>
                <a:latin typeface="Times New Roman" pitchFamily="18" charset="0"/>
              </a:rPr>
              <a:t>Asyn</a:t>
            </a:r>
            <a:endParaRPr lang="en-US" sz="1000" dirty="0" smtClean="0">
              <a:solidFill>
                <a:srgbClr val="00B050"/>
              </a:solidFill>
              <a:latin typeface="Times New Roman" pitchFamily="18" charset="0"/>
            </a:endParaRPr>
          </a:p>
          <a:p>
            <a:pPr fontAlgn="base">
              <a:spcBef>
                <a:spcPct val="0"/>
              </a:spcBef>
              <a:spcAft>
                <a:spcPct val="0"/>
              </a:spcAft>
            </a:pPr>
            <a:r>
              <a:rPr lang="en-US" sz="1000" dirty="0" smtClean="0">
                <a:solidFill>
                  <a:srgbClr val="00B050"/>
                </a:solidFill>
                <a:latin typeface="Times New Roman" pitchFamily="18" charset="0"/>
              </a:rPr>
              <a:t>Record Processing</a:t>
            </a:r>
            <a:endParaRPr lang="en-US" sz="1000" dirty="0">
              <a:solidFill>
                <a:srgbClr val="00B050"/>
              </a:solidFill>
              <a:latin typeface="Times New Roman" pitchFamily="18" charset="0"/>
            </a:endParaRPr>
          </a:p>
        </p:txBody>
      </p:sp>
      <p:sp>
        <p:nvSpPr>
          <p:cNvPr id="30" name="TextBox 29"/>
          <p:cNvSpPr txBox="1"/>
          <p:nvPr/>
        </p:nvSpPr>
        <p:spPr>
          <a:xfrm>
            <a:off x="1614815" y="3620800"/>
            <a:ext cx="1390124" cy="400110"/>
          </a:xfrm>
          <a:prstGeom prst="rect">
            <a:avLst/>
          </a:prstGeom>
          <a:noFill/>
        </p:spPr>
        <p:txBody>
          <a:bodyPr wrap="none" rtlCol="0">
            <a:spAutoFit/>
          </a:bodyPr>
          <a:lstStyle/>
          <a:p>
            <a:pPr fontAlgn="base">
              <a:spcBef>
                <a:spcPct val="0"/>
              </a:spcBef>
              <a:spcAft>
                <a:spcPct val="0"/>
              </a:spcAft>
            </a:pPr>
            <a:r>
              <a:rPr lang="en-US" sz="1000" dirty="0" smtClean="0">
                <a:solidFill>
                  <a:srgbClr val="FFC000"/>
                </a:solidFill>
                <a:latin typeface="Times New Roman" pitchFamily="18" charset="0"/>
              </a:rPr>
              <a:t>Uncertain Delay</a:t>
            </a:r>
            <a:br>
              <a:rPr lang="en-US" sz="1000" dirty="0" smtClean="0">
                <a:solidFill>
                  <a:srgbClr val="FFC000"/>
                </a:solidFill>
                <a:latin typeface="Times New Roman" pitchFamily="18" charset="0"/>
              </a:rPr>
            </a:br>
            <a:r>
              <a:rPr lang="en-US" sz="1000" dirty="0" smtClean="0">
                <a:solidFill>
                  <a:srgbClr val="FFC000"/>
                </a:solidFill>
                <a:latin typeface="Times New Roman" pitchFamily="18" charset="0"/>
              </a:rPr>
              <a:t>by Callback Processing</a:t>
            </a:r>
          </a:p>
        </p:txBody>
      </p:sp>
      <p:cxnSp>
        <p:nvCxnSpPr>
          <p:cNvPr id="31" name="Straight Connector 30"/>
          <p:cNvCxnSpPr/>
          <p:nvPr/>
        </p:nvCxnSpPr>
        <p:spPr bwMode="auto">
          <a:xfrm>
            <a:off x="2267700" y="3181124"/>
            <a:ext cx="307239" cy="0"/>
          </a:xfrm>
          <a:prstGeom prst="line">
            <a:avLst/>
          </a:prstGeom>
          <a:solidFill>
            <a:srgbClr val="00CC99"/>
          </a:solidFill>
          <a:ln w="9525" cap="flat" cmpd="sng" algn="ctr">
            <a:solidFill>
              <a:srgbClr val="FF0000"/>
            </a:solidFill>
            <a:prstDash val="solid"/>
            <a:round/>
            <a:headEnd type="stealth" w="med" len="lg"/>
            <a:tailEnd type="stealth" w="med" len="lg"/>
          </a:ln>
          <a:effectLst/>
        </p:spPr>
      </p:cxnSp>
      <p:sp>
        <p:nvSpPr>
          <p:cNvPr id="32" name="TextBox 31"/>
          <p:cNvSpPr txBox="1"/>
          <p:nvPr/>
        </p:nvSpPr>
        <p:spPr>
          <a:xfrm>
            <a:off x="2267700" y="2753545"/>
            <a:ext cx="1276311" cy="400110"/>
          </a:xfrm>
          <a:prstGeom prst="rect">
            <a:avLst/>
          </a:prstGeom>
          <a:noFill/>
        </p:spPr>
        <p:txBody>
          <a:bodyPr wrap="none" rtlCol="0">
            <a:spAutoFit/>
          </a:bodyPr>
          <a:lstStyle/>
          <a:p>
            <a:pPr fontAlgn="base">
              <a:spcBef>
                <a:spcPct val="0"/>
              </a:spcBef>
              <a:spcAft>
                <a:spcPct val="0"/>
              </a:spcAft>
            </a:pPr>
            <a:r>
              <a:rPr lang="en-US" sz="1000" dirty="0" smtClean="0">
                <a:solidFill>
                  <a:srgbClr val="FF0000"/>
                </a:solidFill>
                <a:latin typeface="Times New Roman" pitchFamily="18" charset="0"/>
              </a:rPr>
              <a:t>RT Violation</a:t>
            </a:r>
            <a:br>
              <a:rPr lang="en-US" sz="1000" dirty="0" smtClean="0">
                <a:solidFill>
                  <a:srgbClr val="FF0000"/>
                </a:solidFill>
                <a:latin typeface="Times New Roman" pitchFamily="18" charset="0"/>
              </a:rPr>
            </a:br>
            <a:r>
              <a:rPr lang="en-US" sz="1000" dirty="0" smtClean="0">
                <a:solidFill>
                  <a:srgbClr val="FF0000"/>
                </a:solidFill>
                <a:latin typeface="Times New Roman" pitchFamily="18" charset="0"/>
              </a:rPr>
              <a:t>for timestamp update</a:t>
            </a:r>
            <a:endParaRPr lang="en-US" sz="1000" dirty="0">
              <a:solidFill>
                <a:srgbClr val="FF0000"/>
              </a:solidFill>
              <a:latin typeface="Times New Roman" pitchFamily="18" charset="0"/>
            </a:endParaRPr>
          </a:p>
        </p:txBody>
      </p:sp>
      <p:pic>
        <p:nvPicPr>
          <p:cNvPr id="33" name="Picture 32" descr="C:\Users\kukhee\AppData\Local\Microsoft\Windows\Temporary Internet Files\Content.IE5\P017JAJN\MC900389436[1].wmf"/>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569" t="12499" r="8899" b="14895"/>
          <a:stretch/>
        </p:blipFill>
        <p:spPr bwMode="auto">
          <a:xfrm>
            <a:off x="763686" y="5464862"/>
            <a:ext cx="442203" cy="383697"/>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bwMode="auto">
          <a:xfrm>
            <a:off x="1205889" y="5560697"/>
            <a:ext cx="568532" cy="211052"/>
          </a:xfrm>
          <a:prstGeom prst="rect">
            <a:avLst/>
          </a:prstGeom>
          <a:solidFill>
            <a:srgbClr val="3333CC">
              <a:lumMod val="60000"/>
              <a:lumOff val="4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ndParaRPr>
          </a:p>
        </p:txBody>
      </p:sp>
      <p:sp>
        <p:nvSpPr>
          <p:cNvPr id="35" name="Right Arrow 34"/>
          <p:cNvSpPr/>
          <p:nvPr/>
        </p:nvSpPr>
        <p:spPr bwMode="auto">
          <a:xfrm>
            <a:off x="1839026" y="5522380"/>
            <a:ext cx="345646" cy="268659"/>
          </a:xfrm>
          <a:prstGeom prst="rightArrow">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36" name="Rectangle 35"/>
          <p:cNvSpPr/>
          <p:nvPr/>
        </p:nvSpPr>
        <p:spPr bwMode="auto">
          <a:xfrm>
            <a:off x="2223075" y="5560697"/>
            <a:ext cx="345645" cy="211052"/>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cxnSp>
        <p:nvCxnSpPr>
          <p:cNvPr id="37" name="Straight Connector 36"/>
          <p:cNvCxnSpPr/>
          <p:nvPr/>
        </p:nvCxnSpPr>
        <p:spPr bwMode="auto">
          <a:xfrm>
            <a:off x="2261481" y="5195674"/>
            <a:ext cx="0" cy="595365"/>
          </a:xfrm>
          <a:prstGeom prst="line">
            <a:avLst/>
          </a:prstGeom>
          <a:solidFill>
            <a:srgbClr val="00CC99"/>
          </a:solidFill>
          <a:ln w="15875" cap="flat" cmpd="sng" algn="ctr">
            <a:solidFill>
              <a:srgbClr val="FF0000"/>
            </a:solidFill>
            <a:prstDash val="dash"/>
            <a:round/>
            <a:headEnd type="none" w="med" len="med"/>
            <a:tailEnd type="none" w="med" len="med"/>
          </a:ln>
          <a:effectLst/>
        </p:spPr>
      </p:cxnSp>
      <p:sp>
        <p:nvSpPr>
          <p:cNvPr id="38" name="TextBox 37"/>
          <p:cNvSpPr txBox="1"/>
          <p:nvPr/>
        </p:nvSpPr>
        <p:spPr>
          <a:xfrm>
            <a:off x="539475" y="5810154"/>
            <a:ext cx="838691" cy="246221"/>
          </a:xfrm>
          <a:prstGeom prst="rect">
            <a:avLst/>
          </a:prstGeom>
          <a:noFill/>
        </p:spPr>
        <p:txBody>
          <a:bodyPr wrap="none" rtlCol="0">
            <a:spAutoFit/>
          </a:bodyPr>
          <a:lstStyle/>
          <a:p>
            <a:pPr fontAlgn="base">
              <a:spcBef>
                <a:spcPct val="0"/>
              </a:spcBef>
              <a:spcAft>
                <a:spcPct val="0"/>
              </a:spcAft>
            </a:pPr>
            <a:r>
              <a:rPr lang="en-US" sz="1000" dirty="0" smtClean="0">
                <a:solidFill>
                  <a:srgbClr val="3333CC">
                    <a:lumMod val="40000"/>
                    <a:lumOff val="60000"/>
                  </a:srgbClr>
                </a:solidFill>
                <a:latin typeface="Times New Roman" pitchFamily="18" charset="0"/>
              </a:rPr>
              <a:t>Take Picture</a:t>
            </a:r>
            <a:endParaRPr lang="en-US" sz="1000" dirty="0">
              <a:solidFill>
                <a:srgbClr val="3333CC">
                  <a:lumMod val="40000"/>
                  <a:lumOff val="60000"/>
                </a:srgbClr>
              </a:solidFill>
              <a:latin typeface="Times New Roman" pitchFamily="18" charset="0"/>
            </a:endParaRPr>
          </a:p>
        </p:txBody>
      </p:sp>
      <p:sp>
        <p:nvSpPr>
          <p:cNvPr id="39" name="TextBox 38"/>
          <p:cNvSpPr txBox="1"/>
          <p:nvPr/>
        </p:nvSpPr>
        <p:spPr>
          <a:xfrm>
            <a:off x="994116" y="5134655"/>
            <a:ext cx="1109599"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3333CC">
                    <a:lumMod val="60000"/>
                    <a:lumOff val="40000"/>
                  </a:srgbClr>
                </a:solidFill>
                <a:latin typeface="Times New Roman" pitchFamily="18" charset="0"/>
              </a:rPr>
              <a:t>areaDetector</a:t>
            </a:r>
            <a:r>
              <a:rPr lang="en-US" sz="1000" dirty="0" smtClean="0">
                <a:solidFill>
                  <a:srgbClr val="3333CC">
                    <a:lumMod val="60000"/>
                    <a:lumOff val="40000"/>
                  </a:srgbClr>
                </a:solidFill>
                <a:latin typeface="Times New Roman" pitchFamily="18" charset="0"/>
              </a:rPr>
              <a:t/>
            </a:r>
            <a:br>
              <a:rPr lang="en-US" sz="1000" dirty="0" smtClean="0">
                <a:solidFill>
                  <a:srgbClr val="3333CC">
                    <a:lumMod val="60000"/>
                    <a:lumOff val="40000"/>
                  </a:srgbClr>
                </a:solidFill>
                <a:latin typeface="Times New Roman" pitchFamily="18" charset="0"/>
              </a:rPr>
            </a:br>
            <a:r>
              <a:rPr lang="en-US" sz="1000" dirty="0" smtClean="0">
                <a:solidFill>
                  <a:srgbClr val="3333CC">
                    <a:lumMod val="60000"/>
                    <a:lumOff val="40000"/>
                  </a:srgbClr>
                </a:solidFill>
                <a:latin typeface="Times New Roman" pitchFamily="18" charset="0"/>
              </a:rPr>
              <a:t>Driver Processing</a:t>
            </a:r>
            <a:endParaRPr lang="en-US" sz="1000" dirty="0">
              <a:solidFill>
                <a:srgbClr val="3333CC">
                  <a:lumMod val="60000"/>
                  <a:lumOff val="40000"/>
                </a:srgbClr>
              </a:solidFill>
              <a:latin typeface="Times New Roman" pitchFamily="18" charset="0"/>
            </a:endParaRPr>
          </a:p>
        </p:txBody>
      </p:sp>
      <p:sp>
        <p:nvSpPr>
          <p:cNvPr id="40" name="TextBox 39"/>
          <p:cNvSpPr txBox="1"/>
          <p:nvPr/>
        </p:nvSpPr>
        <p:spPr>
          <a:xfrm>
            <a:off x="2502469" y="5408614"/>
            <a:ext cx="1144865" cy="400110"/>
          </a:xfrm>
          <a:prstGeom prst="rect">
            <a:avLst/>
          </a:prstGeom>
          <a:noFill/>
        </p:spPr>
        <p:txBody>
          <a:bodyPr wrap="none" rtlCol="0">
            <a:spAutoFit/>
          </a:bodyPr>
          <a:lstStyle/>
          <a:p>
            <a:pPr fontAlgn="base">
              <a:spcBef>
                <a:spcPct val="0"/>
              </a:spcBef>
              <a:spcAft>
                <a:spcPct val="0"/>
              </a:spcAft>
            </a:pPr>
            <a:r>
              <a:rPr lang="en-US" sz="1000" dirty="0" err="1" smtClean="0">
                <a:solidFill>
                  <a:srgbClr val="00B050"/>
                </a:solidFill>
                <a:latin typeface="Times New Roman" pitchFamily="18" charset="0"/>
              </a:rPr>
              <a:t>Asyn</a:t>
            </a:r>
            <a:endParaRPr lang="en-US" sz="1000" dirty="0" smtClean="0">
              <a:solidFill>
                <a:srgbClr val="00B050"/>
              </a:solidFill>
              <a:latin typeface="Times New Roman" pitchFamily="18" charset="0"/>
            </a:endParaRPr>
          </a:p>
          <a:p>
            <a:pPr fontAlgn="base">
              <a:spcBef>
                <a:spcPct val="0"/>
              </a:spcBef>
              <a:spcAft>
                <a:spcPct val="0"/>
              </a:spcAft>
            </a:pPr>
            <a:r>
              <a:rPr lang="en-US" sz="1000" dirty="0" smtClean="0">
                <a:solidFill>
                  <a:srgbClr val="00B050"/>
                </a:solidFill>
                <a:latin typeface="Times New Roman" pitchFamily="18" charset="0"/>
              </a:rPr>
              <a:t>Record Processing</a:t>
            </a:r>
            <a:endParaRPr lang="en-US" sz="1000" dirty="0">
              <a:solidFill>
                <a:srgbClr val="00B050"/>
              </a:solidFill>
              <a:latin typeface="Times New Roman" pitchFamily="18" charset="0"/>
            </a:endParaRPr>
          </a:p>
        </p:txBody>
      </p:sp>
      <p:sp>
        <p:nvSpPr>
          <p:cNvPr id="41" name="TextBox 40"/>
          <p:cNvSpPr txBox="1"/>
          <p:nvPr/>
        </p:nvSpPr>
        <p:spPr>
          <a:xfrm>
            <a:off x="1608596" y="5848290"/>
            <a:ext cx="1390124" cy="400110"/>
          </a:xfrm>
          <a:prstGeom prst="rect">
            <a:avLst/>
          </a:prstGeom>
          <a:noFill/>
        </p:spPr>
        <p:txBody>
          <a:bodyPr wrap="none" rtlCol="0">
            <a:spAutoFit/>
          </a:bodyPr>
          <a:lstStyle/>
          <a:p>
            <a:pPr fontAlgn="base">
              <a:spcBef>
                <a:spcPct val="0"/>
              </a:spcBef>
              <a:spcAft>
                <a:spcPct val="0"/>
              </a:spcAft>
            </a:pPr>
            <a:r>
              <a:rPr lang="en-US" sz="1000" dirty="0" smtClean="0">
                <a:solidFill>
                  <a:srgbClr val="FFC000"/>
                </a:solidFill>
                <a:latin typeface="Times New Roman" pitchFamily="18" charset="0"/>
              </a:rPr>
              <a:t>Uncertain Delay</a:t>
            </a:r>
            <a:br>
              <a:rPr lang="en-US" sz="1000" dirty="0" smtClean="0">
                <a:solidFill>
                  <a:srgbClr val="FFC000"/>
                </a:solidFill>
                <a:latin typeface="Times New Roman" pitchFamily="18" charset="0"/>
              </a:rPr>
            </a:br>
            <a:r>
              <a:rPr lang="en-US" sz="1000" dirty="0" smtClean="0">
                <a:solidFill>
                  <a:srgbClr val="FFC000"/>
                </a:solidFill>
                <a:latin typeface="Times New Roman" pitchFamily="18" charset="0"/>
              </a:rPr>
              <a:t>by Callback Processing</a:t>
            </a:r>
          </a:p>
        </p:txBody>
      </p:sp>
      <p:sp>
        <p:nvSpPr>
          <p:cNvPr id="42" name="TextBox 41"/>
          <p:cNvSpPr txBox="1"/>
          <p:nvPr/>
        </p:nvSpPr>
        <p:spPr>
          <a:xfrm>
            <a:off x="40210" y="3982505"/>
            <a:ext cx="1906227" cy="369332"/>
          </a:xfrm>
          <a:prstGeom prst="rect">
            <a:avLst/>
          </a:prstGeom>
          <a:noFill/>
        </p:spPr>
        <p:txBody>
          <a:bodyPr wrap="none" rtlCol="0">
            <a:spAutoFit/>
          </a:bodyPr>
          <a:lstStyle/>
          <a:p>
            <a:pPr fontAlgn="base">
              <a:spcBef>
                <a:spcPct val="0"/>
              </a:spcBef>
              <a:spcAft>
                <a:spcPct val="0"/>
              </a:spcAft>
            </a:pPr>
            <a:r>
              <a:rPr lang="en-US" dirty="0" smtClean="0">
                <a:solidFill>
                  <a:srgbClr val="000000"/>
                </a:solidFill>
                <a:latin typeface="Times New Roman" pitchFamily="18" charset="0"/>
              </a:rPr>
              <a:t>Temporal </a:t>
            </a:r>
            <a:r>
              <a:rPr lang="en-US" dirty="0" smtClean="0">
                <a:solidFill>
                  <a:srgbClr val="000000"/>
                </a:solidFill>
                <a:latin typeface="Times New Roman" pitchFamily="18" charset="0"/>
              </a:rPr>
              <a:t>Solution</a:t>
            </a:r>
            <a:endParaRPr lang="en-US" dirty="0">
              <a:solidFill>
                <a:srgbClr val="000000"/>
              </a:solidFill>
              <a:latin typeface="Times New Roman" pitchFamily="18" charset="0"/>
            </a:endParaRPr>
          </a:p>
        </p:txBody>
      </p:sp>
      <p:cxnSp>
        <p:nvCxnSpPr>
          <p:cNvPr id="43" name="Straight Connector 42"/>
          <p:cNvCxnSpPr/>
          <p:nvPr/>
        </p:nvCxnSpPr>
        <p:spPr bwMode="auto">
          <a:xfrm>
            <a:off x="923525" y="4596985"/>
            <a:ext cx="0" cy="595365"/>
          </a:xfrm>
          <a:prstGeom prst="line">
            <a:avLst/>
          </a:prstGeom>
          <a:solidFill>
            <a:srgbClr val="00CC99"/>
          </a:solidFill>
          <a:ln w="15875" cap="flat" cmpd="sng" algn="ctr">
            <a:solidFill>
              <a:srgbClr val="0066FF"/>
            </a:solidFill>
            <a:prstDash val="dash"/>
            <a:round/>
            <a:headEnd type="none" w="med" len="med"/>
            <a:tailEnd type="none" w="med" len="med"/>
          </a:ln>
          <a:effectLst/>
        </p:spPr>
      </p:cxnSp>
      <p:sp>
        <p:nvSpPr>
          <p:cNvPr id="44" name="Rectangle 43"/>
          <p:cNvSpPr/>
          <p:nvPr/>
        </p:nvSpPr>
        <p:spPr bwMode="auto">
          <a:xfrm>
            <a:off x="961930" y="4673795"/>
            <a:ext cx="345645" cy="211052"/>
          </a:xfrm>
          <a:prstGeom prst="rect">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45" name="TextBox 44"/>
          <p:cNvSpPr txBox="1"/>
          <p:nvPr/>
        </p:nvSpPr>
        <p:spPr>
          <a:xfrm>
            <a:off x="885120" y="4289745"/>
            <a:ext cx="3217547" cy="400110"/>
          </a:xfrm>
          <a:prstGeom prst="rect">
            <a:avLst/>
          </a:prstGeom>
          <a:noFill/>
        </p:spPr>
        <p:txBody>
          <a:bodyPr wrap="none" rtlCol="0">
            <a:spAutoFit/>
          </a:bodyPr>
          <a:lstStyle/>
          <a:p>
            <a:pPr fontAlgn="base">
              <a:spcBef>
                <a:spcPct val="0"/>
              </a:spcBef>
              <a:spcAft>
                <a:spcPct val="0"/>
              </a:spcAft>
            </a:pPr>
            <a:r>
              <a:rPr lang="en-US" sz="1000" dirty="0" smtClean="0">
                <a:solidFill>
                  <a:srgbClr val="00B0F0"/>
                </a:solidFill>
                <a:latin typeface="Times New Roman" pitchFamily="18" charset="0"/>
              </a:rPr>
              <a:t>Dummy Record Processing</a:t>
            </a:r>
          </a:p>
          <a:p>
            <a:pPr fontAlgn="base">
              <a:spcBef>
                <a:spcPct val="0"/>
              </a:spcBef>
              <a:spcAft>
                <a:spcPct val="0"/>
              </a:spcAft>
            </a:pPr>
            <a:r>
              <a:rPr lang="en-US" sz="1000" dirty="0" smtClean="0">
                <a:solidFill>
                  <a:srgbClr val="00B0F0"/>
                </a:solidFill>
                <a:latin typeface="Times New Roman" pitchFamily="18" charset="0"/>
              </a:rPr>
              <a:t>Update timestamp and sustain it until next event comes out</a:t>
            </a:r>
            <a:endParaRPr lang="en-US" sz="1000" dirty="0">
              <a:solidFill>
                <a:srgbClr val="00B0F0"/>
              </a:solidFill>
              <a:latin typeface="Times New Roman" pitchFamily="18" charset="0"/>
            </a:endParaRPr>
          </a:p>
        </p:txBody>
      </p:sp>
      <p:cxnSp>
        <p:nvCxnSpPr>
          <p:cNvPr id="46" name="Straight Connector 45"/>
          <p:cNvCxnSpPr/>
          <p:nvPr/>
        </p:nvCxnSpPr>
        <p:spPr bwMode="auto">
          <a:xfrm>
            <a:off x="6415440" y="4328150"/>
            <a:ext cx="0" cy="595365"/>
          </a:xfrm>
          <a:prstGeom prst="line">
            <a:avLst/>
          </a:prstGeom>
          <a:solidFill>
            <a:srgbClr val="00CC99"/>
          </a:solidFill>
          <a:ln w="15875" cap="flat" cmpd="sng" algn="ctr">
            <a:solidFill>
              <a:srgbClr val="0066FF"/>
            </a:solidFill>
            <a:prstDash val="dash"/>
            <a:round/>
            <a:headEnd type="none" w="med" len="med"/>
            <a:tailEnd type="none" w="med" len="med"/>
          </a:ln>
          <a:effectLst/>
        </p:spPr>
      </p:cxnSp>
      <p:sp>
        <p:nvSpPr>
          <p:cNvPr id="47" name="Rectangle 46"/>
          <p:cNvSpPr/>
          <p:nvPr/>
        </p:nvSpPr>
        <p:spPr bwMode="auto">
          <a:xfrm>
            <a:off x="6453845" y="4673795"/>
            <a:ext cx="345645" cy="211052"/>
          </a:xfrm>
          <a:prstGeom prst="rect">
            <a:avLst/>
          </a:prstGeom>
          <a:solidFill>
            <a:srgbClr val="66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cxnSp>
        <p:nvCxnSpPr>
          <p:cNvPr id="48" name="Straight Arrow Connector 47"/>
          <p:cNvCxnSpPr/>
          <p:nvPr/>
        </p:nvCxnSpPr>
        <p:spPr bwMode="auto">
          <a:xfrm>
            <a:off x="1307575" y="5019440"/>
            <a:ext cx="5491915" cy="0"/>
          </a:xfrm>
          <a:prstGeom prst="straightConnector1">
            <a:avLst/>
          </a:prstGeom>
          <a:solidFill>
            <a:srgbClr val="00CC99"/>
          </a:solidFill>
          <a:ln w="19050" cap="flat" cmpd="sng" algn="ctr">
            <a:solidFill>
              <a:srgbClr val="66CCFF"/>
            </a:solidFill>
            <a:prstDash val="solid"/>
            <a:round/>
            <a:headEnd type="stealth" w="lg" len="lg"/>
            <a:tailEnd type="stealth" w="lg" len="lg"/>
          </a:ln>
          <a:effectLst/>
        </p:spPr>
      </p:cxnSp>
      <p:sp>
        <p:nvSpPr>
          <p:cNvPr id="49" name="TextBox 48"/>
          <p:cNvSpPr txBox="1"/>
          <p:nvPr/>
        </p:nvSpPr>
        <p:spPr>
          <a:xfrm>
            <a:off x="3749297" y="4761736"/>
            <a:ext cx="1875835" cy="246221"/>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Timestamp is valid in this period</a:t>
            </a:r>
            <a:endParaRPr lang="en-US" sz="1000" dirty="0">
              <a:solidFill>
                <a:srgbClr val="000000"/>
              </a:solidFill>
              <a:latin typeface="Times New Roman" pitchFamily="18" charset="0"/>
            </a:endParaRPr>
          </a:p>
        </p:txBody>
      </p:sp>
      <p:cxnSp>
        <p:nvCxnSpPr>
          <p:cNvPr id="50" name="Elbow Connector 49"/>
          <p:cNvCxnSpPr>
            <a:stCxn id="44" idx="3"/>
            <a:endCxn id="36" idx="0"/>
          </p:cNvCxnSpPr>
          <p:nvPr/>
        </p:nvCxnSpPr>
        <p:spPr bwMode="auto">
          <a:xfrm>
            <a:off x="1307575" y="4779321"/>
            <a:ext cx="1088323" cy="781376"/>
          </a:xfrm>
          <a:prstGeom prst="bentConnector2">
            <a:avLst/>
          </a:prstGeom>
          <a:solidFill>
            <a:srgbClr val="00CC99"/>
          </a:solidFill>
          <a:ln w="9525" cap="flat" cmpd="sng" algn="ctr">
            <a:solidFill>
              <a:srgbClr val="00B050"/>
            </a:solidFill>
            <a:prstDash val="solid"/>
            <a:round/>
            <a:headEnd type="none" w="med" len="med"/>
            <a:tailEnd type="arrow"/>
          </a:ln>
          <a:effectLst/>
        </p:spPr>
      </p:cxnSp>
      <p:sp>
        <p:nvSpPr>
          <p:cNvPr id="51" name="TextBox 50"/>
          <p:cNvSpPr txBox="1"/>
          <p:nvPr/>
        </p:nvSpPr>
        <p:spPr>
          <a:xfrm>
            <a:off x="2344510" y="5057845"/>
            <a:ext cx="2074607"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Get timestamp from Dummy Record</a:t>
            </a:r>
            <a:br>
              <a:rPr lang="en-US" sz="1000" dirty="0" smtClean="0">
                <a:solidFill>
                  <a:srgbClr val="000000"/>
                </a:solidFill>
                <a:latin typeface="Times New Roman" pitchFamily="18" charset="0"/>
              </a:rPr>
            </a:br>
            <a:r>
              <a:rPr lang="en-US" sz="1000" dirty="0" smtClean="0">
                <a:solidFill>
                  <a:srgbClr val="000000"/>
                </a:solidFill>
                <a:latin typeface="Times New Roman" pitchFamily="18" charset="0"/>
              </a:rPr>
              <a:t>via TSEL field</a:t>
            </a:r>
          </a:p>
        </p:txBody>
      </p:sp>
      <p:cxnSp>
        <p:nvCxnSpPr>
          <p:cNvPr id="52" name="Straight Connector 51"/>
          <p:cNvCxnSpPr/>
          <p:nvPr/>
        </p:nvCxnSpPr>
        <p:spPr bwMode="auto">
          <a:xfrm>
            <a:off x="1345980" y="1924537"/>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3" name="Straight Connector 52"/>
          <p:cNvCxnSpPr/>
          <p:nvPr/>
        </p:nvCxnSpPr>
        <p:spPr bwMode="auto">
          <a:xfrm>
            <a:off x="1806840" y="1928627"/>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4" name="Straight Connector 53"/>
          <p:cNvCxnSpPr/>
          <p:nvPr/>
        </p:nvCxnSpPr>
        <p:spPr bwMode="auto">
          <a:xfrm>
            <a:off x="2728560" y="1935691"/>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5" name="Straight Connector 54"/>
          <p:cNvCxnSpPr/>
          <p:nvPr/>
        </p:nvCxnSpPr>
        <p:spPr bwMode="auto">
          <a:xfrm>
            <a:off x="3189420" y="1939781"/>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6" name="Straight Connector 55"/>
          <p:cNvCxnSpPr/>
          <p:nvPr/>
        </p:nvCxnSpPr>
        <p:spPr bwMode="auto">
          <a:xfrm>
            <a:off x="4111140" y="190863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7" name="Straight Connector 56"/>
          <p:cNvCxnSpPr/>
          <p:nvPr/>
        </p:nvCxnSpPr>
        <p:spPr bwMode="auto">
          <a:xfrm>
            <a:off x="4572000" y="191272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8" name="Straight Connector 57"/>
          <p:cNvCxnSpPr/>
          <p:nvPr/>
        </p:nvCxnSpPr>
        <p:spPr bwMode="auto">
          <a:xfrm>
            <a:off x="5493720" y="190863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59" name="Straight Connector 58"/>
          <p:cNvCxnSpPr/>
          <p:nvPr/>
        </p:nvCxnSpPr>
        <p:spPr bwMode="auto">
          <a:xfrm>
            <a:off x="5954580" y="191272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60" name="Straight Connector 59"/>
          <p:cNvCxnSpPr/>
          <p:nvPr/>
        </p:nvCxnSpPr>
        <p:spPr bwMode="auto">
          <a:xfrm>
            <a:off x="6837895" y="190863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cxnSp>
        <p:nvCxnSpPr>
          <p:cNvPr id="61" name="Straight Connector 60"/>
          <p:cNvCxnSpPr/>
          <p:nvPr/>
        </p:nvCxnSpPr>
        <p:spPr bwMode="auto">
          <a:xfrm>
            <a:off x="7298755" y="1912725"/>
            <a:ext cx="0" cy="233975"/>
          </a:xfrm>
          <a:prstGeom prst="line">
            <a:avLst/>
          </a:prstGeom>
          <a:solidFill>
            <a:srgbClr val="00CC99"/>
          </a:solidFill>
          <a:ln w="41275" cap="flat" cmpd="sng" algn="ctr">
            <a:solidFill>
              <a:srgbClr val="66CCFF"/>
            </a:solidFill>
            <a:prstDash val="solid"/>
            <a:round/>
            <a:headEnd type="none" w="med" len="med"/>
            <a:tailEnd type="none" w="med" len="med"/>
          </a:ln>
          <a:effectLst/>
        </p:spPr>
      </p:cxnSp>
      <p:sp>
        <p:nvSpPr>
          <p:cNvPr id="62" name="TextBox 61"/>
          <p:cNvSpPr txBox="1"/>
          <p:nvPr/>
        </p:nvSpPr>
        <p:spPr>
          <a:xfrm>
            <a:off x="3151015" y="1294155"/>
            <a:ext cx="1529714" cy="307777"/>
          </a:xfrm>
          <a:prstGeom prst="rect">
            <a:avLst/>
          </a:prstGeom>
          <a:noFill/>
        </p:spPr>
        <p:txBody>
          <a:bodyPr wrap="none" rtlCol="0">
            <a:spAutoFit/>
          </a:bodyPr>
          <a:lstStyle/>
          <a:p>
            <a:pPr fontAlgn="base">
              <a:spcBef>
                <a:spcPct val="0"/>
              </a:spcBef>
              <a:spcAft>
                <a:spcPct val="0"/>
              </a:spcAft>
            </a:pPr>
            <a:r>
              <a:rPr lang="en-US" sz="1400" dirty="0" smtClean="0">
                <a:solidFill>
                  <a:srgbClr val="FFFFFF">
                    <a:lumMod val="65000"/>
                  </a:srgbClr>
                </a:solidFill>
                <a:latin typeface="Times New Roman" pitchFamily="18" charset="0"/>
              </a:rPr>
              <a:t>Timeslots (360Hz)</a:t>
            </a:r>
          </a:p>
        </p:txBody>
      </p:sp>
      <p:cxnSp>
        <p:nvCxnSpPr>
          <p:cNvPr id="63" name="Straight Arrow Connector 62"/>
          <p:cNvCxnSpPr>
            <a:stCxn id="62" idx="2"/>
          </p:cNvCxnSpPr>
          <p:nvPr/>
        </p:nvCxnSpPr>
        <p:spPr bwMode="auto">
          <a:xfrm flipH="1">
            <a:off x="2728560" y="1601932"/>
            <a:ext cx="1187312" cy="28597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64" name="Straight Arrow Connector 63"/>
          <p:cNvCxnSpPr>
            <a:stCxn id="62" idx="2"/>
          </p:cNvCxnSpPr>
          <p:nvPr/>
        </p:nvCxnSpPr>
        <p:spPr bwMode="auto">
          <a:xfrm flipH="1">
            <a:off x="3189420" y="1601932"/>
            <a:ext cx="726452" cy="30670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65" name="Straight Arrow Connector 64"/>
          <p:cNvCxnSpPr>
            <a:stCxn id="62" idx="2"/>
          </p:cNvCxnSpPr>
          <p:nvPr/>
        </p:nvCxnSpPr>
        <p:spPr bwMode="auto">
          <a:xfrm flipH="1">
            <a:off x="3653553" y="1601932"/>
            <a:ext cx="262319" cy="28597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66" name="Straight Arrow Connector 65"/>
          <p:cNvCxnSpPr>
            <a:stCxn id="62" idx="2"/>
          </p:cNvCxnSpPr>
          <p:nvPr/>
        </p:nvCxnSpPr>
        <p:spPr bwMode="auto">
          <a:xfrm>
            <a:off x="3915872" y="1601932"/>
            <a:ext cx="195268" cy="30670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67" name="Straight Arrow Connector 66"/>
          <p:cNvCxnSpPr>
            <a:stCxn id="62" idx="2"/>
          </p:cNvCxnSpPr>
          <p:nvPr/>
        </p:nvCxnSpPr>
        <p:spPr bwMode="auto">
          <a:xfrm>
            <a:off x="3915872" y="1601932"/>
            <a:ext cx="656128" cy="285973"/>
          </a:xfrm>
          <a:prstGeom prst="straightConnector1">
            <a:avLst/>
          </a:prstGeom>
          <a:solidFill>
            <a:srgbClr val="00CC99"/>
          </a:solidFill>
          <a:ln w="9525" cap="flat" cmpd="sng" algn="ctr">
            <a:solidFill>
              <a:srgbClr val="FFFFFF">
                <a:lumMod val="65000"/>
              </a:srgbClr>
            </a:solidFill>
            <a:prstDash val="solid"/>
            <a:round/>
            <a:headEnd type="none" w="med" len="med"/>
            <a:tailEnd type="arrow"/>
          </a:ln>
          <a:effectLst/>
        </p:spPr>
      </p:cxnSp>
      <p:cxnSp>
        <p:nvCxnSpPr>
          <p:cNvPr id="68" name="Straight Arrow Connector 67"/>
          <p:cNvCxnSpPr>
            <a:stCxn id="16" idx="0"/>
          </p:cNvCxnSpPr>
          <p:nvPr/>
        </p:nvCxnSpPr>
        <p:spPr bwMode="auto">
          <a:xfrm flipH="1" flipV="1">
            <a:off x="2395897" y="2296232"/>
            <a:ext cx="3804245" cy="725611"/>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69" name="Straight Arrow Connector 68"/>
          <p:cNvCxnSpPr>
            <a:stCxn id="16" idx="0"/>
          </p:cNvCxnSpPr>
          <p:nvPr/>
        </p:nvCxnSpPr>
        <p:spPr bwMode="auto">
          <a:xfrm flipH="1" flipV="1">
            <a:off x="3653553" y="2219421"/>
            <a:ext cx="2546589" cy="802422"/>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70" name="Straight Arrow Connector 69"/>
          <p:cNvCxnSpPr>
            <a:stCxn id="16" idx="0"/>
          </p:cNvCxnSpPr>
          <p:nvPr/>
        </p:nvCxnSpPr>
        <p:spPr bwMode="auto">
          <a:xfrm flipV="1">
            <a:off x="6200142" y="2296232"/>
            <a:ext cx="176893" cy="725611"/>
          </a:xfrm>
          <a:prstGeom prst="straightConnector1">
            <a:avLst/>
          </a:prstGeom>
          <a:solidFill>
            <a:srgbClr val="00CC99"/>
          </a:solidFill>
          <a:ln w="9525" cap="flat" cmpd="sng" algn="ctr">
            <a:solidFill>
              <a:srgbClr val="FFFFFF">
                <a:lumMod val="50000"/>
              </a:srgbClr>
            </a:solidFill>
            <a:prstDash val="solid"/>
            <a:round/>
            <a:headEnd type="none" w="med" len="med"/>
            <a:tailEnd type="arrow"/>
          </a:ln>
          <a:effectLst/>
        </p:spPr>
      </p:cxnSp>
      <p:cxnSp>
        <p:nvCxnSpPr>
          <p:cNvPr id="71" name="Straight Arrow Connector 70"/>
          <p:cNvCxnSpPr>
            <a:stCxn id="16" idx="0"/>
          </p:cNvCxnSpPr>
          <p:nvPr/>
        </p:nvCxnSpPr>
        <p:spPr bwMode="auto">
          <a:xfrm flipV="1">
            <a:off x="6200142" y="2219421"/>
            <a:ext cx="1405853" cy="802422"/>
          </a:xfrm>
          <a:prstGeom prst="straightConnector1">
            <a:avLst/>
          </a:prstGeom>
          <a:solidFill>
            <a:srgbClr val="00CC99"/>
          </a:solidFill>
          <a:ln w="9525" cap="flat" cmpd="sng" algn="ctr">
            <a:solidFill>
              <a:srgbClr val="000000"/>
            </a:solidFill>
            <a:prstDash val="solid"/>
            <a:round/>
            <a:headEnd type="none" w="med" len="med"/>
            <a:tailEnd type="arrow"/>
          </a:ln>
          <a:effectLst/>
        </p:spPr>
      </p:cxnSp>
      <p:cxnSp>
        <p:nvCxnSpPr>
          <p:cNvPr id="72" name="Straight Connector 71"/>
          <p:cNvCxnSpPr>
            <a:stCxn id="44" idx="3"/>
          </p:cNvCxnSpPr>
          <p:nvPr/>
        </p:nvCxnSpPr>
        <p:spPr bwMode="auto">
          <a:xfrm>
            <a:off x="1307575" y="4779321"/>
            <a:ext cx="0" cy="355334"/>
          </a:xfrm>
          <a:prstGeom prst="line">
            <a:avLst/>
          </a:prstGeom>
          <a:solidFill>
            <a:srgbClr val="00CC99"/>
          </a:solidFill>
          <a:ln w="9525" cap="flat" cmpd="sng" algn="ctr">
            <a:solidFill>
              <a:srgbClr val="66CCFF"/>
            </a:solidFill>
            <a:prstDash val="solid"/>
            <a:round/>
            <a:headEnd type="none" w="med" len="med"/>
            <a:tailEnd type="none" w="med" len="med"/>
          </a:ln>
          <a:effectLst/>
        </p:spPr>
      </p:cxnSp>
      <p:cxnSp>
        <p:nvCxnSpPr>
          <p:cNvPr id="73" name="Straight Connector 72"/>
          <p:cNvCxnSpPr/>
          <p:nvPr/>
        </p:nvCxnSpPr>
        <p:spPr bwMode="auto">
          <a:xfrm>
            <a:off x="6799490" y="4789010"/>
            <a:ext cx="0" cy="355334"/>
          </a:xfrm>
          <a:prstGeom prst="line">
            <a:avLst/>
          </a:prstGeom>
          <a:solidFill>
            <a:srgbClr val="00CC99"/>
          </a:solidFill>
          <a:ln w="9525" cap="flat" cmpd="sng" algn="ctr">
            <a:solidFill>
              <a:srgbClr val="66CCFF"/>
            </a:solidFill>
            <a:prstDash val="solid"/>
            <a:round/>
            <a:headEnd type="none" w="med" len="med"/>
            <a:tailEnd type="none" w="med" len="med"/>
          </a:ln>
          <a:effectLst/>
        </p:spPr>
      </p:cxnSp>
      <p:cxnSp>
        <p:nvCxnSpPr>
          <p:cNvPr id="74" name="Straight Connector 73"/>
          <p:cNvCxnSpPr/>
          <p:nvPr/>
        </p:nvCxnSpPr>
        <p:spPr bwMode="auto">
          <a:xfrm>
            <a:off x="1378166" y="1793420"/>
            <a:ext cx="392005" cy="0"/>
          </a:xfrm>
          <a:prstGeom prst="line">
            <a:avLst/>
          </a:prstGeom>
          <a:solidFill>
            <a:srgbClr val="00CC99"/>
          </a:solidFill>
          <a:ln w="9525" cap="flat" cmpd="sng" algn="ctr">
            <a:solidFill>
              <a:srgbClr val="FFFFFF">
                <a:lumMod val="65000"/>
              </a:srgbClr>
            </a:solidFill>
            <a:prstDash val="solid"/>
            <a:round/>
            <a:headEnd type="stealth" w="lg" len="lg"/>
            <a:tailEnd type="stealth" w="lg" len="lg"/>
          </a:ln>
          <a:effectLst/>
        </p:spPr>
      </p:cxnSp>
      <p:cxnSp>
        <p:nvCxnSpPr>
          <p:cNvPr id="75" name="Straight Connector 74"/>
          <p:cNvCxnSpPr/>
          <p:nvPr/>
        </p:nvCxnSpPr>
        <p:spPr bwMode="auto">
          <a:xfrm>
            <a:off x="923525" y="2331090"/>
            <a:ext cx="1341728" cy="0"/>
          </a:xfrm>
          <a:prstGeom prst="line">
            <a:avLst/>
          </a:prstGeom>
          <a:solidFill>
            <a:srgbClr val="00CC99"/>
          </a:solidFill>
          <a:ln w="9525" cap="flat" cmpd="sng" algn="ctr">
            <a:solidFill>
              <a:srgbClr val="FFFFFF">
                <a:lumMod val="65000"/>
              </a:srgbClr>
            </a:solidFill>
            <a:prstDash val="solid"/>
            <a:round/>
            <a:headEnd type="stealth" w="lg" len="lg"/>
            <a:tailEnd type="stealth" w="lg" len="lg"/>
          </a:ln>
          <a:effectLst/>
        </p:spPr>
      </p:cxnSp>
      <p:sp>
        <p:nvSpPr>
          <p:cNvPr id="76" name="TextBox 75"/>
          <p:cNvSpPr txBox="1"/>
          <p:nvPr/>
        </p:nvSpPr>
        <p:spPr>
          <a:xfrm>
            <a:off x="1227567" y="2130901"/>
            <a:ext cx="732893" cy="276999"/>
          </a:xfrm>
          <a:prstGeom prst="rect">
            <a:avLst/>
          </a:prstGeom>
          <a:noFill/>
        </p:spPr>
        <p:txBody>
          <a:bodyPr wrap="none" rtlCol="0">
            <a:spAutoFit/>
          </a:bodyPr>
          <a:lstStyle/>
          <a:p>
            <a:pPr fontAlgn="base">
              <a:spcBef>
                <a:spcPct val="0"/>
              </a:spcBef>
              <a:spcAft>
                <a:spcPct val="0"/>
              </a:spcAft>
            </a:pPr>
            <a:r>
              <a:rPr lang="en-US" sz="1200" dirty="0" smtClean="0">
                <a:solidFill>
                  <a:srgbClr val="FFFFFF">
                    <a:lumMod val="65000"/>
                  </a:srgbClr>
                </a:solidFill>
                <a:latin typeface="Times New Roman" pitchFamily="18" charset="0"/>
              </a:rPr>
              <a:t>8.3 </a:t>
            </a:r>
            <a:r>
              <a:rPr lang="en-US" sz="1200" dirty="0" err="1" smtClean="0">
                <a:solidFill>
                  <a:srgbClr val="FFFFFF">
                    <a:lumMod val="65000"/>
                  </a:srgbClr>
                </a:solidFill>
                <a:latin typeface="Times New Roman" pitchFamily="18" charset="0"/>
              </a:rPr>
              <a:t>msec</a:t>
            </a:r>
            <a:endParaRPr lang="en-US" sz="1200" dirty="0">
              <a:solidFill>
                <a:srgbClr val="FFFFFF">
                  <a:lumMod val="65000"/>
                </a:srgbClr>
              </a:solidFill>
              <a:latin typeface="Times New Roman" pitchFamily="18" charset="0"/>
            </a:endParaRPr>
          </a:p>
        </p:txBody>
      </p:sp>
      <p:sp>
        <p:nvSpPr>
          <p:cNvPr id="77" name="TextBox 76"/>
          <p:cNvSpPr txBox="1"/>
          <p:nvPr/>
        </p:nvSpPr>
        <p:spPr>
          <a:xfrm>
            <a:off x="1379967" y="1524585"/>
            <a:ext cx="732893" cy="276999"/>
          </a:xfrm>
          <a:prstGeom prst="rect">
            <a:avLst/>
          </a:prstGeom>
          <a:noFill/>
        </p:spPr>
        <p:txBody>
          <a:bodyPr wrap="none" rtlCol="0">
            <a:spAutoFit/>
          </a:bodyPr>
          <a:lstStyle/>
          <a:p>
            <a:pPr fontAlgn="base">
              <a:spcBef>
                <a:spcPct val="0"/>
              </a:spcBef>
              <a:spcAft>
                <a:spcPct val="0"/>
              </a:spcAft>
            </a:pPr>
            <a:r>
              <a:rPr lang="en-US" sz="1200" dirty="0" smtClean="0">
                <a:solidFill>
                  <a:srgbClr val="FFFFFF">
                    <a:lumMod val="65000"/>
                  </a:srgbClr>
                </a:solidFill>
                <a:latin typeface="Times New Roman" pitchFamily="18" charset="0"/>
              </a:rPr>
              <a:t>2.8 </a:t>
            </a:r>
            <a:r>
              <a:rPr lang="en-US" sz="1200" dirty="0" err="1" smtClean="0">
                <a:solidFill>
                  <a:srgbClr val="FFFFFF">
                    <a:lumMod val="65000"/>
                  </a:srgbClr>
                </a:solidFill>
                <a:latin typeface="Times New Roman" pitchFamily="18" charset="0"/>
              </a:rPr>
              <a:t>msec</a:t>
            </a:r>
            <a:endParaRPr lang="en-US" sz="1200" dirty="0">
              <a:solidFill>
                <a:srgbClr val="FFFFFF">
                  <a:lumMod val="65000"/>
                </a:srgbClr>
              </a:solidFill>
              <a:latin typeface="Times New Roman" pitchFamily="18" charset="0"/>
            </a:endParaRPr>
          </a:p>
        </p:txBody>
      </p:sp>
    </p:spTree>
    <p:extLst>
      <p:ext uri="{BB962C8B-B14F-4D97-AF65-F5344CB8AC3E}">
        <p14:creationId xmlns:p14="http://schemas.microsoft.com/office/powerpoint/2010/main" val="252286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7</a:t>
            </a:fld>
            <a:endParaRPr lang="en-US" dirty="0"/>
          </a:p>
        </p:txBody>
      </p:sp>
      <p:sp>
        <p:nvSpPr>
          <p:cNvPr id="3" name="Title 2"/>
          <p:cNvSpPr>
            <a:spLocks noGrp="1"/>
          </p:cNvSpPr>
          <p:nvPr>
            <p:ph type="title"/>
          </p:nvPr>
        </p:nvSpPr>
        <p:spPr/>
        <p:txBody>
          <a:bodyPr/>
          <a:lstStyle/>
          <a:p>
            <a:r>
              <a:rPr lang="en-US" dirty="0" smtClean="0"/>
              <a:t>Improvement of </a:t>
            </a:r>
            <a:r>
              <a:rPr lang="en-US" dirty="0" err="1" smtClean="0"/>
              <a:t>areaDetector</a:t>
            </a:r>
            <a:endParaRPr lang="en-US" dirty="0"/>
          </a:p>
        </p:txBody>
      </p:sp>
      <p:sp>
        <p:nvSpPr>
          <p:cNvPr id="4" name="Content Placeholder 3"/>
          <p:cNvSpPr>
            <a:spLocks noGrp="1"/>
          </p:cNvSpPr>
          <p:nvPr>
            <p:ph sz="quarter" idx="14"/>
          </p:nvPr>
        </p:nvSpPr>
        <p:spPr/>
        <p:txBody>
          <a:bodyPr>
            <a:noAutofit/>
          </a:bodyPr>
          <a:lstStyle/>
          <a:p>
            <a:pPr marL="342900" indent="-342900">
              <a:buFont typeface="Wingdings" panose="05000000000000000000" pitchFamily="2" charset="2"/>
              <a:buChar char="q"/>
            </a:pPr>
            <a:r>
              <a:rPr lang="en-US" sz="1500" dirty="0" smtClean="0"/>
              <a:t>Purpose/Goals:</a:t>
            </a:r>
          </a:p>
          <a:p>
            <a:r>
              <a:rPr lang="en-US" sz="1500" dirty="0" smtClean="0"/>
              <a:t>Need </a:t>
            </a:r>
            <a:r>
              <a:rPr lang="en-US" sz="1500" dirty="0"/>
              <a:t>to get the Timestamp which includes </a:t>
            </a:r>
            <a:r>
              <a:rPr lang="en-US" sz="1500" dirty="0" err="1"/>
              <a:t>pulseID</a:t>
            </a:r>
            <a:r>
              <a:rPr lang="en-US" sz="1500" dirty="0"/>
              <a:t> supported natively by the </a:t>
            </a:r>
            <a:r>
              <a:rPr lang="en-US" sz="1500" dirty="0" err="1"/>
              <a:t>areaDetector</a:t>
            </a:r>
            <a:r>
              <a:rPr lang="en-US" sz="1500" dirty="0"/>
              <a:t> Package. This needs to be done in such a way that the accelerator community can use this new feature in a generic way. Each facility may different ways in which they supporting timing</a:t>
            </a:r>
            <a:r>
              <a:rPr lang="en-US" sz="1500" dirty="0" smtClean="0"/>
              <a:t>.</a:t>
            </a:r>
            <a:endParaRPr lang="en-US" sz="1500" dirty="0"/>
          </a:p>
          <a:p>
            <a:pPr marL="285750" indent="-285750">
              <a:buFont typeface="Wingdings" panose="05000000000000000000" pitchFamily="2" charset="2"/>
              <a:buChar char="q"/>
            </a:pPr>
            <a:r>
              <a:rPr lang="en-US" sz="1500" dirty="0" smtClean="0"/>
              <a:t>Closely worked with Mark Rivers and Mark provided improvements for </a:t>
            </a:r>
            <a:r>
              <a:rPr lang="en-US" sz="1500" dirty="0" err="1" smtClean="0"/>
              <a:t>areaDetector</a:t>
            </a:r>
            <a:endParaRPr lang="en-US" sz="1500" dirty="0" smtClean="0"/>
          </a:p>
          <a:p>
            <a:pPr marL="800100" lvl="1" indent="-342900"/>
            <a:r>
              <a:rPr lang="en-US" sz="1500" dirty="0"/>
              <a:t>Provide hooks to get EPICS timestamp</a:t>
            </a:r>
          </a:p>
          <a:p>
            <a:pPr lvl="2"/>
            <a:r>
              <a:rPr lang="en-US" sz="1500" dirty="0" err="1" smtClean="0"/>
              <a:t>areaDetector</a:t>
            </a:r>
            <a:r>
              <a:rPr lang="en-US" sz="1500" dirty="0" smtClean="0"/>
              <a:t> </a:t>
            </a:r>
            <a:r>
              <a:rPr lang="en-US" sz="1500" dirty="0"/>
              <a:t>already had its own timestamp, double type</a:t>
            </a:r>
          </a:p>
          <a:p>
            <a:pPr lvl="2"/>
            <a:r>
              <a:rPr lang="en-US" sz="1500" dirty="0" smtClean="0"/>
              <a:t>SLAC </a:t>
            </a:r>
            <a:r>
              <a:rPr lang="en-US" sz="1500" dirty="0" err="1"/>
              <a:t>pulseID</a:t>
            </a:r>
            <a:r>
              <a:rPr lang="en-US" sz="1500" dirty="0"/>
              <a:t> embedded timestamp could not fit into the double type </a:t>
            </a:r>
            <a:r>
              <a:rPr lang="en-US" sz="1500" dirty="0" smtClean="0"/>
              <a:t>timestamp</a:t>
            </a:r>
          </a:p>
          <a:p>
            <a:pPr lvl="2"/>
            <a:endParaRPr lang="en-US" sz="1500" dirty="0"/>
          </a:p>
          <a:p>
            <a:pPr marL="742950" lvl="1" indent="-285750"/>
            <a:r>
              <a:rPr lang="en-US" sz="1500" dirty="0"/>
              <a:t>Provide a callback mechanism to update the epics timestamp which can deliver the SLAC </a:t>
            </a:r>
            <a:r>
              <a:rPr lang="en-US" sz="1500" dirty="0" err="1"/>
              <a:t>pulseID</a:t>
            </a:r>
            <a:r>
              <a:rPr lang="en-US" sz="1500" dirty="0"/>
              <a:t> embedded timestamp into the </a:t>
            </a:r>
            <a:r>
              <a:rPr lang="en-US" sz="1500" dirty="0" err="1" smtClean="0"/>
              <a:t>areaDetector</a:t>
            </a:r>
            <a:endParaRPr lang="en-US" sz="1500" dirty="0" smtClean="0"/>
          </a:p>
          <a:p>
            <a:pPr marL="742950" lvl="1" indent="-285750"/>
            <a:endParaRPr lang="en-US" sz="1500" dirty="0"/>
          </a:p>
          <a:p>
            <a:pPr marL="800100" lvl="1" indent="-342900"/>
            <a:r>
              <a:rPr lang="en-US" sz="1500" dirty="0"/>
              <a:t>Provide a callback mechanism for a user attribute in the Plug-In’s</a:t>
            </a:r>
          </a:p>
          <a:p>
            <a:pPr lvl="2"/>
            <a:r>
              <a:rPr lang="en-US" sz="1500" dirty="0" smtClean="0"/>
              <a:t>To </a:t>
            </a:r>
            <a:r>
              <a:rPr lang="en-US" sz="1500" dirty="0"/>
              <a:t>avoid software change when new attribute is added and new data processing is required for the new </a:t>
            </a:r>
            <a:r>
              <a:rPr lang="en-US" sz="1500" dirty="0" smtClean="0"/>
              <a:t>attribute</a:t>
            </a:r>
          </a:p>
          <a:p>
            <a:pPr lvl="2"/>
            <a:endParaRPr lang="en-US" sz="1500" dirty="0" smtClean="0"/>
          </a:p>
          <a:p>
            <a:pPr lvl="2">
              <a:buFont typeface="Arial" panose="020B0604020202020204" pitchFamily="34" charset="0"/>
              <a:buChar char="•"/>
            </a:pPr>
            <a:r>
              <a:rPr lang="en-US" sz="1500" dirty="0" smtClean="0"/>
              <a:t>Add up epics timestamp (sec, </a:t>
            </a:r>
            <a:r>
              <a:rPr lang="en-US" sz="1500" dirty="0" err="1" smtClean="0"/>
              <a:t>nano</a:t>
            </a:r>
            <a:r>
              <a:rPr lang="en-US" sz="1500" dirty="0" smtClean="0"/>
              <a:t>-sec) into the virtual attributes in Attribute Plugin to post out to PVs (time series PVs)</a:t>
            </a:r>
            <a:endParaRPr lang="en-US" sz="1500" dirty="0"/>
          </a:p>
          <a:p>
            <a:pPr marL="285750" indent="-285750">
              <a:buFont typeface="Arial" panose="020B0604020202020204" pitchFamily="34" charset="0"/>
              <a:buChar char="•"/>
            </a:pPr>
            <a:endParaRPr lang="en-US" sz="1500" dirty="0"/>
          </a:p>
        </p:txBody>
      </p:sp>
    </p:spTree>
    <p:extLst>
      <p:ext uri="{BB962C8B-B14F-4D97-AF65-F5344CB8AC3E}">
        <p14:creationId xmlns:p14="http://schemas.microsoft.com/office/powerpoint/2010/main" val="2199020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8</a:t>
            </a:fld>
            <a:endParaRPr lang="en-US" dirty="0"/>
          </a:p>
        </p:txBody>
      </p:sp>
      <p:sp>
        <p:nvSpPr>
          <p:cNvPr id="3" name="Title 2"/>
          <p:cNvSpPr>
            <a:spLocks noGrp="1"/>
          </p:cNvSpPr>
          <p:nvPr>
            <p:ph type="title"/>
          </p:nvPr>
        </p:nvSpPr>
        <p:spPr/>
        <p:txBody>
          <a:bodyPr/>
          <a:lstStyle/>
          <a:p>
            <a:r>
              <a:rPr lang="en-US" dirty="0" smtClean="0"/>
              <a:t>Improvement Details of PV time stamping</a:t>
            </a:r>
            <a:endParaRPr lang="en-US" dirty="0"/>
          </a:p>
        </p:txBody>
      </p:sp>
      <p:sp>
        <p:nvSpPr>
          <p:cNvPr id="6" name="Content Placeholder 2"/>
          <p:cNvSpPr txBox="1">
            <a:spLocks/>
          </p:cNvSpPr>
          <p:nvPr/>
        </p:nvSpPr>
        <p:spPr bwMode="auto">
          <a:xfrm>
            <a:off x="292100" y="1163105"/>
            <a:ext cx="8610600" cy="5069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1313" indent="-341313" algn="l" defTabSz="449263" rtl="0" eaLnBrk="0" fontAlgn="base" hangingPunct="0">
              <a:spcBef>
                <a:spcPts val="788"/>
              </a:spcBef>
              <a:spcAft>
                <a:spcPct val="0"/>
              </a:spcAft>
              <a:buClr>
                <a:srgbClr val="000000"/>
              </a:buClr>
              <a:buSzPct val="100000"/>
              <a:buFont typeface="Arial" charset="0"/>
              <a:buBlip>
                <a:blip r:embed="rId2"/>
              </a:buBlip>
              <a:defRPr sz="3200">
                <a:solidFill>
                  <a:srgbClr val="000000"/>
                </a:solidFill>
                <a:latin typeface="+mn-lt"/>
                <a:ea typeface="+mn-ea"/>
                <a:cs typeface="+mn-cs"/>
              </a:defRPr>
            </a:lvl1pPr>
            <a:lvl2pPr marL="741363" indent="-284163" algn="l" defTabSz="449263" rtl="0" eaLnBrk="0" fontAlgn="base" hangingPunct="0">
              <a:spcBef>
                <a:spcPts val="688"/>
              </a:spcBef>
              <a:spcAft>
                <a:spcPct val="0"/>
              </a:spcAft>
              <a:buClr>
                <a:srgbClr val="000000"/>
              </a:buClr>
              <a:buSzPct val="117000"/>
              <a:buFont typeface="Arial" charset="0"/>
              <a:buBlip>
                <a:blip r:embed="rId3"/>
              </a:buBlip>
              <a:defRPr sz="2800">
                <a:solidFill>
                  <a:srgbClr val="000000"/>
                </a:solidFill>
                <a:latin typeface="+mn-lt"/>
              </a:defRPr>
            </a:lvl2pPr>
            <a:lvl3pPr marL="1143000" indent="-228600" algn="l" defTabSz="449263" rtl="0" eaLnBrk="0" fontAlgn="base" hangingPunct="0">
              <a:spcBef>
                <a:spcPts val="588"/>
              </a:spcBef>
              <a:spcAft>
                <a:spcPct val="0"/>
              </a:spcAft>
              <a:buClr>
                <a:srgbClr val="000000"/>
              </a:buClr>
              <a:buSzPct val="100000"/>
              <a:buFont typeface="Arial" charset="0"/>
              <a:buBlip>
                <a:blip r:embed="rId4"/>
              </a:buBlip>
              <a:defRPr sz="2400">
                <a:solidFill>
                  <a:srgbClr val="000000"/>
                </a:solidFill>
                <a:latin typeface="+mn-lt"/>
              </a:defRPr>
            </a:lvl3pPr>
            <a:lvl4pPr marL="1600200" indent="-228600" algn="l" defTabSz="449263" rtl="0" eaLnBrk="0" fontAlgn="base" hangingPunct="0">
              <a:spcBef>
                <a:spcPts val="488"/>
              </a:spcBef>
              <a:spcAft>
                <a:spcPct val="0"/>
              </a:spcAft>
              <a:buClr>
                <a:srgbClr val="000000"/>
              </a:buClr>
              <a:buSzPct val="83000"/>
              <a:buFont typeface="Arial" charset="0"/>
              <a:buBlip>
                <a:blip r:embed="rId5"/>
              </a:buBlip>
              <a:defRPr sz="2000">
                <a:solidFill>
                  <a:srgbClr val="000000"/>
                </a:solidFill>
                <a:latin typeface="+mn-lt"/>
              </a:defRPr>
            </a:lvl4pPr>
            <a:lvl5pPr marL="2057400" indent="-228600" algn="l" defTabSz="449263" rtl="0" eaLnBrk="0" fontAlgn="base" hangingPunct="0">
              <a:spcBef>
                <a:spcPts val="488"/>
              </a:spcBef>
              <a:spcAft>
                <a:spcPct val="0"/>
              </a:spcAft>
              <a:buClr>
                <a:srgbClr val="000000"/>
              </a:buClr>
              <a:buSzPct val="83000"/>
              <a:buFont typeface="Arial" charset="0"/>
              <a:buBlip>
                <a:blip r:embed="rId6"/>
              </a:buBlip>
              <a:defRPr sz="2000">
                <a:solidFill>
                  <a:srgbClr val="000000"/>
                </a:solidFill>
                <a:latin typeface="+mn-lt"/>
              </a:defRPr>
            </a:lvl5pPr>
            <a:lvl6pPr marL="25146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6pPr>
            <a:lvl7pPr marL="29718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7pPr>
            <a:lvl8pPr marL="34290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8pPr>
            <a:lvl9pPr marL="3886200" indent="-228600" algn="l" defTabSz="449263" rtl="0" fontAlgn="base">
              <a:spcBef>
                <a:spcPts val="488"/>
              </a:spcBef>
              <a:spcAft>
                <a:spcPct val="0"/>
              </a:spcAft>
              <a:buClr>
                <a:srgbClr val="000000"/>
              </a:buClr>
              <a:buSzPct val="83000"/>
              <a:buFont typeface="Arial" charset="0"/>
              <a:buBlip>
                <a:blip r:embed="rId6"/>
              </a:buBlip>
              <a:defRPr sz="2000">
                <a:solidFill>
                  <a:srgbClr val="000000"/>
                </a:solidFill>
                <a:latin typeface="+mn-lt"/>
              </a:defRPr>
            </a:lvl9pPr>
          </a:lstStyle>
          <a:p>
            <a:pPr marL="341313" marR="0" lvl="0" indent="-341313" algn="l" defTabSz="449263" rtl="0" eaLnBrk="0" fontAlgn="base" latinLnBrk="0" hangingPunct="0">
              <a:lnSpc>
                <a:spcPct val="100000"/>
              </a:lnSpc>
              <a:spcBef>
                <a:spcPts val="788"/>
              </a:spcBef>
              <a:spcAft>
                <a:spcPct val="0"/>
              </a:spcAft>
              <a:buClr>
                <a:srgbClr val="000000"/>
              </a:buClr>
              <a:buSzPct val="100000"/>
              <a:buFont typeface="Arial" charset="0"/>
              <a:buBlip>
                <a:blip r:embed="rId2"/>
              </a:buBlip>
              <a:tabLst/>
              <a:defRPr/>
            </a:pPr>
            <a:r>
              <a:rPr kumimoji="0" lang="en-US" sz="1400" b="0" i="0" u="none" strike="noStrike" kern="0" cap="none" spc="0" normalizeH="0" baseline="0" noProof="0" dirty="0" smtClean="0">
                <a:ln>
                  <a:noFill/>
                </a:ln>
                <a:solidFill>
                  <a:srgbClr val="000000"/>
                </a:solidFill>
                <a:effectLst/>
                <a:uLnTx/>
                <a:uFillTx/>
                <a:latin typeface="Arial"/>
                <a:ea typeface="+mn-ea"/>
                <a:cs typeface="+mn-cs"/>
              </a:rPr>
              <a:t> Changes on </a:t>
            </a:r>
            <a:r>
              <a:rPr kumimoji="0" lang="en-US" sz="1400" b="0" i="0" u="none" strike="noStrike" kern="0" cap="none" spc="0" normalizeH="0" baseline="0" noProof="0" dirty="0" err="1" smtClean="0">
                <a:ln>
                  <a:noFill/>
                </a:ln>
                <a:solidFill>
                  <a:srgbClr val="000000"/>
                </a:solidFill>
                <a:effectLst/>
                <a:uLnTx/>
                <a:uFillTx/>
                <a:latin typeface="Arial"/>
                <a:ea typeface="+mn-ea"/>
                <a:cs typeface="+mn-cs"/>
              </a:rPr>
              <a:t>Asyn</a:t>
            </a:r>
            <a:r>
              <a:rPr kumimoji="0" lang="en-US" sz="1400" b="0" i="0" u="none" strike="noStrike" kern="0" cap="none" spc="0" normalizeH="0" baseline="0" noProof="0" dirty="0" smtClean="0">
                <a:ln>
                  <a:noFill/>
                </a:ln>
                <a:solidFill>
                  <a:srgbClr val="000000"/>
                </a:solidFill>
                <a:effectLst/>
                <a:uLnTx/>
                <a:uFillTx/>
                <a:latin typeface="Arial"/>
                <a:ea typeface="+mn-ea"/>
                <a:cs typeface="+mn-cs"/>
              </a:rPr>
              <a:t>/</a:t>
            </a:r>
            <a:r>
              <a:rPr kumimoji="0" lang="en-US" sz="1400" b="0" i="0" u="none" strike="noStrike" kern="0" cap="none" spc="0" normalizeH="0" baseline="0" noProof="0" dirty="0" err="1" smtClean="0">
                <a:ln>
                  <a:noFill/>
                </a:ln>
                <a:solidFill>
                  <a:srgbClr val="000000"/>
                </a:solidFill>
                <a:effectLst/>
                <a:uLnTx/>
                <a:uFillTx/>
                <a:latin typeface="Arial"/>
                <a:ea typeface="+mn-ea"/>
                <a:cs typeface="+mn-cs"/>
              </a:rPr>
              <a:t>areaDector</a:t>
            </a:r>
            <a:endParaRPr kumimoji="0" lang="en-US" sz="1400" b="0" i="0" u="none" strike="noStrike" kern="0" cap="none" spc="0" normalizeH="0" baseline="0" noProof="0" dirty="0" smtClean="0">
              <a:ln>
                <a:noFill/>
              </a:ln>
              <a:solidFill>
                <a:srgbClr val="000000"/>
              </a:solidFill>
              <a:effectLst/>
              <a:uLnTx/>
              <a:uFillTx/>
              <a:latin typeface="Arial"/>
              <a:ea typeface="+mn-ea"/>
              <a:cs typeface="+mn-cs"/>
            </a:endParaRPr>
          </a:p>
          <a:p>
            <a:pPr marL="741363" marR="0" lvl="1" indent="-284163" algn="l" defTabSz="449263" rtl="0" eaLnBrk="0" fontAlgn="base" latinLnBrk="0" hangingPunct="0">
              <a:lnSpc>
                <a:spcPct val="100000"/>
              </a:lnSpc>
              <a:spcBef>
                <a:spcPts val="688"/>
              </a:spcBef>
              <a:spcAft>
                <a:spcPct val="0"/>
              </a:spcAft>
              <a:buClr>
                <a:srgbClr val="000000"/>
              </a:buClr>
              <a:buSzPct val="117000"/>
              <a:buFont typeface="Arial" charset="0"/>
              <a:buBlip>
                <a:blip r:embed="rId3"/>
              </a:buBlip>
              <a:tabLst/>
              <a:defRPr/>
            </a:pPr>
            <a:r>
              <a:rPr kumimoji="0" lang="en-US" sz="1400" b="0" i="0" u="none" strike="noStrike" kern="0" cap="none" spc="0" normalizeH="0" baseline="0" noProof="0" dirty="0" smtClean="0">
                <a:ln>
                  <a:noFill/>
                </a:ln>
                <a:solidFill>
                  <a:srgbClr val="000000"/>
                </a:solidFill>
                <a:effectLst/>
                <a:uLnTx/>
                <a:uFillTx/>
                <a:latin typeface="Arial"/>
              </a:rPr>
              <a:t> Changes on </a:t>
            </a:r>
            <a:r>
              <a:rPr kumimoji="0" lang="en-US" sz="1400" b="0" i="0" u="none" strike="noStrike" kern="0" cap="none" spc="0" normalizeH="0" baseline="0" noProof="0" dirty="0" err="1" smtClean="0">
                <a:ln>
                  <a:noFill/>
                </a:ln>
                <a:solidFill>
                  <a:srgbClr val="000000"/>
                </a:solidFill>
                <a:effectLst/>
                <a:uLnTx/>
                <a:uFillTx/>
                <a:latin typeface="Arial"/>
              </a:rPr>
              <a:t>asynManager</a:t>
            </a:r>
            <a:r>
              <a:rPr kumimoji="0" lang="en-US" sz="1400" b="0" i="0" u="none" strike="noStrike" kern="0" cap="none" spc="0" normalizeH="0" baseline="0" noProof="0" dirty="0" smtClean="0">
                <a:ln>
                  <a:noFill/>
                </a:ln>
                <a:solidFill>
                  <a:srgbClr val="000000"/>
                </a:solidFill>
                <a:effectLst/>
                <a:uLnTx/>
                <a:uFillTx/>
                <a:latin typeface="Arial"/>
              </a:rPr>
              <a:t> and </a:t>
            </a:r>
            <a:r>
              <a:rPr kumimoji="0" lang="en-US" sz="1400" b="0" i="0" u="none" strike="noStrike" kern="0" cap="none" spc="0" normalizeH="0" baseline="0" noProof="0" dirty="0" err="1" smtClean="0">
                <a:ln>
                  <a:noFill/>
                </a:ln>
                <a:solidFill>
                  <a:srgbClr val="000000"/>
                </a:solidFill>
                <a:effectLst/>
                <a:uLnTx/>
                <a:uFillTx/>
                <a:latin typeface="Arial"/>
              </a:rPr>
              <a:t>asynPortDriver</a:t>
            </a:r>
            <a:r>
              <a:rPr kumimoji="0" lang="en-US" sz="1400" b="0" i="0" u="none" strike="noStrike" kern="0" cap="none" spc="0" normalizeH="0" baseline="0" noProof="0" dirty="0" smtClean="0">
                <a:ln>
                  <a:noFill/>
                </a:ln>
                <a:solidFill>
                  <a:srgbClr val="000000"/>
                </a:solidFill>
                <a:effectLst/>
                <a:uLnTx/>
                <a:uFillTx/>
                <a:latin typeface="Arial"/>
              </a:rPr>
              <a:t> to support passing timestamps from the driver to device support, and device support to the record.</a:t>
            </a:r>
          </a:p>
          <a:p>
            <a:pPr marL="741363" marR="0" lvl="1" indent="-284163" algn="l" defTabSz="449263" rtl="0" eaLnBrk="0" fontAlgn="base" latinLnBrk="0" hangingPunct="0">
              <a:lnSpc>
                <a:spcPct val="100000"/>
              </a:lnSpc>
              <a:spcBef>
                <a:spcPts val="688"/>
              </a:spcBef>
              <a:spcAft>
                <a:spcPct val="0"/>
              </a:spcAft>
              <a:buClr>
                <a:srgbClr val="000000"/>
              </a:buClr>
              <a:buSzPct val="117000"/>
              <a:buFont typeface="Arial" charset="0"/>
              <a:buBlip>
                <a:blip r:embed="rId3"/>
              </a:buBlip>
              <a:tabLst/>
              <a:defRPr/>
            </a:pPr>
            <a:r>
              <a:rPr kumimoji="0" lang="en-US" sz="1400" b="0" i="0" u="none" strike="noStrike" kern="0" cap="none" spc="0" normalizeH="0" baseline="0" noProof="0" dirty="0" smtClean="0">
                <a:ln>
                  <a:noFill/>
                </a:ln>
                <a:solidFill>
                  <a:srgbClr val="000000"/>
                </a:solidFill>
                <a:effectLst/>
                <a:uLnTx/>
                <a:uFillTx/>
                <a:latin typeface="Arial"/>
              </a:rPr>
              <a:t> Changes on </a:t>
            </a:r>
            <a:r>
              <a:rPr kumimoji="0" lang="en-US" sz="1400" b="0" i="0" u="none" strike="noStrike" kern="0" cap="none" spc="0" normalizeH="0" baseline="0" noProof="0" dirty="0" err="1" smtClean="0">
                <a:ln>
                  <a:noFill/>
                </a:ln>
                <a:solidFill>
                  <a:srgbClr val="000000"/>
                </a:solidFill>
                <a:effectLst/>
                <a:uLnTx/>
                <a:uFillTx/>
                <a:latin typeface="Arial"/>
              </a:rPr>
              <a:t>areaDetector</a:t>
            </a:r>
            <a:endParaRPr kumimoji="0" lang="en-US" sz="1400" b="0" i="0" u="none" strike="noStrike" kern="0" cap="none" spc="0" normalizeH="0" baseline="0" noProof="0" dirty="0" smtClean="0">
              <a:ln>
                <a:noFill/>
              </a:ln>
              <a:solidFill>
                <a:srgbClr val="000000"/>
              </a:solidFill>
              <a:effectLst/>
              <a:uLnTx/>
              <a:uFillTx/>
              <a:latin typeface="Arial"/>
            </a:endParaRPr>
          </a:p>
          <a:p>
            <a:pPr marL="1143000" marR="0" lvl="2" indent="-228600" algn="l" defTabSz="449263" rtl="0" eaLnBrk="0" fontAlgn="base" latinLnBrk="0" hangingPunct="0">
              <a:lnSpc>
                <a:spcPct val="100000"/>
              </a:lnSpc>
              <a:spcBef>
                <a:spcPts val="588"/>
              </a:spcBef>
              <a:spcAft>
                <a:spcPct val="0"/>
              </a:spcAft>
              <a:buClr>
                <a:srgbClr val="000000"/>
              </a:buClr>
              <a:buSzPct val="100000"/>
              <a:buFont typeface="Arial" charset="0"/>
              <a:buBlip>
                <a:blip r:embed="rId4"/>
              </a:buBlip>
              <a:tabLst/>
              <a:defRPr/>
            </a:pPr>
            <a:r>
              <a:rPr kumimoji="0" lang="en-US" sz="1400" b="0" i="0" u="none" strike="noStrike" kern="0" cap="none" spc="0" normalizeH="0" baseline="0" noProof="0" dirty="0" smtClean="0">
                <a:ln>
                  <a:noFill/>
                </a:ln>
                <a:solidFill>
                  <a:srgbClr val="000000"/>
                </a:solidFill>
                <a:effectLst/>
                <a:uLnTx/>
                <a:uFillTx/>
                <a:latin typeface="Arial"/>
              </a:rPr>
              <a:t> Add up new timestamp field in </a:t>
            </a:r>
            <a:r>
              <a:rPr kumimoji="0" lang="en-US" sz="1400" b="0" i="0" u="none" strike="noStrike" kern="0" cap="none" spc="0" normalizeH="0" baseline="0" noProof="0" dirty="0" err="1" smtClean="0">
                <a:ln>
                  <a:noFill/>
                </a:ln>
                <a:solidFill>
                  <a:srgbClr val="000000"/>
                </a:solidFill>
                <a:effectLst/>
                <a:uLnTx/>
                <a:uFillTx/>
                <a:latin typeface="Arial"/>
              </a:rPr>
              <a:t>NDArray</a:t>
            </a:r>
            <a:r>
              <a:rPr kumimoji="0" lang="en-US" sz="1400" b="0" i="0" u="none" strike="noStrike" kern="0" cap="none" spc="0" normalizeH="0" baseline="0" noProof="0" dirty="0" smtClean="0">
                <a:ln>
                  <a:noFill/>
                </a:ln>
                <a:solidFill>
                  <a:srgbClr val="000000"/>
                </a:solidFill>
                <a:effectLst/>
                <a:uLnTx/>
                <a:uFillTx/>
                <a:latin typeface="Arial"/>
              </a:rPr>
              <a:t> data structure</a:t>
            </a:r>
          </a:p>
          <a:p>
            <a:pPr marL="1600200" marR="0" lvl="3" indent="-228600" algn="l" defTabSz="449263" rtl="0" eaLnBrk="0" fontAlgn="base" latinLnBrk="0" hangingPunct="0">
              <a:lnSpc>
                <a:spcPct val="100000"/>
              </a:lnSpc>
              <a:spcBef>
                <a:spcPts val="488"/>
              </a:spcBef>
              <a:spcAft>
                <a:spcPct val="0"/>
              </a:spcAft>
              <a:buClr>
                <a:srgbClr val="000000"/>
              </a:buClr>
              <a:buSzPct val="83000"/>
              <a:buFont typeface="Arial" charset="0"/>
              <a:buBlip>
                <a:blip r:embed="rId5"/>
              </a:buBlip>
              <a:tabLst/>
              <a:defRPr/>
            </a:pPr>
            <a:r>
              <a:rPr kumimoji="0" lang="en-US" sz="1400" b="0" i="0" u="none" strike="noStrike" kern="0" cap="none" spc="0" normalizeH="0" baseline="0" noProof="0" dirty="0" smtClean="0">
                <a:ln>
                  <a:noFill/>
                </a:ln>
                <a:solidFill>
                  <a:srgbClr val="000000"/>
                </a:solidFill>
                <a:effectLst/>
                <a:uLnTx/>
                <a:uFillTx/>
                <a:latin typeface="Arial"/>
              </a:rPr>
              <a:t>Originally, it supports “double” type timestamp NOT </a:t>
            </a:r>
            <a:r>
              <a:rPr kumimoji="0" lang="en-US" sz="1400" b="0" i="0" u="none" strike="noStrike" kern="0" cap="none" spc="0" normalizeH="0" baseline="0" noProof="0" dirty="0" err="1" smtClean="0">
                <a:ln>
                  <a:noFill/>
                </a:ln>
                <a:solidFill>
                  <a:srgbClr val="000000"/>
                </a:solidFill>
                <a:effectLst/>
                <a:uLnTx/>
                <a:uFillTx/>
                <a:latin typeface="Arial"/>
              </a:rPr>
              <a:t>epicsTimestamp</a:t>
            </a:r>
            <a:endParaRPr kumimoji="0" lang="en-US" sz="1400" b="0" i="0" u="none" strike="noStrike" kern="0" cap="none" spc="0" normalizeH="0" baseline="0" noProof="0" dirty="0" smtClean="0">
              <a:ln>
                <a:noFill/>
              </a:ln>
              <a:solidFill>
                <a:srgbClr val="000000"/>
              </a:solidFill>
              <a:effectLst/>
              <a:uLnTx/>
              <a:uFillTx/>
              <a:latin typeface="Arial"/>
            </a:endParaRPr>
          </a:p>
          <a:p>
            <a:pPr marL="1600200" marR="0" lvl="3" indent="-228600" algn="l" defTabSz="449263" rtl="0" eaLnBrk="0" fontAlgn="base" latinLnBrk="0" hangingPunct="0">
              <a:lnSpc>
                <a:spcPct val="100000"/>
              </a:lnSpc>
              <a:spcBef>
                <a:spcPts val="488"/>
              </a:spcBef>
              <a:spcAft>
                <a:spcPct val="0"/>
              </a:spcAft>
              <a:buClr>
                <a:srgbClr val="000000"/>
              </a:buClr>
              <a:buSzPct val="83000"/>
              <a:buFont typeface="Arial" charset="0"/>
              <a:buBlip>
                <a:blip r:embed="rId5"/>
              </a:buBlip>
              <a:tabLst/>
              <a:defRPr/>
            </a:pPr>
            <a:r>
              <a:rPr kumimoji="0" lang="en-US" sz="1400" b="0" i="0" u="none" strike="noStrike" kern="0" cap="none" spc="0" normalizeH="0" baseline="0" noProof="0" dirty="0" smtClean="0">
                <a:ln>
                  <a:noFill/>
                </a:ln>
                <a:solidFill>
                  <a:srgbClr val="000000"/>
                </a:solidFill>
                <a:effectLst/>
                <a:uLnTx/>
                <a:uFillTx/>
                <a:latin typeface="Arial"/>
              </a:rPr>
              <a:t>Now, it has new timestamp field which support the </a:t>
            </a:r>
            <a:r>
              <a:rPr kumimoji="0" lang="en-US" sz="1400" b="0" i="0" u="none" strike="noStrike" kern="0" cap="none" spc="0" normalizeH="0" baseline="0" noProof="0" dirty="0" err="1" smtClean="0">
                <a:ln>
                  <a:noFill/>
                </a:ln>
                <a:solidFill>
                  <a:srgbClr val="000000"/>
                </a:solidFill>
                <a:effectLst/>
                <a:uLnTx/>
                <a:uFillTx/>
                <a:latin typeface="Arial"/>
              </a:rPr>
              <a:t>epicsTimestamp</a:t>
            </a:r>
            <a:endParaRPr kumimoji="0" lang="en-US" sz="1400" b="0" i="0" u="none" strike="noStrike" kern="0" cap="none" spc="0" normalizeH="0" baseline="0" noProof="0" dirty="0" smtClean="0">
              <a:ln>
                <a:noFill/>
              </a:ln>
              <a:solidFill>
                <a:srgbClr val="000000"/>
              </a:solidFill>
              <a:effectLst/>
              <a:uLnTx/>
              <a:uFillTx/>
              <a:latin typeface="Arial"/>
            </a:endParaRPr>
          </a:p>
          <a:p>
            <a:pPr marL="1143000" marR="0" lvl="2" indent="-228600" algn="l" defTabSz="449263" rtl="0" eaLnBrk="0" fontAlgn="base" latinLnBrk="0" hangingPunct="0">
              <a:lnSpc>
                <a:spcPct val="100000"/>
              </a:lnSpc>
              <a:spcBef>
                <a:spcPts val="588"/>
              </a:spcBef>
              <a:spcAft>
                <a:spcPct val="0"/>
              </a:spcAft>
              <a:buClr>
                <a:srgbClr val="000000"/>
              </a:buClr>
              <a:buSzPct val="100000"/>
              <a:buFont typeface="Arial" charset="0"/>
              <a:buBlip>
                <a:blip r:embed="rId4"/>
              </a:buBlip>
              <a:tabLst/>
              <a:defRPr/>
            </a:pPr>
            <a:r>
              <a:rPr kumimoji="0" lang="en-US" sz="1400" b="0" i="0" u="none" strike="noStrike" kern="0" cap="none" spc="0" normalizeH="0" baseline="0" noProof="0" dirty="0" smtClean="0">
                <a:ln>
                  <a:noFill/>
                </a:ln>
                <a:solidFill>
                  <a:srgbClr val="000000"/>
                </a:solidFill>
                <a:effectLst/>
                <a:uLnTx/>
                <a:uFillTx/>
                <a:latin typeface="Arial"/>
              </a:rPr>
              <a:t>The drive sets the new </a:t>
            </a:r>
            <a:r>
              <a:rPr kumimoji="0" lang="en-US" sz="1400" b="0" i="0" u="none" strike="noStrike" kern="0" cap="none" spc="0" normalizeH="0" baseline="0" noProof="0" dirty="0" err="1" smtClean="0">
                <a:ln>
                  <a:noFill/>
                </a:ln>
                <a:solidFill>
                  <a:srgbClr val="000000"/>
                </a:solidFill>
                <a:effectLst/>
                <a:uLnTx/>
                <a:uFillTx/>
                <a:latin typeface="Arial"/>
              </a:rPr>
              <a:t>epicsTimestamp</a:t>
            </a:r>
            <a:r>
              <a:rPr kumimoji="0" lang="en-US" sz="1400" b="0" i="0" u="none" strike="noStrike" kern="0" cap="none" spc="0" normalizeH="0" baseline="0" noProof="0" dirty="0" smtClean="0">
                <a:ln>
                  <a:noFill/>
                </a:ln>
                <a:solidFill>
                  <a:srgbClr val="000000"/>
                </a:solidFill>
                <a:effectLst/>
                <a:uLnTx/>
                <a:uFillTx/>
                <a:latin typeface="Arial"/>
              </a:rPr>
              <a:t> field in the </a:t>
            </a:r>
            <a:r>
              <a:rPr kumimoji="0" lang="en-US" sz="1400" b="0" i="0" u="none" strike="noStrike" kern="0" cap="none" spc="0" normalizeH="0" baseline="0" noProof="0" dirty="0" err="1" smtClean="0">
                <a:ln>
                  <a:noFill/>
                </a:ln>
                <a:solidFill>
                  <a:srgbClr val="000000"/>
                </a:solidFill>
                <a:effectLst/>
                <a:uLnTx/>
                <a:uFillTx/>
                <a:latin typeface="Arial"/>
              </a:rPr>
              <a:t>NDArray</a:t>
            </a:r>
            <a:r>
              <a:rPr kumimoji="0" lang="en-US" sz="1400" b="0" i="0" u="none" strike="noStrike" kern="0" cap="none" spc="0" normalizeH="0" baseline="0" noProof="0" dirty="0" smtClean="0">
                <a:ln>
                  <a:noFill/>
                </a:ln>
                <a:solidFill>
                  <a:srgbClr val="000000"/>
                </a:solidFill>
                <a:effectLst/>
                <a:uLnTx/>
                <a:uFillTx/>
                <a:latin typeface="Arial"/>
              </a:rPr>
              <a:t> when the image arrives. Then sets all record timestamps for input record in the driver and plugins to be that timestamp from the </a:t>
            </a:r>
            <a:r>
              <a:rPr kumimoji="0" lang="en-US" sz="1400" b="0" i="0" u="none" strike="noStrike" kern="0" cap="none" spc="0" normalizeH="0" baseline="0" noProof="0" dirty="0" err="1" smtClean="0">
                <a:ln>
                  <a:noFill/>
                </a:ln>
                <a:solidFill>
                  <a:srgbClr val="000000"/>
                </a:solidFill>
                <a:effectLst/>
                <a:uLnTx/>
                <a:uFillTx/>
                <a:latin typeface="Arial"/>
              </a:rPr>
              <a:t>NDArray</a:t>
            </a:r>
            <a:r>
              <a:rPr kumimoji="0" lang="en-US" sz="1400" b="0" i="0" u="none" strike="noStrike" kern="0" cap="none" spc="0" normalizeH="0" baseline="0" noProof="0" dirty="0" smtClean="0">
                <a:ln>
                  <a:noFill/>
                </a:ln>
                <a:solidFill>
                  <a:srgbClr val="000000"/>
                </a:solidFill>
                <a:effectLst/>
                <a:uLnTx/>
                <a:uFillTx/>
                <a:latin typeface="Arial"/>
              </a:rPr>
              <a:t>.</a:t>
            </a:r>
          </a:p>
          <a:p>
            <a:pPr marL="741363" marR="0" lvl="1" indent="-284163" algn="l" defTabSz="449263" rtl="0" eaLnBrk="0" fontAlgn="base" latinLnBrk="0" hangingPunct="0">
              <a:lnSpc>
                <a:spcPct val="100000"/>
              </a:lnSpc>
              <a:spcBef>
                <a:spcPts val="688"/>
              </a:spcBef>
              <a:spcAft>
                <a:spcPct val="0"/>
              </a:spcAft>
              <a:buClr>
                <a:srgbClr val="000000"/>
              </a:buClr>
              <a:buSzPct val="117000"/>
              <a:buFont typeface="Arial" charset="0"/>
              <a:buBlip>
                <a:blip r:embed="rId3"/>
              </a:buBlip>
              <a:tabLst/>
              <a:defRPr/>
            </a:pPr>
            <a:r>
              <a:rPr kumimoji="0" lang="en-US" sz="1400" b="0" i="0" u="none" strike="noStrike" kern="0" cap="none" spc="0" normalizeH="0" baseline="0" noProof="0" dirty="0" err="1" smtClean="0">
                <a:ln>
                  <a:noFill/>
                </a:ln>
                <a:solidFill>
                  <a:srgbClr val="000000"/>
                </a:solidFill>
                <a:effectLst/>
                <a:uLnTx/>
                <a:uFillTx/>
                <a:latin typeface="Arial"/>
              </a:rPr>
              <a:t>Asyn</a:t>
            </a:r>
            <a:r>
              <a:rPr kumimoji="0" lang="en-US" sz="1400" b="0" i="0" u="none" strike="noStrike" kern="0" cap="none" spc="0" normalizeH="0" baseline="0" noProof="0" dirty="0" smtClean="0">
                <a:ln>
                  <a:noFill/>
                </a:ln>
                <a:solidFill>
                  <a:srgbClr val="000000"/>
                </a:solidFill>
                <a:effectLst/>
                <a:uLnTx/>
                <a:uFillTx/>
                <a:latin typeface="Arial"/>
              </a:rPr>
              <a:t> provides a method to register a user-defined </a:t>
            </a:r>
            <a:r>
              <a:rPr kumimoji="0" lang="en-US" sz="1400" b="0" i="0" u="none" strike="noStrike" kern="0" cap="none" spc="0" normalizeH="0" baseline="0" noProof="0" dirty="0" err="1" smtClean="0">
                <a:ln>
                  <a:noFill/>
                </a:ln>
                <a:solidFill>
                  <a:srgbClr val="000000"/>
                </a:solidFill>
                <a:effectLst/>
                <a:uLnTx/>
                <a:uFillTx/>
                <a:latin typeface="Arial"/>
              </a:rPr>
              <a:t>timesstamp</a:t>
            </a:r>
            <a:r>
              <a:rPr kumimoji="0" lang="en-US" sz="1400" b="0" i="0" u="none" strike="noStrike" kern="0" cap="none" spc="0" normalizeH="0" baseline="0" noProof="0" dirty="0" smtClean="0">
                <a:ln>
                  <a:noFill/>
                </a:ln>
                <a:solidFill>
                  <a:srgbClr val="000000"/>
                </a:solidFill>
                <a:effectLst/>
                <a:uLnTx/>
                <a:uFillTx/>
                <a:latin typeface="Arial"/>
              </a:rPr>
              <a:t> callback – </a:t>
            </a:r>
            <a:r>
              <a:rPr kumimoji="0" lang="en-US" sz="1400" b="0" i="0" u="none" strike="noStrike" kern="0" cap="none" spc="0" normalizeH="0" baseline="0" noProof="0" dirty="0" err="1" smtClean="0">
                <a:ln>
                  <a:noFill/>
                </a:ln>
                <a:solidFill>
                  <a:srgbClr val="000000"/>
                </a:solidFill>
                <a:effectLst/>
                <a:uLnTx/>
                <a:uFillTx/>
                <a:latin typeface="Arial"/>
              </a:rPr>
              <a:t>TimestampSource</a:t>
            </a:r>
            <a:r>
              <a:rPr kumimoji="0" lang="en-US" sz="1400" b="0" i="0" u="none" strike="noStrike" kern="0" cap="none" spc="0" normalizeH="0" baseline="0" noProof="0" dirty="0" smtClean="0">
                <a:ln>
                  <a:noFill/>
                </a:ln>
                <a:solidFill>
                  <a:srgbClr val="000000"/>
                </a:solidFill>
                <a:effectLst/>
                <a:uLnTx/>
                <a:uFillTx/>
                <a:latin typeface="Arial"/>
              </a:rPr>
              <a:t>, this function will be called by </a:t>
            </a:r>
            <a:r>
              <a:rPr kumimoji="0" lang="en-US" sz="1400" b="0" i="0" u="none" strike="noStrike" kern="0" cap="none" spc="0" normalizeH="0" baseline="0" noProof="0" dirty="0" err="1" smtClean="0">
                <a:ln>
                  <a:noFill/>
                </a:ln>
                <a:solidFill>
                  <a:srgbClr val="000000"/>
                </a:solidFill>
                <a:effectLst/>
                <a:uLnTx/>
                <a:uFillTx/>
                <a:latin typeface="Arial"/>
              </a:rPr>
              <a:t>areadDetector</a:t>
            </a:r>
            <a:r>
              <a:rPr kumimoji="0" lang="en-US" sz="1400" b="0" i="0" u="none" strike="noStrike" kern="0" cap="none" spc="0" normalizeH="0" baseline="0" noProof="0" dirty="0" smtClean="0">
                <a:ln>
                  <a:noFill/>
                </a:ln>
                <a:solidFill>
                  <a:srgbClr val="000000"/>
                </a:solidFill>
                <a:effectLst/>
                <a:uLnTx/>
                <a:uFillTx/>
                <a:latin typeface="Arial"/>
              </a:rPr>
              <a:t> right after the image arrives, and updates the </a:t>
            </a:r>
            <a:r>
              <a:rPr kumimoji="0" lang="en-US" sz="1400" b="0" i="0" u="none" strike="noStrike" kern="0" cap="none" spc="0" normalizeH="0" baseline="0" noProof="0" dirty="0" err="1" smtClean="0">
                <a:ln>
                  <a:noFill/>
                </a:ln>
                <a:solidFill>
                  <a:srgbClr val="000000"/>
                </a:solidFill>
                <a:effectLst/>
                <a:uLnTx/>
                <a:uFillTx/>
                <a:latin typeface="Arial"/>
              </a:rPr>
              <a:t>epicsTimestamp</a:t>
            </a:r>
            <a:r>
              <a:rPr kumimoji="0" lang="en-US" sz="1400" b="0" i="0" u="none" strike="noStrike" kern="0" cap="none" spc="0" normalizeH="0" baseline="0" noProof="0" dirty="0" smtClean="0">
                <a:ln>
                  <a:noFill/>
                </a:ln>
                <a:solidFill>
                  <a:srgbClr val="000000"/>
                </a:solidFill>
                <a:effectLst/>
                <a:uLnTx/>
                <a:uFillTx/>
                <a:latin typeface="Arial"/>
              </a:rPr>
              <a:t> field in the </a:t>
            </a:r>
            <a:r>
              <a:rPr kumimoji="0" lang="en-US" sz="1400" b="0" i="0" u="none" strike="noStrike" kern="0" cap="none" spc="0" normalizeH="0" baseline="0" noProof="0" dirty="0" err="1" smtClean="0">
                <a:ln>
                  <a:noFill/>
                </a:ln>
                <a:solidFill>
                  <a:srgbClr val="000000"/>
                </a:solidFill>
                <a:effectLst/>
                <a:uLnTx/>
                <a:uFillTx/>
                <a:latin typeface="Arial"/>
              </a:rPr>
              <a:t>NDArray</a:t>
            </a:r>
            <a:endParaRPr kumimoji="0" lang="en-US" sz="1400" b="0" i="0" u="none" strike="noStrike" kern="0" cap="none" spc="0" normalizeH="0" baseline="0" noProof="0" dirty="0" smtClean="0">
              <a:ln>
                <a:noFill/>
              </a:ln>
              <a:solidFill>
                <a:srgbClr val="000000"/>
              </a:solidFill>
              <a:effectLst/>
              <a:uLnTx/>
              <a:uFillTx/>
              <a:latin typeface="Arial"/>
            </a:endParaRPr>
          </a:p>
          <a:p>
            <a:pPr marL="741363" marR="0" lvl="1" indent="-284163" algn="l" defTabSz="449263" rtl="0" eaLnBrk="0" fontAlgn="base" latinLnBrk="0" hangingPunct="0">
              <a:lnSpc>
                <a:spcPct val="100000"/>
              </a:lnSpc>
              <a:spcBef>
                <a:spcPts val="688"/>
              </a:spcBef>
              <a:spcAft>
                <a:spcPct val="0"/>
              </a:spcAft>
              <a:buClr>
                <a:srgbClr val="000000"/>
              </a:buClr>
              <a:buSzPct val="117000"/>
              <a:buFont typeface="Arial" charset="0"/>
              <a:buBlip>
                <a:blip r:embed="rId3"/>
              </a:buBlip>
              <a:tabLst/>
              <a:defRPr/>
            </a:pPr>
            <a:r>
              <a:rPr kumimoji="0" lang="en-US" sz="1400" b="0" i="0" u="none" strike="noStrike" kern="0" cap="none" spc="0" normalizeH="0" baseline="0" noProof="0" dirty="0" smtClean="0">
                <a:ln>
                  <a:noFill/>
                </a:ln>
                <a:solidFill>
                  <a:srgbClr val="000000"/>
                </a:solidFill>
                <a:effectLst/>
                <a:uLnTx/>
                <a:uFillTx/>
                <a:latin typeface="Arial"/>
              </a:rPr>
              <a:t>If user did not register the timestamp source, there is a default timestamp source which updates the </a:t>
            </a:r>
            <a:r>
              <a:rPr kumimoji="0" lang="en-US" sz="1400" b="0" i="0" u="none" strike="noStrike" kern="0" cap="none" spc="0" normalizeH="0" baseline="0" noProof="0" dirty="0" err="1" smtClean="0">
                <a:ln>
                  <a:noFill/>
                </a:ln>
                <a:solidFill>
                  <a:srgbClr val="000000"/>
                </a:solidFill>
                <a:effectLst/>
                <a:uLnTx/>
                <a:uFillTx/>
                <a:latin typeface="Arial"/>
              </a:rPr>
              <a:t>epicsTimestamp</a:t>
            </a:r>
            <a:r>
              <a:rPr kumimoji="0" lang="en-US" sz="1400" b="0" i="0" u="none" strike="noStrike" kern="0" cap="none" spc="0" normalizeH="0" baseline="0" noProof="0" dirty="0" smtClean="0">
                <a:ln>
                  <a:noFill/>
                </a:ln>
                <a:solidFill>
                  <a:srgbClr val="000000"/>
                </a:solidFill>
                <a:effectLst/>
                <a:uLnTx/>
                <a:uFillTx/>
                <a:latin typeface="Arial"/>
              </a:rPr>
              <a:t> field with the Current Time Provider (should be NTP which is chosen by the </a:t>
            </a:r>
            <a:r>
              <a:rPr kumimoji="0" lang="en-US" sz="1400" b="0" i="0" u="none" strike="noStrike" kern="0" cap="none" spc="0" normalizeH="0" baseline="0" noProof="0" dirty="0" err="1" smtClean="0">
                <a:ln>
                  <a:noFill/>
                </a:ln>
                <a:solidFill>
                  <a:srgbClr val="000000"/>
                </a:solidFill>
                <a:effectLst/>
                <a:uLnTx/>
                <a:uFillTx/>
                <a:latin typeface="Arial"/>
              </a:rPr>
              <a:t>generaltime</a:t>
            </a:r>
            <a:r>
              <a:rPr kumimoji="0" lang="en-US" sz="1400" b="0" i="0" u="none" strike="noStrike" kern="0" cap="none" spc="0" normalizeH="0" baseline="0" noProof="0" dirty="0" smtClean="0">
                <a:ln>
                  <a:noFill/>
                </a:ln>
                <a:solidFill>
                  <a:srgbClr val="000000"/>
                </a:solidFill>
                <a:effectLst/>
                <a:uLnTx/>
                <a:uFillTx/>
                <a:latin typeface="Arial"/>
              </a:rPr>
              <a:t> facility in EPICS BASE).</a:t>
            </a:r>
          </a:p>
          <a:p>
            <a:pPr marL="741363" marR="0" lvl="1" indent="-284163" algn="l" defTabSz="449263" rtl="0" eaLnBrk="0" fontAlgn="base" latinLnBrk="0" hangingPunct="0">
              <a:lnSpc>
                <a:spcPct val="100000"/>
              </a:lnSpc>
              <a:spcBef>
                <a:spcPts val="688"/>
              </a:spcBef>
              <a:spcAft>
                <a:spcPct val="0"/>
              </a:spcAft>
              <a:buClr>
                <a:srgbClr val="000000"/>
              </a:buClr>
              <a:buSzPct val="117000"/>
              <a:buFont typeface="Arial" charset="0"/>
              <a:buBlip>
                <a:blip r:embed="rId3"/>
              </a:buBlip>
              <a:tabLst/>
              <a:defRPr/>
            </a:pPr>
            <a:r>
              <a:rPr kumimoji="0" lang="en-US" sz="1400" b="0" i="0" u="none" strike="noStrike" kern="0" cap="none" spc="0" normalizeH="0" baseline="0" noProof="0" dirty="0" smtClean="0">
                <a:ln>
                  <a:noFill/>
                </a:ln>
                <a:solidFill>
                  <a:srgbClr val="000000"/>
                </a:solidFill>
                <a:effectLst/>
                <a:uLnTx/>
                <a:uFillTx/>
                <a:latin typeface="Arial"/>
              </a:rPr>
              <a:t>Note: TSE=-2 is required for record processing to get  </a:t>
            </a:r>
            <a:r>
              <a:rPr kumimoji="0" lang="en-US" sz="1400" b="0" i="0" u="none" strike="noStrike" kern="0" cap="none" spc="0" normalizeH="0" baseline="0" noProof="0" dirty="0" err="1" smtClean="0">
                <a:ln>
                  <a:noFill/>
                </a:ln>
                <a:solidFill>
                  <a:srgbClr val="000000"/>
                </a:solidFill>
                <a:effectLst/>
                <a:uLnTx/>
                <a:uFillTx/>
                <a:latin typeface="Arial"/>
              </a:rPr>
              <a:t>areaDetector’s</a:t>
            </a:r>
            <a:r>
              <a:rPr kumimoji="0" lang="en-US" sz="1400" b="0" i="0" u="none" strike="noStrike" kern="0" cap="none" spc="0" normalizeH="0" baseline="0" noProof="0" dirty="0" smtClean="0">
                <a:ln>
                  <a:noFill/>
                </a:ln>
                <a:solidFill>
                  <a:srgbClr val="000000"/>
                </a:solidFill>
                <a:effectLst/>
                <a:uLnTx/>
                <a:uFillTx/>
                <a:latin typeface="Arial"/>
              </a:rPr>
              <a:t>  “</a:t>
            </a:r>
            <a:r>
              <a:rPr kumimoji="0" lang="en-US" sz="1400" b="0" i="0" u="none" strike="noStrike" kern="0" cap="none" spc="0" normalizeH="0" baseline="0" noProof="0" dirty="0" err="1" smtClean="0">
                <a:ln>
                  <a:noFill/>
                </a:ln>
                <a:solidFill>
                  <a:srgbClr val="000000"/>
                </a:solidFill>
                <a:effectLst/>
                <a:uLnTx/>
                <a:uFillTx/>
                <a:latin typeface="Arial"/>
              </a:rPr>
              <a:t>epicsTimestamp</a:t>
            </a:r>
            <a:r>
              <a:rPr kumimoji="0" lang="en-US" sz="1400" b="0" i="0" u="none" strike="noStrike" kern="0" cap="none" spc="0" normalizeH="0" baseline="0" noProof="0" dirty="0" smtClean="0">
                <a:ln>
                  <a:noFill/>
                </a:ln>
                <a:solidFill>
                  <a:srgbClr val="000000"/>
                </a:solidFill>
                <a:effectLst/>
                <a:uLnTx/>
                <a:uFillTx/>
                <a:latin typeface="Arial"/>
              </a:rPr>
              <a:t> field” into an EPICS record’s timestamp.</a:t>
            </a:r>
          </a:p>
        </p:txBody>
      </p:sp>
    </p:spTree>
    <p:extLst>
      <p:ext uri="{BB962C8B-B14F-4D97-AF65-F5344CB8AC3E}">
        <p14:creationId xmlns:p14="http://schemas.microsoft.com/office/powerpoint/2010/main" val="196142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9</a:t>
            </a:fld>
            <a:endParaRPr lang="en-US" dirty="0"/>
          </a:p>
        </p:txBody>
      </p:sp>
      <p:sp>
        <p:nvSpPr>
          <p:cNvPr id="3" name="Title 2"/>
          <p:cNvSpPr>
            <a:spLocks noGrp="1"/>
          </p:cNvSpPr>
          <p:nvPr>
            <p:ph type="title"/>
          </p:nvPr>
        </p:nvSpPr>
        <p:spPr/>
        <p:txBody>
          <a:bodyPr/>
          <a:lstStyle/>
          <a:p>
            <a:r>
              <a:rPr lang="en-US" dirty="0" smtClean="0"/>
              <a:t>Time Sources and Time Stamping in the improvements</a:t>
            </a:r>
            <a:endParaRPr lang="en-US" dirty="0"/>
          </a:p>
        </p:txBody>
      </p:sp>
      <p:sp>
        <p:nvSpPr>
          <p:cNvPr id="5" name="Rounded Rectangle 4"/>
          <p:cNvSpPr/>
          <p:nvPr/>
        </p:nvSpPr>
        <p:spPr bwMode="auto">
          <a:xfrm>
            <a:off x="424260" y="1931205"/>
            <a:ext cx="1075340" cy="861609"/>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400" dirty="0" smtClean="0">
                <a:solidFill>
                  <a:srgbClr val="FFFFFF"/>
                </a:solidFill>
                <a:latin typeface="Times New Roman" pitchFamily="18" charset="0"/>
              </a:rPr>
              <a:t>Current Time Provider</a:t>
            </a:r>
          </a:p>
        </p:txBody>
      </p:sp>
      <p:sp>
        <p:nvSpPr>
          <p:cNvPr id="6" name="Rounded Rectangle 5"/>
          <p:cNvSpPr/>
          <p:nvPr/>
        </p:nvSpPr>
        <p:spPr bwMode="auto">
          <a:xfrm>
            <a:off x="424261" y="3373194"/>
            <a:ext cx="1075340" cy="537670"/>
          </a:xfrm>
          <a:prstGeom prst="round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400" dirty="0" smtClean="0">
                <a:solidFill>
                  <a:srgbClr val="FFFFFF"/>
                </a:solidFill>
                <a:latin typeface="Times New Roman" pitchFamily="18" charset="0"/>
              </a:rPr>
              <a:t>Event</a:t>
            </a:r>
            <a:br>
              <a:rPr lang="en-US" sz="1400" dirty="0" smtClean="0">
                <a:solidFill>
                  <a:srgbClr val="FFFFFF"/>
                </a:solidFill>
                <a:latin typeface="Times New Roman" pitchFamily="18" charset="0"/>
              </a:rPr>
            </a:br>
            <a:r>
              <a:rPr lang="en-US" sz="1400" dirty="0" smtClean="0">
                <a:solidFill>
                  <a:srgbClr val="FFFFFF"/>
                </a:solidFill>
                <a:latin typeface="Times New Roman" pitchFamily="18" charset="0"/>
              </a:rPr>
              <a:t>Provider</a:t>
            </a:r>
          </a:p>
        </p:txBody>
      </p:sp>
      <p:sp>
        <p:nvSpPr>
          <p:cNvPr id="7" name="Rectangle 6"/>
          <p:cNvSpPr/>
          <p:nvPr/>
        </p:nvSpPr>
        <p:spPr bwMode="auto">
          <a:xfrm>
            <a:off x="4034331" y="1721779"/>
            <a:ext cx="2073870" cy="2496325"/>
          </a:xfrm>
          <a:prstGeom prst="rect">
            <a:avLst/>
          </a:prstGeom>
          <a:solidFill>
            <a:srgbClr val="FFFFFF"/>
          </a:solidFill>
          <a:ln w="25400" cap="flat" cmpd="sng" algn="ctr">
            <a:solidFill>
              <a:srgbClr val="2D2DB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8" name="TextBox 7"/>
          <p:cNvSpPr txBox="1"/>
          <p:nvPr/>
        </p:nvSpPr>
        <p:spPr>
          <a:xfrm>
            <a:off x="4034330" y="1721779"/>
            <a:ext cx="1640193" cy="276999"/>
          </a:xfrm>
          <a:prstGeom prst="rect">
            <a:avLst/>
          </a:prstGeom>
          <a:noFill/>
        </p:spPr>
        <p:txBody>
          <a:bodyPr wrap="none" rtlCol="0">
            <a:spAutoFit/>
          </a:bodyPr>
          <a:lstStyle/>
          <a:p>
            <a:pPr fontAlgn="base">
              <a:spcBef>
                <a:spcPct val="0"/>
              </a:spcBef>
              <a:spcAft>
                <a:spcPct val="0"/>
              </a:spcAft>
            </a:pPr>
            <a:r>
              <a:rPr lang="en-US" sz="1200" dirty="0" err="1" smtClean="0">
                <a:solidFill>
                  <a:srgbClr val="000000"/>
                </a:solidFill>
                <a:latin typeface="Times New Roman" pitchFamily="18" charset="0"/>
              </a:rPr>
              <a:t>NDArray</a:t>
            </a:r>
            <a:r>
              <a:rPr lang="en-US" sz="1200" dirty="0" smtClean="0">
                <a:solidFill>
                  <a:srgbClr val="000000"/>
                </a:solidFill>
                <a:latin typeface="Times New Roman" pitchFamily="18" charset="0"/>
              </a:rPr>
              <a:t> data structure</a:t>
            </a:r>
            <a:endParaRPr lang="en-US" sz="1200" dirty="0">
              <a:solidFill>
                <a:srgbClr val="000000"/>
              </a:solidFill>
              <a:latin typeface="Times New Roman" pitchFamily="18" charset="0"/>
            </a:endParaRPr>
          </a:p>
        </p:txBody>
      </p:sp>
      <p:sp>
        <p:nvSpPr>
          <p:cNvPr id="9" name="Rounded Rectangle 8"/>
          <p:cNvSpPr/>
          <p:nvPr/>
        </p:nvSpPr>
        <p:spPr bwMode="auto">
          <a:xfrm>
            <a:off x="4226355" y="2067424"/>
            <a:ext cx="1613010" cy="537670"/>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400" dirty="0" smtClean="0">
                <a:solidFill>
                  <a:srgbClr val="FFFFFF"/>
                </a:solidFill>
                <a:latin typeface="Times New Roman" pitchFamily="18" charset="0"/>
              </a:rPr>
              <a:t>DOUBLE type</a:t>
            </a:r>
            <a:br>
              <a:rPr lang="en-US" sz="1400" dirty="0" smtClean="0">
                <a:solidFill>
                  <a:srgbClr val="FFFFFF"/>
                </a:solidFill>
                <a:latin typeface="Times New Roman" pitchFamily="18" charset="0"/>
              </a:rPr>
            </a:br>
            <a:r>
              <a:rPr lang="en-US" sz="1400" dirty="0" smtClean="0">
                <a:solidFill>
                  <a:srgbClr val="FFFFFF"/>
                </a:solidFill>
                <a:latin typeface="Times New Roman" pitchFamily="18" charset="0"/>
              </a:rPr>
              <a:t>timestamp</a:t>
            </a:r>
          </a:p>
        </p:txBody>
      </p:sp>
      <p:sp>
        <p:nvSpPr>
          <p:cNvPr id="10" name="Rounded Rectangle 9"/>
          <p:cNvSpPr/>
          <p:nvPr/>
        </p:nvSpPr>
        <p:spPr bwMode="auto">
          <a:xfrm>
            <a:off x="4303165" y="3334789"/>
            <a:ext cx="1574605" cy="422455"/>
          </a:xfrm>
          <a:prstGeom prst="round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400" dirty="0" err="1" smtClean="0">
                <a:solidFill>
                  <a:srgbClr val="FFFFFF"/>
                </a:solidFill>
                <a:latin typeface="Times New Roman" pitchFamily="18" charset="0"/>
              </a:rPr>
              <a:t>epicsTimeStamp</a:t>
            </a:r>
            <a:endParaRPr lang="en-US" sz="1400" dirty="0" smtClean="0">
              <a:solidFill>
                <a:srgbClr val="FFFFFF"/>
              </a:solidFill>
              <a:latin typeface="Times New Roman" pitchFamily="18" charset="0"/>
            </a:endParaRPr>
          </a:p>
        </p:txBody>
      </p:sp>
      <p:cxnSp>
        <p:nvCxnSpPr>
          <p:cNvPr id="11" name="Straight Arrow Connector 10"/>
          <p:cNvCxnSpPr>
            <a:stCxn id="5" idx="3"/>
            <a:endCxn id="9" idx="1"/>
          </p:cNvCxnSpPr>
          <p:nvPr/>
        </p:nvCxnSpPr>
        <p:spPr bwMode="auto">
          <a:xfrm flipV="1">
            <a:off x="1499600" y="2336259"/>
            <a:ext cx="2726755" cy="25751"/>
          </a:xfrm>
          <a:prstGeom prst="straightConnector1">
            <a:avLst/>
          </a:prstGeom>
          <a:solidFill>
            <a:srgbClr val="00CC99"/>
          </a:solidFill>
          <a:ln w="31750" cap="flat" cmpd="sng" algn="ctr">
            <a:solidFill>
              <a:srgbClr val="FFC000"/>
            </a:solidFill>
            <a:prstDash val="solid"/>
            <a:round/>
            <a:headEnd type="none" w="med" len="med"/>
            <a:tailEnd type="arrow"/>
          </a:ln>
          <a:effectLst/>
        </p:spPr>
      </p:cxnSp>
      <p:sp>
        <p:nvSpPr>
          <p:cNvPr id="12" name="TextBox 11"/>
          <p:cNvSpPr txBox="1"/>
          <p:nvPr/>
        </p:nvSpPr>
        <p:spPr>
          <a:xfrm>
            <a:off x="2190890" y="1990614"/>
            <a:ext cx="755335" cy="338554"/>
          </a:xfrm>
          <a:prstGeom prst="rect">
            <a:avLst/>
          </a:prstGeom>
          <a:noFill/>
        </p:spPr>
        <p:txBody>
          <a:bodyPr wrap="none" rtlCol="0">
            <a:spAutoFit/>
          </a:bodyPr>
          <a:lstStyle/>
          <a:p>
            <a:pPr fontAlgn="base">
              <a:spcBef>
                <a:spcPct val="0"/>
              </a:spcBef>
              <a:spcAft>
                <a:spcPct val="0"/>
              </a:spcAft>
            </a:pPr>
            <a:r>
              <a:rPr lang="en-US" sz="1600" dirty="0" smtClean="0">
                <a:solidFill>
                  <a:srgbClr val="000000"/>
                </a:solidFill>
                <a:latin typeface="Times New Roman" pitchFamily="18" charset="0"/>
              </a:rPr>
              <a:t>always</a:t>
            </a:r>
            <a:endParaRPr lang="en-US" sz="1600" dirty="0">
              <a:solidFill>
                <a:srgbClr val="000000"/>
              </a:solidFill>
              <a:latin typeface="Times New Roman" pitchFamily="18" charset="0"/>
            </a:endParaRPr>
          </a:p>
        </p:txBody>
      </p:sp>
      <p:sp>
        <p:nvSpPr>
          <p:cNvPr id="13" name="Oval 12"/>
          <p:cNvSpPr/>
          <p:nvPr/>
        </p:nvSpPr>
        <p:spPr bwMode="auto">
          <a:xfrm>
            <a:off x="1922055" y="2912334"/>
            <a:ext cx="768100" cy="480063"/>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14" name="Oval 13"/>
          <p:cNvSpPr/>
          <p:nvPr/>
        </p:nvSpPr>
        <p:spPr bwMode="auto">
          <a:xfrm>
            <a:off x="1960460" y="4122091"/>
            <a:ext cx="768100" cy="480063"/>
          </a:xfrm>
          <a:prstGeom prst="ellipse">
            <a:avLst/>
          </a:prstGeom>
          <a:solidFill>
            <a:srgbClr val="0066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cxnSp>
        <p:nvCxnSpPr>
          <p:cNvPr id="15" name="Straight Arrow Connector 14"/>
          <p:cNvCxnSpPr>
            <a:stCxn id="5" idx="3"/>
            <a:endCxn id="13" idx="2"/>
          </p:cNvCxnSpPr>
          <p:nvPr/>
        </p:nvCxnSpPr>
        <p:spPr bwMode="auto">
          <a:xfrm>
            <a:off x="1499600" y="2362010"/>
            <a:ext cx="422455" cy="790356"/>
          </a:xfrm>
          <a:prstGeom prst="straightConnector1">
            <a:avLst/>
          </a:prstGeom>
          <a:solidFill>
            <a:srgbClr val="00CC99"/>
          </a:solidFill>
          <a:ln w="31750" cap="flat" cmpd="sng" algn="ctr">
            <a:solidFill>
              <a:srgbClr val="FFC000"/>
            </a:solidFill>
            <a:prstDash val="solid"/>
            <a:round/>
            <a:headEnd type="none" w="med" len="med"/>
            <a:tailEnd type="arrow"/>
          </a:ln>
          <a:effectLst/>
        </p:spPr>
      </p:cxnSp>
      <p:cxnSp>
        <p:nvCxnSpPr>
          <p:cNvPr id="16" name="Straight Arrow Connector 15"/>
          <p:cNvCxnSpPr>
            <a:stCxn id="13" idx="6"/>
            <a:endCxn id="10" idx="1"/>
          </p:cNvCxnSpPr>
          <p:nvPr/>
        </p:nvCxnSpPr>
        <p:spPr bwMode="auto">
          <a:xfrm>
            <a:off x="2690155" y="3152366"/>
            <a:ext cx="1613010" cy="393651"/>
          </a:xfrm>
          <a:prstGeom prst="straightConnector1">
            <a:avLst/>
          </a:prstGeom>
          <a:solidFill>
            <a:srgbClr val="00CC99"/>
          </a:solidFill>
          <a:ln w="31750" cap="flat" cmpd="sng" algn="ctr">
            <a:solidFill>
              <a:srgbClr val="FFFFFF">
                <a:lumMod val="65000"/>
              </a:srgbClr>
            </a:solidFill>
            <a:prstDash val="dash"/>
            <a:round/>
            <a:headEnd type="none" w="med" len="med"/>
            <a:tailEnd type="arrow"/>
          </a:ln>
          <a:effectLst/>
        </p:spPr>
      </p:cxnSp>
      <p:sp>
        <p:nvSpPr>
          <p:cNvPr id="17" name="TextBox 16"/>
          <p:cNvSpPr txBox="1"/>
          <p:nvPr/>
        </p:nvSpPr>
        <p:spPr>
          <a:xfrm>
            <a:off x="1883650" y="2720309"/>
            <a:ext cx="1263487"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Default </a:t>
            </a:r>
            <a:r>
              <a:rPr lang="en-US" sz="1000" dirty="0" err="1" smtClean="0">
                <a:solidFill>
                  <a:srgbClr val="000000"/>
                </a:solidFill>
                <a:latin typeface="Times New Roman" pitchFamily="18" charset="0"/>
              </a:rPr>
              <a:t>TimeSource</a:t>
            </a:r>
            <a:r>
              <a:rPr lang="en-US" sz="1000" dirty="0" smtClean="0">
                <a:solidFill>
                  <a:srgbClr val="000000"/>
                </a:solidFill>
                <a:latin typeface="Times New Roman" pitchFamily="18" charset="0"/>
              </a:rPr>
              <a:t> </a:t>
            </a:r>
            <a:br>
              <a:rPr lang="en-US" sz="1000" dirty="0" smtClean="0">
                <a:solidFill>
                  <a:srgbClr val="000000"/>
                </a:solidFill>
                <a:latin typeface="Times New Roman" pitchFamily="18" charset="0"/>
              </a:rPr>
            </a:br>
            <a:r>
              <a:rPr lang="en-US" sz="1000" dirty="0" smtClean="0">
                <a:solidFill>
                  <a:srgbClr val="000000"/>
                </a:solidFill>
                <a:latin typeface="Times New Roman" pitchFamily="18" charset="0"/>
              </a:rPr>
              <a:t>function</a:t>
            </a:r>
            <a:endParaRPr lang="en-US" sz="1000" dirty="0">
              <a:solidFill>
                <a:srgbClr val="000000"/>
              </a:solidFill>
              <a:latin typeface="Times New Roman" pitchFamily="18" charset="0"/>
            </a:endParaRPr>
          </a:p>
        </p:txBody>
      </p:sp>
      <p:sp>
        <p:nvSpPr>
          <p:cNvPr id="18" name="TextBox 17"/>
          <p:cNvSpPr txBox="1"/>
          <p:nvPr/>
        </p:nvSpPr>
        <p:spPr>
          <a:xfrm>
            <a:off x="2792882" y="2873929"/>
            <a:ext cx="1471878"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When no registration </a:t>
            </a:r>
          </a:p>
          <a:p>
            <a:pPr fontAlgn="base">
              <a:spcBef>
                <a:spcPct val="0"/>
              </a:spcBef>
              <a:spcAft>
                <a:spcPct val="0"/>
              </a:spcAft>
            </a:pPr>
            <a:r>
              <a:rPr lang="en-US" sz="1000" dirty="0" smtClean="0">
                <a:solidFill>
                  <a:srgbClr val="000000"/>
                </a:solidFill>
                <a:latin typeface="Times New Roman" pitchFamily="18" charset="0"/>
              </a:rPr>
              <a:t>for user-defined function</a:t>
            </a:r>
            <a:endParaRPr lang="en-US" sz="1000" dirty="0">
              <a:solidFill>
                <a:srgbClr val="000000"/>
              </a:solidFill>
              <a:latin typeface="Times New Roman" pitchFamily="18" charset="0"/>
            </a:endParaRPr>
          </a:p>
        </p:txBody>
      </p:sp>
      <p:cxnSp>
        <p:nvCxnSpPr>
          <p:cNvPr id="19" name="Straight Arrow Connector 18"/>
          <p:cNvCxnSpPr>
            <a:stCxn id="6" idx="3"/>
            <a:endCxn id="14" idx="2"/>
          </p:cNvCxnSpPr>
          <p:nvPr/>
        </p:nvCxnSpPr>
        <p:spPr bwMode="auto">
          <a:xfrm>
            <a:off x="1499601" y="3642029"/>
            <a:ext cx="460859" cy="720094"/>
          </a:xfrm>
          <a:prstGeom prst="straightConnector1">
            <a:avLst/>
          </a:prstGeom>
          <a:solidFill>
            <a:srgbClr val="00CC99"/>
          </a:solidFill>
          <a:ln w="31750" cap="flat" cmpd="sng" algn="ctr">
            <a:solidFill>
              <a:srgbClr val="00B0F0"/>
            </a:solidFill>
            <a:prstDash val="solid"/>
            <a:round/>
            <a:headEnd type="none" w="med" len="med"/>
            <a:tailEnd type="arrow"/>
          </a:ln>
          <a:effectLst/>
        </p:spPr>
      </p:cxnSp>
      <p:cxnSp>
        <p:nvCxnSpPr>
          <p:cNvPr id="20" name="Straight Arrow Connector 19"/>
          <p:cNvCxnSpPr>
            <a:stCxn id="14" idx="6"/>
          </p:cNvCxnSpPr>
          <p:nvPr/>
        </p:nvCxnSpPr>
        <p:spPr bwMode="auto">
          <a:xfrm flipV="1">
            <a:off x="2728560" y="3546017"/>
            <a:ext cx="1574605" cy="816106"/>
          </a:xfrm>
          <a:prstGeom prst="straightConnector1">
            <a:avLst/>
          </a:prstGeom>
          <a:solidFill>
            <a:srgbClr val="00CC99"/>
          </a:solidFill>
          <a:ln w="31750" cap="flat" cmpd="sng" algn="ctr">
            <a:solidFill>
              <a:srgbClr val="00B0F0"/>
            </a:solidFill>
            <a:prstDash val="solid"/>
            <a:round/>
            <a:headEnd type="none" w="med" len="med"/>
            <a:tailEnd type="arrow"/>
          </a:ln>
          <a:effectLst/>
        </p:spPr>
      </p:cxnSp>
      <p:sp>
        <p:nvSpPr>
          <p:cNvPr id="21" name="TextBox 20"/>
          <p:cNvSpPr txBox="1"/>
          <p:nvPr/>
        </p:nvSpPr>
        <p:spPr>
          <a:xfrm>
            <a:off x="2075675" y="4563749"/>
            <a:ext cx="1518364" cy="400110"/>
          </a:xfrm>
          <a:prstGeom prst="rect">
            <a:avLst/>
          </a:prstGeom>
          <a:noFill/>
        </p:spPr>
        <p:txBody>
          <a:bodyPr wrap="none" rtlCol="0">
            <a:spAutoFit/>
          </a:bodyPr>
          <a:lstStyle/>
          <a:p>
            <a:pPr fontAlgn="base">
              <a:spcBef>
                <a:spcPct val="0"/>
              </a:spcBef>
              <a:spcAft>
                <a:spcPct val="0"/>
              </a:spcAft>
            </a:pPr>
            <a:r>
              <a:rPr lang="en-US" sz="1000" dirty="0" smtClean="0">
                <a:solidFill>
                  <a:srgbClr val="000000"/>
                </a:solidFill>
                <a:latin typeface="Times New Roman" pitchFamily="18" charset="0"/>
              </a:rPr>
              <a:t>User-defined </a:t>
            </a:r>
            <a:r>
              <a:rPr lang="en-US" sz="1000" dirty="0" err="1" smtClean="0">
                <a:solidFill>
                  <a:srgbClr val="000000"/>
                </a:solidFill>
                <a:latin typeface="Times New Roman" pitchFamily="18" charset="0"/>
              </a:rPr>
              <a:t>TimeSource</a:t>
            </a:r>
            <a:r>
              <a:rPr lang="en-US" sz="1000" dirty="0" smtClean="0">
                <a:solidFill>
                  <a:srgbClr val="000000"/>
                </a:solidFill>
                <a:latin typeface="Times New Roman" pitchFamily="18" charset="0"/>
              </a:rPr>
              <a:t/>
            </a:r>
            <a:br>
              <a:rPr lang="en-US" sz="1000" dirty="0" smtClean="0">
                <a:solidFill>
                  <a:srgbClr val="000000"/>
                </a:solidFill>
                <a:latin typeface="Times New Roman" pitchFamily="18" charset="0"/>
              </a:rPr>
            </a:br>
            <a:r>
              <a:rPr lang="en-US" sz="1000" dirty="0" smtClean="0">
                <a:solidFill>
                  <a:srgbClr val="000000"/>
                </a:solidFill>
                <a:latin typeface="Times New Roman" pitchFamily="18" charset="0"/>
              </a:rPr>
              <a:t>function</a:t>
            </a:r>
          </a:p>
        </p:txBody>
      </p:sp>
      <p:sp>
        <p:nvSpPr>
          <p:cNvPr id="22" name="Rectangle 21"/>
          <p:cNvSpPr/>
          <p:nvPr/>
        </p:nvSpPr>
        <p:spPr bwMode="auto">
          <a:xfrm>
            <a:off x="6914705" y="1721779"/>
            <a:ext cx="2073870" cy="2496325"/>
          </a:xfrm>
          <a:prstGeom prst="rect">
            <a:avLst/>
          </a:prstGeom>
          <a:solidFill>
            <a:srgbClr val="FFFFFF"/>
          </a:solidFill>
          <a:ln w="25400" cap="flat" cmpd="sng" algn="ctr">
            <a:solidFill>
              <a:srgbClr val="2D2DB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sp>
        <p:nvSpPr>
          <p:cNvPr id="23" name="TextBox 22"/>
          <p:cNvSpPr txBox="1"/>
          <p:nvPr/>
        </p:nvSpPr>
        <p:spPr>
          <a:xfrm>
            <a:off x="6991515" y="1752557"/>
            <a:ext cx="630301" cy="276999"/>
          </a:xfrm>
          <a:prstGeom prst="rect">
            <a:avLst/>
          </a:prstGeom>
          <a:noFill/>
        </p:spPr>
        <p:txBody>
          <a:bodyPr wrap="none" rtlCol="0">
            <a:spAutoFit/>
          </a:bodyPr>
          <a:lstStyle/>
          <a:p>
            <a:pPr fontAlgn="base">
              <a:spcBef>
                <a:spcPct val="0"/>
              </a:spcBef>
              <a:spcAft>
                <a:spcPct val="0"/>
              </a:spcAft>
            </a:pPr>
            <a:r>
              <a:rPr lang="en-US" sz="1200" dirty="0" smtClean="0">
                <a:solidFill>
                  <a:srgbClr val="000000"/>
                </a:solidFill>
                <a:latin typeface="Times New Roman" pitchFamily="18" charset="0"/>
              </a:rPr>
              <a:t>Record</a:t>
            </a:r>
            <a:endParaRPr lang="en-US" sz="1200" dirty="0">
              <a:solidFill>
                <a:srgbClr val="000000"/>
              </a:solidFill>
              <a:latin typeface="Times New Roman" pitchFamily="18" charset="0"/>
            </a:endParaRPr>
          </a:p>
        </p:txBody>
      </p:sp>
      <p:sp>
        <p:nvSpPr>
          <p:cNvPr id="24" name="Rounded Rectangle 23"/>
          <p:cNvSpPr/>
          <p:nvPr/>
        </p:nvSpPr>
        <p:spPr bwMode="auto">
          <a:xfrm>
            <a:off x="7145135" y="3334789"/>
            <a:ext cx="1574605" cy="422455"/>
          </a:xfrm>
          <a:prstGeom prst="roundRec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1400" dirty="0" err="1" smtClean="0">
                <a:solidFill>
                  <a:srgbClr val="FFFFFF"/>
                </a:solidFill>
                <a:latin typeface="Times New Roman" pitchFamily="18" charset="0"/>
              </a:rPr>
              <a:t>epicsTimeStamp</a:t>
            </a:r>
            <a:endParaRPr lang="en-US" sz="1400" dirty="0" smtClean="0">
              <a:solidFill>
                <a:srgbClr val="FFFFFF"/>
              </a:solidFill>
              <a:latin typeface="Times New Roman" pitchFamily="18" charset="0"/>
            </a:endParaRPr>
          </a:p>
        </p:txBody>
      </p:sp>
      <p:cxnSp>
        <p:nvCxnSpPr>
          <p:cNvPr id="25" name="Straight Arrow Connector 24"/>
          <p:cNvCxnSpPr/>
          <p:nvPr/>
        </p:nvCxnSpPr>
        <p:spPr bwMode="auto">
          <a:xfrm>
            <a:off x="5877770" y="3546016"/>
            <a:ext cx="1267365" cy="1"/>
          </a:xfrm>
          <a:prstGeom prst="straightConnector1">
            <a:avLst/>
          </a:prstGeom>
          <a:solidFill>
            <a:srgbClr val="00CC99"/>
          </a:solidFill>
          <a:ln w="31750" cap="flat" cmpd="sng" algn="ctr">
            <a:solidFill>
              <a:srgbClr val="00B050"/>
            </a:solidFill>
            <a:prstDash val="solid"/>
            <a:round/>
            <a:headEnd type="none" w="med" len="med"/>
            <a:tailEnd type="arrow"/>
          </a:ln>
          <a:effectLst/>
        </p:spPr>
      </p:cxnSp>
      <p:sp>
        <p:nvSpPr>
          <p:cNvPr id="26" name="TextBox 25"/>
          <p:cNvSpPr txBox="1"/>
          <p:nvPr/>
        </p:nvSpPr>
        <p:spPr>
          <a:xfrm>
            <a:off x="6003322" y="4273910"/>
            <a:ext cx="3138873" cy="1815882"/>
          </a:xfrm>
          <a:prstGeom prst="rect">
            <a:avLst/>
          </a:prstGeom>
          <a:noFill/>
        </p:spPr>
        <p:txBody>
          <a:bodyPr wrap="none" rtlCol="0">
            <a:spAutoFit/>
          </a:bodyPr>
          <a:lstStyle/>
          <a:p>
            <a:pPr fontAlgn="base">
              <a:spcBef>
                <a:spcPct val="0"/>
              </a:spcBef>
              <a:spcAft>
                <a:spcPct val="0"/>
              </a:spcAft>
            </a:pPr>
            <a:r>
              <a:rPr lang="en-US" sz="1400" dirty="0" err="1" smtClean="0">
                <a:solidFill>
                  <a:srgbClr val="000000"/>
                </a:solidFill>
                <a:latin typeface="Times New Roman" pitchFamily="18" charset="0"/>
              </a:rPr>
              <a:t>Asyn</a:t>
            </a:r>
            <a:r>
              <a:rPr lang="en-US" sz="1400" dirty="0" smtClean="0">
                <a:solidFill>
                  <a:srgbClr val="000000"/>
                </a:solidFill>
                <a:latin typeface="Times New Roman" pitchFamily="18" charset="0"/>
              </a:rPr>
              <a:t> device pushes</a:t>
            </a:r>
            <a:br>
              <a:rPr lang="en-US" sz="1400" dirty="0" smtClean="0">
                <a:solidFill>
                  <a:srgbClr val="000000"/>
                </a:solidFill>
                <a:latin typeface="Times New Roman" pitchFamily="18" charset="0"/>
              </a:rPr>
            </a:br>
            <a:r>
              <a:rPr lang="en-US" sz="1400" dirty="0" smtClean="0">
                <a:solidFill>
                  <a:srgbClr val="000000"/>
                </a:solidFill>
                <a:latin typeface="Times New Roman" pitchFamily="18" charset="0"/>
              </a:rPr>
              <a:t>the </a:t>
            </a:r>
            <a:r>
              <a:rPr lang="en-US" sz="1400" dirty="0" err="1" smtClean="0">
                <a:solidFill>
                  <a:srgbClr val="000000"/>
                </a:solidFill>
                <a:latin typeface="Times New Roman" pitchFamily="18" charset="0"/>
              </a:rPr>
              <a:t>epicsTimestamp</a:t>
            </a:r>
            <a:r>
              <a:rPr lang="en-US" sz="1400" dirty="0">
                <a:solidFill>
                  <a:srgbClr val="000000"/>
                </a:solidFill>
                <a:latin typeface="Times New Roman" pitchFamily="18" charset="0"/>
              </a:rPr>
              <a:t> </a:t>
            </a:r>
            <a:r>
              <a:rPr lang="en-US" sz="1400" dirty="0" smtClean="0">
                <a:solidFill>
                  <a:srgbClr val="000000"/>
                </a:solidFill>
                <a:latin typeface="Times New Roman" pitchFamily="18" charset="0"/>
              </a:rPr>
              <a:t>field to record.</a:t>
            </a:r>
          </a:p>
          <a:p>
            <a:pPr fontAlgn="base">
              <a:spcBef>
                <a:spcPct val="0"/>
              </a:spcBef>
              <a:spcAft>
                <a:spcPct val="0"/>
              </a:spcAft>
            </a:pPr>
            <a:r>
              <a:rPr lang="en-US" sz="1400" dirty="0" smtClean="0">
                <a:solidFill>
                  <a:srgbClr val="000000"/>
                </a:solidFill>
                <a:latin typeface="Times New Roman" pitchFamily="18" charset="0"/>
              </a:rPr>
              <a:t>It will affect only the record has TSE=-2.</a:t>
            </a:r>
          </a:p>
          <a:p>
            <a:pPr fontAlgn="base">
              <a:spcBef>
                <a:spcPct val="0"/>
              </a:spcBef>
              <a:spcAft>
                <a:spcPct val="0"/>
              </a:spcAft>
            </a:pPr>
            <a:r>
              <a:rPr lang="en-US" sz="1400" dirty="0" smtClean="0">
                <a:solidFill>
                  <a:srgbClr val="000000"/>
                </a:solidFill>
                <a:latin typeface="Times New Roman" pitchFamily="18" charset="0"/>
              </a:rPr>
              <a:t>Otherwise, the record support override</a:t>
            </a:r>
            <a:br>
              <a:rPr lang="en-US" sz="1400" dirty="0" smtClean="0">
                <a:solidFill>
                  <a:srgbClr val="000000"/>
                </a:solidFill>
                <a:latin typeface="Times New Roman" pitchFamily="18" charset="0"/>
              </a:rPr>
            </a:br>
            <a:r>
              <a:rPr lang="en-US" sz="1400" dirty="0" smtClean="0">
                <a:solidFill>
                  <a:srgbClr val="000000"/>
                </a:solidFill>
                <a:latin typeface="Times New Roman" pitchFamily="18" charset="0"/>
              </a:rPr>
              <a:t>its timestamp.</a:t>
            </a:r>
          </a:p>
          <a:p>
            <a:pPr fontAlgn="base">
              <a:spcBef>
                <a:spcPct val="0"/>
              </a:spcBef>
              <a:spcAft>
                <a:spcPct val="0"/>
              </a:spcAft>
            </a:pPr>
            <a:endParaRPr lang="en-US" sz="1400" dirty="0">
              <a:solidFill>
                <a:srgbClr val="000000"/>
              </a:solidFill>
              <a:latin typeface="Times New Roman" pitchFamily="18" charset="0"/>
            </a:endParaRPr>
          </a:p>
          <a:p>
            <a:pPr fontAlgn="base">
              <a:spcBef>
                <a:spcPct val="0"/>
              </a:spcBef>
              <a:spcAft>
                <a:spcPct val="0"/>
              </a:spcAft>
            </a:pPr>
            <a:r>
              <a:rPr lang="en-US" sz="1400" dirty="0" smtClean="0">
                <a:solidFill>
                  <a:srgbClr val="000000"/>
                </a:solidFill>
                <a:latin typeface="Times New Roman" pitchFamily="18" charset="0"/>
              </a:rPr>
              <a:t>File Plug-In (TIFF, </a:t>
            </a:r>
            <a:r>
              <a:rPr lang="en-US" sz="1400" dirty="0" err="1" smtClean="0">
                <a:solidFill>
                  <a:srgbClr val="000000"/>
                </a:solidFill>
                <a:latin typeface="Times New Roman" pitchFamily="18" charset="0"/>
              </a:rPr>
              <a:t>netCDF</a:t>
            </a:r>
            <a:r>
              <a:rPr lang="en-US" sz="1400" dirty="0" smtClean="0">
                <a:solidFill>
                  <a:srgbClr val="000000"/>
                </a:solidFill>
                <a:latin typeface="Times New Roman" pitchFamily="18" charset="0"/>
              </a:rPr>
              <a:t>) saves both</a:t>
            </a:r>
            <a:br>
              <a:rPr lang="en-US" sz="1400" dirty="0" smtClean="0">
                <a:solidFill>
                  <a:srgbClr val="000000"/>
                </a:solidFill>
                <a:latin typeface="Times New Roman" pitchFamily="18" charset="0"/>
              </a:rPr>
            </a:br>
            <a:r>
              <a:rPr lang="en-US" sz="1400" dirty="0" smtClean="0">
                <a:solidFill>
                  <a:srgbClr val="000000"/>
                </a:solidFill>
                <a:latin typeface="Times New Roman" pitchFamily="18" charset="0"/>
              </a:rPr>
              <a:t>epics timestamp, and double timestamp.</a:t>
            </a:r>
            <a:endParaRPr lang="en-US" sz="1400" dirty="0">
              <a:solidFill>
                <a:srgbClr val="000000"/>
              </a:solidFill>
              <a:latin typeface="Times New Roman" pitchFamily="18" charset="0"/>
            </a:endParaRPr>
          </a:p>
        </p:txBody>
      </p:sp>
      <p:sp>
        <p:nvSpPr>
          <p:cNvPr id="27" name="Oval 26"/>
          <p:cNvSpPr/>
          <p:nvPr/>
        </p:nvSpPr>
        <p:spPr bwMode="auto">
          <a:xfrm>
            <a:off x="7029920" y="2200040"/>
            <a:ext cx="1689820" cy="673889"/>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28" name="TextBox 27"/>
          <p:cNvSpPr txBox="1"/>
          <p:nvPr/>
        </p:nvSpPr>
        <p:spPr>
          <a:xfrm>
            <a:off x="7306665" y="2343971"/>
            <a:ext cx="1144865" cy="430887"/>
          </a:xfrm>
          <a:prstGeom prst="rect">
            <a:avLst/>
          </a:prstGeom>
          <a:noFill/>
        </p:spPr>
        <p:txBody>
          <a:bodyPr wrap="none" rtlCol="0">
            <a:spAutoFit/>
          </a:bodyPr>
          <a:lstStyle/>
          <a:p>
            <a:pPr fontAlgn="base">
              <a:spcBef>
                <a:spcPct val="0"/>
              </a:spcBef>
              <a:spcAft>
                <a:spcPct val="0"/>
              </a:spcAft>
            </a:pPr>
            <a:r>
              <a:rPr lang="en-US" sz="1100" dirty="0" smtClean="0">
                <a:solidFill>
                  <a:srgbClr val="0066FF"/>
                </a:solidFill>
                <a:latin typeface="Times New Roman" pitchFamily="18" charset="0"/>
              </a:rPr>
              <a:t>Timestamp logic</a:t>
            </a:r>
            <a:br>
              <a:rPr lang="en-US" sz="1100" dirty="0" smtClean="0">
                <a:solidFill>
                  <a:srgbClr val="0066FF"/>
                </a:solidFill>
                <a:latin typeface="Times New Roman" pitchFamily="18" charset="0"/>
              </a:rPr>
            </a:br>
            <a:r>
              <a:rPr lang="en-US" sz="1100" dirty="0" smtClean="0">
                <a:solidFill>
                  <a:srgbClr val="0066FF"/>
                </a:solidFill>
                <a:latin typeface="Times New Roman" pitchFamily="18" charset="0"/>
              </a:rPr>
              <a:t>in record support</a:t>
            </a:r>
            <a:endParaRPr lang="en-US" sz="1100" dirty="0">
              <a:solidFill>
                <a:srgbClr val="0066FF"/>
              </a:solidFill>
              <a:latin typeface="Times New Roman" pitchFamily="18" charset="0"/>
            </a:endParaRPr>
          </a:p>
        </p:txBody>
      </p:sp>
      <p:cxnSp>
        <p:nvCxnSpPr>
          <p:cNvPr id="29" name="Straight Arrow Connector 28"/>
          <p:cNvCxnSpPr/>
          <p:nvPr/>
        </p:nvCxnSpPr>
        <p:spPr bwMode="auto">
          <a:xfrm>
            <a:off x="7621816" y="1393535"/>
            <a:ext cx="0" cy="806505"/>
          </a:xfrm>
          <a:prstGeom prst="straightConnector1">
            <a:avLst/>
          </a:prstGeom>
          <a:solidFill>
            <a:srgbClr val="00CC99"/>
          </a:solidFill>
          <a:ln w="31750" cap="flat" cmpd="sng" algn="ctr">
            <a:solidFill>
              <a:srgbClr val="FFC000"/>
            </a:solidFill>
            <a:prstDash val="solid"/>
            <a:round/>
            <a:headEnd type="none" w="med" len="med"/>
            <a:tailEnd type="arrow"/>
          </a:ln>
          <a:effectLst/>
        </p:spPr>
      </p:cxnSp>
      <p:cxnSp>
        <p:nvCxnSpPr>
          <p:cNvPr id="30" name="Straight Connector 29"/>
          <p:cNvCxnSpPr/>
          <p:nvPr/>
        </p:nvCxnSpPr>
        <p:spPr bwMode="auto">
          <a:xfrm flipV="1">
            <a:off x="501070" y="1393535"/>
            <a:ext cx="0" cy="665220"/>
          </a:xfrm>
          <a:prstGeom prst="line">
            <a:avLst/>
          </a:prstGeom>
          <a:solidFill>
            <a:srgbClr val="00CC99"/>
          </a:solidFill>
          <a:ln w="31750" cap="flat" cmpd="sng" algn="ctr">
            <a:solidFill>
              <a:srgbClr val="FFC000"/>
            </a:solidFill>
            <a:prstDash val="solid"/>
            <a:round/>
            <a:headEnd type="none" w="med" len="med"/>
            <a:tailEnd type="none" w="med" len="med"/>
          </a:ln>
          <a:effectLst/>
        </p:spPr>
      </p:cxnSp>
      <p:cxnSp>
        <p:nvCxnSpPr>
          <p:cNvPr id="31" name="Straight Connector 30"/>
          <p:cNvCxnSpPr/>
          <p:nvPr/>
        </p:nvCxnSpPr>
        <p:spPr bwMode="auto">
          <a:xfrm>
            <a:off x="501070" y="1393535"/>
            <a:ext cx="7120746" cy="0"/>
          </a:xfrm>
          <a:prstGeom prst="line">
            <a:avLst/>
          </a:prstGeom>
          <a:solidFill>
            <a:srgbClr val="00CC99"/>
          </a:solidFill>
          <a:ln w="31750" cap="flat" cmpd="sng" algn="ctr">
            <a:solidFill>
              <a:srgbClr val="FFC000"/>
            </a:solidFill>
            <a:prstDash val="solid"/>
            <a:round/>
            <a:headEnd type="none" w="med" len="med"/>
            <a:tailEnd type="none" w="med" len="med"/>
          </a:ln>
          <a:effectLst/>
        </p:spPr>
      </p:cxnSp>
      <p:cxnSp>
        <p:nvCxnSpPr>
          <p:cNvPr id="32" name="Straight Connector 31"/>
          <p:cNvCxnSpPr/>
          <p:nvPr/>
        </p:nvCxnSpPr>
        <p:spPr bwMode="auto">
          <a:xfrm>
            <a:off x="232235" y="1124700"/>
            <a:ext cx="7604190" cy="0"/>
          </a:xfrm>
          <a:prstGeom prst="line">
            <a:avLst/>
          </a:prstGeom>
          <a:solidFill>
            <a:srgbClr val="00CC99"/>
          </a:solidFill>
          <a:ln w="31750" cap="flat" cmpd="sng" algn="ctr">
            <a:solidFill>
              <a:srgbClr val="66CCFF"/>
            </a:solidFill>
            <a:prstDash val="solid"/>
            <a:round/>
            <a:headEnd type="none" w="med" len="med"/>
            <a:tailEnd type="none" w="med" len="med"/>
          </a:ln>
          <a:effectLst/>
        </p:spPr>
      </p:cxnSp>
      <p:cxnSp>
        <p:nvCxnSpPr>
          <p:cNvPr id="33" name="Straight Arrow Connector 32"/>
          <p:cNvCxnSpPr/>
          <p:nvPr/>
        </p:nvCxnSpPr>
        <p:spPr bwMode="auto">
          <a:xfrm>
            <a:off x="7836425" y="1124700"/>
            <a:ext cx="0" cy="1075340"/>
          </a:xfrm>
          <a:prstGeom prst="straightConnector1">
            <a:avLst/>
          </a:prstGeom>
          <a:solidFill>
            <a:srgbClr val="00CC99"/>
          </a:solidFill>
          <a:ln w="31750" cap="flat" cmpd="sng" algn="ctr">
            <a:solidFill>
              <a:srgbClr val="66CCFF"/>
            </a:solidFill>
            <a:prstDash val="solid"/>
            <a:round/>
            <a:headEnd type="none" w="med" len="med"/>
            <a:tailEnd type="arrow"/>
          </a:ln>
          <a:effectLst/>
        </p:spPr>
      </p:cxnSp>
      <p:cxnSp>
        <p:nvCxnSpPr>
          <p:cNvPr id="34" name="Straight Connector 33"/>
          <p:cNvCxnSpPr>
            <a:stCxn id="6" idx="1"/>
          </p:cNvCxnSpPr>
          <p:nvPr/>
        </p:nvCxnSpPr>
        <p:spPr bwMode="auto">
          <a:xfrm flipH="1">
            <a:off x="232235" y="3642029"/>
            <a:ext cx="192026" cy="0"/>
          </a:xfrm>
          <a:prstGeom prst="line">
            <a:avLst/>
          </a:prstGeom>
          <a:solidFill>
            <a:srgbClr val="00CC99"/>
          </a:solidFill>
          <a:ln w="31750" cap="flat" cmpd="sng" algn="ctr">
            <a:solidFill>
              <a:srgbClr val="66CCFF"/>
            </a:solidFill>
            <a:prstDash val="solid"/>
            <a:round/>
            <a:headEnd type="none" w="med" len="med"/>
            <a:tailEnd type="none" w="med" len="med"/>
          </a:ln>
          <a:effectLst/>
        </p:spPr>
      </p:cxnSp>
      <p:cxnSp>
        <p:nvCxnSpPr>
          <p:cNvPr id="35" name="Straight Connector 34"/>
          <p:cNvCxnSpPr/>
          <p:nvPr/>
        </p:nvCxnSpPr>
        <p:spPr bwMode="auto">
          <a:xfrm flipV="1">
            <a:off x="232235" y="1124700"/>
            <a:ext cx="0" cy="2517329"/>
          </a:xfrm>
          <a:prstGeom prst="line">
            <a:avLst/>
          </a:prstGeom>
          <a:solidFill>
            <a:srgbClr val="00CC99"/>
          </a:solidFill>
          <a:ln w="31750" cap="flat" cmpd="sng" algn="ctr">
            <a:solidFill>
              <a:srgbClr val="66CCFF"/>
            </a:solidFill>
            <a:prstDash val="solid"/>
            <a:round/>
            <a:headEnd type="none" w="med" len="med"/>
            <a:tailEnd type="none" w="med" len="med"/>
          </a:ln>
          <a:effectLst/>
        </p:spPr>
      </p:cxnSp>
      <p:cxnSp>
        <p:nvCxnSpPr>
          <p:cNvPr id="36" name="Straight Arrow Connector 35"/>
          <p:cNvCxnSpPr/>
          <p:nvPr/>
        </p:nvCxnSpPr>
        <p:spPr bwMode="auto">
          <a:xfrm>
            <a:off x="7951640" y="2873929"/>
            <a:ext cx="0" cy="400110"/>
          </a:xfrm>
          <a:prstGeom prst="straightConnector1">
            <a:avLst/>
          </a:prstGeom>
          <a:solidFill>
            <a:srgbClr val="00CC99"/>
          </a:solidFill>
          <a:ln w="31750" cap="flat" cmpd="sng" algn="ctr">
            <a:solidFill>
              <a:srgbClr val="FFFFFF">
                <a:lumMod val="75000"/>
              </a:srgbClr>
            </a:solidFill>
            <a:prstDash val="solid"/>
            <a:round/>
            <a:headEnd type="none" w="med" len="med"/>
            <a:tailEnd type="arrow"/>
          </a:ln>
          <a:effectLst/>
        </p:spPr>
      </p:cxnSp>
      <p:graphicFrame>
        <p:nvGraphicFramePr>
          <p:cNvPr id="37" name="Object 36"/>
          <p:cNvGraphicFramePr>
            <a:graphicFrameLocks noChangeAspect="1"/>
          </p:cNvGraphicFramePr>
          <p:nvPr>
            <p:extLst>
              <p:ext uri="{D42A27DB-BD31-4B8C-83A1-F6EECF244321}">
                <p14:modId xmlns:p14="http://schemas.microsoft.com/office/powerpoint/2010/main" val="2583738148"/>
              </p:ext>
            </p:extLst>
          </p:nvPr>
        </p:nvGraphicFramePr>
        <p:xfrm>
          <a:off x="7998988" y="2891330"/>
          <a:ext cx="835967" cy="234071"/>
        </p:xfrm>
        <a:graphic>
          <a:graphicData uri="http://schemas.openxmlformats.org/presentationml/2006/ole">
            <mc:AlternateContent xmlns:mc="http://schemas.openxmlformats.org/markup-compatibility/2006">
              <mc:Choice xmlns:v="urn:schemas-microsoft-com:vml" Requires="v">
                <p:oleObj spid="_x0000_s1088" name="Equation" r:id="rId3" imgW="634680" imgH="177480" progId="Equation.3">
                  <p:embed/>
                </p:oleObj>
              </mc:Choice>
              <mc:Fallback>
                <p:oleObj name="Equation" r:id="rId3" imgW="634680" imgH="177480" progId="Equation.3">
                  <p:embed/>
                  <p:pic>
                    <p:nvPicPr>
                      <p:cNvPr id="0" name=""/>
                      <p:cNvPicPr/>
                      <p:nvPr/>
                    </p:nvPicPr>
                    <p:blipFill>
                      <a:blip r:embed="rId4"/>
                      <a:stretch>
                        <a:fillRect/>
                      </a:stretch>
                    </p:blipFill>
                    <p:spPr>
                      <a:xfrm>
                        <a:off x="7998988" y="2891330"/>
                        <a:ext cx="835967" cy="234071"/>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1346373383"/>
              </p:ext>
            </p:extLst>
          </p:nvPr>
        </p:nvGraphicFramePr>
        <p:xfrm>
          <a:off x="6108200" y="3157232"/>
          <a:ext cx="835025" cy="233363"/>
        </p:xfrm>
        <a:graphic>
          <a:graphicData uri="http://schemas.openxmlformats.org/presentationml/2006/ole">
            <mc:AlternateContent xmlns:mc="http://schemas.openxmlformats.org/markup-compatibility/2006">
              <mc:Choice xmlns:v="urn:schemas-microsoft-com:vml" Requires="v">
                <p:oleObj spid="_x0000_s1089" name="Equation" r:id="rId5" imgW="634680" imgH="177480" progId="Equation.3">
                  <p:embed/>
                </p:oleObj>
              </mc:Choice>
              <mc:Fallback>
                <p:oleObj name="Equation" r:id="rId5" imgW="634680" imgH="177480" progId="Equation.3">
                  <p:embed/>
                  <p:pic>
                    <p:nvPicPr>
                      <p:cNvPr id="0" name=""/>
                      <p:cNvPicPr>
                        <a:picLocks noChangeAspect="1" noChangeArrowheads="1"/>
                      </p:cNvPicPr>
                      <p:nvPr/>
                    </p:nvPicPr>
                    <p:blipFill>
                      <a:blip r:embed="rId6"/>
                      <a:srcRect/>
                      <a:stretch>
                        <a:fillRect/>
                      </a:stretch>
                    </p:blipFill>
                    <p:spPr bwMode="auto">
                      <a:xfrm>
                        <a:off x="6108200" y="3157232"/>
                        <a:ext cx="83502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 name="Rectangle 38"/>
          <p:cNvSpPr/>
          <p:nvPr/>
        </p:nvSpPr>
        <p:spPr bwMode="auto">
          <a:xfrm>
            <a:off x="3817491" y="4849985"/>
            <a:ext cx="2073870" cy="1652756"/>
          </a:xfrm>
          <a:prstGeom prst="rect">
            <a:avLst/>
          </a:prstGeom>
          <a:solidFill>
            <a:srgbClr val="FFFFFF"/>
          </a:solidFill>
          <a:ln w="25400" cap="flat" cmpd="sng" algn="ctr">
            <a:solidFill>
              <a:srgbClr val="2D2DB9"/>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smtClean="0">
              <a:ln>
                <a:noFill/>
              </a:ln>
              <a:solidFill>
                <a:srgbClr val="000000"/>
              </a:solidFill>
              <a:effectLst/>
              <a:uLnTx/>
              <a:uFillTx/>
              <a:latin typeface="Times New Roman" pitchFamily="18" charset="0"/>
              <a:ea typeface="+mn-ea"/>
              <a:cs typeface="+mn-cs"/>
            </a:endParaRPr>
          </a:p>
        </p:txBody>
      </p:sp>
      <p:cxnSp>
        <p:nvCxnSpPr>
          <p:cNvPr id="40" name="Straight Arrow Connector 39"/>
          <p:cNvCxnSpPr/>
          <p:nvPr/>
        </p:nvCxnSpPr>
        <p:spPr bwMode="auto">
          <a:xfrm>
            <a:off x="5608935" y="3736240"/>
            <a:ext cx="0" cy="1940123"/>
          </a:xfrm>
          <a:prstGeom prst="straightConnector1">
            <a:avLst/>
          </a:prstGeom>
          <a:solidFill>
            <a:srgbClr val="00CC99"/>
          </a:solidFill>
          <a:ln w="31750" cap="flat" cmpd="sng" algn="ctr">
            <a:solidFill>
              <a:srgbClr val="00B050"/>
            </a:solidFill>
            <a:prstDash val="solid"/>
            <a:round/>
            <a:headEnd type="none" w="med" len="med"/>
            <a:tailEnd type="arrow"/>
          </a:ln>
          <a:effectLst/>
        </p:spPr>
      </p:cxnSp>
      <p:sp>
        <p:nvSpPr>
          <p:cNvPr id="41" name="Oval 40"/>
          <p:cNvSpPr/>
          <p:nvPr/>
        </p:nvSpPr>
        <p:spPr bwMode="auto">
          <a:xfrm>
            <a:off x="5032860" y="5675692"/>
            <a:ext cx="803922" cy="480063"/>
          </a:xfrm>
          <a:prstGeom prst="ellips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42" name="TextBox 41"/>
          <p:cNvSpPr txBox="1"/>
          <p:nvPr/>
        </p:nvSpPr>
        <p:spPr>
          <a:xfrm>
            <a:off x="3842305" y="4880226"/>
            <a:ext cx="925253" cy="646331"/>
          </a:xfrm>
          <a:prstGeom prst="rect">
            <a:avLst/>
          </a:prstGeom>
          <a:noFill/>
        </p:spPr>
        <p:txBody>
          <a:bodyPr wrap="none" rtlCol="0">
            <a:spAutoFit/>
          </a:bodyPr>
          <a:lstStyle/>
          <a:p>
            <a:pPr fontAlgn="base">
              <a:spcBef>
                <a:spcPct val="0"/>
              </a:spcBef>
              <a:spcAft>
                <a:spcPct val="0"/>
              </a:spcAft>
            </a:pPr>
            <a:r>
              <a:rPr lang="en-US" sz="1200" dirty="0" smtClean="0">
                <a:solidFill>
                  <a:srgbClr val="000000"/>
                </a:solidFill>
                <a:latin typeface="Times New Roman" pitchFamily="18" charset="0"/>
              </a:rPr>
              <a:t>File Plug-In</a:t>
            </a:r>
          </a:p>
          <a:p>
            <a:pPr fontAlgn="base">
              <a:spcBef>
                <a:spcPct val="0"/>
              </a:spcBef>
              <a:spcAft>
                <a:spcPct val="0"/>
              </a:spcAft>
            </a:pPr>
            <a:r>
              <a:rPr lang="en-US" sz="1200" dirty="0" smtClean="0">
                <a:solidFill>
                  <a:srgbClr val="000000"/>
                </a:solidFill>
                <a:latin typeface="Times New Roman" pitchFamily="18" charset="0"/>
              </a:rPr>
              <a:t>TIFF</a:t>
            </a:r>
          </a:p>
          <a:p>
            <a:pPr fontAlgn="base">
              <a:spcBef>
                <a:spcPct val="0"/>
              </a:spcBef>
              <a:spcAft>
                <a:spcPct val="0"/>
              </a:spcAft>
            </a:pPr>
            <a:r>
              <a:rPr lang="en-US" sz="1200" dirty="0" err="1" smtClean="0">
                <a:solidFill>
                  <a:srgbClr val="000000"/>
                </a:solidFill>
                <a:latin typeface="Times New Roman" pitchFamily="18" charset="0"/>
              </a:rPr>
              <a:t>netCDF</a:t>
            </a:r>
            <a:endParaRPr lang="en-US" sz="1200" dirty="0">
              <a:solidFill>
                <a:srgbClr val="000000"/>
              </a:solidFill>
              <a:latin typeface="Times New Roman" pitchFamily="18" charset="0"/>
            </a:endParaRPr>
          </a:p>
        </p:txBody>
      </p:sp>
      <p:sp>
        <p:nvSpPr>
          <p:cNvPr id="43" name="Oval 42"/>
          <p:cNvSpPr/>
          <p:nvPr/>
        </p:nvSpPr>
        <p:spPr bwMode="auto">
          <a:xfrm>
            <a:off x="4034330" y="5656490"/>
            <a:ext cx="768100" cy="480063"/>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
        <p:nvSpPr>
          <p:cNvPr id="44" name="Freeform 43"/>
          <p:cNvSpPr/>
          <p:nvPr/>
        </p:nvSpPr>
        <p:spPr bwMode="auto">
          <a:xfrm>
            <a:off x="3434731" y="2599267"/>
            <a:ext cx="1577536" cy="3191933"/>
          </a:xfrm>
          <a:custGeom>
            <a:avLst/>
            <a:gdLst>
              <a:gd name="connsiteX0" fmla="*/ 1577536 w 1577536"/>
              <a:gd name="connsiteY0" fmla="*/ 0 h 3191933"/>
              <a:gd name="connsiteX1" fmla="*/ 942536 w 1577536"/>
              <a:gd name="connsiteY1" fmla="*/ 558800 h 3191933"/>
              <a:gd name="connsiteX2" fmla="*/ 163602 w 1577536"/>
              <a:gd name="connsiteY2" fmla="*/ 1049866 h 3191933"/>
              <a:gd name="connsiteX3" fmla="*/ 36602 w 1577536"/>
              <a:gd name="connsiteY3" fmla="*/ 1735666 h 3191933"/>
              <a:gd name="connsiteX4" fmla="*/ 646202 w 1577536"/>
              <a:gd name="connsiteY4" fmla="*/ 3191933 h 3191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7536" h="3191933">
                <a:moveTo>
                  <a:pt x="1577536" y="0"/>
                </a:moveTo>
                <a:cubicBezTo>
                  <a:pt x="1377864" y="191911"/>
                  <a:pt x="1178192" y="383822"/>
                  <a:pt x="942536" y="558800"/>
                </a:cubicBezTo>
                <a:cubicBezTo>
                  <a:pt x="706880" y="733778"/>
                  <a:pt x="314591" y="853722"/>
                  <a:pt x="163602" y="1049866"/>
                </a:cubicBezTo>
                <a:cubicBezTo>
                  <a:pt x="12613" y="1246010"/>
                  <a:pt x="-43831" y="1378655"/>
                  <a:pt x="36602" y="1735666"/>
                </a:cubicBezTo>
                <a:cubicBezTo>
                  <a:pt x="117035" y="2092677"/>
                  <a:pt x="381618" y="2642305"/>
                  <a:pt x="646202" y="3191933"/>
                </a:cubicBezTo>
              </a:path>
            </a:pathLst>
          </a:custGeom>
          <a:noFill/>
          <a:ln w="31750" cap="flat" cmpd="sng" algn="ctr">
            <a:solidFill>
              <a:srgbClr val="FFC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sz="1000" smtClean="0">
              <a:solidFill>
                <a:srgbClr val="000000"/>
              </a:solidFill>
              <a:latin typeface="Times New Roman" pitchFamily="18" charset="0"/>
            </a:endParaRPr>
          </a:p>
        </p:txBody>
      </p:sp>
    </p:spTree>
    <p:extLst>
      <p:ext uri="{BB962C8B-B14F-4D97-AF65-F5344CB8AC3E}">
        <p14:creationId xmlns:p14="http://schemas.microsoft.com/office/powerpoint/2010/main" val="964852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CHECK" val="0"/>
  <p:tag name="ARTICULATE_PROJECT_OPEN" val="0"/>
</p:tagLst>
</file>

<file path=ppt/theme/theme1.xml><?xml version="1.0" encoding="utf-8"?>
<a:theme xmlns:a="http://schemas.openxmlformats.org/drawingml/2006/main" name="Blank">
  <a:themeElements>
    <a:clrScheme name="SLAC_RevisedPalette_2012">
      <a:dk1>
        <a:srgbClr val="000000"/>
      </a:dk1>
      <a:lt1>
        <a:sysClr val="window" lastClr="FFFFFF"/>
      </a:lt1>
      <a:dk2>
        <a:srgbClr val="E17000"/>
      </a:dk2>
      <a:lt2>
        <a:srgbClr val="A4001D"/>
      </a:lt2>
      <a:accent1>
        <a:srgbClr val="A4001D"/>
      </a:accent1>
      <a:accent2>
        <a:srgbClr val="E17000"/>
      </a:accent2>
      <a:accent3>
        <a:srgbClr val="4D4F53"/>
      </a:accent3>
      <a:accent4>
        <a:srgbClr val="545455"/>
      </a:accent4>
      <a:accent5>
        <a:srgbClr val="0099CC"/>
      </a:accent5>
      <a:accent6>
        <a:srgbClr val="69BE28"/>
      </a:accent6>
      <a:hlink>
        <a:srgbClr val="A4001D"/>
      </a:hlink>
      <a:folHlink>
        <a:srgbClr val="A4001D"/>
      </a:folHlink>
    </a:clrScheme>
    <a:fontScheme name="TH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SLAC_PPT_052412</Template>
  <TotalTime>0</TotalTime>
  <Words>1389</Words>
  <Application>Microsoft Office PowerPoint</Application>
  <PresentationFormat>On-screen Show (4:3)</PresentationFormat>
  <Paragraphs>264</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Blank</vt:lpstr>
      <vt:lpstr>Equation</vt:lpstr>
      <vt:lpstr>Time Source Callback and Attribute Plugin for areaDetector</vt:lpstr>
      <vt:lpstr>Abstract</vt:lpstr>
      <vt:lpstr>Contents</vt:lpstr>
      <vt:lpstr>areaDetector module</vt:lpstr>
      <vt:lpstr>Timestamp Tagging Issue for Image Data</vt:lpstr>
      <vt:lpstr>Timeline for the Timestamp Issue</vt:lpstr>
      <vt:lpstr>Improvement of areaDetector</vt:lpstr>
      <vt:lpstr>Improvement Details of PV time stamping</vt:lpstr>
      <vt:lpstr>Time Sources and Time Stamping in the improvements</vt:lpstr>
      <vt:lpstr>Timeline for the time source callback </vt:lpstr>
      <vt:lpstr>Simple Example for using Time Source Callback</vt:lpstr>
      <vt:lpstr>Simple Test Example for TIFF file plugin</vt:lpstr>
      <vt:lpstr>Attributes for Plugin</vt:lpstr>
      <vt:lpstr>Test Setup for netCDF file plugin</vt:lpstr>
      <vt:lpstr>Test Results: dump of netCDF header</vt:lpstr>
      <vt:lpstr>PowerPoint Presentation</vt:lpstr>
      <vt:lpstr>PowerPoint Presentation</vt:lpstr>
      <vt:lpstr>Conclusion</vt:lpstr>
      <vt:lpstr>Special Thanks to Mark Rivers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2012-06-11T23:50:00Z</dcterms:created>
  <dcterms:modified xsi:type="dcterms:W3CDTF">2015-05-14T01:17:37Z</dcterms:modified>
</cp:coreProperties>
</file>