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91" r:id="rId3"/>
    <p:sldId id="293" r:id="rId4"/>
    <p:sldId id="292" r:id="rId5"/>
    <p:sldId id="294" r:id="rId6"/>
    <p:sldId id="301" r:id="rId7"/>
    <p:sldId id="299" r:id="rId8"/>
    <p:sldId id="295" r:id="rId9"/>
    <p:sldId id="296" r:id="rId10"/>
    <p:sldId id="297" r:id="rId11"/>
    <p:sldId id="298" r:id="rId12"/>
    <p:sldId id="304" r:id="rId13"/>
    <p:sldId id="302" r:id="rId14"/>
    <p:sldId id="303" r:id="rId15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4D4D"/>
    <a:srgbClr val="00FF00"/>
    <a:srgbClr val="66FF66"/>
    <a:srgbClr val="CCCC00"/>
    <a:srgbClr val="0000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83" autoAdjust="0"/>
    <p:restoredTop sz="87912" autoAdjust="0"/>
  </p:normalViewPr>
  <p:slideViewPr>
    <p:cSldViewPr>
      <p:cViewPr>
        <p:scale>
          <a:sx n="75" d="100"/>
          <a:sy n="75" d="100"/>
        </p:scale>
        <p:origin x="-1517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-3012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0E369F11-3006-47FE-8EBB-FDBBC8E8B04A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40DB9879-80D3-4156-AF1D-F832EEF3A4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5884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BB2ED183-DCED-423A-9F59-5B73FA882762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768350"/>
            <a:ext cx="4814888" cy="3611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76074348-0D9C-43CF-B4B3-C105DC5119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105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8120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</p:spTree>
    <p:extLst>
      <p:ext uri="{BB962C8B-B14F-4D97-AF65-F5344CB8AC3E}">
        <p14:creationId xmlns:p14="http://schemas.microsoft.com/office/powerpoint/2010/main" val="1691635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98374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3274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</p:spTree>
    <p:extLst>
      <p:ext uri="{BB962C8B-B14F-4D97-AF65-F5344CB8AC3E}">
        <p14:creationId xmlns:p14="http://schemas.microsoft.com/office/powerpoint/2010/main" val="262199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066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8014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774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476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</p:spTree>
    <p:extLst>
      <p:ext uri="{BB962C8B-B14F-4D97-AF65-F5344CB8AC3E}">
        <p14:creationId xmlns:p14="http://schemas.microsoft.com/office/powerpoint/2010/main" val="482417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</p:spTree>
    <p:extLst>
      <p:ext uri="{BB962C8B-B14F-4D97-AF65-F5344CB8AC3E}">
        <p14:creationId xmlns:p14="http://schemas.microsoft.com/office/powerpoint/2010/main" val="1408960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</p:spTree>
    <p:extLst>
      <p:ext uri="{BB962C8B-B14F-4D97-AF65-F5344CB8AC3E}">
        <p14:creationId xmlns:p14="http://schemas.microsoft.com/office/powerpoint/2010/main" val="118991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0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2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81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85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85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88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92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69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69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81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9813"/>
            <a:ext cx="8373616" cy="692696"/>
          </a:xfrm>
        </p:spPr>
        <p:txBody>
          <a:bodyPr/>
          <a:lstStyle>
            <a:lvl1pPr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3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8424936" cy="51125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267744" y="6381328"/>
            <a:ext cx="2895600" cy="365125"/>
          </a:xfrm>
        </p:spPr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 dirty="0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56967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062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66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75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1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75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16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69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34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51520" y="31442"/>
            <a:ext cx="8373616" cy="733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32923" y="1052736"/>
            <a:ext cx="843528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85523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EPICS Spring Meeting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5814523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45CC-70C6-4D1E-87CA-61A8006E6A3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232923" y="858665"/>
            <a:ext cx="7200800" cy="45719"/>
          </a:xfrm>
          <a:prstGeom prst="rect">
            <a:avLst/>
          </a:prstGeom>
          <a:gradFill rotWithShape="0">
            <a:gsLst>
              <a:gs pos="100000">
                <a:srgbClr val="FFFFFF"/>
              </a:gs>
              <a:gs pos="0">
                <a:schemeClr val="tx2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lIns="0" tIns="0" rIns="0" bIns="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12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EPICS Spring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121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s://github.com/RaonContro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.gif"/><Relationship Id="rId5" Type="http://schemas.openxmlformats.org/officeDocument/2006/relationships/image" Target="../media/image16.jpeg"/><Relationship Id="rId10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</a:rPr>
              <a:t>EPICS Integration of Raspberry Pi Monitoring System for simple applications and user trainings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75656" y="3789040"/>
            <a:ext cx="6400800" cy="14401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Son, </a:t>
            </a:r>
            <a:r>
              <a:rPr lang="en-US" altLang="ko-KR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ChangWook</a:t>
            </a:r>
            <a:endParaRPr lang="en-US" altLang="ko-KR" sz="28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IBS, </a:t>
            </a:r>
            <a:r>
              <a:rPr lang="en-US" altLang="ko-KR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S.Korea</a:t>
            </a:r>
            <a:endParaRPr lang="en-US" altLang="ko-KR" sz="28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 18. 2015 Michigan, USA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67544" y="6435949"/>
            <a:ext cx="3600400" cy="365125"/>
          </a:xfrm>
        </p:spPr>
        <p:txBody>
          <a:bodyPr/>
          <a:lstStyle/>
          <a:p>
            <a:r>
              <a:rPr lang="en-US" altLang="ko-KR" sz="1400" dirty="0" smtClean="0"/>
              <a:t> Spring Meeting May 19. 2015 Michigan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295321" y="6505599"/>
            <a:ext cx="55335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1/13</a:t>
            </a:r>
            <a:endParaRPr lang="ko-KR" alt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1640" r="45068" b="83071"/>
          <a:stretch/>
        </p:blipFill>
        <p:spPr bwMode="auto">
          <a:xfrm>
            <a:off x="7403132" y="6381328"/>
            <a:ext cx="1740868" cy="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-4981" y="6396244"/>
            <a:ext cx="472642" cy="464925"/>
            <a:chOff x="-4981" y="6396244"/>
            <a:chExt cx="472642" cy="464925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6396244"/>
              <a:ext cx="432048" cy="43204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-4981" y="650449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solidFill>
                    <a:schemeClr val="bg1"/>
                  </a:solidFill>
                </a:rPr>
                <a:t>2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704" y="6505718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0</a:t>
              </a:r>
              <a:endParaRPr lang="ko-KR" altLang="en-US" sz="600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2198" y="667478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1</a:t>
              </a:r>
              <a:endParaRPr lang="ko-KR" altLang="en-US" sz="6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645" y="6676503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 smtClean="0">
                  <a:solidFill>
                    <a:schemeClr val="bg1"/>
                  </a:solidFill>
                </a:rPr>
                <a:t>5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3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EPICS Training Kit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5536" y="1196752"/>
            <a:ext cx="557620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Propose</a:t>
            </a:r>
          </a:p>
          <a:p>
            <a:r>
              <a:rPr lang="en-US" altLang="ko-KR" sz="2400" dirty="0" smtClean="0"/>
              <a:t>- For education and EPICS starter user</a:t>
            </a:r>
          </a:p>
          <a:p>
            <a:r>
              <a:rPr lang="en-US" altLang="ko-KR" sz="2400" dirty="0" smtClean="0"/>
              <a:t>- For easy approach</a:t>
            </a:r>
          </a:p>
        </p:txBody>
      </p:sp>
      <p:grpSp>
        <p:nvGrpSpPr>
          <p:cNvPr id="31" name="그룹 30"/>
          <p:cNvGrpSpPr/>
          <p:nvPr/>
        </p:nvGrpSpPr>
        <p:grpSpPr>
          <a:xfrm>
            <a:off x="722238" y="4365104"/>
            <a:ext cx="2236775" cy="881738"/>
            <a:chOff x="5592072" y="1124744"/>
            <a:chExt cx="2656863" cy="1047337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124744"/>
              <a:ext cx="1372679" cy="1047336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072" y="1124745"/>
              <a:ext cx="1304732" cy="1047336"/>
            </a:xfrm>
            <a:prstGeom prst="rect">
              <a:avLst/>
            </a:prstGeom>
          </p:spPr>
        </p:pic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7" y="5445224"/>
            <a:ext cx="2339753" cy="58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818" y="3633946"/>
            <a:ext cx="28854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High Cost &amp; Complicated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95" y="4515064"/>
            <a:ext cx="1951519" cy="122413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944967" y="3633946"/>
            <a:ext cx="22028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Low Cost &amp; Simple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95321" y="6505599"/>
            <a:ext cx="6527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10/13</a:t>
            </a:r>
            <a:endParaRPr lang="ko-KR" alt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1640" r="45068" b="83071"/>
          <a:stretch/>
        </p:blipFill>
        <p:spPr bwMode="auto">
          <a:xfrm>
            <a:off x="7403132" y="6381328"/>
            <a:ext cx="1740868" cy="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67544" y="6435949"/>
            <a:ext cx="3600400" cy="365125"/>
          </a:xfrm>
        </p:spPr>
        <p:txBody>
          <a:bodyPr/>
          <a:lstStyle/>
          <a:p>
            <a:r>
              <a:rPr lang="en-US" altLang="ko-KR" sz="1400" dirty="0" smtClean="0"/>
              <a:t> Spring Meeting May 19. 2015 Michigan</a:t>
            </a:r>
            <a:endParaRPr lang="ko-KR" altLang="en-US" sz="1400" dirty="0"/>
          </a:p>
        </p:txBody>
      </p:sp>
      <p:grpSp>
        <p:nvGrpSpPr>
          <p:cNvPr id="21" name="그룹 20"/>
          <p:cNvGrpSpPr/>
          <p:nvPr/>
        </p:nvGrpSpPr>
        <p:grpSpPr>
          <a:xfrm>
            <a:off x="-4981" y="6396244"/>
            <a:ext cx="472642" cy="464925"/>
            <a:chOff x="-4981" y="6396244"/>
            <a:chExt cx="472642" cy="464925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6396244"/>
              <a:ext cx="432048" cy="43204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-4981" y="650449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solidFill>
                    <a:schemeClr val="bg1"/>
                  </a:solidFill>
                </a:rPr>
                <a:t>2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1704" y="6505718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0</a:t>
              </a:r>
              <a:endParaRPr lang="ko-KR" altLang="en-US" sz="600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2198" y="667478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1</a:t>
              </a:r>
              <a:endParaRPr lang="ko-KR" altLang="en-US" sz="600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3645" y="6676503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 smtClean="0">
                  <a:solidFill>
                    <a:schemeClr val="bg1"/>
                  </a:solidFill>
                </a:rPr>
                <a:t>5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9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4" y="3525301"/>
            <a:ext cx="3961005" cy="26767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313642"/>
            <a:ext cx="3961006" cy="3888432"/>
          </a:xfrm>
          <a:prstGeom prst="rect">
            <a:avLst/>
          </a:prstGeom>
        </p:spPr>
      </p:pic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51520" y="19813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EPICS Training Kit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5321" y="6505599"/>
            <a:ext cx="6527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11/13</a:t>
            </a:r>
            <a:endParaRPr lang="ko-KR" alt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1640" r="45068" b="83071"/>
          <a:stretch/>
        </p:blipFill>
        <p:spPr bwMode="auto">
          <a:xfrm>
            <a:off x="7403132" y="6381328"/>
            <a:ext cx="1740868" cy="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67544" y="6435949"/>
            <a:ext cx="3600400" cy="365125"/>
          </a:xfrm>
        </p:spPr>
        <p:txBody>
          <a:bodyPr/>
          <a:lstStyle/>
          <a:p>
            <a:r>
              <a:rPr lang="en-US" altLang="ko-KR" sz="1400" dirty="0" smtClean="0"/>
              <a:t> Spring Meeting May 19. 2015 Michigan</a:t>
            </a:r>
            <a:endParaRPr lang="ko-KR" altLang="en-US" sz="1400" dirty="0"/>
          </a:p>
        </p:txBody>
      </p:sp>
      <p:grpSp>
        <p:nvGrpSpPr>
          <p:cNvPr id="21" name="그룹 20"/>
          <p:cNvGrpSpPr/>
          <p:nvPr/>
        </p:nvGrpSpPr>
        <p:grpSpPr>
          <a:xfrm>
            <a:off x="-4981" y="6396244"/>
            <a:ext cx="472642" cy="464925"/>
            <a:chOff x="-4981" y="6396244"/>
            <a:chExt cx="472642" cy="464925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6396244"/>
              <a:ext cx="432048" cy="43204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-4981" y="650449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solidFill>
                    <a:schemeClr val="bg1"/>
                  </a:solidFill>
                </a:rPr>
                <a:t>2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1704" y="6505718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0</a:t>
              </a:r>
              <a:endParaRPr lang="ko-KR" altLang="en-US" sz="600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2198" y="667478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1</a:t>
              </a:r>
              <a:endParaRPr lang="ko-KR" altLang="en-US" sz="600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3645" y="6676503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 smtClean="0">
                  <a:solidFill>
                    <a:schemeClr val="bg1"/>
                  </a:solidFill>
                </a:rPr>
                <a:t>5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5653" y="1196752"/>
            <a:ext cx="4931093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smtClean="0"/>
              <a:t>Support Library &amp; Applications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hlinkClick r:id="rId7"/>
              </a:rPr>
              <a:t>https://github.com/RaonControl</a:t>
            </a:r>
            <a:r>
              <a:rPr lang="en-US" altLang="ko-KR" dirty="0" smtClean="0"/>
              <a:t> -&gt; Private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Will be open to the public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2560" y="3140968"/>
            <a:ext cx="280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Support Library</a:t>
            </a:r>
            <a:endParaRPr lang="ko-KR" altLang="en-US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5364370" y="1935416"/>
            <a:ext cx="280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Applications</a:t>
            </a:r>
            <a:endParaRPr lang="ko-KR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388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12931" r="10147" b="12880"/>
          <a:stretch/>
        </p:blipFill>
        <p:spPr>
          <a:xfrm rot="5400000">
            <a:off x="-302060" y="2060847"/>
            <a:ext cx="3987479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8928" y="980728"/>
            <a:ext cx="9322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Button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718" y="980728"/>
            <a:ext cx="5998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LED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842228"/>
            <a:ext cx="186476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Temperature </a:t>
            </a: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Sensor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998" y="5517232"/>
            <a:ext cx="17433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Character LCD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2" name="직선 화살표 연결선 11"/>
          <p:cNvCxnSpPr>
            <a:endCxn id="9" idx="2"/>
          </p:cNvCxnSpPr>
          <p:nvPr/>
        </p:nvCxnSpPr>
        <p:spPr>
          <a:xfrm flipH="1" flipV="1">
            <a:off x="894640" y="1350060"/>
            <a:ext cx="76960" cy="67943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endCxn id="8" idx="2"/>
          </p:cNvCxnSpPr>
          <p:nvPr/>
        </p:nvCxnSpPr>
        <p:spPr>
          <a:xfrm flipV="1">
            <a:off x="1665049" y="1350060"/>
            <a:ext cx="1" cy="67943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endCxn id="10" idx="2"/>
          </p:cNvCxnSpPr>
          <p:nvPr/>
        </p:nvCxnSpPr>
        <p:spPr>
          <a:xfrm flipV="1">
            <a:off x="2771800" y="1488559"/>
            <a:ext cx="212303" cy="42827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endCxn id="11" idx="0"/>
          </p:cNvCxnSpPr>
          <p:nvPr/>
        </p:nvCxnSpPr>
        <p:spPr>
          <a:xfrm>
            <a:off x="1691679" y="5229200"/>
            <a:ext cx="0" cy="28803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내용 개체 틀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97096"/>
            <a:ext cx="5749797" cy="4063806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251520" y="19813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EPICS Training Kit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95321" y="6505599"/>
            <a:ext cx="6527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12/13</a:t>
            </a:r>
            <a:endParaRPr lang="ko-KR" alt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1640" r="45068" b="83071"/>
          <a:stretch/>
        </p:blipFill>
        <p:spPr bwMode="auto">
          <a:xfrm>
            <a:off x="7403132" y="6381328"/>
            <a:ext cx="1740868" cy="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67544" y="6435949"/>
            <a:ext cx="3600400" cy="365125"/>
          </a:xfrm>
        </p:spPr>
        <p:txBody>
          <a:bodyPr/>
          <a:lstStyle/>
          <a:p>
            <a:r>
              <a:rPr lang="en-US" altLang="ko-KR" sz="1400" dirty="0" smtClean="0"/>
              <a:t> Spring Meeting May 19. 2015 Michigan</a:t>
            </a:r>
            <a:endParaRPr lang="ko-KR" altLang="en-US" sz="1400" dirty="0"/>
          </a:p>
        </p:txBody>
      </p:sp>
      <p:grpSp>
        <p:nvGrpSpPr>
          <p:cNvPr id="28" name="그룹 27"/>
          <p:cNvGrpSpPr/>
          <p:nvPr/>
        </p:nvGrpSpPr>
        <p:grpSpPr>
          <a:xfrm>
            <a:off x="-4981" y="6396244"/>
            <a:ext cx="472642" cy="464925"/>
            <a:chOff x="-4981" y="6396244"/>
            <a:chExt cx="472642" cy="464925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6396244"/>
              <a:ext cx="432048" cy="43204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-4981" y="650449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solidFill>
                    <a:schemeClr val="bg1"/>
                  </a:solidFill>
                </a:rPr>
                <a:t>2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1704" y="6505718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0</a:t>
              </a:r>
              <a:endParaRPr lang="ko-KR" altLang="en-US" sz="600" dirty="0" smtClean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2198" y="667478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1</a:t>
              </a:r>
              <a:endParaRPr lang="ko-KR" altLang="en-US" sz="600" dirty="0" smtClean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3645" y="6676503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 smtClean="0">
                  <a:solidFill>
                    <a:schemeClr val="bg1"/>
                  </a:solidFill>
                </a:rPr>
                <a:t>5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4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Summary &amp; Plan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5321" y="6505599"/>
            <a:ext cx="6527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13/13</a:t>
            </a:r>
            <a:endParaRPr lang="ko-KR" alt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1640" r="45068" b="83071"/>
          <a:stretch/>
        </p:blipFill>
        <p:spPr bwMode="auto">
          <a:xfrm>
            <a:off x="7403132" y="6381328"/>
            <a:ext cx="1740868" cy="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내용 개체 틀 2"/>
          <p:cNvSpPr>
            <a:spLocks noGrp="1"/>
          </p:cNvSpPr>
          <p:nvPr/>
        </p:nvSpPr>
        <p:spPr>
          <a:xfrm>
            <a:off x="287524" y="872716"/>
            <a:ext cx="8568952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/>
              <a:t>Summary</a:t>
            </a:r>
          </a:p>
          <a:p>
            <a:pPr>
              <a:buFontTx/>
              <a:buChar char="-"/>
            </a:pPr>
            <a:r>
              <a:rPr lang="en-US" altLang="ko-KR" sz="2000" dirty="0" smtClean="0"/>
              <a:t>Various Raspberry pi application test is done </a:t>
            </a:r>
          </a:p>
          <a:p>
            <a:pPr>
              <a:buFontTx/>
              <a:buChar char="-"/>
            </a:pPr>
            <a:r>
              <a:rPr lang="en-US" altLang="ko-KR" sz="2000" dirty="0" smtClean="0"/>
              <a:t>Environment Monitoring System is working</a:t>
            </a:r>
          </a:p>
          <a:p>
            <a:pPr marL="0" indent="0">
              <a:buNone/>
            </a:pPr>
            <a:endParaRPr lang="en-US" altLang="ko-KR" sz="2000" dirty="0" smtClean="0"/>
          </a:p>
          <a:p>
            <a:r>
              <a:rPr lang="en-US" altLang="ko-KR" sz="2000" b="1" dirty="0" smtClean="0"/>
              <a:t>Plan</a:t>
            </a:r>
          </a:p>
          <a:p>
            <a:pPr>
              <a:buFontTx/>
              <a:buChar char="-"/>
            </a:pPr>
            <a:r>
              <a:rPr lang="en-US" altLang="ko-KR" sz="2000" dirty="0" smtClean="0"/>
              <a:t>Reliability Test for Step Motor with test bed system</a:t>
            </a:r>
          </a:p>
          <a:p>
            <a:pPr>
              <a:buFontTx/>
              <a:buChar char="-"/>
            </a:pPr>
            <a:r>
              <a:rPr lang="en-US" altLang="ko-KR" sz="2000" dirty="0" smtClean="0"/>
              <a:t>Temperature distribution test of Cooling Rack</a:t>
            </a:r>
          </a:p>
          <a:p>
            <a:pPr>
              <a:buFontTx/>
              <a:buChar char="-"/>
            </a:pPr>
            <a:r>
              <a:rPr lang="en-US" altLang="ko-KR" sz="2000" dirty="0" smtClean="0"/>
              <a:t>Make a all-in-one case with 3D printer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4402" y="4245987"/>
            <a:ext cx="2354578" cy="176593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9" y="3954740"/>
            <a:ext cx="3139439" cy="235457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t="11659" r="36887" b="7177"/>
          <a:stretch/>
        </p:blipFill>
        <p:spPr>
          <a:xfrm>
            <a:off x="6202208" y="3948216"/>
            <a:ext cx="1408326" cy="156681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3834" r="24583" b="3095"/>
          <a:stretch/>
        </p:blipFill>
        <p:spPr>
          <a:xfrm>
            <a:off x="7486055" y="5183271"/>
            <a:ext cx="1575021" cy="1212973"/>
          </a:xfrm>
          <a:prstGeom prst="rect">
            <a:avLst/>
          </a:prstGeom>
        </p:spPr>
      </p:pic>
      <p:sp>
        <p:nvSpPr>
          <p:cNvPr id="19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67544" y="6435949"/>
            <a:ext cx="3600400" cy="365125"/>
          </a:xfrm>
        </p:spPr>
        <p:txBody>
          <a:bodyPr/>
          <a:lstStyle/>
          <a:p>
            <a:r>
              <a:rPr lang="en-US" altLang="ko-KR" sz="1400" dirty="0" smtClean="0"/>
              <a:t> Spring Meeting May 19. 2015 Michigan</a:t>
            </a:r>
            <a:endParaRPr lang="ko-KR" altLang="en-US" sz="1400" dirty="0"/>
          </a:p>
        </p:txBody>
      </p:sp>
      <p:grpSp>
        <p:nvGrpSpPr>
          <p:cNvPr id="20" name="그룹 19"/>
          <p:cNvGrpSpPr/>
          <p:nvPr/>
        </p:nvGrpSpPr>
        <p:grpSpPr>
          <a:xfrm>
            <a:off x="-4981" y="6396244"/>
            <a:ext cx="472642" cy="464925"/>
            <a:chOff x="-4981" y="6396244"/>
            <a:chExt cx="472642" cy="464925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6396244"/>
              <a:ext cx="432048" cy="43204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-4981" y="650449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solidFill>
                    <a:schemeClr val="bg1"/>
                  </a:solidFill>
                </a:rPr>
                <a:t>2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1704" y="6505718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0</a:t>
              </a:r>
              <a:endParaRPr lang="ko-KR" altLang="en-US" sz="600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2198" y="667478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1</a:t>
              </a:r>
              <a:endParaRPr lang="ko-KR" altLang="en-US" sz="600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3645" y="6676503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 smtClean="0">
                  <a:solidFill>
                    <a:schemeClr val="bg1"/>
                  </a:solidFill>
                </a:rPr>
                <a:t>5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0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8596" y="1775618"/>
            <a:ext cx="8286808" cy="330676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dist" defTabSz="3622675">
              <a:spcBef>
                <a:spcPct val="50000"/>
              </a:spcBef>
              <a:buFontTx/>
              <a:buAutoNum type="arabicPeriod"/>
            </a:pPr>
            <a:r>
              <a:rPr lang="en-US" altLang="ko-KR" sz="2400" dirty="0" smtClean="0">
                <a:latin typeface="Times New Roman" pitchFamily="18" charset="0"/>
                <a:ea typeface="HY울릉도M" pitchFamily="18" charset="-127"/>
              </a:rPr>
              <a:t>Brief introduction of raspberry pi</a:t>
            </a:r>
            <a:endParaRPr lang="en-US" altLang="ko-KR" sz="2400" dirty="0">
              <a:latin typeface="Times New Roman" pitchFamily="18" charset="0"/>
              <a:ea typeface="HY울릉도M" pitchFamily="18" charset="-127"/>
            </a:endParaRPr>
          </a:p>
          <a:p>
            <a:pPr marL="800100" lvl="1" indent="-342900" algn="dist" defTabSz="3622675">
              <a:spcBef>
                <a:spcPct val="50000"/>
              </a:spcBef>
              <a:buFontTx/>
              <a:buAutoNum type="arabicPeriod"/>
            </a:pPr>
            <a:r>
              <a:rPr lang="en-US" altLang="ko-KR" sz="2400" dirty="0" smtClean="0">
                <a:latin typeface="Times New Roman" pitchFamily="18" charset="0"/>
                <a:ea typeface="HY울릉도M" pitchFamily="18" charset="-127"/>
              </a:rPr>
              <a:t>How to use and integrate into EPICS</a:t>
            </a:r>
          </a:p>
          <a:p>
            <a:pPr marL="800100" lvl="1" indent="-342900" algn="dist" defTabSz="3622675">
              <a:spcBef>
                <a:spcPct val="50000"/>
              </a:spcBef>
              <a:buFontTx/>
              <a:buAutoNum type="arabicPeriod"/>
            </a:pPr>
            <a:r>
              <a:rPr lang="en-US" altLang="ko-KR" sz="2400" dirty="0" smtClean="0">
                <a:latin typeface="Times New Roman" pitchFamily="18" charset="0"/>
                <a:ea typeface="HY울릉도M" pitchFamily="18" charset="-127"/>
              </a:rPr>
              <a:t>Environment monitoring system</a:t>
            </a:r>
          </a:p>
          <a:p>
            <a:pPr marL="800100" lvl="1" indent="-342900" algn="dist" defTabSz="3622675">
              <a:spcBef>
                <a:spcPct val="50000"/>
              </a:spcBef>
              <a:buFontTx/>
              <a:buAutoNum type="arabicPeriod"/>
            </a:pPr>
            <a:r>
              <a:rPr lang="en-US" altLang="ko-KR" sz="2400" dirty="0" smtClean="0">
                <a:latin typeface="Times New Roman" pitchFamily="18" charset="0"/>
                <a:ea typeface="HY울릉도M" pitchFamily="18" charset="-127"/>
              </a:rPr>
              <a:t>EPICS Training kit</a:t>
            </a:r>
            <a:endParaRPr lang="en-US" altLang="ko-KR" sz="2400" dirty="0">
              <a:latin typeface="Times New Roman" pitchFamily="18" charset="0"/>
              <a:ea typeface="HY울릉도M" pitchFamily="18" charset="-127"/>
            </a:endParaRPr>
          </a:p>
          <a:p>
            <a:pPr marL="800100" lvl="1" indent="-342900" algn="dist" defTabSz="3622675">
              <a:spcBef>
                <a:spcPct val="50000"/>
              </a:spcBef>
            </a:pPr>
            <a:r>
              <a:rPr lang="en-US" altLang="ko-KR" sz="2400" dirty="0">
                <a:latin typeface="Times New Roman" pitchFamily="18" charset="0"/>
                <a:ea typeface="HY울릉도M" pitchFamily="18" charset="-127"/>
              </a:rPr>
              <a:t>5. </a:t>
            </a:r>
            <a:r>
              <a:rPr lang="en-US" altLang="ko-KR" sz="2400" dirty="0" smtClean="0">
                <a:latin typeface="Times New Roman" pitchFamily="18" charset="0"/>
                <a:ea typeface="HY울릉도M" pitchFamily="18" charset="-127"/>
              </a:rPr>
              <a:t>Summary &amp; Plan</a:t>
            </a:r>
            <a:endParaRPr lang="en-US" altLang="ko-KR" sz="2400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5321" y="6505599"/>
            <a:ext cx="55335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/13</a:t>
            </a:r>
            <a:endParaRPr lang="ko-KR" alt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1640" r="45068" b="83071"/>
          <a:stretch/>
        </p:blipFill>
        <p:spPr bwMode="auto">
          <a:xfrm>
            <a:off x="7403132" y="6381328"/>
            <a:ext cx="1740868" cy="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67544" y="6435949"/>
            <a:ext cx="3600400" cy="365125"/>
          </a:xfrm>
        </p:spPr>
        <p:txBody>
          <a:bodyPr/>
          <a:lstStyle/>
          <a:p>
            <a:r>
              <a:rPr lang="en-US" altLang="ko-KR" sz="1400" dirty="0" smtClean="0"/>
              <a:t> Spring Meeting May 19. 2015 Michigan</a:t>
            </a:r>
            <a:endParaRPr lang="ko-KR" altLang="en-US" sz="14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-4981" y="6396244"/>
            <a:ext cx="472642" cy="464925"/>
            <a:chOff x="-4981" y="6396244"/>
            <a:chExt cx="472642" cy="464925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6396244"/>
              <a:ext cx="432048" cy="43204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-4981" y="650449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solidFill>
                    <a:schemeClr val="bg1"/>
                  </a:solidFill>
                </a:rPr>
                <a:t>2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1704" y="6505718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0</a:t>
              </a:r>
              <a:endParaRPr lang="ko-KR" altLang="en-US" sz="600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2198" y="667478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1</a:t>
              </a:r>
              <a:endParaRPr lang="ko-KR" altLang="en-US" sz="60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3645" y="6676503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 smtClean="0">
                  <a:solidFill>
                    <a:schemeClr val="bg1"/>
                  </a:solidFill>
                </a:rPr>
                <a:t>5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2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1640" r="45068" b="83071"/>
          <a:stretch/>
        </p:blipFill>
        <p:spPr bwMode="auto">
          <a:xfrm>
            <a:off x="7403132" y="6381328"/>
            <a:ext cx="1740868" cy="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99792" y="1121128"/>
            <a:ext cx="1699200" cy="12744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1128"/>
            <a:ext cx="1699199" cy="12744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22488"/>
            <a:ext cx="1697386" cy="1273040"/>
          </a:xfrm>
          <a:prstGeom prst="rect">
            <a:avLst/>
          </a:prstGeom>
        </p:spPr>
      </p:pic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344340"/>
              </p:ext>
            </p:extLst>
          </p:nvPr>
        </p:nvGraphicFramePr>
        <p:xfrm>
          <a:off x="392838" y="2539544"/>
          <a:ext cx="8394132" cy="392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33"/>
                <a:gridCol w="2098533"/>
                <a:gridCol w="2098533"/>
                <a:gridCol w="2098533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Model</a:t>
                      </a:r>
                      <a:r>
                        <a:rPr lang="en-US" altLang="ko-KR" sz="1400" baseline="0" dirty="0" smtClean="0"/>
                        <a:t> B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Model B+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Pi2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SoC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Broadcom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en-US" altLang="ko-KR" sz="1400" dirty="0" smtClean="0"/>
                        <a:t>BCM2835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Broadcom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en-US" altLang="ko-KR" sz="1400" dirty="0" smtClean="0"/>
                        <a:t>BCM2835</a:t>
                      </a:r>
                      <a:endParaRPr lang="ko-KR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Broadcom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en-US" altLang="ko-KR" sz="1400" dirty="0" smtClean="0"/>
                        <a:t>BCM2836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CPU</a:t>
                      </a:r>
                      <a:endParaRPr lang="ko-KR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700 MHz ARM1176JZF-S Single</a:t>
                      </a:r>
                      <a:r>
                        <a:rPr lang="en-US" altLang="ko-KR" sz="1400" baseline="0" dirty="0" smtClean="0"/>
                        <a:t> Core</a:t>
                      </a:r>
                      <a:endParaRPr lang="ko-KR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900 </a:t>
                      </a:r>
                      <a:r>
                        <a:rPr lang="en-US" altLang="ko-KR" sz="1400" dirty="0" err="1" smtClean="0"/>
                        <a:t>Mhz</a:t>
                      </a:r>
                      <a:r>
                        <a:rPr lang="en-US" altLang="ko-KR" sz="1400" dirty="0" smtClean="0"/>
                        <a:t> ARM Cortex-A7 Quad</a:t>
                      </a:r>
                      <a:r>
                        <a:rPr lang="en-US" altLang="ko-KR" sz="1400" baseline="0" dirty="0" smtClean="0"/>
                        <a:t> Core</a:t>
                      </a:r>
                      <a:endParaRPr lang="ko-KR" alt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SDRAM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512MB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512MB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1GB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External Memory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SD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Micro SD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Micro</a:t>
                      </a:r>
                      <a:r>
                        <a:rPr lang="en-US" altLang="ko-KR" sz="1400" baseline="0" dirty="0" smtClean="0"/>
                        <a:t> SD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Interface</a:t>
                      </a:r>
                      <a:endParaRPr lang="ko-KR" alt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GPIO,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en-US" altLang="ko-KR" sz="1400" dirty="0" smtClean="0"/>
                        <a:t>UART, I²C,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en-US" altLang="ko-KR" sz="1400" dirty="0" smtClean="0"/>
                        <a:t>SPI, I²S +3.3V, +5V</a:t>
                      </a:r>
                      <a:endParaRPr lang="ko-KR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893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Power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pl-PL" altLang="ko-KR" sz="1400" dirty="0" smtClean="0"/>
                        <a:t>5V 700 mA (3.5 W)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pl-PL" altLang="ko-KR" sz="1400" dirty="0" smtClean="0"/>
                        <a:t>5V 600 mA (3.0 W)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pl-PL" altLang="ko-KR" sz="1400" dirty="0" smtClean="0"/>
                        <a:t>5V 800 mA (4.0 W)</a:t>
                      </a:r>
                      <a:endParaRPr lang="ko-KR" altLang="en-US" sz="1400" dirty="0"/>
                    </a:p>
                  </a:txBody>
                  <a:tcPr/>
                </a:tc>
              </a:tr>
              <a:tr h="3893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OS</a:t>
                      </a:r>
                      <a:endParaRPr lang="ko-KR" alt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Raspbian</a:t>
                      </a:r>
                      <a:r>
                        <a:rPr lang="en-US" altLang="ko-KR" sz="1400" dirty="0" smtClean="0"/>
                        <a:t>, Google</a:t>
                      </a:r>
                      <a:r>
                        <a:rPr lang="en-US" altLang="ko-KR" sz="1400" baseline="0" dirty="0" smtClean="0"/>
                        <a:t> Chrome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en-US" altLang="ko-KR" sz="1400" dirty="0" smtClean="0"/>
                        <a:t>OS,</a:t>
                      </a:r>
                      <a:r>
                        <a:rPr lang="en-US" altLang="ko-KR" sz="1400" baseline="0" dirty="0" smtClean="0"/>
                        <a:t> Windows </a:t>
                      </a:r>
                      <a:r>
                        <a:rPr lang="en-US" altLang="ko-KR" sz="1400" dirty="0" smtClean="0"/>
                        <a:t>10 (Pi2)</a:t>
                      </a:r>
                      <a:endParaRPr lang="ko-KR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</a:tr>
              <a:tr h="3893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Library</a:t>
                      </a:r>
                      <a:endParaRPr lang="ko-KR" alt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err="1" smtClean="0"/>
                        <a:t>wiringPi</a:t>
                      </a:r>
                      <a:r>
                        <a:rPr lang="en-US" altLang="ko-KR" sz="1400" b="0" dirty="0" smtClean="0"/>
                        <a:t>,</a:t>
                      </a:r>
                      <a:r>
                        <a:rPr lang="en-US" altLang="ko-KR" sz="1400" b="0" baseline="0" dirty="0" smtClean="0"/>
                        <a:t> BCM2835, </a:t>
                      </a:r>
                      <a:r>
                        <a:rPr lang="en-US" altLang="ko-KR" sz="1400" b="0" baseline="0" dirty="0" err="1" smtClean="0"/>
                        <a:t>pigpio</a:t>
                      </a:r>
                      <a:r>
                        <a:rPr lang="en-US" altLang="ko-KR" sz="1400" b="0" baseline="0" dirty="0" smtClean="0"/>
                        <a:t>, Python, Ruby, Perl, Java</a:t>
                      </a:r>
                      <a:endParaRPr lang="ko-KR" alt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</a:tr>
              <a:tr h="3893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Cost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$35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$35</a:t>
                      </a:r>
                      <a:endParaRPr lang="ko-KR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$35</a:t>
                      </a:r>
                      <a:endParaRPr lang="ko-KR" alt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251520" y="19813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Raspberry Pi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95321" y="6505599"/>
            <a:ext cx="55335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/13</a:t>
            </a:r>
            <a:endParaRPr lang="ko-KR" alt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67544" y="6435949"/>
            <a:ext cx="3600400" cy="365125"/>
          </a:xfrm>
        </p:spPr>
        <p:txBody>
          <a:bodyPr/>
          <a:lstStyle/>
          <a:p>
            <a:r>
              <a:rPr lang="en-US" altLang="ko-KR" sz="1400" dirty="0" smtClean="0"/>
              <a:t> Spring Meeting May 19. 2015 Michigan</a:t>
            </a:r>
            <a:endParaRPr lang="ko-KR" altLang="en-US" sz="1400" dirty="0"/>
          </a:p>
        </p:txBody>
      </p:sp>
      <p:grpSp>
        <p:nvGrpSpPr>
          <p:cNvPr id="29" name="그룹 28"/>
          <p:cNvGrpSpPr/>
          <p:nvPr/>
        </p:nvGrpSpPr>
        <p:grpSpPr>
          <a:xfrm>
            <a:off x="-4981" y="6396244"/>
            <a:ext cx="472642" cy="464925"/>
            <a:chOff x="-4981" y="6396244"/>
            <a:chExt cx="472642" cy="464925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6396244"/>
              <a:ext cx="432048" cy="43204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-4981" y="650449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solidFill>
                    <a:schemeClr val="bg1"/>
                  </a:solidFill>
                </a:rPr>
                <a:t>2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1704" y="6505718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0</a:t>
              </a:r>
              <a:endParaRPr lang="ko-KR" altLang="en-US" sz="600" dirty="0" smtClean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2198" y="667478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1</a:t>
              </a:r>
              <a:endParaRPr lang="ko-KR" altLang="en-US" sz="600" dirty="0" smtClean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3645" y="6676503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 smtClean="0">
                  <a:solidFill>
                    <a:schemeClr val="bg1"/>
                  </a:solidFill>
                </a:rPr>
                <a:t>5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9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직선 화살표 연결선 52"/>
          <p:cNvCxnSpPr>
            <a:stCxn id="12" idx="2"/>
          </p:cNvCxnSpPr>
          <p:nvPr/>
        </p:nvCxnSpPr>
        <p:spPr>
          <a:xfrm>
            <a:off x="3463396" y="1684891"/>
            <a:ext cx="0" cy="51997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How to use</a:t>
            </a:r>
            <a:endParaRPr lang="ko-KR" altLang="en-US" dirty="0"/>
          </a:p>
        </p:txBody>
      </p:sp>
      <p:sp>
        <p:nvSpPr>
          <p:cNvPr id="11" name="Rectangle 23"/>
          <p:cNvSpPr/>
          <p:nvPr/>
        </p:nvSpPr>
        <p:spPr>
          <a:xfrm>
            <a:off x="1043608" y="5190141"/>
            <a:ext cx="1383184" cy="52869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Mangal"/>
              </a:rPr>
              <a:t>Sensors</a:t>
            </a:r>
            <a:endParaRPr lang="ko-KR" sz="1200" dirty="0">
              <a:effectLst/>
              <a:latin typeface="Times New Roman"/>
              <a:ea typeface="맑은 고딕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771800" y="1036819"/>
            <a:ext cx="1383192" cy="648072"/>
          </a:xfrm>
          <a:prstGeom prst="roundRect">
            <a:avLst/>
          </a:prstGeom>
          <a:gradFill>
            <a:gsLst>
              <a:gs pos="0">
                <a:schemeClr val="bg1"/>
              </a:gs>
              <a:gs pos="47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IOC</a:t>
            </a: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(Raspberry Pi)</a:t>
            </a:r>
          </a:p>
        </p:txBody>
      </p:sp>
      <p:cxnSp>
        <p:nvCxnSpPr>
          <p:cNvPr id="14" name="직선 화살표 연결선 13"/>
          <p:cNvCxnSpPr>
            <a:stCxn id="11" idx="0"/>
            <a:endCxn id="20" idx="2"/>
          </p:cNvCxnSpPr>
          <p:nvPr/>
        </p:nvCxnSpPr>
        <p:spPr>
          <a:xfrm flipV="1">
            <a:off x="1735200" y="3957693"/>
            <a:ext cx="0" cy="123244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3"/>
          <p:cNvSpPr/>
          <p:nvPr/>
        </p:nvSpPr>
        <p:spPr>
          <a:xfrm>
            <a:off x="1043608" y="3429000"/>
            <a:ext cx="1383184" cy="528693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altLang="ko-KR" sz="1200" dirty="0" smtClean="0">
                <a:solidFill>
                  <a:srgbClr val="000000"/>
                </a:solidFill>
                <a:latin typeface="Times New Roman"/>
                <a:ea typeface="맑은 고딕"/>
                <a:cs typeface="Mangal"/>
              </a:rPr>
              <a:t>Controller (PLC)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215516" y="2204864"/>
            <a:ext cx="8712968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42236" y="1772816"/>
            <a:ext cx="10578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Ethernet</a:t>
            </a:r>
            <a:endParaRPr lang="ko-KR" alt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86887"/>
            <a:ext cx="1238241" cy="94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직선 화살표 연결선 25"/>
          <p:cNvCxnSpPr>
            <a:stCxn id="3074" idx="2"/>
          </p:cNvCxnSpPr>
          <p:nvPr/>
        </p:nvCxnSpPr>
        <p:spPr>
          <a:xfrm flipH="1">
            <a:off x="6415256" y="1834823"/>
            <a:ext cx="1" cy="37004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95321" y="6505599"/>
            <a:ext cx="55335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/13</a:t>
            </a:r>
            <a:endParaRPr lang="ko-KR" alt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1640" r="45068" b="83071"/>
          <a:stretch/>
        </p:blipFill>
        <p:spPr bwMode="auto">
          <a:xfrm>
            <a:off x="7403132" y="6381328"/>
            <a:ext cx="1740868" cy="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6" b="12866"/>
          <a:stretch/>
        </p:blipFill>
        <p:spPr>
          <a:xfrm rot="5400000">
            <a:off x="2200852" y="3678292"/>
            <a:ext cx="3401174" cy="1894478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77" y="2924942"/>
            <a:ext cx="2308507" cy="3401175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2" r="56892" b="15692"/>
          <a:stretch/>
        </p:blipFill>
        <p:spPr>
          <a:xfrm rot="5400000">
            <a:off x="5248011" y="2818727"/>
            <a:ext cx="1096249" cy="1308682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3938968" y="4714163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꺾인 연결선 9"/>
          <p:cNvCxnSpPr>
            <a:stCxn id="3" idx="6"/>
            <a:endCxn id="44" idx="3"/>
          </p:cNvCxnSpPr>
          <p:nvPr/>
        </p:nvCxnSpPr>
        <p:spPr>
          <a:xfrm flipV="1">
            <a:off x="4371016" y="4021193"/>
            <a:ext cx="1425120" cy="908994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20" idx="0"/>
          </p:cNvCxnSpPr>
          <p:nvPr/>
        </p:nvCxnSpPr>
        <p:spPr>
          <a:xfrm flipV="1">
            <a:off x="1735200" y="2204864"/>
            <a:ext cx="0" cy="122413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67544" y="6435949"/>
            <a:ext cx="3600400" cy="365125"/>
          </a:xfrm>
        </p:spPr>
        <p:txBody>
          <a:bodyPr/>
          <a:lstStyle/>
          <a:p>
            <a:r>
              <a:rPr lang="en-US" altLang="ko-KR" sz="1400" dirty="0" smtClean="0"/>
              <a:t> Spring Meeting May 19. 2015 Michigan</a:t>
            </a:r>
            <a:endParaRPr lang="ko-KR" altLang="en-US" sz="1400" dirty="0"/>
          </a:p>
        </p:txBody>
      </p:sp>
      <p:grpSp>
        <p:nvGrpSpPr>
          <p:cNvPr id="45" name="그룹 44"/>
          <p:cNvGrpSpPr/>
          <p:nvPr/>
        </p:nvGrpSpPr>
        <p:grpSpPr>
          <a:xfrm>
            <a:off x="-4981" y="6396244"/>
            <a:ext cx="472642" cy="464925"/>
            <a:chOff x="-4981" y="6396244"/>
            <a:chExt cx="472642" cy="464925"/>
          </a:xfrm>
        </p:grpSpPr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6396244"/>
              <a:ext cx="432048" cy="432048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-4981" y="650449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solidFill>
                    <a:schemeClr val="bg1"/>
                  </a:solidFill>
                </a:rPr>
                <a:t>2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1704" y="6505718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0</a:t>
              </a:r>
              <a:endParaRPr lang="ko-KR" altLang="en-US" sz="600" dirty="0" smtClean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2198" y="667478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1</a:t>
              </a:r>
              <a:endParaRPr lang="ko-KR" altLang="en-US" sz="600" dirty="0" smtClean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3645" y="6676503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 smtClean="0">
                  <a:solidFill>
                    <a:schemeClr val="bg1"/>
                  </a:solidFill>
                </a:rPr>
                <a:t>5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964033" y="2492896"/>
            <a:ext cx="18664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PLC Test System</a:t>
            </a:r>
            <a:endParaRPr lang="ko-KR" altLang="en-US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5539495" y="2492896"/>
            <a:ext cx="51328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RPi</a:t>
            </a:r>
            <a:endParaRPr lang="ko-KR" altLang="en-US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7517589" y="2492896"/>
            <a:ext cx="5565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OPI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31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화살표 연결선 5"/>
          <p:cNvCxnSpPr>
            <a:endCxn id="8" idx="0"/>
          </p:cNvCxnSpPr>
          <p:nvPr/>
        </p:nvCxnSpPr>
        <p:spPr>
          <a:xfrm>
            <a:off x="1735200" y="2204864"/>
            <a:ext cx="4" cy="4926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3"/>
          <p:cNvSpPr/>
          <p:nvPr/>
        </p:nvSpPr>
        <p:spPr>
          <a:xfrm>
            <a:off x="1043608" y="5190141"/>
            <a:ext cx="1383184" cy="52869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Mangal"/>
              </a:rPr>
              <a:t>Motor</a:t>
            </a:r>
            <a:endParaRPr lang="ko-KR" sz="1200" dirty="0">
              <a:effectLst/>
              <a:latin typeface="Times New Roman"/>
              <a:ea typeface="맑은 고딕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043608" y="2697552"/>
            <a:ext cx="1383192" cy="648072"/>
          </a:xfrm>
          <a:prstGeom prst="roundRect">
            <a:avLst/>
          </a:prstGeom>
          <a:gradFill>
            <a:gsLst>
              <a:gs pos="0">
                <a:schemeClr val="bg1"/>
              </a:gs>
              <a:gs pos="47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IOC</a:t>
            </a: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(Raspberry Pi)</a:t>
            </a:r>
          </a:p>
        </p:txBody>
      </p:sp>
      <p:cxnSp>
        <p:nvCxnSpPr>
          <p:cNvPr id="9" name="직선 화살표 연결선 8"/>
          <p:cNvCxnSpPr>
            <a:stCxn id="7" idx="0"/>
            <a:endCxn id="10" idx="2"/>
          </p:cNvCxnSpPr>
          <p:nvPr/>
        </p:nvCxnSpPr>
        <p:spPr>
          <a:xfrm flipV="1">
            <a:off x="1735200" y="4486386"/>
            <a:ext cx="0" cy="70375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3"/>
          <p:cNvSpPr/>
          <p:nvPr/>
        </p:nvSpPr>
        <p:spPr>
          <a:xfrm>
            <a:off x="1043608" y="3957693"/>
            <a:ext cx="1383184" cy="528693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altLang="ko-KR" sz="1200" dirty="0" smtClean="0">
                <a:solidFill>
                  <a:srgbClr val="000000"/>
                </a:solidFill>
                <a:latin typeface="Times New Roman"/>
                <a:ea typeface="맑은 고딕"/>
                <a:cs typeface="Mangal"/>
              </a:rPr>
              <a:t>Driver</a:t>
            </a:r>
          </a:p>
        </p:txBody>
      </p:sp>
      <p:cxnSp>
        <p:nvCxnSpPr>
          <p:cNvPr id="11" name="직선 화살표 연결선 10"/>
          <p:cNvCxnSpPr>
            <a:stCxn id="10" idx="0"/>
            <a:endCxn id="8" idx="2"/>
          </p:cNvCxnSpPr>
          <p:nvPr/>
        </p:nvCxnSpPr>
        <p:spPr>
          <a:xfrm flipV="1">
            <a:off x="1735200" y="3345624"/>
            <a:ext cx="4" cy="61206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15516" y="2204864"/>
            <a:ext cx="8712968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236" y="1772816"/>
            <a:ext cx="10578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Ethernet</a:t>
            </a:r>
            <a:endParaRPr lang="ko-KR" altLang="en-US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86887"/>
            <a:ext cx="1238241" cy="94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직선 화살표 연결선 14"/>
          <p:cNvCxnSpPr>
            <a:stCxn id="14" idx="2"/>
          </p:cNvCxnSpPr>
          <p:nvPr/>
        </p:nvCxnSpPr>
        <p:spPr>
          <a:xfrm flipH="1">
            <a:off x="6415256" y="1834823"/>
            <a:ext cx="1" cy="37004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제목 1"/>
          <p:cNvSpPr>
            <a:spLocks noGrp="1"/>
          </p:cNvSpPr>
          <p:nvPr>
            <p:ph type="title"/>
          </p:nvPr>
        </p:nvSpPr>
        <p:spPr>
          <a:xfrm>
            <a:off x="251520" y="19813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How to use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295321" y="6505599"/>
            <a:ext cx="55335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5/13</a:t>
            </a:r>
            <a:endParaRPr lang="ko-KR" alt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1640" r="45068" b="83071"/>
          <a:stretch/>
        </p:blipFill>
        <p:spPr bwMode="auto">
          <a:xfrm>
            <a:off x="7403132" y="6381328"/>
            <a:ext cx="1740868" cy="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stepMotorTest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31840" y="2865255"/>
            <a:ext cx="2880320" cy="216024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65" y="2862656"/>
            <a:ext cx="2706719" cy="3374656"/>
          </a:xfrm>
          <a:prstGeom prst="rect">
            <a:avLst/>
          </a:prstGeom>
        </p:spPr>
      </p:pic>
      <p:sp>
        <p:nvSpPr>
          <p:cNvPr id="42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67544" y="6435949"/>
            <a:ext cx="3600400" cy="365125"/>
          </a:xfrm>
        </p:spPr>
        <p:txBody>
          <a:bodyPr/>
          <a:lstStyle/>
          <a:p>
            <a:r>
              <a:rPr lang="en-US" altLang="ko-KR" sz="1400" dirty="0" smtClean="0"/>
              <a:t> Spring Meeting May 19. 2015 Michigan</a:t>
            </a:r>
            <a:endParaRPr lang="ko-KR" altLang="en-US" sz="1400" dirty="0"/>
          </a:p>
        </p:txBody>
      </p:sp>
      <p:grpSp>
        <p:nvGrpSpPr>
          <p:cNvPr id="43" name="그룹 42"/>
          <p:cNvGrpSpPr/>
          <p:nvPr/>
        </p:nvGrpSpPr>
        <p:grpSpPr>
          <a:xfrm>
            <a:off x="-4981" y="6396244"/>
            <a:ext cx="472642" cy="464925"/>
            <a:chOff x="-4981" y="6396244"/>
            <a:chExt cx="472642" cy="464925"/>
          </a:xfrm>
        </p:grpSpPr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6396244"/>
              <a:ext cx="432048" cy="43204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-4981" y="650449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solidFill>
                    <a:schemeClr val="bg1"/>
                  </a:solidFill>
                </a:rPr>
                <a:t>2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1704" y="6505718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0</a:t>
              </a:r>
              <a:endParaRPr lang="ko-KR" altLang="en-US" sz="6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2198" y="667478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1</a:t>
              </a:r>
              <a:endParaRPr lang="ko-KR" altLang="en-US" sz="600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3645" y="6676503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 smtClean="0">
                  <a:solidFill>
                    <a:schemeClr val="bg1"/>
                  </a:solidFill>
                </a:rPr>
                <a:t>5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645655" y="2420888"/>
            <a:ext cx="18526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Step Motor Test</a:t>
            </a:r>
            <a:endParaRPr lang="ko-KR" altLang="en-US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7296841" y="2420888"/>
            <a:ext cx="5565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OPI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0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87762"/>
            <a:ext cx="2880320" cy="2160240"/>
          </a:xfrm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51520" y="19813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How to use</a:t>
            </a:r>
            <a:endParaRPr lang="ko-KR" altLang="en-US" dirty="0"/>
          </a:p>
        </p:txBody>
      </p:sp>
      <p:cxnSp>
        <p:nvCxnSpPr>
          <p:cNvPr id="11" name="직선 화살표 연결선 10"/>
          <p:cNvCxnSpPr>
            <a:endCxn id="13" idx="0"/>
          </p:cNvCxnSpPr>
          <p:nvPr/>
        </p:nvCxnSpPr>
        <p:spPr>
          <a:xfrm>
            <a:off x="1735200" y="2204864"/>
            <a:ext cx="4" cy="4926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3"/>
          <p:cNvSpPr/>
          <p:nvPr/>
        </p:nvSpPr>
        <p:spPr>
          <a:xfrm>
            <a:off x="1043608" y="5190141"/>
            <a:ext cx="1383184" cy="52869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Mangal"/>
              </a:rPr>
              <a:t>Sensors</a:t>
            </a:r>
            <a:endParaRPr lang="ko-KR" sz="1200" dirty="0">
              <a:effectLst/>
              <a:latin typeface="Times New Roman"/>
              <a:ea typeface="맑은 고딕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043608" y="2697552"/>
            <a:ext cx="1383192" cy="648072"/>
          </a:xfrm>
          <a:prstGeom prst="roundRect">
            <a:avLst/>
          </a:prstGeom>
          <a:gradFill>
            <a:gsLst>
              <a:gs pos="0">
                <a:schemeClr val="bg1"/>
              </a:gs>
              <a:gs pos="47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IOC</a:t>
            </a: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(Raspberry Pi)</a:t>
            </a:r>
          </a:p>
        </p:txBody>
      </p:sp>
      <p:cxnSp>
        <p:nvCxnSpPr>
          <p:cNvPr id="14" name="직선 화살표 연결선 13"/>
          <p:cNvCxnSpPr>
            <a:stCxn id="12" idx="0"/>
            <a:endCxn id="13" idx="2"/>
          </p:cNvCxnSpPr>
          <p:nvPr/>
        </p:nvCxnSpPr>
        <p:spPr>
          <a:xfrm flipV="1">
            <a:off x="1735200" y="3345624"/>
            <a:ext cx="4" cy="18445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15516" y="2204864"/>
            <a:ext cx="8712968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2236" y="1772816"/>
            <a:ext cx="10578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Ethernet</a:t>
            </a:r>
            <a:endParaRPr lang="ko-KR" altLang="en-US" dirty="0" smtClean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86887"/>
            <a:ext cx="1238241" cy="94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직선 화살표 연결선 20"/>
          <p:cNvCxnSpPr>
            <a:stCxn id="20" idx="2"/>
          </p:cNvCxnSpPr>
          <p:nvPr/>
        </p:nvCxnSpPr>
        <p:spPr>
          <a:xfrm flipH="1">
            <a:off x="6415256" y="1834823"/>
            <a:ext cx="1" cy="37004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95321" y="6505599"/>
            <a:ext cx="55335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/13</a:t>
            </a:r>
            <a:endParaRPr lang="ko-KR" alt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1640" r="45068" b="83071"/>
          <a:stretch/>
        </p:blipFill>
        <p:spPr bwMode="auto">
          <a:xfrm>
            <a:off x="7403132" y="6381328"/>
            <a:ext cx="1740868" cy="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16" y="2388522"/>
            <a:ext cx="1792876" cy="37587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95736" y="4083216"/>
            <a:ext cx="101341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Camera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1960" y="5349502"/>
            <a:ext cx="92365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Dust</a:t>
            </a: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Sensor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78193" y="2697552"/>
            <a:ext cx="15876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Raspberry Pi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1362" y="3944716"/>
            <a:ext cx="92365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T&amp;H</a:t>
            </a: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Sensor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40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67544" y="6435949"/>
            <a:ext cx="3600400" cy="365125"/>
          </a:xfrm>
        </p:spPr>
        <p:txBody>
          <a:bodyPr/>
          <a:lstStyle/>
          <a:p>
            <a:r>
              <a:rPr lang="en-US" altLang="ko-KR" sz="1400" dirty="0" smtClean="0"/>
              <a:t> Spring Meeting May 19. 2015 Michigan</a:t>
            </a:r>
            <a:endParaRPr lang="ko-KR" altLang="en-US" sz="1400" dirty="0"/>
          </a:p>
        </p:txBody>
      </p:sp>
      <p:grpSp>
        <p:nvGrpSpPr>
          <p:cNvPr id="41" name="그룹 40"/>
          <p:cNvGrpSpPr/>
          <p:nvPr/>
        </p:nvGrpSpPr>
        <p:grpSpPr>
          <a:xfrm>
            <a:off x="-4981" y="6396244"/>
            <a:ext cx="472642" cy="464925"/>
            <a:chOff x="-4981" y="6396244"/>
            <a:chExt cx="472642" cy="464925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6396244"/>
              <a:ext cx="432048" cy="43204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-4981" y="650449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solidFill>
                    <a:schemeClr val="bg1"/>
                  </a:solidFill>
                </a:rPr>
                <a:t>2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1704" y="6505718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0</a:t>
              </a:r>
              <a:endParaRPr lang="ko-KR" altLang="en-US" sz="600" dirty="0" smtClean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2198" y="667478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1</a:t>
              </a:r>
              <a:endParaRPr lang="ko-KR" altLang="en-US" sz="600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3645" y="6676503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 smtClean="0">
                  <a:solidFill>
                    <a:schemeClr val="bg1"/>
                  </a:solidFill>
                </a:rPr>
                <a:t>5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5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Environment Monitoring System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0421" y="1044923"/>
            <a:ext cx="5638723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 In order to Monitoring of Temperature and Dust</a:t>
            </a:r>
          </a:p>
          <a:p>
            <a:r>
              <a:rPr lang="en-US" altLang="ko-KR" dirty="0" smtClean="0"/>
              <a:t>- Three Raspberry pi is installed in SRF Test Facility</a:t>
            </a:r>
          </a:p>
          <a:p>
            <a:r>
              <a:rPr lang="en-US" altLang="ko-KR" dirty="0" smtClean="0"/>
              <a:t>- Two routers have configured for network</a:t>
            </a:r>
            <a:endParaRPr lang="ko-KR" altLang="en-US" dirty="0" smtClean="0"/>
          </a:p>
        </p:txBody>
      </p:sp>
      <p:pic>
        <p:nvPicPr>
          <p:cNvPr id="6" name="Picture 2" descr="C:\Users\user\Desktop\SRF TFCS Layout_Ver 3.0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" r="3284" b="3388"/>
          <a:stretch>
            <a:fillRect/>
          </a:stretch>
        </p:blipFill>
        <p:spPr bwMode="auto">
          <a:xfrm>
            <a:off x="965551" y="2122278"/>
            <a:ext cx="7212898" cy="41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9346" y="3264695"/>
            <a:ext cx="364522" cy="511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05961" y="3894471"/>
            <a:ext cx="110363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Wireless</a:t>
            </a: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Bridge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t="27489" r="19338" b="17215"/>
          <a:stretch/>
        </p:blipFill>
        <p:spPr>
          <a:xfrm rot="5400000">
            <a:off x="1681216" y="3550469"/>
            <a:ext cx="1071263" cy="646802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26375" r="18542" b="31250"/>
          <a:stretch/>
        </p:blipFill>
        <p:spPr>
          <a:xfrm rot="5400000">
            <a:off x="2404826" y="3552357"/>
            <a:ext cx="1071265" cy="634642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17222" r="25625" b="12879"/>
          <a:stretch/>
        </p:blipFill>
        <p:spPr>
          <a:xfrm>
            <a:off x="5652120" y="2546034"/>
            <a:ext cx="672955" cy="734983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31324" y="4680074"/>
            <a:ext cx="364522" cy="511609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18" y="5250818"/>
            <a:ext cx="1411334" cy="105850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47" y="2122278"/>
            <a:ext cx="1411334" cy="10585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4295321" y="6505599"/>
            <a:ext cx="55335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/13</a:t>
            </a:r>
            <a:endParaRPr lang="ko-KR" alt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1640" r="45068" b="83071"/>
          <a:stretch/>
        </p:blipFill>
        <p:spPr bwMode="auto">
          <a:xfrm>
            <a:off x="7403132" y="6381328"/>
            <a:ext cx="1740868" cy="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508104" y="2474026"/>
            <a:ext cx="1800200" cy="80699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00FF"/>
                </a:solidFill>
              </a:rPr>
              <a:t>ECRIS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723037" y="3433417"/>
            <a:ext cx="1800200" cy="80699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00FF"/>
                </a:solidFill>
              </a:rPr>
              <a:t>RFQ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6345" y="2122278"/>
            <a:ext cx="5245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Pi1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78206" y="2996112"/>
            <a:ext cx="5245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Pi0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1299" y="2996112"/>
            <a:ext cx="5245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Pi2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49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67544" y="6435949"/>
            <a:ext cx="3600400" cy="365125"/>
          </a:xfrm>
        </p:spPr>
        <p:txBody>
          <a:bodyPr/>
          <a:lstStyle/>
          <a:p>
            <a:r>
              <a:rPr lang="en-US" altLang="ko-KR" sz="1400" dirty="0" smtClean="0"/>
              <a:t> Spring Meeting May 19. 2015 Michigan</a:t>
            </a:r>
            <a:endParaRPr lang="ko-KR" altLang="en-US" sz="1400" dirty="0"/>
          </a:p>
        </p:txBody>
      </p:sp>
      <p:grpSp>
        <p:nvGrpSpPr>
          <p:cNvPr id="50" name="그룹 49"/>
          <p:cNvGrpSpPr/>
          <p:nvPr/>
        </p:nvGrpSpPr>
        <p:grpSpPr>
          <a:xfrm>
            <a:off x="-4981" y="6396244"/>
            <a:ext cx="472642" cy="464925"/>
            <a:chOff x="-4981" y="6396244"/>
            <a:chExt cx="472642" cy="464925"/>
          </a:xfrm>
        </p:grpSpPr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6396244"/>
              <a:ext cx="432048" cy="432048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-4981" y="650449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solidFill>
                    <a:schemeClr val="bg1"/>
                  </a:solidFill>
                </a:rPr>
                <a:t>2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1704" y="6505718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0</a:t>
              </a:r>
              <a:endParaRPr lang="ko-KR" altLang="en-US" sz="600" dirty="0" smtClean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2198" y="667478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1</a:t>
              </a:r>
              <a:endParaRPr lang="ko-KR" altLang="en-US" sz="600" dirty="0" smtClean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3645" y="6676503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 smtClean="0">
                  <a:solidFill>
                    <a:schemeClr val="bg1"/>
                  </a:solidFill>
                </a:rPr>
                <a:t>5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00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4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51520" y="19813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Environment Monitoring System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2177281" y="3330802"/>
            <a:ext cx="6696744" cy="1898398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원통 8"/>
          <p:cNvSpPr/>
          <p:nvPr/>
        </p:nvSpPr>
        <p:spPr>
          <a:xfrm>
            <a:off x="4743420" y="3907560"/>
            <a:ext cx="720080" cy="792088"/>
          </a:xfrm>
          <a:prstGeom prst="can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  <a:tileRect/>
          </a:gra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Data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081381" y="2204864"/>
            <a:ext cx="1527208" cy="648072"/>
          </a:xfrm>
          <a:prstGeom prst="roundRect">
            <a:avLst/>
          </a:prstGeom>
          <a:gradFill>
            <a:gsLst>
              <a:gs pos="0">
                <a:schemeClr val="bg1"/>
              </a:gs>
              <a:gs pos="47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Web Browser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27"/>
          <p:cNvSpPr/>
          <p:nvPr/>
        </p:nvSpPr>
        <p:spPr>
          <a:xfrm>
            <a:off x="7240438" y="3943511"/>
            <a:ext cx="1209094" cy="717893"/>
          </a:xfrm>
          <a:prstGeom prst="round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74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Mangal"/>
              </a:rPr>
              <a:t>Web Server</a:t>
            </a:r>
            <a:endParaRPr lang="ko-KR" sz="1200" dirty="0">
              <a:effectLst/>
              <a:latin typeface="Times New Roman"/>
              <a:ea typeface="맑은 고딕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39552" y="2560998"/>
            <a:ext cx="1008112" cy="648072"/>
          </a:xfrm>
          <a:prstGeom prst="roundRect">
            <a:avLst/>
          </a:prstGeom>
          <a:gradFill>
            <a:gsLst>
              <a:gs pos="0">
                <a:schemeClr val="bg1"/>
              </a:gs>
              <a:gs pos="47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IOC</a:t>
            </a: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(Pi0)</a:t>
            </a:r>
          </a:p>
        </p:txBody>
      </p:sp>
      <p:cxnSp>
        <p:nvCxnSpPr>
          <p:cNvPr id="15" name="직선 화살표 연결선 14"/>
          <p:cNvCxnSpPr>
            <a:stCxn id="12" idx="0"/>
            <a:endCxn id="11" idx="2"/>
          </p:cNvCxnSpPr>
          <p:nvPr/>
        </p:nvCxnSpPr>
        <p:spPr>
          <a:xfrm flipV="1">
            <a:off x="7844985" y="2852936"/>
            <a:ext cx="0" cy="109057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3"/>
          <p:cNvSpPr/>
          <p:nvPr/>
        </p:nvSpPr>
        <p:spPr>
          <a:xfrm>
            <a:off x="2784592" y="3859040"/>
            <a:ext cx="951143" cy="886833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Mangal"/>
              </a:rPr>
              <a:t>Archiver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altLang="ko-KR" sz="1200" dirty="0" smtClean="0">
                <a:solidFill>
                  <a:srgbClr val="000000"/>
                </a:solidFill>
                <a:latin typeface="Times New Roman"/>
                <a:ea typeface="맑은 고딕"/>
                <a:cs typeface="Mangal"/>
              </a:rPr>
              <a:t>Appliance</a:t>
            </a:r>
            <a:endParaRPr lang="ko-KR" sz="1200" dirty="0">
              <a:effectLst/>
              <a:latin typeface="Times New Roman"/>
              <a:ea typeface="맑은 고딕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39552" y="3978421"/>
            <a:ext cx="1008112" cy="648072"/>
          </a:xfrm>
          <a:prstGeom prst="roundRect">
            <a:avLst/>
          </a:prstGeom>
          <a:gradFill>
            <a:gsLst>
              <a:gs pos="0">
                <a:schemeClr val="bg1"/>
              </a:gs>
              <a:gs pos="47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IOC</a:t>
            </a: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(Pi1)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39552" y="5366947"/>
            <a:ext cx="1008112" cy="648072"/>
          </a:xfrm>
          <a:prstGeom prst="roundRect">
            <a:avLst/>
          </a:prstGeom>
          <a:gradFill>
            <a:gsLst>
              <a:gs pos="0">
                <a:schemeClr val="bg1"/>
              </a:gs>
              <a:gs pos="47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IOC</a:t>
            </a: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(Pi2)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직선 화살표 연결선 19"/>
          <p:cNvCxnSpPr>
            <a:stCxn id="19" idx="3"/>
          </p:cNvCxnSpPr>
          <p:nvPr/>
        </p:nvCxnSpPr>
        <p:spPr>
          <a:xfrm flipV="1">
            <a:off x="1547664" y="4626493"/>
            <a:ext cx="1152128" cy="106449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18" idx="3"/>
          </p:cNvCxnSpPr>
          <p:nvPr/>
        </p:nvCxnSpPr>
        <p:spPr>
          <a:xfrm>
            <a:off x="1547664" y="4302457"/>
            <a:ext cx="1152128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13" idx="3"/>
          </p:cNvCxnSpPr>
          <p:nvPr/>
        </p:nvCxnSpPr>
        <p:spPr>
          <a:xfrm>
            <a:off x="1547664" y="2885034"/>
            <a:ext cx="1152128" cy="105847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16" idx="3"/>
            <a:endCxn id="9" idx="2"/>
          </p:cNvCxnSpPr>
          <p:nvPr/>
        </p:nvCxnSpPr>
        <p:spPr>
          <a:xfrm>
            <a:off x="3735735" y="4302457"/>
            <a:ext cx="1007685" cy="114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9" idx="4"/>
            <a:endCxn id="12" idx="1"/>
          </p:cNvCxnSpPr>
          <p:nvPr/>
        </p:nvCxnSpPr>
        <p:spPr>
          <a:xfrm flipV="1">
            <a:off x="5463500" y="4302458"/>
            <a:ext cx="1776938" cy="114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33"/>
          <p:cNvSpPr/>
          <p:nvPr/>
        </p:nvSpPr>
        <p:spPr>
          <a:xfrm>
            <a:off x="3707904" y="3183368"/>
            <a:ext cx="2791112" cy="2948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Server(</a:t>
            </a:r>
            <a:r>
              <a:rPr lang="en-US" altLang="ko-KR" sz="1200" dirty="0" err="1" smtClean="0">
                <a:solidFill>
                  <a:schemeClr val="tx1"/>
                </a:solidFill>
              </a:rPr>
              <a:t>Debian</a:t>
            </a:r>
            <a:r>
              <a:rPr lang="en-US" altLang="ko-KR" sz="1200" dirty="0" smtClean="0">
                <a:solidFill>
                  <a:schemeClr val="tx1"/>
                </a:solidFill>
              </a:rPr>
              <a:t> wheezy 64bit)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5321" y="6505599"/>
            <a:ext cx="55335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8/13</a:t>
            </a:r>
            <a:endParaRPr lang="ko-KR" alt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1640" r="45068" b="83071"/>
          <a:stretch/>
        </p:blipFill>
        <p:spPr bwMode="auto">
          <a:xfrm>
            <a:off x="7403132" y="6381328"/>
            <a:ext cx="1740868" cy="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67544" y="6435949"/>
            <a:ext cx="3600400" cy="365125"/>
          </a:xfrm>
        </p:spPr>
        <p:txBody>
          <a:bodyPr/>
          <a:lstStyle/>
          <a:p>
            <a:r>
              <a:rPr lang="en-US" altLang="ko-KR" sz="1400" dirty="0" smtClean="0"/>
              <a:t> Spring Meeting May 19. 2015 Michigan</a:t>
            </a:r>
            <a:endParaRPr lang="ko-KR" altLang="en-US" sz="1400" dirty="0"/>
          </a:p>
        </p:txBody>
      </p:sp>
      <p:grpSp>
        <p:nvGrpSpPr>
          <p:cNvPr id="43" name="그룹 42"/>
          <p:cNvGrpSpPr/>
          <p:nvPr/>
        </p:nvGrpSpPr>
        <p:grpSpPr>
          <a:xfrm>
            <a:off x="-4981" y="6396244"/>
            <a:ext cx="472642" cy="464925"/>
            <a:chOff x="-4981" y="6396244"/>
            <a:chExt cx="472642" cy="464925"/>
          </a:xfrm>
        </p:grpSpPr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6396244"/>
              <a:ext cx="432048" cy="43204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-4981" y="650449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solidFill>
                    <a:schemeClr val="bg1"/>
                  </a:solidFill>
                </a:rPr>
                <a:t>2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1704" y="6505718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0</a:t>
              </a:r>
              <a:endParaRPr lang="ko-KR" altLang="en-US" sz="6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2198" y="667478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1</a:t>
              </a:r>
              <a:endParaRPr lang="ko-KR" altLang="en-US" sz="600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3645" y="6676503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 smtClean="0">
                  <a:solidFill>
                    <a:schemeClr val="bg1"/>
                  </a:solidFill>
                </a:rPr>
                <a:t>5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525653" y="3789040"/>
            <a:ext cx="165263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Python script</a:t>
            </a:r>
            <a:endParaRPr lang="ko-KR" altLang="en-US" b="1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360421" y="1044923"/>
            <a:ext cx="531600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 Channel data is archived -&gt; archiver appliance</a:t>
            </a:r>
          </a:p>
          <a:p>
            <a:r>
              <a:rPr lang="en-US" altLang="ko-KR" dirty="0" smtClean="0"/>
              <a:t>- Retrieve &amp; Save to text data -&gt; Python script</a:t>
            </a:r>
          </a:p>
          <a:p>
            <a:r>
              <a:rPr lang="en-US" altLang="ko-KR" dirty="0" smtClean="0"/>
              <a:t>- Convert to graph -&gt; jQuery</a:t>
            </a:r>
            <a:endParaRPr lang="ko-KR" altLang="en-US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7916643" y="3529221"/>
            <a:ext cx="92076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jQuery</a:t>
            </a:r>
            <a:endParaRPr lang="ko-KR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369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Web Interface</a:t>
            </a:r>
            <a:endParaRPr lang="ko-KR" alt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126746" cy="489431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4126745" cy="4898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056" y="1790348"/>
            <a:ext cx="11188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Pi0 Tem.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2789168"/>
            <a:ext cx="11188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Pi1 Tem.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734564"/>
            <a:ext cx="11188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Pi2 Tem.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3920" y="5951359"/>
            <a:ext cx="92685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7 Days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3892" y="1493024"/>
            <a:ext cx="143500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Pi0 Camera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3892" y="3662556"/>
            <a:ext cx="143500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Pi1 Camera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467544" y="5822796"/>
            <a:ext cx="3816424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08104" y="5947048"/>
            <a:ext cx="2866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5 min. interval snapshot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5321" y="6505599"/>
            <a:ext cx="55335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9/13</a:t>
            </a:r>
            <a:endParaRPr lang="ko-KR" alt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1640" r="45068" b="83071"/>
          <a:stretch/>
        </p:blipFill>
        <p:spPr bwMode="auto">
          <a:xfrm>
            <a:off x="7403132" y="6381328"/>
            <a:ext cx="1740868" cy="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67661" y="4869160"/>
            <a:ext cx="111440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Pi1 Dust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26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67544" y="6435949"/>
            <a:ext cx="3600400" cy="365125"/>
          </a:xfrm>
        </p:spPr>
        <p:txBody>
          <a:bodyPr/>
          <a:lstStyle/>
          <a:p>
            <a:r>
              <a:rPr lang="en-US" altLang="ko-KR" sz="1400" dirty="0" smtClean="0"/>
              <a:t> Spring Meeting May 19. 2015 Michigan</a:t>
            </a:r>
            <a:endParaRPr lang="ko-KR" altLang="en-US" sz="1400" dirty="0"/>
          </a:p>
        </p:txBody>
      </p:sp>
      <p:grpSp>
        <p:nvGrpSpPr>
          <p:cNvPr id="27" name="그룹 26"/>
          <p:cNvGrpSpPr/>
          <p:nvPr/>
        </p:nvGrpSpPr>
        <p:grpSpPr>
          <a:xfrm>
            <a:off x="-4981" y="6396244"/>
            <a:ext cx="472642" cy="464925"/>
            <a:chOff x="-4981" y="6396244"/>
            <a:chExt cx="472642" cy="464925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6396244"/>
              <a:ext cx="432048" cy="43204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-4981" y="650449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solidFill>
                    <a:schemeClr val="bg1"/>
                  </a:solidFill>
                </a:rPr>
                <a:t>2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1704" y="6505718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0</a:t>
              </a:r>
              <a:endParaRPr lang="ko-KR" altLang="en-US" sz="600" dirty="0" smtClean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2198" y="6674785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1</a:t>
              </a:r>
              <a:endParaRPr lang="ko-KR" altLang="en-US" sz="600" dirty="0" smtClean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3645" y="6676503"/>
              <a:ext cx="1440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dirty="0" smtClean="0">
                  <a:solidFill>
                    <a:schemeClr val="bg1"/>
                  </a:solidFill>
                </a:rPr>
                <a:t>5</a:t>
              </a:r>
              <a:endParaRPr lang="ko-KR" altLang="en-US" sz="6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CMtg_20120510_EC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TC010237557[[fn=디지털 테마]]</Template>
  <TotalTime>26220</TotalTime>
  <Words>583</Words>
  <Application>Microsoft Office PowerPoint</Application>
  <PresentationFormat>화면 슬라이드 쇼(4:3)</PresentationFormat>
  <Paragraphs>214</Paragraphs>
  <Slides>13</Slides>
  <Notes>13</Notes>
  <HiddenSlides>0</HiddenSlides>
  <MMClips>1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15" baseType="lpstr">
      <vt:lpstr>TACMtg_20120510_ECRIS</vt:lpstr>
      <vt:lpstr>디자인 사용자 지정</vt:lpstr>
      <vt:lpstr>EPICS Integration of Raspberry Pi Monitoring System for simple applications and user trainings</vt:lpstr>
      <vt:lpstr>Contents</vt:lpstr>
      <vt:lpstr>Raspberry Pi</vt:lpstr>
      <vt:lpstr>How to use</vt:lpstr>
      <vt:lpstr>How to use</vt:lpstr>
      <vt:lpstr>How to use</vt:lpstr>
      <vt:lpstr>Environment Monitoring System</vt:lpstr>
      <vt:lpstr>Environment Monitoring System</vt:lpstr>
      <vt:lpstr>Web Interface</vt:lpstr>
      <vt:lpstr>EPICS Training Kit</vt:lpstr>
      <vt:lpstr>EPICS Training Kit</vt:lpstr>
      <vt:lpstr>EPICS Training Kit</vt:lpstr>
      <vt:lpstr>Summary &amp;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 Ion Source &amp; Charge Breeder</dc:title>
  <dc:creator>Jeong Han Lee</dc:creator>
  <cp:lastModifiedBy>scwook</cp:lastModifiedBy>
  <cp:revision>788</cp:revision>
  <cp:lastPrinted>2015-05-13T00:06:58Z</cp:lastPrinted>
  <dcterms:created xsi:type="dcterms:W3CDTF">2012-05-22T04:32:09Z</dcterms:created>
  <dcterms:modified xsi:type="dcterms:W3CDTF">2015-05-19T05:38:16Z</dcterms:modified>
</cp:coreProperties>
</file>