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64" r:id="rId3"/>
    <p:sldId id="265" r:id="rId4"/>
    <p:sldId id="275" r:id="rId5"/>
    <p:sldId id="276" r:id="rId6"/>
    <p:sldId id="286" r:id="rId7"/>
    <p:sldId id="277" r:id="rId8"/>
    <p:sldId id="282" r:id="rId9"/>
    <p:sldId id="285" r:id="rId10"/>
    <p:sldId id="278" r:id="rId11"/>
    <p:sldId id="284" r:id="rId12"/>
    <p:sldId id="279" r:id="rId13"/>
    <p:sldId id="289" r:id="rId14"/>
    <p:sldId id="280" r:id="rId15"/>
    <p:sldId id="288" r:id="rId16"/>
    <p:sldId id="287" r:id="rId17"/>
    <p:sldId id="292" r:id="rId18"/>
    <p:sldId id="291" r:id="rId19"/>
    <p:sldId id="290" r:id="rId20"/>
    <p:sldId id="281" r:id="rId21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2"/>
    <a:srgbClr val="FFFFFF"/>
    <a:srgbClr val="C75B12"/>
    <a:srgbClr val="E17000"/>
    <a:srgbClr val="5B8F22"/>
    <a:srgbClr val="D2C295"/>
    <a:srgbClr val="A79E70"/>
    <a:srgbClr val="4D4F53"/>
    <a:srgbClr val="0099CC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 showGuides="1">
      <p:cViewPr varScale="1">
        <p:scale>
          <a:sx n="111" d="100"/>
          <a:sy n="111" d="100"/>
        </p:scale>
        <p:origin x="-1240" y="-112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tags" Target="tags/tag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5/19/15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71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5/19/15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500"/>
            <a:ext cx="9158400" cy="68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 b="0"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adl.org/fileadmin/dam/rtlws/12/Brown.pdf" TargetMode="External"/><Relationship Id="rId4" Type="http://schemas.openxmlformats.org/officeDocument/2006/relationships/hyperlink" Target="http://www.freescale.com/files/soft_dev_tools/doc/white_paper/CWLNXRTOSWP.pdf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etalabs.net/compare_libc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40843" y="1219200"/>
            <a:ext cx="8008937" cy="1411288"/>
          </a:xfrm>
        </p:spPr>
        <p:txBody>
          <a:bodyPr/>
          <a:lstStyle/>
          <a:p>
            <a:r>
              <a:rPr lang="en-US" sz="3800" dirty="0"/>
              <a:t>From VME/RTEMS to Industrial PC/</a:t>
            </a:r>
            <a:r>
              <a:rPr lang="en-US" sz="3800" dirty="0" err="1"/>
              <a:t>LinuxRT</a:t>
            </a:r>
            <a:r>
              <a:rPr lang="en-US" sz="3800" dirty="0"/>
              <a:t>: A Migration Story</a:t>
            </a:r>
            <a:endParaRPr lang="en-CA" sz="3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Mitch D’Ewart </a:t>
            </a:r>
          </a:p>
          <a:p>
            <a:r>
              <a:rPr lang="en-CA" dirty="0" smtClean="0"/>
              <a:t>May 19 2015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sz="2800" dirty="0" smtClean="0"/>
              <a:t>EPICS Collaboration Meeting May 2015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LinuxRT</a:t>
            </a:r>
            <a:r>
              <a:rPr lang="en-US" dirty="0" smtClean="0"/>
              <a:t> Targets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1371600"/>
            <a:ext cx="8108950" cy="50655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20000"/>
              <a:buFont typeface="Arial" pitchFamily="34" charset="0"/>
              <a:buChar char="-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Started with single </a:t>
            </a:r>
            <a:r>
              <a:rPr lang="en-US" dirty="0" err="1" smtClean="0"/>
              <a:t>LinuxRT</a:t>
            </a:r>
            <a:r>
              <a:rPr lang="en-US" dirty="0" smtClean="0"/>
              <a:t> target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b</a:t>
            </a:r>
            <a:r>
              <a:rPr lang="en-US" dirty="0" smtClean="0"/>
              <a:t>uildroot-uclibc-x86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Added targets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b</a:t>
            </a:r>
            <a:r>
              <a:rPr lang="en-US" dirty="0" smtClean="0"/>
              <a:t>uildroot-uclibc-x86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buildroot-uclibc-x86_64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b</a:t>
            </a:r>
            <a:r>
              <a:rPr lang="en-US" dirty="0" smtClean="0"/>
              <a:t>uildroot-glibc-x86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buildroot-glibc-x86_64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/>
              <a:t>b</a:t>
            </a:r>
            <a:r>
              <a:rPr lang="en-US" dirty="0" err="1" smtClean="0"/>
              <a:t>uildroot-zynq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N</a:t>
            </a:r>
            <a:r>
              <a:rPr lang="en-US" dirty="0" smtClean="0"/>
              <a:t>ow supporting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b</a:t>
            </a:r>
            <a:r>
              <a:rPr lang="en-US" dirty="0" smtClean="0"/>
              <a:t>uildroot-glibc-x86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b</a:t>
            </a:r>
            <a:r>
              <a:rPr lang="en-US" dirty="0" smtClean="0"/>
              <a:t>uildroot-glibc-x86_64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/>
              <a:t>b</a:t>
            </a:r>
            <a:r>
              <a:rPr lang="en-US" dirty="0" err="1" smtClean="0"/>
              <a:t>uildroot-glibc-zynq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330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</a:t>
            </a:r>
            <a:r>
              <a:rPr lang="en-US" dirty="0" err="1" smtClean="0"/>
              <a:t>Buildroot</a:t>
            </a:r>
            <a:r>
              <a:rPr lang="en-US" dirty="0" smtClean="0"/>
              <a:t> Configuration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1371600"/>
            <a:ext cx="8108950" cy="50655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20000"/>
              <a:buFont typeface="Arial" pitchFamily="34" charset="0"/>
              <a:buChar char="-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How to maintain consistent configuration across targets?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Maintain common and target specific configurations [Till </a:t>
            </a:r>
            <a:r>
              <a:rPr lang="en-US" dirty="0" err="1" smtClean="0"/>
              <a:t>Straumann</a:t>
            </a:r>
            <a:r>
              <a:rPr lang="en-US" dirty="0" smtClean="0"/>
              <a:t>]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Buildroot</a:t>
            </a:r>
            <a:r>
              <a:rPr lang="en-US" dirty="0" smtClean="0"/>
              <a:t> configuration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br</a:t>
            </a:r>
            <a:r>
              <a:rPr lang="en-US" dirty="0" smtClean="0"/>
              <a:t>-&lt;</a:t>
            </a:r>
            <a:r>
              <a:rPr lang="en-US" dirty="0" err="1" smtClean="0"/>
              <a:t>br</a:t>
            </a:r>
            <a:r>
              <a:rPr lang="en-US" dirty="0" smtClean="0"/>
              <a:t>-release&gt;-common.config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br</a:t>
            </a:r>
            <a:r>
              <a:rPr lang="en-US" dirty="0" smtClean="0"/>
              <a:t>-&lt;</a:t>
            </a:r>
            <a:r>
              <a:rPr lang="en-US" dirty="0" err="1" smtClean="0"/>
              <a:t>br</a:t>
            </a:r>
            <a:r>
              <a:rPr lang="en-US" dirty="0" smtClean="0"/>
              <a:t>-release&gt;-&lt;target&gt;.</a:t>
            </a:r>
            <a:r>
              <a:rPr lang="en-US" dirty="0" err="1" smtClean="0"/>
              <a:t>config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Linux configuration</a:t>
            </a:r>
            <a:endParaRPr lang="en-US" dirty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/>
              <a:t>linux</a:t>
            </a:r>
            <a:r>
              <a:rPr lang="en-US" dirty="0" smtClean="0"/>
              <a:t>-&lt;</a:t>
            </a:r>
            <a:r>
              <a:rPr lang="en-US" dirty="0" err="1" smtClean="0"/>
              <a:t>linux</a:t>
            </a:r>
            <a:r>
              <a:rPr lang="en-US" dirty="0" smtClean="0"/>
              <a:t>-release&gt;-common.config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/>
              <a:t>linux</a:t>
            </a:r>
            <a:r>
              <a:rPr lang="en-US" dirty="0" smtClean="0"/>
              <a:t>-&lt;</a:t>
            </a:r>
            <a:r>
              <a:rPr lang="en-US" dirty="0" err="1" smtClean="0"/>
              <a:t>linux</a:t>
            </a:r>
            <a:r>
              <a:rPr lang="en-US" dirty="0" smtClean="0"/>
              <a:t>-release&gt;-&lt;target&gt;.config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Busybox</a:t>
            </a:r>
            <a:r>
              <a:rPr lang="en-US" dirty="0" smtClean="0"/>
              <a:t> configuration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bb</a:t>
            </a:r>
            <a:r>
              <a:rPr lang="en-US" dirty="0" smtClean="0"/>
              <a:t>-&lt;bb-release&gt;.config</a:t>
            </a:r>
          </a:p>
        </p:txBody>
      </p:sp>
    </p:spTree>
    <p:extLst>
      <p:ext uri="{BB962C8B-B14F-4D97-AF65-F5344CB8AC3E}">
        <p14:creationId xmlns:p14="http://schemas.microsoft.com/office/powerpoint/2010/main" val="79679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Bootloader</a:t>
            </a:r>
            <a:r>
              <a:rPr lang="en-US" dirty="0" smtClean="0"/>
              <a:t>, System </a:t>
            </a:r>
            <a:r>
              <a:rPr lang="en-US" dirty="0"/>
              <a:t>B</a:t>
            </a:r>
            <a:r>
              <a:rPr lang="en-US" dirty="0" smtClean="0"/>
              <a:t>ring-</a:t>
            </a:r>
            <a:r>
              <a:rPr lang="en-US" dirty="0"/>
              <a:t>U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098192" cy="506552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PXE and </a:t>
            </a:r>
            <a:r>
              <a:rPr lang="en-US" dirty="0" err="1" smtClean="0"/>
              <a:t>iPXE</a:t>
            </a:r>
            <a:r>
              <a:rPr lang="en-US" dirty="0" smtClean="0"/>
              <a:t> </a:t>
            </a:r>
            <a:r>
              <a:rPr lang="en-US" dirty="0" err="1" smtClean="0"/>
              <a:t>bootloaders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Power on -&gt; BIOS -&gt; Network card PXE stack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DHCP request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Obtain IP address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Point to image for TFTP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TFTP Download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Root file system (rootfs.ext2)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Kernel image (</a:t>
            </a:r>
            <a:r>
              <a:rPr lang="en-US" dirty="0" err="1" smtClean="0"/>
              <a:t>bzImage</a:t>
            </a:r>
            <a:r>
              <a:rPr lang="en-US" dirty="0" smtClean="0"/>
              <a:t>)</a:t>
            </a:r>
            <a:endParaRPr lang="en-US" dirty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Initial NFS mount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Generic startup scripts (Kristi </a:t>
            </a:r>
            <a:r>
              <a:rPr lang="en-US" dirty="0" err="1" smtClean="0"/>
              <a:t>Luchini</a:t>
            </a:r>
            <a:r>
              <a:rPr lang="en-US" dirty="0" smtClean="0"/>
              <a:t>, Garth Brown)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Additional NFS mounts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Load kernel modules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Start EPICS processes</a:t>
            </a:r>
          </a:p>
        </p:txBody>
      </p:sp>
    </p:spTree>
    <p:extLst>
      <p:ext uri="{BB962C8B-B14F-4D97-AF65-F5344CB8AC3E}">
        <p14:creationId xmlns:p14="http://schemas.microsoft.com/office/powerpoint/2010/main" val="806857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LinuxRT</a:t>
            </a:r>
            <a:r>
              <a:rPr lang="en-US" dirty="0" smtClean="0"/>
              <a:t> Considerations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098192" cy="506552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Lock real-time applications in memory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Memory swap will kill real-time performance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Call </a:t>
            </a:r>
            <a:r>
              <a:rPr lang="en-US" dirty="0" err="1" smtClean="0"/>
              <a:t>mlockall</a:t>
            </a:r>
            <a:r>
              <a:rPr lang="en-US" dirty="0"/>
              <a:t>(</a:t>
            </a:r>
            <a:r>
              <a:rPr lang="en-US" dirty="0" smtClean="0"/>
              <a:t>) as soon as possible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Run with real-time priorities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Run multiple real-time IOCs on single server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Need CA Repeater running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Now need kernel modules for each target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How to organize this?</a:t>
            </a:r>
            <a:endParaRPr lang="en-US" dirty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Current approach</a:t>
            </a:r>
          </a:p>
          <a:p>
            <a:pPr marL="1033463" lvl="2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linuxKernel_modules</a:t>
            </a:r>
            <a:endParaRPr lang="en-US" dirty="0" smtClean="0"/>
          </a:p>
          <a:p>
            <a:pPr marL="1257300" lvl="3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&lt;kernel module&gt;</a:t>
            </a:r>
          </a:p>
          <a:p>
            <a:pPr marL="1490663" lvl="4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&lt;target&gt;</a:t>
            </a:r>
          </a:p>
          <a:p>
            <a:pPr marL="1490663" lvl="4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&lt;target&gt;</a:t>
            </a:r>
          </a:p>
          <a:p>
            <a:pPr marL="1257300" lvl="3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&lt;</a:t>
            </a:r>
            <a:r>
              <a:rPr lang="en-US" dirty="0" err="1" smtClean="0"/>
              <a:t>pci_mrfevr</a:t>
            </a:r>
            <a:r>
              <a:rPr lang="en-US" dirty="0" smtClean="0"/>
              <a:t>&gt;</a:t>
            </a:r>
            <a:endParaRPr lang="en-US" dirty="0"/>
          </a:p>
          <a:p>
            <a:pPr marL="1490663" lvl="4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&lt;buildroot-glibc-x86_64&gt;</a:t>
            </a:r>
            <a:endParaRPr lang="en-US" dirty="0"/>
          </a:p>
          <a:p>
            <a:pPr marL="1490663" lvl="4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&lt;buildroot-glibc-x86&gt;</a:t>
            </a:r>
            <a:endParaRPr lang="en-US" dirty="0"/>
          </a:p>
          <a:p>
            <a:pPr lvl="4" indent="0">
              <a:buClr>
                <a:srgbClr val="981E32"/>
              </a:buCl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493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EPICS IOC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108950" cy="5065522"/>
          </a:xfrm>
        </p:spPr>
        <p:txBody>
          <a:bodyPr/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Resource sharing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Many IOCs on single host – BPM, LLRF, MPS, etc.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Sharing </a:t>
            </a:r>
            <a:r>
              <a:rPr lang="en-US" dirty="0" err="1" smtClean="0"/>
              <a:t>microResearch</a:t>
            </a:r>
            <a:r>
              <a:rPr lang="en-US" dirty="0" smtClean="0"/>
              <a:t> EVR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Application scaling, load balancing on SMP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Let the scheduler decide where to run a process?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How to best share resources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CPU affinity for separate IOCs?</a:t>
            </a:r>
            <a:endParaRPr lang="en-US" dirty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endParaRPr lang="en-US" dirty="0" smtClean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244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108950" cy="5065522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Accelerator control systems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Beam position monitors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Machine protection system (MPS BSA processor)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Low Level RF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Magnet power supply controls 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Photon control systems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Industrial PCs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Primarily RHEL6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Beginning to role out </a:t>
            </a:r>
            <a:r>
              <a:rPr lang="en-US" dirty="0" err="1" smtClean="0"/>
              <a:t>LinuxRT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Ongoing migration to </a:t>
            </a:r>
            <a:r>
              <a:rPr lang="en-US" dirty="0" err="1" smtClean="0"/>
              <a:t>LinuxRT</a:t>
            </a:r>
            <a:endParaRPr lang="en-US" dirty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endParaRPr lang="en-US" dirty="0" smtClean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695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– Non RT Behavior?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108950" cy="5065522"/>
          </a:xfrm>
        </p:spPr>
        <p:txBody>
          <a:bodyPr/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EPICS Base </a:t>
            </a:r>
            <a:r>
              <a:rPr lang="en-US" dirty="0" smtClean="0"/>
              <a:t>3.14.12.4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EPICS missing deadlines on </a:t>
            </a:r>
            <a:r>
              <a:rPr lang="en-US" dirty="0" err="1" smtClean="0"/>
              <a:t>LinuxRT</a:t>
            </a:r>
            <a:r>
              <a:rPr lang="en-US" dirty="0" smtClean="0"/>
              <a:t> with SMP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RT performance loss on SMP?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MPS </a:t>
            </a:r>
            <a:r>
              <a:rPr lang="en-US" dirty="0" smtClean="0"/>
              <a:t>BSA Processor (Gasper </a:t>
            </a:r>
            <a:r>
              <a:rPr lang="en-US" dirty="0" err="1" smtClean="0"/>
              <a:t>Jansa</a:t>
            </a:r>
            <a:r>
              <a:rPr lang="en-US" dirty="0" smtClean="0"/>
              <a:t>)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Setting </a:t>
            </a:r>
            <a:r>
              <a:rPr lang="en-US" dirty="0" smtClean="0"/>
              <a:t>CPU affinity resolves the issue</a:t>
            </a:r>
            <a:endParaRPr lang="en-US" dirty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Not ideal solution</a:t>
            </a:r>
          </a:p>
        </p:txBody>
      </p:sp>
    </p:spTree>
    <p:extLst>
      <p:ext uri="{BB962C8B-B14F-4D97-AF65-F5344CB8AC3E}">
        <p14:creationId xmlns:p14="http://schemas.microsoft.com/office/powerpoint/2010/main" val="3925695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108950" cy="5065522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Clean up resource sharing – MRF EVR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Investigate low latency network stack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Linux network stack has higher latencies than RTEMS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Have low latency network stacks on RTEMS</a:t>
            </a:r>
          </a:p>
          <a:p>
            <a:pPr marL="1033463" lvl="2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Fast Feedback Network</a:t>
            </a:r>
          </a:p>
          <a:p>
            <a:pPr marL="1033463" lvl="2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UDP communication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Linux network stack has higher latencies than RTEMS</a:t>
            </a:r>
          </a:p>
          <a:p>
            <a:pPr marL="1033463" lvl="2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Ping pong testing shows much higher latency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Investigate SMP scheduling issues</a:t>
            </a:r>
            <a:endParaRPr lang="en-US" dirty="0"/>
          </a:p>
          <a:p>
            <a:pPr marL="1033463" lvl="2" indent="-342900">
              <a:buClr>
                <a:srgbClr val="981E32"/>
              </a:buClr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538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108950" cy="5065522"/>
          </a:xfrm>
        </p:spPr>
        <p:txBody>
          <a:bodyPr/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New platforms to support at SLAC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x</a:t>
            </a:r>
            <a:r>
              <a:rPr lang="en-US" dirty="0" smtClean="0"/>
              <a:t>86, x86_64, ARM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LinuxRT</a:t>
            </a:r>
            <a:r>
              <a:rPr lang="en-US" dirty="0" smtClean="0"/>
              <a:t> (PREEMPT_RT patch) is the future RTOS for SLAC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Many systems already gaining experience with </a:t>
            </a:r>
            <a:r>
              <a:rPr lang="en-US" dirty="0" err="1" smtClean="0"/>
              <a:t>LinuxRT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Many more systems to migrate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342481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108950" cy="5065522"/>
          </a:xfrm>
        </p:spPr>
        <p:txBody>
          <a:bodyPr/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Till </a:t>
            </a:r>
            <a:r>
              <a:rPr lang="en-US" dirty="0" err="1" smtClean="0"/>
              <a:t>Straumann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Kukhee</a:t>
            </a:r>
            <a:r>
              <a:rPr lang="en-US" dirty="0" smtClean="0"/>
              <a:t> Kim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Ernest Williams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Gasper </a:t>
            </a:r>
            <a:r>
              <a:rPr lang="en-US" dirty="0" err="1" smtClean="0"/>
              <a:t>Jansa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Kristi </a:t>
            </a:r>
            <a:r>
              <a:rPr lang="en-US" dirty="0" err="1" smtClean="0"/>
              <a:t>Luchini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Garth Brown</a:t>
            </a:r>
          </a:p>
        </p:txBody>
      </p:sp>
    </p:spTree>
    <p:extLst>
      <p:ext uri="{BB962C8B-B14F-4D97-AF65-F5344CB8AC3E}">
        <p14:creationId xmlns:p14="http://schemas.microsoft.com/office/powerpoint/2010/main" val="69578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SLAC controls platform background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Why Linux for controls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Building an embedded real-time Linux system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System bring-up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LinuxRT</a:t>
            </a:r>
            <a:r>
              <a:rPr lang="en-US" dirty="0"/>
              <a:t> c</a:t>
            </a:r>
            <a:r>
              <a:rPr lang="en-US" dirty="0" smtClean="0"/>
              <a:t>onsiderations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Current status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Open issues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Future outlook</a:t>
            </a:r>
          </a:p>
        </p:txBody>
      </p:sp>
    </p:spTree>
    <p:extLst>
      <p:ext uri="{BB962C8B-B14F-4D97-AF65-F5344CB8AC3E}">
        <p14:creationId xmlns:p14="http://schemas.microsoft.com/office/powerpoint/2010/main" val="364124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382000" cy="5065522"/>
          </a:xfrm>
        </p:spPr>
        <p:txBody>
          <a:bodyPr/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>
                <a:hlinkClick r:id="rId2"/>
              </a:rPr>
              <a:t>https://rt.wiki.kernel.org/index.php/</a:t>
            </a:r>
            <a:r>
              <a:rPr lang="en-US" dirty="0" smtClean="0">
                <a:hlinkClick r:id="rId2"/>
              </a:rPr>
              <a:t>Main_Page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>
                <a:hlinkClick r:id="rId2"/>
              </a:rPr>
              <a:t>http://buildroot.uclibc.org</a:t>
            </a:r>
            <a:endParaRPr lang="en-US" dirty="0" smtClean="0">
              <a:hlinkClick r:id="rId2"/>
            </a:endParaRP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://www.etalabs.net/</a:t>
            </a:r>
            <a:r>
              <a:rPr lang="en-US" dirty="0" smtClean="0">
                <a:hlinkClick r:id="rId2"/>
              </a:rPr>
              <a:t>compare_libcs.html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>
                <a:hlinkClick r:id="rId3"/>
              </a:rPr>
              <a:t>https://www.osadl.org/fileadmin/dam/rtlws/12/</a:t>
            </a:r>
            <a:r>
              <a:rPr lang="en-US" dirty="0" smtClean="0">
                <a:hlinkClick r:id="rId3"/>
              </a:rPr>
              <a:t>Brown.pdf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>
                <a:hlinkClick r:id="rId4"/>
              </a:rPr>
              <a:t>http://www.freescale.com/files/soft_dev_tools/doc/white_paper/</a:t>
            </a:r>
            <a:r>
              <a:rPr lang="en-US" dirty="0" smtClean="0">
                <a:hlinkClick r:id="rId4"/>
              </a:rPr>
              <a:t>CWLNXRTOSWP.pdf</a:t>
            </a: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endParaRPr lang="en-US" dirty="0" smtClean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5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SLAC Accelerator Control Platform</a:t>
            </a:r>
            <a:endParaRPr lang="en-CA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8098192" cy="5065522"/>
          </a:xfrm>
        </p:spPr>
        <p:txBody>
          <a:bodyPr>
            <a:normAutofit/>
          </a:bodyPr>
          <a:lstStyle/>
          <a:p>
            <a:pPr lvl="1"/>
            <a:r>
              <a:rPr lang="en-CA" dirty="0" smtClean="0"/>
              <a:t>VME/RTEMS based EPICS IOCs</a:t>
            </a:r>
          </a:p>
          <a:p>
            <a:pPr lvl="2"/>
            <a:r>
              <a:rPr lang="en-CA" dirty="0" smtClean="0"/>
              <a:t>Strong presence at SLAC</a:t>
            </a:r>
          </a:p>
          <a:p>
            <a:pPr lvl="2"/>
            <a:r>
              <a:rPr lang="en-CA" dirty="0" smtClean="0"/>
              <a:t>Most of LCLS control system</a:t>
            </a:r>
          </a:p>
          <a:p>
            <a:pPr lvl="2"/>
            <a:r>
              <a:rPr lang="en-CA" dirty="0" smtClean="0"/>
              <a:t>Most of SPEAR3 control system</a:t>
            </a:r>
          </a:p>
          <a:p>
            <a:pPr lvl="1"/>
            <a:r>
              <a:rPr lang="en-CA" dirty="0" smtClean="0"/>
              <a:t>New controls platforms</a:t>
            </a:r>
          </a:p>
          <a:p>
            <a:pPr lvl="2"/>
            <a:r>
              <a:rPr lang="en-CA" dirty="0" smtClean="0"/>
              <a:t>Industrial PC, </a:t>
            </a:r>
            <a:r>
              <a:rPr lang="en-CA" dirty="0" err="1" smtClean="0"/>
              <a:t>xTCA</a:t>
            </a:r>
            <a:endParaRPr lang="en-CA" dirty="0" smtClean="0"/>
          </a:p>
          <a:p>
            <a:pPr lvl="3"/>
            <a:r>
              <a:rPr lang="en-CA" dirty="0" smtClean="0"/>
              <a:t>X86, x86_64, atom x86</a:t>
            </a:r>
          </a:p>
          <a:p>
            <a:pPr lvl="2"/>
            <a:r>
              <a:rPr lang="en-CA" dirty="0" smtClean="0"/>
              <a:t>Embedded targets</a:t>
            </a:r>
          </a:p>
          <a:p>
            <a:pPr lvl="3"/>
            <a:r>
              <a:rPr lang="en-CA" dirty="0" smtClean="0"/>
              <a:t>ARM</a:t>
            </a:r>
          </a:p>
          <a:p>
            <a:pPr lvl="2"/>
            <a:r>
              <a:rPr lang="en-CA" dirty="0" smtClean="0"/>
              <a:t>New projects to upgrade to modern platform</a:t>
            </a:r>
            <a:endParaRPr lang="en-CA" dirty="0"/>
          </a:p>
          <a:p>
            <a:pPr lvl="1"/>
            <a:endParaRPr lang="en-CA" dirty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60844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Linux?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098192" cy="5065522"/>
          </a:xfrm>
        </p:spPr>
        <p:txBody>
          <a:bodyPr/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New platform, opportunity to upgrade OS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Linux is the OS used for servers, OPI at SLAC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Linux is the development platform for EPICS at SLAC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Reuse existing components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Already used for soft IOCs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Open source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Full control of the software</a:t>
            </a:r>
          </a:p>
          <a:p>
            <a:pPr>
              <a:buClr>
                <a:srgbClr val="981E3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3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for Real-Time 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098192" cy="5065522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Many options to modify Linux to behave like RTOS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RTAI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Xenoami</a:t>
            </a:r>
            <a:endParaRPr lang="en-US" dirty="0" smtClean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CONFIG_PREEMPT  (</a:t>
            </a:r>
            <a:r>
              <a:rPr lang="en-US" dirty="0" err="1" smtClean="0"/>
              <a:t>config</a:t>
            </a:r>
            <a:r>
              <a:rPr lang="en-US" dirty="0" smtClean="0"/>
              <a:t> option in vanilla Linux)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PREEMPT_RT Patch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Many more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Goal is to make </a:t>
            </a:r>
            <a:r>
              <a:rPr lang="en-US" dirty="0"/>
              <a:t>L</a:t>
            </a:r>
            <a:r>
              <a:rPr lang="en-US" dirty="0" smtClean="0"/>
              <a:t>inux like an RTOS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Remove unbounded latency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Minimize jitter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6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PREEMPT_RT Patch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098192" cy="5065522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Set of patches to make vanilla Linux behave like an </a:t>
            </a:r>
            <a:r>
              <a:rPr lang="en-US" dirty="0" smtClean="0"/>
              <a:t>RTOS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Make Linux itself real-time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Does not require microkernel/hypervisor</a:t>
            </a:r>
          </a:p>
          <a:p>
            <a:pPr marL="1033463" lvl="2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Example RTAI, </a:t>
            </a:r>
            <a:r>
              <a:rPr lang="en-US" dirty="0" err="1" smtClean="0"/>
              <a:t>Xenamoi</a:t>
            </a:r>
            <a:r>
              <a:rPr lang="en-US" dirty="0" smtClean="0"/>
              <a:t>, etc.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Compatible with Linux programs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If it runs on vanilla Linux it runs on PREEMPT_RT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POSIX interface for modifying priorities</a:t>
            </a:r>
          </a:p>
        </p:txBody>
      </p:sp>
    </p:spTree>
    <p:extLst>
      <p:ext uri="{BB962C8B-B14F-4D97-AF65-F5344CB8AC3E}">
        <p14:creationId xmlns:p14="http://schemas.microsoft.com/office/powerpoint/2010/main" val="195704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Buildroot</a:t>
            </a:r>
            <a:r>
              <a:rPr lang="en-US" dirty="0" smtClean="0"/>
              <a:t> for Linux RT System Generation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108950" cy="5065522"/>
          </a:xfrm>
        </p:spPr>
        <p:txBody>
          <a:bodyPr/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Embedded Linux build system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Cross-compile </a:t>
            </a:r>
            <a:r>
              <a:rPr lang="en-US" dirty="0" err="1" smtClean="0"/>
              <a:t>toolchain</a:t>
            </a:r>
            <a:endParaRPr lang="en-US" dirty="0" smtClean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Root file system with libraries cross-built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Kernel and </a:t>
            </a:r>
            <a:r>
              <a:rPr lang="en-US" dirty="0" err="1" smtClean="0"/>
              <a:t>bootloader</a:t>
            </a:r>
            <a:r>
              <a:rPr lang="en-US" dirty="0" smtClean="0"/>
              <a:t> images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Easy to setup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/>
              <a:t>m</a:t>
            </a:r>
            <a:r>
              <a:rPr lang="en-US" dirty="0" err="1" smtClean="0"/>
              <a:t>enuconfig</a:t>
            </a:r>
            <a:r>
              <a:rPr lang="en-US" dirty="0" smtClean="0"/>
              <a:t>, </a:t>
            </a:r>
            <a:r>
              <a:rPr lang="en-US" dirty="0" err="1" smtClean="0"/>
              <a:t>gconfig</a:t>
            </a:r>
            <a:r>
              <a:rPr lang="en-US" dirty="0" smtClean="0"/>
              <a:t>, </a:t>
            </a:r>
            <a:r>
              <a:rPr lang="en-US" dirty="0" err="1" smtClean="0"/>
              <a:t>xconfig</a:t>
            </a:r>
            <a:r>
              <a:rPr lang="en-US" dirty="0" smtClean="0"/>
              <a:t>, etc.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Hundreds of packages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Simple structure to understand and extend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Open source, vendor neutral</a:t>
            </a:r>
          </a:p>
        </p:txBody>
      </p:sp>
    </p:spTree>
    <p:extLst>
      <p:ext uri="{BB962C8B-B14F-4D97-AF65-F5344CB8AC3E}">
        <p14:creationId xmlns:p14="http://schemas.microsoft.com/office/powerpoint/2010/main" val="2815999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Embedded Linux Target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108950" cy="5065522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Use </a:t>
            </a:r>
            <a:r>
              <a:rPr lang="en-US" dirty="0" err="1" smtClean="0"/>
              <a:t>buildroot</a:t>
            </a:r>
            <a:r>
              <a:rPr lang="en-US" dirty="0" smtClean="0"/>
              <a:t> and PREEMPT_RT patch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Minimal root file system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Small but powerful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System bring-up, debug any issues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NFS mount additional directories</a:t>
            </a:r>
          </a:p>
          <a:p>
            <a:pPr marL="1033463" lvl="2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Programs, libraries, kernel modules, etc.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Target real time applications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Busybox</a:t>
            </a:r>
            <a:r>
              <a:rPr lang="en-US" dirty="0" smtClean="0"/>
              <a:t> – single binary for multiple </a:t>
            </a:r>
            <a:r>
              <a:rPr lang="en-US" dirty="0" err="1" smtClean="0"/>
              <a:t>unix</a:t>
            </a:r>
            <a:r>
              <a:rPr lang="en-US" dirty="0" smtClean="0"/>
              <a:t> utilities</a:t>
            </a:r>
            <a:endParaRPr lang="en-US" dirty="0"/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Use GNU C library – </a:t>
            </a:r>
            <a:r>
              <a:rPr lang="en-US" dirty="0" err="1" smtClean="0"/>
              <a:t>glibc</a:t>
            </a:r>
            <a:endParaRPr lang="en-US" dirty="0" smtClean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Started with </a:t>
            </a:r>
            <a:r>
              <a:rPr lang="en-US" dirty="0" err="1" smtClean="0"/>
              <a:t>uclibc</a:t>
            </a:r>
            <a:r>
              <a:rPr lang="en-US" dirty="0" smtClean="0"/>
              <a:t> but have moved to </a:t>
            </a:r>
            <a:r>
              <a:rPr lang="en-US" dirty="0" err="1" smtClean="0"/>
              <a:t>glibc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Needed for vendor supplied static libraries</a:t>
            </a:r>
          </a:p>
          <a:p>
            <a:pPr lvl="1" indent="0">
              <a:buClr>
                <a:srgbClr val="981E32"/>
              </a:buClr>
              <a:buNone/>
            </a:pPr>
            <a:endParaRPr lang="en-US" dirty="0"/>
          </a:p>
          <a:p>
            <a:pPr marL="1033463" lvl="2" indent="-342900">
              <a:buClr>
                <a:srgbClr val="981E32"/>
              </a:buClr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003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uClibc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libc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8108950" cy="506552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uClibc</a:t>
            </a:r>
            <a:endParaRPr lang="en-US" dirty="0" smtClean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C library targeting embedded systems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Smaller than </a:t>
            </a:r>
            <a:r>
              <a:rPr lang="en-US" dirty="0" err="1" smtClean="0"/>
              <a:t>glibc</a:t>
            </a:r>
            <a:endParaRPr lang="en-US" dirty="0"/>
          </a:p>
          <a:p>
            <a:pPr marL="1033463" lvl="2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omplete .so set </a:t>
            </a:r>
            <a:r>
              <a:rPr lang="en-US" dirty="0"/>
              <a:t>560k</a:t>
            </a:r>
            <a:endParaRPr lang="en-US" dirty="0" smtClean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Source compatible </a:t>
            </a:r>
            <a:r>
              <a:rPr lang="en-US" dirty="0" err="1" smtClean="0"/>
              <a:t>glibc</a:t>
            </a:r>
            <a:endParaRPr lang="en-US" dirty="0" smtClean="0"/>
          </a:p>
          <a:p>
            <a:pPr marL="1033463" lvl="2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Cross compile application is generally enough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Not compatible across version (backward, forward compatible)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glibc</a:t>
            </a:r>
            <a:endParaRPr lang="en-US" dirty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GNU C Library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Larger footprint that </a:t>
            </a:r>
            <a:r>
              <a:rPr lang="en-US" dirty="0" err="1" smtClean="0"/>
              <a:t>uClibc</a:t>
            </a:r>
            <a:endParaRPr lang="en-US" dirty="0" smtClean="0"/>
          </a:p>
          <a:p>
            <a:pPr marL="1033463" lvl="2" indent="-342900">
              <a:buClr>
                <a:srgbClr val="981E32"/>
              </a:buClr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omplete .so set 7.9M</a:t>
            </a:r>
            <a:endParaRPr lang="en-US" dirty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Generally binary compatible</a:t>
            </a:r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Generally backward compatible</a:t>
            </a:r>
          </a:p>
          <a:p>
            <a:pPr marL="342900" indent="-342900">
              <a:buClr>
                <a:srgbClr val="981E32"/>
              </a:buClr>
              <a:buFont typeface="Arial"/>
              <a:buChar char="•"/>
            </a:pPr>
            <a:r>
              <a:rPr lang="en-US" dirty="0" err="1" smtClean="0"/>
              <a:t>libc_bench</a:t>
            </a:r>
            <a:endParaRPr lang="en-US" dirty="0" smtClean="0"/>
          </a:p>
          <a:p>
            <a:pPr marL="800100" lvl="1" indent="-342900">
              <a:buClr>
                <a:srgbClr val="981E32"/>
              </a:buClr>
              <a:buFont typeface="Arial"/>
              <a:buChar char="•"/>
            </a:pPr>
            <a:r>
              <a:rPr lang="en-US" dirty="0" smtClean="0"/>
              <a:t>Benchmark comparing C library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9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1011</Words>
  <Application>Microsoft Macintosh PowerPoint</Application>
  <PresentationFormat>On-screen Show (4:3)</PresentationFormat>
  <Paragraphs>221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</vt:lpstr>
      <vt:lpstr>From VME/RTEMS to Industrial PC/LinuxRT: A Migration Story</vt:lpstr>
      <vt:lpstr>Outline</vt:lpstr>
      <vt:lpstr>SLAC Accelerator Control Platform</vt:lpstr>
      <vt:lpstr>Why Linux?</vt:lpstr>
      <vt:lpstr>Linux for Real-Time Applications</vt:lpstr>
      <vt:lpstr>PREEMPT_RT Patch</vt:lpstr>
      <vt:lpstr>Buildroot for Linux RT System Generation</vt:lpstr>
      <vt:lpstr>Our Embedded Linux Target</vt:lpstr>
      <vt:lpstr>uClibc vs glibc</vt:lpstr>
      <vt:lpstr>LinuxRT Targets</vt:lpstr>
      <vt:lpstr>Maintaining Buildroot Configuration</vt:lpstr>
      <vt:lpstr>Bootloader, System Bring-Up</vt:lpstr>
      <vt:lpstr>LinuxRT Considerations</vt:lpstr>
      <vt:lpstr>Multicore EPICS IOC</vt:lpstr>
      <vt:lpstr>Current Status </vt:lpstr>
      <vt:lpstr>Open Issues – Non RT Behavior?</vt:lpstr>
      <vt:lpstr>Future work</vt:lpstr>
      <vt:lpstr>Conclusion</vt:lpstr>
      <vt:lpstr>Thanks to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2012-06-11T23:50:00Z</dcterms:created>
  <dcterms:modified xsi:type="dcterms:W3CDTF">2015-05-19T15:28:26Z</dcterms:modified>
</cp:coreProperties>
</file>