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  <p:sldId id="280" r:id="rId3"/>
    <p:sldId id="281" r:id="rId4"/>
    <p:sldId id="300" r:id="rId5"/>
    <p:sldId id="301" r:id="rId6"/>
    <p:sldId id="302" r:id="rId7"/>
    <p:sldId id="277" r:id="rId8"/>
    <p:sldId id="299" r:id="rId9"/>
    <p:sldId id="305" r:id="rId10"/>
    <p:sldId id="298" r:id="rId11"/>
    <p:sldId id="282" r:id="rId12"/>
    <p:sldId id="307" r:id="rId13"/>
    <p:sldId id="304" r:id="rId14"/>
    <p:sldId id="306" r:id="rId15"/>
    <p:sldId id="288" r:id="rId16"/>
    <p:sldId id="286" r:id="rId17"/>
    <p:sldId id="313" r:id="rId18"/>
    <p:sldId id="314" r:id="rId19"/>
    <p:sldId id="278" r:id="rId20"/>
    <p:sldId id="309" r:id="rId21"/>
    <p:sldId id="294" r:id="rId22"/>
    <p:sldId id="311" r:id="rId23"/>
    <p:sldId id="308" r:id="rId24"/>
    <p:sldId id="315" r:id="rId25"/>
    <p:sldId id="287" r:id="rId26"/>
    <p:sldId id="290" r:id="rId27"/>
    <p:sldId id="312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9189" autoAdjust="0"/>
    <p:restoredTop sz="95936" autoAdjust="0"/>
  </p:normalViewPr>
  <p:slideViewPr>
    <p:cSldViewPr>
      <p:cViewPr>
        <p:scale>
          <a:sx n="100" d="100"/>
          <a:sy n="100" d="100"/>
        </p:scale>
        <p:origin x="-58" y="60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02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F21CD3B-7FC4-4FE1-B29C-30688BC8124C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175787A-B903-4823-8F38-7BC0831160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4267200"/>
            <a:ext cx="4419600" cy="53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Jeff </a:t>
            </a:r>
            <a:r>
              <a:rPr lang="en-US" dirty="0" smtClean="0"/>
              <a:t>Hill</a:t>
            </a:r>
          </a:p>
          <a:p>
            <a:r>
              <a:rPr lang="en-US" dirty="0" smtClean="0"/>
              <a:t>LANSCE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984375"/>
          </a:xfrm>
        </p:spPr>
        <p:txBody>
          <a:bodyPr>
            <a:normAutofit/>
          </a:bodyPr>
          <a:lstStyle/>
          <a:p>
            <a:r>
              <a:rPr lang="en-US" dirty="0" smtClean="0"/>
              <a:t>Embedding LUA Scripting Language </a:t>
            </a:r>
            <a:r>
              <a:rPr lang="en-US" dirty="0"/>
              <a:t>into EPICS Base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010400" y="4311822"/>
            <a:ext cx="685800" cy="1231142"/>
            <a:chOff x="5861050" y="4374359"/>
            <a:chExt cx="685800" cy="1231142"/>
          </a:xfrm>
        </p:grpSpPr>
        <p:sp>
          <p:nvSpPr>
            <p:cNvPr id="8" name="Rectangle 7"/>
            <p:cNvSpPr/>
            <p:nvPr/>
          </p:nvSpPr>
          <p:spPr>
            <a:xfrm>
              <a:off x="5861050" y="4374359"/>
              <a:ext cx="685800" cy="12311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223" y="4470263"/>
              <a:ext cx="467070" cy="450527"/>
            </a:xfrm>
            <a:prstGeom prst="rect">
              <a:avLst/>
            </a:prstGeom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05355" y="4945775"/>
              <a:ext cx="597189" cy="597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5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Introduction to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CRTL long jump based exception handling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ailures in the </a:t>
            </a:r>
            <a:r>
              <a:rPr lang="en-US" dirty="0" err="1" smtClean="0"/>
              <a:t>Lua</a:t>
            </a:r>
            <a:r>
              <a:rPr lang="en-US" dirty="0" smtClean="0"/>
              <a:t> application 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re vectored to error handling in the enclosing C code</a:t>
            </a:r>
          </a:p>
          <a:p>
            <a:pPr lvl="4"/>
            <a:r>
              <a:rPr lang="en-US" dirty="0" smtClean="0"/>
              <a:t>Where we </a:t>
            </a:r>
            <a:r>
              <a:rPr lang="en-US" dirty="0" smtClean="0"/>
              <a:t>print </a:t>
            </a:r>
            <a:r>
              <a:rPr lang="en-US" dirty="0" smtClean="0"/>
              <a:t>a stack trace</a:t>
            </a:r>
          </a:p>
          <a:p>
            <a:pPr lvl="1"/>
            <a:r>
              <a:rPr lang="en-US" dirty="0"/>
              <a:t>Compact, </a:t>
            </a:r>
            <a:r>
              <a:rPr lang="en-US" dirty="0" smtClean="0"/>
              <a:t>portable implementation</a:t>
            </a:r>
            <a:endParaRPr lang="en-US" dirty="0"/>
          </a:p>
          <a:p>
            <a:pPr lvl="2"/>
            <a:r>
              <a:rPr lang="en-US" dirty="0"/>
              <a:t>Easily embeds inside of C/C++ </a:t>
            </a:r>
            <a:r>
              <a:rPr lang="en-US" dirty="0" smtClean="0"/>
              <a:t>host programs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43066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    data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hex 	filename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237745  2612   112   240469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3ab55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lua.dll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3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 smtClean="0"/>
              <a:t>– </a:t>
            </a:r>
            <a:r>
              <a:rPr lang="en-US" dirty="0"/>
              <a:t>Integration  of </a:t>
            </a:r>
            <a:r>
              <a:rPr lang="en-US" dirty="0" err="1" smtClean="0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is distributed under the liberal MIT License</a:t>
            </a:r>
          </a:p>
          <a:p>
            <a:pPr lvl="2"/>
            <a:r>
              <a:rPr lang="en-US" dirty="0" smtClean="0"/>
              <a:t>It may </a:t>
            </a:r>
            <a:r>
              <a:rPr lang="en-US" dirty="0"/>
              <a:t>be used for any purpose, including commercial purposes, at </a:t>
            </a:r>
            <a:r>
              <a:rPr lang="en-US" dirty="0" smtClean="0"/>
              <a:t>no cost</a:t>
            </a:r>
          </a:p>
          <a:p>
            <a:pPr lvl="2"/>
            <a:r>
              <a:rPr lang="en-US" dirty="0" smtClean="0"/>
              <a:t>No copy-left </a:t>
            </a:r>
            <a:r>
              <a:rPr lang="en-US" dirty="0" smtClean="0"/>
              <a:t>restrictions</a:t>
            </a:r>
            <a:endParaRPr lang="en-US" dirty="0"/>
          </a:p>
          <a:p>
            <a:pPr lvl="2"/>
            <a:r>
              <a:rPr lang="en-US" dirty="0" err="1" smtClean="0"/>
              <a:t>Lua</a:t>
            </a:r>
            <a:r>
              <a:rPr lang="en-US" dirty="0" smtClean="0"/>
              <a:t> org at PUC-Rio holds the copyright</a:t>
            </a:r>
          </a:p>
          <a:p>
            <a:pPr lvl="3"/>
            <a:r>
              <a:rPr lang="en-US" dirty="0"/>
              <a:t>W</a:t>
            </a:r>
            <a:r>
              <a:rPr lang="en-US" dirty="0" smtClean="0"/>
              <a:t>hich must be displayed in derived copies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29350"/>
            <a:ext cx="685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43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4243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3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Good, </a:t>
            </a:r>
            <a:r>
              <a:rPr lang="en-US" dirty="0" smtClean="0"/>
              <a:t>problematic, </a:t>
            </a:r>
            <a:r>
              <a:rPr lang="en-US" dirty="0"/>
              <a:t>and ugly of </a:t>
            </a:r>
            <a:r>
              <a:rPr lang="en-US" dirty="0" err="1" smtClean="0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Problematic</a:t>
            </a:r>
            <a:endParaRPr lang="en-US" dirty="0" smtClean="0"/>
          </a:p>
          <a:p>
            <a:pPr lvl="1"/>
            <a:r>
              <a:rPr lang="en-US" dirty="0" smtClean="0"/>
              <a:t>Admittedly,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r>
              <a:rPr lang="en-US" dirty="0" smtClean="0"/>
              <a:t> a dynamically typed language, but …</a:t>
            </a:r>
          </a:p>
          <a:p>
            <a:pPr lvl="2"/>
            <a:r>
              <a:rPr lang="en-US" dirty="0" err="1" smtClean="0"/>
              <a:t>Lua</a:t>
            </a:r>
            <a:r>
              <a:rPr lang="en-US" dirty="0" smtClean="0"/>
              <a:t> tables can be arrays, maps, or both</a:t>
            </a:r>
          </a:p>
          <a:p>
            <a:pPr lvl="3"/>
            <a:r>
              <a:rPr lang="en-US" dirty="0" err="1" smtClean="0"/>
              <a:t>Lua</a:t>
            </a:r>
            <a:r>
              <a:rPr lang="en-US" dirty="0" smtClean="0"/>
              <a:t> arrays start at one, but </a:t>
            </a:r>
            <a:r>
              <a:rPr lang="en-US" dirty="0" smtClean="0"/>
              <a:t>its possible to store data also at index zero</a:t>
            </a:r>
            <a:endParaRPr lang="en-US" dirty="0" smtClean="0"/>
          </a:p>
          <a:p>
            <a:pPr lvl="3"/>
            <a:r>
              <a:rPr lang="en-US" dirty="0" smtClean="0"/>
              <a:t>Ambiguity </a:t>
            </a:r>
            <a:r>
              <a:rPr lang="en-US" dirty="0"/>
              <a:t>between</a:t>
            </a:r>
          </a:p>
          <a:p>
            <a:pPr lvl="4"/>
            <a:r>
              <a:rPr lang="en-US" dirty="0"/>
              <a:t>Nil valued table element </a:t>
            </a:r>
          </a:p>
          <a:p>
            <a:pPr lvl="4"/>
            <a:r>
              <a:rPr lang="en-US" dirty="0"/>
              <a:t>Non-existent table </a:t>
            </a:r>
            <a:r>
              <a:rPr lang="en-US" dirty="0" smtClean="0"/>
              <a:t>element</a:t>
            </a:r>
          </a:p>
          <a:p>
            <a:pPr lvl="3"/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/>
              <a:t>table length operator is modally undefined</a:t>
            </a:r>
          </a:p>
          <a:p>
            <a:pPr lvl="4"/>
            <a:r>
              <a:rPr lang="en-US" dirty="0"/>
              <a:t>When its is a non-contiguous key indexed </a:t>
            </a:r>
            <a:r>
              <a:rPr lang="en-US" dirty="0" smtClean="0"/>
              <a:t>table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dirty="0">
              <a:latin typeface="+mn-lt"/>
              <a:cs typeface="+mn-cs"/>
            </a:endParaRPr>
          </a:p>
          <a:p>
            <a:pPr lvl="2"/>
            <a:r>
              <a:rPr lang="en-US" dirty="0" smtClean="0"/>
              <a:t>They are the </a:t>
            </a:r>
            <a:r>
              <a:rPr lang="en-US" dirty="0" smtClean="0"/>
              <a:t>only </a:t>
            </a:r>
            <a:r>
              <a:rPr lang="en-US" dirty="0" smtClean="0"/>
              <a:t>values</a:t>
            </a:r>
            <a:r>
              <a:rPr lang="en-US" baseline="0" dirty="0" smtClean="0"/>
              <a:t> </a:t>
            </a:r>
            <a:r>
              <a:rPr lang="en-US" dirty="0" smtClean="0"/>
              <a:t>evaluating</a:t>
            </a:r>
            <a:r>
              <a:rPr lang="en-US" baseline="0" dirty="0" smtClean="0"/>
              <a:t> to </a:t>
            </a:r>
            <a:r>
              <a:rPr lang="en-US" dirty="0" smtClean="0"/>
              <a:t>false </a:t>
            </a:r>
            <a:r>
              <a:rPr lang="en-US" dirty="0" smtClean="0"/>
              <a:t>in Boolean tests </a:t>
            </a:r>
          </a:p>
          <a:p>
            <a:pPr lvl="2"/>
            <a:r>
              <a:rPr lang="en-US" dirty="0" smtClean="0"/>
              <a:t>In contrast,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/>
              <a:t> and all other values evaluate </a:t>
            </a:r>
            <a:r>
              <a:rPr lang="en-US" dirty="0" smtClean="0"/>
              <a:t>to </a:t>
            </a: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Good, </a:t>
            </a:r>
            <a:r>
              <a:rPr lang="en-US" dirty="0" smtClean="0"/>
              <a:t>problematic, </a:t>
            </a:r>
            <a:r>
              <a:rPr lang="en-US" dirty="0"/>
              <a:t>and ugly of </a:t>
            </a:r>
            <a:r>
              <a:rPr lang="en-US" dirty="0" err="1" smtClean="0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Problematic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arbage collector</a:t>
            </a:r>
            <a:endParaRPr lang="en-US" dirty="0"/>
          </a:p>
          <a:p>
            <a:pPr lvl="2"/>
            <a:r>
              <a:rPr lang="en-US" dirty="0" smtClean="0"/>
              <a:t>Continuously creating and destroying variables in pool negatively impacts</a:t>
            </a:r>
          </a:p>
          <a:p>
            <a:pPr lvl="3"/>
            <a:r>
              <a:rPr lang="en-US" dirty="0" smtClean="0"/>
              <a:t>Efficiency, certainly also deterministic response</a:t>
            </a:r>
          </a:p>
          <a:p>
            <a:pPr lvl="1"/>
            <a:r>
              <a:rPr lang="en-US" dirty="0"/>
              <a:t>Dynamic typed language </a:t>
            </a:r>
          </a:p>
          <a:p>
            <a:pPr lvl="2"/>
            <a:r>
              <a:rPr lang="en-US" dirty="0" smtClean="0"/>
              <a:t>Less appropriate </a:t>
            </a:r>
            <a:r>
              <a:rPr lang="en-US" dirty="0"/>
              <a:t>for </a:t>
            </a:r>
            <a:r>
              <a:rPr lang="en-US" dirty="0" smtClean="0"/>
              <a:t>large codes </a:t>
            </a:r>
            <a:endParaRPr lang="en-US" dirty="0" smtClean="0"/>
          </a:p>
          <a:p>
            <a:pPr lvl="3"/>
            <a:r>
              <a:rPr lang="en-US" dirty="0" smtClean="0"/>
              <a:t>With long term </a:t>
            </a:r>
            <a:r>
              <a:rPr lang="en-US" dirty="0" smtClean="0"/>
              <a:t>maintenance </a:t>
            </a:r>
            <a:r>
              <a:rPr lang="en-US" dirty="0" smtClean="0"/>
              <a:t>lifespan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9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Good, </a:t>
            </a:r>
            <a:r>
              <a:rPr lang="en-US" dirty="0" smtClean="0"/>
              <a:t>problematic, </a:t>
            </a:r>
            <a:r>
              <a:rPr lang="en-US" dirty="0"/>
              <a:t>and ugly of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Ugly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variables are </a:t>
            </a:r>
            <a:r>
              <a:rPr lang="en-US" i="1" dirty="0" smtClean="0"/>
              <a:t>globally</a:t>
            </a:r>
            <a:r>
              <a:rPr lang="en-US" dirty="0" smtClean="0"/>
              <a:t> scoped by default</a:t>
            </a:r>
          </a:p>
          <a:p>
            <a:pPr lvl="2"/>
            <a:r>
              <a:rPr lang="en-US" dirty="0" smtClean="0"/>
              <a:t>It’s a dynamically typed language, so all variable names are acceptable</a:t>
            </a:r>
          </a:p>
          <a:p>
            <a:pPr lvl="3"/>
            <a:r>
              <a:rPr lang="en-US" dirty="0" smtClean="0"/>
              <a:t>Mistyped variable names receive nil values</a:t>
            </a:r>
          </a:p>
          <a:p>
            <a:pPr lvl="2"/>
            <a:r>
              <a:rPr lang="en-US" dirty="0" smtClean="0"/>
              <a:t>This </a:t>
            </a:r>
            <a:r>
              <a:rPr lang="en-US" dirty="0" smtClean="0"/>
              <a:t>issue is somewhat ameliorated beginning with </a:t>
            </a:r>
            <a:r>
              <a:rPr lang="en-US" dirty="0" err="1" smtClean="0"/>
              <a:t>Lua</a:t>
            </a:r>
            <a:r>
              <a:rPr lang="en-US" dirty="0" smtClean="0"/>
              <a:t> 5.2</a:t>
            </a:r>
          </a:p>
          <a:p>
            <a:pPr lvl="3"/>
            <a:r>
              <a:rPr lang="en-US" dirty="0"/>
              <a:t>B</a:t>
            </a:r>
            <a:r>
              <a:rPr lang="en-US" dirty="0" smtClean="0"/>
              <a:t>y moving global variables, into an environment name space</a:t>
            </a:r>
          </a:p>
          <a:p>
            <a:pPr lvl="2"/>
            <a:r>
              <a:rPr lang="en-US" dirty="0" smtClean="0"/>
              <a:t>See also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strict.lua</a:t>
            </a:r>
            <a:r>
              <a:rPr lang="en-US" dirty="0" smtClean="0"/>
              <a:t> 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etects use of global variables that are not explicitly initialized</a:t>
            </a:r>
          </a:p>
          <a:p>
            <a:pPr lvl="1"/>
            <a:r>
              <a:rPr lang="en-US" dirty="0" smtClean="0"/>
              <a:t>Missing, integer types </a:t>
            </a:r>
          </a:p>
          <a:p>
            <a:pPr lvl="2"/>
            <a:r>
              <a:rPr lang="en-US" dirty="0" smtClean="0"/>
              <a:t>Has been fixed in </a:t>
            </a:r>
            <a:r>
              <a:rPr lang="en-US" dirty="0" err="1" smtClean="0"/>
              <a:t>Lua</a:t>
            </a:r>
            <a:r>
              <a:rPr lang="en-US" dirty="0" smtClean="0"/>
              <a:t> 5.3 </a:t>
            </a:r>
          </a:p>
        </p:txBody>
      </p:sp>
    </p:spTree>
    <p:extLst>
      <p:ext uri="{BB962C8B-B14F-4D97-AF65-F5344CB8AC3E}">
        <p14:creationId xmlns:p14="http://schemas.microsoft.com/office/powerpoint/2010/main" val="12671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</a:t>
            </a:r>
            <a:r>
              <a:rPr lang="en-US" dirty="0" smtClean="0"/>
              <a:t>EPICS </a:t>
            </a:r>
            <a:r>
              <a:rPr lang="en-US" dirty="0"/>
              <a:t>with </a:t>
            </a:r>
            <a:r>
              <a:rPr lang="en-US" dirty="0" err="1" smtClean="0"/>
              <a:t>Lua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/>
                <a:cs typeface="Times New Roman"/>
              </a:rPr>
              <a:t>– </a:t>
            </a:r>
            <a:r>
              <a:rPr lang="en-US" dirty="0"/>
              <a:t>Alternative EPICS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Comprehensive </a:t>
            </a:r>
            <a:r>
              <a:rPr lang="en-US" dirty="0" smtClean="0"/>
              <a:t>feature set</a:t>
            </a:r>
          </a:p>
          <a:p>
            <a:pPr lvl="1"/>
            <a:r>
              <a:rPr lang="en-US" dirty="0" smtClean="0"/>
              <a:t>In contrast, </a:t>
            </a:r>
            <a:r>
              <a:rPr lang="en-US" baseline="0" dirty="0" smtClean="0"/>
              <a:t>a f</a:t>
            </a:r>
            <a:r>
              <a:rPr lang="en-US" dirty="0" smtClean="0"/>
              <a:t>ully </a:t>
            </a:r>
            <a:r>
              <a:rPr lang="en-US" dirty="0" smtClean="0"/>
              <a:t>functionality scripting language</a:t>
            </a:r>
          </a:p>
          <a:p>
            <a:pPr lvl="2"/>
            <a:r>
              <a:rPr lang="en-US" dirty="0" smtClean="0"/>
              <a:t> Powerful </a:t>
            </a:r>
            <a:r>
              <a:rPr lang="en-US" baseline="0" dirty="0" smtClean="0"/>
              <a:t>l</a:t>
            </a:r>
            <a:r>
              <a:rPr lang="en-US" dirty="0" smtClean="0"/>
              <a:t>ibraries, built-in and community</a:t>
            </a:r>
            <a:endParaRPr lang="en-US" dirty="0" smtClean="0"/>
          </a:p>
          <a:p>
            <a:r>
              <a:rPr lang="en-US" dirty="0" smtClean="0"/>
              <a:t>An</a:t>
            </a:r>
            <a:r>
              <a:rPr lang="en-US" baseline="0" dirty="0" smtClean="0"/>
              <a:t> environment well proven </a:t>
            </a:r>
            <a:r>
              <a:rPr lang="en-US" dirty="0" smtClean="0"/>
              <a:t>for use in</a:t>
            </a:r>
            <a:endParaRPr lang="en-US" dirty="0" smtClean="0"/>
          </a:p>
          <a:p>
            <a:pPr lvl="1"/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Scripting</a:t>
            </a:r>
            <a:endParaRPr lang="en-US" dirty="0" smtClean="0"/>
          </a:p>
          <a:p>
            <a:pPr lvl="1"/>
            <a:r>
              <a:rPr lang="en-US" dirty="0" smtClean="0"/>
              <a:t>Rapid-prototyping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45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dirty="0" smtClean="0"/>
              <a:t>Alternative EPICS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 smtClean="0"/>
              <a:t>context created on demand for use by IOC shell’s thread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 err="1" smtClean="0"/>
              <a:t>Lua</a:t>
            </a:r>
            <a:r>
              <a:rPr lang="en-US" dirty="0" smtClean="0"/>
              <a:t> context is callable as an IOC shell command</a:t>
            </a:r>
          </a:p>
          <a:p>
            <a:pPr lvl="3"/>
            <a:r>
              <a:rPr lang="en-US" dirty="0" smtClean="0"/>
              <a:t>We can run </a:t>
            </a:r>
            <a:r>
              <a:rPr lang="en-US" dirty="0" smtClean="0"/>
              <a:t>any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 smtClean="0"/>
              <a:t>scripts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the file system</a:t>
            </a:r>
          </a:p>
          <a:p>
            <a:pPr lvl="3"/>
            <a:r>
              <a:rPr lang="en-US" dirty="0" smtClean="0"/>
              <a:t>We can run </a:t>
            </a:r>
            <a:r>
              <a:rPr lang="en-US" dirty="0" err="1" smtClean="0"/>
              <a:t>Lua</a:t>
            </a:r>
            <a:r>
              <a:rPr lang="en-US" dirty="0" smtClean="0"/>
              <a:t> commands </a:t>
            </a:r>
            <a:r>
              <a:rPr lang="en-US" dirty="0" smtClean="0"/>
              <a:t>interactively</a:t>
            </a:r>
          </a:p>
          <a:p>
            <a:pPr lvl="3"/>
            <a:r>
              <a:rPr lang="en-US" dirty="0" smtClean="0"/>
              <a:t>Starts with identical command line arguments </a:t>
            </a:r>
            <a:endParaRPr lang="en-US" dirty="0"/>
          </a:p>
          <a:p>
            <a:pPr lvl="4"/>
            <a:r>
              <a:rPr lang="en-US" dirty="0" smtClean="0"/>
              <a:t>As </a:t>
            </a:r>
            <a:r>
              <a:rPr lang="en-US" dirty="0" err="1" smtClean="0"/>
              <a:t>Lua</a:t>
            </a:r>
            <a:r>
              <a:rPr lang="en-US" dirty="0" smtClean="0"/>
              <a:t> standalone interpreter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ny IOC shell </a:t>
            </a:r>
            <a:r>
              <a:rPr lang="en-US" dirty="0" smtClean="0"/>
              <a:t>command </a:t>
            </a:r>
            <a:r>
              <a:rPr lang="en-US" dirty="0" smtClean="0"/>
              <a:t>in </a:t>
            </a:r>
            <a:r>
              <a:rPr lang="en-US" dirty="0" smtClean="0"/>
              <a:t>the registry is also callable directly from </a:t>
            </a:r>
            <a:r>
              <a:rPr lang="en-US" dirty="0" err="1" smtClean="0"/>
              <a:t>Lua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 smtClean="0"/>
              <a:t>example, we </a:t>
            </a:r>
            <a:r>
              <a:rPr lang="en-US" dirty="0" smtClean="0"/>
              <a:t>can instantiate database snippets conditionally</a:t>
            </a:r>
          </a:p>
          <a:p>
            <a:pPr lvl="4"/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Lua</a:t>
            </a:r>
            <a:r>
              <a:rPr lang="en-US" dirty="0" smtClean="0"/>
              <a:t> for loop, a </a:t>
            </a:r>
            <a:r>
              <a:rPr lang="en-US" dirty="0" err="1" smtClean="0"/>
              <a:t>Lua</a:t>
            </a:r>
            <a:r>
              <a:rPr lang="en-US" dirty="0" smtClean="0"/>
              <a:t> function,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dirty="0" smtClean="0"/>
              <a:t>Alternative EPICS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609600"/>
          </a:xfrm>
        </p:spPr>
        <p:txBody>
          <a:bodyPr/>
          <a:lstStyle/>
          <a:p>
            <a:r>
              <a:rPr lang="en-US" dirty="0" smtClean="0"/>
              <a:t>Examples, </a:t>
            </a:r>
            <a:r>
              <a:rPr lang="en-US" dirty="0" err="1" smtClean="0"/>
              <a:t>ioc</a:t>
            </a:r>
            <a:r>
              <a:rPr lang="en-US" dirty="0" smtClean="0"/>
              <a:t> shell calling </a:t>
            </a:r>
            <a:r>
              <a:rPr lang="en-US" dirty="0" err="1" smtClean="0"/>
              <a:t>Lua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7086600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epics&gt; </a:t>
            </a:r>
            <a:r>
              <a:rPr lang="en-US" dirty="0" err="1"/>
              <a:t>lua</a:t>
            </a:r>
            <a:r>
              <a:rPr lang="en-US" dirty="0"/>
              <a:t> -e " print 'howdy' "</a:t>
            </a:r>
          </a:p>
          <a:p>
            <a:pPr lvl="1"/>
            <a:r>
              <a:rPr lang="en-US" dirty="0" smtClean="0"/>
              <a:t>howdy</a:t>
            </a:r>
          </a:p>
          <a:p>
            <a:pPr lvl="1"/>
            <a:r>
              <a:rPr lang="en-US" dirty="0"/>
              <a:t>epics&gt;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err="1" smtClean="0"/>
              <a:t>tst.lua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0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dirty="0" smtClean="0"/>
              <a:t>Alternative EPICS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609600"/>
          </a:xfrm>
        </p:spPr>
        <p:txBody>
          <a:bodyPr/>
          <a:lstStyle/>
          <a:p>
            <a:r>
              <a:rPr lang="en-US" dirty="0" smtClean="0"/>
              <a:t>Examples, </a:t>
            </a:r>
            <a:r>
              <a:rPr lang="en-US" dirty="0" err="1" smtClean="0"/>
              <a:t>Lua</a:t>
            </a:r>
            <a:r>
              <a:rPr lang="en-US" dirty="0" smtClean="0"/>
              <a:t> script calls IOC shell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086600" cy="258532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local </a:t>
            </a:r>
            <a:r>
              <a:rPr lang="en-US" dirty="0" err="1"/>
              <a:t>iocsh</a:t>
            </a:r>
            <a:r>
              <a:rPr lang="en-US" dirty="0"/>
              <a:t> = </a:t>
            </a:r>
            <a:r>
              <a:rPr lang="en-US" dirty="0" err="1"/>
              <a:t>factory_iocsh</a:t>
            </a:r>
            <a:r>
              <a:rPr lang="en-US" dirty="0"/>
              <a:t> ()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iocsh:pwd</a:t>
            </a:r>
            <a:r>
              <a:rPr lang="en-US" dirty="0"/>
              <a:t> ()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iocsh:date</a:t>
            </a:r>
            <a:r>
              <a:rPr lang="en-US" dirty="0"/>
              <a:t>("%Y/%m/%d %H:%M:%S.%06f")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i = 5, 11, 1 do</a:t>
            </a:r>
          </a:p>
          <a:p>
            <a:pPr lvl="1"/>
            <a:r>
              <a:rPr lang="en-US" dirty="0"/>
              <a:t>    </a:t>
            </a:r>
            <a:r>
              <a:rPr lang="en-US" dirty="0" err="1"/>
              <a:t>iocsh:dbLoadRecords</a:t>
            </a:r>
            <a:r>
              <a:rPr lang="en-US" dirty="0"/>
              <a:t> ( "./dbExample1.db", "user=user" .. i )</a:t>
            </a:r>
          </a:p>
          <a:p>
            <a:pPr lvl="1"/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145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dirty="0" smtClean="0"/>
              <a:t>client </a:t>
            </a:r>
            <a:r>
              <a:rPr lang="en-US" dirty="0"/>
              <a:t>specified event </a:t>
            </a:r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Independent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context created </a:t>
            </a:r>
            <a:r>
              <a:rPr lang="en-US" dirty="0"/>
              <a:t>for each client 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CA server</a:t>
            </a:r>
          </a:p>
          <a:p>
            <a:pPr lvl="1"/>
            <a:r>
              <a:rPr lang="en-US" dirty="0"/>
              <a:t>Environment variable specifies </a:t>
            </a:r>
            <a:r>
              <a:rPr lang="en-US" dirty="0" err="1"/>
              <a:t>Lua</a:t>
            </a:r>
            <a:r>
              <a:rPr lang="en-US" dirty="0"/>
              <a:t> configuration </a:t>
            </a:r>
            <a:r>
              <a:rPr lang="en-US" dirty="0" smtClean="0"/>
              <a:t>script</a:t>
            </a:r>
            <a:endParaRPr lang="en-US" dirty="0"/>
          </a:p>
          <a:p>
            <a:pPr lvl="2"/>
            <a:r>
              <a:rPr lang="en-US" dirty="0"/>
              <a:t>To be run </a:t>
            </a:r>
            <a:r>
              <a:rPr lang="en-US" dirty="0" smtClean="0"/>
              <a:t>for each </a:t>
            </a:r>
            <a:r>
              <a:rPr lang="en-US" dirty="0"/>
              <a:t>new client </a:t>
            </a:r>
            <a:r>
              <a:rPr lang="en-US" dirty="0" smtClean="0"/>
              <a:t>connecting </a:t>
            </a:r>
            <a:r>
              <a:rPr lang="en-US" dirty="0"/>
              <a:t>to the </a:t>
            </a:r>
            <a:r>
              <a:rPr lang="en-US" dirty="0" smtClean="0"/>
              <a:t>CA server</a:t>
            </a:r>
            <a:endParaRPr lang="en-US" dirty="0"/>
          </a:p>
          <a:p>
            <a:r>
              <a:rPr lang="en-US" dirty="0" smtClean="0"/>
              <a:t>Expression interpreter for determining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a subscription update is to be sent to the client, or not</a:t>
            </a:r>
          </a:p>
          <a:p>
            <a:r>
              <a:rPr lang="en-US" dirty="0" smtClean="0"/>
              <a:t>Snap-in interface for LANSCE timed-and-flavored EPICS subscription </a:t>
            </a:r>
            <a:r>
              <a:rPr lang="en-US" dirty="0" smtClean="0"/>
              <a:t>filters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9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4800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Brief history of </a:t>
            </a:r>
            <a:r>
              <a:rPr lang="en-US" dirty="0" err="1" smtClean="0"/>
              <a:t>Lua</a:t>
            </a:r>
            <a:r>
              <a:rPr lang="en-US" dirty="0" smtClean="0"/>
              <a:t> embeddable language</a:t>
            </a:r>
          </a:p>
          <a:p>
            <a:r>
              <a:rPr lang="en-US" dirty="0" smtClean="0"/>
              <a:t>Introduction </a:t>
            </a:r>
            <a:r>
              <a:rPr lang="en-US" dirty="0" smtClean="0"/>
              <a:t>to </a:t>
            </a:r>
            <a:r>
              <a:rPr lang="en-US" dirty="0" err="1" smtClean="0"/>
              <a:t>Lua</a:t>
            </a:r>
            <a:endParaRPr lang="en-US" dirty="0" smtClean="0"/>
          </a:p>
          <a:p>
            <a:r>
              <a:rPr lang="en-US" dirty="0" smtClean="0"/>
              <a:t>Good, </a:t>
            </a:r>
            <a:r>
              <a:rPr lang="en-US" dirty="0" smtClean="0"/>
              <a:t>problematic, </a:t>
            </a:r>
            <a:r>
              <a:rPr lang="en-US" dirty="0" smtClean="0"/>
              <a:t>and ugly of </a:t>
            </a:r>
            <a:r>
              <a:rPr lang="en-US" dirty="0" err="1" smtClean="0"/>
              <a:t>Lua</a:t>
            </a:r>
            <a:endParaRPr lang="en-US" dirty="0" smtClean="0"/>
          </a:p>
          <a:p>
            <a:r>
              <a:rPr lang="en-US" dirty="0" smtClean="0"/>
              <a:t>Enhancing EPICS with </a:t>
            </a:r>
            <a:r>
              <a:rPr lang="en-US" dirty="0" err="1"/>
              <a:t>L</a:t>
            </a:r>
            <a:r>
              <a:rPr lang="en-US" dirty="0" err="1" smtClean="0"/>
              <a:t>ua</a:t>
            </a:r>
            <a:endParaRPr lang="en-US" dirty="0" smtClean="0"/>
          </a:p>
          <a:p>
            <a:pPr lvl="1"/>
            <a:r>
              <a:rPr lang="en-US" dirty="0" smtClean="0"/>
              <a:t>Alternative shell</a:t>
            </a:r>
          </a:p>
          <a:p>
            <a:pPr lvl="1"/>
            <a:r>
              <a:rPr lang="en-US" dirty="0" smtClean="0"/>
              <a:t>Client specified event filters</a:t>
            </a:r>
          </a:p>
          <a:p>
            <a:pPr lvl="1"/>
            <a:r>
              <a:rPr lang="en-US" dirty="0" smtClean="0"/>
              <a:t>Script record</a:t>
            </a:r>
          </a:p>
          <a:p>
            <a:r>
              <a:rPr lang="en-US" dirty="0" smtClean="0"/>
              <a:t>Integration </a:t>
            </a:r>
            <a:r>
              <a:rPr lang="en-US" dirty="0" smtClean="0"/>
              <a:t>of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into </a:t>
            </a:r>
            <a:r>
              <a:rPr lang="en-US" dirty="0"/>
              <a:t>EPICS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Outline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703206" y="1066799"/>
            <a:ext cx="2133600" cy="4032913"/>
            <a:chOff x="5861050" y="4374359"/>
            <a:chExt cx="685800" cy="1231142"/>
          </a:xfrm>
        </p:grpSpPr>
        <p:sp>
          <p:nvSpPr>
            <p:cNvPr id="15" name="Rectangle 14"/>
            <p:cNvSpPr/>
            <p:nvPr/>
          </p:nvSpPr>
          <p:spPr>
            <a:xfrm>
              <a:off x="5861050" y="4374359"/>
              <a:ext cx="685800" cy="12311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223" y="4470263"/>
              <a:ext cx="467070" cy="450527"/>
            </a:xfrm>
            <a:prstGeom prst="rect">
              <a:avLst/>
            </a:prstGeom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905355" y="4945775"/>
              <a:ext cx="597189" cy="597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0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>
                <a:latin typeface="Times New Roman"/>
                <a:cs typeface="Times New Roman"/>
              </a:rPr>
              <a:t>– </a:t>
            </a:r>
            <a:r>
              <a:rPr lang="en-US" dirty="0"/>
              <a:t>client specified event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2672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CA Channel name examples, </a:t>
            </a:r>
            <a:r>
              <a:rPr lang="en-US" dirty="0" smtClean="0">
                <a:solidFill>
                  <a:srgbClr val="FFC000"/>
                </a:solidFill>
              </a:rPr>
              <a:t>direct</a:t>
            </a:r>
            <a:r>
              <a:rPr lang="en-US" dirty="0" smtClean="0"/>
              <a:t> filter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prefix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r>
              <a:rPr lang="en-US" dirty="0" smtClean="0"/>
              <a:t> </a:t>
            </a:r>
            <a:r>
              <a:rPr lang="en-US" dirty="0"/>
              <a:t>with some additional </a:t>
            </a:r>
            <a:r>
              <a:rPr lang="en-US" i="1" dirty="0"/>
              <a:t>implicit</a:t>
            </a:r>
            <a:r>
              <a:rPr lang="en-US" dirty="0"/>
              <a:t> </a:t>
            </a:r>
            <a:r>
              <a:rPr lang="en-US" dirty="0" err="1"/>
              <a:t>Lua</a:t>
            </a:r>
            <a:r>
              <a:rPr lang="en-US" dirty="0"/>
              <a:t> source code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r>
              <a:rPr lang="en-US" dirty="0"/>
              <a:t> becomes runtime loadable </a:t>
            </a:r>
            <a:r>
              <a:rPr lang="en-US" dirty="0" err="1"/>
              <a:t>Lua</a:t>
            </a:r>
            <a:r>
              <a:rPr lang="en-US" dirty="0"/>
              <a:t> chunk</a:t>
            </a:r>
          </a:p>
          <a:p>
            <a:pPr lvl="2"/>
            <a:r>
              <a:rPr lang="en-US" dirty="0"/>
              <a:t>But, without need for explicit return statement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object “</a:t>
            </a:r>
            <a:r>
              <a:rPr lang="en-US" dirty="0" err="1"/>
              <a:t>pv</a:t>
            </a:r>
            <a:r>
              <a:rPr lang="en-US" dirty="0"/>
              <a:t>” is also available for use in the </a:t>
            </a:r>
            <a:r>
              <a:rPr lang="en-US" dirty="0" err="1"/>
              <a:t>Lua</a:t>
            </a:r>
            <a:r>
              <a:rPr lang="en-US" dirty="0"/>
              <a:t> filter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86400" y="1682750"/>
            <a:ext cx="27432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2500" y="4964668"/>
            <a:ext cx="34671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=...; return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0480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>
                <a:latin typeface="Times New Roman"/>
                <a:cs typeface="Times New Roman"/>
              </a:rPr>
              <a:t>– </a:t>
            </a:r>
            <a:r>
              <a:rPr lang="en-US" dirty="0"/>
              <a:t>client specified event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685800"/>
          </a:xfrm>
        </p:spPr>
        <p:txBody>
          <a:bodyPr/>
          <a:lstStyle/>
          <a:p>
            <a:r>
              <a:rPr lang="en-US" dirty="0" smtClean="0"/>
              <a:t>CA </a:t>
            </a:r>
            <a:r>
              <a:rPr lang="en-US" dirty="0"/>
              <a:t>Channel </a:t>
            </a:r>
            <a:r>
              <a:rPr lang="en-US" dirty="0" smtClean="0"/>
              <a:t>name examples, </a:t>
            </a:r>
            <a:r>
              <a:rPr lang="en-US" dirty="0" smtClean="0">
                <a:solidFill>
                  <a:srgbClr val="FFC000"/>
                </a:solidFill>
              </a:rPr>
              <a:t>direct</a:t>
            </a:r>
            <a:r>
              <a:rPr lang="en-US" dirty="0" smtClean="0"/>
              <a:t> filtering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70866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err="1"/>
              <a:t>myPV</a:t>
            </a:r>
            <a:r>
              <a:rPr lang="en-US" dirty="0"/>
              <a:t> %&lt; </a:t>
            </a:r>
            <a:r>
              <a:rPr lang="en-US" dirty="0" err="1"/>
              <a:t>pv.value</a:t>
            </a:r>
            <a:r>
              <a:rPr lang="en-US" dirty="0"/>
              <a:t> &gt; 3.3 </a:t>
            </a:r>
            <a:r>
              <a:rPr lang="en-US" dirty="0" smtClean="0"/>
              <a:t>and </a:t>
            </a:r>
            <a:r>
              <a:rPr lang="en-US" dirty="0" err="1" smtClean="0"/>
              <a:t>pv.value</a:t>
            </a:r>
            <a:r>
              <a:rPr lang="en-US" dirty="0" smtClean="0"/>
              <a:t> </a:t>
            </a:r>
            <a:r>
              <a:rPr lang="en-US" dirty="0"/>
              <a:t>&lt;= 4.4 &gt;%</a:t>
            </a:r>
          </a:p>
          <a:p>
            <a:pPr lvl="1"/>
            <a:r>
              <a:rPr lang="en-US" dirty="0" err="1"/>
              <a:t>myPV</a:t>
            </a:r>
            <a:r>
              <a:rPr lang="en-US" dirty="0"/>
              <a:t> %&lt; </a:t>
            </a:r>
            <a:r>
              <a:rPr lang="en-US" dirty="0" err="1"/>
              <a:t>pv.alarm.condition.severity</a:t>
            </a:r>
            <a:r>
              <a:rPr lang="en-US" dirty="0"/>
              <a:t> == 3 &gt;%</a:t>
            </a:r>
          </a:p>
          <a:p>
            <a:pPr lvl="1"/>
            <a:r>
              <a:rPr lang="en-US" dirty="0" err="1" smtClean="0"/>
              <a:t>myPV</a:t>
            </a:r>
            <a:r>
              <a:rPr lang="en-US" dirty="0" smtClean="0"/>
              <a:t> </a:t>
            </a:r>
            <a:r>
              <a:rPr lang="en-US" dirty="0"/>
              <a:t>%&lt; </a:t>
            </a:r>
            <a:r>
              <a:rPr lang="en-US" dirty="0" err="1"/>
              <a:t>pv.value</a:t>
            </a:r>
            <a:r>
              <a:rPr lang="en-US" dirty="0"/>
              <a:t>[10] ~= 3 &gt;%</a:t>
            </a:r>
          </a:p>
          <a:p>
            <a:pPr lvl="1"/>
            <a:r>
              <a:rPr lang="en-US" dirty="0" err="1"/>
              <a:t>myPV</a:t>
            </a:r>
            <a:r>
              <a:rPr lang="en-US" dirty="0"/>
              <a:t> %&lt; </a:t>
            </a:r>
            <a:r>
              <a:rPr lang="en-US" dirty="0" err="1"/>
              <a:t>pv.device.beamSpecies</a:t>
            </a:r>
            <a:r>
              <a:rPr lang="en-US" dirty="0"/>
              <a:t> </a:t>
            </a:r>
            <a:r>
              <a:rPr lang="en-US" dirty="0" smtClean="0"/>
              <a:t>== </a:t>
            </a:r>
            <a:r>
              <a:rPr lang="en-US" dirty="0"/>
              <a:t>heavy </a:t>
            </a:r>
            <a:r>
              <a:rPr lang="en-US" dirty="0" smtClean="0"/>
              <a:t>&gt;%</a:t>
            </a:r>
          </a:p>
          <a:p>
            <a:pPr lvl="1"/>
            <a:r>
              <a:rPr lang="en-US" dirty="0" err="1"/>
              <a:t>myPV</a:t>
            </a:r>
            <a:r>
              <a:rPr lang="en-US" dirty="0"/>
              <a:t> %&lt; </a:t>
            </a:r>
            <a:r>
              <a:rPr lang="en-US" dirty="0" err="1"/>
              <a:t>myBoolReturningFilterFunction</a:t>
            </a:r>
            <a:r>
              <a:rPr lang="en-US" dirty="0"/>
              <a:t> () </a:t>
            </a:r>
            <a:r>
              <a:rPr lang="en-US" dirty="0" smtClean="0"/>
              <a:t>&gt;%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>
                <a:latin typeface="Times New Roman"/>
                <a:cs typeface="Times New Roman"/>
              </a:rPr>
              <a:t>– </a:t>
            </a:r>
            <a:r>
              <a:rPr lang="en-US" dirty="0"/>
              <a:t>client specified event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2672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CA Channel name examples</a:t>
            </a:r>
            <a:r>
              <a:rPr lang="en-US" dirty="0"/>
              <a:t>, </a:t>
            </a:r>
            <a:r>
              <a:rPr lang="en-US" dirty="0" smtClean="0">
                <a:solidFill>
                  <a:srgbClr val="FFC000"/>
                </a:solidFill>
              </a:rPr>
              <a:t>channel </a:t>
            </a:r>
            <a:r>
              <a:rPr lang="en-US" dirty="0">
                <a:solidFill>
                  <a:srgbClr val="FFC000"/>
                </a:solidFill>
              </a:rPr>
              <a:t>or filter </a:t>
            </a:r>
            <a:r>
              <a:rPr lang="en-US" dirty="0" smtClean="0">
                <a:solidFill>
                  <a:srgbClr val="FFC000"/>
                </a:solidFill>
              </a:rPr>
              <a:t>factory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We prefix 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yyyy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</a:rPr>
              <a:t>with</a:t>
            </a:r>
            <a:r>
              <a:rPr lang="en-US" dirty="0" smtClean="0"/>
              <a:t> </a:t>
            </a:r>
            <a:r>
              <a:rPr lang="en-US" dirty="0"/>
              <a:t>some additional </a:t>
            </a:r>
            <a:r>
              <a:rPr lang="en-US" i="1" dirty="0"/>
              <a:t>implicit</a:t>
            </a:r>
            <a:r>
              <a:rPr lang="en-US" dirty="0"/>
              <a:t> </a:t>
            </a:r>
            <a:r>
              <a:rPr lang="en-US" dirty="0" err="1"/>
              <a:t>Lua</a:t>
            </a:r>
            <a:r>
              <a:rPr lang="en-US" dirty="0"/>
              <a:t> source code</a:t>
            </a:r>
          </a:p>
          <a:p>
            <a:pPr lvl="1"/>
            <a:r>
              <a:rPr lang="en-US" dirty="0"/>
              <a:t>The 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yyyy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</a:rPr>
              <a:t>becomes</a:t>
            </a:r>
            <a:r>
              <a:rPr lang="en-US" dirty="0" smtClean="0"/>
              <a:t> </a:t>
            </a:r>
            <a:r>
              <a:rPr lang="en-US" dirty="0"/>
              <a:t>runtime loadable </a:t>
            </a:r>
            <a:r>
              <a:rPr lang="en-US" dirty="0" err="1"/>
              <a:t>Lua</a:t>
            </a:r>
            <a:r>
              <a:rPr lang="en-US" dirty="0"/>
              <a:t> chunk</a:t>
            </a:r>
          </a:p>
          <a:p>
            <a:pPr lvl="2"/>
            <a:r>
              <a:rPr lang="en-US" dirty="0"/>
              <a:t>But, without need for explicit return statement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string “</a:t>
            </a:r>
            <a:r>
              <a:rPr lang="en-US" dirty="0" err="1" smtClean="0"/>
              <a:t>channelName</a:t>
            </a:r>
            <a:r>
              <a:rPr lang="en-US" dirty="0" smtClean="0"/>
              <a:t>” </a:t>
            </a:r>
            <a:r>
              <a:rPr lang="en-US" dirty="0"/>
              <a:t>is also available for use in the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factory function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682750"/>
            <a:ext cx="27432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%{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}%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5410200"/>
            <a:ext cx="43434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channelName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=...;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>
                <a:latin typeface="Times New Roman"/>
                <a:cs typeface="Times New Roman"/>
              </a:rPr>
              <a:t>– </a:t>
            </a:r>
            <a:r>
              <a:rPr lang="en-US" dirty="0"/>
              <a:t>client specified event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200400"/>
          </a:xfrm>
        </p:spPr>
        <p:txBody>
          <a:bodyPr/>
          <a:lstStyle/>
          <a:p>
            <a:r>
              <a:rPr lang="en-US" dirty="0" smtClean="0"/>
              <a:t>CA Channel name examples, </a:t>
            </a:r>
            <a:r>
              <a:rPr lang="en-US" dirty="0">
                <a:solidFill>
                  <a:srgbClr val="FFC000"/>
                </a:solidFill>
              </a:rPr>
              <a:t>channel factory or filter </a:t>
            </a:r>
            <a:r>
              <a:rPr lang="en-US" dirty="0" smtClean="0">
                <a:solidFill>
                  <a:srgbClr val="FFC000"/>
                </a:solidFill>
              </a:rPr>
              <a:t>factory</a:t>
            </a:r>
            <a:r>
              <a:rPr lang="en-US" dirty="0" smtClean="0"/>
              <a:t> method</a:t>
            </a:r>
            <a:endParaRPr lang="en-US" dirty="0"/>
          </a:p>
          <a:p>
            <a:pPr lvl="1"/>
            <a:r>
              <a:rPr lang="en-US" dirty="0"/>
              <a:t>Typically, such functions are defined in the </a:t>
            </a:r>
            <a:r>
              <a:rPr lang="en-US" dirty="0" err="1"/>
              <a:t>Lua</a:t>
            </a:r>
            <a:r>
              <a:rPr lang="en-US" dirty="0"/>
              <a:t> configuration script </a:t>
            </a:r>
          </a:p>
          <a:p>
            <a:pPr lvl="2"/>
            <a:r>
              <a:rPr lang="en-US" dirty="0"/>
              <a:t>Because they require more than a trivial amount of code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the factory returns </a:t>
            </a:r>
            <a:r>
              <a:rPr lang="en-US" dirty="0"/>
              <a:t>a function reference</a:t>
            </a:r>
          </a:p>
          <a:p>
            <a:pPr lvl="2"/>
            <a:r>
              <a:rPr lang="en-US" dirty="0"/>
              <a:t>Then the function is a filter factory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the factory returns </a:t>
            </a:r>
            <a:r>
              <a:rPr lang="en-US" dirty="0"/>
              <a:t>a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object reference</a:t>
            </a:r>
            <a:endParaRPr lang="en-US" dirty="0"/>
          </a:p>
          <a:p>
            <a:pPr lvl="2"/>
            <a:r>
              <a:rPr lang="en-US" dirty="0"/>
              <a:t>Then the function is a channel factory</a:t>
            </a:r>
          </a:p>
          <a:p>
            <a:pPr lvl="2"/>
            <a:r>
              <a:rPr lang="en-US" dirty="0"/>
              <a:t>Channel objects must have a method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filterFactory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4992469"/>
            <a:ext cx="708660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%{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myChannelFactory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 }%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%{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myFilterFactory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 }%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/>
              <a:t> into EPICS </a:t>
            </a:r>
            <a:br>
              <a:rPr lang="en-US"/>
            </a:br>
            <a:r>
              <a:rPr lang="en-US">
                <a:latin typeface="Times New Roman"/>
                <a:cs typeface="Times New Roman"/>
              </a:rPr>
              <a:t>– </a:t>
            </a:r>
            <a:r>
              <a:rPr lang="en-US"/>
              <a:t>client specified event 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914400"/>
          </a:xfrm>
        </p:spPr>
        <p:txBody>
          <a:bodyPr/>
          <a:lstStyle/>
          <a:p>
            <a:r>
              <a:rPr lang="en-US" dirty="0" smtClean="0"/>
              <a:t>Examples – LANSCE flavor filter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438400"/>
            <a:ext cx="70866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%{ flavor(</a:t>
            </a:r>
            <a:r>
              <a:rPr lang="en-US" dirty="0"/>
              <a:t>"LBEG MPEG no 805R"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}%</a:t>
            </a:r>
          </a:p>
        </p:txBody>
      </p:sp>
    </p:spTree>
    <p:extLst>
      <p:ext uri="{BB962C8B-B14F-4D97-AF65-F5344CB8AC3E}">
        <p14:creationId xmlns:p14="http://schemas.microsoft.com/office/powerpoint/2010/main" val="8269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script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Lua</a:t>
            </a:r>
            <a:r>
              <a:rPr lang="en-US" dirty="0"/>
              <a:t> contrasted with EPICS </a:t>
            </a:r>
            <a:r>
              <a:rPr lang="en-US" dirty="0" smtClean="0"/>
              <a:t>CALC interpreter</a:t>
            </a:r>
            <a:endParaRPr lang="en-US" dirty="0"/>
          </a:p>
          <a:p>
            <a:pPr lvl="1"/>
            <a:r>
              <a:rPr lang="en-US" dirty="0"/>
              <a:t>Comprehensive feature set</a:t>
            </a:r>
          </a:p>
          <a:p>
            <a:pPr lvl="2"/>
            <a:r>
              <a:rPr lang="en-US" dirty="0" smtClean="0"/>
              <a:t>Full </a:t>
            </a:r>
            <a:r>
              <a:rPr lang="en-US" dirty="0"/>
              <a:t>functionality scripting language</a:t>
            </a:r>
          </a:p>
          <a:p>
            <a:pPr lvl="2"/>
            <a:r>
              <a:rPr lang="en-US" dirty="0"/>
              <a:t>Extensive set of language support and user written </a:t>
            </a:r>
            <a:r>
              <a:rPr lang="en-US" dirty="0" smtClean="0"/>
              <a:t>libraries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also extendable</a:t>
            </a:r>
            <a:endParaRPr lang="en-US" dirty="0"/>
          </a:p>
          <a:p>
            <a:pPr lvl="2"/>
            <a:r>
              <a:rPr lang="en-US" dirty="0" err="1"/>
              <a:t>Lua</a:t>
            </a:r>
            <a:r>
              <a:rPr lang="en-US" dirty="0"/>
              <a:t> can efficiently call site specific C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Perhaps </a:t>
            </a:r>
            <a:r>
              <a:rPr lang="en-US" dirty="0" smtClean="0"/>
              <a:t>occupying maybe </a:t>
            </a:r>
            <a:r>
              <a:rPr lang="en-US" dirty="0" smtClean="0">
                <a:solidFill>
                  <a:srgbClr val="FFC000"/>
                </a:solidFill>
              </a:rPr>
              <a:t>a </a:t>
            </a:r>
            <a:r>
              <a:rPr lang="en-US" dirty="0" smtClean="0">
                <a:solidFill>
                  <a:srgbClr val="FFC000"/>
                </a:solidFill>
              </a:rPr>
              <a:t>niche </a:t>
            </a:r>
            <a:r>
              <a:rPr lang="en-US" dirty="0" smtClean="0">
                <a:solidFill>
                  <a:srgbClr val="FFC000"/>
                </a:solidFill>
              </a:rPr>
              <a:t>in-between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Calculation</a:t>
            </a:r>
            <a:r>
              <a:rPr lang="en-US" dirty="0" smtClean="0"/>
              <a:t> record</a:t>
            </a:r>
          </a:p>
          <a:p>
            <a:pPr lvl="2"/>
            <a:r>
              <a:rPr lang="en-US" dirty="0" smtClean="0"/>
              <a:t>Runtime interpreted, but limited functionality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Subroutine</a:t>
            </a:r>
            <a:r>
              <a:rPr lang="en-US" dirty="0" smtClean="0"/>
              <a:t> record</a:t>
            </a:r>
          </a:p>
          <a:p>
            <a:pPr lvl="2"/>
            <a:r>
              <a:rPr lang="en-US" dirty="0" smtClean="0"/>
              <a:t>Full functionality, </a:t>
            </a:r>
            <a:r>
              <a:rPr lang="en-US" dirty="0" smtClean="0"/>
              <a:t>more </a:t>
            </a:r>
            <a:r>
              <a:rPr lang="en-US" dirty="0" err="1" smtClean="0"/>
              <a:t>efficent</a:t>
            </a:r>
            <a:r>
              <a:rPr lang="en-US" dirty="0" smtClean="0"/>
              <a:t>, but </a:t>
            </a:r>
            <a:r>
              <a:rPr lang="en-US" dirty="0" smtClean="0"/>
              <a:t>slower C compiler based turnaround time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Not yet implemented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 smtClean="0"/>
              <a:t>– Integration  of </a:t>
            </a:r>
            <a:r>
              <a:rPr lang="en-US" dirty="0" err="1" smtClean="0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Lua</a:t>
            </a:r>
            <a:r>
              <a:rPr lang="en-US" dirty="0"/>
              <a:t> 5.2.3 source code </a:t>
            </a:r>
            <a:r>
              <a:rPr lang="en-US" dirty="0">
                <a:solidFill>
                  <a:srgbClr val="FFC000"/>
                </a:solidFill>
              </a:rPr>
              <a:t>builds inside</a:t>
            </a:r>
            <a:r>
              <a:rPr lang="en-US" dirty="0"/>
              <a:t> of </a:t>
            </a:r>
            <a:r>
              <a:rPr lang="en-US" dirty="0" smtClean="0"/>
              <a:t>the EPICS </a:t>
            </a:r>
            <a:r>
              <a:rPr lang="en-US" dirty="0"/>
              <a:t>base </a:t>
            </a:r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 Using the </a:t>
            </a:r>
            <a:r>
              <a:rPr lang="en-US" dirty="0"/>
              <a:t>EPICS build system</a:t>
            </a:r>
          </a:p>
          <a:p>
            <a:pPr lvl="2"/>
            <a:r>
              <a:rPr lang="en-US" dirty="0" smtClean="0"/>
              <a:t>Host</a:t>
            </a:r>
          </a:p>
          <a:p>
            <a:pPr lvl="3"/>
            <a:r>
              <a:rPr lang="en-US" dirty="0" smtClean="0"/>
              <a:t>Libraries, compiler, interpreter</a:t>
            </a:r>
          </a:p>
          <a:p>
            <a:pPr lvl="2"/>
            <a:r>
              <a:rPr lang="en-US" dirty="0" smtClean="0"/>
              <a:t>Target </a:t>
            </a:r>
          </a:p>
          <a:p>
            <a:pPr lvl="3"/>
            <a:r>
              <a:rPr lang="en-US" dirty="0" smtClean="0"/>
              <a:t>Libraries only</a:t>
            </a:r>
          </a:p>
          <a:p>
            <a:r>
              <a:rPr lang="en-US" dirty="0" smtClean="0"/>
              <a:t>My rational for this approach, as opposed to linking in an externally built </a:t>
            </a:r>
            <a:r>
              <a:rPr lang="en-US" dirty="0" err="1" smtClean="0"/>
              <a:t>Lua</a:t>
            </a:r>
            <a:endParaRPr lang="en-US" dirty="0" smtClean="0"/>
          </a:p>
          <a:p>
            <a:pPr lvl="1"/>
            <a:r>
              <a:rPr lang="en-US" dirty="0" smtClean="0"/>
              <a:t>Its </a:t>
            </a:r>
            <a:r>
              <a:rPr lang="en-US" dirty="0" smtClean="0"/>
              <a:t>easier, </a:t>
            </a:r>
            <a:r>
              <a:rPr lang="en-US" dirty="0" smtClean="0"/>
              <a:t>for </a:t>
            </a:r>
            <a:r>
              <a:rPr lang="en-US" dirty="0" smtClean="0"/>
              <a:t>users, </a:t>
            </a:r>
            <a:r>
              <a:rPr lang="en-US" dirty="0" smtClean="0"/>
              <a:t>to install EPICS</a:t>
            </a:r>
          </a:p>
          <a:p>
            <a:pPr lvl="1"/>
            <a:r>
              <a:rPr lang="en-US" dirty="0" smtClean="0"/>
              <a:t>Its harder, for developers, to upgrade EPICS </a:t>
            </a:r>
            <a:r>
              <a:rPr lang="en-US" dirty="0" smtClean="0"/>
              <a:t>to use newer </a:t>
            </a:r>
            <a:r>
              <a:rPr lang="en-US" dirty="0" err="1" smtClean="0"/>
              <a:t>Lua</a:t>
            </a:r>
            <a:r>
              <a:rPr lang="en-US" dirty="0" smtClean="0"/>
              <a:t> releases</a:t>
            </a:r>
          </a:p>
          <a:p>
            <a:pPr lvl="2"/>
            <a:r>
              <a:rPr lang="en-US" dirty="0" smtClean="0"/>
              <a:t>Hopefully ensuring that the various permutations are </a:t>
            </a:r>
            <a:r>
              <a:rPr lang="en-US" dirty="0" smtClean="0"/>
              <a:t>compatible, tested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 smtClean="0"/>
              <a:t>– Integration  of </a:t>
            </a:r>
            <a:r>
              <a:rPr lang="en-US" dirty="0" err="1" smtClean="0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Lua</a:t>
            </a:r>
            <a:r>
              <a:rPr lang="en-US" dirty="0" smtClean="0"/>
              <a:t> execution environment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scripts are run within a limited functionality sandbox as determined when IOC core is compiled, and the IOC shell startup scripts</a:t>
            </a:r>
          </a:p>
          <a:p>
            <a:pPr lvl="2"/>
            <a:r>
              <a:rPr lang="en-US" dirty="0" smtClean="0"/>
              <a:t>I have implemented capabilities to embed compiled </a:t>
            </a:r>
            <a:r>
              <a:rPr lang="en-US" dirty="0" err="1" smtClean="0"/>
              <a:t>Lua</a:t>
            </a:r>
            <a:r>
              <a:rPr lang="en-US" dirty="0" smtClean="0"/>
              <a:t> code within the IOC core object code for configuration purposes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failures trap out to enclosing C code where a stack trace is generated</a:t>
            </a:r>
          </a:p>
        </p:txBody>
      </p:sp>
    </p:spTree>
    <p:extLst>
      <p:ext uri="{BB962C8B-B14F-4D97-AF65-F5344CB8AC3E}">
        <p14:creationId xmlns:p14="http://schemas.microsoft.com/office/powerpoint/2010/main" val="18332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 smtClean="0"/>
              <a:t>–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impressions overall of </a:t>
            </a:r>
            <a:r>
              <a:rPr lang="en-US" dirty="0" err="1" smtClean="0"/>
              <a:t>Lua</a:t>
            </a:r>
            <a:endParaRPr lang="en-US" dirty="0" smtClean="0"/>
          </a:p>
          <a:p>
            <a:pPr lvl="1"/>
            <a:r>
              <a:rPr lang="en-US" dirty="0" smtClean="0"/>
              <a:t>Yes, I can identify some language level issues to nit-pick </a:t>
            </a:r>
          </a:p>
          <a:p>
            <a:pPr lvl="1"/>
            <a:r>
              <a:rPr lang="en-US" dirty="0" smtClean="0"/>
              <a:t>Yet</a:t>
            </a:r>
            <a:r>
              <a:rPr lang="en-US" dirty="0" smtClean="0"/>
              <a:t>, overall, </a:t>
            </a:r>
            <a:r>
              <a:rPr lang="en-US" dirty="0" err="1" smtClean="0"/>
              <a:t>Lua</a:t>
            </a:r>
            <a:r>
              <a:rPr lang="en-US" dirty="0" smtClean="0"/>
              <a:t> language appears to be </a:t>
            </a:r>
            <a:r>
              <a:rPr lang="en-US" dirty="0" smtClean="0"/>
              <a:t>well designed </a:t>
            </a:r>
            <a:r>
              <a:rPr lang="en-US" dirty="0" smtClean="0"/>
              <a:t>for its purpose</a:t>
            </a:r>
          </a:p>
          <a:p>
            <a:pPr lvl="2"/>
            <a:r>
              <a:rPr lang="en-US" dirty="0" smtClean="0"/>
              <a:t>Powerful, productive tools </a:t>
            </a:r>
            <a:r>
              <a:rPr lang="en-US" dirty="0" smtClean="0"/>
              <a:t>for </a:t>
            </a:r>
            <a:r>
              <a:rPr lang="en-US" dirty="0" smtClean="0"/>
              <a:t>configuration, scripting</a:t>
            </a:r>
            <a:endParaRPr lang="en-US" dirty="0" smtClean="0"/>
          </a:p>
          <a:p>
            <a:pPr lvl="0"/>
            <a:r>
              <a:rPr lang="en-US" dirty="0" err="1" smtClean="0"/>
              <a:t>Lua</a:t>
            </a:r>
            <a:r>
              <a:rPr lang="en-US" dirty="0" smtClean="0"/>
              <a:t> appear</a:t>
            </a:r>
            <a:r>
              <a:rPr lang="en-US" baseline="0" dirty="0" smtClean="0"/>
              <a:t> to be very appropriate</a:t>
            </a:r>
            <a:r>
              <a:rPr lang="en-US" dirty="0" smtClean="0"/>
              <a:t> for use </a:t>
            </a:r>
            <a:r>
              <a:rPr lang="en-US" dirty="0" smtClean="0"/>
              <a:t>in </a:t>
            </a:r>
            <a:r>
              <a:rPr lang="en-US" dirty="0" smtClean="0"/>
              <a:t>the context of </a:t>
            </a:r>
            <a:r>
              <a:rPr lang="en-US" dirty="0" smtClean="0"/>
              <a:t>IOC application development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or use with CA Server, IOC shell, and CALC configuration/programming</a:t>
            </a:r>
          </a:p>
          <a:p>
            <a:pPr lvl="1"/>
            <a:r>
              <a:rPr lang="en-US" dirty="0" smtClean="0"/>
              <a:t>Accessible to  the non computer literate</a:t>
            </a:r>
          </a:p>
          <a:p>
            <a:pPr lvl="1"/>
            <a:r>
              <a:rPr lang="en-US" dirty="0" smtClean="0"/>
              <a:t>It packs an extensive feature set quite unusual for its small, efficient footprint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ompact</a:t>
            </a:r>
            <a:r>
              <a:rPr lang="en-US" dirty="0" smtClean="0"/>
              <a:t>, efficient virtual machine implementation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ssential </a:t>
            </a:r>
            <a:r>
              <a:rPr lang="en-US" dirty="0" smtClean="0"/>
              <a:t>within an EPICS IOC context</a:t>
            </a:r>
          </a:p>
        </p:txBody>
      </p:sp>
    </p:spTree>
    <p:extLst>
      <p:ext uri="{BB962C8B-B14F-4D97-AF65-F5344CB8AC3E}">
        <p14:creationId xmlns:p14="http://schemas.microsoft.com/office/powerpoint/2010/main" val="15914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Brief History of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Lua</a:t>
            </a:r>
            <a:r>
              <a:rPr lang="en-US" dirty="0" smtClean="0"/>
              <a:t> embeddable language was </a:t>
            </a:r>
            <a:r>
              <a:rPr lang="en-US" dirty="0"/>
              <a:t>created in 1993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y members </a:t>
            </a:r>
            <a:r>
              <a:rPr lang="en-US" dirty="0"/>
              <a:t>of the Computer Graphics Technology Group (</a:t>
            </a:r>
            <a:r>
              <a:rPr lang="en-US" dirty="0" err="1"/>
              <a:t>Tecgraf</a:t>
            </a:r>
            <a:r>
              <a:rPr lang="en-US" dirty="0"/>
              <a:t>) at the Pontifical Catholic University of Rio de Janeiro, in Brazil</a:t>
            </a:r>
            <a:r>
              <a:rPr lang="en-US" dirty="0" smtClean="0"/>
              <a:t>.</a:t>
            </a:r>
          </a:p>
          <a:p>
            <a:r>
              <a:rPr lang="en-US" dirty="0"/>
              <a:t>From 1977 until 1992, Brazil had a policy of strong trade barriers </a:t>
            </a:r>
            <a:r>
              <a:rPr lang="en-US" dirty="0" smtClean="0"/>
              <a:t>for </a:t>
            </a:r>
            <a:r>
              <a:rPr lang="en-US" dirty="0"/>
              <a:t>computer hardware and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that atmosphere, </a:t>
            </a:r>
            <a:r>
              <a:rPr lang="en-US" dirty="0" err="1"/>
              <a:t>Tecgraf's</a:t>
            </a:r>
            <a:r>
              <a:rPr lang="en-US" dirty="0"/>
              <a:t> clients could not afford, either politically or financially, to </a:t>
            </a:r>
            <a:r>
              <a:rPr lang="en-US" dirty="0" smtClean="0"/>
              <a:t>buy </a:t>
            </a:r>
            <a:r>
              <a:rPr lang="en-US" dirty="0"/>
              <a:t>customized software from </a:t>
            </a:r>
            <a:r>
              <a:rPr lang="en-US" dirty="0" smtClean="0"/>
              <a:t>abroad</a:t>
            </a:r>
          </a:p>
          <a:p>
            <a:pPr lvl="1"/>
            <a:r>
              <a:rPr lang="en-US" dirty="0"/>
              <a:t>Those reasons led </a:t>
            </a:r>
            <a:r>
              <a:rPr lang="en-US" dirty="0" err="1"/>
              <a:t>Tecgraf</a:t>
            </a:r>
            <a:r>
              <a:rPr lang="en-US" dirty="0"/>
              <a:t> to implement </a:t>
            </a:r>
            <a:r>
              <a:rPr lang="en-US" dirty="0" smtClean="0"/>
              <a:t>the basic </a:t>
            </a:r>
            <a:r>
              <a:rPr lang="en-US" dirty="0"/>
              <a:t>tools it needed from </a:t>
            </a:r>
            <a:r>
              <a:rPr lang="en-US" dirty="0" smtClean="0"/>
              <a:t>scratch</a:t>
            </a:r>
          </a:p>
          <a:p>
            <a:r>
              <a:rPr lang="en-US" dirty="0" smtClean="0"/>
              <a:t>"</a:t>
            </a:r>
            <a:r>
              <a:rPr lang="en-US" dirty="0" err="1"/>
              <a:t>Lua</a:t>
            </a:r>
            <a:r>
              <a:rPr lang="en-US" dirty="0"/>
              <a:t>" (pronounced </a:t>
            </a:r>
            <a:r>
              <a:rPr lang="en-US" b="1" dirty="0"/>
              <a:t>LOO-ah</a:t>
            </a:r>
            <a:r>
              <a:rPr lang="en-US" dirty="0"/>
              <a:t>) means "Moon" in </a:t>
            </a:r>
            <a:r>
              <a:rPr lang="en-US" dirty="0" smtClean="0"/>
              <a:t>Portuguese</a:t>
            </a:r>
          </a:p>
        </p:txBody>
      </p:sp>
    </p:spTree>
    <p:extLst>
      <p:ext uri="{BB962C8B-B14F-4D97-AF65-F5344CB8AC3E}">
        <p14:creationId xmlns:p14="http://schemas.microsoft.com/office/powerpoint/2010/main" val="12357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Introduction to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Interpreted, compiled at load-time to byte-code</a:t>
            </a:r>
            <a:endParaRPr lang="en-US" dirty="0" smtClean="0"/>
          </a:p>
          <a:p>
            <a:r>
              <a:rPr lang="en-US" dirty="0" smtClean="0"/>
              <a:t>A mixture of C-like and Pascal-like syntax</a:t>
            </a:r>
          </a:p>
          <a:p>
            <a:r>
              <a:rPr lang="en-US" dirty="0" smtClean="0"/>
              <a:t>Dynamic typed </a:t>
            </a:r>
            <a:endParaRPr lang="en-US" dirty="0" smtClean="0"/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implements automated conversion between string and number types</a:t>
            </a:r>
          </a:p>
        </p:txBody>
      </p:sp>
    </p:spTree>
    <p:extLst>
      <p:ext uri="{BB962C8B-B14F-4D97-AF65-F5344CB8AC3E}">
        <p14:creationId xmlns:p14="http://schemas.microsoft.com/office/powerpoint/2010/main" val="4563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Introduction to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Primitive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Nil</a:t>
            </a:r>
          </a:p>
          <a:p>
            <a:pPr lvl="1"/>
            <a:r>
              <a:rPr lang="en-US" dirty="0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Numeric</a:t>
            </a:r>
          </a:p>
          <a:p>
            <a:pPr lvl="2"/>
            <a:r>
              <a:rPr lang="en-US" dirty="0" smtClean="0"/>
              <a:t>Configurable size floating point</a:t>
            </a:r>
          </a:p>
          <a:p>
            <a:pPr lvl="2"/>
            <a:r>
              <a:rPr lang="en-US" dirty="0" smtClean="0"/>
              <a:t>Recently, in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5.3, </a:t>
            </a:r>
            <a:r>
              <a:rPr lang="en-US" dirty="0" smtClean="0"/>
              <a:t>also integer</a:t>
            </a:r>
            <a:endParaRPr lang="en-US" dirty="0" smtClean="0"/>
          </a:p>
          <a:p>
            <a:pPr lvl="1"/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Tables, we can use them two ways</a:t>
            </a:r>
            <a:endParaRPr lang="en-US" dirty="0" smtClean="0"/>
          </a:p>
          <a:p>
            <a:pPr lvl="2"/>
            <a:r>
              <a:rPr lang="en-US" dirty="0" smtClean="0"/>
              <a:t>A</a:t>
            </a:r>
            <a:r>
              <a:rPr lang="en-US" dirty="0"/>
              <a:t>rrays – low </a:t>
            </a:r>
            <a:r>
              <a:rPr lang="en-US" dirty="0" smtClean="0"/>
              <a:t>integer </a:t>
            </a:r>
            <a:r>
              <a:rPr lang="en-US" dirty="0" smtClean="0"/>
              <a:t>indexed</a:t>
            </a:r>
            <a:endParaRPr lang="en-US" dirty="0" smtClean="0"/>
          </a:p>
          <a:p>
            <a:pPr lvl="2"/>
            <a:r>
              <a:rPr lang="en-US" dirty="0"/>
              <a:t>M</a:t>
            </a:r>
            <a:r>
              <a:rPr lang="en-US" dirty="0" smtClean="0"/>
              <a:t>aps – key </a:t>
            </a:r>
            <a:r>
              <a:rPr lang="en-US" dirty="0" smtClean="0"/>
              <a:t>indexed</a:t>
            </a:r>
            <a:endParaRPr lang="en-US" dirty="0" smtClean="0"/>
          </a:p>
          <a:p>
            <a:pPr lvl="1"/>
            <a:r>
              <a:rPr lang="en-US" dirty="0"/>
              <a:t>Function </a:t>
            </a:r>
            <a:r>
              <a:rPr lang="en-US" dirty="0" smtClean="0"/>
              <a:t>references, </a:t>
            </a:r>
            <a:r>
              <a:rPr lang="en-US" dirty="0"/>
              <a:t>a “first class data type”, meaning </a:t>
            </a:r>
            <a:r>
              <a:rPr lang="en-US" dirty="0" smtClean="0"/>
              <a:t>that</a:t>
            </a:r>
          </a:p>
          <a:p>
            <a:pPr lvl="2"/>
            <a:r>
              <a:rPr lang="en-US" dirty="0" smtClean="0"/>
              <a:t>We can store them in global and local variables</a:t>
            </a:r>
          </a:p>
          <a:p>
            <a:pPr lvl="2"/>
            <a:r>
              <a:rPr lang="en-US" dirty="0" smtClean="0"/>
              <a:t>Pass them as arguments to and from functions </a:t>
            </a:r>
          </a:p>
        </p:txBody>
      </p:sp>
    </p:spTree>
    <p:extLst>
      <p:ext uri="{BB962C8B-B14F-4D97-AF65-F5344CB8AC3E}">
        <p14:creationId xmlns:p14="http://schemas.microsoft.com/office/powerpoint/2010/main" val="30378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Introduction to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Closures, aka up-values</a:t>
            </a:r>
          </a:p>
          <a:p>
            <a:pPr lvl="1"/>
            <a:r>
              <a:rPr lang="en-US" dirty="0" smtClean="0"/>
              <a:t>Functions defined inside of an enclosing function </a:t>
            </a:r>
          </a:p>
          <a:p>
            <a:pPr lvl="2"/>
            <a:r>
              <a:rPr lang="en-US" dirty="0" smtClean="0"/>
              <a:t>Have access to local variables of the enclosing function </a:t>
            </a:r>
          </a:p>
          <a:p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 smtClean="0"/>
              <a:t>also supports some object oriented features via its extension mechanisms</a:t>
            </a:r>
          </a:p>
          <a:p>
            <a:pPr lvl="1"/>
            <a:r>
              <a:rPr lang="en-US" dirty="0" smtClean="0"/>
              <a:t>Meta-tables, </a:t>
            </a:r>
            <a:r>
              <a:rPr lang="en-US" dirty="0"/>
              <a:t>o</a:t>
            </a:r>
            <a:r>
              <a:rPr lang="en-US" dirty="0" smtClean="0"/>
              <a:t>perator </a:t>
            </a:r>
            <a:r>
              <a:rPr lang="en-US" dirty="0" smtClean="0"/>
              <a:t>and method overloading </a:t>
            </a:r>
          </a:p>
          <a:p>
            <a:pPr lvl="1"/>
            <a:r>
              <a:rPr lang="en-US" dirty="0" smtClean="0"/>
              <a:t>Closures</a:t>
            </a:r>
          </a:p>
        </p:txBody>
      </p:sp>
    </p:spTree>
    <p:extLst>
      <p:ext uri="{BB962C8B-B14F-4D97-AF65-F5344CB8AC3E}">
        <p14:creationId xmlns:p14="http://schemas.microsoft.com/office/powerpoint/2010/main" val="17823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Good, </a:t>
            </a:r>
            <a:r>
              <a:rPr lang="en-US" dirty="0" smtClean="0"/>
              <a:t>problematic, </a:t>
            </a:r>
            <a:r>
              <a:rPr lang="en-US" dirty="0"/>
              <a:t>and ugly of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Robust, proven</a:t>
            </a:r>
          </a:p>
          <a:p>
            <a:pPr lvl="2"/>
            <a:r>
              <a:rPr lang="en-US" dirty="0" smtClean="0"/>
              <a:t>Deployed </a:t>
            </a:r>
            <a:r>
              <a:rPr lang="en-US" dirty="0"/>
              <a:t>into </a:t>
            </a:r>
            <a:r>
              <a:rPr lang="en-US" i="1" dirty="0"/>
              <a:t>many</a:t>
            </a:r>
            <a:r>
              <a:rPr lang="en-US" dirty="0"/>
              <a:t> industrial applications, embedded systems, games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ell documented</a:t>
            </a:r>
          </a:p>
          <a:p>
            <a:pPr lvl="2"/>
            <a:r>
              <a:rPr lang="en-US" dirty="0" smtClean="0"/>
              <a:t>Books, online reference, wiki, active community available</a:t>
            </a:r>
          </a:p>
          <a:p>
            <a:pPr lvl="1"/>
            <a:r>
              <a:rPr lang="en-US" dirty="0" smtClean="0"/>
              <a:t>Clean, compact </a:t>
            </a:r>
            <a:r>
              <a:rPr lang="en-US" dirty="0"/>
              <a:t>syntax 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uitable </a:t>
            </a:r>
            <a:r>
              <a:rPr lang="en-US" dirty="0"/>
              <a:t>for beginners and accessible to </a:t>
            </a:r>
            <a:r>
              <a:rPr lang="en-US" dirty="0" smtClean="0"/>
              <a:t>non-programmers</a:t>
            </a:r>
          </a:p>
          <a:p>
            <a:pPr lvl="1"/>
            <a:r>
              <a:rPr lang="en-US" dirty="0"/>
              <a:t>Dynamic typed language </a:t>
            </a:r>
          </a:p>
          <a:p>
            <a:pPr lvl="2"/>
            <a:r>
              <a:rPr lang="en-US" dirty="0"/>
              <a:t>Appropriate for EPICS application </a:t>
            </a:r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Good, </a:t>
            </a:r>
            <a:r>
              <a:rPr lang="en-US" dirty="0" smtClean="0"/>
              <a:t>problematic, </a:t>
            </a:r>
            <a:r>
              <a:rPr lang="en-US" dirty="0"/>
              <a:t>and ugly of </a:t>
            </a:r>
            <a:r>
              <a:rPr lang="en-US" dirty="0" err="1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Automatic memory management</a:t>
            </a:r>
          </a:p>
          <a:p>
            <a:pPr lvl="2"/>
            <a:r>
              <a:rPr lang="en-US" dirty="0" smtClean="0"/>
              <a:t>Garbage collector runs </a:t>
            </a:r>
            <a:r>
              <a:rPr lang="en-US" dirty="0" smtClean="0">
                <a:solidFill>
                  <a:srgbClr val="FFC000"/>
                </a:solidFill>
              </a:rPr>
              <a:t>incrementally</a:t>
            </a:r>
            <a:r>
              <a:rPr lang="en-US" dirty="0" smtClean="0"/>
              <a:t>, therefore lower latency </a:t>
            </a:r>
          </a:p>
          <a:p>
            <a:pPr lvl="2"/>
            <a:r>
              <a:rPr lang="en-US" dirty="0" smtClean="0"/>
              <a:t>Weak references, for breaking mutual reference cycles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fficient compared </a:t>
            </a:r>
            <a:r>
              <a:rPr lang="en-US" dirty="0" smtClean="0"/>
              <a:t>to similar languages</a:t>
            </a:r>
          </a:p>
          <a:p>
            <a:pPr lvl="2"/>
            <a:r>
              <a:rPr lang="en-US" dirty="0" smtClean="0"/>
              <a:t>Compiles to byte </a:t>
            </a:r>
            <a:r>
              <a:rPr lang="en-US" dirty="0" smtClean="0"/>
              <a:t>code at load-time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tack </a:t>
            </a:r>
            <a:r>
              <a:rPr lang="en-US" dirty="0" smtClean="0"/>
              <a:t>based virtual machine architecture</a:t>
            </a:r>
          </a:p>
          <a:p>
            <a:pPr lvl="2"/>
            <a:r>
              <a:rPr lang="en-US" dirty="0" smtClean="0"/>
              <a:t>JIT available, currently from alternative distribution</a:t>
            </a:r>
          </a:p>
          <a:p>
            <a:pPr lvl="1"/>
            <a:r>
              <a:rPr lang="en-US" dirty="0" smtClean="0"/>
              <a:t>Interfaces </a:t>
            </a:r>
            <a:r>
              <a:rPr lang="en-US" dirty="0" smtClean="0"/>
              <a:t>efficiently with custom C/C++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23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</a:t>
            </a:r>
            <a:r>
              <a:rPr lang="en-US" dirty="0" err="1"/>
              <a:t>Lua</a:t>
            </a:r>
            <a:r>
              <a:rPr lang="en-US" dirty="0"/>
              <a:t> into EPICS </a:t>
            </a:r>
            <a:br>
              <a:rPr lang="en-US" dirty="0"/>
            </a:br>
            <a:r>
              <a:rPr lang="en-US" dirty="0"/>
              <a:t>– Good, </a:t>
            </a:r>
            <a:r>
              <a:rPr lang="en-US" dirty="0" smtClean="0"/>
              <a:t>problematic, </a:t>
            </a:r>
            <a:r>
              <a:rPr lang="en-US" dirty="0"/>
              <a:t>and ugly of </a:t>
            </a:r>
            <a:r>
              <a:rPr lang="en-US" dirty="0" err="1"/>
              <a:t>Lua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40" y="2438400"/>
            <a:ext cx="518283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762001"/>
          </a:xfrm>
        </p:spPr>
        <p:txBody>
          <a:bodyPr>
            <a:normAutofit/>
          </a:bodyPr>
          <a:lstStyle/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Performance, for example when </a:t>
            </a:r>
            <a:r>
              <a:rPr lang="en-US" dirty="0"/>
              <a:t>d</a:t>
            </a:r>
            <a:r>
              <a:rPr lang="en-US" dirty="0" smtClean="0"/>
              <a:t>ivided by python </a:t>
            </a:r>
            <a:r>
              <a:rPr lang="en-US" dirty="0" smtClean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27584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21711</TotalTime>
  <Words>1540</Words>
  <Application>Microsoft Office PowerPoint</Application>
  <PresentationFormat>On-screen Show (4:3)</PresentationFormat>
  <Paragraphs>242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Horizon</vt:lpstr>
      <vt:lpstr>Embedding LUA Scripting Language into EPICS Base</vt:lpstr>
      <vt:lpstr>Embedding Lua into EPICS  – Outline</vt:lpstr>
      <vt:lpstr>Embedding Lua into EPICS  – Brief History of Lua</vt:lpstr>
      <vt:lpstr>Embedding Lua into EPICS  – Introduction to Lua</vt:lpstr>
      <vt:lpstr>Embedding Lua into EPICS  – Introduction to Lua</vt:lpstr>
      <vt:lpstr>Embedding Lua into EPICS  – Introduction to Lua</vt:lpstr>
      <vt:lpstr>Embedding Lua into EPICS  – Good, problematic, and ugly of Lua</vt:lpstr>
      <vt:lpstr>Embedding Lua into EPICS  – Good, problematic, and ugly of Lua</vt:lpstr>
      <vt:lpstr>Embedding Lua into EPICS  – Good, problematic, and ugly of Lua</vt:lpstr>
      <vt:lpstr>Embedding Lua into EPICS  – Introduction to Lua</vt:lpstr>
      <vt:lpstr>Embedding Lua into EPICS  – Integration  of Lua</vt:lpstr>
      <vt:lpstr>Embedding Lua into EPICS  – Good, problematic, and ugly of Lua</vt:lpstr>
      <vt:lpstr>Embedding Lua into EPICS  – Good, problematic, and ugly of Lua</vt:lpstr>
      <vt:lpstr>Embedding Lua into EPICS  – Good, problematic, and ugly of Lua</vt:lpstr>
      <vt:lpstr>Enhancing EPICS with Lua – Alternative EPICS SHELL</vt:lpstr>
      <vt:lpstr>Embedding Lua into EPICS  – Alternative EPICS SHELL</vt:lpstr>
      <vt:lpstr>Embedding Lua into EPICS  – Alternative EPICS SHELL</vt:lpstr>
      <vt:lpstr>Embedding Lua into EPICS  – Alternative EPICS SHELL</vt:lpstr>
      <vt:lpstr>Embedding Lua into EPICS  – client specified event filters</vt:lpstr>
      <vt:lpstr>Embedding Lua into EPICS  – client specified event filters</vt:lpstr>
      <vt:lpstr>Embedding Lua into EPICS  – client specified event filters</vt:lpstr>
      <vt:lpstr>Embedding Lua into EPICS  – client specified event filters</vt:lpstr>
      <vt:lpstr>Embedding Lua into EPICS  – client specified event filters</vt:lpstr>
      <vt:lpstr>Embedding Lua into EPICS  – client specified event filters</vt:lpstr>
      <vt:lpstr>Embedding Lua into EPICS  – script record</vt:lpstr>
      <vt:lpstr>Embedding Lua into EPICS  – Integration  of lua</vt:lpstr>
      <vt:lpstr>Embedding Lua into EPICS  – Integration  of lua</vt:lpstr>
      <vt:lpstr>Embedding Lua into EPICS  – Conclusions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LANSCE FPGA Embedded Signal Processing Framework</dc:title>
  <dc:creator>Jeffrey O. Hill</dc:creator>
  <cp:lastModifiedBy>Jeff Hill</cp:lastModifiedBy>
  <cp:revision>198</cp:revision>
  <dcterms:created xsi:type="dcterms:W3CDTF">2013-09-29T19:25:55Z</dcterms:created>
  <dcterms:modified xsi:type="dcterms:W3CDTF">2015-05-20T12:46:15Z</dcterms:modified>
</cp:coreProperties>
</file>